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slides/slide283.xml" ContentType="application/vnd.openxmlformats-officedocument.presentationml.slide+xml"/>
  <Override PartName="/ppt/slides/slide284.xml" ContentType="application/vnd.openxmlformats-officedocument.presentationml.slide+xml"/>
  <Override PartName="/ppt/slides/slide285.xml" ContentType="application/vnd.openxmlformats-officedocument.presentationml.slide+xml"/>
  <Override PartName="/ppt/slides/slide286.xml" ContentType="application/vnd.openxmlformats-officedocument.presentationml.slide+xml"/>
  <Override PartName="/ppt/slides/slide287.xml" ContentType="application/vnd.openxmlformats-officedocument.presentationml.slide+xml"/>
  <Override PartName="/ppt/slides/slide288.xml" ContentType="application/vnd.openxmlformats-officedocument.presentationml.slide+xml"/>
  <Override PartName="/ppt/slides/slide289.xml" ContentType="application/vnd.openxmlformats-officedocument.presentationml.slide+xml"/>
  <Override PartName="/ppt/slides/slide290.xml" ContentType="application/vnd.openxmlformats-officedocument.presentationml.slide+xml"/>
  <Override PartName="/ppt/slides/slide291.xml" ContentType="application/vnd.openxmlformats-officedocument.presentationml.slide+xml"/>
  <Override PartName="/ppt/slides/slide292.xml" ContentType="application/vnd.openxmlformats-officedocument.presentationml.slide+xml"/>
  <Override PartName="/ppt/slides/slide293.xml" ContentType="application/vnd.openxmlformats-officedocument.presentationml.slide+xml"/>
  <Override PartName="/ppt/slides/slide294.xml" ContentType="application/vnd.openxmlformats-officedocument.presentationml.slide+xml"/>
  <Override PartName="/ppt/slides/slide295.xml" ContentType="application/vnd.openxmlformats-officedocument.presentationml.slide+xml"/>
  <Override PartName="/ppt/slides/slide296.xml" ContentType="application/vnd.openxmlformats-officedocument.presentationml.slide+xml"/>
  <Override PartName="/ppt/slides/slide297.xml" ContentType="application/vnd.openxmlformats-officedocument.presentationml.slide+xml"/>
  <Override PartName="/ppt/slides/slide298.xml" ContentType="application/vnd.openxmlformats-officedocument.presentationml.slide+xml"/>
  <Override PartName="/ppt/slides/slide299.xml" ContentType="application/vnd.openxmlformats-officedocument.presentationml.slide+xml"/>
  <Override PartName="/ppt/slides/slide300.xml" ContentType="application/vnd.openxmlformats-officedocument.presentationml.slide+xml"/>
  <Override PartName="/ppt/slides/slide301.xml" ContentType="application/vnd.openxmlformats-officedocument.presentationml.slide+xml"/>
  <Override PartName="/ppt/slides/slide302.xml" ContentType="application/vnd.openxmlformats-officedocument.presentationml.slide+xml"/>
  <Override PartName="/ppt/slides/slide303.xml" ContentType="application/vnd.openxmlformats-officedocument.presentationml.slide+xml"/>
  <Override PartName="/ppt/slides/slide304.xml" ContentType="application/vnd.openxmlformats-officedocument.presentationml.slide+xml"/>
  <Override PartName="/ppt/slides/slide305.xml" ContentType="application/vnd.openxmlformats-officedocument.presentationml.slide+xml"/>
  <Override PartName="/ppt/slides/slide306.xml" ContentType="application/vnd.openxmlformats-officedocument.presentationml.slide+xml"/>
  <Override PartName="/ppt/slides/slide307.xml" ContentType="application/vnd.openxmlformats-officedocument.presentationml.slide+xml"/>
  <Override PartName="/ppt/slides/slide308.xml" ContentType="application/vnd.openxmlformats-officedocument.presentationml.slide+xml"/>
  <Override PartName="/ppt/slides/slide309.xml" ContentType="application/vnd.openxmlformats-officedocument.presentationml.slide+xml"/>
  <Override PartName="/ppt/slides/slide310.xml" ContentType="application/vnd.openxmlformats-officedocument.presentationml.slide+xml"/>
  <Override PartName="/ppt/slides/slide311.xml" ContentType="application/vnd.openxmlformats-officedocument.presentationml.slide+xml"/>
  <Override PartName="/ppt/slides/slide312.xml" ContentType="application/vnd.openxmlformats-officedocument.presentationml.slide+xml"/>
  <Override PartName="/ppt/slides/slide313.xml" ContentType="application/vnd.openxmlformats-officedocument.presentationml.slide+xml"/>
  <Override PartName="/ppt/slides/slide314.xml" ContentType="application/vnd.openxmlformats-officedocument.presentationml.slide+xml"/>
  <Override PartName="/ppt/slides/slide315.xml" ContentType="application/vnd.openxmlformats-officedocument.presentationml.slide+xml"/>
  <Override PartName="/ppt/slides/slide316.xml" ContentType="application/vnd.openxmlformats-officedocument.presentationml.slide+xml"/>
  <Override PartName="/ppt/slides/slide317.xml" ContentType="application/vnd.openxmlformats-officedocument.presentationml.slide+xml"/>
  <Override PartName="/ppt/slides/slide318.xml" ContentType="application/vnd.openxmlformats-officedocument.presentationml.slide+xml"/>
  <Override PartName="/ppt/slides/slide319.xml" ContentType="application/vnd.openxmlformats-officedocument.presentationml.slide+xml"/>
  <Override PartName="/ppt/slides/slide320.xml" ContentType="application/vnd.openxmlformats-officedocument.presentationml.slide+xml"/>
  <Override PartName="/ppt/slides/slide321.xml" ContentType="application/vnd.openxmlformats-officedocument.presentationml.slide+xml"/>
  <Override PartName="/ppt/slides/slide322.xml" ContentType="application/vnd.openxmlformats-officedocument.presentationml.slide+xml"/>
  <Override PartName="/ppt/slides/slide323.xml" ContentType="application/vnd.openxmlformats-officedocument.presentationml.slide+xml"/>
  <Override PartName="/ppt/slides/slide324.xml" ContentType="application/vnd.openxmlformats-officedocument.presentationml.slide+xml"/>
  <Override PartName="/ppt/slides/slide325.xml" ContentType="application/vnd.openxmlformats-officedocument.presentationml.slide+xml"/>
  <Override PartName="/ppt/slides/slide326.xml" ContentType="application/vnd.openxmlformats-officedocument.presentationml.slide+xml"/>
  <Override PartName="/ppt/slides/slide327.xml" ContentType="application/vnd.openxmlformats-officedocument.presentationml.slide+xml"/>
  <Override PartName="/ppt/slides/slide328.xml" ContentType="application/vnd.openxmlformats-officedocument.presentationml.slide+xml"/>
  <Override PartName="/ppt/slides/slide329.xml" ContentType="application/vnd.openxmlformats-officedocument.presentationml.slide+xml"/>
  <Override PartName="/ppt/slides/slide330.xml" ContentType="application/vnd.openxmlformats-officedocument.presentationml.slide+xml"/>
  <Override PartName="/ppt/slides/slide331.xml" ContentType="application/vnd.openxmlformats-officedocument.presentationml.slide+xml"/>
  <Override PartName="/ppt/slides/slide332.xml" ContentType="application/vnd.openxmlformats-officedocument.presentationml.slide+xml"/>
  <Override PartName="/ppt/slides/slide333.xml" ContentType="application/vnd.openxmlformats-officedocument.presentationml.slide+xml"/>
  <Override PartName="/ppt/slides/slide334.xml" ContentType="application/vnd.openxmlformats-officedocument.presentationml.slide+xml"/>
  <Override PartName="/ppt/slides/slide335.xml" ContentType="application/vnd.openxmlformats-officedocument.presentationml.slide+xml"/>
  <Override PartName="/ppt/slides/slide336.xml" ContentType="application/vnd.openxmlformats-officedocument.presentationml.slide+xml"/>
  <Override PartName="/ppt/slides/slide337.xml" ContentType="application/vnd.openxmlformats-officedocument.presentationml.slide+xml"/>
  <Override PartName="/ppt/slides/slide338.xml" ContentType="application/vnd.openxmlformats-officedocument.presentationml.slide+xml"/>
  <Override PartName="/ppt/slides/slide339.xml" ContentType="application/vnd.openxmlformats-officedocument.presentationml.slide+xml"/>
  <Override PartName="/ppt/slides/slide340.xml" ContentType="application/vnd.openxmlformats-officedocument.presentationml.slide+xml"/>
  <Override PartName="/ppt/slides/slide341.xml" ContentType="application/vnd.openxmlformats-officedocument.presentationml.slide+xml"/>
  <Override PartName="/ppt/slides/slide342.xml" ContentType="application/vnd.openxmlformats-officedocument.presentationml.slide+xml"/>
  <Override PartName="/ppt/slides/slide343.xml" ContentType="application/vnd.openxmlformats-officedocument.presentationml.slide+xml"/>
  <Override PartName="/ppt/slides/slide344.xml" ContentType="application/vnd.openxmlformats-officedocument.presentationml.slide+xml"/>
  <Override PartName="/ppt/slides/slide345.xml" ContentType="application/vnd.openxmlformats-officedocument.presentationml.slide+xml"/>
  <Override PartName="/ppt/slides/slide346.xml" ContentType="application/vnd.openxmlformats-officedocument.presentationml.slide+xml"/>
  <Override PartName="/ppt/slides/slide347.xml" ContentType="application/vnd.openxmlformats-officedocument.presentationml.slide+xml"/>
  <Override PartName="/ppt/slides/slide348.xml" ContentType="application/vnd.openxmlformats-officedocument.presentationml.slide+xml"/>
  <Override PartName="/ppt/slides/slide349.xml" ContentType="application/vnd.openxmlformats-officedocument.presentationml.slide+xml"/>
  <Override PartName="/ppt/slides/slide350.xml" ContentType="application/vnd.openxmlformats-officedocument.presentationml.slide+xml"/>
  <Override PartName="/ppt/slides/slide351.xml" ContentType="application/vnd.openxmlformats-officedocument.presentationml.slide+xml"/>
  <Override PartName="/ppt/slides/slide352.xml" ContentType="application/vnd.openxmlformats-officedocument.presentationml.slide+xml"/>
  <Override PartName="/ppt/slides/slide353.xml" ContentType="application/vnd.openxmlformats-officedocument.presentationml.slide+xml"/>
  <Override PartName="/ppt/slides/slide354.xml" ContentType="application/vnd.openxmlformats-officedocument.presentationml.slide+xml"/>
  <Override PartName="/ppt/slides/slide355.xml" ContentType="application/vnd.openxmlformats-officedocument.presentationml.slide+xml"/>
  <Override PartName="/ppt/slides/slide356.xml" ContentType="application/vnd.openxmlformats-officedocument.presentationml.slide+xml"/>
  <Override PartName="/ppt/slides/slide357.xml" ContentType="application/vnd.openxmlformats-officedocument.presentationml.slide+xml"/>
  <Override PartName="/ppt/slides/slide358.xml" ContentType="application/vnd.openxmlformats-officedocument.presentationml.slide+xml"/>
  <Override PartName="/ppt/slides/slide359.xml" ContentType="application/vnd.openxmlformats-officedocument.presentationml.slide+xml"/>
  <Override PartName="/ppt/slides/slide360.xml" ContentType="application/vnd.openxmlformats-officedocument.presentationml.slide+xml"/>
  <Override PartName="/ppt/slides/slide361.xml" ContentType="application/vnd.openxmlformats-officedocument.presentationml.slide+xml"/>
  <Override PartName="/ppt/slides/slide362.xml" ContentType="application/vnd.openxmlformats-officedocument.presentationml.slide+xml"/>
  <Override PartName="/ppt/slides/slide363.xml" ContentType="application/vnd.openxmlformats-officedocument.presentationml.slide+xml"/>
  <Override PartName="/ppt/slides/slide364.xml" ContentType="application/vnd.openxmlformats-officedocument.presentationml.slide+xml"/>
  <Override PartName="/ppt/slides/slide365.xml" ContentType="application/vnd.openxmlformats-officedocument.presentationml.slide+xml"/>
  <Override PartName="/ppt/slides/slide366.xml" ContentType="application/vnd.openxmlformats-officedocument.presentationml.slide+xml"/>
  <Override PartName="/ppt/slides/slide367.xml" ContentType="application/vnd.openxmlformats-officedocument.presentationml.slide+xml"/>
  <Override PartName="/ppt/slides/slide368.xml" ContentType="application/vnd.openxmlformats-officedocument.presentationml.slide+xml"/>
  <Override PartName="/ppt/slides/slide369.xml" ContentType="application/vnd.openxmlformats-officedocument.presentationml.slide+xml"/>
  <Override PartName="/ppt/slides/slide370.xml" ContentType="application/vnd.openxmlformats-officedocument.presentationml.slide+xml"/>
  <Override PartName="/ppt/slides/slide371.xml" ContentType="application/vnd.openxmlformats-officedocument.presentationml.slide+xml"/>
  <Override PartName="/ppt/slides/slide372.xml" ContentType="application/vnd.openxmlformats-officedocument.presentationml.slide+xml"/>
  <Override PartName="/ppt/slides/slide373.xml" ContentType="application/vnd.openxmlformats-officedocument.presentationml.slide+xml"/>
  <Override PartName="/ppt/slides/slide374.xml" ContentType="application/vnd.openxmlformats-officedocument.presentationml.slide+xml"/>
  <Override PartName="/ppt/slides/slide375.xml" ContentType="application/vnd.openxmlformats-officedocument.presentationml.slide+xml"/>
  <Override PartName="/ppt/slides/slide376.xml" ContentType="application/vnd.openxmlformats-officedocument.presentationml.slide+xml"/>
  <Override PartName="/ppt/slides/slide377.xml" ContentType="application/vnd.openxmlformats-officedocument.presentationml.slide+xml"/>
  <Override PartName="/ppt/slides/slide378.xml" ContentType="application/vnd.openxmlformats-officedocument.presentationml.slide+xml"/>
  <Override PartName="/ppt/slides/slide379.xml" ContentType="application/vnd.openxmlformats-officedocument.presentationml.slide+xml"/>
  <Override PartName="/ppt/slides/slide380.xml" ContentType="application/vnd.openxmlformats-officedocument.presentationml.slide+xml"/>
  <Override PartName="/ppt/slides/slide381.xml" ContentType="application/vnd.openxmlformats-officedocument.presentationml.slide+xml"/>
  <Override PartName="/ppt/slides/slide382.xml" ContentType="application/vnd.openxmlformats-officedocument.presentationml.slide+xml"/>
  <Override PartName="/ppt/slides/slide383.xml" ContentType="application/vnd.openxmlformats-officedocument.presentationml.slide+xml"/>
  <Override PartName="/ppt/slides/slide384.xml" ContentType="application/vnd.openxmlformats-officedocument.presentationml.slide+xml"/>
  <Override PartName="/ppt/slides/slide385.xml" ContentType="application/vnd.openxmlformats-officedocument.presentationml.slide+xml"/>
  <Override PartName="/ppt/slides/slide386.xml" ContentType="application/vnd.openxmlformats-officedocument.presentationml.slide+xml"/>
  <Override PartName="/ppt/slides/slide387.xml" ContentType="application/vnd.openxmlformats-officedocument.presentationml.slide+xml"/>
  <Override PartName="/ppt/slides/slide388.xml" ContentType="application/vnd.openxmlformats-officedocument.presentationml.slide+xml"/>
  <Override PartName="/ppt/slides/slide389.xml" ContentType="application/vnd.openxmlformats-officedocument.presentationml.slide+xml"/>
  <Override PartName="/ppt/slides/slide390.xml" ContentType="application/vnd.openxmlformats-officedocument.presentationml.slide+xml"/>
  <Override PartName="/ppt/slides/slide391.xml" ContentType="application/vnd.openxmlformats-officedocument.presentationml.slide+xml"/>
  <Override PartName="/ppt/slides/slide392.xml" ContentType="application/vnd.openxmlformats-officedocument.presentationml.slide+xml"/>
  <Override PartName="/ppt/slides/slide393.xml" ContentType="application/vnd.openxmlformats-officedocument.presentationml.slide+xml"/>
  <Override PartName="/ppt/slides/slide394.xml" ContentType="application/vnd.openxmlformats-officedocument.presentationml.slide+xml"/>
  <Override PartName="/ppt/slides/slide395.xml" ContentType="application/vnd.openxmlformats-officedocument.presentationml.slide+xml"/>
  <Override PartName="/ppt/slides/slide396.xml" ContentType="application/vnd.openxmlformats-officedocument.presentationml.slide+xml"/>
  <Override PartName="/ppt/slides/slide397.xml" ContentType="application/vnd.openxmlformats-officedocument.presentationml.slide+xml"/>
  <Override PartName="/ppt/slides/slide398.xml" ContentType="application/vnd.openxmlformats-officedocument.presentationml.slide+xml"/>
  <Override PartName="/ppt/slides/slide399.xml" ContentType="application/vnd.openxmlformats-officedocument.presentationml.slide+xml"/>
  <Override PartName="/ppt/slides/slide400.xml" ContentType="application/vnd.openxmlformats-officedocument.presentationml.slide+xml"/>
  <Override PartName="/ppt/slides/slide401.xml" ContentType="application/vnd.openxmlformats-officedocument.presentationml.slide+xml"/>
  <Override PartName="/ppt/slides/slide402.xml" ContentType="application/vnd.openxmlformats-officedocument.presentationml.slide+xml"/>
  <Override PartName="/ppt/slides/slide403.xml" ContentType="application/vnd.openxmlformats-officedocument.presentationml.slide+xml"/>
  <Override PartName="/ppt/slides/slide404.xml" ContentType="application/vnd.openxmlformats-officedocument.presentationml.slide+xml"/>
  <Override PartName="/ppt/slides/slide405.xml" ContentType="application/vnd.openxmlformats-officedocument.presentationml.slide+xml"/>
  <Override PartName="/ppt/slides/slide406.xml" ContentType="application/vnd.openxmlformats-officedocument.presentationml.slide+xml"/>
  <Override PartName="/ppt/slides/slide407.xml" ContentType="application/vnd.openxmlformats-officedocument.presentationml.slide+xml"/>
  <Override PartName="/ppt/slides/slide408.xml" ContentType="application/vnd.openxmlformats-officedocument.presentationml.slide+xml"/>
  <Override PartName="/ppt/slides/slide409.xml" ContentType="application/vnd.openxmlformats-officedocument.presentationml.slide+xml"/>
  <Override PartName="/ppt/slides/slide410.xml" ContentType="application/vnd.openxmlformats-officedocument.presentationml.slide+xml"/>
  <Override PartName="/ppt/slides/slide411.xml" ContentType="application/vnd.openxmlformats-officedocument.presentationml.slide+xml"/>
  <Override PartName="/ppt/slides/slide412.xml" ContentType="application/vnd.openxmlformats-officedocument.presentationml.slide+xml"/>
  <Override PartName="/ppt/slides/slide413.xml" ContentType="application/vnd.openxmlformats-officedocument.presentationml.slide+xml"/>
  <Override PartName="/ppt/slides/slide414.xml" ContentType="application/vnd.openxmlformats-officedocument.presentationml.slide+xml"/>
  <Override PartName="/ppt/slides/slide415.xml" ContentType="application/vnd.openxmlformats-officedocument.presentationml.slide+xml"/>
  <Override PartName="/ppt/slides/slide416.xml" ContentType="application/vnd.openxmlformats-officedocument.presentationml.slide+xml"/>
  <Override PartName="/ppt/slides/slide417.xml" ContentType="application/vnd.openxmlformats-officedocument.presentationml.slide+xml"/>
  <Override PartName="/ppt/slides/slide418.xml" ContentType="application/vnd.openxmlformats-officedocument.presentationml.slide+xml"/>
  <Override PartName="/ppt/slides/slide419.xml" ContentType="application/vnd.openxmlformats-officedocument.presentationml.slide+xml"/>
  <Override PartName="/ppt/slides/slide420.xml" ContentType="application/vnd.openxmlformats-officedocument.presentationml.slide+xml"/>
  <Override PartName="/ppt/slides/slide421.xml" ContentType="application/vnd.openxmlformats-officedocument.presentationml.slide+xml"/>
  <Override PartName="/ppt/slides/slide42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424"/>
  </p:notesMasterIdLst>
  <p:sldIdLst>
    <p:sldId id="497" r:id="rId2"/>
    <p:sldId id="977" r:id="rId3"/>
    <p:sldId id="472" r:id="rId4"/>
    <p:sldId id="667" r:id="rId5"/>
    <p:sldId id="668" r:id="rId6"/>
    <p:sldId id="496" r:id="rId7"/>
    <p:sldId id="605" r:id="rId8"/>
    <p:sldId id="532" r:id="rId9"/>
    <p:sldId id="596" r:id="rId10"/>
    <p:sldId id="578" r:id="rId11"/>
    <p:sldId id="597" r:id="rId12"/>
    <p:sldId id="579" r:id="rId13"/>
    <p:sldId id="851" r:id="rId14"/>
    <p:sldId id="850" r:id="rId15"/>
    <p:sldId id="598" r:id="rId16"/>
    <p:sldId id="326" r:id="rId17"/>
    <p:sldId id="599" r:id="rId18"/>
    <p:sldId id="327" r:id="rId19"/>
    <p:sldId id="328" r:id="rId20"/>
    <p:sldId id="329" r:id="rId21"/>
    <p:sldId id="330" r:id="rId22"/>
    <p:sldId id="315" r:id="rId23"/>
    <p:sldId id="314" r:id="rId24"/>
    <p:sldId id="317" r:id="rId25"/>
    <p:sldId id="600" r:id="rId26"/>
    <p:sldId id="318" r:id="rId27"/>
    <p:sldId id="692" r:id="rId28"/>
    <p:sldId id="319" r:id="rId29"/>
    <p:sldId id="601" r:id="rId30"/>
    <p:sldId id="500" r:id="rId31"/>
    <p:sldId id="321" r:id="rId32"/>
    <p:sldId id="494" r:id="rId33"/>
    <p:sldId id="901" r:id="rId34"/>
    <p:sldId id="902" r:id="rId35"/>
    <p:sldId id="603" r:id="rId36"/>
    <p:sldId id="499" r:id="rId37"/>
    <p:sldId id="604" r:id="rId38"/>
    <p:sldId id="489" r:id="rId39"/>
    <p:sldId id="325" r:id="rId40"/>
    <p:sldId id="501" r:id="rId41"/>
    <p:sldId id="951" r:id="rId42"/>
    <p:sldId id="955" r:id="rId43"/>
    <p:sldId id="606" r:id="rId44"/>
    <p:sldId id="535" r:id="rId45"/>
    <p:sldId id="536" r:id="rId46"/>
    <p:sldId id="537" r:id="rId47"/>
    <p:sldId id="538" r:id="rId48"/>
    <p:sldId id="883" r:id="rId49"/>
    <p:sldId id="900" r:id="rId50"/>
    <p:sldId id="898" r:id="rId51"/>
    <p:sldId id="842" r:id="rId52"/>
    <p:sldId id="843" r:id="rId53"/>
    <p:sldId id="844" r:id="rId54"/>
    <p:sldId id="845" r:id="rId55"/>
    <p:sldId id="932" r:id="rId56"/>
    <p:sldId id="846" r:id="rId57"/>
    <p:sldId id="590" r:id="rId58"/>
    <p:sldId id="490" r:id="rId59"/>
    <p:sldId id="602" r:id="rId60"/>
    <p:sldId id="540" r:id="rId61"/>
    <p:sldId id="491" r:id="rId62"/>
    <p:sldId id="492" r:id="rId63"/>
    <p:sldId id="493" r:id="rId64"/>
    <p:sldId id="495" r:id="rId65"/>
    <p:sldId id="958" r:id="rId66"/>
    <p:sldId id="959" r:id="rId67"/>
    <p:sldId id="960" r:id="rId68"/>
    <p:sldId id="971" r:id="rId69"/>
    <p:sldId id="961" r:id="rId70"/>
    <p:sldId id="962" r:id="rId71"/>
    <p:sldId id="966" r:id="rId72"/>
    <p:sldId id="967" r:id="rId73"/>
    <p:sldId id="963" r:id="rId74"/>
    <p:sldId id="970" r:id="rId75"/>
    <p:sldId id="972" r:id="rId76"/>
    <p:sldId id="973" r:id="rId77"/>
    <p:sldId id="974" r:id="rId78"/>
    <p:sldId id="595" r:id="rId79"/>
    <p:sldId id="539" r:id="rId80"/>
    <p:sldId id="978" r:id="rId81"/>
    <p:sldId id="980" r:id="rId82"/>
    <p:sldId id="981" r:id="rId83"/>
    <p:sldId id="982" r:id="rId84"/>
    <p:sldId id="984" r:id="rId85"/>
    <p:sldId id="985" r:id="rId86"/>
    <p:sldId id="979" r:id="rId87"/>
    <p:sldId id="580" r:id="rId88"/>
    <p:sldId id="620" r:id="rId89"/>
    <p:sldId id="621" r:id="rId90"/>
    <p:sldId id="796" r:id="rId91"/>
    <p:sldId id="931" r:id="rId92"/>
    <p:sldId id="983" r:id="rId93"/>
    <p:sldId id="849" r:id="rId94"/>
    <p:sldId id="507" r:id="rId95"/>
    <p:sldId id="591" r:id="rId96"/>
    <p:sldId id="509" r:id="rId97"/>
    <p:sldId id="510" r:id="rId98"/>
    <p:sldId id="511" r:id="rId99"/>
    <p:sldId id="512" r:id="rId100"/>
    <p:sldId id="527" r:id="rId101"/>
    <p:sldId id="529" r:id="rId102"/>
    <p:sldId id="701" r:id="rId103"/>
    <p:sldId id="853" r:id="rId104"/>
    <p:sldId id="530" r:id="rId105"/>
    <p:sldId id="899" r:id="rId106"/>
    <p:sldId id="702" r:id="rId107"/>
    <p:sldId id="531" r:id="rId108"/>
    <p:sldId id="1028" r:id="rId109"/>
    <p:sldId id="1029" r:id="rId110"/>
    <p:sldId id="1016" r:id="rId111"/>
    <p:sldId id="1017" r:id="rId112"/>
    <p:sldId id="947" r:id="rId113"/>
    <p:sldId id="948" r:id="rId114"/>
    <p:sldId id="1006" r:id="rId115"/>
    <p:sldId id="1007" r:id="rId116"/>
    <p:sldId id="1004" r:id="rId117"/>
    <p:sldId id="1039" r:id="rId118"/>
    <p:sldId id="1042" r:id="rId119"/>
    <p:sldId id="1040" r:id="rId120"/>
    <p:sldId id="1041" r:id="rId121"/>
    <p:sldId id="1038" r:id="rId122"/>
    <p:sldId id="1005" r:id="rId123"/>
    <p:sldId id="1013" r:id="rId124"/>
    <p:sldId id="1014" r:id="rId125"/>
    <p:sldId id="1015" r:id="rId126"/>
    <p:sldId id="1009" r:id="rId127"/>
    <p:sldId id="1010" r:id="rId128"/>
    <p:sldId id="1011" r:id="rId129"/>
    <p:sldId id="1012" r:id="rId130"/>
    <p:sldId id="1018" r:id="rId131"/>
    <p:sldId id="1019" r:id="rId132"/>
    <p:sldId id="1026" r:id="rId133"/>
    <p:sldId id="1020" r:id="rId134"/>
    <p:sldId id="1021" r:id="rId135"/>
    <p:sldId id="1022" r:id="rId136"/>
    <p:sldId id="1023" r:id="rId137"/>
    <p:sldId id="1024" r:id="rId138"/>
    <p:sldId id="1025" r:id="rId139"/>
    <p:sldId id="1032" r:id="rId140"/>
    <p:sldId id="1027" r:id="rId141"/>
    <p:sldId id="1030" r:id="rId142"/>
    <p:sldId id="1031" r:id="rId143"/>
    <p:sldId id="1033" r:id="rId144"/>
    <p:sldId id="1034" r:id="rId145"/>
    <p:sldId id="1035" r:id="rId146"/>
    <p:sldId id="1036" r:id="rId147"/>
    <p:sldId id="1037" r:id="rId148"/>
    <p:sldId id="993" r:id="rId149"/>
    <p:sldId id="949" r:id="rId150"/>
    <p:sldId id="986" r:id="rId151"/>
    <p:sldId id="994" r:id="rId152"/>
    <p:sldId id="950" r:id="rId153"/>
    <p:sldId id="987" r:id="rId154"/>
    <p:sldId id="995" r:id="rId155"/>
    <p:sldId id="988" r:id="rId156"/>
    <p:sldId id="989" r:id="rId157"/>
    <p:sldId id="990" r:id="rId158"/>
    <p:sldId id="996" r:id="rId159"/>
    <p:sldId id="997" r:id="rId160"/>
    <p:sldId id="998" r:id="rId161"/>
    <p:sldId id="999" r:id="rId162"/>
    <p:sldId id="1000" r:id="rId163"/>
    <p:sldId id="1001" r:id="rId164"/>
    <p:sldId id="1003" r:id="rId165"/>
    <p:sldId id="644" r:id="rId166"/>
    <p:sldId id="854" r:id="rId167"/>
    <p:sldId id="645" r:id="rId168"/>
    <p:sldId id="855" r:id="rId169"/>
    <p:sldId id="545" r:id="rId170"/>
    <p:sldId id="1008" r:id="rId171"/>
    <p:sldId id="543" r:id="rId172"/>
    <p:sldId id="544" r:id="rId173"/>
    <p:sldId id="526" r:id="rId174"/>
    <p:sldId id="625" r:id="rId175"/>
    <p:sldId id="559" r:id="rId176"/>
    <p:sldId id="569" r:id="rId177"/>
    <p:sldId id="944" r:id="rId178"/>
    <p:sldId id="823" r:id="rId179"/>
    <p:sldId id="570" r:id="rId180"/>
    <p:sldId id="864" r:id="rId181"/>
    <p:sldId id="945" r:id="rId182"/>
    <p:sldId id="863" r:id="rId183"/>
    <p:sldId id="806" r:id="rId184"/>
    <p:sldId id="828" r:id="rId185"/>
    <p:sldId id="808" r:id="rId186"/>
    <p:sldId id="807" r:id="rId187"/>
    <p:sldId id="572" r:id="rId188"/>
    <p:sldId id="586" r:id="rId189"/>
    <p:sldId id="827" r:id="rId190"/>
    <p:sldId id="836" r:id="rId191"/>
    <p:sldId id="837" r:id="rId192"/>
    <p:sldId id="573" r:id="rId193"/>
    <p:sldId id="574" r:id="rId194"/>
    <p:sldId id="838" r:id="rId195"/>
    <p:sldId id="839" r:id="rId196"/>
    <p:sldId id="371" r:id="rId197"/>
    <p:sldId id="575" r:id="rId198"/>
    <p:sldId id="733" r:id="rId199"/>
    <p:sldId id="609" r:id="rId200"/>
    <p:sldId id="610" r:id="rId201"/>
    <p:sldId id="703" r:id="rId202"/>
    <p:sldId id="611" r:id="rId203"/>
    <p:sldId id="612" r:id="rId204"/>
    <p:sldId id="311" r:id="rId205"/>
    <p:sldId id="934" r:id="rId206"/>
    <p:sldId id="937" r:id="rId207"/>
    <p:sldId id="894" r:id="rId208"/>
    <p:sldId id="312" r:id="rId209"/>
    <p:sldId id="892" r:id="rId210"/>
    <p:sldId id="911" r:id="rId211"/>
    <p:sldId id="912" r:id="rId212"/>
    <p:sldId id="587" r:id="rId213"/>
    <p:sldId id="675" r:id="rId214"/>
    <p:sldId id="588" r:id="rId215"/>
    <p:sldId id="706" r:id="rId216"/>
    <p:sldId id="589" r:id="rId217"/>
    <p:sldId id="856" r:id="rId218"/>
    <p:sldId id="857" r:id="rId219"/>
    <p:sldId id="707" r:id="rId220"/>
    <p:sldId id="815" r:id="rId221"/>
    <p:sldId id="813" r:id="rId222"/>
    <p:sldId id="814" r:id="rId223"/>
    <p:sldId id="975" r:id="rId224"/>
    <p:sldId id="708" r:id="rId225"/>
    <p:sldId id="593" r:id="rId226"/>
    <p:sldId id="709" r:id="rId227"/>
    <p:sldId id="594" r:id="rId228"/>
    <p:sldId id="710" r:id="rId229"/>
    <p:sldId id="607" r:id="rId230"/>
    <p:sldId id="336" r:id="rId231"/>
    <p:sldId id="337" r:id="rId232"/>
    <p:sldId id="748" r:id="rId233"/>
    <p:sldId id="622" r:id="rId234"/>
    <p:sldId id="623" r:id="rId235"/>
    <p:sldId id="624" r:id="rId236"/>
    <p:sldId id="858" r:id="rId237"/>
    <p:sldId id="627" r:id="rId238"/>
    <p:sldId id="628" r:id="rId239"/>
    <p:sldId id="626" r:id="rId240"/>
    <p:sldId id="629" r:id="rId241"/>
    <p:sldId id="630" r:id="rId242"/>
    <p:sldId id="818" r:id="rId243"/>
    <p:sldId id="631" r:id="rId244"/>
    <p:sldId id="913" r:id="rId245"/>
    <p:sldId id="632" r:id="rId246"/>
    <p:sldId id="751" r:id="rId247"/>
    <p:sldId id="352" r:id="rId248"/>
    <p:sldId id="633" r:id="rId249"/>
    <p:sldId id="938" r:id="rId250"/>
    <p:sldId id="634" r:id="rId251"/>
    <p:sldId id="635" r:id="rId252"/>
    <p:sldId id="368" r:id="rId253"/>
    <p:sldId id="636" r:id="rId254"/>
    <p:sldId id="663" r:id="rId255"/>
    <p:sldId id="664" r:id="rId256"/>
    <p:sldId id="637" r:id="rId257"/>
    <p:sldId id="638" r:id="rId258"/>
    <p:sldId id="712" r:id="rId259"/>
    <p:sldId id="713" r:id="rId260"/>
    <p:sldId id="714" r:id="rId261"/>
    <p:sldId id="904" r:id="rId262"/>
    <p:sldId id="906" r:id="rId263"/>
    <p:sldId id="910" r:id="rId264"/>
    <p:sldId id="379" r:id="rId265"/>
    <p:sldId id="953" r:id="rId266"/>
    <p:sldId id="643" r:id="rId267"/>
    <p:sldId id="642" r:id="rId268"/>
    <p:sldId id="847" r:id="rId269"/>
    <p:sldId id="848" r:id="rId270"/>
    <p:sldId id="640" r:id="rId271"/>
    <p:sldId id="641" r:id="rId272"/>
    <p:sldId id="648" r:id="rId273"/>
    <p:sldId id="649" r:id="rId274"/>
    <p:sldId id="650" r:id="rId275"/>
    <p:sldId id="651" r:id="rId276"/>
    <p:sldId id="652" r:id="rId277"/>
    <p:sldId id="653" r:id="rId278"/>
    <p:sldId id="386" r:id="rId279"/>
    <p:sldId id="654" r:id="rId280"/>
    <p:sldId id="655" r:id="rId281"/>
    <p:sldId id="656" r:id="rId282"/>
    <p:sldId id="397" r:id="rId283"/>
    <p:sldId id="657" r:id="rId284"/>
    <p:sldId id="658" r:id="rId285"/>
    <p:sldId id="659" r:id="rId286"/>
    <p:sldId id="399" r:id="rId287"/>
    <p:sldId id="660" r:id="rId288"/>
    <p:sldId id="829" r:id="rId289"/>
    <p:sldId id="830" r:id="rId290"/>
    <p:sldId id="669" r:id="rId291"/>
    <p:sldId id="670" r:id="rId292"/>
    <p:sldId id="831" r:id="rId293"/>
    <p:sldId id="683" r:id="rId294"/>
    <p:sldId id="684" r:id="rId295"/>
    <p:sldId id="682" r:id="rId296"/>
    <p:sldId id="860" r:id="rId297"/>
    <p:sldId id="671" r:id="rId298"/>
    <p:sldId id="672" r:id="rId299"/>
    <p:sldId id="673" r:id="rId300"/>
    <p:sldId id="674" r:id="rId301"/>
    <p:sldId id="801" r:id="rId302"/>
    <p:sldId id="802" r:id="rId303"/>
    <p:sldId id="914" r:id="rId304"/>
    <p:sldId id="852" r:id="rId305"/>
    <p:sldId id="895" r:id="rId306"/>
    <p:sldId id="896" r:id="rId307"/>
    <p:sldId id="741" r:id="rId308"/>
    <p:sldId id="742" r:id="rId309"/>
    <p:sldId id="743" r:id="rId310"/>
    <p:sldId id="744" r:id="rId311"/>
    <p:sldId id="746" r:id="rId312"/>
    <p:sldId id="745" r:id="rId313"/>
    <p:sldId id="747" r:id="rId314"/>
    <p:sldId id="835" r:id="rId315"/>
    <p:sldId id="686" r:id="rId316"/>
    <p:sldId id="685" r:id="rId317"/>
    <p:sldId id="957" r:id="rId318"/>
    <p:sldId id="719" r:id="rId319"/>
    <p:sldId id="720" r:id="rId320"/>
    <p:sldId id="715" r:id="rId321"/>
    <p:sldId id="716" r:id="rId322"/>
    <p:sldId id="717" r:id="rId323"/>
    <p:sldId id="872" r:id="rId324"/>
    <p:sldId id="721" r:id="rId325"/>
    <p:sldId id="722" r:id="rId326"/>
    <p:sldId id="718" r:id="rId327"/>
    <p:sldId id="723" r:id="rId328"/>
    <p:sldId id="724" r:id="rId329"/>
    <p:sldId id="749" r:id="rId330"/>
    <p:sldId id="915" r:id="rId331"/>
    <p:sldId id="750" r:id="rId332"/>
    <p:sldId id="810" r:id="rId333"/>
    <p:sldId id="811" r:id="rId334"/>
    <p:sldId id="812" r:id="rId335"/>
    <p:sldId id="725" r:id="rId336"/>
    <p:sldId id="726" r:id="rId337"/>
    <p:sldId id="727" r:id="rId338"/>
    <p:sldId id="728" r:id="rId339"/>
    <p:sldId id="781" r:id="rId340"/>
    <p:sldId id="730" r:id="rId341"/>
    <p:sldId id="775" r:id="rId342"/>
    <p:sldId id="734" r:id="rId343"/>
    <p:sldId id="735" r:id="rId344"/>
    <p:sldId id="738" r:id="rId345"/>
    <p:sldId id="774" r:id="rId346"/>
    <p:sldId id="737" r:id="rId347"/>
    <p:sldId id="740" r:id="rId348"/>
    <p:sldId id="968" r:id="rId349"/>
    <p:sldId id="969" r:id="rId350"/>
    <p:sldId id="427" r:id="rId351"/>
    <p:sldId id="688" r:id="rId352"/>
    <p:sldId id="689" r:id="rId353"/>
    <p:sldId id="731" r:id="rId354"/>
    <p:sldId id="732" r:id="rId355"/>
    <p:sldId id="758" r:id="rId356"/>
    <p:sldId id="759" r:id="rId357"/>
    <p:sldId id="916" r:id="rId358"/>
    <p:sldId id="917" r:id="rId359"/>
    <p:sldId id="840" r:id="rId360"/>
    <p:sldId id="841" r:id="rId361"/>
    <p:sldId id="939" r:id="rId362"/>
    <p:sldId id="766" r:id="rId363"/>
    <p:sldId id="767" r:id="rId364"/>
    <p:sldId id="776" r:id="rId365"/>
    <p:sldId id="752" r:id="rId366"/>
    <p:sldId id="753" r:id="rId367"/>
    <p:sldId id="764" r:id="rId368"/>
    <p:sldId id="765" r:id="rId369"/>
    <p:sldId id="874" r:id="rId370"/>
    <p:sldId id="946" r:id="rId371"/>
    <p:sldId id="777" r:id="rId372"/>
    <p:sldId id="762" r:id="rId373"/>
    <p:sldId id="763" r:id="rId374"/>
    <p:sldId id="769" r:id="rId375"/>
    <p:sldId id="770" r:id="rId376"/>
    <p:sldId id="873" r:id="rId377"/>
    <p:sldId id="875" r:id="rId378"/>
    <p:sldId id="943" r:id="rId379"/>
    <p:sldId id="755" r:id="rId380"/>
    <p:sldId id="754" r:id="rId381"/>
    <p:sldId id="760" r:id="rId382"/>
    <p:sldId id="952" r:id="rId383"/>
    <p:sldId id="768" r:id="rId384"/>
    <p:sldId id="761" r:id="rId385"/>
    <p:sldId id="861" r:id="rId386"/>
    <p:sldId id="862" r:id="rId387"/>
    <p:sldId id="756" r:id="rId388"/>
    <p:sldId id="771" r:id="rId389"/>
    <p:sldId id="876" r:id="rId390"/>
    <p:sldId id="877" r:id="rId391"/>
    <p:sldId id="778" r:id="rId392"/>
    <p:sldId id="779" r:id="rId393"/>
    <p:sldId id="834" r:id="rId394"/>
    <p:sldId id="780" r:id="rId395"/>
    <p:sldId id="833" r:id="rId396"/>
    <p:sldId id="783" r:id="rId397"/>
    <p:sldId id="880" r:id="rId398"/>
    <p:sldId id="881" r:id="rId399"/>
    <p:sldId id="879" r:id="rId400"/>
    <p:sldId id="866" r:id="rId401"/>
    <p:sldId id="878" r:id="rId402"/>
    <p:sldId id="867" r:id="rId403"/>
    <p:sldId id="868" r:id="rId404"/>
    <p:sldId id="870" r:id="rId405"/>
    <p:sldId id="871" r:id="rId406"/>
    <p:sldId id="869" r:id="rId407"/>
    <p:sldId id="918" r:id="rId408"/>
    <p:sldId id="919" r:id="rId409"/>
    <p:sldId id="920" r:id="rId410"/>
    <p:sldId id="921" r:id="rId411"/>
    <p:sldId id="922" r:id="rId412"/>
    <p:sldId id="923" r:id="rId413"/>
    <p:sldId id="924" r:id="rId414"/>
    <p:sldId id="925" r:id="rId415"/>
    <p:sldId id="926" r:id="rId416"/>
    <p:sldId id="927" r:id="rId417"/>
    <p:sldId id="956" r:id="rId418"/>
    <p:sldId id="885" r:id="rId419"/>
    <p:sldId id="976" r:id="rId420"/>
    <p:sldId id="933" r:id="rId421"/>
    <p:sldId id="954" r:id="rId422"/>
    <p:sldId id="788" r:id="rId4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22251"/>
    <a:srgbClr val="036883"/>
    <a:srgbClr val="049DC8"/>
    <a:srgbClr val="90E183"/>
    <a:srgbClr val="FCF75E"/>
    <a:srgbClr val="614051"/>
    <a:srgbClr val="FC6F0D"/>
    <a:srgbClr val="BAB294"/>
    <a:srgbClr val="7E4C2E"/>
    <a:srgbClr val="BBF2F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737" autoAdjust="0"/>
  </p:normalViewPr>
  <p:slideViewPr>
    <p:cSldViewPr>
      <p:cViewPr>
        <p:scale>
          <a:sx n="75" d="100"/>
          <a:sy n="75" d="100"/>
        </p:scale>
        <p:origin x="1830" y="342"/>
      </p:cViewPr>
      <p:guideLst>
        <p:guide orient="horz" pos="2160"/>
        <p:guide pos="2880"/>
      </p:guideLst>
    </p:cSldViewPr>
  </p:slideViewPr>
  <p:outlineViewPr>
    <p:cViewPr>
      <p:scale>
        <a:sx n="33" d="100"/>
        <a:sy n="33" d="100"/>
      </p:scale>
      <p:origin x="0" y="0"/>
    </p:cViewPr>
  </p:outlineViewPr>
  <p:notesTextViewPr>
    <p:cViewPr>
      <p:scale>
        <a:sx n="200" d="100"/>
        <a:sy n="200" d="100"/>
      </p:scale>
      <p:origin x="0" y="0"/>
    </p:cViewPr>
  </p:notesTextViewPr>
  <p:sorterViewPr>
    <p:cViewPr>
      <p:scale>
        <a:sx n="100" d="100"/>
        <a:sy n="100" d="100"/>
      </p:scale>
      <p:origin x="0" y="-6900"/>
    </p:cViewPr>
  </p:sorter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99" Type="http://schemas.openxmlformats.org/officeDocument/2006/relationships/slide" Target="slides/slide298.xml"/><Relationship Id="rId21" Type="http://schemas.openxmlformats.org/officeDocument/2006/relationships/slide" Target="slides/slide20.xml"/><Relationship Id="rId63" Type="http://schemas.openxmlformats.org/officeDocument/2006/relationships/slide" Target="slides/slide62.xml"/><Relationship Id="rId159" Type="http://schemas.openxmlformats.org/officeDocument/2006/relationships/slide" Target="slides/slide158.xml"/><Relationship Id="rId324" Type="http://schemas.openxmlformats.org/officeDocument/2006/relationships/slide" Target="slides/slide323.xml"/><Relationship Id="rId366" Type="http://schemas.openxmlformats.org/officeDocument/2006/relationships/slide" Target="slides/slide365.xml"/><Relationship Id="rId170" Type="http://schemas.openxmlformats.org/officeDocument/2006/relationships/slide" Target="slides/slide169.xml"/><Relationship Id="rId226" Type="http://schemas.openxmlformats.org/officeDocument/2006/relationships/slide" Target="slides/slide225.xml"/><Relationship Id="rId268" Type="http://schemas.openxmlformats.org/officeDocument/2006/relationships/slide" Target="slides/slide267.xml"/><Relationship Id="rId32" Type="http://schemas.openxmlformats.org/officeDocument/2006/relationships/slide" Target="slides/slide31.xml"/><Relationship Id="rId74" Type="http://schemas.openxmlformats.org/officeDocument/2006/relationships/slide" Target="slides/slide73.xml"/><Relationship Id="rId128" Type="http://schemas.openxmlformats.org/officeDocument/2006/relationships/slide" Target="slides/slide127.xml"/><Relationship Id="rId335" Type="http://schemas.openxmlformats.org/officeDocument/2006/relationships/slide" Target="slides/slide334.xml"/><Relationship Id="rId377" Type="http://schemas.openxmlformats.org/officeDocument/2006/relationships/slide" Target="slides/slide376.xml"/><Relationship Id="rId5" Type="http://schemas.openxmlformats.org/officeDocument/2006/relationships/slide" Target="slides/slide4.xml"/><Relationship Id="rId181" Type="http://schemas.openxmlformats.org/officeDocument/2006/relationships/slide" Target="slides/slide180.xml"/><Relationship Id="rId237" Type="http://schemas.openxmlformats.org/officeDocument/2006/relationships/slide" Target="slides/slide236.xml"/><Relationship Id="rId402" Type="http://schemas.openxmlformats.org/officeDocument/2006/relationships/slide" Target="slides/slide401.xml"/><Relationship Id="rId279" Type="http://schemas.openxmlformats.org/officeDocument/2006/relationships/slide" Target="slides/slide278.xml"/><Relationship Id="rId43" Type="http://schemas.openxmlformats.org/officeDocument/2006/relationships/slide" Target="slides/slide42.xml"/><Relationship Id="rId139" Type="http://schemas.openxmlformats.org/officeDocument/2006/relationships/slide" Target="slides/slide138.xml"/><Relationship Id="rId290" Type="http://schemas.openxmlformats.org/officeDocument/2006/relationships/slide" Target="slides/slide289.xml"/><Relationship Id="rId304" Type="http://schemas.openxmlformats.org/officeDocument/2006/relationships/slide" Target="slides/slide303.xml"/><Relationship Id="rId346" Type="http://schemas.openxmlformats.org/officeDocument/2006/relationships/slide" Target="slides/slide345.xml"/><Relationship Id="rId388" Type="http://schemas.openxmlformats.org/officeDocument/2006/relationships/slide" Target="slides/slide387.xml"/><Relationship Id="rId85" Type="http://schemas.openxmlformats.org/officeDocument/2006/relationships/slide" Target="slides/slide84.xml"/><Relationship Id="rId150" Type="http://schemas.openxmlformats.org/officeDocument/2006/relationships/slide" Target="slides/slide149.xml"/><Relationship Id="rId192" Type="http://schemas.openxmlformats.org/officeDocument/2006/relationships/slide" Target="slides/slide191.xml"/><Relationship Id="rId206" Type="http://schemas.openxmlformats.org/officeDocument/2006/relationships/slide" Target="slides/slide205.xml"/><Relationship Id="rId413" Type="http://schemas.openxmlformats.org/officeDocument/2006/relationships/slide" Target="slides/slide412.xml"/><Relationship Id="rId248" Type="http://schemas.openxmlformats.org/officeDocument/2006/relationships/slide" Target="slides/slide247.xml"/><Relationship Id="rId12" Type="http://schemas.openxmlformats.org/officeDocument/2006/relationships/slide" Target="slides/slide11.xml"/><Relationship Id="rId108" Type="http://schemas.openxmlformats.org/officeDocument/2006/relationships/slide" Target="slides/slide107.xml"/><Relationship Id="rId315" Type="http://schemas.openxmlformats.org/officeDocument/2006/relationships/slide" Target="slides/slide314.xml"/><Relationship Id="rId357" Type="http://schemas.openxmlformats.org/officeDocument/2006/relationships/slide" Target="slides/slide356.xml"/><Relationship Id="rId54" Type="http://schemas.openxmlformats.org/officeDocument/2006/relationships/slide" Target="slides/slide53.xml"/><Relationship Id="rId96" Type="http://schemas.openxmlformats.org/officeDocument/2006/relationships/slide" Target="slides/slide95.xml"/><Relationship Id="rId161" Type="http://schemas.openxmlformats.org/officeDocument/2006/relationships/slide" Target="slides/slide160.xml"/><Relationship Id="rId217" Type="http://schemas.openxmlformats.org/officeDocument/2006/relationships/slide" Target="slides/slide216.xml"/><Relationship Id="rId399" Type="http://schemas.openxmlformats.org/officeDocument/2006/relationships/slide" Target="slides/slide398.xml"/><Relationship Id="rId259" Type="http://schemas.openxmlformats.org/officeDocument/2006/relationships/slide" Target="slides/slide258.xml"/><Relationship Id="rId424" Type="http://schemas.openxmlformats.org/officeDocument/2006/relationships/notesMaster" Target="notesMasters/notesMaster1.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slide" Target="slides/slide269.xml"/><Relationship Id="rId326" Type="http://schemas.openxmlformats.org/officeDocument/2006/relationships/slide" Target="slides/slide325.xml"/><Relationship Id="rId65" Type="http://schemas.openxmlformats.org/officeDocument/2006/relationships/slide" Target="slides/slide64.xml"/><Relationship Id="rId130" Type="http://schemas.openxmlformats.org/officeDocument/2006/relationships/slide" Target="slides/slide129.xml"/><Relationship Id="rId368" Type="http://schemas.openxmlformats.org/officeDocument/2006/relationships/slide" Target="slides/slide367.xml"/><Relationship Id="rId172" Type="http://schemas.openxmlformats.org/officeDocument/2006/relationships/slide" Target="slides/slide171.xml"/><Relationship Id="rId228" Type="http://schemas.openxmlformats.org/officeDocument/2006/relationships/slide" Target="slides/slide227.xml"/><Relationship Id="rId281" Type="http://schemas.openxmlformats.org/officeDocument/2006/relationships/slide" Target="slides/slide280.xml"/><Relationship Id="rId337" Type="http://schemas.openxmlformats.org/officeDocument/2006/relationships/slide" Target="slides/slide336.xml"/><Relationship Id="rId34" Type="http://schemas.openxmlformats.org/officeDocument/2006/relationships/slide" Target="slides/slide33.xml"/><Relationship Id="rId76" Type="http://schemas.openxmlformats.org/officeDocument/2006/relationships/slide" Target="slides/slide75.xml"/><Relationship Id="rId141" Type="http://schemas.openxmlformats.org/officeDocument/2006/relationships/slide" Target="slides/slide140.xml"/><Relationship Id="rId379" Type="http://schemas.openxmlformats.org/officeDocument/2006/relationships/slide" Target="slides/slide378.xml"/><Relationship Id="rId7" Type="http://schemas.openxmlformats.org/officeDocument/2006/relationships/slide" Target="slides/slide6.xml"/><Relationship Id="rId183" Type="http://schemas.openxmlformats.org/officeDocument/2006/relationships/slide" Target="slides/slide182.xml"/><Relationship Id="rId239" Type="http://schemas.openxmlformats.org/officeDocument/2006/relationships/slide" Target="slides/slide238.xml"/><Relationship Id="rId390" Type="http://schemas.openxmlformats.org/officeDocument/2006/relationships/slide" Target="slides/slide389.xml"/><Relationship Id="rId404" Type="http://schemas.openxmlformats.org/officeDocument/2006/relationships/slide" Target="slides/slide403.xml"/><Relationship Id="rId250" Type="http://schemas.openxmlformats.org/officeDocument/2006/relationships/slide" Target="slides/slide249.xml"/><Relationship Id="rId292" Type="http://schemas.openxmlformats.org/officeDocument/2006/relationships/slide" Target="slides/slide291.xml"/><Relationship Id="rId306" Type="http://schemas.openxmlformats.org/officeDocument/2006/relationships/slide" Target="slides/slide305.xml"/><Relationship Id="rId45" Type="http://schemas.openxmlformats.org/officeDocument/2006/relationships/slide" Target="slides/slide44.xml"/><Relationship Id="rId87" Type="http://schemas.openxmlformats.org/officeDocument/2006/relationships/slide" Target="slides/slide86.xml"/><Relationship Id="rId110" Type="http://schemas.openxmlformats.org/officeDocument/2006/relationships/slide" Target="slides/slide109.xml"/><Relationship Id="rId348" Type="http://schemas.openxmlformats.org/officeDocument/2006/relationships/slide" Target="slides/slide347.xml"/><Relationship Id="rId152" Type="http://schemas.openxmlformats.org/officeDocument/2006/relationships/slide" Target="slides/slide151.xml"/><Relationship Id="rId194" Type="http://schemas.openxmlformats.org/officeDocument/2006/relationships/slide" Target="slides/slide193.xml"/><Relationship Id="rId208" Type="http://schemas.openxmlformats.org/officeDocument/2006/relationships/slide" Target="slides/slide207.xml"/><Relationship Id="rId415" Type="http://schemas.openxmlformats.org/officeDocument/2006/relationships/slide" Target="slides/slide414.xml"/><Relationship Id="rId261" Type="http://schemas.openxmlformats.org/officeDocument/2006/relationships/slide" Target="slides/slide260.xml"/><Relationship Id="rId14" Type="http://schemas.openxmlformats.org/officeDocument/2006/relationships/slide" Target="slides/slide13.xml"/><Relationship Id="rId56" Type="http://schemas.openxmlformats.org/officeDocument/2006/relationships/slide" Target="slides/slide55.xml"/><Relationship Id="rId317" Type="http://schemas.openxmlformats.org/officeDocument/2006/relationships/slide" Target="slides/slide316.xml"/><Relationship Id="rId359" Type="http://schemas.openxmlformats.org/officeDocument/2006/relationships/slide" Target="slides/slide358.xml"/><Relationship Id="rId98" Type="http://schemas.openxmlformats.org/officeDocument/2006/relationships/slide" Target="slides/slide97.xml"/><Relationship Id="rId121" Type="http://schemas.openxmlformats.org/officeDocument/2006/relationships/slide" Target="slides/slide120.xml"/><Relationship Id="rId163" Type="http://schemas.openxmlformats.org/officeDocument/2006/relationships/slide" Target="slides/slide162.xml"/><Relationship Id="rId219" Type="http://schemas.openxmlformats.org/officeDocument/2006/relationships/slide" Target="slides/slide218.xml"/><Relationship Id="rId370" Type="http://schemas.openxmlformats.org/officeDocument/2006/relationships/slide" Target="slides/slide369.xml"/><Relationship Id="rId426" Type="http://schemas.openxmlformats.org/officeDocument/2006/relationships/presProps" Target="presProps.xml"/><Relationship Id="rId230" Type="http://schemas.openxmlformats.org/officeDocument/2006/relationships/slide" Target="slides/slide229.xml"/><Relationship Id="rId25" Type="http://schemas.openxmlformats.org/officeDocument/2006/relationships/slide" Target="slides/slide24.xml"/><Relationship Id="rId67" Type="http://schemas.openxmlformats.org/officeDocument/2006/relationships/slide" Target="slides/slide66.xml"/><Relationship Id="rId272" Type="http://schemas.openxmlformats.org/officeDocument/2006/relationships/slide" Target="slides/slide271.xml"/><Relationship Id="rId328" Type="http://schemas.openxmlformats.org/officeDocument/2006/relationships/slide" Target="slides/slide327.xml"/><Relationship Id="rId132" Type="http://schemas.openxmlformats.org/officeDocument/2006/relationships/slide" Target="slides/slide131.xml"/><Relationship Id="rId174" Type="http://schemas.openxmlformats.org/officeDocument/2006/relationships/slide" Target="slides/slide173.xml"/><Relationship Id="rId381" Type="http://schemas.openxmlformats.org/officeDocument/2006/relationships/slide" Target="slides/slide380.xml"/><Relationship Id="rId241" Type="http://schemas.openxmlformats.org/officeDocument/2006/relationships/slide" Target="slides/slide240.xml"/><Relationship Id="rId36" Type="http://schemas.openxmlformats.org/officeDocument/2006/relationships/slide" Target="slides/slide35.xml"/><Relationship Id="rId283" Type="http://schemas.openxmlformats.org/officeDocument/2006/relationships/slide" Target="slides/slide282.xml"/><Relationship Id="rId339" Type="http://schemas.openxmlformats.org/officeDocument/2006/relationships/slide" Target="slides/slide338.xml"/><Relationship Id="rId78" Type="http://schemas.openxmlformats.org/officeDocument/2006/relationships/slide" Target="slides/slide77.xml"/><Relationship Id="rId101" Type="http://schemas.openxmlformats.org/officeDocument/2006/relationships/slide" Target="slides/slide100.xml"/><Relationship Id="rId143" Type="http://schemas.openxmlformats.org/officeDocument/2006/relationships/slide" Target="slides/slide142.xml"/><Relationship Id="rId185" Type="http://schemas.openxmlformats.org/officeDocument/2006/relationships/slide" Target="slides/slide184.xml"/><Relationship Id="rId350" Type="http://schemas.openxmlformats.org/officeDocument/2006/relationships/slide" Target="slides/slide349.xml"/><Relationship Id="rId406" Type="http://schemas.openxmlformats.org/officeDocument/2006/relationships/slide" Target="slides/slide405.xml"/><Relationship Id="rId9" Type="http://schemas.openxmlformats.org/officeDocument/2006/relationships/slide" Target="slides/slide8.xml"/><Relationship Id="rId210" Type="http://schemas.openxmlformats.org/officeDocument/2006/relationships/slide" Target="slides/slide209.xml"/><Relationship Id="rId392" Type="http://schemas.openxmlformats.org/officeDocument/2006/relationships/slide" Target="slides/slide391.xml"/><Relationship Id="rId252" Type="http://schemas.openxmlformats.org/officeDocument/2006/relationships/slide" Target="slides/slide251.xml"/><Relationship Id="rId294" Type="http://schemas.openxmlformats.org/officeDocument/2006/relationships/slide" Target="slides/slide293.xml"/><Relationship Id="rId308" Type="http://schemas.openxmlformats.org/officeDocument/2006/relationships/slide" Target="slides/slide307.xml"/><Relationship Id="rId47" Type="http://schemas.openxmlformats.org/officeDocument/2006/relationships/slide" Target="slides/slide46.xml"/><Relationship Id="rId89" Type="http://schemas.openxmlformats.org/officeDocument/2006/relationships/slide" Target="slides/slide88.xml"/><Relationship Id="rId112" Type="http://schemas.openxmlformats.org/officeDocument/2006/relationships/slide" Target="slides/slide111.xml"/><Relationship Id="rId154" Type="http://schemas.openxmlformats.org/officeDocument/2006/relationships/slide" Target="slides/slide153.xml"/><Relationship Id="rId361" Type="http://schemas.openxmlformats.org/officeDocument/2006/relationships/slide" Target="slides/slide360.xml"/><Relationship Id="rId196" Type="http://schemas.openxmlformats.org/officeDocument/2006/relationships/slide" Target="slides/slide195.xml"/><Relationship Id="rId417" Type="http://schemas.openxmlformats.org/officeDocument/2006/relationships/slide" Target="slides/slide416.xml"/><Relationship Id="rId16" Type="http://schemas.openxmlformats.org/officeDocument/2006/relationships/slide" Target="slides/slide15.xml"/><Relationship Id="rId221" Type="http://schemas.openxmlformats.org/officeDocument/2006/relationships/slide" Target="slides/slide220.xml"/><Relationship Id="rId263" Type="http://schemas.openxmlformats.org/officeDocument/2006/relationships/slide" Target="slides/slide262.xml"/><Relationship Id="rId319" Type="http://schemas.openxmlformats.org/officeDocument/2006/relationships/slide" Target="slides/slide318.xml"/><Relationship Id="rId58" Type="http://schemas.openxmlformats.org/officeDocument/2006/relationships/slide" Target="slides/slide57.xml"/><Relationship Id="rId123" Type="http://schemas.openxmlformats.org/officeDocument/2006/relationships/slide" Target="slides/slide122.xml"/><Relationship Id="rId330" Type="http://schemas.openxmlformats.org/officeDocument/2006/relationships/slide" Target="slides/slide329.xml"/><Relationship Id="rId165" Type="http://schemas.openxmlformats.org/officeDocument/2006/relationships/slide" Target="slides/slide164.xml"/><Relationship Id="rId372" Type="http://schemas.openxmlformats.org/officeDocument/2006/relationships/slide" Target="slides/slide371.xml"/><Relationship Id="rId428" Type="http://schemas.openxmlformats.org/officeDocument/2006/relationships/theme" Target="theme/theme1.xml"/><Relationship Id="rId232" Type="http://schemas.openxmlformats.org/officeDocument/2006/relationships/slide" Target="slides/slide231.xml"/><Relationship Id="rId274" Type="http://schemas.openxmlformats.org/officeDocument/2006/relationships/slide" Target="slides/slide273.xml"/><Relationship Id="rId27" Type="http://schemas.openxmlformats.org/officeDocument/2006/relationships/slide" Target="slides/slide26.xml"/><Relationship Id="rId69" Type="http://schemas.openxmlformats.org/officeDocument/2006/relationships/slide" Target="slides/slide68.xml"/><Relationship Id="rId134" Type="http://schemas.openxmlformats.org/officeDocument/2006/relationships/slide" Target="slides/slide133.xml"/><Relationship Id="rId80" Type="http://schemas.openxmlformats.org/officeDocument/2006/relationships/slide" Target="slides/slide79.xml"/><Relationship Id="rId176" Type="http://schemas.openxmlformats.org/officeDocument/2006/relationships/slide" Target="slides/slide175.xml"/><Relationship Id="rId341" Type="http://schemas.openxmlformats.org/officeDocument/2006/relationships/slide" Target="slides/slide340.xml"/><Relationship Id="rId383" Type="http://schemas.openxmlformats.org/officeDocument/2006/relationships/slide" Target="slides/slide382.xml"/><Relationship Id="rId201" Type="http://schemas.openxmlformats.org/officeDocument/2006/relationships/slide" Target="slides/slide200.xml"/><Relationship Id="rId243" Type="http://schemas.openxmlformats.org/officeDocument/2006/relationships/slide" Target="slides/slide242.xml"/><Relationship Id="rId285" Type="http://schemas.openxmlformats.org/officeDocument/2006/relationships/slide" Target="slides/slide284.xml"/><Relationship Id="rId38" Type="http://schemas.openxmlformats.org/officeDocument/2006/relationships/slide" Target="slides/slide37.xml"/><Relationship Id="rId103" Type="http://schemas.openxmlformats.org/officeDocument/2006/relationships/slide" Target="slides/slide102.xml"/><Relationship Id="rId310" Type="http://schemas.openxmlformats.org/officeDocument/2006/relationships/slide" Target="slides/slide309.xml"/><Relationship Id="rId91" Type="http://schemas.openxmlformats.org/officeDocument/2006/relationships/slide" Target="slides/slide90.xml"/><Relationship Id="rId145" Type="http://schemas.openxmlformats.org/officeDocument/2006/relationships/slide" Target="slides/slide144.xml"/><Relationship Id="rId187" Type="http://schemas.openxmlformats.org/officeDocument/2006/relationships/slide" Target="slides/slide186.xml"/><Relationship Id="rId352" Type="http://schemas.openxmlformats.org/officeDocument/2006/relationships/slide" Target="slides/slide351.xml"/><Relationship Id="rId394" Type="http://schemas.openxmlformats.org/officeDocument/2006/relationships/slide" Target="slides/slide393.xml"/><Relationship Id="rId408" Type="http://schemas.openxmlformats.org/officeDocument/2006/relationships/slide" Target="slides/slide407.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54" Type="http://schemas.openxmlformats.org/officeDocument/2006/relationships/slide" Target="slides/slide253.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275" Type="http://schemas.openxmlformats.org/officeDocument/2006/relationships/slide" Target="slides/slide274.xml"/><Relationship Id="rId296" Type="http://schemas.openxmlformats.org/officeDocument/2006/relationships/slide" Target="slides/slide295.xml"/><Relationship Id="rId300" Type="http://schemas.openxmlformats.org/officeDocument/2006/relationships/slide" Target="slides/slide299.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321" Type="http://schemas.openxmlformats.org/officeDocument/2006/relationships/slide" Target="slides/slide320.xml"/><Relationship Id="rId342" Type="http://schemas.openxmlformats.org/officeDocument/2006/relationships/slide" Target="slides/slide341.xml"/><Relationship Id="rId363" Type="http://schemas.openxmlformats.org/officeDocument/2006/relationships/slide" Target="slides/slide362.xml"/><Relationship Id="rId384" Type="http://schemas.openxmlformats.org/officeDocument/2006/relationships/slide" Target="slides/slide383.xml"/><Relationship Id="rId419" Type="http://schemas.openxmlformats.org/officeDocument/2006/relationships/slide" Target="slides/slide418.xml"/><Relationship Id="rId202" Type="http://schemas.openxmlformats.org/officeDocument/2006/relationships/slide" Target="slides/slide201.xml"/><Relationship Id="rId223" Type="http://schemas.openxmlformats.org/officeDocument/2006/relationships/slide" Target="slides/slide222.xml"/><Relationship Id="rId244" Type="http://schemas.openxmlformats.org/officeDocument/2006/relationships/slide" Target="slides/slide243.xml"/><Relationship Id="rId18" Type="http://schemas.openxmlformats.org/officeDocument/2006/relationships/slide" Target="slides/slide17.xml"/><Relationship Id="rId39" Type="http://schemas.openxmlformats.org/officeDocument/2006/relationships/slide" Target="slides/slide38.xml"/><Relationship Id="rId265" Type="http://schemas.openxmlformats.org/officeDocument/2006/relationships/slide" Target="slides/slide264.xml"/><Relationship Id="rId286" Type="http://schemas.openxmlformats.org/officeDocument/2006/relationships/slide" Target="slides/slide285.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311" Type="http://schemas.openxmlformats.org/officeDocument/2006/relationships/slide" Target="slides/slide310.xml"/><Relationship Id="rId332" Type="http://schemas.openxmlformats.org/officeDocument/2006/relationships/slide" Target="slides/slide331.xml"/><Relationship Id="rId353" Type="http://schemas.openxmlformats.org/officeDocument/2006/relationships/slide" Target="slides/slide352.xml"/><Relationship Id="rId374" Type="http://schemas.openxmlformats.org/officeDocument/2006/relationships/slide" Target="slides/slide373.xml"/><Relationship Id="rId395" Type="http://schemas.openxmlformats.org/officeDocument/2006/relationships/slide" Target="slides/slide394.xml"/><Relationship Id="rId409" Type="http://schemas.openxmlformats.org/officeDocument/2006/relationships/slide" Target="slides/slide408.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34" Type="http://schemas.openxmlformats.org/officeDocument/2006/relationships/slide" Target="slides/slide233.xml"/><Relationship Id="rId420" Type="http://schemas.openxmlformats.org/officeDocument/2006/relationships/slide" Target="slides/slide419.xml"/><Relationship Id="rId2" Type="http://schemas.openxmlformats.org/officeDocument/2006/relationships/slide" Target="slides/slide1.xml"/><Relationship Id="rId29" Type="http://schemas.openxmlformats.org/officeDocument/2006/relationships/slide" Target="slides/slide28.xml"/><Relationship Id="rId255" Type="http://schemas.openxmlformats.org/officeDocument/2006/relationships/slide" Target="slides/slide254.xml"/><Relationship Id="rId276" Type="http://schemas.openxmlformats.org/officeDocument/2006/relationships/slide" Target="slides/slide275.xml"/><Relationship Id="rId297" Type="http://schemas.openxmlformats.org/officeDocument/2006/relationships/slide" Target="slides/slide296.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301" Type="http://schemas.openxmlformats.org/officeDocument/2006/relationships/slide" Target="slides/slide300.xml"/><Relationship Id="rId322" Type="http://schemas.openxmlformats.org/officeDocument/2006/relationships/slide" Target="slides/slide321.xml"/><Relationship Id="rId343" Type="http://schemas.openxmlformats.org/officeDocument/2006/relationships/slide" Target="slides/slide342.xml"/><Relationship Id="rId364" Type="http://schemas.openxmlformats.org/officeDocument/2006/relationships/slide" Target="slides/slide363.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385" Type="http://schemas.openxmlformats.org/officeDocument/2006/relationships/slide" Target="slides/slide384.xml"/><Relationship Id="rId19" Type="http://schemas.openxmlformats.org/officeDocument/2006/relationships/slide" Target="slides/slide18.xml"/><Relationship Id="rId224" Type="http://schemas.openxmlformats.org/officeDocument/2006/relationships/slide" Target="slides/slide223.xml"/><Relationship Id="rId245" Type="http://schemas.openxmlformats.org/officeDocument/2006/relationships/slide" Target="slides/slide244.xml"/><Relationship Id="rId266" Type="http://schemas.openxmlformats.org/officeDocument/2006/relationships/slide" Target="slides/slide265.xml"/><Relationship Id="rId287" Type="http://schemas.openxmlformats.org/officeDocument/2006/relationships/slide" Target="slides/slide286.xml"/><Relationship Id="rId410" Type="http://schemas.openxmlformats.org/officeDocument/2006/relationships/slide" Target="slides/slide409.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312" Type="http://schemas.openxmlformats.org/officeDocument/2006/relationships/slide" Target="slides/slide311.xml"/><Relationship Id="rId333" Type="http://schemas.openxmlformats.org/officeDocument/2006/relationships/slide" Target="slides/slide332.xml"/><Relationship Id="rId354" Type="http://schemas.openxmlformats.org/officeDocument/2006/relationships/slide" Target="slides/slide353.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75" Type="http://schemas.openxmlformats.org/officeDocument/2006/relationships/slide" Target="slides/slide374.xml"/><Relationship Id="rId396" Type="http://schemas.openxmlformats.org/officeDocument/2006/relationships/slide" Target="slides/slide395.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slide" Target="slides/slide234.xml"/><Relationship Id="rId256" Type="http://schemas.openxmlformats.org/officeDocument/2006/relationships/slide" Target="slides/slide255.xml"/><Relationship Id="rId277" Type="http://schemas.openxmlformats.org/officeDocument/2006/relationships/slide" Target="slides/slide276.xml"/><Relationship Id="rId298" Type="http://schemas.openxmlformats.org/officeDocument/2006/relationships/slide" Target="slides/slide297.xml"/><Relationship Id="rId400" Type="http://schemas.openxmlformats.org/officeDocument/2006/relationships/slide" Target="slides/slide399.xml"/><Relationship Id="rId421" Type="http://schemas.openxmlformats.org/officeDocument/2006/relationships/slide" Target="slides/slide420.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302" Type="http://schemas.openxmlformats.org/officeDocument/2006/relationships/slide" Target="slides/slide301.xml"/><Relationship Id="rId323" Type="http://schemas.openxmlformats.org/officeDocument/2006/relationships/slide" Target="slides/slide322.xml"/><Relationship Id="rId344" Type="http://schemas.openxmlformats.org/officeDocument/2006/relationships/slide" Target="slides/slide343.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 Id="rId365" Type="http://schemas.openxmlformats.org/officeDocument/2006/relationships/slide" Target="slides/slide364.xml"/><Relationship Id="rId386" Type="http://schemas.openxmlformats.org/officeDocument/2006/relationships/slide" Target="slides/slide385.xml"/><Relationship Id="rId190" Type="http://schemas.openxmlformats.org/officeDocument/2006/relationships/slide" Target="slides/slide189.xml"/><Relationship Id="rId204" Type="http://schemas.openxmlformats.org/officeDocument/2006/relationships/slide" Target="slides/slide203.xml"/><Relationship Id="rId225" Type="http://schemas.openxmlformats.org/officeDocument/2006/relationships/slide" Target="slides/slide224.xml"/><Relationship Id="rId246" Type="http://schemas.openxmlformats.org/officeDocument/2006/relationships/slide" Target="slides/slide245.xml"/><Relationship Id="rId267" Type="http://schemas.openxmlformats.org/officeDocument/2006/relationships/slide" Target="slides/slide266.xml"/><Relationship Id="rId288" Type="http://schemas.openxmlformats.org/officeDocument/2006/relationships/slide" Target="slides/slide287.xml"/><Relationship Id="rId411" Type="http://schemas.openxmlformats.org/officeDocument/2006/relationships/slide" Target="slides/slide410.xml"/><Relationship Id="rId106" Type="http://schemas.openxmlformats.org/officeDocument/2006/relationships/slide" Target="slides/slide105.xml"/><Relationship Id="rId127" Type="http://schemas.openxmlformats.org/officeDocument/2006/relationships/slide" Target="slides/slide126.xml"/><Relationship Id="rId313" Type="http://schemas.openxmlformats.org/officeDocument/2006/relationships/slide" Target="slides/slide312.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94" Type="http://schemas.openxmlformats.org/officeDocument/2006/relationships/slide" Target="slides/slide93.xml"/><Relationship Id="rId148" Type="http://schemas.openxmlformats.org/officeDocument/2006/relationships/slide" Target="slides/slide147.xml"/><Relationship Id="rId169" Type="http://schemas.openxmlformats.org/officeDocument/2006/relationships/slide" Target="slides/slide168.xml"/><Relationship Id="rId334" Type="http://schemas.openxmlformats.org/officeDocument/2006/relationships/slide" Target="slides/slide333.xml"/><Relationship Id="rId355" Type="http://schemas.openxmlformats.org/officeDocument/2006/relationships/slide" Target="slides/slide354.xml"/><Relationship Id="rId376" Type="http://schemas.openxmlformats.org/officeDocument/2006/relationships/slide" Target="slides/slide375.xml"/><Relationship Id="rId397" Type="http://schemas.openxmlformats.org/officeDocument/2006/relationships/slide" Target="slides/slide396.xml"/><Relationship Id="rId4" Type="http://schemas.openxmlformats.org/officeDocument/2006/relationships/slide" Target="slides/slide3.xml"/><Relationship Id="rId180" Type="http://schemas.openxmlformats.org/officeDocument/2006/relationships/slide" Target="slides/slide17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78" Type="http://schemas.openxmlformats.org/officeDocument/2006/relationships/slide" Target="slides/slide277.xml"/><Relationship Id="rId401" Type="http://schemas.openxmlformats.org/officeDocument/2006/relationships/slide" Target="slides/slide400.xml"/><Relationship Id="rId422" Type="http://schemas.openxmlformats.org/officeDocument/2006/relationships/slide" Target="slides/slide421.xml"/><Relationship Id="rId303" Type="http://schemas.openxmlformats.org/officeDocument/2006/relationships/slide" Target="slides/slide302.xml"/><Relationship Id="rId42" Type="http://schemas.openxmlformats.org/officeDocument/2006/relationships/slide" Target="slides/slide41.xml"/><Relationship Id="rId84" Type="http://schemas.openxmlformats.org/officeDocument/2006/relationships/slide" Target="slides/slide83.xml"/><Relationship Id="rId138" Type="http://schemas.openxmlformats.org/officeDocument/2006/relationships/slide" Target="slides/slide137.xml"/><Relationship Id="rId345" Type="http://schemas.openxmlformats.org/officeDocument/2006/relationships/slide" Target="slides/slide344.xml"/><Relationship Id="rId387" Type="http://schemas.openxmlformats.org/officeDocument/2006/relationships/slide" Target="slides/slide386.xml"/><Relationship Id="rId191" Type="http://schemas.openxmlformats.org/officeDocument/2006/relationships/slide" Target="slides/slide190.xml"/><Relationship Id="rId205" Type="http://schemas.openxmlformats.org/officeDocument/2006/relationships/slide" Target="slides/slide204.xml"/><Relationship Id="rId247" Type="http://schemas.openxmlformats.org/officeDocument/2006/relationships/slide" Target="slides/slide246.xml"/><Relationship Id="rId412" Type="http://schemas.openxmlformats.org/officeDocument/2006/relationships/slide" Target="slides/slide411.xml"/><Relationship Id="rId107" Type="http://schemas.openxmlformats.org/officeDocument/2006/relationships/slide" Target="slides/slide106.xml"/><Relationship Id="rId289" Type="http://schemas.openxmlformats.org/officeDocument/2006/relationships/slide" Target="slides/slide288.xml"/><Relationship Id="rId11" Type="http://schemas.openxmlformats.org/officeDocument/2006/relationships/slide" Target="slides/slide10.xml"/><Relationship Id="rId53" Type="http://schemas.openxmlformats.org/officeDocument/2006/relationships/slide" Target="slides/slide52.xml"/><Relationship Id="rId149" Type="http://schemas.openxmlformats.org/officeDocument/2006/relationships/slide" Target="slides/slide148.xml"/><Relationship Id="rId314" Type="http://schemas.openxmlformats.org/officeDocument/2006/relationships/slide" Target="slides/slide313.xml"/><Relationship Id="rId356" Type="http://schemas.openxmlformats.org/officeDocument/2006/relationships/slide" Target="slides/slide355.xml"/><Relationship Id="rId398" Type="http://schemas.openxmlformats.org/officeDocument/2006/relationships/slide" Target="slides/slide397.xml"/><Relationship Id="rId95" Type="http://schemas.openxmlformats.org/officeDocument/2006/relationships/slide" Target="slides/slide94.xml"/><Relationship Id="rId160" Type="http://schemas.openxmlformats.org/officeDocument/2006/relationships/slide" Target="slides/slide159.xml"/><Relationship Id="rId216" Type="http://schemas.openxmlformats.org/officeDocument/2006/relationships/slide" Target="slides/slide215.xml"/><Relationship Id="rId423" Type="http://schemas.openxmlformats.org/officeDocument/2006/relationships/slide" Target="slides/slide422.xml"/><Relationship Id="rId258" Type="http://schemas.openxmlformats.org/officeDocument/2006/relationships/slide" Target="slides/slide257.xml"/><Relationship Id="rId22" Type="http://schemas.openxmlformats.org/officeDocument/2006/relationships/slide" Target="slides/slide21.xml"/><Relationship Id="rId64" Type="http://schemas.openxmlformats.org/officeDocument/2006/relationships/slide" Target="slides/slide63.xml"/><Relationship Id="rId118" Type="http://schemas.openxmlformats.org/officeDocument/2006/relationships/slide" Target="slides/slide117.xml"/><Relationship Id="rId325" Type="http://schemas.openxmlformats.org/officeDocument/2006/relationships/slide" Target="slides/slide324.xml"/><Relationship Id="rId367" Type="http://schemas.openxmlformats.org/officeDocument/2006/relationships/slide" Target="slides/slide366.xml"/><Relationship Id="rId171" Type="http://schemas.openxmlformats.org/officeDocument/2006/relationships/slide" Target="slides/slide170.xml"/><Relationship Id="rId227" Type="http://schemas.openxmlformats.org/officeDocument/2006/relationships/slide" Target="slides/slide226.xml"/><Relationship Id="rId269" Type="http://schemas.openxmlformats.org/officeDocument/2006/relationships/slide" Target="slides/slide268.xml"/><Relationship Id="rId33" Type="http://schemas.openxmlformats.org/officeDocument/2006/relationships/slide" Target="slides/slide32.xml"/><Relationship Id="rId129" Type="http://schemas.openxmlformats.org/officeDocument/2006/relationships/slide" Target="slides/slide128.xml"/><Relationship Id="rId280" Type="http://schemas.openxmlformats.org/officeDocument/2006/relationships/slide" Target="slides/slide279.xml"/><Relationship Id="rId336" Type="http://schemas.openxmlformats.org/officeDocument/2006/relationships/slide" Target="slides/slide335.xml"/><Relationship Id="rId75" Type="http://schemas.openxmlformats.org/officeDocument/2006/relationships/slide" Target="slides/slide74.xml"/><Relationship Id="rId140" Type="http://schemas.openxmlformats.org/officeDocument/2006/relationships/slide" Target="slides/slide139.xml"/><Relationship Id="rId182" Type="http://schemas.openxmlformats.org/officeDocument/2006/relationships/slide" Target="slides/slide181.xml"/><Relationship Id="rId378" Type="http://schemas.openxmlformats.org/officeDocument/2006/relationships/slide" Target="slides/slide377.xml"/><Relationship Id="rId403" Type="http://schemas.openxmlformats.org/officeDocument/2006/relationships/slide" Target="slides/slide402.xml"/><Relationship Id="rId6" Type="http://schemas.openxmlformats.org/officeDocument/2006/relationships/slide" Target="slides/slide5.xml"/><Relationship Id="rId238" Type="http://schemas.openxmlformats.org/officeDocument/2006/relationships/slide" Target="slides/slide237.xml"/><Relationship Id="rId291" Type="http://schemas.openxmlformats.org/officeDocument/2006/relationships/slide" Target="slides/slide290.xml"/><Relationship Id="rId305" Type="http://schemas.openxmlformats.org/officeDocument/2006/relationships/slide" Target="slides/slide304.xml"/><Relationship Id="rId347" Type="http://schemas.openxmlformats.org/officeDocument/2006/relationships/slide" Target="slides/slide346.xml"/><Relationship Id="rId44" Type="http://schemas.openxmlformats.org/officeDocument/2006/relationships/slide" Target="slides/slide43.xml"/><Relationship Id="rId86" Type="http://schemas.openxmlformats.org/officeDocument/2006/relationships/slide" Target="slides/slide85.xml"/><Relationship Id="rId151" Type="http://schemas.openxmlformats.org/officeDocument/2006/relationships/slide" Target="slides/slide150.xml"/><Relationship Id="rId389" Type="http://schemas.openxmlformats.org/officeDocument/2006/relationships/slide" Target="slides/slide388.xml"/><Relationship Id="rId193" Type="http://schemas.openxmlformats.org/officeDocument/2006/relationships/slide" Target="slides/slide192.xml"/><Relationship Id="rId207" Type="http://schemas.openxmlformats.org/officeDocument/2006/relationships/slide" Target="slides/slide206.xml"/><Relationship Id="rId249" Type="http://schemas.openxmlformats.org/officeDocument/2006/relationships/slide" Target="slides/slide248.xml"/><Relationship Id="rId414" Type="http://schemas.openxmlformats.org/officeDocument/2006/relationships/slide" Target="slides/slide413.xml"/><Relationship Id="rId13" Type="http://schemas.openxmlformats.org/officeDocument/2006/relationships/slide" Target="slides/slide12.xml"/><Relationship Id="rId109" Type="http://schemas.openxmlformats.org/officeDocument/2006/relationships/slide" Target="slides/slide108.xml"/><Relationship Id="rId260" Type="http://schemas.openxmlformats.org/officeDocument/2006/relationships/slide" Target="slides/slide259.xml"/><Relationship Id="rId316" Type="http://schemas.openxmlformats.org/officeDocument/2006/relationships/slide" Target="slides/slide315.xml"/><Relationship Id="rId55" Type="http://schemas.openxmlformats.org/officeDocument/2006/relationships/slide" Target="slides/slide54.xml"/><Relationship Id="rId97" Type="http://schemas.openxmlformats.org/officeDocument/2006/relationships/slide" Target="slides/slide96.xml"/><Relationship Id="rId120" Type="http://schemas.openxmlformats.org/officeDocument/2006/relationships/slide" Target="slides/slide119.xml"/><Relationship Id="rId358" Type="http://schemas.openxmlformats.org/officeDocument/2006/relationships/slide" Target="slides/slide357.xml"/><Relationship Id="rId162" Type="http://schemas.openxmlformats.org/officeDocument/2006/relationships/slide" Target="slides/slide161.xml"/><Relationship Id="rId218" Type="http://schemas.openxmlformats.org/officeDocument/2006/relationships/slide" Target="slides/slide217.xml"/><Relationship Id="rId425" Type="http://schemas.openxmlformats.org/officeDocument/2006/relationships/commentAuthors" Target="commentAuthors.xml"/><Relationship Id="rId271" Type="http://schemas.openxmlformats.org/officeDocument/2006/relationships/slide" Target="slides/slide270.xml"/><Relationship Id="rId24" Type="http://schemas.openxmlformats.org/officeDocument/2006/relationships/slide" Target="slides/slide23.xml"/><Relationship Id="rId66" Type="http://schemas.openxmlformats.org/officeDocument/2006/relationships/slide" Target="slides/slide65.xml"/><Relationship Id="rId131" Type="http://schemas.openxmlformats.org/officeDocument/2006/relationships/slide" Target="slides/slide130.xml"/><Relationship Id="rId327" Type="http://schemas.openxmlformats.org/officeDocument/2006/relationships/slide" Target="slides/slide326.xml"/><Relationship Id="rId369" Type="http://schemas.openxmlformats.org/officeDocument/2006/relationships/slide" Target="slides/slide368.xml"/><Relationship Id="rId173" Type="http://schemas.openxmlformats.org/officeDocument/2006/relationships/slide" Target="slides/slide172.xml"/><Relationship Id="rId229" Type="http://schemas.openxmlformats.org/officeDocument/2006/relationships/slide" Target="slides/slide228.xml"/><Relationship Id="rId380" Type="http://schemas.openxmlformats.org/officeDocument/2006/relationships/slide" Target="slides/slide379.xml"/><Relationship Id="rId240" Type="http://schemas.openxmlformats.org/officeDocument/2006/relationships/slide" Target="slides/slide239.xml"/><Relationship Id="rId35" Type="http://schemas.openxmlformats.org/officeDocument/2006/relationships/slide" Target="slides/slide34.xml"/><Relationship Id="rId77" Type="http://schemas.openxmlformats.org/officeDocument/2006/relationships/slide" Target="slides/slide76.xml"/><Relationship Id="rId100" Type="http://schemas.openxmlformats.org/officeDocument/2006/relationships/slide" Target="slides/slide99.xml"/><Relationship Id="rId282" Type="http://schemas.openxmlformats.org/officeDocument/2006/relationships/slide" Target="slides/slide281.xml"/><Relationship Id="rId338" Type="http://schemas.openxmlformats.org/officeDocument/2006/relationships/slide" Target="slides/slide337.xml"/><Relationship Id="rId8" Type="http://schemas.openxmlformats.org/officeDocument/2006/relationships/slide" Target="slides/slide7.xml"/><Relationship Id="rId142" Type="http://schemas.openxmlformats.org/officeDocument/2006/relationships/slide" Target="slides/slide141.xml"/><Relationship Id="rId184" Type="http://schemas.openxmlformats.org/officeDocument/2006/relationships/slide" Target="slides/slide183.xml"/><Relationship Id="rId391" Type="http://schemas.openxmlformats.org/officeDocument/2006/relationships/slide" Target="slides/slide390.xml"/><Relationship Id="rId405" Type="http://schemas.openxmlformats.org/officeDocument/2006/relationships/slide" Target="slides/slide404.xml"/><Relationship Id="rId251" Type="http://schemas.openxmlformats.org/officeDocument/2006/relationships/slide" Target="slides/slide250.xml"/><Relationship Id="rId46" Type="http://schemas.openxmlformats.org/officeDocument/2006/relationships/slide" Target="slides/slide45.xml"/><Relationship Id="rId293" Type="http://schemas.openxmlformats.org/officeDocument/2006/relationships/slide" Target="slides/slide292.xml"/><Relationship Id="rId307" Type="http://schemas.openxmlformats.org/officeDocument/2006/relationships/slide" Target="slides/slide306.xml"/><Relationship Id="rId349" Type="http://schemas.openxmlformats.org/officeDocument/2006/relationships/slide" Target="slides/slide348.xml"/><Relationship Id="rId88" Type="http://schemas.openxmlformats.org/officeDocument/2006/relationships/slide" Target="slides/slide87.xml"/><Relationship Id="rId111" Type="http://schemas.openxmlformats.org/officeDocument/2006/relationships/slide" Target="slides/slide110.xml"/><Relationship Id="rId153" Type="http://schemas.openxmlformats.org/officeDocument/2006/relationships/slide" Target="slides/slide152.xml"/><Relationship Id="rId195" Type="http://schemas.openxmlformats.org/officeDocument/2006/relationships/slide" Target="slides/slide194.xml"/><Relationship Id="rId209" Type="http://schemas.openxmlformats.org/officeDocument/2006/relationships/slide" Target="slides/slide208.xml"/><Relationship Id="rId360" Type="http://schemas.openxmlformats.org/officeDocument/2006/relationships/slide" Target="slides/slide359.xml"/><Relationship Id="rId416" Type="http://schemas.openxmlformats.org/officeDocument/2006/relationships/slide" Target="slides/slide415.xml"/><Relationship Id="rId220" Type="http://schemas.openxmlformats.org/officeDocument/2006/relationships/slide" Target="slides/slide219.xml"/><Relationship Id="rId15" Type="http://schemas.openxmlformats.org/officeDocument/2006/relationships/slide" Target="slides/slide14.xml"/><Relationship Id="rId57" Type="http://schemas.openxmlformats.org/officeDocument/2006/relationships/slide" Target="slides/slide56.xml"/><Relationship Id="rId262" Type="http://schemas.openxmlformats.org/officeDocument/2006/relationships/slide" Target="slides/slide261.xml"/><Relationship Id="rId318" Type="http://schemas.openxmlformats.org/officeDocument/2006/relationships/slide" Target="slides/slide317.xml"/><Relationship Id="rId99" Type="http://schemas.openxmlformats.org/officeDocument/2006/relationships/slide" Target="slides/slide98.xml"/><Relationship Id="rId122" Type="http://schemas.openxmlformats.org/officeDocument/2006/relationships/slide" Target="slides/slide121.xml"/><Relationship Id="rId164" Type="http://schemas.openxmlformats.org/officeDocument/2006/relationships/slide" Target="slides/slide163.xml"/><Relationship Id="rId371" Type="http://schemas.openxmlformats.org/officeDocument/2006/relationships/slide" Target="slides/slide370.xml"/><Relationship Id="rId427" Type="http://schemas.openxmlformats.org/officeDocument/2006/relationships/viewProps" Target="viewProps.xml"/><Relationship Id="rId26" Type="http://schemas.openxmlformats.org/officeDocument/2006/relationships/slide" Target="slides/slide25.xml"/><Relationship Id="rId231" Type="http://schemas.openxmlformats.org/officeDocument/2006/relationships/slide" Target="slides/slide230.xml"/><Relationship Id="rId273" Type="http://schemas.openxmlformats.org/officeDocument/2006/relationships/slide" Target="slides/slide272.xml"/><Relationship Id="rId329" Type="http://schemas.openxmlformats.org/officeDocument/2006/relationships/slide" Target="slides/slide328.xml"/><Relationship Id="rId68" Type="http://schemas.openxmlformats.org/officeDocument/2006/relationships/slide" Target="slides/slide67.xml"/><Relationship Id="rId133" Type="http://schemas.openxmlformats.org/officeDocument/2006/relationships/slide" Target="slides/slide132.xml"/><Relationship Id="rId175" Type="http://schemas.openxmlformats.org/officeDocument/2006/relationships/slide" Target="slides/slide174.xml"/><Relationship Id="rId340" Type="http://schemas.openxmlformats.org/officeDocument/2006/relationships/slide" Target="slides/slide339.xml"/><Relationship Id="rId200" Type="http://schemas.openxmlformats.org/officeDocument/2006/relationships/slide" Target="slides/slide199.xml"/><Relationship Id="rId382" Type="http://schemas.openxmlformats.org/officeDocument/2006/relationships/slide" Target="slides/slide381.xml"/><Relationship Id="rId242" Type="http://schemas.openxmlformats.org/officeDocument/2006/relationships/slide" Target="slides/slide241.xml"/><Relationship Id="rId284" Type="http://schemas.openxmlformats.org/officeDocument/2006/relationships/slide" Target="slides/slide283.xml"/><Relationship Id="rId37" Type="http://schemas.openxmlformats.org/officeDocument/2006/relationships/slide" Target="slides/slide36.xml"/><Relationship Id="rId79" Type="http://schemas.openxmlformats.org/officeDocument/2006/relationships/slide" Target="slides/slide78.xml"/><Relationship Id="rId102" Type="http://schemas.openxmlformats.org/officeDocument/2006/relationships/slide" Target="slides/slide101.xml"/><Relationship Id="rId144" Type="http://schemas.openxmlformats.org/officeDocument/2006/relationships/slide" Target="slides/slide143.xml"/><Relationship Id="rId90" Type="http://schemas.openxmlformats.org/officeDocument/2006/relationships/slide" Target="slides/slide89.xml"/><Relationship Id="rId186" Type="http://schemas.openxmlformats.org/officeDocument/2006/relationships/slide" Target="slides/slide185.xml"/><Relationship Id="rId351" Type="http://schemas.openxmlformats.org/officeDocument/2006/relationships/slide" Target="slides/slide350.xml"/><Relationship Id="rId393" Type="http://schemas.openxmlformats.org/officeDocument/2006/relationships/slide" Target="slides/slide392.xml"/><Relationship Id="rId407" Type="http://schemas.openxmlformats.org/officeDocument/2006/relationships/slide" Target="slides/slide406.xml"/><Relationship Id="rId211" Type="http://schemas.openxmlformats.org/officeDocument/2006/relationships/slide" Target="slides/slide210.xml"/><Relationship Id="rId253" Type="http://schemas.openxmlformats.org/officeDocument/2006/relationships/slide" Target="slides/slide252.xml"/><Relationship Id="rId295" Type="http://schemas.openxmlformats.org/officeDocument/2006/relationships/slide" Target="slides/slide294.xml"/><Relationship Id="rId309" Type="http://schemas.openxmlformats.org/officeDocument/2006/relationships/slide" Target="slides/slide308.xml"/><Relationship Id="rId48" Type="http://schemas.openxmlformats.org/officeDocument/2006/relationships/slide" Target="slides/slide47.xml"/><Relationship Id="rId113" Type="http://schemas.openxmlformats.org/officeDocument/2006/relationships/slide" Target="slides/slide112.xml"/><Relationship Id="rId320" Type="http://schemas.openxmlformats.org/officeDocument/2006/relationships/slide" Target="slides/slide319.xml"/><Relationship Id="rId155" Type="http://schemas.openxmlformats.org/officeDocument/2006/relationships/slide" Target="slides/slide154.xml"/><Relationship Id="rId197" Type="http://schemas.openxmlformats.org/officeDocument/2006/relationships/slide" Target="slides/slide196.xml"/><Relationship Id="rId362" Type="http://schemas.openxmlformats.org/officeDocument/2006/relationships/slide" Target="slides/slide361.xml"/><Relationship Id="rId418" Type="http://schemas.openxmlformats.org/officeDocument/2006/relationships/slide" Target="slides/slide417.xml"/><Relationship Id="rId222" Type="http://schemas.openxmlformats.org/officeDocument/2006/relationships/slide" Target="slides/slide221.xml"/><Relationship Id="rId264" Type="http://schemas.openxmlformats.org/officeDocument/2006/relationships/slide" Target="slides/slide263.xml"/><Relationship Id="rId17" Type="http://schemas.openxmlformats.org/officeDocument/2006/relationships/slide" Target="slides/slide16.xml"/><Relationship Id="rId59" Type="http://schemas.openxmlformats.org/officeDocument/2006/relationships/slide" Target="slides/slide58.xml"/><Relationship Id="rId124" Type="http://schemas.openxmlformats.org/officeDocument/2006/relationships/slide" Target="slides/slide123.xml"/><Relationship Id="rId70" Type="http://schemas.openxmlformats.org/officeDocument/2006/relationships/slide" Target="slides/slide69.xml"/><Relationship Id="rId166" Type="http://schemas.openxmlformats.org/officeDocument/2006/relationships/slide" Target="slides/slide165.xml"/><Relationship Id="rId331" Type="http://schemas.openxmlformats.org/officeDocument/2006/relationships/slide" Target="slides/slide330.xml"/><Relationship Id="rId373" Type="http://schemas.openxmlformats.org/officeDocument/2006/relationships/slide" Target="slides/slide372.xml"/><Relationship Id="rId42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t>15-11-2018</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9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67</a:t>
            </a:fld>
            <a:endParaRPr lang="en-IN"/>
          </a:p>
        </p:txBody>
      </p:sp>
    </p:spTree>
    <p:extLst>
      <p:ext uri="{BB962C8B-B14F-4D97-AF65-F5344CB8AC3E}">
        <p14:creationId xmlns:p14="http://schemas.microsoft.com/office/powerpoint/2010/main" val="8074749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399</a:t>
            </a:fld>
            <a:endParaRPr lang="en-IN"/>
          </a:p>
        </p:txBody>
      </p:sp>
    </p:spTree>
    <p:extLst>
      <p:ext uri="{BB962C8B-B14F-4D97-AF65-F5344CB8AC3E}">
        <p14:creationId xmlns:p14="http://schemas.microsoft.com/office/powerpoint/2010/main" val="24155581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152</a:t>
            </a:fld>
            <a:endParaRPr lang="en-IN"/>
          </a:p>
        </p:txBody>
      </p:sp>
    </p:spTree>
    <p:extLst>
      <p:ext uri="{BB962C8B-B14F-4D97-AF65-F5344CB8AC3E}">
        <p14:creationId xmlns:p14="http://schemas.microsoft.com/office/powerpoint/2010/main" val="39030089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153</a:t>
            </a:fld>
            <a:endParaRPr lang="en-IN"/>
          </a:p>
        </p:txBody>
      </p:sp>
    </p:spTree>
    <p:extLst>
      <p:ext uri="{BB962C8B-B14F-4D97-AF65-F5344CB8AC3E}">
        <p14:creationId xmlns:p14="http://schemas.microsoft.com/office/powerpoint/2010/main" val="15618199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155</a:t>
            </a:fld>
            <a:endParaRPr lang="en-IN"/>
          </a:p>
        </p:txBody>
      </p:sp>
    </p:spTree>
    <p:extLst>
      <p:ext uri="{BB962C8B-B14F-4D97-AF65-F5344CB8AC3E}">
        <p14:creationId xmlns:p14="http://schemas.microsoft.com/office/powerpoint/2010/main" val="10286452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156</a:t>
            </a:fld>
            <a:endParaRPr lang="en-IN"/>
          </a:p>
        </p:txBody>
      </p:sp>
    </p:spTree>
    <p:extLst>
      <p:ext uri="{BB962C8B-B14F-4D97-AF65-F5344CB8AC3E}">
        <p14:creationId xmlns:p14="http://schemas.microsoft.com/office/powerpoint/2010/main" val="2127892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157</a:t>
            </a:fld>
            <a:endParaRPr lang="en-IN"/>
          </a:p>
        </p:txBody>
      </p:sp>
    </p:spTree>
    <p:extLst>
      <p:ext uri="{BB962C8B-B14F-4D97-AF65-F5344CB8AC3E}">
        <p14:creationId xmlns:p14="http://schemas.microsoft.com/office/powerpoint/2010/main" val="2014011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229</a:t>
            </a:fld>
            <a:endParaRPr lang="en-IN"/>
          </a:p>
        </p:txBody>
      </p:sp>
    </p:spTree>
    <p:extLst>
      <p:ext uri="{BB962C8B-B14F-4D97-AF65-F5344CB8AC3E}">
        <p14:creationId xmlns:p14="http://schemas.microsoft.com/office/powerpoint/2010/main" val="1729218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238</a:t>
            </a:fld>
            <a:endParaRPr lang="en-IN"/>
          </a:p>
        </p:txBody>
      </p:sp>
    </p:spTree>
    <p:extLst>
      <p:ext uri="{BB962C8B-B14F-4D97-AF65-F5344CB8AC3E}">
        <p14:creationId xmlns:p14="http://schemas.microsoft.com/office/powerpoint/2010/main" val="17615134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t>318</a:t>
            </a:fld>
            <a:endParaRPr lang="en-IN"/>
          </a:p>
        </p:txBody>
      </p:sp>
    </p:spTree>
    <p:extLst>
      <p:ext uri="{BB962C8B-B14F-4D97-AF65-F5344CB8AC3E}">
        <p14:creationId xmlns:p14="http://schemas.microsoft.com/office/powerpoint/2010/main" val="119995349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slide" Target="../slides/slide3.xml"/><Relationship Id="rId2" Type="http://schemas.openxmlformats.org/officeDocument/2006/relationships/slide" Target="../slides/slide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 Target="../slides/slide3.xml"/><Relationship Id="rId2" Type="http://schemas.openxmlformats.org/officeDocument/2006/relationships/slide" Target="../slides/slide1.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9" name="Slide Number Placeholder 28"/>
          <p:cNvSpPr>
            <a:spLocks noGrp="1"/>
          </p:cNvSpPr>
          <p:nvPr>
            <p:ph type="sldNum" sz="quarter" idx="12"/>
          </p:nvPr>
        </p:nvSpPr>
        <p:spPr>
          <a:xfrm>
            <a:off x="1216152" y="6355080"/>
            <a:ext cx="1219200" cy="365760"/>
          </a:xfrm>
        </p:spPr>
        <p:txBody>
          <a:bodyPr/>
          <a:lstStyle/>
          <a:p>
            <a:fld id="{F3BABF9D-069A-4E92-B44E-A92F526D40F2}" type="slidenum">
              <a:rPr lang="en-US" smtClean="0"/>
              <a:pPr/>
              <a:t>‹#›</a:t>
            </a:fld>
            <a:endParaRPr lang="en-US" dirty="0"/>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graphicFrame>
        <p:nvGraphicFramePr>
          <p:cNvPr id="13" name="Table 12"/>
          <p:cNvGraphicFramePr>
            <a:graphicFrameLocks noGrp="1"/>
          </p:cNvGraphicFramePr>
          <p:nvPr userDrawn="1">
            <p:extLst>
              <p:ext uri="{D42A27DB-BD31-4B8C-83A1-F6EECF244321}">
                <p14:modId xmlns:p14="http://schemas.microsoft.com/office/powerpoint/2010/main" val="575716325"/>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2"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3"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11/15/2018</a:t>
            </a:fld>
            <a:endParaRPr lang="en-US" dirty="0"/>
          </a:p>
        </p:txBody>
      </p:sp>
      <p:sp>
        <p:nvSpPr>
          <p:cNvPr id="5" name="Footer Placeholder 4"/>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400800" y="6355080"/>
            <a:ext cx="2286000" cy="365760"/>
          </a:xfrm>
          <a:prstGeom prst="rect">
            <a:avLst/>
          </a:prstGeom>
        </p:spPr>
        <p:txBody>
          <a:bodyPr/>
          <a:lstStyle/>
          <a:p>
            <a:fld id="{52F73076-280E-4994-B9AF-08CB19D7A53F}" type="datetimeFigureOut">
              <a:rPr lang="en-US" smtClean="0"/>
              <a:pPr/>
              <a:t>11/15/2018</a:t>
            </a:fld>
            <a:endParaRPr lang="en-US" dirty="0"/>
          </a:p>
        </p:txBody>
      </p:sp>
      <p:sp>
        <p:nvSpPr>
          <p:cNvPr id="5" name="Footer Placeholder 4"/>
          <p:cNvSpPr>
            <a:spLocks noGrp="1"/>
          </p:cNvSpPr>
          <p:nvPr>
            <p:ph type="ftr" sz="quarter" idx="11"/>
          </p:nvPr>
        </p:nvSpPr>
        <p:spPr>
          <a:xfrm>
            <a:off x="2898648" y="6355080"/>
            <a:ext cx="347472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069848" y="6355080"/>
            <a:ext cx="1520952" cy="365760"/>
          </a:xfrm>
        </p:spPr>
        <p:txBody>
          <a:bodyPr/>
          <a:lstStyle/>
          <a:p>
            <a:fld id="{F3BABF9D-069A-4E92-B44E-A92F526D40F2}" type="slidenum">
              <a:rPr lang="en-US" smtClean="0"/>
              <a:pPr/>
              <a:t>‹#›</a:t>
            </a:fld>
            <a:endParaRPr lang="en-US" dirty="0"/>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5" name="Slide Number Placeholder 4"/>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Straight Connector 7"/>
          <p:cNvSpPr>
            <a:spLocks noChangeShapeType="1"/>
          </p:cNvSpPr>
          <p:nvPr userDrawn="1"/>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graphicFrame>
        <p:nvGraphicFramePr>
          <p:cNvPr id="9" name="Table 8"/>
          <p:cNvGraphicFramePr>
            <a:graphicFrameLocks noGrp="1"/>
          </p:cNvGraphicFramePr>
          <p:nvPr userDrawn="1">
            <p:extLst>
              <p:ext uri="{D42A27DB-BD31-4B8C-83A1-F6EECF244321}">
                <p14:modId xmlns:p14="http://schemas.microsoft.com/office/powerpoint/2010/main" val="575716325"/>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2"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3"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11/15/2018</a:t>
            </a:fld>
            <a:endParaRPr lang="en-US" dirty="0"/>
          </a:p>
        </p:txBody>
      </p:sp>
      <p:sp>
        <p:nvSpPr>
          <p:cNvPr id="6" name="Footer Placeholder 5"/>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dirty="0" smtClean="0"/>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11/15/2018</a:t>
            </a:fld>
            <a:endParaRPr lang="en-US" dirty="0"/>
          </a:p>
        </p:txBody>
      </p:sp>
      <p:sp>
        <p:nvSpPr>
          <p:cNvPr id="6" name="Footer Placeholder 5"/>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2" Type="http://schemas.openxmlformats.org/officeDocument/2006/relationships/image" Target="../media/image48.jpeg"/><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2" Type="http://schemas.openxmlformats.org/officeDocument/2006/relationships/image" Target="../media/image49.jpg"/><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12.jp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slide" Target="slide3.xml"/><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7.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2" Type="http://schemas.openxmlformats.org/officeDocument/2006/relationships/image" Target="../media/image49.jpg"/><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jpg"/><Relationship Id="rId1" Type="http://schemas.openxmlformats.org/officeDocument/2006/relationships/slideLayout" Target="../slideLayouts/slideLayout7.xml"/><Relationship Id="rId4" Type="http://schemas.openxmlformats.org/officeDocument/2006/relationships/image" Target="../media/image52.png"/></Relationships>
</file>

<file path=ppt/slides/_rels/slide177.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80.xml.rels><?xml version="1.0" encoding="UTF-8" standalone="yes"?>
<Relationships xmlns="http://schemas.openxmlformats.org/package/2006/relationships"><Relationship Id="rId8" Type="http://schemas.openxmlformats.org/officeDocument/2006/relationships/image" Target="../media/image59.png"/><Relationship Id="rId3" Type="http://schemas.openxmlformats.org/officeDocument/2006/relationships/image" Target="../media/image54.png"/><Relationship Id="rId7" Type="http://schemas.openxmlformats.org/officeDocument/2006/relationships/image" Target="../media/image58.png"/><Relationship Id="rId2" Type="http://schemas.openxmlformats.org/officeDocument/2006/relationships/image" Target="../media/image53.png"/><Relationship Id="rId1" Type="http://schemas.openxmlformats.org/officeDocument/2006/relationships/slideLayout" Target="../slideLayouts/slideLayout7.xml"/><Relationship Id="rId6" Type="http://schemas.openxmlformats.org/officeDocument/2006/relationships/image" Target="../media/image57.png"/><Relationship Id="rId5" Type="http://schemas.openxmlformats.org/officeDocument/2006/relationships/image" Target="../media/image56.png"/><Relationship Id="rId4" Type="http://schemas.openxmlformats.org/officeDocument/2006/relationships/image" Target="../media/image55.png"/><Relationship Id="rId9" Type="http://schemas.openxmlformats.org/officeDocument/2006/relationships/image" Target="../media/image60.png"/></Relationships>
</file>

<file path=ppt/slides/_rels/slide181.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53.png"/><Relationship Id="rId1" Type="http://schemas.openxmlformats.org/officeDocument/2006/relationships/slideLayout" Target="../slideLayouts/slideLayout7.xml"/><Relationship Id="rId4" Type="http://schemas.openxmlformats.org/officeDocument/2006/relationships/image" Target="../media/image62.png"/></Relationships>
</file>

<file path=ppt/slides/_rels/slide182.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6.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8.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6.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2.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7.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4.xml.rels><?xml version="1.0" encoding="UTF-8" standalone="yes"?>
<Relationships xmlns="http://schemas.openxmlformats.org/package/2006/relationships"><Relationship Id="rId2" Type="http://schemas.openxmlformats.org/officeDocument/2006/relationships/image" Target="../media/image66.jpg"/><Relationship Id="rId1" Type="http://schemas.openxmlformats.org/officeDocument/2006/relationships/slideLayout" Target="../slideLayouts/slideLayout7.xml"/></Relationships>
</file>

<file path=ppt/slides/_rels/slide205.xml.rels><?xml version="1.0" encoding="UTF-8" standalone="yes"?>
<Relationships xmlns="http://schemas.openxmlformats.org/package/2006/relationships"><Relationship Id="rId2" Type="http://schemas.openxmlformats.org/officeDocument/2006/relationships/image" Target="../media/image66.jpg"/><Relationship Id="rId1" Type="http://schemas.openxmlformats.org/officeDocument/2006/relationships/slideLayout" Target="../slideLayouts/slideLayout7.xml"/></Relationships>
</file>

<file path=ppt/slides/_rels/slide206.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7.xml"/></Relationships>
</file>

<file path=ppt/slides/_rels/slide207.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7.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9.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3.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image" Target="../media/image71.png"/><Relationship Id="rId1" Type="http://schemas.openxmlformats.org/officeDocument/2006/relationships/slideLayout" Target="../slideLayouts/slideLayout7.xml"/><Relationship Id="rId4" Type="http://schemas.openxmlformats.org/officeDocument/2006/relationships/image" Target="../media/image73.png"/></Relationships>
</file>

<file path=ppt/slides/_rels/slide234.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image" Target="../media/image72.png"/><Relationship Id="rId1" Type="http://schemas.openxmlformats.org/officeDocument/2006/relationships/slideLayout" Target="../slideLayouts/slideLayout7.xml"/></Relationships>
</file>

<file path=ppt/slides/_rels/slide235.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image" Target="../media/image75.png"/><Relationship Id="rId1" Type="http://schemas.openxmlformats.org/officeDocument/2006/relationships/slideLayout" Target="../slideLayouts/slideLayout7.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8.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78.png"/></Relationships>
</file>

<file path=ppt/slides/_rels/slide239.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0.xml.rels><?xml version="1.0" encoding="UTF-8" standalone="yes"?>
<Relationships xmlns="http://schemas.openxmlformats.org/package/2006/relationships"><Relationship Id="rId2" Type="http://schemas.openxmlformats.org/officeDocument/2006/relationships/image" Target="../media/image79.png"/><Relationship Id="rId1" Type="http://schemas.openxmlformats.org/officeDocument/2006/relationships/slideLayout" Target="../slideLayouts/slideLayout7.xml"/></Relationships>
</file>

<file path=ppt/slides/_rels/slide241.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7.xml"/></Relationships>
</file>

<file path=ppt/slides/_rels/slide242.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image" Target="../media/image81.png"/><Relationship Id="rId1" Type="http://schemas.openxmlformats.org/officeDocument/2006/relationships/slideLayout" Target="../slideLayouts/slideLayout7.xml"/><Relationship Id="rId4" Type="http://schemas.openxmlformats.org/officeDocument/2006/relationships/image" Target="../media/image83.png"/></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4.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image" Target="../media/image84.png"/><Relationship Id="rId1" Type="http://schemas.openxmlformats.org/officeDocument/2006/relationships/slideLayout" Target="../slideLayouts/slideLayout7.xml"/><Relationship Id="rId4" Type="http://schemas.openxmlformats.org/officeDocument/2006/relationships/image" Target="../media/image86.png"/></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7.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image" Target="../media/image87.png"/><Relationship Id="rId1" Type="http://schemas.openxmlformats.org/officeDocument/2006/relationships/slideLayout" Target="../slideLayouts/slideLayout7.xml"/><Relationship Id="rId5" Type="http://schemas.openxmlformats.org/officeDocument/2006/relationships/image" Target="../media/image90.png"/><Relationship Id="rId4" Type="http://schemas.openxmlformats.org/officeDocument/2006/relationships/image" Target="../media/image89.png"/></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9.xml.rels><?xml version="1.0" encoding="UTF-8" standalone="yes"?>
<Relationships xmlns="http://schemas.openxmlformats.org/package/2006/relationships"><Relationship Id="rId3" Type="http://schemas.openxmlformats.org/officeDocument/2006/relationships/image" Target="../media/image92.png"/><Relationship Id="rId2" Type="http://schemas.openxmlformats.org/officeDocument/2006/relationships/image" Target="../media/image91.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7.xml"/></Relationships>
</file>

<file path=ppt/slides/_rels/slide250.xml.rels><?xml version="1.0" encoding="UTF-8" standalone="yes"?>
<Relationships xmlns="http://schemas.openxmlformats.org/package/2006/relationships"><Relationship Id="rId2" Type="http://schemas.openxmlformats.org/officeDocument/2006/relationships/image" Target="../media/image93.png"/><Relationship Id="rId1" Type="http://schemas.openxmlformats.org/officeDocument/2006/relationships/slideLayout" Target="../slideLayouts/slideLayout7.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5.xml.rels><?xml version="1.0" encoding="UTF-8" standalone="yes"?>
<Relationships xmlns="http://schemas.openxmlformats.org/package/2006/relationships"><Relationship Id="rId3" Type="http://schemas.openxmlformats.org/officeDocument/2006/relationships/image" Target="../media/image95.png"/><Relationship Id="rId2" Type="http://schemas.openxmlformats.org/officeDocument/2006/relationships/image" Target="../media/image94.png"/><Relationship Id="rId1" Type="http://schemas.openxmlformats.org/officeDocument/2006/relationships/slideLayout" Target="../slideLayouts/slideLayout7.xml"/><Relationship Id="rId4" Type="http://schemas.openxmlformats.org/officeDocument/2006/relationships/image" Target="../media/image96.png"/></Relationships>
</file>

<file path=ppt/slides/_rels/slide2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7.xml.rels><?xml version="1.0" encoding="UTF-8" standalone="yes"?>
<Relationships xmlns="http://schemas.openxmlformats.org/package/2006/relationships"><Relationship Id="rId2" Type="http://schemas.openxmlformats.org/officeDocument/2006/relationships/image" Target="../media/image97.png"/><Relationship Id="rId1" Type="http://schemas.openxmlformats.org/officeDocument/2006/relationships/slideLayout" Target="../slideLayouts/slideLayout7.xml"/></Relationships>
</file>

<file path=ppt/slides/_rels/slide2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5.xml.rels><?xml version="1.0" encoding="UTF-8" standalone="yes"?>
<Relationships xmlns="http://schemas.openxmlformats.org/package/2006/relationships"><Relationship Id="rId3" Type="http://schemas.openxmlformats.org/officeDocument/2006/relationships/image" Target="../media/image99.gif"/><Relationship Id="rId2" Type="http://schemas.openxmlformats.org/officeDocument/2006/relationships/image" Target="../media/image98.gif"/><Relationship Id="rId1" Type="http://schemas.openxmlformats.org/officeDocument/2006/relationships/slideLayout" Target="../slideLayouts/slideLayout7.xml"/></Relationships>
</file>

<file path=ppt/slides/_rels/slide2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3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1.xml.rels><?xml version="1.0" encoding="UTF-8" standalone="yes"?>
<Relationships xmlns="http://schemas.openxmlformats.org/package/2006/relationships"><Relationship Id="rId3" Type="http://schemas.openxmlformats.org/officeDocument/2006/relationships/image" Target="../media/image101.png"/><Relationship Id="rId2" Type="http://schemas.openxmlformats.org/officeDocument/2006/relationships/image" Target="../media/image100.png"/><Relationship Id="rId1" Type="http://schemas.openxmlformats.org/officeDocument/2006/relationships/slideLayout" Target="../slideLayouts/slideLayout7.xml"/></Relationships>
</file>

<file path=ppt/slides/_rels/slide3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 Id="rId4" Type="http://schemas.openxmlformats.org/officeDocument/2006/relationships/image" Target="../media/image22.png"/></Relationships>
</file>

<file path=ppt/slides/_rels/slide3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8.xml.rels><?xml version="1.0" encoding="UTF-8" standalone="yes"?>
<Relationships xmlns="http://schemas.openxmlformats.org/package/2006/relationships"><Relationship Id="rId2" Type="http://schemas.openxmlformats.org/officeDocument/2006/relationships/image" Target="../media/image102.png"/><Relationship Id="rId1" Type="http://schemas.openxmlformats.org/officeDocument/2006/relationships/slideLayout" Target="../slideLayouts/slideLayout7.xml"/></Relationships>
</file>

<file path=ppt/slides/_rels/slide3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7.xml"/></Relationships>
</file>

<file path=ppt/slides/_rels/slide3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1.xml.rels><?xml version="1.0" encoding="UTF-8" standalone="yes"?>
<Relationships xmlns="http://schemas.openxmlformats.org/package/2006/relationships"><Relationship Id="rId3" Type="http://schemas.openxmlformats.org/officeDocument/2006/relationships/image" Target="../media/image104.png"/><Relationship Id="rId2" Type="http://schemas.openxmlformats.org/officeDocument/2006/relationships/image" Target="../media/image103.png"/><Relationship Id="rId1" Type="http://schemas.openxmlformats.org/officeDocument/2006/relationships/slideLayout" Target="../slideLayouts/slideLayout7.xml"/></Relationships>
</file>

<file path=ppt/slides/_rels/slide422.xml.rels><?xml version="1.0" encoding="UTF-8" standalone="yes"?>
<Relationships xmlns="http://schemas.openxmlformats.org/package/2006/relationships"><Relationship Id="rId2" Type="http://schemas.openxmlformats.org/officeDocument/2006/relationships/image" Target="../media/image105.jpe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24.gif"/><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25.gif"/><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26.gif"/><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27.jpeg"/><Relationship Id="rId1" Type="http://schemas.openxmlformats.org/officeDocument/2006/relationships/slideLayout" Target="../slideLayouts/slideLayout7.xml"/><Relationship Id="rId4" Type="http://schemas.openxmlformats.org/officeDocument/2006/relationships/image" Target="../media/image29.jpeg"/></Relationships>
</file>

<file path=ppt/slides/_rels/slide4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image" Target="../media/image33.png"/><Relationship Id="rId1" Type="http://schemas.openxmlformats.org/officeDocument/2006/relationships/slideLayout" Target="../slideLayouts/slideLayout7.xml"/><Relationship Id="rId4" Type="http://schemas.openxmlformats.org/officeDocument/2006/relationships/image" Target="../media/image35.jpeg"/></Relationships>
</file>

<file path=ppt/slides/_rels/slide52.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image" Target="../media/image36.png"/><Relationship Id="rId1" Type="http://schemas.openxmlformats.org/officeDocument/2006/relationships/slideLayout" Target="../slideLayouts/slideLayout7.xml"/><Relationship Id="rId4" Type="http://schemas.openxmlformats.org/officeDocument/2006/relationships/image" Target="../media/image37.png"/></Relationships>
</file>

<file path=ppt/slides/_rels/slide53.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image" Target="../media/image39.png"/><Relationship Id="rId1" Type="http://schemas.openxmlformats.org/officeDocument/2006/relationships/slideLayout" Target="../slideLayouts/slideLayout7.xml"/><Relationship Id="rId4" Type="http://schemas.openxmlformats.org/officeDocument/2006/relationships/image" Target="../media/image41.jpeg"/></Relationships>
</file>

<file path=ppt/slides/_rels/slide55.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image" Target="../media/image44.jpeg"/><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image" Target="../media/image45.jpe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image" Target="../media/image46.jpeg"/><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7.xml"/><Relationship Id="rId4" Type="http://schemas.openxmlformats.org/officeDocument/2006/relationships/image" Target="../media/image8.gif"/></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2399" y="152400"/>
            <a:ext cx="2348630" cy="762000"/>
          </a:xfrm>
          <a:prstGeom prst="rect">
            <a:avLst/>
          </a:prstGeom>
        </p:spPr>
      </p:pic>
      <p:sp>
        <p:nvSpPr>
          <p:cNvPr id="5" name="Rectangle 4"/>
          <p:cNvSpPr/>
          <p:nvPr/>
        </p:nvSpPr>
        <p:spPr>
          <a:xfrm>
            <a:off x="2860834" y="0"/>
            <a:ext cx="6283166" cy="1323439"/>
          </a:xfrm>
          <a:prstGeom prst="rect">
            <a:avLst/>
          </a:prstGeom>
        </p:spPr>
        <p:txBody>
          <a:bodyPr wrap="square">
            <a:spAutoFit/>
          </a:bodyPr>
          <a:lstStyle/>
          <a:p>
            <a:r>
              <a:rPr lang="en-IN" sz="4000" dirty="0" smtClean="0">
                <a:solidFill>
                  <a:srgbClr val="FF6000"/>
                </a:solidFill>
                <a:latin typeface="Segoe Print" panose="02000600000000000000" pitchFamily="2" charset="0"/>
              </a:rPr>
              <a:t>A </a:t>
            </a:r>
            <a:r>
              <a:rPr lang="en-IN" sz="4000" dirty="0">
                <a:solidFill>
                  <a:srgbClr val="FF6000"/>
                </a:solidFill>
                <a:latin typeface="Segoe Print" panose="02000600000000000000" pitchFamily="2" charset="0"/>
              </a:rPr>
              <a:t>day without new knowledge is a lost day.</a:t>
            </a:r>
          </a:p>
        </p:txBody>
      </p:sp>
      <p:sp>
        <p:nvSpPr>
          <p:cNvPr id="8" name="Title 2"/>
          <p:cNvSpPr>
            <a:spLocks noGrp="1"/>
          </p:cNvSpPr>
          <p:nvPr>
            <p:ph type="ctrTitle"/>
          </p:nvPr>
        </p:nvSpPr>
        <p:spPr>
          <a:xfrm>
            <a:off x="0" y="4572000"/>
            <a:ext cx="9144000" cy="990600"/>
          </a:xfrm>
        </p:spPr>
        <p:txBody>
          <a:bodyPr vert="horz" anchor="t" anchorCtr="0">
            <a:noAutofit/>
          </a:bodyPr>
          <a:lstStyle/>
          <a:p>
            <a:pPr algn="l"/>
            <a:r>
              <a:rPr lang="en-US" sz="4200" b="1" i="1" dirty="0" smtClean="0">
                <a:solidFill>
                  <a:srgbClr val="00B0F0"/>
                </a:solidFill>
                <a:latin typeface="SimSun" panose="02010600030101010101" pitchFamily="2" charset="-122"/>
                <a:ea typeface="SimSun" panose="02010600030101010101" pitchFamily="2" charset="-122"/>
                <a:cs typeface="Arial" pitchFamily="34" charset="0"/>
              </a:rPr>
              <a:t>Database Technologies </a:t>
            </a:r>
            <a:r>
              <a:rPr lang="en-US" sz="4200" b="1" i="1" dirty="0">
                <a:solidFill>
                  <a:srgbClr val="00B0F0"/>
                </a:solidFill>
                <a:latin typeface="SimSun" panose="02010600030101010101" pitchFamily="2" charset="-122"/>
                <a:ea typeface="SimSun" panose="02010600030101010101" pitchFamily="2" charset="-122"/>
                <a:cs typeface="Arial" pitchFamily="34" charset="0"/>
              </a:rPr>
              <a:t>- </a:t>
            </a:r>
            <a:r>
              <a:rPr lang="en-US" sz="4200" b="1" i="1" dirty="0" smtClean="0">
                <a:solidFill>
                  <a:srgbClr val="00B0F0"/>
                </a:solidFill>
                <a:latin typeface="SimSun" panose="02010600030101010101" pitchFamily="2" charset="-122"/>
                <a:ea typeface="SimSun" panose="02010600030101010101" pitchFamily="2" charset="-122"/>
                <a:cs typeface="Arial" pitchFamily="34" charset="0"/>
              </a:rPr>
              <a:t>Oracle</a:t>
            </a:r>
            <a:endParaRPr lang="en-US" sz="4200" b="1" i="1" dirty="0">
              <a:solidFill>
                <a:srgbClr val="00B0F0"/>
              </a:solidFill>
              <a:latin typeface="SimSun" panose="02010600030101010101" pitchFamily="2" charset="-122"/>
              <a:ea typeface="SimSun" panose="02010600030101010101" pitchFamily="2" charset="-122"/>
              <a:cs typeface="Arial" pitchFamily="34" charset="0"/>
            </a:endParaRPr>
          </a:p>
        </p:txBody>
      </p:sp>
      <p:sp>
        <p:nvSpPr>
          <p:cNvPr id="9" name="Subtitle 3"/>
          <p:cNvSpPr txBox="1">
            <a:spLocks/>
          </p:cNvSpPr>
          <p:nvPr/>
        </p:nvSpPr>
        <p:spPr>
          <a:xfrm>
            <a:off x="1219200" y="5562600"/>
            <a:ext cx="6858000" cy="533400"/>
          </a:xfrm>
          <a:prstGeom prst="rect">
            <a:avLst/>
          </a:prstGeom>
        </p:spPr>
        <p:txBody>
          <a:bodyPr vert="horz">
            <a:noAutofit/>
          </a:bodyPr>
          <a:lstStyle>
            <a:lvl1pPr marL="0" indent="0" algn="r" rtl="0" eaLnBrk="1" latinLnBrk="0" hangingPunct="1">
              <a:spcBef>
                <a:spcPts val="600"/>
              </a:spcBef>
              <a:buClr>
                <a:schemeClr val="accent1"/>
              </a:buClr>
              <a:buSzPct val="76000"/>
              <a:buFont typeface="Wingdings 3"/>
              <a:buNone/>
              <a:defRPr kumimoji="0" sz="2000" kern="1200">
                <a:solidFill>
                  <a:schemeClr val="tx2"/>
                </a:solidFill>
                <a:latin typeface="+mj-lt"/>
                <a:ea typeface="+mj-ea"/>
                <a:cs typeface="+mj-cs"/>
              </a:defRPr>
            </a:lvl1pPr>
            <a:lvl2pPr marL="457200" indent="0" algn="ctr" rtl="0" eaLnBrk="1" latinLnBrk="0" hangingPunct="1">
              <a:spcBef>
                <a:spcPts val="500"/>
              </a:spcBef>
              <a:buClr>
                <a:schemeClr val="accent2"/>
              </a:buClr>
              <a:buSzPct val="76000"/>
              <a:buFont typeface="Wingdings 3"/>
              <a:buNone/>
              <a:defRPr kumimoji="0" sz="2300" kern="1200">
                <a:solidFill>
                  <a:schemeClr val="tx2"/>
                </a:solidFill>
                <a:latin typeface="+mn-lt"/>
                <a:ea typeface="+mn-ea"/>
                <a:cs typeface="+mn-cs"/>
              </a:defRPr>
            </a:lvl2pPr>
            <a:lvl3pPr marL="914400" indent="0" algn="ctr" rtl="0" eaLnBrk="1" latinLnBrk="0" hangingPunct="1">
              <a:spcBef>
                <a:spcPts val="500"/>
              </a:spcBef>
              <a:buClr>
                <a:schemeClr val="bg1">
                  <a:shade val="50000"/>
                </a:schemeClr>
              </a:buClr>
              <a:buSzPct val="76000"/>
              <a:buFont typeface="Wingdings 3"/>
              <a:buNone/>
              <a:defRPr kumimoji="0" sz="2000" kern="1200">
                <a:solidFill>
                  <a:schemeClr val="tx1"/>
                </a:solidFill>
                <a:latin typeface="+mn-lt"/>
                <a:ea typeface="+mn-ea"/>
                <a:cs typeface="+mn-cs"/>
              </a:defRPr>
            </a:lvl3pPr>
            <a:lvl4pPr marL="1371600" indent="0" algn="ctr" rtl="0" eaLnBrk="1" latinLnBrk="0" hangingPunct="1">
              <a:spcBef>
                <a:spcPts val="400"/>
              </a:spcBef>
              <a:buClr>
                <a:schemeClr val="accent2">
                  <a:shade val="75000"/>
                </a:schemeClr>
              </a:buClr>
              <a:buSzPct val="70000"/>
              <a:buFont typeface="Wingdings"/>
              <a:buNone/>
              <a:defRPr kumimoji="0" sz="1800" kern="1200">
                <a:solidFill>
                  <a:schemeClr val="tx1"/>
                </a:solidFill>
                <a:latin typeface="+mn-lt"/>
                <a:ea typeface="+mn-ea"/>
                <a:cs typeface="+mn-cs"/>
              </a:defRPr>
            </a:lvl4pPr>
            <a:lvl5pPr marL="1828800" indent="0" algn="ctr" rtl="0" eaLnBrk="1" latinLnBrk="0" hangingPunct="1">
              <a:spcBef>
                <a:spcPts val="300"/>
              </a:spcBef>
              <a:buClr>
                <a:schemeClr val="accent2"/>
              </a:buClr>
              <a:buSzPct val="70000"/>
              <a:buFont typeface="Wingdings"/>
              <a:buNone/>
              <a:defRPr kumimoji="0" sz="1600" kern="1200">
                <a:solidFill>
                  <a:schemeClr val="tx1"/>
                </a:solidFill>
                <a:latin typeface="+mn-lt"/>
                <a:ea typeface="+mn-ea"/>
                <a:cs typeface="+mn-cs"/>
              </a:defRPr>
            </a:lvl5pPr>
            <a:lvl6pPr marL="2286000" indent="0" algn="ctr" rtl="0" eaLnBrk="1" latinLnBrk="0" hangingPunct="1">
              <a:spcBef>
                <a:spcPts val="300"/>
              </a:spcBef>
              <a:buClr>
                <a:srgbClr val="9FB8CD">
                  <a:shade val="75000"/>
                </a:srgbClr>
              </a:buClr>
              <a:buSzPct val="75000"/>
              <a:buFont typeface="Wingdings 3"/>
              <a:buNone/>
              <a:defRPr kumimoji="0" lang="en-US" sz="1600" kern="1200" smtClean="0">
                <a:solidFill>
                  <a:schemeClr val="tx1"/>
                </a:solidFill>
                <a:latin typeface="+mn-lt"/>
                <a:ea typeface="+mn-ea"/>
                <a:cs typeface="+mn-cs"/>
              </a:defRPr>
            </a:lvl6pPr>
            <a:lvl7pPr marL="2743200" indent="0" algn="ctr" rtl="0" eaLnBrk="1" latinLnBrk="0" hangingPunct="1">
              <a:spcBef>
                <a:spcPts val="300"/>
              </a:spcBef>
              <a:buClr>
                <a:srgbClr val="727CA3">
                  <a:shade val="75000"/>
                </a:srgbClr>
              </a:buClr>
              <a:buSzPct val="75000"/>
              <a:buFont typeface="Wingdings 3"/>
              <a:buNone/>
              <a:defRPr kumimoji="0" lang="en-US" sz="1400" kern="1200" smtClean="0">
                <a:solidFill>
                  <a:schemeClr val="tx1"/>
                </a:solidFill>
                <a:latin typeface="+mn-lt"/>
                <a:ea typeface="+mn-ea"/>
                <a:cs typeface="+mn-cs"/>
              </a:defRPr>
            </a:lvl7pPr>
            <a:lvl8pPr marL="3200400" indent="0" algn="ctr" rtl="0" eaLnBrk="1" latinLnBrk="0" hangingPunct="1">
              <a:spcBef>
                <a:spcPts val="300"/>
              </a:spcBef>
              <a:buClr>
                <a:prstClr val="white">
                  <a:shade val="50000"/>
                </a:prstClr>
              </a:buClr>
              <a:buSzPct val="75000"/>
              <a:buFont typeface="Wingdings 3"/>
              <a:buNone/>
              <a:defRPr kumimoji="0" lang="en-US" sz="1400" kern="1200" smtClean="0">
                <a:solidFill>
                  <a:schemeClr val="tx1"/>
                </a:solidFill>
                <a:latin typeface="+mn-lt"/>
                <a:ea typeface="+mn-ea"/>
                <a:cs typeface="+mn-cs"/>
              </a:defRPr>
            </a:lvl8pPr>
            <a:lvl9pPr marL="3657600" indent="0" algn="ctr" rtl="0" eaLnBrk="1" latinLnBrk="0" hangingPunct="1">
              <a:spcBef>
                <a:spcPts val="300"/>
              </a:spcBef>
              <a:buClr>
                <a:srgbClr val="9FB8CD"/>
              </a:buClr>
              <a:buSzPct val="75000"/>
              <a:buFont typeface="Wingdings 3"/>
              <a:buNone/>
              <a:defRPr kumimoji="0" lang="en-US" sz="1200" kern="1200" smtClean="0">
                <a:solidFill>
                  <a:schemeClr val="tx1"/>
                </a:solidFill>
                <a:latin typeface="+mn-lt"/>
                <a:ea typeface="+mn-ea"/>
                <a:cs typeface="+mn-cs"/>
              </a:defRPr>
            </a:lvl9pPr>
          </a:lstStyle>
          <a:p>
            <a:pPr fontAlgn="auto">
              <a:spcAft>
                <a:spcPts val="0"/>
              </a:spcAft>
            </a:pPr>
            <a:r>
              <a:rPr lang="en-US" sz="4800" dirty="0" smtClean="0">
                <a:solidFill>
                  <a:srgbClr val="17A889"/>
                </a:solidFill>
                <a:latin typeface="Arial" pitchFamily="34" charset="0"/>
                <a:cs typeface="Arial" pitchFamily="34" charset="0"/>
              </a:rPr>
              <a:t>infoway</a:t>
            </a:r>
            <a:endParaRPr lang="en-US" sz="4800" dirty="0">
              <a:solidFill>
                <a:srgbClr val="17A889"/>
              </a:solidFill>
              <a:latin typeface="Arial" pitchFamily="34" charset="0"/>
              <a:cs typeface="Arial" pitchFamily="34" charset="0"/>
            </a:endParaRPr>
          </a:p>
        </p:txBody>
      </p:sp>
      <p:pic>
        <p:nvPicPr>
          <p:cNvPr id="6" name="Picture 2" descr="Related imag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752" y="1000496"/>
            <a:ext cx="4596448" cy="358140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0" y="1828800"/>
            <a:ext cx="1752600" cy="830997"/>
          </a:xfrm>
          <a:prstGeom prst="rect">
            <a:avLst/>
          </a:prstGeom>
        </p:spPr>
        <p:txBody>
          <a:bodyPr wrap="square">
            <a:spAutoFit/>
          </a:bodyPr>
          <a:lstStyle/>
          <a:p>
            <a:r>
              <a:rPr lang="en-IN" sz="2400" dirty="0">
                <a:solidFill>
                  <a:srgbClr val="C00000"/>
                </a:solidFill>
                <a:latin typeface="Arial" panose="020B0604020202020204" pitchFamily="34" charset="0"/>
              </a:rPr>
              <a:t>The </a:t>
            </a:r>
            <a:r>
              <a:rPr lang="en-IN" sz="2400" b="1" dirty="0">
                <a:solidFill>
                  <a:srgbClr val="C00000"/>
                </a:solidFill>
                <a:latin typeface="Arial" panose="020B0604020202020204" pitchFamily="34" charset="0"/>
              </a:rPr>
              <a:t>DIKW </a:t>
            </a:r>
            <a:r>
              <a:rPr lang="en-IN" sz="2400" b="1" dirty="0" smtClean="0">
                <a:solidFill>
                  <a:srgbClr val="C00000"/>
                </a:solidFill>
                <a:latin typeface="Arial" panose="020B0604020202020204" pitchFamily="34" charset="0"/>
              </a:rPr>
              <a:t>pyramid</a:t>
            </a:r>
            <a:endParaRPr lang="en-IN" sz="2400" dirty="0">
              <a:solidFill>
                <a:srgbClr val="C00000"/>
              </a:solidFill>
            </a:endParaRPr>
          </a:p>
        </p:txBody>
      </p:sp>
      <p:sp>
        <p:nvSpPr>
          <p:cNvPr id="3" name="Rectangle 2"/>
          <p:cNvSpPr/>
          <p:nvPr/>
        </p:nvSpPr>
        <p:spPr>
          <a:xfrm>
            <a:off x="4006855" y="3200193"/>
            <a:ext cx="4070345" cy="369332"/>
          </a:xfrm>
          <a:prstGeom prst="rect">
            <a:avLst/>
          </a:prstGeom>
        </p:spPr>
        <p:txBody>
          <a:bodyPr wrap="none">
            <a:spAutoFit/>
          </a:bodyPr>
          <a:lstStyle/>
          <a:p>
            <a:r>
              <a:rPr lang="en-IN" dirty="0"/>
              <a:t>learned about something or someone.</a:t>
            </a:r>
          </a:p>
        </p:txBody>
      </p:sp>
      <p:sp>
        <p:nvSpPr>
          <p:cNvPr id="7" name="Rectangle 6"/>
          <p:cNvSpPr/>
          <p:nvPr/>
        </p:nvSpPr>
        <p:spPr>
          <a:xfrm>
            <a:off x="3581400" y="2475131"/>
            <a:ext cx="5192486" cy="369332"/>
          </a:xfrm>
          <a:prstGeom prst="rect">
            <a:avLst/>
          </a:prstGeom>
        </p:spPr>
        <p:txBody>
          <a:bodyPr wrap="square">
            <a:spAutoFit/>
          </a:bodyPr>
          <a:lstStyle/>
          <a:p>
            <a:r>
              <a:rPr lang="en-IN" dirty="0"/>
              <a:t>skills acquired through experience or education</a:t>
            </a:r>
          </a:p>
        </p:txBody>
      </p:sp>
      <p:sp>
        <p:nvSpPr>
          <p:cNvPr id="10" name="Rectangle 9"/>
          <p:cNvSpPr/>
          <p:nvPr/>
        </p:nvSpPr>
        <p:spPr>
          <a:xfrm>
            <a:off x="3106817" y="1490625"/>
            <a:ext cx="5791200" cy="646331"/>
          </a:xfrm>
          <a:prstGeom prst="rect">
            <a:avLst/>
          </a:prstGeom>
        </p:spPr>
        <p:txBody>
          <a:bodyPr wrap="square">
            <a:spAutoFit/>
          </a:bodyPr>
          <a:lstStyle/>
          <a:p>
            <a:r>
              <a:rPr lang="en-IN" dirty="0"/>
              <a:t>the quality of having experience, knowledge, and good judgement; the quality of being wise.</a:t>
            </a:r>
          </a:p>
        </p:txBody>
      </p:sp>
    </p:spTree>
    <p:extLst>
      <p:ext uri="{BB962C8B-B14F-4D97-AF65-F5344CB8AC3E}">
        <p14:creationId xmlns:p14="http://schemas.microsoft.com/office/powerpoint/2010/main" val="9834964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914400"/>
            <a:ext cx="8686800" cy="1569660"/>
          </a:xfrm>
          <a:prstGeom prst="rect">
            <a:avLst/>
          </a:prstGeom>
        </p:spPr>
        <p:txBody>
          <a:bodyPr wrap="square">
            <a:spAutoFit/>
          </a:bodyPr>
          <a:lstStyle/>
          <a:p>
            <a:pPr algn="just"/>
            <a:r>
              <a:rPr lang="en-IN" sz="2400" dirty="0">
                <a:latin typeface="Arial" panose="020B0604020202020204" pitchFamily="34" charset="0"/>
                <a:cs typeface="Arial" panose="020B0604020202020204" pitchFamily="34" charset="0"/>
              </a:rPr>
              <a:t>A database management system (DBMS) is </a:t>
            </a:r>
            <a:r>
              <a:rPr lang="en-IN" sz="2400" dirty="0" smtClean="0">
                <a:latin typeface="Arial" panose="020B0604020202020204" pitchFamily="34" charset="0"/>
                <a:cs typeface="Arial" panose="020B0604020202020204" pitchFamily="34" charset="0"/>
              </a:rPr>
              <a:t>software </a:t>
            </a:r>
            <a:r>
              <a:rPr lang="en-IN" sz="2400" dirty="0">
                <a:latin typeface="Arial" panose="020B0604020202020204" pitchFamily="34" charset="0"/>
                <a:cs typeface="Arial" panose="020B0604020202020204" pitchFamily="34" charset="0"/>
              </a:rPr>
              <a:t>for creating and managing databases. The DBMS provides users and programmers with a systematic way to </a:t>
            </a:r>
            <a:r>
              <a:rPr lang="en-IN" sz="2400" dirty="0">
                <a:solidFill>
                  <a:srgbClr val="C00000"/>
                </a:solidFill>
                <a:latin typeface="Arial" panose="020B0604020202020204" pitchFamily="34" charset="0"/>
                <a:cs typeface="Arial" panose="020B0604020202020204" pitchFamily="34" charset="0"/>
              </a:rPr>
              <a:t>create, </a:t>
            </a:r>
            <a:r>
              <a:rPr lang="en-IN" sz="2400" dirty="0" smtClean="0">
                <a:solidFill>
                  <a:srgbClr val="C00000"/>
                </a:solidFill>
                <a:latin typeface="Arial" panose="020B0604020202020204" pitchFamily="34" charset="0"/>
                <a:cs typeface="Arial" panose="020B0604020202020204" pitchFamily="34" charset="0"/>
              </a:rPr>
              <a:t>read, update,</a:t>
            </a:r>
            <a:r>
              <a:rPr lang="en-IN" sz="2400" dirty="0" smtClean="0">
                <a:solidFill>
                  <a:srgbClr val="0070C0"/>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and</a:t>
            </a:r>
            <a:r>
              <a:rPr lang="en-IN" sz="2400" dirty="0">
                <a:solidFill>
                  <a:srgbClr val="0070C0"/>
                </a:solidFill>
                <a:latin typeface="Arial" panose="020B0604020202020204" pitchFamily="34" charset="0"/>
                <a:cs typeface="Arial" panose="020B0604020202020204" pitchFamily="34" charset="0"/>
              </a:rPr>
              <a:t> </a:t>
            </a:r>
            <a:r>
              <a:rPr lang="en-IN" sz="2400" dirty="0" smtClean="0">
                <a:solidFill>
                  <a:srgbClr val="C00000"/>
                </a:solidFill>
                <a:latin typeface="Arial" panose="020B0604020202020204" pitchFamily="34" charset="0"/>
                <a:cs typeface="Arial" panose="020B0604020202020204" pitchFamily="34" charset="0"/>
              </a:rPr>
              <a:t>delete</a:t>
            </a:r>
            <a:r>
              <a:rPr lang="en-IN" sz="2400" dirty="0" smtClean="0">
                <a:solidFill>
                  <a:srgbClr val="0070C0"/>
                </a:solidFill>
                <a:latin typeface="Arial" panose="020B0604020202020204" pitchFamily="34" charset="0"/>
                <a:cs typeface="Arial" panose="020B0604020202020204" pitchFamily="34" charset="0"/>
              </a:rPr>
              <a:t> </a:t>
            </a:r>
            <a:r>
              <a:rPr lang="en-IN" sz="2400" dirty="0">
                <a:solidFill>
                  <a:srgbClr val="C00000"/>
                </a:solidFill>
                <a:latin typeface="Arial" panose="020B0604020202020204" pitchFamily="34" charset="0"/>
                <a:cs typeface="Arial" panose="020B0604020202020204" pitchFamily="34" charset="0"/>
              </a:rPr>
              <a:t>data.</a:t>
            </a: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What is a database management system?</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5" name="Rectangle 4"/>
          <p:cNvSpPr/>
          <p:nvPr/>
        </p:nvSpPr>
        <p:spPr>
          <a:xfrm>
            <a:off x="304800" y="2971800"/>
            <a:ext cx="926857" cy="400110"/>
          </a:xfrm>
          <a:prstGeom prst="rect">
            <a:avLst/>
          </a:prstGeom>
        </p:spPr>
        <p:txBody>
          <a:bodyPr wrap="none">
            <a:spAutoFit/>
          </a:bodyPr>
          <a:lstStyle/>
          <a:p>
            <a:r>
              <a:rPr lang="en-IN" sz="2000" dirty="0" smtClean="0">
                <a:latin typeface="Arial" panose="020B0604020202020204" pitchFamily="34" charset="0"/>
                <a:cs typeface="Arial" panose="020B0604020202020204" pitchFamily="34" charset="0"/>
              </a:rPr>
              <a:t>DBMS</a:t>
            </a:r>
            <a:endParaRPr lang="en-IN" sz="2000" dirty="0">
              <a:latin typeface="Arial" panose="020B0604020202020204" pitchFamily="34" charset="0"/>
              <a:cs typeface="Arial" panose="020B0604020202020204" pitchFamily="34" charset="0"/>
            </a:endParaRPr>
          </a:p>
        </p:txBody>
      </p:sp>
      <p:sp>
        <p:nvSpPr>
          <p:cNvPr id="7" name="Rectangle 6"/>
          <p:cNvSpPr/>
          <p:nvPr/>
        </p:nvSpPr>
        <p:spPr>
          <a:xfrm>
            <a:off x="381000" y="3442395"/>
            <a:ext cx="6248400" cy="1754326"/>
          </a:xfrm>
          <a:prstGeom prst="rect">
            <a:avLst/>
          </a:prstGeom>
          <a:solidFill>
            <a:schemeClr val="bg1">
              <a:lumMod val="95000"/>
            </a:schemeClr>
          </a:solidFill>
        </p:spPr>
        <p:txBody>
          <a:bodyPr wrap="square">
            <a:spAutoFit/>
          </a:bodyPr>
          <a:lstStyle/>
          <a:p>
            <a:pPr marL="342900" indent="-342900">
              <a:lnSpc>
                <a:spcPct val="150000"/>
              </a:lnSpc>
              <a:buFont typeface="Arial" panose="020B0604020202020204" pitchFamily="34" charset="0"/>
              <a:buChar char="•"/>
            </a:pPr>
            <a:r>
              <a:rPr lang="en-IN" sz="2400" i="1" dirty="0">
                <a:solidFill>
                  <a:srgbClr val="0070C0"/>
                </a:solidFill>
                <a:latin typeface="Calibri" panose="020F0502020204030204" pitchFamily="34" charset="0"/>
                <a:cs typeface="Calibri" panose="020F0502020204030204" pitchFamily="34" charset="0"/>
              </a:rPr>
              <a:t>It supports Single User only</a:t>
            </a:r>
          </a:p>
          <a:p>
            <a:pPr marL="342900" indent="-342900">
              <a:lnSpc>
                <a:spcPct val="150000"/>
              </a:lnSpc>
              <a:buFont typeface="Arial" panose="020B0604020202020204" pitchFamily="34" charset="0"/>
              <a:buChar char="•"/>
            </a:pPr>
            <a:r>
              <a:rPr lang="en-IN" sz="2400" i="1" dirty="0" smtClean="0">
                <a:solidFill>
                  <a:srgbClr val="0070C0"/>
                </a:solidFill>
                <a:latin typeface="Calibri" panose="020F0502020204030204" pitchFamily="34" charset="0"/>
                <a:cs typeface="Calibri" panose="020F0502020204030204" pitchFamily="34" charset="0"/>
              </a:rPr>
              <a:t>Not Secured</a:t>
            </a:r>
            <a:endParaRPr lang="en-IN" sz="2400" i="1" dirty="0">
              <a:solidFill>
                <a:srgbClr val="0070C0"/>
              </a:solidFill>
              <a:latin typeface="Calibri" panose="020F0502020204030204" pitchFamily="34" charset="0"/>
              <a:cs typeface="Calibri" panose="020F0502020204030204" pitchFamily="34" charset="0"/>
            </a:endParaRPr>
          </a:p>
          <a:p>
            <a:pPr marL="342900" indent="-342900">
              <a:lnSpc>
                <a:spcPct val="150000"/>
              </a:lnSpc>
              <a:buFont typeface="Arial" panose="020B0604020202020204" pitchFamily="34" charset="0"/>
              <a:buChar char="•"/>
            </a:pPr>
            <a:r>
              <a:rPr lang="en-IN" sz="2400" i="1" dirty="0" smtClean="0">
                <a:solidFill>
                  <a:srgbClr val="0070C0"/>
                </a:solidFill>
                <a:latin typeface="Calibri" panose="020F0502020204030204" pitchFamily="34" charset="0"/>
                <a:cs typeface="Calibri" panose="020F0502020204030204" pitchFamily="34" charset="0"/>
              </a:rPr>
              <a:t>No Relationship </a:t>
            </a:r>
            <a:r>
              <a:rPr lang="en-IN" sz="2400" i="1" dirty="0">
                <a:solidFill>
                  <a:srgbClr val="0070C0"/>
                </a:solidFill>
                <a:latin typeface="Calibri" panose="020F0502020204030204" pitchFamily="34" charset="0"/>
                <a:cs typeface="Calibri" panose="020F0502020204030204" pitchFamily="34" charset="0"/>
              </a:rPr>
              <a:t>(PK/FK)</a:t>
            </a:r>
          </a:p>
        </p:txBody>
      </p:sp>
    </p:spTree>
    <p:extLst>
      <p:ext uri="{BB962C8B-B14F-4D97-AF65-F5344CB8AC3E}">
        <p14:creationId xmlns:p14="http://schemas.microsoft.com/office/powerpoint/2010/main" val="2697353809"/>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Image result for sql mean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33467"/>
            <a:ext cx="8458200" cy="62271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9037188"/>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707571" y="1969256"/>
            <a:ext cx="8229600" cy="830997"/>
          </a:xfrm>
          <a:prstGeom prst="rect">
            <a:avLst/>
          </a:prstGeom>
        </p:spPr>
        <p:txBody>
          <a:bodyPr wrap="square">
            <a:spAutoFit/>
          </a:bodyPr>
          <a:lstStyle/>
          <a:p>
            <a:r>
              <a:rPr lang="en-US" sz="2400" dirty="0">
                <a:solidFill>
                  <a:srgbClr val="298AE5"/>
                </a:solidFill>
                <a:latin typeface="Arial" panose="020B0604020202020204" pitchFamily="34" charset="0"/>
                <a:cs typeface="Arial" panose="020B0604020202020204" pitchFamily="34" charset="0"/>
              </a:rPr>
              <a:t>SELECT</a:t>
            </a:r>
            <a:r>
              <a:rPr lang="en-US" sz="2400" dirty="0" smtClean="0">
                <a:latin typeface="Arial" pitchFamily="34" charset="0"/>
                <a:cs typeface="Arial" pitchFamily="34" charset="0"/>
              </a:rPr>
              <a:t>   </a:t>
            </a:r>
            <a:r>
              <a:rPr lang="en-US" sz="2400" dirty="0">
                <a:latin typeface="Arial" panose="020B0604020202020204" pitchFamily="34" charset="0"/>
                <a:cs typeface="Arial" panose="020B0604020202020204" pitchFamily="34" charset="0"/>
              </a:rPr>
              <a:t>*</a:t>
            </a:r>
            <a:r>
              <a:rPr lang="en-US" sz="2400" dirty="0" smtClean="0">
                <a:latin typeface="Arial" pitchFamily="34" charset="0"/>
                <a:cs typeface="Arial" pitchFamily="34" charset="0"/>
              </a:rPr>
              <a:t>   </a:t>
            </a:r>
            <a:r>
              <a:rPr lang="en-US" sz="2400" dirty="0">
                <a:solidFill>
                  <a:srgbClr val="298AE5"/>
                </a:solidFill>
                <a:latin typeface="Arial" panose="020B0604020202020204" pitchFamily="34" charset="0"/>
                <a:cs typeface="Arial" panose="020B0604020202020204" pitchFamily="34" charset="0"/>
              </a:rPr>
              <a:t>FROM</a:t>
            </a:r>
            <a:r>
              <a:rPr lang="en-US" sz="2400" dirty="0" smtClean="0">
                <a:latin typeface="Arial" pitchFamily="34" charset="0"/>
                <a:cs typeface="Arial" pitchFamily="34" charset="0"/>
              </a:rPr>
              <a:t> </a:t>
            </a:r>
            <a:r>
              <a:rPr lang="en-US" sz="2400" dirty="0">
                <a:latin typeface="Arial" pitchFamily="34" charset="0"/>
                <a:cs typeface="Arial" pitchFamily="34" charset="0"/>
              </a:rPr>
              <a:t>&lt;</a:t>
            </a:r>
            <a:r>
              <a:rPr lang="en-US" sz="2400" dirty="0" smtClean="0">
                <a:latin typeface="Arial" pitchFamily="34" charset="0"/>
                <a:cs typeface="Arial" pitchFamily="34" charset="0"/>
              </a:rPr>
              <a:t>table_references&gt;</a:t>
            </a:r>
            <a:endParaRPr lang="en-US" sz="2400" dirty="0">
              <a:latin typeface="Arial" pitchFamily="34" charset="0"/>
              <a:cs typeface="Arial" pitchFamily="34" charset="0"/>
            </a:endParaRPr>
          </a:p>
          <a:p>
            <a:endParaRPr lang="en-US" sz="2400" dirty="0">
              <a:latin typeface="Arial" pitchFamily="34" charset="0"/>
              <a:cs typeface="Arial" pitchFamily="34" charset="0"/>
            </a:endParaRPr>
          </a:p>
        </p:txBody>
      </p:sp>
      <p:sp>
        <p:nvSpPr>
          <p:cNvPr id="6" name="Rectangle 5"/>
          <p:cNvSpPr/>
          <p:nvPr/>
        </p:nvSpPr>
        <p:spPr>
          <a:xfrm>
            <a:off x="685800" y="3962400"/>
            <a:ext cx="8305800" cy="461665"/>
          </a:xfrm>
          <a:prstGeom prst="rect">
            <a:avLst/>
          </a:prstGeom>
        </p:spPr>
        <p:txBody>
          <a:bodyPr wrap="square">
            <a:spAutoFit/>
          </a:bodyPr>
          <a:lstStyle/>
          <a:p>
            <a:r>
              <a:rPr lang="en-US" sz="2400" dirty="0">
                <a:solidFill>
                  <a:srgbClr val="298AE5"/>
                </a:solidFill>
                <a:latin typeface="Arial" panose="020B0604020202020204" pitchFamily="34" charset="0"/>
                <a:cs typeface="Arial" panose="020B0604020202020204" pitchFamily="34" charset="0"/>
              </a:rPr>
              <a:t>SELECT</a:t>
            </a:r>
            <a:r>
              <a:rPr lang="en-US" sz="2400" dirty="0" smtClean="0">
                <a:latin typeface="Arial" pitchFamily="34" charset="0"/>
                <a:cs typeface="Arial" pitchFamily="34" charset="0"/>
              </a:rPr>
              <a:t> column-list</a:t>
            </a:r>
            <a:r>
              <a:rPr lang="en-US" sz="2400" dirty="0" smtClean="0">
                <a:solidFill>
                  <a:srgbClr val="298AE5"/>
                </a:solidFill>
                <a:latin typeface="Arial" panose="020B0604020202020204" pitchFamily="34" charset="0"/>
                <a:cs typeface="Arial" panose="020B0604020202020204" pitchFamily="34" charset="0"/>
              </a:rPr>
              <a:t> </a:t>
            </a:r>
            <a:r>
              <a:rPr lang="en-US" sz="2400" dirty="0">
                <a:solidFill>
                  <a:srgbClr val="298AE5"/>
                </a:solidFill>
                <a:latin typeface="Arial" panose="020B0604020202020204" pitchFamily="34" charset="0"/>
                <a:cs typeface="Arial" panose="020B0604020202020204" pitchFamily="34" charset="0"/>
              </a:rPr>
              <a:t>FROM</a:t>
            </a:r>
            <a:r>
              <a:rPr lang="en-US" sz="2400" dirty="0" smtClean="0">
                <a:latin typeface="Arial" pitchFamily="34" charset="0"/>
                <a:cs typeface="Arial" pitchFamily="34" charset="0"/>
              </a:rPr>
              <a:t> </a:t>
            </a:r>
            <a:r>
              <a:rPr lang="en-US" sz="2400" dirty="0">
                <a:latin typeface="Arial" pitchFamily="34" charset="0"/>
                <a:cs typeface="Arial" pitchFamily="34" charset="0"/>
              </a:rPr>
              <a:t>&lt;table_references&gt;</a:t>
            </a:r>
          </a:p>
        </p:txBody>
      </p:sp>
      <p:sp>
        <p:nvSpPr>
          <p:cNvPr id="15" name="Rectangle 14"/>
          <p:cNvSpPr/>
          <p:nvPr/>
        </p:nvSpPr>
        <p:spPr>
          <a:xfrm>
            <a:off x="685800" y="1265223"/>
            <a:ext cx="4241867" cy="461665"/>
          </a:xfrm>
          <a:prstGeom prst="rect">
            <a:avLst/>
          </a:prstGeom>
          <a:solidFill>
            <a:srgbClr val="E0D612"/>
          </a:solidFill>
        </p:spPr>
        <p:txBody>
          <a:bodyPr wrap="square">
            <a:spAutoFit/>
          </a:bodyPr>
          <a:lstStyle/>
          <a:p>
            <a:r>
              <a:rPr lang="en-IN" sz="2400" dirty="0">
                <a:solidFill>
                  <a:srgbClr val="FFFF00"/>
                </a:solidFill>
                <a:latin typeface="Arial" panose="020B0604020202020204" pitchFamily="34" charset="0"/>
                <a:cs typeface="Arial" panose="020B0604020202020204" pitchFamily="34" charset="0"/>
              </a:rPr>
              <a:t>SELECTION Process</a:t>
            </a:r>
          </a:p>
        </p:txBody>
      </p:sp>
      <p:sp>
        <p:nvSpPr>
          <p:cNvPr id="16" name="Rectangle 15"/>
          <p:cNvSpPr/>
          <p:nvPr/>
        </p:nvSpPr>
        <p:spPr>
          <a:xfrm>
            <a:off x="685800" y="3257490"/>
            <a:ext cx="4241867" cy="461665"/>
          </a:xfrm>
          <a:prstGeom prst="rect">
            <a:avLst/>
          </a:prstGeom>
          <a:solidFill>
            <a:srgbClr val="E0D612"/>
          </a:solidFill>
        </p:spPr>
        <p:txBody>
          <a:bodyPr wrap="square">
            <a:spAutoFit/>
          </a:bodyPr>
          <a:lstStyle/>
          <a:p>
            <a:r>
              <a:rPr lang="en-IN" sz="2400" dirty="0">
                <a:solidFill>
                  <a:srgbClr val="FFFF00"/>
                </a:solidFill>
                <a:latin typeface="Arial" panose="020B0604020202020204" pitchFamily="34" charset="0"/>
                <a:cs typeface="Arial" panose="020B0604020202020204" pitchFamily="34" charset="0"/>
              </a:rPr>
              <a:t>PROJECTION Process</a:t>
            </a:r>
          </a:p>
        </p:txBody>
      </p:sp>
      <p:sp>
        <p:nvSpPr>
          <p:cNvPr id="17" name="Left Brace 16"/>
          <p:cNvSpPr/>
          <p:nvPr/>
        </p:nvSpPr>
        <p:spPr>
          <a:xfrm rot="16200000">
            <a:off x="2523090" y="3882815"/>
            <a:ext cx="495300" cy="1492670"/>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9" name="Rectangle 18"/>
          <p:cNvSpPr/>
          <p:nvPr/>
        </p:nvSpPr>
        <p:spPr>
          <a:xfrm>
            <a:off x="1905000" y="4888468"/>
            <a:ext cx="1752600" cy="369332"/>
          </a:xfrm>
          <a:prstGeom prst="rect">
            <a:avLst/>
          </a:prstGeom>
        </p:spPr>
        <p:txBody>
          <a:bodyPr wrap="square">
            <a:spAutoFit/>
          </a:bodyPr>
          <a:lstStyle/>
          <a:p>
            <a:r>
              <a:rPr lang="en-US" b="1" i="1" dirty="0" smtClean="0">
                <a:latin typeface="Arial" pitchFamily="34" charset="0"/>
                <a:cs typeface="Arial" pitchFamily="34" charset="0"/>
              </a:rPr>
              <a:t>Selection-List</a:t>
            </a:r>
            <a:endParaRPr lang="en-US" b="1" i="1" dirty="0">
              <a:latin typeface="Arial" pitchFamily="34" charset="0"/>
              <a:cs typeface="Arial" pitchFamily="34" charset="0"/>
            </a:endParaRPr>
          </a:p>
        </p:txBody>
      </p:sp>
      <p:sp>
        <p:nvSpPr>
          <p:cNvPr id="20" name="Left Brace 19"/>
          <p:cNvSpPr/>
          <p:nvPr/>
        </p:nvSpPr>
        <p:spPr>
          <a:xfrm rot="16200000">
            <a:off x="2114411" y="2223508"/>
            <a:ext cx="318757" cy="481624"/>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1" name="Rectangle 20"/>
          <p:cNvSpPr/>
          <p:nvPr/>
        </p:nvSpPr>
        <p:spPr>
          <a:xfrm>
            <a:off x="1435588" y="2590800"/>
            <a:ext cx="1752600" cy="369332"/>
          </a:xfrm>
          <a:prstGeom prst="rect">
            <a:avLst/>
          </a:prstGeom>
        </p:spPr>
        <p:txBody>
          <a:bodyPr wrap="square">
            <a:spAutoFit/>
          </a:bodyPr>
          <a:lstStyle/>
          <a:p>
            <a:r>
              <a:rPr lang="en-US" b="1" i="1" dirty="0" smtClean="0">
                <a:latin typeface="Arial" pitchFamily="34" charset="0"/>
                <a:cs typeface="Arial" pitchFamily="34" charset="0"/>
              </a:rPr>
              <a:t>Selection-List</a:t>
            </a:r>
            <a:endParaRPr lang="en-US" b="1" i="1" dirty="0">
              <a:latin typeface="Arial" pitchFamily="34" charset="0"/>
              <a:cs typeface="Arial" pitchFamily="34" charset="0"/>
            </a:endParaRPr>
          </a:p>
        </p:txBody>
      </p:sp>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SELECT statement </a:t>
            </a:r>
          </a:p>
        </p:txBody>
      </p:sp>
    </p:spTree>
    <p:extLst>
      <p:ext uri="{BB962C8B-B14F-4D97-AF65-F5344CB8AC3E}">
        <p14:creationId xmlns:p14="http://schemas.microsoft.com/office/powerpoint/2010/main" val="1623424744"/>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column - </a:t>
            </a:r>
            <a:r>
              <a:rPr lang="en-US" sz="4800" dirty="0">
                <a:solidFill>
                  <a:srgbClr val="7EEEE3"/>
                </a:solidFill>
                <a:latin typeface="Segoe UI Light" panose="020B0502040204020203" pitchFamily="34" charset="0"/>
                <a:cs typeface="Segoe UI Light" panose="020B0502040204020203" pitchFamily="34" charset="0"/>
              </a:rPr>
              <a:t>ALIAS</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
        <p:nvSpPr>
          <p:cNvPr id="4" name="Rectangle 3"/>
          <p:cNvSpPr/>
          <p:nvPr/>
        </p:nvSpPr>
        <p:spPr>
          <a:xfrm>
            <a:off x="381000" y="228600"/>
            <a:ext cx="8382000" cy="769441"/>
          </a:xfrm>
          <a:prstGeom prst="rect">
            <a:avLst/>
          </a:prstGeom>
          <a:solidFill>
            <a:srgbClr val="E0D612"/>
          </a:solidFill>
        </p:spPr>
        <p:txBody>
          <a:bodyPr wrap="square">
            <a:spAutoFit/>
          </a:bodyPr>
          <a:lstStyle/>
          <a:p>
            <a:r>
              <a:rPr lang="en-IN" sz="2200" dirty="0">
                <a:latin typeface="Segoe UI Light" panose="020B0502040204020203" pitchFamily="34" charset="0"/>
                <a:cs typeface="Segoe UI Light" panose="020B0502040204020203" pitchFamily="34" charset="0"/>
              </a:rPr>
              <a:t>In the select list of a query, a quoted column alias can be specified using </a:t>
            </a:r>
            <a:r>
              <a:rPr lang="en-IN" sz="2200" b="1" i="1" dirty="0" smtClean="0">
                <a:latin typeface="Segoe UI Light" panose="020B0502040204020203" pitchFamily="34" charset="0"/>
                <a:cs typeface="Segoe UI Light" panose="020B0502040204020203" pitchFamily="34" charset="0"/>
              </a:rPr>
              <a:t>string quoting </a:t>
            </a:r>
            <a:r>
              <a:rPr lang="en-IN" sz="2200" b="1" dirty="0" smtClean="0">
                <a:latin typeface="Segoe UI Light" panose="020B0502040204020203" pitchFamily="34" charset="0"/>
                <a:cs typeface="Segoe UI Light" panose="020B0502040204020203" pitchFamily="34" charset="0"/>
              </a:rPr>
              <a:t>(" ")</a:t>
            </a:r>
            <a:r>
              <a:rPr lang="en-IN" sz="2200" dirty="0" smtClean="0">
                <a:latin typeface="Segoe UI Light" panose="020B0502040204020203" pitchFamily="34" charset="0"/>
                <a:cs typeface="Segoe UI Light" panose="020B0502040204020203" pitchFamily="34" charset="0"/>
              </a:rPr>
              <a:t> </a:t>
            </a:r>
            <a:r>
              <a:rPr lang="en-IN" sz="2200" dirty="0">
                <a:latin typeface="Segoe UI Light" panose="020B0502040204020203" pitchFamily="34" charset="0"/>
                <a:cs typeface="Segoe UI Light" panose="020B0502040204020203" pitchFamily="34" charset="0"/>
              </a:rPr>
              <a:t>characters.</a:t>
            </a:r>
          </a:p>
        </p:txBody>
      </p:sp>
    </p:spTree>
    <p:extLst>
      <p:ext uri="{BB962C8B-B14F-4D97-AF65-F5344CB8AC3E}">
        <p14:creationId xmlns:p14="http://schemas.microsoft.com/office/powerpoint/2010/main" val="207291583"/>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SELECT statement - </a:t>
            </a:r>
            <a:r>
              <a:rPr lang="en-US" sz="3200" b="1" i="1" dirty="0" smtClean="0">
                <a:solidFill>
                  <a:srgbClr val="FFFF00"/>
                </a:solidFill>
                <a:latin typeface="Arial" pitchFamily="34" charset="0"/>
                <a:cs typeface="Arial" pitchFamily="34" charset="0"/>
              </a:rPr>
              <a:t>ALIAS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93344" y="1917680"/>
            <a:ext cx="8752114" cy="2308324"/>
          </a:xfrm>
          <a:prstGeom prst="rect">
            <a:avLst/>
          </a:prstGeom>
          <a:solidFill>
            <a:srgbClr val="F9DAFE"/>
          </a:solidFill>
        </p:spPr>
        <p:txBody>
          <a:bodyPr wrap="square">
            <a:spAutoFit/>
          </a:bodyPr>
          <a:lstStyle/>
          <a:p>
            <a:pPr marL="285750" indent="-285750">
              <a:buFont typeface="Arial" panose="020B0604020202020204" pitchFamily="34" charset="0"/>
              <a:buChar char="•"/>
            </a:pPr>
            <a:r>
              <a:rPr lang="en-IN" dirty="0" smtClean="0">
                <a:latin typeface="Arial" panose="020B0604020202020204" pitchFamily="34" charset="0"/>
                <a:cs typeface="Arial" panose="020B0604020202020204" pitchFamily="34" charset="0"/>
              </a:rPr>
              <a:t>The </a:t>
            </a:r>
            <a:r>
              <a:rPr lang="en-IN" b="1" i="1" dirty="0">
                <a:latin typeface="Arial" panose="020B0604020202020204" pitchFamily="34" charset="0"/>
                <a:cs typeface="Arial" panose="020B0604020202020204" pitchFamily="34" charset="0"/>
              </a:rPr>
              <a:t>AS</a:t>
            </a:r>
            <a:r>
              <a:rPr lang="en-IN" dirty="0">
                <a:latin typeface="Arial" panose="020B0604020202020204" pitchFamily="34" charset="0"/>
                <a:cs typeface="Arial" panose="020B0604020202020204" pitchFamily="34" charset="0"/>
              </a:rPr>
              <a:t> keyword is optional when aliasing a select_expr with an identifier</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itchFamily="34" charset="0"/>
                <a:cs typeface="Arial" pitchFamily="34" charset="0"/>
              </a:rPr>
              <a:t>Standard SQL </a:t>
            </a:r>
            <a:r>
              <a:rPr lang="en-IN" b="1" dirty="0" smtClean="0">
                <a:latin typeface="Arial" pitchFamily="34" charset="0"/>
                <a:cs typeface="Arial" pitchFamily="34" charset="0"/>
              </a:rPr>
              <a:t>allows</a:t>
            </a:r>
            <a:r>
              <a:rPr lang="en-IN" dirty="0" smtClean="0">
                <a:latin typeface="Arial" pitchFamily="34" charset="0"/>
                <a:cs typeface="Arial" pitchFamily="34" charset="0"/>
              </a:rPr>
              <a:t> </a:t>
            </a:r>
            <a:r>
              <a:rPr lang="en-IN" dirty="0">
                <a:latin typeface="Arial" pitchFamily="34" charset="0"/>
                <a:cs typeface="Arial" pitchFamily="34" charset="0"/>
              </a:rPr>
              <a:t>references to column aliases in a </a:t>
            </a:r>
            <a:r>
              <a:rPr lang="en-IN" b="1" i="1" dirty="0" smtClean="0">
                <a:latin typeface="Arial" pitchFamily="34" charset="0"/>
                <a:cs typeface="Arial" pitchFamily="34" charset="0"/>
              </a:rPr>
              <a:t>WHERE, </a:t>
            </a:r>
            <a:r>
              <a:rPr lang="en-IN" dirty="0" smtClean="0">
                <a:latin typeface="Arial" pitchFamily="34" charset="0"/>
                <a:cs typeface="Arial" pitchFamily="34" charset="0"/>
              </a:rPr>
              <a:t>and</a:t>
            </a:r>
            <a:r>
              <a:rPr lang="en-IN" b="1" i="1" dirty="0" smtClean="0">
                <a:latin typeface="Arial" pitchFamily="34" charset="0"/>
                <a:cs typeface="Arial" pitchFamily="34" charset="0"/>
              </a:rPr>
              <a:t> ORDER</a:t>
            </a:r>
            <a:r>
              <a:rPr lang="en-IN" b="1" dirty="0" smtClean="0">
                <a:latin typeface="Arial" pitchFamily="34" charset="0"/>
                <a:cs typeface="Arial" pitchFamily="34" charset="0"/>
              </a:rPr>
              <a:t> </a:t>
            </a:r>
            <a:r>
              <a:rPr lang="en-IN" b="1" i="1" dirty="0" smtClean="0">
                <a:latin typeface="Arial" pitchFamily="34" charset="0"/>
                <a:cs typeface="Arial" pitchFamily="34" charset="0"/>
              </a:rPr>
              <a:t>BY</a:t>
            </a:r>
            <a:r>
              <a:rPr lang="en-IN" b="1" dirty="0" smtClean="0">
                <a:latin typeface="Arial" pitchFamily="34" charset="0"/>
                <a:cs typeface="Arial" pitchFamily="34" charset="0"/>
              </a:rPr>
              <a:t> clause</a:t>
            </a:r>
            <a:r>
              <a:rPr lang="en-IN" dirty="0" smtClean="0">
                <a:latin typeface="Arial" pitchFamily="34" charset="0"/>
                <a:cs typeface="Arial" pitchFamily="34" charset="0"/>
              </a:rPr>
              <a:t>.</a:t>
            </a:r>
          </a:p>
          <a:p>
            <a:pPr marL="285750" indent="-285750">
              <a:buFont typeface="Arial" panose="020B0604020202020204" pitchFamily="34" charset="0"/>
              <a:buChar char="•"/>
            </a:pPr>
            <a:endParaRPr lang="en-IN" dirty="0">
              <a:latin typeface="Arial" pitchFamily="34" charset="0"/>
              <a:cs typeface="Arial" pitchFamily="34" charset="0"/>
            </a:endParaRPr>
          </a:p>
          <a:p>
            <a:pPr marL="285750" indent="-285750">
              <a:buFont typeface="Arial" panose="020B0604020202020204" pitchFamily="34" charset="0"/>
              <a:buChar char="•"/>
            </a:pPr>
            <a:r>
              <a:rPr lang="en-IN" dirty="0">
                <a:latin typeface="Arial" pitchFamily="34" charset="0"/>
                <a:cs typeface="Arial" pitchFamily="34" charset="0"/>
              </a:rPr>
              <a:t>A table reference can be aliased using </a:t>
            </a:r>
            <a:r>
              <a:rPr lang="en-IN" b="1" i="1" dirty="0" smtClean="0">
                <a:latin typeface="Arial" pitchFamily="34" charset="0"/>
                <a:cs typeface="Arial" pitchFamily="34" charset="0"/>
              </a:rPr>
              <a:t>tbl_name</a:t>
            </a:r>
            <a:r>
              <a:rPr lang="en-IN" b="1" dirty="0" smtClean="0">
                <a:latin typeface="Arial" pitchFamily="34" charset="0"/>
                <a:cs typeface="Arial" pitchFamily="34" charset="0"/>
              </a:rPr>
              <a:t> </a:t>
            </a:r>
            <a:r>
              <a:rPr lang="en-IN" b="1" i="1" dirty="0">
                <a:latin typeface="Arial" pitchFamily="34" charset="0"/>
                <a:cs typeface="Arial" pitchFamily="34" charset="0"/>
              </a:rPr>
              <a:t>alias_name</a:t>
            </a:r>
          </a:p>
          <a:p>
            <a:pPr marL="285750" indent="-285750">
              <a:buFont typeface="Arial" panose="020B0604020202020204" pitchFamily="34" charset="0"/>
              <a:buChar char="•"/>
            </a:pP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column alias contains spaces, </a:t>
            </a:r>
            <a:r>
              <a:rPr lang="en-IN" b="1" dirty="0">
                <a:latin typeface="Arial" panose="020B0604020202020204" pitchFamily="34" charset="0"/>
                <a:cs typeface="Arial" panose="020B0604020202020204" pitchFamily="34" charset="0"/>
              </a:rPr>
              <a:t>put it in </a:t>
            </a:r>
            <a:r>
              <a:rPr lang="en-IN" b="1" dirty="0" smtClean="0">
                <a:latin typeface="Arial" panose="020B0604020202020204" pitchFamily="34" charset="0"/>
                <a:cs typeface="Arial" panose="020B0604020202020204" pitchFamily="34" charset="0"/>
              </a:rPr>
              <a:t>quotes </a:t>
            </a:r>
            <a:r>
              <a:rPr lang="en-IN" dirty="0" smtClean="0">
                <a:latin typeface="Arial" panose="020B0604020202020204" pitchFamily="34" charset="0"/>
                <a:cs typeface="Arial" panose="020B0604020202020204" pitchFamily="34" charset="0"/>
              </a:rPr>
              <a:t>(</a:t>
            </a:r>
            <a:r>
              <a:rPr lang="en-IN" b="1" dirty="0">
                <a:latin typeface="Arial" panose="020B0604020202020204" pitchFamily="34" charset="0"/>
                <a:cs typeface="Arial" panose="020B0604020202020204" pitchFamily="34" charset="0"/>
              </a:rPr>
              <a:t>"</a:t>
            </a:r>
            <a:r>
              <a:rPr lang="en-IN" b="1" dirty="0" smtClean="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134772" y="753070"/>
            <a:ext cx="8869258" cy="923330"/>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A </a:t>
            </a:r>
            <a:r>
              <a:rPr lang="en-IN" dirty="0">
                <a:latin typeface="Arial" panose="020B0604020202020204" pitchFamily="34" charset="0"/>
                <a:cs typeface="Arial" panose="020B0604020202020204" pitchFamily="34" charset="0"/>
              </a:rPr>
              <a:t>programmer can use an alias to temporarily assign another name to a table or column for the duration of a SELECT query</a:t>
            </a:r>
            <a:r>
              <a:rPr lang="en-IN" b="1" dirty="0">
                <a:latin typeface="Arial" panose="020B0604020202020204" pitchFamily="34" charset="0"/>
                <a:cs typeface="Arial" panose="020B0604020202020204" pitchFamily="34" charset="0"/>
              </a:rPr>
              <a:t>.</a:t>
            </a:r>
            <a:r>
              <a:rPr lang="en-IN" b="1" dirty="0">
                <a:solidFill>
                  <a:srgbClr val="FF0000"/>
                </a:solidFill>
                <a:latin typeface="Arial" panose="020B0604020202020204" pitchFamily="34" charset="0"/>
                <a:cs typeface="Arial" panose="020B0604020202020204" pitchFamily="34" charset="0"/>
              </a:rPr>
              <a:t> Assigning an alias does not actually rename the column or table.</a:t>
            </a:r>
          </a:p>
        </p:txBody>
      </p:sp>
    </p:spTree>
    <p:extLst>
      <p:ext uri="{BB962C8B-B14F-4D97-AF65-F5344CB8AC3E}">
        <p14:creationId xmlns:p14="http://schemas.microsoft.com/office/powerpoint/2010/main" val="3722667859"/>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SELECT statement - </a:t>
            </a:r>
            <a:r>
              <a:rPr lang="en-US" sz="3200" b="1" i="1" dirty="0">
                <a:solidFill>
                  <a:srgbClr val="FFFF00"/>
                </a:solidFill>
                <a:latin typeface="Arial" pitchFamily="34" charset="0"/>
                <a:cs typeface="Arial" pitchFamily="34" charset="0"/>
              </a:rPr>
              <a:t>ALIAS</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1882914"/>
            <a:ext cx="8839200" cy="646331"/>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 [as] alias_name], ColName2 [ [as] alias_name],... ColN from &lt;table_references&gt; [alias_name]</a:t>
            </a:r>
          </a:p>
        </p:txBody>
      </p:sp>
      <p:sp>
        <p:nvSpPr>
          <p:cNvPr id="12" name="Rectangle 11"/>
          <p:cNvSpPr/>
          <p:nvPr/>
        </p:nvSpPr>
        <p:spPr>
          <a:xfrm>
            <a:off x="101533" y="1371600"/>
            <a:ext cx="1955867" cy="369332"/>
          </a:xfrm>
          <a:prstGeom prst="rect">
            <a:avLst/>
          </a:prstGeom>
          <a:solidFill>
            <a:srgbClr val="B22251"/>
          </a:solidFill>
        </p:spPr>
        <p:txBody>
          <a:bodyPr wrap="square">
            <a:spAutoFit/>
          </a:bodyPr>
          <a:lstStyle/>
          <a:p>
            <a:r>
              <a:rPr lang="en-IN" i="1" dirty="0">
                <a:solidFill>
                  <a:srgbClr val="FCF75E"/>
                </a:solidFill>
                <a:latin typeface="Arial" pitchFamily="34" charset="0"/>
                <a:cs typeface="Arial" pitchFamily="34" charset="0"/>
              </a:rPr>
              <a:t>Column ALIAS</a:t>
            </a:r>
          </a:p>
        </p:txBody>
      </p:sp>
      <p:sp>
        <p:nvSpPr>
          <p:cNvPr id="6" name="Rectangle 5"/>
          <p:cNvSpPr/>
          <p:nvPr/>
        </p:nvSpPr>
        <p:spPr>
          <a:xfrm>
            <a:off x="217714" y="762000"/>
            <a:ext cx="86868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SQL aliases are used to give a table, or a column in a table, a temporary name.</a:t>
            </a:r>
          </a:p>
        </p:txBody>
      </p:sp>
      <p:sp>
        <p:nvSpPr>
          <p:cNvPr id="5" name="Rectangle 4"/>
          <p:cNvSpPr/>
          <p:nvPr/>
        </p:nvSpPr>
        <p:spPr>
          <a:xfrm>
            <a:off x="163286" y="2864346"/>
            <a:ext cx="8828314" cy="1785104"/>
          </a:xfrm>
          <a:prstGeom prst="rect">
            <a:avLst/>
          </a:prstGeom>
        </p:spPr>
        <p:txBody>
          <a:bodyPr wrap="square">
            <a:spAutoFit/>
          </a:bodyPr>
          <a:lstStyle/>
          <a:p>
            <a:r>
              <a:rPr lang="en-IN" sz="2200" dirty="0">
                <a:solidFill>
                  <a:srgbClr val="006C86"/>
                </a:solidFill>
                <a:latin typeface="Calibri" panose="020F0502020204030204" pitchFamily="34" charset="0"/>
                <a:cs typeface="Calibri" panose="020F0502020204030204" pitchFamily="34" charset="0"/>
              </a:rPr>
              <a:t>select</a:t>
            </a:r>
            <a:r>
              <a:rPr lang="en-IN" sz="2200" dirty="0">
                <a:latin typeface="Calibri" panose="020F0502020204030204" pitchFamily="34" charset="0"/>
                <a:cs typeface="Calibri" panose="020F0502020204030204" pitchFamily="34" charset="0"/>
              </a:rPr>
              <a:t> ename, sal  </a:t>
            </a:r>
            <a:r>
              <a:rPr lang="en-IN" sz="2200" dirty="0">
                <a:solidFill>
                  <a:srgbClr val="006C86"/>
                </a:solidFill>
                <a:latin typeface="Calibri" panose="020F0502020204030204" pitchFamily="34" charset="0"/>
                <a:cs typeface="Calibri" panose="020F0502020204030204" pitchFamily="34" charset="0"/>
              </a:rPr>
              <a:t>from</a:t>
            </a:r>
            <a:r>
              <a:rPr lang="en-IN" sz="2200" dirty="0">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emp e</a:t>
            </a:r>
            <a:r>
              <a:rPr lang="en-IN" sz="2200" dirty="0" smtClean="0">
                <a:latin typeface="Calibri" panose="020F0502020204030204" pitchFamily="34" charset="0"/>
                <a:cs typeface="Calibri" panose="020F0502020204030204" pitchFamily="34" charset="0"/>
              </a:rPr>
              <a:t>;</a:t>
            </a:r>
          </a:p>
          <a:p>
            <a:endParaRPr lang="en-IN" sz="2200" dirty="0" smtClean="0">
              <a:solidFill>
                <a:srgbClr val="006C86"/>
              </a:solidFill>
              <a:latin typeface="Calibri" panose="020F0502020204030204" pitchFamily="34" charset="0"/>
              <a:cs typeface="Calibri" panose="020F0502020204030204" pitchFamily="34" charset="0"/>
            </a:endParaRPr>
          </a:p>
          <a:p>
            <a:r>
              <a:rPr lang="en-IN" sz="2200" dirty="0" smtClean="0">
                <a:solidFill>
                  <a:srgbClr val="006C86"/>
                </a:solidFill>
                <a:latin typeface="Calibri" panose="020F0502020204030204" pitchFamily="34" charset="0"/>
                <a:cs typeface="Calibri" panose="020F0502020204030204" pitchFamily="34" charset="0"/>
              </a:rPr>
              <a:t>select</a:t>
            </a:r>
            <a:r>
              <a:rPr lang="en-IN" sz="2200" dirty="0" smtClean="0">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ename </a:t>
            </a:r>
            <a:r>
              <a:rPr lang="en-IN" sz="2200" dirty="0">
                <a:solidFill>
                  <a:srgbClr val="006C86"/>
                </a:solidFill>
                <a:latin typeface="Calibri" panose="020F0502020204030204" pitchFamily="34" charset="0"/>
                <a:cs typeface="Calibri" panose="020F0502020204030204" pitchFamily="34" charset="0"/>
              </a:rPr>
              <a:t>as</a:t>
            </a:r>
            <a:r>
              <a:rPr lang="en-IN" sz="2200" dirty="0">
                <a:latin typeface="Calibri" panose="020F0502020204030204" pitchFamily="34" charset="0"/>
                <a:cs typeface="Calibri" panose="020F0502020204030204" pitchFamily="34" charset="0"/>
              </a:rPr>
              <a:t> </a:t>
            </a:r>
            <a:r>
              <a:rPr lang="en-IN" sz="2200" dirty="0">
                <a:solidFill>
                  <a:srgbClr val="FFC000"/>
                </a:solidFill>
                <a:latin typeface="Calibri" panose="020F0502020204030204" pitchFamily="34" charset="0"/>
                <a:cs typeface="Calibri" panose="020F0502020204030204" pitchFamily="34" charset="0"/>
              </a:rPr>
              <a:t>"First </a:t>
            </a:r>
            <a:r>
              <a:rPr lang="en-IN" sz="2200" dirty="0" smtClean="0">
                <a:solidFill>
                  <a:srgbClr val="FFC000"/>
                </a:solidFill>
                <a:latin typeface="Calibri" panose="020F0502020204030204" pitchFamily="34" charset="0"/>
                <a:cs typeface="Calibri" panose="020F0502020204030204" pitchFamily="34" charset="0"/>
              </a:rPr>
              <a:t>Name"</a:t>
            </a:r>
            <a:r>
              <a:rPr lang="en-IN" sz="2200" dirty="0" smtClean="0">
                <a:latin typeface="Calibri" panose="020F0502020204030204" pitchFamily="34" charset="0"/>
                <a:cs typeface="Calibri" panose="020F0502020204030204" pitchFamily="34" charset="0"/>
              </a:rPr>
              <a:t>, sal </a:t>
            </a:r>
            <a:r>
              <a:rPr lang="en-IN" sz="2200" dirty="0" smtClean="0">
                <a:solidFill>
                  <a:srgbClr val="FFC000"/>
                </a:solidFill>
                <a:latin typeface="Calibri" panose="020F0502020204030204" pitchFamily="34" charset="0"/>
                <a:cs typeface="Calibri" panose="020F0502020204030204" pitchFamily="34" charset="0"/>
              </a:rPr>
              <a:t>"Salary"</a:t>
            </a:r>
            <a:r>
              <a:rPr lang="en-IN" sz="2200" dirty="0" smtClean="0">
                <a:latin typeface="Calibri" panose="020F0502020204030204" pitchFamily="34" charset="0"/>
                <a:cs typeface="Calibri" panose="020F0502020204030204" pitchFamily="34" charset="0"/>
              </a:rPr>
              <a:t>  </a:t>
            </a:r>
            <a:r>
              <a:rPr lang="en-IN" sz="2200" dirty="0">
                <a:solidFill>
                  <a:srgbClr val="006C86"/>
                </a:solidFill>
                <a:latin typeface="Calibri" panose="020F0502020204030204" pitchFamily="34" charset="0"/>
                <a:cs typeface="Calibri" panose="020F0502020204030204" pitchFamily="34" charset="0"/>
              </a:rPr>
              <a:t>from</a:t>
            </a:r>
            <a:r>
              <a:rPr lang="en-IN" sz="2200" dirty="0">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smtClean="0">
                <a:latin typeface="Calibri" panose="020F0502020204030204" pitchFamily="34" charset="0"/>
                <a:cs typeface="Calibri" panose="020F0502020204030204" pitchFamily="34" charset="0"/>
              </a:rPr>
              <a:t>;</a:t>
            </a:r>
          </a:p>
          <a:p>
            <a:endParaRPr lang="en-IN" sz="2200" dirty="0">
              <a:latin typeface="Calibri" panose="020F0502020204030204" pitchFamily="34" charset="0"/>
              <a:cs typeface="Calibri" panose="020F0502020204030204" pitchFamily="34" charset="0"/>
            </a:endParaRPr>
          </a:p>
          <a:p>
            <a:r>
              <a:rPr lang="en-IN" sz="2200" dirty="0">
                <a:solidFill>
                  <a:srgbClr val="006C86"/>
                </a:solidFill>
                <a:latin typeface="Calibri" panose="020F0502020204030204" pitchFamily="34" charset="0"/>
                <a:cs typeface="Calibri" panose="020F0502020204030204" pitchFamily="34" charset="0"/>
              </a:rPr>
              <a:t>select</a:t>
            </a:r>
            <a:r>
              <a:rPr lang="en-IN" sz="2200" dirty="0">
                <a:latin typeface="Calibri" panose="020F0502020204030204" pitchFamily="34" charset="0"/>
                <a:cs typeface="Calibri" panose="020F0502020204030204" pitchFamily="34" charset="0"/>
              </a:rPr>
              <a:t> ename </a:t>
            </a:r>
            <a:r>
              <a:rPr lang="en-IN" sz="2200" dirty="0">
                <a:solidFill>
                  <a:srgbClr val="006C86"/>
                </a:solidFill>
                <a:latin typeface="Calibri" panose="020F0502020204030204" pitchFamily="34" charset="0"/>
                <a:cs typeface="Calibri" panose="020F0502020204030204" pitchFamily="34" charset="0"/>
              </a:rPr>
              <a:t>as</a:t>
            </a:r>
            <a:r>
              <a:rPr lang="en-IN" sz="2200" dirty="0">
                <a:latin typeface="Calibri" panose="020F0502020204030204" pitchFamily="34" charset="0"/>
                <a:cs typeface="Calibri" panose="020F0502020204030204" pitchFamily="34" charset="0"/>
              </a:rPr>
              <a:t> </a:t>
            </a:r>
            <a:r>
              <a:rPr lang="en-IN" sz="2200" dirty="0">
                <a:solidFill>
                  <a:srgbClr val="FFC000"/>
                </a:solidFill>
                <a:latin typeface="Calibri" panose="020F0502020204030204" pitchFamily="34" charset="0"/>
                <a:cs typeface="Calibri" panose="020F0502020204030204" pitchFamily="34" charset="0"/>
              </a:rPr>
              <a:t>"First Name"</a:t>
            </a:r>
            <a:r>
              <a:rPr lang="en-IN" sz="2200" dirty="0">
                <a:latin typeface="Calibri" panose="020F0502020204030204" pitchFamily="34" charset="0"/>
                <a:cs typeface="Calibri" panose="020F0502020204030204" pitchFamily="34" charset="0"/>
              </a:rPr>
              <a:t>, sal </a:t>
            </a:r>
            <a:r>
              <a:rPr lang="en-IN" sz="2200" dirty="0">
                <a:solidFill>
                  <a:srgbClr val="FFC000"/>
                </a:solidFill>
                <a:latin typeface="Calibri" panose="020F0502020204030204" pitchFamily="34" charset="0"/>
                <a:cs typeface="Calibri" panose="020F0502020204030204" pitchFamily="34" charset="0"/>
              </a:rPr>
              <a:t>"Salary"</a:t>
            </a:r>
            <a:r>
              <a:rPr lang="en-IN" sz="2200" dirty="0">
                <a:latin typeface="Calibri" panose="020F0502020204030204" pitchFamily="34" charset="0"/>
                <a:cs typeface="Calibri" panose="020F0502020204030204" pitchFamily="34" charset="0"/>
              </a:rPr>
              <a:t>  </a:t>
            </a:r>
            <a:r>
              <a:rPr lang="en-IN" sz="2200" dirty="0">
                <a:solidFill>
                  <a:srgbClr val="006C86"/>
                </a:solidFill>
                <a:latin typeface="Calibri" panose="020F0502020204030204" pitchFamily="34" charset="0"/>
                <a:cs typeface="Calibri" panose="020F0502020204030204" pitchFamily="34" charset="0"/>
              </a:rPr>
              <a:t>from</a:t>
            </a:r>
            <a:r>
              <a:rPr lang="en-IN" sz="2200" dirty="0">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a:latin typeface="Calibri" panose="020F0502020204030204" pitchFamily="34" charset="0"/>
                <a:cs typeface="Calibri" panose="020F0502020204030204" pitchFamily="34" charset="0"/>
              </a:rPr>
              <a:t>;</a:t>
            </a:r>
            <a:endParaRPr lang="en-IN" sz="2200" dirty="0" smtClean="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118219676"/>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SELECT statement - </a:t>
            </a:r>
            <a:r>
              <a:rPr lang="en-US" sz="3200" b="1" i="1" dirty="0">
                <a:solidFill>
                  <a:srgbClr val="FFFF00"/>
                </a:solidFill>
                <a:latin typeface="Arial" pitchFamily="34" charset="0"/>
                <a:cs typeface="Arial" pitchFamily="34" charset="0"/>
              </a:rPr>
              <a:t>ALIAS</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1428690"/>
            <a:ext cx="1955867" cy="369332"/>
          </a:xfrm>
          <a:prstGeom prst="rect">
            <a:avLst/>
          </a:prstGeom>
          <a:solidFill>
            <a:srgbClr val="B22251"/>
          </a:solidFill>
        </p:spPr>
        <p:txBody>
          <a:bodyPr wrap="square">
            <a:spAutoFit/>
          </a:bodyPr>
          <a:lstStyle/>
          <a:p>
            <a:r>
              <a:rPr lang="en-IN" i="1" dirty="0">
                <a:solidFill>
                  <a:srgbClr val="FCF75E"/>
                </a:solidFill>
                <a:latin typeface="Arial" pitchFamily="34" charset="0"/>
                <a:cs typeface="Arial" pitchFamily="34" charset="0"/>
              </a:rPr>
              <a:t>Column ALIAS</a:t>
            </a:r>
          </a:p>
        </p:txBody>
      </p:sp>
      <p:sp>
        <p:nvSpPr>
          <p:cNvPr id="6" name="Rectangle 5"/>
          <p:cNvSpPr/>
          <p:nvPr/>
        </p:nvSpPr>
        <p:spPr>
          <a:xfrm>
            <a:off x="217714" y="762000"/>
            <a:ext cx="86868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SQL aliases are used to give a table, or a column in a table, a temporary name.</a:t>
            </a:r>
          </a:p>
        </p:txBody>
      </p:sp>
      <p:sp>
        <p:nvSpPr>
          <p:cNvPr id="3" name="Rectangle 2"/>
          <p:cNvSpPr/>
          <p:nvPr/>
        </p:nvSpPr>
        <p:spPr>
          <a:xfrm>
            <a:off x="152400" y="1981200"/>
            <a:ext cx="8752114" cy="400110"/>
          </a:xfrm>
          <a:prstGeom prst="rect">
            <a:avLst/>
          </a:prstGeom>
          <a:solidFill>
            <a:srgbClr val="F9DAFE"/>
          </a:solidFill>
        </p:spPr>
        <p:txBody>
          <a:bodyPr wrap="square">
            <a:spAutoFit/>
          </a:bodyPr>
          <a:lstStyle/>
          <a:p>
            <a:r>
              <a:rPr lang="en-IN" sz="2000" dirty="0">
                <a:latin typeface="Arial" pitchFamily="34" charset="0"/>
                <a:ea typeface="+mj-ea"/>
                <a:cs typeface="Arial" pitchFamily="34" charset="0"/>
              </a:rPr>
              <a:t>You can use the alias in </a:t>
            </a:r>
            <a:r>
              <a:rPr lang="en-IN" sz="2000" i="1" dirty="0" smtClean="0">
                <a:latin typeface="Arial" pitchFamily="34" charset="0"/>
                <a:ea typeface="+mj-ea"/>
                <a:cs typeface="Arial" pitchFamily="34" charset="0"/>
              </a:rPr>
              <a:t>ORDER BY</a:t>
            </a:r>
            <a:r>
              <a:rPr lang="en-IN" sz="2000" dirty="0" smtClean="0">
                <a:latin typeface="Arial" pitchFamily="34" charset="0"/>
                <a:ea typeface="+mj-ea"/>
                <a:cs typeface="Arial" pitchFamily="34" charset="0"/>
              </a:rPr>
              <a:t> </a:t>
            </a:r>
            <a:r>
              <a:rPr lang="en-IN" sz="2000" dirty="0">
                <a:latin typeface="Arial" pitchFamily="34" charset="0"/>
                <a:ea typeface="+mj-ea"/>
                <a:cs typeface="Arial" pitchFamily="34" charset="0"/>
              </a:rPr>
              <a:t>clauses to refer to the column</a:t>
            </a:r>
            <a:r>
              <a:rPr lang="en-IN" sz="2000" dirty="0" smtClean="0">
                <a:latin typeface="Arial" pitchFamily="34" charset="0"/>
                <a:ea typeface="+mj-ea"/>
                <a:cs typeface="Arial" pitchFamily="34" charset="0"/>
              </a:rPr>
              <a:t>.</a:t>
            </a:r>
            <a:endParaRPr lang="en-IN" sz="2000" dirty="0">
              <a:latin typeface="Arial" pitchFamily="34" charset="0"/>
              <a:ea typeface="+mj-ea"/>
              <a:cs typeface="Arial" pitchFamily="34" charset="0"/>
            </a:endParaRPr>
          </a:p>
        </p:txBody>
      </p:sp>
      <p:sp>
        <p:nvSpPr>
          <p:cNvPr id="5" name="Rectangle 4"/>
          <p:cNvSpPr/>
          <p:nvPr/>
        </p:nvSpPr>
        <p:spPr>
          <a:xfrm>
            <a:off x="217714" y="3124200"/>
            <a:ext cx="8686800" cy="1015663"/>
          </a:xfrm>
          <a:prstGeom prst="rect">
            <a:avLst/>
          </a:prstGeom>
          <a:solidFill>
            <a:schemeClr val="tx1"/>
          </a:solidFill>
        </p:spPr>
        <p:txBody>
          <a:bodyPr wrap="square">
            <a:spAutoFit/>
          </a:bodyPr>
          <a:lstStyle/>
          <a:p>
            <a:pPr latinLnBrk="1"/>
            <a:r>
              <a:rPr lang="en-IN" sz="2000" dirty="0" smtClean="0">
                <a:solidFill>
                  <a:srgbClr val="FECF84"/>
                </a:solidFill>
                <a:latin typeface="inherit"/>
              </a:rPr>
              <a:t>SELECT </a:t>
            </a:r>
            <a:r>
              <a:rPr lang="en-IN" sz="2000" dirty="0" smtClean="0">
                <a:solidFill>
                  <a:srgbClr val="FFFFFF"/>
                </a:solidFill>
                <a:latin typeface="Liberation Mono"/>
              </a:rPr>
              <a:t>orderNumber</a:t>
            </a:r>
            <a:r>
              <a:rPr lang="en-IN" sz="2000" dirty="0" smtClean="0">
                <a:solidFill>
                  <a:srgbClr val="82ADC9"/>
                </a:solidFill>
                <a:latin typeface="inherit"/>
              </a:rPr>
              <a:t> </a:t>
            </a:r>
            <a:r>
              <a:rPr lang="en-IN" sz="2000" dirty="0">
                <a:solidFill>
                  <a:srgbClr val="FFFFFF"/>
                </a:solidFill>
                <a:latin typeface="Liberation Mono"/>
              </a:rPr>
              <a:t>"</a:t>
            </a:r>
            <a:r>
              <a:rPr lang="en-IN" sz="2000" dirty="0" smtClean="0">
                <a:solidFill>
                  <a:srgbClr val="FECF84"/>
                </a:solidFill>
                <a:latin typeface="inherit"/>
              </a:rPr>
              <a:t>Order</a:t>
            </a:r>
            <a:r>
              <a:rPr lang="en-IN" sz="2000" dirty="0" smtClean="0">
                <a:solidFill>
                  <a:srgbClr val="82ADC9"/>
                </a:solidFill>
                <a:latin typeface="inherit"/>
              </a:rPr>
              <a:t> </a:t>
            </a:r>
            <a:r>
              <a:rPr lang="en-IN" sz="2000" dirty="0">
                <a:solidFill>
                  <a:srgbClr val="FECF84"/>
                </a:solidFill>
                <a:latin typeface="inherit"/>
              </a:rPr>
              <a:t>no</a:t>
            </a:r>
            <a:r>
              <a:rPr lang="en-IN" sz="2000" dirty="0" smtClean="0">
                <a:solidFill>
                  <a:srgbClr val="FFFFFF"/>
                </a:solidFill>
                <a:latin typeface="Liberation Mono"/>
              </a:rPr>
              <a:t>.", </a:t>
            </a:r>
            <a:r>
              <a:rPr lang="en-IN" sz="2000" dirty="0" smtClean="0">
                <a:solidFill>
                  <a:srgbClr val="B1758C"/>
                </a:solidFill>
                <a:latin typeface="inherit"/>
              </a:rPr>
              <a:t>SUM</a:t>
            </a:r>
            <a:r>
              <a:rPr lang="en-IN" sz="2000" dirty="0" smtClean="0">
                <a:solidFill>
                  <a:srgbClr val="FFFFFF"/>
                </a:solidFill>
                <a:latin typeface="Liberation Mono"/>
              </a:rPr>
              <a:t>(price</a:t>
            </a:r>
            <a:r>
              <a:rPr lang="en-IN" sz="2000" dirty="0" smtClean="0">
                <a:solidFill>
                  <a:srgbClr val="82ADC9"/>
                </a:solidFill>
                <a:latin typeface="inherit"/>
              </a:rPr>
              <a:t> </a:t>
            </a:r>
            <a:r>
              <a:rPr lang="en-IN" sz="2000" dirty="0">
                <a:solidFill>
                  <a:srgbClr val="FFFFFF"/>
                </a:solidFill>
                <a:latin typeface="Liberation Mono"/>
              </a:rPr>
              <a:t>*</a:t>
            </a:r>
            <a:r>
              <a:rPr lang="en-IN" sz="2000" dirty="0">
                <a:solidFill>
                  <a:srgbClr val="82ADC9"/>
                </a:solidFill>
                <a:latin typeface="inherit"/>
              </a:rPr>
              <a:t> </a:t>
            </a:r>
            <a:r>
              <a:rPr lang="en-IN" sz="2000" dirty="0" smtClean="0">
                <a:solidFill>
                  <a:srgbClr val="FFFFFF"/>
                </a:solidFill>
                <a:latin typeface="Liberation Mono"/>
              </a:rPr>
              <a:t>quantity)</a:t>
            </a:r>
            <a:r>
              <a:rPr lang="en-IN" sz="2000" dirty="0" smtClean="0">
                <a:solidFill>
                  <a:srgbClr val="82ADC9"/>
                </a:solidFill>
                <a:latin typeface="inherit"/>
              </a:rPr>
              <a:t> </a:t>
            </a:r>
            <a:r>
              <a:rPr lang="en-IN" sz="2000" dirty="0">
                <a:solidFill>
                  <a:srgbClr val="FFFFFF"/>
                </a:solidFill>
                <a:latin typeface="Liberation Mono"/>
              </a:rPr>
              <a:t>total</a:t>
            </a:r>
          </a:p>
          <a:p>
            <a:pPr latinLnBrk="1"/>
            <a:r>
              <a:rPr lang="en-IN" sz="2000" dirty="0" smtClean="0">
                <a:solidFill>
                  <a:srgbClr val="FECF84"/>
                </a:solidFill>
                <a:latin typeface="inherit"/>
              </a:rPr>
              <a:t>FROM </a:t>
            </a:r>
            <a:r>
              <a:rPr lang="en-IN" sz="2000" dirty="0" smtClean="0">
                <a:solidFill>
                  <a:srgbClr val="FFFFFF"/>
                </a:solidFill>
                <a:latin typeface="Liberation Mono"/>
              </a:rPr>
              <a:t>orderdetails</a:t>
            </a:r>
            <a:endParaRPr lang="en-IN" sz="2000" dirty="0">
              <a:solidFill>
                <a:srgbClr val="FFFFFF"/>
              </a:solidFill>
              <a:latin typeface="Liberation Mono"/>
            </a:endParaRPr>
          </a:p>
          <a:p>
            <a:pPr latinLnBrk="1"/>
            <a:r>
              <a:rPr lang="en-IN" sz="2000" dirty="0" smtClean="0">
                <a:solidFill>
                  <a:srgbClr val="FECF84"/>
                </a:solidFill>
                <a:latin typeface="inherit"/>
              </a:rPr>
              <a:t>ORDER</a:t>
            </a:r>
            <a:r>
              <a:rPr lang="en-IN" sz="2000" dirty="0" smtClean="0">
                <a:solidFill>
                  <a:srgbClr val="82ADC9"/>
                </a:solidFill>
                <a:latin typeface="inherit"/>
              </a:rPr>
              <a:t> </a:t>
            </a:r>
            <a:r>
              <a:rPr lang="en-IN" sz="2000" dirty="0" smtClean="0">
                <a:solidFill>
                  <a:srgbClr val="FECF84"/>
                </a:solidFill>
                <a:latin typeface="inherit"/>
              </a:rPr>
              <a:t>BY </a:t>
            </a:r>
            <a:r>
              <a:rPr lang="en-IN" sz="2000" dirty="0">
                <a:solidFill>
                  <a:srgbClr val="FFFFFF"/>
                </a:solidFill>
                <a:latin typeface="Liberation Mono"/>
              </a:rPr>
              <a:t>"</a:t>
            </a:r>
            <a:r>
              <a:rPr lang="en-IN" sz="2000" dirty="0" smtClean="0">
                <a:solidFill>
                  <a:srgbClr val="FECF84"/>
                </a:solidFill>
                <a:latin typeface="inherit"/>
              </a:rPr>
              <a:t>Order</a:t>
            </a:r>
            <a:r>
              <a:rPr lang="en-IN" sz="2000" dirty="0" smtClean="0">
                <a:solidFill>
                  <a:srgbClr val="82ADC9"/>
                </a:solidFill>
                <a:latin typeface="inherit"/>
              </a:rPr>
              <a:t> </a:t>
            </a:r>
            <a:r>
              <a:rPr lang="en-IN" sz="2000" dirty="0">
                <a:solidFill>
                  <a:srgbClr val="FECF84"/>
                </a:solidFill>
                <a:latin typeface="inherit"/>
              </a:rPr>
              <a:t>no</a:t>
            </a:r>
            <a:r>
              <a:rPr lang="en-IN" sz="2000" dirty="0" smtClean="0">
                <a:solidFill>
                  <a:srgbClr val="FFFFFF"/>
                </a:solidFill>
                <a:latin typeface="Liberation Mono"/>
              </a:rPr>
              <a:t>.";</a:t>
            </a:r>
            <a:endParaRPr lang="en-IN" sz="2000" b="0" i="0" dirty="0">
              <a:solidFill>
                <a:srgbClr val="FFFFFF"/>
              </a:solidFill>
              <a:effectLst/>
              <a:latin typeface="Liberation Mono"/>
            </a:endParaRPr>
          </a:p>
        </p:txBody>
      </p:sp>
    </p:spTree>
    <p:extLst>
      <p:ext uri="{BB962C8B-B14F-4D97-AF65-F5344CB8AC3E}">
        <p14:creationId xmlns:p14="http://schemas.microsoft.com/office/powerpoint/2010/main" val="2681177987"/>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column </a:t>
            </a:r>
            <a:r>
              <a:rPr lang="en-US" dirty="0"/>
              <a:t>- </a:t>
            </a:r>
            <a:r>
              <a:rPr lang="en-US" dirty="0" smtClean="0"/>
              <a:t>expressions</a:t>
            </a:r>
            <a:endParaRPr lang="en-US" dirty="0"/>
          </a:p>
        </p:txBody>
      </p:sp>
    </p:spTree>
    <p:extLst>
      <p:ext uri="{BB962C8B-B14F-4D97-AF65-F5344CB8AC3E}">
        <p14:creationId xmlns:p14="http://schemas.microsoft.com/office/powerpoint/2010/main" val="861791805"/>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SELECT statement - </a:t>
            </a:r>
            <a:r>
              <a:rPr lang="en-US" sz="3200" b="1" i="1" dirty="0" smtClean="0">
                <a:solidFill>
                  <a:srgbClr val="FFFF00"/>
                </a:solidFill>
                <a:latin typeface="Arial" pitchFamily="34" charset="0"/>
                <a:cs typeface="Arial" pitchFamily="34" charset="0"/>
              </a:rPr>
              <a:t>expressions</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819090"/>
            <a:ext cx="3098867" cy="369332"/>
          </a:xfrm>
          <a:prstGeom prst="rect">
            <a:avLst/>
          </a:prstGeom>
          <a:solidFill>
            <a:srgbClr val="B22251"/>
          </a:solidFill>
        </p:spPr>
        <p:txBody>
          <a:bodyPr wrap="square">
            <a:spAutoFit/>
          </a:bodyPr>
          <a:lstStyle/>
          <a:p>
            <a:r>
              <a:rPr lang="en-IN" i="1" dirty="0">
                <a:solidFill>
                  <a:srgbClr val="FCF75E"/>
                </a:solidFill>
                <a:latin typeface="Arial" pitchFamily="34" charset="0"/>
                <a:cs typeface="Arial" pitchFamily="34" charset="0"/>
              </a:rPr>
              <a:t>Column </a:t>
            </a:r>
            <a:r>
              <a:rPr lang="en-US" i="1" dirty="0">
                <a:solidFill>
                  <a:srgbClr val="FCF75E"/>
                </a:solidFill>
                <a:latin typeface="Arial" pitchFamily="34" charset="0"/>
                <a:cs typeface="Arial" pitchFamily="34" charset="0"/>
              </a:rPr>
              <a:t>EXPRESSIONS</a:t>
            </a:r>
            <a:endParaRPr lang="en-IN" i="1" dirty="0">
              <a:solidFill>
                <a:srgbClr val="FCF75E"/>
              </a:solidFill>
              <a:latin typeface="Arial" pitchFamily="34" charset="0"/>
              <a:cs typeface="Arial" pitchFamily="34" charset="0"/>
            </a:endParaRPr>
          </a:p>
        </p:txBody>
      </p:sp>
      <p:sp>
        <p:nvSpPr>
          <p:cNvPr id="9" name="Rectangle 8"/>
          <p:cNvSpPr/>
          <p:nvPr/>
        </p:nvSpPr>
        <p:spPr>
          <a:xfrm>
            <a:off x="152400" y="1295400"/>
            <a:ext cx="8839200" cy="369332"/>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&lt;table_references&gt;</a:t>
            </a:r>
          </a:p>
        </p:txBody>
      </p:sp>
      <p:sp>
        <p:nvSpPr>
          <p:cNvPr id="6" name="Rectangle 5"/>
          <p:cNvSpPr/>
          <p:nvPr/>
        </p:nvSpPr>
        <p:spPr>
          <a:xfrm>
            <a:off x="152400" y="1772483"/>
            <a:ext cx="8839200" cy="3086871"/>
          </a:xfrm>
          <a:prstGeom prst="rect">
            <a:avLst/>
          </a:prstGeom>
        </p:spPr>
        <p:txBody>
          <a:bodyPr wrap="square">
            <a:spAutoFit/>
          </a:bodyPr>
          <a:lstStyle/>
          <a:p>
            <a:pPr marL="342900" indent="-342900">
              <a:lnSpc>
                <a:spcPct val="150000"/>
              </a:lnSpc>
              <a:buFont typeface="Arial" panose="020B0604020202020204" pitchFamily="34" charset="0"/>
              <a:buChar char="•"/>
            </a:pPr>
            <a:r>
              <a:rPr lang="en-US" sz="2200" dirty="0">
                <a:solidFill>
                  <a:srgbClr val="0077AA"/>
                </a:solidFill>
                <a:latin typeface="Calibri" panose="020F0502020204030204" pitchFamily="34" charset="0"/>
                <a:ea typeface="Times New Roman" panose="02020603050405020304" pitchFamily="18" charset="0"/>
              </a:rPr>
              <a:t>s</a:t>
            </a:r>
            <a:r>
              <a:rPr lang="en-US" sz="2200" dirty="0" smtClean="0">
                <a:solidFill>
                  <a:srgbClr val="0077AA"/>
                </a:solidFill>
                <a:latin typeface="Calibri" panose="020F0502020204030204" pitchFamily="34" charset="0"/>
                <a:ea typeface="Times New Roman" panose="02020603050405020304" pitchFamily="18" charset="0"/>
              </a:rPr>
              <a:t>elect </a:t>
            </a:r>
            <a:r>
              <a:rPr lang="en-US" sz="2200" dirty="0">
                <a:solidFill>
                  <a:srgbClr val="880015"/>
                </a:solidFill>
                <a:latin typeface="Calibri" panose="020F0502020204030204" pitchFamily="34" charset="0"/>
              </a:rPr>
              <a:t>1001</a:t>
            </a:r>
            <a:r>
              <a:rPr lang="en-US" sz="2200" dirty="0" smtClean="0">
                <a:solidFill>
                  <a:srgbClr val="92D050"/>
                </a:solidFill>
                <a:latin typeface="Calibri" panose="020F0502020204030204" pitchFamily="34" charset="0"/>
                <a:ea typeface="Times New Roman" panose="02020603050405020304" pitchFamily="18" charset="0"/>
              </a:rPr>
              <a:t> </a:t>
            </a:r>
            <a:r>
              <a:rPr lang="en-US" sz="2200" dirty="0">
                <a:solidFill>
                  <a:srgbClr val="B97A57"/>
                </a:solidFill>
                <a:latin typeface="Calibri" panose="020F0502020204030204" pitchFamily="34" charset="0"/>
              </a:rPr>
              <a:t>+</a:t>
            </a:r>
            <a:r>
              <a:rPr lang="en-US" sz="2200" dirty="0" smtClean="0">
                <a:solidFill>
                  <a:srgbClr val="92D050"/>
                </a:solidFill>
                <a:latin typeface="Calibri" panose="020F0502020204030204" pitchFamily="34" charset="0"/>
                <a:ea typeface="Times New Roman" panose="02020603050405020304" pitchFamily="18" charset="0"/>
              </a:rPr>
              <a:t> </a:t>
            </a:r>
            <a:r>
              <a:rPr lang="en-US" sz="2200" dirty="0" smtClean="0">
                <a:solidFill>
                  <a:srgbClr val="880015"/>
                </a:solidFill>
                <a:latin typeface="Calibri" panose="020F0502020204030204" pitchFamily="34" charset="0"/>
              </a:rPr>
              <a:t>1 </a:t>
            </a:r>
            <a:r>
              <a:rPr lang="en-US" sz="2200" dirty="0" smtClean="0">
                <a:solidFill>
                  <a:srgbClr val="0077AA"/>
                </a:solidFill>
                <a:latin typeface="Calibri" panose="020F0502020204030204" pitchFamily="34" charset="0"/>
                <a:ea typeface="Times New Roman" panose="02020603050405020304" pitchFamily="18" charset="0"/>
              </a:rPr>
              <a:t>from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chemeClr val="bg1">
                    <a:lumMod val="50000"/>
                  </a:schemeClr>
                </a:solidFill>
                <a:latin typeface="Calibri" panose="020F0502020204030204" pitchFamily="34" charset="0"/>
                <a:cs typeface="Arial" pitchFamily="34" charset="0"/>
              </a:rPr>
              <a:t>;</a:t>
            </a:r>
            <a:endParaRPr lang="en-US" sz="2200" dirty="0">
              <a:latin typeface="Calibri" panose="020F050202020403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US" sz="2200" dirty="0">
                <a:solidFill>
                  <a:srgbClr val="0077AA"/>
                </a:solidFill>
                <a:latin typeface="Calibri" panose="020F0502020204030204" pitchFamily="34" charset="0"/>
                <a:ea typeface="Times New Roman" panose="02020603050405020304" pitchFamily="18" charset="0"/>
              </a:rPr>
              <a:t>select </a:t>
            </a:r>
            <a:r>
              <a:rPr lang="en-US" sz="2200" dirty="0">
                <a:solidFill>
                  <a:srgbClr val="880015"/>
                </a:solidFill>
                <a:latin typeface="Calibri" panose="020F0502020204030204" pitchFamily="34" charset="0"/>
              </a:rPr>
              <a:t>1001</a:t>
            </a:r>
            <a:r>
              <a:rPr lang="en-US" sz="2200" dirty="0" smtClean="0">
                <a:solidFill>
                  <a:srgbClr val="92D050"/>
                </a:solidFill>
                <a:latin typeface="Calibri" panose="020F0502020204030204" pitchFamily="34" charset="0"/>
                <a:ea typeface="Times New Roman" panose="02020603050405020304" pitchFamily="18" charset="0"/>
              </a:rPr>
              <a:t> </a:t>
            </a:r>
            <a:r>
              <a:rPr lang="en-US" sz="2200" dirty="0">
                <a:solidFill>
                  <a:srgbClr val="B97A57"/>
                </a:solidFill>
                <a:latin typeface="Calibri" panose="020F0502020204030204" pitchFamily="34" charset="0"/>
              </a:rPr>
              <a:t>+</a:t>
            </a:r>
            <a:r>
              <a:rPr lang="en-US" sz="2200" dirty="0" smtClean="0">
                <a:solidFill>
                  <a:srgbClr val="92D050"/>
                </a:solidFill>
                <a:latin typeface="Calibri" panose="020F0502020204030204" pitchFamily="34" charset="0"/>
                <a:ea typeface="Times New Roman" panose="02020603050405020304" pitchFamily="18" charset="0"/>
              </a:rPr>
              <a:t> </a:t>
            </a:r>
            <a:r>
              <a:rPr lang="en-US" sz="2200" dirty="0">
                <a:solidFill>
                  <a:srgbClr val="880015"/>
                </a:solidFill>
                <a:latin typeface="Calibri" panose="020F0502020204030204" pitchFamily="34" charset="0"/>
              </a:rPr>
              <a:t>1</a:t>
            </a:r>
            <a:r>
              <a:rPr lang="en-US" sz="2200" dirty="0">
                <a:solidFill>
                  <a:srgbClr val="DD4A68"/>
                </a:solidFill>
                <a:latin typeface="Calibri" panose="020F0502020204030204" pitchFamily="34" charset="0"/>
                <a:ea typeface="Times New Roman" panose="02020603050405020304" pitchFamily="18" charset="0"/>
              </a:rPr>
              <a:t> </a:t>
            </a:r>
            <a:r>
              <a:rPr lang="en-US" sz="2200" dirty="0" smtClean="0">
                <a:solidFill>
                  <a:srgbClr val="0077AA"/>
                </a:solidFill>
                <a:latin typeface="Calibri" panose="020F0502020204030204" pitchFamily="34" charset="0"/>
                <a:ea typeface="Times New Roman" panose="02020603050405020304" pitchFamily="18" charset="0"/>
              </a:rPr>
              <a:t>from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chemeClr val="bg1">
                    <a:lumMod val="50000"/>
                  </a:schemeClr>
                </a:solidFill>
                <a:latin typeface="Calibri" panose="020F0502020204030204" pitchFamily="34" charset="0"/>
                <a:cs typeface="Arial" pitchFamily="34" charset="0"/>
              </a:rPr>
              <a:t>;</a:t>
            </a:r>
          </a:p>
          <a:p>
            <a:pPr marL="342900" indent="-342900">
              <a:lnSpc>
                <a:spcPct val="150000"/>
              </a:lnSpc>
              <a:buFont typeface="Arial" panose="020B0604020202020204" pitchFamily="34" charset="0"/>
              <a:buChar char="•"/>
            </a:pPr>
            <a:r>
              <a:rPr lang="en-US" sz="2200" dirty="0">
                <a:solidFill>
                  <a:srgbClr val="0077AA"/>
                </a:solidFill>
                <a:latin typeface="Calibri" panose="020F0502020204030204" pitchFamily="34" charset="0"/>
                <a:ea typeface="Times New Roman" panose="02020603050405020304" pitchFamily="18" charset="0"/>
              </a:rPr>
              <a:t>select </a:t>
            </a:r>
            <a:r>
              <a:rPr lang="en-US" sz="2200" dirty="0">
                <a:solidFill>
                  <a:schemeClr val="bg1">
                    <a:lumMod val="50000"/>
                  </a:schemeClr>
                </a:solidFill>
                <a:latin typeface="Calibri" panose="020F0502020204030204" pitchFamily="34" charset="0"/>
                <a:ea typeface="Times New Roman" panose="02020603050405020304" pitchFamily="18" charset="0"/>
              </a:rPr>
              <a:t>'</a:t>
            </a:r>
            <a:r>
              <a:rPr lang="en-IN" sz="2200" dirty="0">
                <a:solidFill>
                  <a:srgbClr val="880015"/>
                </a:solidFill>
                <a:latin typeface="Calibri" panose="020F0502020204030204" pitchFamily="34" charset="0"/>
              </a:rPr>
              <a:t>1</a:t>
            </a:r>
            <a:r>
              <a:rPr lang="en-US" sz="2200" dirty="0">
                <a:solidFill>
                  <a:schemeClr val="bg1">
                    <a:lumMod val="50000"/>
                  </a:schemeClr>
                </a:solidFill>
                <a:latin typeface="Calibri" panose="020F0502020204030204" pitchFamily="34" charset="0"/>
                <a:ea typeface="Times New Roman" panose="02020603050405020304" pitchFamily="18" charset="0"/>
              </a:rPr>
              <a:t>'</a:t>
            </a:r>
            <a:r>
              <a:rPr lang="en-IN" sz="2200" dirty="0" smtClean="0">
                <a:solidFill>
                  <a:srgbClr val="92D050"/>
                </a:solidFill>
                <a:latin typeface="Calibri" panose="020F0502020204030204" pitchFamily="34" charset="0"/>
                <a:ea typeface="Times New Roman" panose="02020603050405020304" pitchFamily="18" charset="0"/>
              </a:rPr>
              <a:t> </a:t>
            </a:r>
            <a:r>
              <a:rPr lang="en-US" sz="2200" dirty="0">
                <a:solidFill>
                  <a:srgbClr val="B97A57"/>
                </a:solidFill>
                <a:latin typeface="Calibri" panose="020F0502020204030204" pitchFamily="34" charset="0"/>
              </a:rPr>
              <a:t>+</a:t>
            </a:r>
            <a:r>
              <a:rPr lang="en-IN" sz="2200" dirty="0" smtClean="0">
                <a:solidFill>
                  <a:srgbClr val="92D050"/>
                </a:solidFill>
                <a:latin typeface="Calibri" panose="020F0502020204030204" pitchFamily="34" charset="0"/>
                <a:ea typeface="Times New Roman" panose="02020603050405020304" pitchFamily="18" charset="0"/>
              </a:rPr>
              <a:t> </a:t>
            </a:r>
            <a:r>
              <a:rPr lang="en-US" sz="2200" dirty="0" smtClean="0">
                <a:solidFill>
                  <a:schemeClr val="bg1">
                    <a:lumMod val="50000"/>
                  </a:schemeClr>
                </a:solidFill>
                <a:latin typeface="Calibri" panose="020F0502020204030204" pitchFamily="34" charset="0"/>
                <a:ea typeface="Times New Roman" panose="02020603050405020304" pitchFamily="18" charset="0"/>
              </a:rPr>
              <a:t>'</a:t>
            </a:r>
            <a:r>
              <a:rPr lang="en-IN" sz="2200" dirty="0" smtClean="0">
                <a:solidFill>
                  <a:srgbClr val="880015"/>
                </a:solidFill>
                <a:latin typeface="Calibri" panose="020F0502020204030204" pitchFamily="34" charset="0"/>
              </a:rPr>
              <a:t>1</a:t>
            </a:r>
            <a:r>
              <a:rPr lang="en-US" sz="2200" dirty="0" smtClean="0">
                <a:solidFill>
                  <a:schemeClr val="bg1">
                    <a:lumMod val="50000"/>
                  </a:schemeClr>
                </a:solidFill>
                <a:latin typeface="Calibri" panose="020F0502020204030204" pitchFamily="34" charset="0"/>
                <a:ea typeface="Times New Roman" panose="02020603050405020304" pitchFamily="18" charset="0"/>
              </a:rPr>
              <a:t>' </a:t>
            </a:r>
            <a:r>
              <a:rPr lang="en-US" sz="2200" dirty="0" smtClean="0">
                <a:solidFill>
                  <a:srgbClr val="0077AA"/>
                </a:solidFill>
                <a:latin typeface="Calibri" panose="020F0502020204030204" pitchFamily="34" charset="0"/>
                <a:ea typeface="Times New Roman" panose="02020603050405020304" pitchFamily="18" charset="0"/>
              </a:rPr>
              <a:t>from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chemeClr val="bg1">
                    <a:lumMod val="50000"/>
                  </a:schemeClr>
                </a:solidFill>
                <a:latin typeface="Calibri" panose="020F0502020204030204" pitchFamily="34" charset="0"/>
                <a:cs typeface="Arial" pitchFamily="34" charset="0"/>
              </a:rPr>
              <a:t>;</a:t>
            </a:r>
            <a:endParaRPr lang="en-IN" sz="2200" dirty="0">
              <a:solidFill>
                <a:srgbClr val="DD4A68"/>
              </a:solidFill>
              <a:latin typeface="Calibri" panose="020F050202020403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US" sz="2200" dirty="0">
                <a:solidFill>
                  <a:srgbClr val="0077AA"/>
                </a:solidFill>
                <a:latin typeface="Calibri" panose="020F0502020204030204" pitchFamily="34" charset="0"/>
                <a:ea typeface="Times New Roman" panose="02020603050405020304" pitchFamily="18" charset="0"/>
              </a:rPr>
              <a:t>select </a:t>
            </a:r>
            <a:r>
              <a:rPr lang="en-US" sz="2200" dirty="0" smtClean="0">
                <a:latin typeface="Calibri" panose="020F0502020204030204" pitchFamily="34" charset="0"/>
                <a:ea typeface="Times New Roman" panose="02020603050405020304" pitchFamily="18" charset="0"/>
              </a:rPr>
              <a:t>sal</a:t>
            </a:r>
            <a:r>
              <a:rPr lang="en-US" sz="2200" dirty="0" smtClean="0">
                <a:solidFill>
                  <a:schemeClr val="bg1">
                    <a:lumMod val="50000"/>
                  </a:schemeClr>
                </a:solidFill>
                <a:latin typeface="Calibri" panose="020F0502020204030204" pitchFamily="34" charset="0"/>
                <a:ea typeface="Times New Roman" panose="02020603050405020304" pitchFamily="18" charset="0"/>
              </a:rPr>
              <a:t>,</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smtClean="0">
                <a:latin typeface="Calibri" panose="020F0502020204030204" pitchFamily="34" charset="0"/>
                <a:ea typeface="Times New Roman" panose="02020603050405020304" pitchFamily="18" charset="0"/>
              </a:rPr>
              <a:t>sal </a:t>
            </a:r>
            <a:r>
              <a:rPr lang="en-US" sz="2200" dirty="0" smtClean="0">
                <a:solidFill>
                  <a:srgbClr val="B97A57"/>
                </a:solidFill>
                <a:latin typeface="Calibri" panose="020F0502020204030204" pitchFamily="34" charset="0"/>
              </a:rPr>
              <a:t>+</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a:solidFill>
                  <a:srgbClr val="880015"/>
                </a:solidFill>
                <a:latin typeface="Calibri" panose="020F0502020204030204" pitchFamily="34" charset="0"/>
              </a:rPr>
              <a:t>1000</a:t>
            </a:r>
            <a:r>
              <a:rPr lang="en-US" sz="2200" dirty="0">
                <a:solidFill>
                  <a:srgbClr val="DD4A68"/>
                </a:solidFill>
                <a:latin typeface="Calibri" panose="020F0502020204030204" pitchFamily="34" charset="0"/>
                <a:ea typeface="Times New Roman" panose="02020603050405020304" pitchFamily="18" charset="0"/>
              </a:rPr>
              <a:t> </a:t>
            </a:r>
            <a:r>
              <a:rPr lang="en-US" sz="2200" dirty="0" smtClean="0">
                <a:solidFill>
                  <a:srgbClr val="0077AA"/>
                </a:solidFill>
                <a:latin typeface="Calibri" panose="020F0502020204030204" pitchFamily="34" charset="0"/>
                <a:ea typeface="Times New Roman" panose="02020603050405020304" pitchFamily="18" charset="0"/>
              </a:rPr>
              <a:t>as</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smtClean="0">
                <a:solidFill>
                  <a:schemeClr val="bg1">
                    <a:lumMod val="50000"/>
                  </a:schemeClr>
                </a:solidFill>
                <a:latin typeface="Calibri" panose="020F0502020204030204" pitchFamily="34" charset="0"/>
                <a:ea typeface="Times New Roman" panose="02020603050405020304" pitchFamily="18" charset="0"/>
              </a:rPr>
              <a:t>'</a:t>
            </a:r>
            <a:r>
              <a:rPr lang="en-US" sz="2200" dirty="0" smtClean="0">
                <a:solidFill>
                  <a:srgbClr val="DD4A68"/>
                </a:solidFill>
                <a:latin typeface="Calibri" panose="020F0502020204030204" pitchFamily="34" charset="0"/>
                <a:ea typeface="Times New Roman" panose="02020603050405020304" pitchFamily="18" charset="0"/>
              </a:rPr>
              <a:t>New </a:t>
            </a:r>
            <a:r>
              <a:rPr lang="en-US" sz="2200" dirty="0">
                <a:solidFill>
                  <a:srgbClr val="DD4A68"/>
                </a:solidFill>
                <a:latin typeface="Calibri" panose="020F0502020204030204" pitchFamily="34" charset="0"/>
                <a:ea typeface="Times New Roman" panose="02020603050405020304" pitchFamily="18" charset="0"/>
              </a:rPr>
              <a:t>Salary</a:t>
            </a:r>
            <a:r>
              <a:rPr lang="en-US" sz="2200" dirty="0">
                <a:solidFill>
                  <a:schemeClr val="bg1">
                    <a:lumMod val="50000"/>
                  </a:schemeClr>
                </a:solidFill>
                <a:latin typeface="Calibri" panose="020F0502020204030204" pitchFamily="34" charset="0"/>
                <a:ea typeface="Times New Roman" panose="02020603050405020304" pitchFamily="18" charset="0"/>
              </a:rPr>
              <a:t>'</a:t>
            </a:r>
            <a:r>
              <a:rPr lang="en-US" sz="2200" dirty="0">
                <a:solidFill>
                  <a:srgbClr val="DD4A68"/>
                </a:solidFill>
                <a:latin typeface="Calibri" panose="020F0502020204030204" pitchFamily="34" charset="0"/>
                <a:ea typeface="Times New Roman" panose="02020603050405020304" pitchFamily="18" charset="0"/>
              </a:rPr>
              <a:t> </a:t>
            </a:r>
            <a:r>
              <a:rPr lang="en-US" sz="2200" dirty="0">
                <a:solidFill>
                  <a:srgbClr val="0077AA"/>
                </a:solidFill>
                <a:latin typeface="Calibri" panose="020F0502020204030204" pitchFamily="34" charset="0"/>
                <a:ea typeface="Times New Roman" panose="02020603050405020304" pitchFamily="18"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Arial" pitchFamily="34" charset="0"/>
              </a:rPr>
              <a:t>;</a:t>
            </a:r>
            <a:endParaRPr lang="en-US" sz="2200" dirty="0" smtClean="0">
              <a:latin typeface="Calibri" panose="020F0502020204030204" pitchFamily="34" charset="0"/>
              <a:cs typeface="Arial" pitchFamily="34" charset="0"/>
            </a:endParaRPr>
          </a:p>
          <a:p>
            <a:pPr marL="342900" indent="-342900">
              <a:lnSpc>
                <a:spcPct val="150000"/>
              </a:lnSpc>
              <a:buFont typeface="Arial" panose="020B0604020202020204" pitchFamily="34" charset="0"/>
              <a:buChar char="•"/>
            </a:pPr>
            <a:r>
              <a:rPr lang="en-US" sz="2200" dirty="0">
                <a:solidFill>
                  <a:srgbClr val="0077AA"/>
                </a:solidFill>
                <a:latin typeface="Calibri" panose="020F0502020204030204" pitchFamily="34" charset="0"/>
                <a:ea typeface="Times New Roman" panose="02020603050405020304" pitchFamily="18" charset="0"/>
              </a:rPr>
              <a:t>select </a:t>
            </a:r>
            <a:r>
              <a:rPr lang="en-US" sz="2200" dirty="0">
                <a:latin typeface="Calibri" panose="020F0502020204030204" pitchFamily="34" charset="0"/>
                <a:ea typeface="Times New Roman" panose="02020603050405020304" pitchFamily="18" charset="0"/>
              </a:rPr>
              <a:t>sal</a:t>
            </a:r>
            <a:r>
              <a:rPr lang="en-US" sz="2200" dirty="0" smtClean="0">
                <a:solidFill>
                  <a:schemeClr val="bg1">
                    <a:lumMod val="50000"/>
                  </a:schemeClr>
                </a:solidFill>
                <a:latin typeface="Calibri" panose="020F0502020204030204" pitchFamily="34" charset="0"/>
                <a:ea typeface="Times New Roman" panose="02020603050405020304" pitchFamily="18" charset="0"/>
              </a:rPr>
              <a:t>,</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smtClean="0">
                <a:latin typeface="Calibri" panose="020F0502020204030204" pitchFamily="34" charset="0"/>
                <a:ea typeface="Times New Roman" panose="02020603050405020304" pitchFamily="18" charset="0"/>
              </a:rPr>
              <a:t>comm</a:t>
            </a:r>
            <a:r>
              <a:rPr lang="en-US" sz="2200" dirty="0" smtClean="0">
                <a:solidFill>
                  <a:schemeClr val="bg1">
                    <a:lumMod val="50000"/>
                  </a:schemeClr>
                </a:solidFill>
                <a:latin typeface="Calibri" panose="020F0502020204030204" pitchFamily="34" charset="0"/>
                <a:ea typeface="Times New Roman" panose="02020603050405020304" pitchFamily="18" charset="0"/>
              </a:rPr>
              <a:t>,</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smtClean="0">
                <a:latin typeface="Calibri" panose="020F0502020204030204" pitchFamily="34" charset="0"/>
                <a:ea typeface="Times New Roman" panose="02020603050405020304" pitchFamily="18" charset="0"/>
              </a:rPr>
              <a:t>sal</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a:solidFill>
                  <a:srgbClr val="B97A57"/>
                </a:solidFill>
                <a:latin typeface="Calibri" panose="020F0502020204030204" pitchFamily="34" charset="0"/>
              </a:rPr>
              <a:t>+</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smtClean="0">
                <a:latin typeface="Calibri" panose="020F0502020204030204" pitchFamily="34" charset="0"/>
                <a:ea typeface="Times New Roman" panose="02020603050405020304" pitchFamily="18" charset="0"/>
              </a:rPr>
              <a:t>comm</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a:solidFill>
                  <a:srgbClr val="0077AA"/>
                </a:solidFill>
                <a:latin typeface="Calibri" panose="020F0502020204030204" pitchFamily="34" charset="0"/>
                <a:ea typeface="Times New Roman" panose="02020603050405020304" pitchFamily="18"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Arial" pitchFamily="34" charset="0"/>
              </a:rPr>
              <a:t>; </a:t>
            </a:r>
          </a:p>
          <a:p>
            <a:pPr marL="342900" indent="-342900">
              <a:lnSpc>
                <a:spcPct val="150000"/>
              </a:lnSpc>
              <a:buFont typeface="Arial" panose="020B0604020202020204" pitchFamily="34" charset="0"/>
              <a:buChar char="•"/>
            </a:pPr>
            <a:r>
              <a:rPr lang="en-US" sz="2200" dirty="0" smtClean="0">
                <a:solidFill>
                  <a:srgbClr val="0077AA"/>
                </a:solidFill>
                <a:latin typeface="Calibri" panose="020F0502020204030204" pitchFamily="34" charset="0"/>
                <a:ea typeface="Times New Roman" panose="02020603050405020304" pitchFamily="18" charset="0"/>
              </a:rPr>
              <a:t>select </a:t>
            </a:r>
            <a:r>
              <a:rPr lang="en-US" sz="2200" dirty="0">
                <a:latin typeface="Calibri" panose="020F0502020204030204" pitchFamily="34" charset="0"/>
                <a:ea typeface="Times New Roman" panose="02020603050405020304" pitchFamily="18" charset="0"/>
              </a:rPr>
              <a:t>sal</a:t>
            </a:r>
            <a:r>
              <a:rPr lang="en-US" sz="2200" dirty="0" smtClean="0">
                <a:solidFill>
                  <a:schemeClr val="bg1">
                    <a:lumMod val="50000"/>
                  </a:schemeClr>
                </a:solidFill>
                <a:latin typeface="Calibri" panose="020F0502020204030204" pitchFamily="34" charset="0"/>
                <a:ea typeface="Times New Roman" panose="02020603050405020304" pitchFamily="18" charset="0"/>
              </a:rPr>
              <a:t>,</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a:latin typeface="Calibri" panose="020F0502020204030204" pitchFamily="34" charset="0"/>
                <a:ea typeface="Times New Roman" panose="02020603050405020304" pitchFamily="18" charset="0"/>
              </a:rPr>
              <a:t>comm</a:t>
            </a:r>
            <a:r>
              <a:rPr lang="en-US" sz="2200" dirty="0" smtClean="0">
                <a:solidFill>
                  <a:schemeClr val="bg1">
                    <a:lumMod val="50000"/>
                  </a:schemeClr>
                </a:solidFill>
                <a:latin typeface="Calibri" panose="020F0502020204030204" pitchFamily="34" charset="0"/>
                <a:ea typeface="Times New Roman" panose="02020603050405020304" pitchFamily="18" charset="0"/>
              </a:rPr>
              <a:t>,</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smtClean="0">
                <a:latin typeface="Calibri" panose="020F0502020204030204" pitchFamily="34" charset="0"/>
                <a:ea typeface="Times New Roman" panose="02020603050405020304" pitchFamily="18" charset="0"/>
              </a:rPr>
              <a:t>sal</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a:solidFill>
                  <a:srgbClr val="B97A57"/>
                </a:solidFill>
                <a:latin typeface="Calibri" panose="020F0502020204030204" pitchFamily="34" charset="0"/>
              </a:rPr>
              <a:t>+</a:t>
            </a:r>
            <a:r>
              <a:rPr lang="en-US" sz="2200" dirty="0" smtClean="0">
                <a:solidFill>
                  <a:srgbClr val="DD4A68"/>
                </a:solidFill>
                <a:latin typeface="Calibri" panose="020F0502020204030204" pitchFamily="34" charset="0"/>
                <a:ea typeface="Times New Roman" panose="02020603050405020304" pitchFamily="18" charset="0"/>
              </a:rPr>
              <a:t> </a:t>
            </a:r>
            <a:r>
              <a:rPr lang="en-IN" sz="2200" dirty="0">
                <a:solidFill>
                  <a:srgbClr val="B97A57"/>
                </a:solidFill>
                <a:latin typeface="Calibri" panose="020F0502020204030204" pitchFamily="34" charset="0"/>
              </a:rPr>
              <a:t>NVL</a:t>
            </a:r>
            <a:r>
              <a:rPr lang="en-US" sz="2200" dirty="0" smtClean="0">
                <a:solidFill>
                  <a:srgbClr val="B97A57"/>
                </a:solidFill>
                <a:latin typeface="Calibri" panose="020F0502020204030204" pitchFamily="34" charset="0"/>
              </a:rPr>
              <a:t>(</a:t>
            </a:r>
            <a:r>
              <a:rPr lang="en-US" sz="2200" dirty="0" smtClean="0">
                <a:latin typeface="Calibri" panose="020F0502020204030204" pitchFamily="34" charset="0"/>
                <a:ea typeface="Times New Roman" panose="02020603050405020304" pitchFamily="18" charset="0"/>
              </a:rPr>
              <a:t>comm</a:t>
            </a:r>
            <a:r>
              <a:rPr lang="en-US" sz="2200" dirty="0" smtClean="0">
                <a:solidFill>
                  <a:schemeClr val="bg1">
                    <a:lumMod val="50000"/>
                  </a:schemeClr>
                </a:solidFill>
                <a:latin typeface="Calibri" panose="020F0502020204030204" pitchFamily="34" charset="0"/>
                <a:ea typeface="Times New Roman" panose="02020603050405020304" pitchFamily="18" charset="0"/>
              </a:rPr>
              <a:t>,</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a:solidFill>
                  <a:srgbClr val="880015"/>
                </a:solidFill>
                <a:latin typeface="Calibri" panose="020F0502020204030204" pitchFamily="34" charset="0"/>
              </a:rPr>
              <a:t>0</a:t>
            </a:r>
            <a:r>
              <a:rPr lang="en-US" sz="2200" dirty="0">
                <a:solidFill>
                  <a:srgbClr val="B97A57"/>
                </a:solidFill>
                <a:latin typeface="Calibri" panose="020F0502020204030204" pitchFamily="34" charset="0"/>
              </a:rPr>
              <a:t>)</a:t>
            </a:r>
            <a:r>
              <a:rPr lang="en-US" sz="2200" dirty="0">
                <a:solidFill>
                  <a:srgbClr val="DD4A68"/>
                </a:solidFill>
                <a:latin typeface="Calibri" panose="020F0502020204030204" pitchFamily="34" charset="0"/>
                <a:ea typeface="Times New Roman" panose="02020603050405020304" pitchFamily="18" charset="0"/>
              </a:rPr>
              <a:t> </a:t>
            </a:r>
            <a:r>
              <a:rPr lang="en-US" sz="2200" dirty="0">
                <a:solidFill>
                  <a:srgbClr val="0077AA"/>
                </a:solidFill>
                <a:latin typeface="Calibri" panose="020F0502020204030204" pitchFamily="34" charset="0"/>
                <a:ea typeface="Times New Roman" panose="02020603050405020304" pitchFamily="18"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Arial" pitchFamily="34" charset="0"/>
              </a:rPr>
              <a:t>;</a:t>
            </a:r>
            <a:endParaRPr lang="en-IN" sz="2200" dirty="0">
              <a:latin typeface="Calibri" panose="020F0502020204030204" pitchFamily="34" charset="0"/>
              <a:cs typeface="Arial" pitchFamily="34" charset="0"/>
            </a:endParaRPr>
          </a:p>
        </p:txBody>
      </p:sp>
    </p:spTree>
    <p:extLst>
      <p:ext uri="{BB962C8B-B14F-4D97-AF65-F5344CB8AC3E}">
        <p14:creationId xmlns:p14="http://schemas.microsoft.com/office/powerpoint/2010/main" val="3103817097"/>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distinct / unique</a:t>
            </a:r>
            <a:endParaRPr lang="en-US" dirty="0"/>
          </a:p>
        </p:txBody>
      </p:sp>
      <p:sp>
        <p:nvSpPr>
          <p:cNvPr id="3" name="Rectangle 2"/>
          <p:cNvSpPr/>
          <p:nvPr/>
        </p:nvSpPr>
        <p:spPr>
          <a:xfrm>
            <a:off x="4622800" y="228600"/>
            <a:ext cx="4457700" cy="427938"/>
          </a:xfrm>
          <a:prstGeom prst="rect">
            <a:avLst/>
          </a:prstGeom>
          <a:solidFill>
            <a:schemeClr val="accent2">
              <a:lumMod val="50000"/>
            </a:schemeClr>
          </a:solidFill>
        </p:spPr>
        <p:txBody>
          <a:bodyPr wrap="square">
            <a:spAutoFit/>
          </a:bodyPr>
          <a:lstStyle/>
          <a:p>
            <a:pPr>
              <a:lnSpc>
                <a:spcPct val="107000"/>
              </a:lnSpc>
            </a:pPr>
            <a:r>
              <a:rPr lang="en-IN" sz="2200" dirty="0">
                <a:solidFill>
                  <a:schemeClr val="bg1"/>
                </a:solidFill>
                <a:latin typeface="Segoe UI Light" panose="020B0502040204020203" pitchFamily="34" charset="0"/>
                <a:ea typeface="Calibri" panose="020F0502020204030204" pitchFamily="34" charset="0"/>
                <a:cs typeface="Segoe UI Light" panose="020B0502040204020203" pitchFamily="34" charset="0"/>
              </a:rPr>
              <a:t>UNIQUE is a synonym for DISTINCT.</a:t>
            </a:r>
          </a:p>
        </p:txBody>
      </p:sp>
      <p:sp>
        <p:nvSpPr>
          <p:cNvPr id="4" name="Rectangle 3"/>
          <p:cNvSpPr/>
          <p:nvPr/>
        </p:nvSpPr>
        <p:spPr>
          <a:xfrm>
            <a:off x="685800" y="3276600"/>
            <a:ext cx="7772400" cy="1179169"/>
          </a:xfrm>
          <a:prstGeom prst="rect">
            <a:avLst/>
          </a:prstGeom>
          <a:solidFill>
            <a:srgbClr val="E8F97F"/>
          </a:solidFill>
        </p:spPr>
        <p:txBody>
          <a:bodyPr wrap="square">
            <a:spAutoFit/>
          </a:bodyPr>
          <a:lstStyle/>
          <a:p>
            <a:pPr>
              <a:lnSpc>
                <a:spcPct val="107000"/>
              </a:lnSpc>
            </a:pPr>
            <a:r>
              <a:rPr lang="en-US" sz="2200" dirty="0">
                <a:latin typeface="Segoe UI Light" panose="020B0502040204020203" pitchFamily="34" charset="0"/>
                <a:ea typeface="Calibri" panose="020F0502020204030204" pitchFamily="34" charset="0"/>
                <a:cs typeface="Segoe UI Light" panose="020B0502040204020203" pitchFamily="34" charset="0"/>
              </a:rPr>
              <a:t>If you use the </a:t>
            </a:r>
            <a:r>
              <a:rPr lang="en-US" sz="2200" b="1" dirty="0">
                <a:latin typeface="Segoe UI Light" panose="020B0502040204020203" pitchFamily="34" charset="0"/>
                <a:ea typeface="Calibri" panose="020F0502020204030204" pitchFamily="34" charset="0"/>
                <a:cs typeface="Segoe UI Light" panose="020B0502040204020203" pitchFamily="34" charset="0"/>
              </a:rPr>
              <a:t>SELECT </a:t>
            </a:r>
            <a:r>
              <a:rPr lang="en-US" sz="2200" b="1" dirty="0" smtClean="0">
                <a:latin typeface="Segoe UI Light" panose="020B0502040204020203" pitchFamily="34" charset="0"/>
                <a:ea typeface="Calibri" panose="020F0502020204030204" pitchFamily="34" charset="0"/>
                <a:cs typeface="Segoe UI Light" panose="020B0502040204020203" pitchFamily="34" charset="0"/>
              </a:rPr>
              <a:t>DISTINCT</a:t>
            </a:r>
            <a:r>
              <a:rPr lang="en-US" sz="2200" dirty="0" smtClean="0">
                <a:latin typeface="Segoe UI Light" panose="020B0502040204020203" pitchFamily="34" charset="0"/>
                <a:ea typeface="Calibri" panose="020F0502020204030204" pitchFamily="34" charset="0"/>
                <a:cs typeface="Segoe UI Light" panose="020B0502040204020203" pitchFamily="34" charset="0"/>
              </a:rPr>
              <a:t> or </a:t>
            </a:r>
            <a:r>
              <a:rPr lang="en-US" sz="2200" b="1" dirty="0" smtClean="0">
                <a:latin typeface="Segoe UI Light" panose="020B0502040204020203" pitchFamily="34" charset="0"/>
                <a:ea typeface="Calibri" panose="020F0502020204030204" pitchFamily="34" charset="0"/>
                <a:cs typeface="Segoe UI Light" panose="020B0502040204020203" pitchFamily="34" charset="0"/>
              </a:rPr>
              <a:t>SELECT UNIQUE</a:t>
            </a:r>
            <a:r>
              <a:rPr lang="en-US" sz="2200" dirty="0" smtClean="0">
                <a:latin typeface="Segoe UI Light" panose="020B0502040204020203" pitchFamily="34" charset="0"/>
                <a:ea typeface="Calibri" panose="020F0502020204030204" pitchFamily="34" charset="0"/>
                <a:cs typeface="Segoe UI Light" panose="020B0502040204020203" pitchFamily="34" charset="0"/>
              </a:rPr>
              <a:t>   </a:t>
            </a:r>
            <a:r>
              <a:rPr lang="en-US" sz="2200" dirty="0">
                <a:latin typeface="Segoe UI Light" panose="020B0502040204020203" pitchFamily="34" charset="0"/>
                <a:ea typeface="Calibri" panose="020F0502020204030204" pitchFamily="34" charset="0"/>
                <a:cs typeface="Segoe UI Light" panose="020B0502040204020203" pitchFamily="34" charset="0"/>
              </a:rPr>
              <a:t>statement to query data from a column that has many NULL values, </a:t>
            </a:r>
            <a:r>
              <a:rPr lang="en-US" sz="2200" b="1" dirty="0">
                <a:latin typeface="Segoe UI Light" panose="020B0502040204020203" pitchFamily="34" charset="0"/>
                <a:ea typeface="Calibri" panose="020F0502020204030204" pitchFamily="34" charset="0"/>
                <a:cs typeface="Segoe UI Light" panose="020B0502040204020203" pitchFamily="34" charset="0"/>
              </a:rPr>
              <a:t>the result set will include only one NULL value</a:t>
            </a:r>
            <a:r>
              <a:rPr lang="en-US" sz="2200" dirty="0">
                <a:latin typeface="Segoe UI Light" panose="020B0502040204020203" pitchFamily="34" charset="0"/>
                <a:ea typeface="Calibri" panose="020F0502020204030204" pitchFamily="34" charset="0"/>
                <a:cs typeface="Segoe UI Light" panose="020B0502040204020203" pitchFamily="34" charset="0"/>
              </a:rPr>
              <a:t>.</a:t>
            </a:r>
          </a:p>
        </p:txBody>
      </p:sp>
    </p:spTree>
    <p:extLst>
      <p:ext uri="{BB962C8B-B14F-4D97-AF65-F5344CB8AC3E}">
        <p14:creationId xmlns:p14="http://schemas.microsoft.com/office/powerpoint/2010/main" val="490862027"/>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distinct / </a:t>
            </a:r>
            <a:r>
              <a:rPr lang="en-US" sz="3200" b="1" i="1" dirty="0">
                <a:solidFill>
                  <a:srgbClr val="FFFF00"/>
                </a:solidFill>
                <a:latin typeface="Arial" pitchFamily="34" charset="0"/>
                <a:cs typeface="Arial" pitchFamily="34" charset="0"/>
              </a:rPr>
              <a:t>u</a:t>
            </a:r>
            <a:r>
              <a:rPr lang="en-US" sz="3200" b="1" i="1" dirty="0" smtClean="0">
                <a:solidFill>
                  <a:srgbClr val="FFFF00"/>
                </a:solidFill>
                <a:latin typeface="Arial" pitchFamily="34" charset="0"/>
                <a:cs typeface="Arial" pitchFamily="34" charset="0"/>
              </a:rPr>
              <a:t>nique</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76200" y="838200"/>
            <a:ext cx="8991600" cy="923330"/>
          </a:xfrm>
          <a:prstGeom prst="rect">
            <a:avLst/>
          </a:prstGeom>
        </p:spPr>
        <p:txBody>
          <a:bodyPr wrap="square">
            <a:spAutoFit/>
          </a:bodyPr>
          <a:lstStyle/>
          <a:p>
            <a:r>
              <a:rPr lang="en-US" dirty="0">
                <a:latin typeface="Arial" panose="020B0604020202020204" pitchFamily="34" charset="0"/>
                <a:cs typeface="Arial" panose="020B0604020202020204" pitchFamily="34" charset="0"/>
              </a:rPr>
              <a:t>While DISTINCT is ANSI SQL standard, UNIQUE is an Oracle specific statement. Specify DISTINCT or UNIQUE if you want the database to return only one copy of each set of duplicate rows selected. These two keywords are synonymous.</a:t>
            </a:r>
            <a:endParaRPr lang="en-IN" dirty="0">
              <a:latin typeface="Arial" panose="020B0604020202020204" pitchFamily="34" charset="0"/>
              <a:cs typeface="Arial" panose="020B0604020202020204" pitchFamily="34" charset="0"/>
            </a:endParaRPr>
          </a:p>
        </p:txBody>
      </p:sp>
      <p:sp>
        <p:nvSpPr>
          <p:cNvPr id="3" name="Rectangle 2"/>
          <p:cNvSpPr/>
          <p:nvPr/>
        </p:nvSpPr>
        <p:spPr>
          <a:xfrm>
            <a:off x="152400" y="1944469"/>
            <a:ext cx="8773094" cy="646331"/>
          </a:xfrm>
          <a:prstGeom prst="rect">
            <a:avLst/>
          </a:prstGeom>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 ALL / DISTINCT / UNIQUE ] * / </a:t>
            </a:r>
            <a:r>
              <a:rPr lang="en-US" dirty="0" smtClean="0">
                <a:solidFill>
                  <a:srgbClr val="0070C0"/>
                </a:solidFill>
                <a:latin typeface="Consolas" panose="020B0609020204030204" pitchFamily="49" charset="0"/>
                <a:cs typeface="Arial" panose="020B0604020202020204" pitchFamily="34" charset="0"/>
              </a:rPr>
              <a:t>Col1</a:t>
            </a:r>
            <a:r>
              <a:rPr lang="en-US" dirty="0">
                <a:solidFill>
                  <a:srgbClr val="0070C0"/>
                </a:solidFill>
                <a:latin typeface="Consolas" panose="020B0609020204030204" pitchFamily="49" charset="0"/>
                <a:cs typeface="Arial" panose="020B0604020202020204" pitchFamily="34" charset="0"/>
              </a:rPr>
              <a:t>, </a:t>
            </a:r>
            <a:r>
              <a:rPr lang="en-US" dirty="0" smtClean="0">
                <a:solidFill>
                  <a:srgbClr val="0070C0"/>
                </a:solidFill>
                <a:latin typeface="Consolas" panose="020B0609020204030204" pitchFamily="49" charset="0"/>
                <a:cs typeface="Arial" panose="020B0604020202020204" pitchFamily="34" charset="0"/>
              </a:rPr>
              <a:t>Col2</a:t>
            </a:r>
            <a:r>
              <a:rPr lang="en-US" dirty="0">
                <a:solidFill>
                  <a:srgbClr val="0070C0"/>
                </a:solidFill>
                <a:latin typeface="Consolas" panose="020B0609020204030204" pitchFamily="49" charset="0"/>
                <a:cs typeface="Arial" panose="020B0604020202020204" pitchFamily="34" charset="0"/>
              </a:rPr>
              <a:t>, expressions,... from &lt;table_references&gt;</a:t>
            </a:r>
          </a:p>
        </p:txBody>
      </p:sp>
      <p:sp>
        <p:nvSpPr>
          <p:cNvPr id="2" name="Rectangle 1"/>
          <p:cNvSpPr/>
          <p:nvPr/>
        </p:nvSpPr>
        <p:spPr>
          <a:xfrm>
            <a:off x="152400" y="2895600"/>
            <a:ext cx="8773094" cy="2123658"/>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BAB294"/>
                </a:solidFill>
                <a:latin typeface="Calibri" panose="020F0502020204030204" pitchFamily="34" charset="0"/>
                <a:cs typeface="Calibri" panose="020F0502020204030204" pitchFamily="34" charset="0"/>
              </a:rPr>
              <a:t>distinct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solidFill>
                  <a:srgbClr val="BAB294"/>
                </a:solidFill>
                <a:latin typeface="Calibri" panose="020F0502020204030204" pitchFamily="34" charset="0"/>
                <a:cs typeface="Calibri" panose="020F0502020204030204" pitchFamily="34" charset="0"/>
              </a:rPr>
              <a:t>distinct</a:t>
            </a:r>
            <a:r>
              <a:rPr lang="en-US" sz="2200" dirty="0">
                <a:latin typeface="Calibri" panose="020F0502020204030204" pitchFamily="34" charset="0"/>
                <a:cs typeface="Calibri" panose="020F0502020204030204" pitchFamily="34" charset="0"/>
              </a:rPr>
              <a:t> job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BAB294"/>
                </a:solidFill>
                <a:latin typeface="Calibri" panose="020F0502020204030204" pitchFamily="34" charset="0"/>
                <a:cs typeface="Calibri" panose="020F0502020204030204" pitchFamily="34" charset="0"/>
              </a:rPr>
              <a:t>distinct</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job, deptno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B22251"/>
                </a:solidFill>
                <a:latin typeface="Calibri" panose="020F0502020204030204" pitchFamily="34" charset="0"/>
                <a:cs typeface="Calibri" panose="020F0502020204030204" pitchFamily="34" charset="0"/>
              </a:rPr>
              <a:t>sum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BAB294"/>
                </a:solidFill>
                <a:latin typeface="Calibri" panose="020F0502020204030204" pitchFamily="34" charset="0"/>
                <a:cs typeface="Calibri" panose="020F0502020204030204" pitchFamily="34" charset="0"/>
              </a:rPr>
              <a:t>distinct</a:t>
            </a:r>
            <a:r>
              <a:rPr lang="en-US" sz="2200" dirty="0" smtClean="0">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37777166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19050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7EEEE3"/>
                </a:solidFill>
                <a:latin typeface="Segoe UI Light" panose="020B0502040204020203" pitchFamily="34" charset="0"/>
                <a:cs typeface="Segoe UI Light" panose="020B0502040204020203" pitchFamily="34" charset="0"/>
              </a:rPr>
              <a:t>What is a relational </a:t>
            </a:r>
            <a:r>
              <a:rPr lang="en-IN" dirty="0" smtClean="0">
                <a:solidFill>
                  <a:srgbClr val="7EEEE3"/>
                </a:solidFill>
                <a:latin typeface="Segoe UI Light" panose="020B0502040204020203" pitchFamily="34" charset="0"/>
                <a:cs typeface="Segoe UI Light" panose="020B0502040204020203" pitchFamily="34" charset="0"/>
              </a:rPr>
              <a:t>database </a:t>
            </a:r>
            <a:r>
              <a:rPr lang="en-IN" dirty="0">
                <a:solidFill>
                  <a:srgbClr val="7EEEE3"/>
                </a:solidFill>
                <a:latin typeface="Segoe UI Light" panose="020B0502040204020203" pitchFamily="34" charset="0"/>
                <a:cs typeface="Segoe UI Light" panose="020B0502040204020203" pitchFamily="34" charset="0"/>
              </a:rPr>
              <a:t>management system?</a:t>
            </a:r>
            <a:endParaRPr lang="en-US" dirty="0">
              <a:solidFill>
                <a:srgbClr val="7EEEE3"/>
              </a:solidFill>
              <a:latin typeface="Segoe UI Light" panose="020B0502040204020203" pitchFamily="34" charset="0"/>
              <a:cs typeface="Segoe UI Light" panose="020B0502040204020203"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6250" y="3697072"/>
            <a:ext cx="6151501" cy="2322728"/>
          </a:xfrm>
          <a:prstGeom prst="rect">
            <a:avLst/>
          </a:prstGeom>
        </p:spPr>
      </p:pic>
    </p:spTree>
    <p:extLst>
      <p:ext uri="{BB962C8B-B14F-4D97-AF65-F5344CB8AC3E}">
        <p14:creationId xmlns:p14="http://schemas.microsoft.com/office/powerpoint/2010/main" val="198235048"/>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row limiting clause</a:t>
            </a:r>
          </a:p>
        </p:txBody>
      </p:sp>
    </p:spTree>
    <p:extLst>
      <p:ext uri="{BB962C8B-B14F-4D97-AF65-F5344CB8AC3E}">
        <p14:creationId xmlns:p14="http://schemas.microsoft.com/office/powerpoint/2010/main" val="1733377841"/>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row limit</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142305" y="1295400"/>
            <a:ext cx="8773095" cy="646331"/>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OFFSET { integer-literal } {ROW | ROWS}</a:t>
            </a:r>
          </a:p>
          <a:p>
            <a:r>
              <a:rPr lang="en-US" i="1" dirty="0">
                <a:solidFill>
                  <a:srgbClr val="FCF75E"/>
                </a:solidFill>
                <a:latin typeface="Arial" pitchFamily="34" charset="0"/>
                <a:cs typeface="Arial" pitchFamily="34" charset="0"/>
              </a:rPr>
              <a:t>FETCH {FIRST | NEXT} [integer-literal] {ROW | ROWS} {ONLY | WITH TIES }</a:t>
            </a:r>
          </a:p>
        </p:txBody>
      </p:sp>
      <p:sp>
        <p:nvSpPr>
          <p:cNvPr id="8" name="Rectangle 7"/>
          <p:cNvSpPr/>
          <p:nvPr/>
        </p:nvSpPr>
        <p:spPr>
          <a:xfrm>
            <a:off x="76200" y="838200"/>
            <a:ext cx="8991600" cy="369332"/>
          </a:xfrm>
          <a:prstGeom prst="rect">
            <a:avLst/>
          </a:prstGeom>
        </p:spPr>
        <p:txBody>
          <a:bodyPr wrap="square">
            <a:spAutoFit/>
          </a:bodyPr>
          <a:lstStyle/>
          <a:p>
            <a:r>
              <a:rPr lang="en-US" dirty="0">
                <a:latin typeface="Arial" panose="020B0604020202020204" pitchFamily="34" charset="0"/>
                <a:cs typeface="Arial" panose="020B0604020202020204" pitchFamily="34" charset="0"/>
              </a:rPr>
              <a:t>A Top-N query is used to retrieve the top or bottom N rows from an ordered set.</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142305" y="2133600"/>
            <a:ext cx="8873836" cy="1446550"/>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AB294"/>
                </a:solidFill>
                <a:latin typeface="Calibri" panose="020F0502020204030204" pitchFamily="34" charset="0"/>
                <a:cs typeface="Calibri" panose="020F0502020204030204" pitchFamily="34" charset="0"/>
              </a:rPr>
              <a:t>fetch first 5 rows only</a:t>
            </a:r>
            <a:r>
              <a:rPr lang="en-US" sz="2200" dirty="0" smtClean="0">
                <a:solidFill>
                  <a:schemeClr val="bg1">
                    <a:lumMod val="50000"/>
                  </a:schemeClr>
                </a:solidFill>
                <a:latin typeface="Calibri" panose="020F0502020204030204" pitchFamily="34" charset="0"/>
                <a:cs typeface="Calibri" panose="020F0502020204030204" pitchFamily="34" charset="0"/>
              </a:rPr>
              <a:t>;</a:t>
            </a:r>
          </a:p>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AB294"/>
                </a:solidFill>
                <a:latin typeface="Calibri" panose="020F0502020204030204" pitchFamily="34" charset="0"/>
                <a:cs typeface="Calibri" panose="020F0502020204030204" pitchFamily="34" charset="0"/>
              </a:rPr>
              <a:t>offset </a:t>
            </a:r>
            <a:r>
              <a:rPr lang="en-US" sz="2200" dirty="0" smtClean="0">
                <a:solidFill>
                  <a:srgbClr val="BAB294"/>
                </a:solidFill>
                <a:latin typeface="Calibri" panose="020F0502020204030204" pitchFamily="34" charset="0"/>
                <a:cs typeface="Calibri" panose="020F0502020204030204" pitchFamily="34" charset="0"/>
              </a:rPr>
              <a:t>5 rows</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AB294"/>
                </a:solidFill>
                <a:latin typeface="Calibri" panose="020F0502020204030204" pitchFamily="34" charset="0"/>
                <a:cs typeface="Calibri" panose="020F0502020204030204" pitchFamily="34" charset="0"/>
              </a:rPr>
              <a:t>offset 2 rows </a:t>
            </a:r>
            <a:r>
              <a:rPr lang="en-US" sz="2200" dirty="0" smtClean="0">
                <a:solidFill>
                  <a:srgbClr val="BAB294"/>
                </a:solidFill>
                <a:latin typeface="Calibri" panose="020F0502020204030204" pitchFamily="34" charset="0"/>
                <a:cs typeface="Calibri" panose="020F0502020204030204" pitchFamily="34" charset="0"/>
              </a:rPr>
              <a:t>fetch </a:t>
            </a:r>
            <a:r>
              <a:rPr lang="en-US" sz="2200" dirty="0">
                <a:solidFill>
                  <a:srgbClr val="BAB294"/>
                </a:solidFill>
                <a:latin typeface="Calibri" panose="020F0502020204030204" pitchFamily="34" charset="0"/>
                <a:cs typeface="Calibri" panose="020F0502020204030204" pitchFamily="34" charset="0"/>
              </a:rPr>
              <a:t>first 5 rows only</a:t>
            </a:r>
            <a:r>
              <a:rPr lang="en-US" sz="2200" dirty="0" smtClean="0">
                <a:solidFill>
                  <a:schemeClr val="bg1">
                    <a:lumMod val="50000"/>
                  </a:schemeClr>
                </a:solidFill>
                <a:latin typeface="Calibri" panose="020F0502020204030204" pitchFamily="34" charset="0"/>
                <a:cs typeface="Calibri" panose="020F0502020204030204" pitchFamily="34" charset="0"/>
              </a:rPr>
              <a:t>;</a:t>
            </a:r>
          </a:p>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AB294"/>
                </a:solidFill>
                <a:latin typeface="Calibri" panose="020F0502020204030204" pitchFamily="34" charset="0"/>
                <a:cs typeface="Calibri" panose="020F0502020204030204" pitchFamily="34" charset="0"/>
              </a:rPr>
              <a:t>offset 2 rows fetch first 5 rows </a:t>
            </a:r>
            <a:r>
              <a:rPr lang="en-US" sz="2200" dirty="0" smtClean="0">
                <a:solidFill>
                  <a:srgbClr val="BAB294"/>
                </a:solidFill>
                <a:latin typeface="Calibri" panose="020F0502020204030204" pitchFamily="34" charset="0"/>
                <a:cs typeface="Calibri" panose="020F0502020204030204" pitchFamily="34" charset="0"/>
              </a:rPr>
              <a:t>with ties</a:t>
            </a:r>
            <a:r>
              <a:rPr lang="en-US" sz="2200" dirty="0" smtClean="0">
                <a:solidFill>
                  <a:schemeClr val="bg1">
                    <a:lumMod val="50000"/>
                  </a:schemeClr>
                </a:solidFill>
                <a:latin typeface="Calibri" panose="020F0502020204030204" pitchFamily="34" charset="0"/>
                <a:cs typeface="Calibri" panose="020F0502020204030204" pitchFamily="34" charset="0"/>
              </a:rPr>
              <a:t>;</a:t>
            </a:r>
          </a:p>
        </p:txBody>
      </p:sp>
      <p:sp>
        <p:nvSpPr>
          <p:cNvPr id="3" name="Rectangle 2"/>
          <p:cNvSpPr/>
          <p:nvPr/>
        </p:nvSpPr>
        <p:spPr>
          <a:xfrm>
            <a:off x="142305" y="3650159"/>
            <a:ext cx="8873836" cy="769441"/>
          </a:xfrm>
          <a:prstGeom prst="rect">
            <a:avLst/>
          </a:prstGeom>
        </p:spPr>
        <p:txBody>
          <a:bodyPr wrap="square">
            <a:spAutoFit/>
          </a:bodyPr>
          <a:lstStyle/>
          <a:p>
            <a:r>
              <a:rPr lang="en-US" sz="2200" dirty="0">
                <a:solidFill>
                  <a:srgbClr val="BAB294"/>
                </a:solidFill>
                <a:latin typeface="Calibri" panose="020F0502020204030204" pitchFamily="34" charset="0"/>
                <a:cs typeface="Calibri" panose="020F0502020204030204" pitchFamily="34" charset="0"/>
              </a:rPr>
              <a:t>define</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x </a:t>
            </a:r>
            <a:r>
              <a:rPr lang="en-US" sz="2200" dirty="0" smtClean="0">
                <a:solidFill>
                  <a:schemeClr val="accent6"/>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C00000"/>
                </a:solidFill>
                <a:latin typeface="Calibri" panose="020F0502020204030204" pitchFamily="34" charset="0"/>
                <a:cs typeface="Calibri" panose="020F0502020204030204" pitchFamily="34" charset="0"/>
              </a:rPr>
              <a:t>5</a:t>
            </a:r>
            <a:r>
              <a:rPr lang="en-US" sz="2200" dirty="0">
                <a:solidFill>
                  <a:schemeClr val="bg1">
                    <a:lumMod val="50000"/>
                  </a:schemeClr>
                </a:solidFill>
                <a:latin typeface="Calibri" panose="020F0502020204030204" pitchFamily="34" charset="0"/>
                <a:cs typeface="Calibri" panose="020F0502020204030204" pitchFamily="34" charset="0"/>
              </a:rPr>
              <a:t>;</a:t>
            </a:r>
          </a:p>
          <a:p>
            <a:r>
              <a:rPr lang="en-US" sz="2200" dirty="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fetch first </a:t>
            </a:r>
            <a:r>
              <a:rPr lang="en-US" sz="2200" dirty="0" smtClean="0">
                <a:solidFill>
                  <a:srgbClr val="B22251"/>
                </a:solidFill>
                <a:latin typeface="Calibri" panose="020F0502020204030204" pitchFamily="34" charset="0"/>
                <a:cs typeface="Calibri" panose="020F0502020204030204" pitchFamily="34" charset="0"/>
              </a:rPr>
              <a:t>&amp;x </a:t>
            </a:r>
            <a:r>
              <a:rPr lang="en-US" sz="2200" dirty="0">
                <a:solidFill>
                  <a:srgbClr val="B22251"/>
                </a:solidFill>
                <a:latin typeface="Calibri" panose="020F0502020204030204" pitchFamily="34" charset="0"/>
                <a:cs typeface="Calibri" panose="020F0502020204030204" pitchFamily="34" charset="0"/>
              </a:rPr>
              <a:t>rows only</a:t>
            </a:r>
            <a:r>
              <a:rPr lang="en-US" sz="2200"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117008658"/>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fontScale="92500"/>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comparison functions </a:t>
            </a:r>
            <a:r>
              <a:rPr lang="en-IN" dirty="0"/>
              <a:t>and </a:t>
            </a:r>
            <a:r>
              <a:rPr lang="en-IN" dirty="0" smtClean="0"/>
              <a:t>operator</a:t>
            </a:r>
            <a:endParaRPr lang="en-IN" dirty="0"/>
          </a:p>
        </p:txBody>
      </p:sp>
    </p:spTree>
    <p:extLst>
      <p:ext uri="{BB962C8B-B14F-4D97-AF65-F5344CB8AC3E}">
        <p14:creationId xmlns:p14="http://schemas.microsoft.com/office/powerpoint/2010/main" val="1754197338"/>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Functions and Operator</a:t>
            </a:r>
          </a:p>
        </p:txBody>
      </p:sp>
      <p:graphicFrame>
        <p:nvGraphicFramePr>
          <p:cNvPr id="7" name="Table 6"/>
          <p:cNvGraphicFramePr>
            <a:graphicFrameLocks noGrp="1"/>
          </p:cNvGraphicFramePr>
          <p:nvPr>
            <p:extLst>
              <p:ext uri="{D42A27DB-BD31-4B8C-83A1-F6EECF244321}">
                <p14:modId xmlns:p14="http://schemas.microsoft.com/office/powerpoint/2010/main" val="1522391601"/>
              </p:ext>
            </p:extLst>
          </p:nvPr>
        </p:nvGraphicFramePr>
        <p:xfrm>
          <a:off x="152401" y="782010"/>
          <a:ext cx="8839200" cy="5237790"/>
        </p:xfrm>
        <a:graphic>
          <a:graphicData uri="http://schemas.openxmlformats.org/drawingml/2006/table">
            <a:tbl>
              <a:tblPr>
                <a:tableStyleId>{616DA210-FB5B-4158-B5E0-FEB733F419BA}</a:tableStyleId>
              </a:tblPr>
              <a:tblGrid>
                <a:gridCol w="2678740"/>
                <a:gridCol w="6160460"/>
              </a:tblGrid>
              <a:tr h="177542">
                <a:tc>
                  <a:txBody>
                    <a:bodyPr/>
                    <a:lstStyle/>
                    <a:p>
                      <a:pPr fontAlgn="base"/>
                      <a:r>
                        <a:rPr lang="en-IN" sz="2000" u="none" strike="noStrike" dirty="0" smtClean="0">
                          <a:solidFill>
                            <a:srgbClr val="006C86"/>
                          </a:solidFill>
                          <a:effectLst/>
                        </a:rPr>
                        <a:t>  =</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Equal </a:t>
                      </a:r>
                      <a:r>
                        <a:rPr lang="en-IN" sz="2000" dirty="0">
                          <a:effectLst/>
                        </a:rPr>
                        <a:t>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  &gt;</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Greater </a:t>
                      </a:r>
                      <a:r>
                        <a:rPr lang="en-IN" sz="2000" dirty="0">
                          <a:effectLst/>
                        </a:rPr>
                        <a:t>than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  &gt;=</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Greater </a:t>
                      </a:r>
                      <a:r>
                        <a:rPr lang="en-IN" sz="2000" dirty="0">
                          <a:effectLst/>
                        </a:rPr>
                        <a:t>than or equal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  &lt;</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Less </a:t>
                      </a:r>
                      <a:r>
                        <a:rPr lang="en-IN" sz="2000" dirty="0">
                          <a:effectLst/>
                        </a:rPr>
                        <a:t>than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  &lt;=</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Less </a:t>
                      </a:r>
                      <a:r>
                        <a:rPr lang="en-IN" sz="2000" dirty="0">
                          <a:effectLst/>
                        </a:rPr>
                        <a:t>than or equal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10698">
                <a:tc>
                  <a:txBody>
                    <a:bodyPr/>
                    <a:lstStyle/>
                    <a:p>
                      <a:pPr fontAlgn="base"/>
                      <a:r>
                        <a:rPr lang="en-IN" sz="2000" u="none" strike="noStrike" dirty="0" smtClean="0">
                          <a:solidFill>
                            <a:srgbClr val="006C86"/>
                          </a:solidFill>
                          <a:effectLst/>
                        </a:rPr>
                        <a:t>  !=, &lt;&gt;, ^&gt;</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Not </a:t>
                      </a:r>
                      <a:r>
                        <a:rPr lang="en-IN" sz="2000" dirty="0">
                          <a:effectLst/>
                        </a:rPr>
                        <a:t>equal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10698">
                <a:tc>
                  <a:txBody>
                    <a:bodyPr/>
                    <a:lstStyle/>
                    <a:p>
                      <a:pPr fontAlgn="base"/>
                      <a:r>
                        <a:rPr lang="en-IN" sz="2000" u="none" strike="noStrike" dirty="0" smtClean="0">
                          <a:solidFill>
                            <a:srgbClr val="006C86"/>
                          </a:solidFill>
                          <a:effectLst/>
                        </a:rPr>
                        <a:t>  between ... and ...</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Check </a:t>
                      </a:r>
                      <a:r>
                        <a:rPr lang="en-IN" sz="2000" dirty="0">
                          <a:effectLst/>
                        </a:rPr>
                        <a:t>whether a value is within a range of values</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10698">
                <a:tc>
                  <a:txBody>
                    <a:bodyPr/>
                    <a:lstStyle/>
                    <a:p>
                      <a:pPr fontAlgn="base"/>
                      <a:r>
                        <a:rPr lang="en-IN" sz="2000" u="none" strike="noStrike" dirty="0" smtClean="0">
                          <a:solidFill>
                            <a:srgbClr val="006C86"/>
                          </a:solidFill>
                          <a:effectLst/>
                        </a:rPr>
                        <a:t>  not between ... and ...</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Check </a:t>
                      </a:r>
                      <a:r>
                        <a:rPr lang="en-IN" sz="2000" dirty="0">
                          <a:effectLst/>
                        </a:rPr>
                        <a:t>whether a value is not within a range of values</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10698">
                <a:tc>
                  <a:txBody>
                    <a:bodyPr/>
                    <a:lstStyle/>
                    <a:p>
                      <a:pPr fontAlgn="base"/>
                      <a:r>
                        <a:rPr lang="en-IN" sz="2000" u="none" strike="noStrike" dirty="0" smtClean="0">
                          <a:solidFill>
                            <a:srgbClr val="006C86"/>
                          </a:solidFill>
                          <a:effectLst/>
                        </a:rPr>
                        <a:t>  in</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Check </a:t>
                      </a:r>
                      <a:r>
                        <a:rPr lang="en-IN" sz="2000" dirty="0">
                          <a:effectLst/>
                        </a:rPr>
                        <a:t>whether a value is not within a set of values</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10698">
                <a:tc>
                  <a:txBody>
                    <a:bodyPr/>
                    <a:lstStyle/>
                    <a:p>
                      <a:pPr fontAlgn="base"/>
                      <a:r>
                        <a:rPr lang="en-IN" sz="2000" u="none" strike="noStrike" dirty="0" smtClean="0">
                          <a:solidFill>
                            <a:srgbClr val="006C86"/>
                          </a:solidFill>
                          <a:effectLst/>
                        </a:rPr>
                        <a:t>  not in</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Check </a:t>
                      </a:r>
                      <a:r>
                        <a:rPr lang="en-IN" sz="2000" dirty="0">
                          <a:effectLst/>
                        </a:rPr>
                        <a:t>whether a value is not within a set of values</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  like</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Simple </a:t>
                      </a:r>
                      <a:r>
                        <a:rPr lang="en-IN" sz="2000" dirty="0">
                          <a:effectLst/>
                        </a:rPr>
                        <a:t>pattern matching</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  not like</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Negation </a:t>
                      </a:r>
                      <a:r>
                        <a:rPr lang="en-IN" sz="2000" dirty="0">
                          <a:effectLst/>
                        </a:rPr>
                        <a:t>of simple pattern matching</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  is null</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Test </a:t>
                      </a:r>
                      <a:r>
                        <a:rPr lang="en-IN" sz="2000" dirty="0">
                          <a:effectLst/>
                        </a:rPr>
                        <a:t>a value against a </a:t>
                      </a:r>
                      <a:r>
                        <a:rPr lang="en-IN" sz="2000" dirty="0" smtClean="0">
                          <a:effectLst/>
                        </a:rPr>
                        <a:t>Boolean</a:t>
                      </a:r>
                      <a:endParaRPr lang="en-IN" sz="2000" dirty="0">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  is not null</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NOT </a:t>
                      </a:r>
                      <a:r>
                        <a:rPr lang="en-IN" sz="2000" dirty="0">
                          <a:effectLst/>
                        </a:rPr>
                        <a:t>NULL value test</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  coalesce()</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Return </a:t>
                      </a:r>
                      <a:r>
                        <a:rPr lang="en-IN" sz="2000" dirty="0">
                          <a:effectLst/>
                        </a:rPr>
                        <a:t>the first non-NULL argument</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1780249896"/>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logical operator</a:t>
            </a:r>
            <a:endParaRPr lang="en-IN" dirty="0"/>
          </a:p>
        </p:txBody>
      </p:sp>
    </p:spTree>
    <p:extLst>
      <p:ext uri="{BB962C8B-B14F-4D97-AF65-F5344CB8AC3E}">
        <p14:creationId xmlns:p14="http://schemas.microsoft.com/office/powerpoint/2010/main" val="3785592813"/>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graphicFrame>
        <p:nvGraphicFramePr>
          <p:cNvPr id="7" name="Table 6"/>
          <p:cNvGraphicFramePr>
            <a:graphicFrameLocks noGrp="1"/>
          </p:cNvGraphicFramePr>
          <p:nvPr>
            <p:extLst>
              <p:ext uri="{D42A27DB-BD31-4B8C-83A1-F6EECF244321}">
                <p14:modId xmlns:p14="http://schemas.microsoft.com/office/powerpoint/2010/main" val="3730902021"/>
              </p:ext>
            </p:extLst>
          </p:nvPr>
        </p:nvGraphicFramePr>
        <p:xfrm>
          <a:off x="76200" y="782010"/>
          <a:ext cx="8991599" cy="1961958"/>
        </p:xfrm>
        <a:graphic>
          <a:graphicData uri="http://schemas.openxmlformats.org/drawingml/2006/table">
            <a:tbl>
              <a:tblPr>
                <a:tableStyleId>{616DA210-FB5B-4158-B5E0-FEB733F419BA}</a:tableStyleId>
              </a:tblPr>
              <a:tblGrid>
                <a:gridCol w="902031"/>
                <a:gridCol w="8089568"/>
              </a:tblGrid>
              <a:tr h="177542">
                <a:tc>
                  <a:txBody>
                    <a:bodyPr/>
                    <a:lstStyle/>
                    <a:p>
                      <a:pPr algn="ctr" fontAlgn="base"/>
                      <a:r>
                        <a:rPr lang="en-IN" sz="2000" u="none" strike="noStrike" dirty="0" smtClean="0">
                          <a:solidFill>
                            <a:srgbClr val="006C86"/>
                          </a:solidFill>
                          <a:effectLst/>
                        </a:rPr>
                        <a:t>and</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US" sz="2000" dirty="0" smtClean="0">
                          <a:effectLst/>
                        </a:rPr>
                        <a:t>Returns </a:t>
                      </a:r>
                      <a:r>
                        <a:rPr lang="en-US" sz="2000" dirty="0" smtClean="0">
                          <a:solidFill>
                            <a:schemeClr val="accent2">
                              <a:lumMod val="75000"/>
                            </a:schemeClr>
                          </a:solidFill>
                          <a:effectLst/>
                        </a:rPr>
                        <a:t>TRUE</a:t>
                      </a:r>
                      <a:r>
                        <a:rPr lang="en-US" sz="2000" dirty="0" smtClean="0">
                          <a:effectLst/>
                        </a:rPr>
                        <a:t> if both component conditions are </a:t>
                      </a:r>
                      <a:r>
                        <a:rPr lang="en-US" sz="2000" dirty="0" smtClean="0">
                          <a:solidFill>
                            <a:schemeClr val="accent2">
                              <a:lumMod val="75000"/>
                            </a:schemeClr>
                          </a:solidFill>
                          <a:effectLst/>
                        </a:rPr>
                        <a:t>TRUE</a:t>
                      </a:r>
                      <a:r>
                        <a:rPr lang="en-US" sz="2000" dirty="0" smtClean="0">
                          <a:effectLst/>
                        </a:rPr>
                        <a:t>. Returns </a:t>
                      </a:r>
                      <a:r>
                        <a:rPr lang="en-US" sz="2000" dirty="0" smtClean="0">
                          <a:solidFill>
                            <a:schemeClr val="accent2">
                              <a:lumMod val="75000"/>
                            </a:schemeClr>
                          </a:solidFill>
                          <a:effectLst/>
                        </a:rPr>
                        <a:t>FALSE</a:t>
                      </a:r>
                      <a:r>
                        <a:rPr lang="en-US" sz="2000" dirty="0" smtClean="0">
                          <a:effectLst/>
                        </a:rPr>
                        <a:t> if either is </a:t>
                      </a:r>
                      <a:r>
                        <a:rPr lang="en-US" sz="2000" dirty="0" smtClean="0">
                          <a:solidFill>
                            <a:schemeClr val="accent2">
                              <a:lumMod val="75000"/>
                            </a:schemeClr>
                          </a:solidFill>
                          <a:effectLst/>
                        </a:rPr>
                        <a:t>FALSE</a:t>
                      </a:r>
                      <a:r>
                        <a:rPr lang="en-US" sz="2000" dirty="0" smtClean="0">
                          <a:effectLst/>
                        </a:rPr>
                        <a:t>; otherwise returns </a:t>
                      </a:r>
                      <a:r>
                        <a:rPr lang="en-US" sz="2000" dirty="0" smtClean="0">
                          <a:solidFill>
                            <a:schemeClr val="accent2">
                              <a:lumMod val="75000"/>
                            </a:schemeClr>
                          </a:solidFill>
                          <a:effectLst/>
                        </a:rPr>
                        <a:t>UNKNOWN</a:t>
                      </a:r>
                      <a:r>
                        <a:rPr lang="en-US" sz="2000" dirty="0" smtClean="0">
                          <a:effectLst/>
                        </a:rPr>
                        <a:t>.</a:t>
                      </a:r>
                      <a:endParaRPr lang="en-IN" sz="2000" dirty="0">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algn="ctr" fontAlgn="base"/>
                      <a:r>
                        <a:rPr lang="en-IN" sz="2000" u="none" strike="noStrike" dirty="0" smtClean="0">
                          <a:solidFill>
                            <a:srgbClr val="006C86"/>
                          </a:solidFill>
                          <a:effectLst/>
                        </a:rPr>
                        <a:t>or</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US" sz="2000" dirty="0" smtClean="0">
                          <a:effectLst/>
                        </a:rPr>
                        <a:t>Returns </a:t>
                      </a:r>
                      <a:r>
                        <a:rPr lang="en-US" sz="2000" dirty="0" smtClean="0">
                          <a:solidFill>
                            <a:schemeClr val="accent2">
                              <a:lumMod val="75000"/>
                            </a:schemeClr>
                          </a:solidFill>
                          <a:effectLst/>
                        </a:rPr>
                        <a:t>TRUE</a:t>
                      </a:r>
                      <a:r>
                        <a:rPr lang="en-US" sz="2000" dirty="0" smtClean="0">
                          <a:effectLst/>
                        </a:rPr>
                        <a:t> if either component condition is </a:t>
                      </a:r>
                      <a:r>
                        <a:rPr lang="en-US" sz="2000" dirty="0" smtClean="0">
                          <a:solidFill>
                            <a:schemeClr val="accent2">
                              <a:lumMod val="75000"/>
                            </a:schemeClr>
                          </a:solidFill>
                          <a:effectLst/>
                        </a:rPr>
                        <a:t>TRUE</a:t>
                      </a:r>
                      <a:r>
                        <a:rPr lang="en-US" sz="2000" dirty="0" smtClean="0">
                          <a:effectLst/>
                        </a:rPr>
                        <a:t>. Returns </a:t>
                      </a:r>
                      <a:r>
                        <a:rPr lang="en-US" sz="2000" dirty="0" smtClean="0">
                          <a:solidFill>
                            <a:schemeClr val="accent2">
                              <a:lumMod val="75000"/>
                            </a:schemeClr>
                          </a:solidFill>
                          <a:effectLst/>
                        </a:rPr>
                        <a:t>FALSE</a:t>
                      </a:r>
                      <a:r>
                        <a:rPr lang="en-US" sz="2000" dirty="0" smtClean="0">
                          <a:effectLst/>
                        </a:rPr>
                        <a:t> if both are </a:t>
                      </a:r>
                      <a:r>
                        <a:rPr lang="en-US" sz="2000" dirty="0" smtClean="0">
                          <a:solidFill>
                            <a:schemeClr val="accent2">
                              <a:lumMod val="75000"/>
                            </a:schemeClr>
                          </a:solidFill>
                          <a:effectLst/>
                        </a:rPr>
                        <a:t>FALSE</a:t>
                      </a:r>
                      <a:r>
                        <a:rPr lang="en-US" sz="2000" dirty="0" smtClean="0">
                          <a:effectLst/>
                        </a:rPr>
                        <a:t>. Otherwise, returns </a:t>
                      </a:r>
                      <a:r>
                        <a:rPr lang="en-US" sz="2000" dirty="0" smtClean="0">
                          <a:solidFill>
                            <a:schemeClr val="accent2">
                              <a:lumMod val="75000"/>
                            </a:schemeClr>
                          </a:solidFill>
                          <a:effectLst/>
                        </a:rPr>
                        <a:t>UNKNOWN</a:t>
                      </a:r>
                      <a:r>
                        <a:rPr lang="en-US" sz="2000" dirty="0" smtClean="0">
                          <a:effectLst/>
                        </a:rPr>
                        <a:t>.</a:t>
                      </a:r>
                      <a:endParaRPr lang="en-IN" sz="2000" dirty="0">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algn="ctr" fontAlgn="base"/>
                      <a:r>
                        <a:rPr lang="en-IN" sz="2000" u="none" strike="noStrike" dirty="0" smtClean="0">
                          <a:solidFill>
                            <a:srgbClr val="006C86"/>
                          </a:solidFill>
                          <a:effectLst/>
                        </a:rPr>
                        <a:t>not</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US" sz="2000" dirty="0" smtClean="0">
                          <a:effectLst/>
                        </a:rPr>
                        <a:t>Returns </a:t>
                      </a:r>
                      <a:r>
                        <a:rPr lang="en-US" sz="2000" dirty="0" smtClean="0">
                          <a:solidFill>
                            <a:schemeClr val="accent2">
                              <a:lumMod val="75000"/>
                            </a:schemeClr>
                          </a:solidFill>
                          <a:effectLst/>
                        </a:rPr>
                        <a:t>TRUE</a:t>
                      </a:r>
                      <a:r>
                        <a:rPr lang="en-US" sz="2000" dirty="0" smtClean="0">
                          <a:effectLst/>
                        </a:rPr>
                        <a:t> if the following condition is </a:t>
                      </a:r>
                      <a:r>
                        <a:rPr lang="en-US" sz="2000" dirty="0" smtClean="0">
                          <a:solidFill>
                            <a:schemeClr val="accent2">
                              <a:lumMod val="75000"/>
                            </a:schemeClr>
                          </a:solidFill>
                          <a:effectLst/>
                        </a:rPr>
                        <a:t>FALSE</a:t>
                      </a:r>
                      <a:r>
                        <a:rPr lang="en-US" sz="2000" dirty="0" smtClean="0">
                          <a:effectLst/>
                        </a:rPr>
                        <a:t>. Returns </a:t>
                      </a:r>
                      <a:r>
                        <a:rPr lang="en-US" sz="2000" dirty="0" smtClean="0">
                          <a:solidFill>
                            <a:schemeClr val="accent2">
                              <a:lumMod val="75000"/>
                            </a:schemeClr>
                          </a:solidFill>
                          <a:effectLst/>
                        </a:rPr>
                        <a:t>FALSE</a:t>
                      </a:r>
                      <a:r>
                        <a:rPr lang="en-US" sz="2000" dirty="0" smtClean="0">
                          <a:effectLst/>
                        </a:rPr>
                        <a:t> if it is </a:t>
                      </a:r>
                      <a:r>
                        <a:rPr lang="en-US" sz="2000" dirty="0" smtClean="0">
                          <a:solidFill>
                            <a:schemeClr val="accent2">
                              <a:lumMod val="75000"/>
                            </a:schemeClr>
                          </a:solidFill>
                          <a:effectLst/>
                        </a:rPr>
                        <a:t>TRUE</a:t>
                      </a:r>
                      <a:r>
                        <a:rPr lang="en-US" sz="2000" dirty="0" smtClean="0">
                          <a:effectLst/>
                        </a:rPr>
                        <a:t>. If it is </a:t>
                      </a:r>
                      <a:r>
                        <a:rPr lang="en-US" sz="2000" dirty="0" smtClean="0">
                          <a:solidFill>
                            <a:schemeClr val="accent2">
                              <a:lumMod val="75000"/>
                            </a:schemeClr>
                          </a:solidFill>
                          <a:effectLst/>
                        </a:rPr>
                        <a:t>UNKNOWN</a:t>
                      </a:r>
                      <a:r>
                        <a:rPr lang="en-US" sz="2000" dirty="0" smtClean="0">
                          <a:effectLst/>
                        </a:rPr>
                        <a:t>, it remains </a:t>
                      </a:r>
                      <a:r>
                        <a:rPr lang="en-US" sz="2000" dirty="0" smtClean="0">
                          <a:solidFill>
                            <a:schemeClr val="accent2">
                              <a:lumMod val="75000"/>
                            </a:schemeClr>
                          </a:solidFill>
                          <a:effectLst/>
                        </a:rPr>
                        <a:t>UNKNOWN</a:t>
                      </a:r>
                      <a:r>
                        <a:rPr lang="en-US" sz="2000" dirty="0" smtClean="0">
                          <a:effectLst/>
                        </a:rPr>
                        <a:t>.</a:t>
                      </a:r>
                      <a:endParaRPr lang="en-IN" sz="2000" dirty="0">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190377097"/>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SELECT statement… syntax</a:t>
            </a:r>
          </a:p>
          <a:p>
            <a:endParaRPr lang="en-US" dirty="0"/>
          </a:p>
        </p:txBody>
      </p:sp>
      <p:sp>
        <p:nvSpPr>
          <p:cNvPr id="3" name="Rectangle 2"/>
          <p:cNvSpPr/>
          <p:nvPr/>
        </p:nvSpPr>
        <p:spPr>
          <a:xfrm>
            <a:off x="990600" y="3200400"/>
            <a:ext cx="7162800" cy="816890"/>
          </a:xfrm>
          <a:prstGeom prst="rect">
            <a:avLst/>
          </a:prstGeom>
          <a:solidFill>
            <a:srgbClr val="E8F97F"/>
          </a:solidFill>
        </p:spPr>
        <p:txBody>
          <a:bodyPr wrap="square">
            <a:spAutoFit/>
          </a:bodyPr>
          <a:lstStyle/>
          <a:p>
            <a:pPr>
              <a:lnSpc>
                <a:spcPct val="107000"/>
              </a:lnSpc>
            </a:pPr>
            <a:r>
              <a:rPr lang="en-IN" sz="2200" dirty="0">
                <a:latin typeface="Segoe UI Light" panose="020B0502040204020203" pitchFamily="34" charset="0"/>
                <a:ea typeface="Calibri" panose="020F0502020204030204" pitchFamily="34" charset="0"/>
                <a:cs typeface="Segoe UI Light" panose="020B0502040204020203" pitchFamily="34" charset="0"/>
              </a:rPr>
              <a:t>SELECT is used to retrieve rows selected from one or more tables, and can include UNION statements and subqueries.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29000" y="4196938"/>
            <a:ext cx="5715000" cy="2324100"/>
          </a:xfrm>
          <a:prstGeom prst="rect">
            <a:avLst/>
          </a:prstGeom>
        </p:spPr>
      </p:pic>
    </p:spTree>
    <p:extLst>
      <p:ext uri="{BB962C8B-B14F-4D97-AF65-F5344CB8AC3E}">
        <p14:creationId xmlns:p14="http://schemas.microsoft.com/office/powerpoint/2010/main" val="4234553092"/>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order by clause</a:t>
            </a:r>
            <a:endParaRPr lang="en-US" dirty="0"/>
          </a:p>
        </p:txBody>
      </p:sp>
      <p:sp>
        <p:nvSpPr>
          <p:cNvPr id="3" name="Rectangle 2"/>
          <p:cNvSpPr/>
          <p:nvPr/>
        </p:nvSpPr>
        <p:spPr>
          <a:xfrm>
            <a:off x="304800" y="3581400"/>
            <a:ext cx="8534400" cy="707886"/>
          </a:xfrm>
          <a:prstGeom prst="rect">
            <a:avLst/>
          </a:prstGeom>
          <a:solidFill>
            <a:srgbClr val="E0D612"/>
          </a:solidFill>
        </p:spPr>
        <p:txBody>
          <a:bodyPr wrap="square">
            <a:spAutoFit/>
          </a:bodyPr>
          <a:lstStyle/>
          <a:p>
            <a:r>
              <a:rPr lang="en-IN" sz="2000" dirty="0">
                <a:latin typeface="Segoe UI Light" panose="020B0502040204020203" pitchFamily="34" charset="0"/>
                <a:cs typeface="Segoe UI Light" panose="020B0502040204020203" pitchFamily="34" charset="0"/>
              </a:rPr>
              <a:t>You can sort on multiple columns, and you can sort different columns in different directions.</a:t>
            </a:r>
          </a:p>
        </p:txBody>
      </p:sp>
      <p:sp>
        <p:nvSpPr>
          <p:cNvPr id="5" name="Rectangle 4"/>
          <p:cNvSpPr/>
          <p:nvPr/>
        </p:nvSpPr>
        <p:spPr>
          <a:xfrm>
            <a:off x="2057400" y="3124200"/>
            <a:ext cx="5181599" cy="421654"/>
          </a:xfrm>
          <a:prstGeom prst="rect">
            <a:avLst/>
          </a:prstGeom>
          <a:solidFill>
            <a:schemeClr val="bg1"/>
          </a:solidFill>
        </p:spPr>
        <p:txBody>
          <a:bodyPr wrap="square">
            <a:spAutoFit/>
          </a:bodyPr>
          <a:lstStyle/>
          <a:p>
            <a:pPr>
              <a:lnSpc>
                <a:spcPct val="107000"/>
              </a:lnSpc>
            </a:pPr>
            <a:r>
              <a:rPr lang="en-IN" sz="2000" dirty="0">
                <a:solidFill>
                  <a:srgbClr val="00FF99"/>
                </a:solidFill>
                <a:latin typeface="Open Sans"/>
                <a:ea typeface="Calibri" panose="020F0502020204030204" pitchFamily="34" charset="0"/>
                <a:cs typeface="Arial" panose="020B0604020202020204" pitchFamily="34" charset="0"/>
              </a:rPr>
              <a:t>To sort a result, use an ORDER BY clause.</a:t>
            </a:r>
          </a:p>
        </p:txBody>
      </p:sp>
      <p:sp>
        <p:nvSpPr>
          <p:cNvPr id="11" name="Rectangle 10"/>
          <p:cNvSpPr/>
          <p:nvPr/>
        </p:nvSpPr>
        <p:spPr>
          <a:xfrm>
            <a:off x="304800" y="212447"/>
            <a:ext cx="8534400" cy="1179169"/>
          </a:xfrm>
          <a:prstGeom prst="rect">
            <a:avLst/>
          </a:prstGeom>
          <a:solidFill>
            <a:srgbClr val="E8F97F"/>
          </a:solidFill>
        </p:spPr>
        <p:txBody>
          <a:bodyPr wrap="square">
            <a:spAutoFit/>
          </a:bodyPr>
          <a:lstStyle/>
          <a:p>
            <a:pPr>
              <a:lnSpc>
                <a:spcPct val="107000"/>
              </a:lnSpc>
            </a:pPr>
            <a:r>
              <a:rPr lang="en-IN" sz="2200" dirty="0">
                <a:latin typeface="Segoe UI Light" panose="020B0502040204020203" pitchFamily="34" charset="0"/>
                <a:ea typeface="Calibri" panose="020F0502020204030204" pitchFamily="34" charset="0"/>
                <a:cs typeface="Segoe UI Light" panose="020B0502040204020203" pitchFamily="34" charset="0"/>
              </a:rPr>
              <a:t>The default sort order is </a:t>
            </a:r>
            <a:r>
              <a:rPr lang="en-IN" sz="2200" b="1" dirty="0" smtClean="0">
                <a:latin typeface="Segoe UI Light" panose="020B0502040204020203" pitchFamily="34" charset="0"/>
                <a:ea typeface="Calibri" panose="020F0502020204030204" pitchFamily="34" charset="0"/>
                <a:cs typeface="Segoe UI Light" panose="020B0502040204020203" pitchFamily="34" charset="0"/>
              </a:rPr>
              <a:t>ascending</a:t>
            </a:r>
            <a:r>
              <a:rPr lang="en-IN" sz="2200" dirty="0" smtClean="0">
                <a:latin typeface="Segoe UI Light" panose="020B0502040204020203" pitchFamily="34" charset="0"/>
                <a:ea typeface="Calibri" panose="020F0502020204030204" pitchFamily="34" charset="0"/>
                <a:cs typeface="Segoe UI Light" panose="020B0502040204020203" pitchFamily="34" charset="0"/>
              </a:rPr>
              <a:t>, </a:t>
            </a:r>
            <a:r>
              <a:rPr lang="en-IN" sz="2200" dirty="0">
                <a:latin typeface="Segoe UI Light" panose="020B0502040204020203" pitchFamily="34" charset="0"/>
                <a:ea typeface="Calibri" panose="020F0502020204030204" pitchFamily="34" charset="0"/>
                <a:cs typeface="Segoe UI Light" panose="020B0502040204020203" pitchFamily="34" charset="0"/>
              </a:rPr>
              <a:t>with smallest values first. To sort in reverse (descending) order, add the </a:t>
            </a:r>
            <a:r>
              <a:rPr lang="en-IN" sz="2200" b="1" dirty="0">
                <a:latin typeface="Segoe UI Light" panose="020B0502040204020203" pitchFamily="34" charset="0"/>
                <a:ea typeface="Calibri" panose="020F0502020204030204" pitchFamily="34" charset="0"/>
                <a:cs typeface="Segoe UI Light" panose="020B0502040204020203" pitchFamily="34" charset="0"/>
              </a:rPr>
              <a:t>DESC</a:t>
            </a:r>
            <a:r>
              <a:rPr lang="en-IN" sz="2200" dirty="0">
                <a:latin typeface="Segoe UI Light" panose="020B0502040204020203" pitchFamily="34" charset="0"/>
                <a:ea typeface="Calibri" panose="020F0502020204030204" pitchFamily="34" charset="0"/>
                <a:cs typeface="Segoe UI Light" panose="020B0502040204020203" pitchFamily="34" charset="0"/>
              </a:rPr>
              <a:t> keyword to the name of the column you are sorting by.</a:t>
            </a:r>
          </a:p>
        </p:txBody>
      </p:sp>
    </p:spTree>
    <p:extLst>
      <p:ext uri="{BB962C8B-B14F-4D97-AF65-F5344CB8AC3E}">
        <p14:creationId xmlns:p14="http://schemas.microsoft.com/office/powerpoint/2010/main" val="2386983105"/>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76200" y="3276600"/>
            <a:ext cx="8991600" cy="2068259"/>
          </a:xfrm>
          <a:prstGeom prst="rect">
            <a:avLst/>
          </a:prstGeom>
          <a:solidFill>
            <a:srgbClr val="E8F97F"/>
          </a:solidFill>
        </p:spPr>
        <p:txBody>
          <a:bodyPr wrap="square">
            <a:spAutoFit/>
          </a:bodyPr>
          <a:lstStyle/>
          <a:p>
            <a:pPr marL="342900" indent="-342900">
              <a:lnSpc>
                <a:spcPct val="107000"/>
              </a:lnSpc>
              <a:buFont typeface="Arial" panose="020B0604020202020204" pitchFamily="34" charset="0"/>
              <a:buChar char="•"/>
            </a:pPr>
            <a:r>
              <a:rPr lang="en-US" sz="2000" dirty="0">
                <a:latin typeface="Segoe UI Light" panose="020B0502040204020203" pitchFamily="34" charset="0"/>
                <a:ea typeface="Calibri" panose="020F0502020204030204" pitchFamily="34" charset="0"/>
                <a:cs typeface="Segoe UI Light" panose="020B0502040204020203" pitchFamily="34" charset="0"/>
              </a:rPr>
              <a:t>If </a:t>
            </a:r>
            <a:r>
              <a:rPr lang="en-US" sz="2000" i="1" dirty="0">
                <a:latin typeface="Segoe UI Light" panose="020B0502040204020203" pitchFamily="34" charset="0"/>
                <a:ea typeface="Calibri" panose="020F0502020204030204" pitchFamily="34" charset="0"/>
                <a:cs typeface="Segoe UI Light" panose="020B0502040204020203" pitchFamily="34" charset="0"/>
              </a:rPr>
              <a:t>SELECT DISTINCT </a:t>
            </a:r>
            <a:r>
              <a:rPr lang="en-US" sz="2000" dirty="0">
                <a:latin typeface="Segoe UI Light" panose="020B0502040204020203" pitchFamily="34" charset="0"/>
                <a:ea typeface="Calibri" panose="020F0502020204030204" pitchFamily="34" charset="0"/>
                <a:cs typeface="Segoe UI Light" panose="020B0502040204020203" pitchFamily="34" charset="0"/>
              </a:rPr>
              <a:t>is specified or if the SELECT statement contains a </a:t>
            </a:r>
            <a:r>
              <a:rPr lang="en-US" sz="2000" i="1" dirty="0">
                <a:latin typeface="Segoe UI Light" panose="020B0502040204020203" pitchFamily="34" charset="0"/>
                <a:ea typeface="Calibri" panose="020F0502020204030204" pitchFamily="34" charset="0"/>
                <a:cs typeface="Segoe UI Light" panose="020B0502040204020203" pitchFamily="34" charset="0"/>
              </a:rPr>
              <a:t>GROUP BY</a:t>
            </a:r>
            <a:r>
              <a:rPr lang="en-US" sz="2000" dirty="0">
                <a:latin typeface="Segoe UI Light" panose="020B0502040204020203" pitchFamily="34" charset="0"/>
                <a:ea typeface="Calibri" panose="020F0502020204030204" pitchFamily="34" charset="0"/>
                <a:cs typeface="Segoe UI Light" panose="020B0502040204020203" pitchFamily="34" charset="0"/>
              </a:rPr>
              <a:t> clause, </a:t>
            </a:r>
            <a:r>
              <a:rPr lang="en-US" sz="2000" b="1" dirty="0">
                <a:latin typeface="Segoe UI Light" panose="020B0502040204020203" pitchFamily="34" charset="0"/>
                <a:ea typeface="Calibri" panose="020F0502020204030204" pitchFamily="34" charset="0"/>
                <a:cs typeface="Segoe UI Light" panose="020B0502040204020203" pitchFamily="34" charset="0"/>
              </a:rPr>
              <a:t>the ORDER BY columns must be in the SELECT list</a:t>
            </a:r>
            <a:r>
              <a:rPr lang="en-US" sz="2000" dirty="0">
                <a:latin typeface="Segoe UI Light" panose="020B0502040204020203" pitchFamily="34" charset="0"/>
                <a:ea typeface="Calibri" panose="020F0502020204030204" pitchFamily="34" charset="0"/>
                <a:cs typeface="Segoe UI Light" panose="020B0502040204020203" pitchFamily="34" charset="0"/>
              </a:rPr>
              <a:t>.</a:t>
            </a:r>
            <a:endParaRPr lang="en-US" sz="2000" dirty="0" smtClean="0">
              <a:latin typeface="Segoe UI Light" panose="020B0502040204020203" pitchFamily="34" charset="0"/>
              <a:ea typeface="Calibri" panose="020F0502020204030204" pitchFamily="34" charset="0"/>
              <a:cs typeface="Segoe UI Light" panose="020B0502040204020203" pitchFamily="34" charset="0"/>
            </a:endParaRPr>
          </a:p>
          <a:p>
            <a:pPr>
              <a:lnSpc>
                <a:spcPct val="107000"/>
              </a:lnSpc>
            </a:pPr>
            <a:endParaRPr lang="en-US" sz="2000" dirty="0">
              <a:latin typeface="Segoe UI Light" panose="020B0502040204020203" pitchFamily="34" charset="0"/>
              <a:ea typeface="Calibri" panose="020F0502020204030204" pitchFamily="34" charset="0"/>
              <a:cs typeface="Segoe UI Light" panose="020B0502040204020203" pitchFamily="34" charset="0"/>
            </a:endParaRPr>
          </a:p>
          <a:p>
            <a:pPr marL="342900" indent="-342900">
              <a:lnSpc>
                <a:spcPct val="107000"/>
              </a:lnSpc>
              <a:buFont typeface="Arial" panose="020B0604020202020204" pitchFamily="34" charset="0"/>
              <a:buChar char="•"/>
            </a:pPr>
            <a:r>
              <a:rPr lang="en-US" sz="2000" dirty="0" smtClean="0">
                <a:latin typeface="Segoe UI Light" panose="020B0502040204020203" pitchFamily="34" charset="0"/>
                <a:ea typeface="Calibri" panose="020F0502020204030204" pitchFamily="34" charset="0"/>
                <a:cs typeface="Segoe UI Light" panose="020B0502040204020203" pitchFamily="34" charset="0"/>
              </a:rPr>
              <a:t>If </a:t>
            </a:r>
            <a:r>
              <a:rPr lang="en-US" sz="2000" dirty="0">
                <a:latin typeface="Segoe UI Light" panose="020B0502040204020203" pitchFamily="34" charset="0"/>
                <a:ea typeface="Calibri" panose="020F0502020204030204" pitchFamily="34" charset="0"/>
                <a:cs typeface="Segoe UI Light" panose="020B0502040204020203" pitchFamily="34" charset="0"/>
              </a:rPr>
              <a:t>the null ordering is not specified then the handling of the null values is:</a:t>
            </a:r>
          </a:p>
          <a:p>
            <a:pPr marL="971550" lvl="1" indent="-514350">
              <a:lnSpc>
                <a:spcPct val="107000"/>
              </a:lnSpc>
              <a:buFont typeface="+mj-lt"/>
              <a:buAutoNum type="romanUcPeriod"/>
            </a:pPr>
            <a:r>
              <a:rPr lang="en-US" sz="2000" dirty="0">
                <a:latin typeface="Segoe UI Light" panose="020B0502040204020203" pitchFamily="34" charset="0"/>
                <a:ea typeface="Calibri" panose="020F0502020204030204" pitchFamily="34" charset="0"/>
                <a:cs typeface="Segoe UI Light" panose="020B0502040204020203" pitchFamily="34" charset="0"/>
              </a:rPr>
              <a:t>NULLS LAST if the sort is ASC</a:t>
            </a:r>
          </a:p>
          <a:p>
            <a:pPr marL="971550" lvl="1" indent="-514350">
              <a:lnSpc>
                <a:spcPct val="107000"/>
              </a:lnSpc>
              <a:buFont typeface="+mj-lt"/>
              <a:buAutoNum type="romanUcPeriod"/>
            </a:pPr>
            <a:r>
              <a:rPr lang="en-US" sz="2000" dirty="0">
                <a:latin typeface="Segoe UI Light" panose="020B0502040204020203" pitchFamily="34" charset="0"/>
                <a:ea typeface="Calibri" panose="020F0502020204030204" pitchFamily="34" charset="0"/>
                <a:cs typeface="Segoe UI Light" panose="020B0502040204020203" pitchFamily="34" charset="0"/>
              </a:rPr>
              <a:t>NULLS FIRST if the sort is DESC</a:t>
            </a:r>
          </a:p>
        </p:txBody>
      </p:sp>
      <p:sp>
        <p:nvSpPr>
          <p:cNvPr id="11"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order by clause</a:t>
            </a:r>
            <a:endParaRPr lang="en-US" dirty="0"/>
          </a:p>
        </p:txBody>
      </p:sp>
    </p:spTree>
    <p:extLst>
      <p:ext uri="{BB962C8B-B14F-4D97-AF65-F5344CB8AC3E}">
        <p14:creationId xmlns:p14="http://schemas.microsoft.com/office/powerpoint/2010/main" val="2192186713"/>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order </a:t>
            </a:r>
            <a:r>
              <a:rPr lang="en-US" sz="3200" b="1" i="1" dirty="0">
                <a:solidFill>
                  <a:srgbClr val="FFFF00"/>
                </a:solidFill>
                <a:latin typeface="Arial" pitchFamily="34" charset="0"/>
                <a:cs typeface="Arial" pitchFamily="34" charset="0"/>
              </a:rPr>
              <a:t>by clause</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524000"/>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column-list from &lt;table_references&gt;</a:t>
            </a:r>
          </a:p>
          <a:p>
            <a:r>
              <a:rPr lang="en-US" dirty="0" smtClean="0">
                <a:solidFill>
                  <a:srgbClr val="0070C0"/>
                </a:solidFill>
                <a:latin typeface="Consolas" panose="020B0609020204030204" pitchFamily="49" charset="0"/>
                <a:cs typeface="Arial" panose="020B0604020202020204" pitchFamily="34" charset="0"/>
              </a:rPr>
              <a:t>[</a:t>
            </a:r>
            <a:r>
              <a:rPr lang="en-US" dirty="0">
                <a:solidFill>
                  <a:srgbClr val="0070C0"/>
                </a:solidFill>
                <a:latin typeface="Consolas" panose="020B0609020204030204" pitchFamily="49" charset="0"/>
                <a:cs typeface="Arial" panose="020B0604020202020204" pitchFamily="34" charset="0"/>
              </a:rPr>
              <a:t>ORDER BY {col_name | expr | position}  [ASC | DESC], ...] [ NULLS FIRST | NULLS LAST]</a:t>
            </a:r>
          </a:p>
        </p:txBody>
      </p:sp>
      <p:sp>
        <p:nvSpPr>
          <p:cNvPr id="6" name="Rectangle 5"/>
          <p:cNvSpPr/>
          <p:nvPr/>
        </p:nvSpPr>
        <p:spPr>
          <a:xfrm>
            <a:off x="165100" y="680590"/>
            <a:ext cx="8839199" cy="707886"/>
          </a:xfrm>
          <a:prstGeom prst="rect">
            <a:avLst/>
          </a:prstGeom>
          <a:noFill/>
        </p:spPr>
        <p:txBody>
          <a:bodyPr wrap="square">
            <a:spAutoFit/>
          </a:bodyPr>
          <a:lstStyle/>
          <a:p>
            <a:r>
              <a:rPr lang="en-IN" sz="2000" dirty="0">
                <a:solidFill>
                  <a:srgbClr val="B22251"/>
                </a:solidFill>
                <a:latin typeface="Arial" panose="020B0604020202020204" pitchFamily="34" charset="0"/>
                <a:cs typeface="Arial" panose="020B0604020202020204" pitchFamily="34" charset="0"/>
              </a:rPr>
              <a:t>When doing an ORDER BY, NULL values are presented LAST if you do ORDER BY ... ASC and FIRST if you do ORDER BY ... DESC.</a:t>
            </a:r>
          </a:p>
        </p:txBody>
      </p:sp>
      <p:sp>
        <p:nvSpPr>
          <p:cNvPr id="2" name="Rectangle 1"/>
          <p:cNvSpPr/>
          <p:nvPr/>
        </p:nvSpPr>
        <p:spPr>
          <a:xfrm>
            <a:off x="152400" y="2590800"/>
            <a:ext cx="8826498" cy="2031325"/>
          </a:xfrm>
          <a:prstGeom prst="rect">
            <a:avLst/>
          </a:prstGeom>
        </p:spPr>
        <p:txBody>
          <a:bodyPr wrap="square">
            <a:spAutoFit/>
          </a:bodyPr>
          <a:lstStyle/>
          <a:p>
            <a:pPr>
              <a:lnSpc>
                <a:spcPct val="150000"/>
              </a:lnSpc>
            </a:pPr>
            <a:r>
              <a:rPr lang="en-IN" sz="2400" b="1" i="1" dirty="0">
                <a:solidFill>
                  <a:srgbClr val="E01E1E"/>
                </a:solidFill>
              </a:rPr>
              <a:t>"Ordered by attributes A1, A2, …"</a:t>
            </a:r>
            <a:endParaRPr lang="en-IN" sz="2000" b="1" i="1" dirty="0">
              <a:solidFill>
                <a:srgbClr val="E01E1E"/>
              </a:solidFill>
            </a:endParaRPr>
          </a:p>
          <a:p>
            <a:pPr marL="285750" indent="-285750">
              <a:lnSpc>
                <a:spcPct val="150000"/>
              </a:lnSpc>
              <a:buFont typeface="Arial" panose="020B0604020202020204" pitchFamily="34" charset="0"/>
              <a:buChar char="•"/>
            </a:pPr>
            <a:r>
              <a:rPr lang="en-IN" sz="2000" dirty="0">
                <a:solidFill>
                  <a:schemeClr val="bg2">
                    <a:lumMod val="50000"/>
                  </a:schemeClr>
                </a:solidFill>
              </a:rPr>
              <a:t>Tuples are sorted by specified attributes</a:t>
            </a:r>
          </a:p>
          <a:p>
            <a:pPr marL="285750" indent="-285750">
              <a:lnSpc>
                <a:spcPct val="150000"/>
              </a:lnSpc>
              <a:buFont typeface="Arial" panose="020B0604020202020204" pitchFamily="34" charset="0"/>
              <a:buChar char="•"/>
            </a:pPr>
            <a:r>
              <a:rPr lang="en-IN" sz="2000" dirty="0">
                <a:solidFill>
                  <a:schemeClr val="bg2">
                    <a:lumMod val="50000"/>
                  </a:schemeClr>
                </a:solidFill>
              </a:rPr>
              <a:t>Results are sorted by A1 first</a:t>
            </a:r>
          </a:p>
          <a:p>
            <a:pPr marL="285750" indent="-285750">
              <a:lnSpc>
                <a:spcPct val="150000"/>
              </a:lnSpc>
              <a:buFont typeface="Arial" panose="020B0604020202020204" pitchFamily="34" charset="0"/>
              <a:buChar char="•"/>
            </a:pPr>
            <a:r>
              <a:rPr lang="en-IN" sz="2000" dirty="0">
                <a:solidFill>
                  <a:schemeClr val="bg2">
                    <a:lumMod val="50000"/>
                  </a:schemeClr>
                </a:solidFill>
              </a:rPr>
              <a:t>Within each value of A1, results are sorted by A2</a:t>
            </a:r>
          </a:p>
        </p:txBody>
      </p:sp>
    </p:spTree>
    <p:extLst>
      <p:ext uri="{BB962C8B-B14F-4D97-AF65-F5344CB8AC3E}">
        <p14:creationId xmlns:p14="http://schemas.microsoft.com/office/powerpoint/2010/main" val="378246815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914400"/>
            <a:ext cx="8686800" cy="1261884"/>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A </a:t>
            </a:r>
            <a:r>
              <a:rPr lang="en-IN" sz="2400" dirty="0" smtClean="0">
                <a:latin typeface="Arial" panose="020B0604020202020204" pitchFamily="34" charset="0"/>
                <a:cs typeface="Arial" panose="020B0604020202020204" pitchFamily="34" charset="0"/>
              </a:rPr>
              <a:t>relational </a:t>
            </a:r>
            <a:r>
              <a:rPr lang="en-IN" sz="2400" dirty="0">
                <a:latin typeface="Arial" panose="020B0604020202020204" pitchFamily="34" charset="0"/>
                <a:cs typeface="Arial" panose="020B0604020202020204" pitchFamily="34" charset="0"/>
              </a:rPr>
              <a:t>database management system (RDBMS) is a database management system (DBMS) that is based on the </a:t>
            </a:r>
            <a:r>
              <a:rPr lang="en-IN" sz="2800" b="1" dirty="0">
                <a:solidFill>
                  <a:srgbClr val="C00000"/>
                </a:solidFill>
                <a:latin typeface="Arial" panose="020B0604020202020204" pitchFamily="34" charset="0"/>
                <a:cs typeface="Arial" panose="020B0604020202020204" pitchFamily="34" charset="0"/>
              </a:rPr>
              <a:t>relational </a:t>
            </a:r>
            <a:r>
              <a:rPr lang="en-IN" sz="2800" b="1" dirty="0" smtClean="0">
                <a:solidFill>
                  <a:srgbClr val="C00000"/>
                </a:solidFill>
                <a:latin typeface="Arial" panose="020B0604020202020204" pitchFamily="34" charset="0"/>
                <a:cs typeface="Arial" panose="020B0604020202020204" pitchFamily="34" charset="0"/>
              </a:rPr>
              <a:t>model</a:t>
            </a:r>
            <a:r>
              <a:rPr lang="en-IN" sz="2400" b="1" dirty="0" smtClean="0">
                <a:latin typeface="Arial" panose="020B0604020202020204" pitchFamily="34" charset="0"/>
                <a:cs typeface="Arial" panose="020B0604020202020204" pitchFamily="34" charset="0"/>
              </a:rPr>
              <a:t>.</a:t>
            </a:r>
            <a:endParaRPr lang="en-IN" sz="2400" b="1" dirty="0">
              <a:latin typeface="Arial" panose="020B0604020202020204" pitchFamily="34" charset="0"/>
              <a:cs typeface="Arial" panose="020B0604020202020204"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relational database management system?</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2" name="Rectangle 1"/>
          <p:cNvSpPr/>
          <p:nvPr/>
        </p:nvSpPr>
        <p:spPr>
          <a:xfrm>
            <a:off x="228600" y="2269628"/>
            <a:ext cx="2165978" cy="400110"/>
          </a:xfrm>
          <a:prstGeom prst="rect">
            <a:avLst/>
          </a:prstGeom>
        </p:spPr>
        <p:txBody>
          <a:bodyPr wrap="none">
            <a:spAutoFit/>
          </a:bodyPr>
          <a:lstStyle/>
          <a:p>
            <a:r>
              <a:rPr lang="en-IN" sz="2000" dirty="0">
                <a:latin typeface="Arial" panose="020B0604020202020204" pitchFamily="34" charset="0"/>
                <a:cs typeface="Arial" panose="020B0604020202020204" pitchFamily="34" charset="0"/>
              </a:rPr>
              <a:t>RDBMS </a:t>
            </a:r>
            <a:r>
              <a:rPr lang="en-IN" sz="2000" dirty="0" smtClean="0">
                <a:latin typeface="Arial" panose="020B0604020202020204" pitchFamily="34" charset="0"/>
                <a:cs typeface="Arial" panose="020B0604020202020204" pitchFamily="34" charset="0"/>
              </a:rPr>
              <a:t>supports</a:t>
            </a:r>
            <a:endParaRPr lang="en-IN" sz="2000" dirty="0">
              <a:latin typeface="Arial" panose="020B0604020202020204" pitchFamily="34" charset="0"/>
              <a:cs typeface="Arial" panose="020B0604020202020204" pitchFamily="34" charset="0"/>
            </a:endParaRPr>
          </a:p>
        </p:txBody>
      </p:sp>
      <p:sp>
        <p:nvSpPr>
          <p:cNvPr id="3" name="Rectangle 2"/>
          <p:cNvSpPr/>
          <p:nvPr/>
        </p:nvSpPr>
        <p:spPr>
          <a:xfrm>
            <a:off x="304800" y="2740223"/>
            <a:ext cx="3733800" cy="2862322"/>
          </a:xfrm>
          <a:prstGeom prst="rect">
            <a:avLst/>
          </a:prstGeom>
          <a:solidFill>
            <a:schemeClr val="bg1">
              <a:lumMod val="95000"/>
            </a:schemeClr>
          </a:solidFill>
        </p:spPr>
        <p:txBody>
          <a:bodyPr wrap="square">
            <a:spAutoFit/>
          </a:bodyPr>
          <a:lstStyle/>
          <a:p>
            <a:pPr marL="342900" indent="-342900">
              <a:lnSpc>
                <a:spcPct val="150000"/>
              </a:lnSpc>
              <a:buFont typeface="Arial" panose="020B0604020202020204" pitchFamily="34" charset="0"/>
              <a:buChar char="•"/>
            </a:pPr>
            <a:r>
              <a:rPr lang="en-IN" sz="2400" i="1" dirty="0">
                <a:solidFill>
                  <a:srgbClr val="0070C0"/>
                </a:solidFill>
                <a:latin typeface="Calibri" panose="020F0502020204030204" pitchFamily="34" charset="0"/>
                <a:cs typeface="Calibri" panose="020F0502020204030204" pitchFamily="34" charset="0"/>
              </a:rPr>
              <a:t>client/server </a:t>
            </a:r>
            <a:r>
              <a:rPr lang="en-IN" sz="2400" i="1" dirty="0" smtClean="0">
                <a:solidFill>
                  <a:srgbClr val="0070C0"/>
                </a:solidFill>
                <a:latin typeface="Calibri" panose="020F0502020204030204" pitchFamily="34" charset="0"/>
                <a:cs typeface="Calibri" panose="020F0502020204030204" pitchFamily="34" charset="0"/>
              </a:rPr>
              <a:t>Technology</a:t>
            </a:r>
          </a:p>
          <a:p>
            <a:pPr marL="342900" indent="-342900">
              <a:lnSpc>
                <a:spcPct val="150000"/>
              </a:lnSpc>
              <a:buFont typeface="Arial" panose="020B0604020202020204" pitchFamily="34" charset="0"/>
              <a:buChar char="•"/>
            </a:pPr>
            <a:endParaRPr lang="en-IN" sz="2400" i="1" dirty="0">
              <a:solidFill>
                <a:srgbClr val="0070C0"/>
              </a:solidFill>
              <a:latin typeface="Calibri" panose="020F0502020204030204" pitchFamily="34" charset="0"/>
              <a:cs typeface="Calibri" panose="020F0502020204030204" pitchFamily="34" charset="0"/>
            </a:endParaRPr>
          </a:p>
          <a:p>
            <a:pPr marL="342900" indent="-342900">
              <a:lnSpc>
                <a:spcPct val="150000"/>
              </a:lnSpc>
              <a:buFont typeface="Arial" panose="020B0604020202020204" pitchFamily="34" charset="0"/>
              <a:buChar char="•"/>
            </a:pPr>
            <a:r>
              <a:rPr lang="en-IN" sz="2400" i="1" dirty="0">
                <a:solidFill>
                  <a:srgbClr val="0070C0"/>
                </a:solidFill>
                <a:latin typeface="Calibri" panose="020F0502020204030204" pitchFamily="34" charset="0"/>
                <a:cs typeface="Calibri" panose="020F0502020204030204" pitchFamily="34" charset="0"/>
              </a:rPr>
              <a:t>Highly </a:t>
            </a:r>
            <a:r>
              <a:rPr lang="en-IN" sz="2400" i="1" dirty="0" smtClean="0">
                <a:solidFill>
                  <a:srgbClr val="0070C0"/>
                </a:solidFill>
                <a:latin typeface="Calibri" panose="020F0502020204030204" pitchFamily="34" charset="0"/>
                <a:cs typeface="Calibri" panose="020F0502020204030204" pitchFamily="34" charset="0"/>
              </a:rPr>
              <a:t>Secured</a:t>
            </a:r>
          </a:p>
          <a:p>
            <a:pPr marL="342900" indent="-342900">
              <a:lnSpc>
                <a:spcPct val="150000"/>
              </a:lnSpc>
              <a:buFont typeface="Arial" panose="020B0604020202020204" pitchFamily="34" charset="0"/>
              <a:buChar char="•"/>
            </a:pPr>
            <a:endParaRPr lang="en-IN" sz="2400" i="1" dirty="0">
              <a:solidFill>
                <a:srgbClr val="0070C0"/>
              </a:solidFill>
              <a:latin typeface="Calibri" panose="020F0502020204030204" pitchFamily="34" charset="0"/>
              <a:cs typeface="Calibri" panose="020F0502020204030204" pitchFamily="34" charset="0"/>
            </a:endParaRPr>
          </a:p>
          <a:p>
            <a:pPr marL="342900" indent="-342900">
              <a:lnSpc>
                <a:spcPct val="150000"/>
              </a:lnSpc>
              <a:buFont typeface="Arial" panose="020B0604020202020204" pitchFamily="34" charset="0"/>
              <a:buChar char="•"/>
            </a:pPr>
            <a:r>
              <a:rPr lang="en-IN" sz="2400" i="1" dirty="0">
                <a:solidFill>
                  <a:srgbClr val="0070C0"/>
                </a:solidFill>
                <a:latin typeface="Calibri" panose="020F0502020204030204" pitchFamily="34" charset="0"/>
                <a:cs typeface="Calibri" panose="020F0502020204030204" pitchFamily="34" charset="0"/>
              </a:rPr>
              <a:t>Relationship (PK/FK)</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49889" y="2277268"/>
            <a:ext cx="4912627" cy="1272817"/>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13001" y="3651001"/>
            <a:ext cx="1301999" cy="1301999"/>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91200" y="4334451"/>
            <a:ext cx="3124200" cy="1990149"/>
          </a:xfrm>
          <a:prstGeom prst="rect">
            <a:avLst/>
          </a:prstGeom>
        </p:spPr>
      </p:pic>
    </p:spTree>
    <p:extLst>
      <p:ext uri="{BB962C8B-B14F-4D97-AF65-F5344CB8AC3E}">
        <p14:creationId xmlns:p14="http://schemas.microsoft.com/office/powerpoint/2010/main" val="150880068"/>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order </a:t>
            </a:r>
            <a:r>
              <a:rPr lang="en-US" sz="3200" b="1" i="1" dirty="0">
                <a:solidFill>
                  <a:srgbClr val="FFFF00"/>
                </a:solidFill>
                <a:latin typeface="Arial" pitchFamily="34" charset="0"/>
                <a:cs typeface="Arial" pitchFamily="34" charset="0"/>
              </a:rPr>
              <a:t>by clause</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152400" y="1667470"/>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column-list from &lt;table_references&gt;</a:t>
            </a:r>
          </a:p>
          <a:p>
            <a:r>
              <a:rPr lang="en-US" dirty="0" smtClean="0">
                <a:solidFill>
                  <a:srgbClr val="0070C0"/>
                </a:solidFill>
                <a:latin typeface="Consolas" panose="020B0609020204030204" pitchFamily="49" charset="0"/>
                <a:cs typeface="Arial" panose="020B0604020202020204" pitchFamily="34" charset="0"/>
              </a:rPr>
              <a:t>[</a:t>
            </a:r>
            <a:r>
              <a:rPr lang="en-US" dirty="0">
                <a:solidFill>
                  <a:srgbClr val="0070C0"/>
                </a:solidFill>
                <a:latin typeface="Consolas" panose="020B0609020204030204" pitchFamily="49" charset="0"/>
                <a:cs typeface="Arial" panose="020B0604020202020204" pitchFamily="34" charset="0"/>
              </a:rPr>
              <a:t>ORDER BY {col_name | expr | position}  [ASC | DESC], ...] [ NULLS FIRST | NULLS LAST]</a:t>
            </a:r>
          </a:p>
        </p:txBody>
      </p:sp>
      <p:sp>
        <p:nvSpPr>
          <p:cNvPr id="10" name="Rectangle 9"/>
          <p:cNvSpPr/>
          <p:nvPr/>
        </p:nvSpPr>
        <p:spPr>
          <a:xfrm>
            <a:off x="165100" y="680590"/>
            <a:ext cx="8839199" cy="707886"/>
          </a:xfrm>
          <a:prstGeom prst="rect">
            <a:avLst/>
          </a:prstGeom>
          <a:noFill/>
        </p:spPr>
        <p:txBody>
          <a:bodyPr wrap="square">
            <a:spAutoFit/>
          </a:bodyPr>
          <a:lstStyle/>
          <a:p>
            <a:r>
              <a:rPr lang="en-IN" sz="2000" dirty="0">
                <a:solidFill>
                  <a:srgbClr val="B22251"/>
                </a:solidFill>
                <a:latin typeface="Arial" panose="020B0604020202020204" pitchFamily="34" charset="0"/>
                <a:cs typeface="Arial" panose="020B0604020202020204" pitchFamily="34" charset="0"/>
              </a:rPr>
              <a:t>When doing an ORDER BY, NULL values are presented </a:t>
            </a:r>
            <a:r>
              <a:rPr lang="en-IN" sz="2000" b="1" dirty="0" smtClean="0">
                <a:solidFill>
                  <a:srgbClr val="B22251"/>
                </a:solidFill>
                <a:latin typeface="Arial" panose="020B0604020202020204" pitchFamily="34" charset="0"/>
                <a:cs typeface="Arial" panose="020B0604020202020204" pitchFamily="34" charset="0"/>
              </a:rPr>
              <a:t>LAST</a:t>
            </a:r>
            <a:r>
              <a:rPr lang="en-IN" sz="2000" dirty="0" smtClean="0">
                <a:solidFill>
                  <a:srgbClr val="B22251"/>
                </a:solidFill>
                <a:latin typeface="Arial" panose="020B0604020202020204" pitchFamily="34" charset="0"/>
                <a:cs typeface="Arial" panose="020B0604020202020204" pitchFamily="34" charset="0"/>
              </a:rPr>
              <a:t> if </a:t>
            </a:r>
            <a:r>
              <a:rPr lang="en-IN" sz="2000" dirty="0">
                <a:solidFill>
                  <a:srgbClr val="B22251"/>
                </a:solidFill>
                <a:latin typeface="Arial" panose="020B0604020202020204" pitchFamily="34" charset="0"/>
                <a:cs typeface="Arial" panose="020B0604020202020204" pitchFamily="34" charset="0"/>
              </a:rPr>
              <a:t>you do ORDER BY ... ASC and </a:t>
            </a:r>
            <a:r>
              <a:rPr lang="en-IN" sz="2000" b="1" dirty="0" smtClean="0">
                <a:solidFill>
                  <a:srgbClr val="B22251"/>
                </a:solidFill>
                <a:latin typeface="Arial" panose="020B0604020202020204" pitchFamily="34" charset="0"/>
                <a:cs typeface="Arial" panose="020B0604020202020204" pitchFamily="34" charset="0"/>
              </a:rPr>
              <a:t>FIRST</a:t>
            </a:r>
            <a:r>
              <a:rPr lang="en-IN" sz="2000" dirty="0" smtClean="0">
                <a:solidFill>
                  <a:srgbClr val="B22251"/>
                </a:solidFill>
                <a:latin typeface="Arial" panose="020B0604020202020204" pitchFamily="34" charset="0"/>
                <a:cs typeface="Arial" panose="020B0604020202020204" pitchFamily="34" charset="0"/>
              </a:rPr>
              <a:t> if </a:t>
            </a:r>
            <a:r>
              <a:rPr lang="en-IN" sz="2000" dirty="0">
                <a:solidFill>
                  <a:srgbClr val="B22251"/>
                </a:solidFill>
                <a:latin typeface="Arial" panose="020B0604020202020204" pitchFamily="34" charset="0"/>
                <a:cs typeface="Arial" panose="020B0604020202020204" pitchFamily="34" charset="0"/>
              </a:rPr>
              <a:t>you do ORDER BY ... DESC.</a:t>
            </a:r>
          </a:p>
        </p:txBody>
      </p:sp>
    </p:spTree>
    <p:extLst>
      <p:ext uri="{BB962C8B-B14F-4D97-AF65-F5344CB8AC3E}">
        <p14:creationId xmlns:p14="http://schemas.microsoft.com/office/powerpoint/2010/main" val="3928306571"/>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where clause</a:t>
            </a:r>
            <a:endParaRPr lang="en-US" dirty="0"/>
          </a:p>
        </p:txBody>
      </p:sp>
      <p:sp>
        <p:nvSpPr>
          <p:cNvPr id="3" name="Rectangle 2"/>
          <p:cNvSpPr/>
          <p:nvPr/>
        </p:nvSpPr>
        <p:spPr>
          <a:xfrm>
            <a:off x="152400" y="4079809"/>
            <a:ext cx="8839200" cy="1635191"/>
          </a:xfrm>
          <a:prstGeom prst="rect">
            <a:avLst/>
          </a:prstGeom>
          <a:solidFill>
            <a:srgbClr val="036883"/>
          </a:solidFill>
        </p:spPr>
        <p:txBody>
          <a:bodyPr wrap="square">
            <a:spAutoFit/>
          </a:bodyPr>
          <a:lstStyle/>
          <a:p>
            <a:pPr>
              <a:lnSpc>
                <a:spcPct val="107000"/>
              </a:lnSpc>
              <a:spcAft>
                <a:spcPts val="0"/>
              </a:spcAft>
            </a:pPr>
            <a:r>
              <a:rPr lang="en-IN" b="1" dirty="0" smtClean="0">
                <a:solidFill>
                  <a:schemeClr val="bg1"/>
                </a:solidFill>
                <a:latin typeface="Arial" panose="020B0604020202020204" pitchFamily="34" charset="0"/>
                <a:ea typeface="Calibri" panose="020F0502020204030204" pitchFamily="34" charset="0"/>
                <a:cs typeface="Arial" panose="020B0604020202020204" pitchFamily="34" charset="0"/>
              </a:rPr>
              <a:t>Expressions </a:t>
            </a:r>
            <a:r>
              <a:rPr lang="en-IN" b="1" dirty="0">
                <a:solidFill>
                  <a:schemeClr val="bg1"/>
                </a:solidFill>
                <a:latin typeface="Arial" panose="020B0604020202020204" pitchFamily="34" charset="0"/>
                <a:ea typeface="Calibri" panose="020F0502020204030204" pitchFamily="34" charset="0"/>
                <a:cs typeface="Arial" panose="020B0604020202020204" pitchFamily="34" charset="0"/>
              </a:rPr>
              <a:t>in WHERE clause can </a:t>
            </a:r>
            <a:r>
              <a:rPr lang="en-IN" b="1" dirty="0" smtClean="0">
                <a:solidFill>
                  <a:schemeClr val="bg1"/>
                </a:solidFill>
                <a:latin typeface="Arial" panose="020B0604020202020204" pitchFamily="34" charset="0"/>
                <a:ea typeface="Calibri" panose="020F0502020204030204" pitchFamily="34" charset="0"/>
                <a:cs typeface="Arial" panose="020B0604020202020204" pitchFamily="34" charset="0"/>
              </a:rPr>
              <a:t>use</a:t>
            </a:r>
            <a:endParaRPr lang="en-IN" b="1" dirty="0">
              <a:solidFill>
                <a:schemeClr val="bg1"/>
              </a:solidFill>
              <a:latin typeface="Arial" panose="020B0604020202020204" pitchFamily="34" charset="0"/>
              <a:ea typeface="Calibri" panose="020F0502020204030204" pitchFamily="34" charset="0"/>
              <a:cs typeface="Arial" panose="020B0604020202020204" pitchFamily="34" charset="0"/>
            </a:endParaRPr>
          </a:p>
          <a:p>
            <a:pPr marL="285750" indent="-285750">
              <a:lnSpc>
                <a:spcPct val="150000"/>
              </a:lnSpc>
              <a:spcAft>
                <a:spcPts val="0"/>
              </a:spcAft>
              <a:buFont typeface="Arial" panose="020B0604020202020204" pitchFamily="34" charset="0"/>
              <a:buChar char="•"/>
            </a:pPr>
            <a:r>
              <a:rPr lang="en-IN" i="1" dirty="0" smtClean="0">
                <a:solidFill>
                  <a:schemeClr val="bg1"/>
                </a:solidFill>
                <a:latin typeface="Arial" panose="020B0604020202020204" pitchFamily="34" charset="0"/>
                <a:ea typeface="Calibri" panose="020F0502020204030204" pitchFamily="34" charset="0"/>
                <a:cs typeface="Arial" panose="020B0604020202020204" pitchFamily="34" charset="0"/>
              </a:rPr>
              <a:t>Arithmetic</a:t>
            </a:r>
            <a:r>
              <a:rPr lang="en-IN" dirty="0" smtClean="0">
                <a:solidFill>
                  <a:schemeClr val="bg1"/>
                </a:solidFill>
                <a:latin typeface="Arial" panose="020B0604020202020204" pitchFamily="34" charset="0"/>
                <a:ea typeface="Calibri" panose="020F0502020204030204" pitchFamily="34" charset="0"/>
                <a:cs typeface="Arial" panose="020B0604020202020204" pitchFamily="34" charset="0"/>
              </a:rPr>
              <a:t> </a:t>
            </a:r>
            <a:r>
              <a:rPr lang="en-IN" i="1" dirty="0" smtClean="0">
                <a:solidFill>
                  <a:schemeClr val="bg1"/>
                </a:solidFill>
                <a:latin typeface="Arial" panose="020B0604020202020204" pitchFamily="34" charset="0"/>
                <a:ea typeface="Calibri" panose="020F0502020204030204" pitchFamily="34" charset="0"/>
                <a:cs typeface="Arial" panose="020B0604020202020204" pitchFamily="34" charset="0"/>
              </a:rPr>
              <a:t>operators</a:t>
            </a:r>
          </a:p>
          <a:p>
            <a:pPr marL="285750" indent="-285750">
              <a:lnSpc>
                <a:spcPct val="150000"/>
              </a:lnSpc>
              <a:spcAft>
                <a:spcPts val="0"/>
              </a:spcAft>
              <a:buFont typeface="Arial" panose="020B0604020202020204" pitchFamily="34" charset="0"/>
              <a:buChar char="•"/>
            </a:pPr>
            <a:r>
              <a:rPr lang="en-IN" i="1" dirty="0" smtClean="0">
                <a:solidFill>
                  <a:schemeClr val="bg1"/>
                </a:solidFill>
                <a:latin typeface="Arial" panose="020B0604020202020204" pitchFamily="34" charset="0"/>
                <a:ea typeface="Calibri" panose="020F0502020204030204" pitchFamily="34" charset="0"/>
                <a:cs typeface="Arial" panose="020B0604020202020204" pitchFamily="34" charset="0"/>
              </a:rPr>
              <a:t>Comparison</a:t>
            </a:r>
            <a:r>
              <a:rPr lang="en-IN" dirty="0" smtClean="0">
                <a:solidFill>
                  <a:schemeClr val="bg1"/>
                </a:solidFill>
                <a:latin typeface="Arial" panose="020B0604020202020204" pitchFamily="34" charset="0"/>
                <a:ea typeface="Calibri" panose="020F0502020204030204" pitchFamily="34" charset="0"/>
                <a:cs typeface="Arial" panose="020B0604020202020204" pitchFamily="34" charset="0"/>
              </a:rPr>
              <a:t> </a:t>
            </a:r>
            <a:r>
              <a:rPr lang="en-IN" i="1" dirty="0" smtClean="0">
                <a:solidFill>
                  <a:schemeClr val="bg1"/>
                </a:solidFill>
                <a:latin typeface="Arial" panose="020B0604020202020204" pitchFamily="34" charset="0"/>
                <a:ea typeface="Calibri" panose="020F0502020204030204" pitchFamily="34" charset="0"/>
                <a:cs typeface="Arial" panose="020B0604020202020204" pitchFamily="34" charset="0"/>
              </a:rPr>
              <a:t>operators</a:t>
            </a:r>
          </a:p>
          <a:p>
            <a:pPr marL="285750" indent="-285750">
              <a:lnSpc>
                <a:spcPct val="150000"/>
              </a:lnSpc>
              <a:buFont typeface="Arial" panose="020B0604020202020204" pitchFamily="34" charset="0"/>
              <a:buChar char="•"/>
            </a:pPr>
            <a:r>
              <a:rPr lang="en-IN" i="1" dirty="0" smtClean="0">
                <a:solidFill>
                  <a:schemeClr val="bg1"/>
                </a:solidFill>
                <a:latin typeface="Arial" panose="020B0604020202020204" pitchFamily="34" charset="0"/>
                <a:ea typeface="Calibri" panose="020F0502020204030204" pitchFamily="34" charset="0"/>
                <a:cs typeface="Arial" panose="020B0604020202020204" pitchFamily="34" charset="0"/>
              </a:rPr>
              <a:t>Logical</a:t>
            </a:r>
            <a:r>
              <a:rPr lang="en-IN" dirty="0" smtClean="0">
                <a:solidFill>
                  <a:schemeClr val="bg1"/>
                </a:solidFill>
                <a:latin typeface="Arial" panose="020B0604020202020204" pitchFamily="34" charset="0"/>
                <a:ea typeface="Calibri" panose="020F0502020204030204" pitchFamily="34" charset="0"/>
                <a:cs typeface="Arial" panose="020B0604020202020204" pitchFamily="34" charset="0"/>
              </a:rPr>
              <a:t> </a:t>
            </a:r>
            <a:r>
              <a:rPr lang="en-IN" i="1" dirty="0">
                <a:solidFill>
                  <a:schemeClr val="bg1"/>
                </a:solidFill>
                <a:latin typeface="Arial" panose="020B0604020202020204" pitchFamily="34" charset="0"/>
                <a:ea typeface="Calibri" panose="020F0502020204030204" pitchFamily="34" charset="0"/>
                <a:cs typeface="Arial" panose="020B0604020202020204" pitchFamily="34" charset="0"/>
              </a:rPr>
              <a:t>o</a:t>
            </a:r>
            <a:r>
              <a:rPr lang="en-IN" i="1" dirty="0" smtClean="0">
                <a:solidFill>
                  <a:schemeClr val="bg1"/>
                </a:solidFill>
                <a:latin typeface="Arial" panose="020B0604020202020204" pitchFamily="34" charset="0"/>
                <a:ea typeface="Calibri" panose="020F0502020204030204" pitchFamily="34" charset="0"/>
                <a:cs typeface="Arial" panose="020B0604020202020204" pitchFamily="34" charset="0"/>
              </a:rPr>
              <a:t>perators</a:t>
            </a:r>
            <a:endParaRPr lang="en-IN" i="1" dirty="0">
              <a:solidFill>
                <a:schemeClr val="bg1"/>
              </a:solidFill>
              <a:latin typeface="Arial" panose="020B0604020202020204" pitchFamily="34" charset="0"/>
              <a:cs typeface="Arial" panose="020B0604020202020204" pitchFamily="34" charset="0"/>
            </a:endParaRPr>
          </a:p>
        </p:txBody>
      </p:sp>
      <p:sp>
        <p:nvSpPr>
          <p:cNvPr id="4" name="Rectangle 3"/>
          <p:cNvSpPr/>
          <p:nvPr/>
        </p:nvSpPr>
        <p:spPr>
          <a:xfrm>
            <a:off x="152400" y="193609"/>
            <a:ext cx="8839200" cy="1635191"/>
          </a:xfrm>
          <a:prstGeom prst="rect">
            <a:avLst/>
          </a:prstGeom>
          <a:solidFill>
            <a:srgbClr val="E8F97F"/>
          </a:solidFill>
        </p:spPr>
        <p:txBody>
          <a:bodyPr wrap="square">
            <a:spAutoFit/>
          </a:bodyPr>
          <a:lstStyle/>
          <a:p>
            <a:pPr>
              <a:lnSpc>
                <a:spcPct val="107000"/>
              </a:lnSpc>
            </a:pPr>
            <a:r>
              <a:rPr lang="en-IN" dirty="0">
                <a:latin typeface="Arial" panose="020B0604020202020204" pitchFamily="34" charset="0"/>
                <a:ea typeface="Calibri" panose="020F0502020204030204" pitchFamily="34" charset="0"/>
                <a:cs typeface="Arial" panose="020B0604020202020204" pitchFamily="34" charset="0"/>
              </a:rPr>
              <a:t>In </a:t>
            </a:r>
            <a:r>
              <a:rPr lang="en-IN" b="1" dirty="0">
                <a:latin typeface="Arial" panose="020B0604020202020204" pitchFamily="34" charset="0"/>
                <a:ea typeface="Calibri" panose="020F0502020204030204" pitchFamily="34" charset="0"/>
                <a:cs typeface="Arial" panose="020B0604020202020204" pitchFamily="34" charset="0"/>
              </a:rPr>
              <a:t>WHERE</a:t>
            </a:r>
            <a:r>
              <a:rPr lang="en-IN" dirty="0">
                <a:latin typeface="Arial" panose="020B0604020202020204" pitchFamily="34" charset="0"/>
                <a:ea typeface="Calibri" panose="020F0502020204030204" pitchFamily="34" charset="0"/>
                <a:cs typeface="Arial" panose="020B0604020202020204" pitchFamily="34" charset="0"/>
              </a:rPr>
              <a:t> clause operations can be performed </a:t>
            </a:r>
            <a:r>
              <a:rPr lang="en-IN" dirty="0" smtClean="0">
                <a:latin typeface="Arial" panose="020B0604020202020204" pitchFamily="34" charset="0"/>
                <a:ea typeface="Calibri" panose="020F0502020204030204" pitchFamily="34" charset="0"/>
                <a:cs typeface="Arial" panose="020B0604020202020204" pitchFamily="34" charset="0"/>
              </a:rPr>
              <a:t>using…</a:t>
            </a:r>
            <a:endParaRPr lang="en-IN" dirty="0">
              <a:latin typeface="Arial" panose="020B0604020202020204" pitchFamily="34" charset="0"/>
              <a:ea typeface="Calibri" panose="020F0502020204030204" pitchFamily="34" charset="0"/>
              <a:cs typeface="Arial" panose="020B0604020202020204" pitchFamily="34" charset="0"/>
            </a:endParaRPr>
          </a:p>
          <a:p>
            <a:pPr marL="285750" indent="-285750">
              <a:lnSpc>
                <a:spcPct val="150000"/>
              </a:lnSpc>
              <a:buFont typeface="Arial" panose="020B0604020202020204" pitchFamily="34" charset="0"/>
              <a:buChar char="•"/>
            </a:pPr>
            <a:r>
              <a:rPr lang="en-IN" i="1" dirty="0">
                <a:latin typeface="Arial" panose="020B0604020202020204" pitchFamily="34" charset="0"/>
                <a:ea typeface="Calibri" panose="020F0502020204030204" pitchFamily="34" charset="0"/>
                <a:cs typeface="Arial" panose="020B0604020202020204" pitchFamily="34" charset="0"/>
              </a:rPr>
              <a:t>CONSTANTS</a:t>
            </a:r>
          </a:p>
          <a:p>
            <a:pPr marL="285750" indent="-285750">
              <a:lnSpc>
                <a:spcPct val="150000"/>
              </a:lnSpc>
              <a:buFont typeface="Arial" panose="020B0604020202020204" pitchFamily="34" charset="0"/>
              <a:buChar char="•"/>
            </a:pPr>
            <a:r>
              <a:rPr lang="en-IN" i="1" dirty="0">
                <a:latin typeface="Arial" panose="020B0604020202020204" pitchFamily="34" charset="0"/>
                <a:ea typeface="Calibri" panose="020F0502020204030204" pitchFamily="34" charset="0"/>
                <a:cs typeface="Arial" panose="020B0604020202020204" pitchFamily="34" charset="0"/>
              </a:rPr>
              <a:t>TABLE</a:t>
            </a:r>
            <a:r>
              <a:rPr lang="en-IN" dirty="0">
                <a:latin typeface="Arial" panose="020B0604020202020204" pitchFamily="34" charset="0"/>
                <a:ea typeface="Calibri" panose="020F0502020204030204" pitchFamily="34" charset="0"/>
                <a:cs typeface="Arial" panose="020B0604020202020204" pitchFamily="34" charset="0"/>
              </a:rPr>
              <a:t> </a:t>
            </a:r>
            <a:r>
              <a:rPr lang="en-IN" i="1" dirty="0">
                <a:latin typeface="Arial" panose="020B0604020202020204" pitchFamily="34" charset="0"/>
                <a:ea typeface="Calibri" panose="020F0502020204030204" pitchFamily="34" charset="0"/>
                <a:cs typeface="Arial" panose="020B0604020202020204" pitchFamily="34" charset="0"/>
              </a:rPr>
              <a:t>columns</a:t>
            </a:r>
          </a:p>
          <a:p>
            <a:pPr marL="285750" indent="-285750">
              <a:lnSpc>
                <a:spcPct val="150000"/>
              </a:lnSpc>
              <a:buFont typeface="Arial" panose="020B0604020202020204" pitchFamily="34" charset="0"/>
              <a:buChar char="•"/>
            </a:pPr>
            <a:r>
              <a:rPr lang="en-IN" i="1" dirty="0">
                <a:latin typeface="Arial" panose="020B0604020202020204" pitchFamily="34" charset="0"/>
                <a:ea typeface="Calibri" panose="020F0502020204030204" pitchFamily="34" charset="0"/>
                <a:cs typeface="Arial" panose="020B0604020202020204" pitchFamily="34" charset="0"/>
              </a:rPr>
              <a:t>FUNCTION</a:t>
            </a:r>
            <a:r>
              <a:rPr lang="en-IN" dirty="0">
                <a:latin typeface="Arial" panose="020B0604020202020204" pitchFamily="34" charset="0"/>
                <a:ea typeface="Calibri" panose="020F0502020204030204" pitchFamily="34" charset="0"/>
                <a:cs typeface="Arial" panose="020B0604020202020204" pitchFamily="34" charset="0"/>
              </a:rPr>
              <a:t> </a:t>
            </a:r>
            <a:r>
              <a:rPr lang="en-IN" i="1" dirty="0" smtClean="0">
                <a:latin typeface="Arial" panose="020B0604020202020204" pitchFamily="34" charset="0"/>
                <a:ea typeface="Calibri" panose="020F0502020204030204" pitchFamily="34" charset="0"/>
                <a:cs typeface="Arial" panose="020B0604020202020204" pitchFamily="34" charset="0"/>
              </a:rPr>
              <a:t>calls (PRE-DEFINED / UDF)</a:t>
            </a:r>
            <a:endParaRPr lang="en-IN" i="1" dirty="0">
              <a:latin typeface="Arial" panose="020B0604020202020204" pitchFamily="34" charset="0"/>
              <a:ea typeface="Calibri" panose="020F0502020204030204" pitchFamily="34" charset="0"/>
              <a:cs typeface="Arial" panose="020B0604020202020204" pitchFamily="34" charset="0"/>
            </a:endParaRPr>
          </a:p>
        </p:txBody>
      </p:sp>
      <p:sp>
        <p:nvSpPr>
          <p:cNvPr id="5" name="Rectangle 4"/>
          <p:cNvSpPr/>
          <p:nvPr/>
        </p:nvSpPr>
        <p:spPr>
          <a:xfrm>
            <a:off x="152400" y="3135225"/>
            <a:ext cx="8839200" cy="750975"/>
          </a:xfrm>
          <a:prstGeom prst="rect">
            <a:avLst/>
          </a:prstGeom>
          <a:solidFill>
            <a:schemeClr val="bg1"/>
          </a:solidFill>
        </p:spPr>
        <p:txBody>
          <a:bodyPr wrap="square">
            <a:spAutoFit/>
          </a:bodyPr>
          <a:lstStyle/>
          <a:p>
            <a:pPr>
              <a:lnSpc>
                <a:spcPct val="107000"/>
              </a:lnSpc>
            </a:pPr>
            <a:r>
              <a:rPr lang="en-IN" sz="2000" dirty="0">
                <a:solidFill>
                  <a:srgbClr val="00FF99"/>
                </a:solidFill>
                <a:latin typeface="Open Sans"/>
                <a:ea typeface="Calibri" panose="020F0502020204030204" pitchFamily="34" charset="0"/>
                <a:cs typeface="Arial" panose="020B0604020202020204" pitchFamily="34" charset="0"/>
              </a:rPr>
              <a:t>The WHERE Clause is used when you want to retrieve specific information from a table excluding other irrelevant data.</a:t>
            </a:r>
          </a:p>
        </p:txBody>
      </p:sp>
    </p:spTree>
    <p:extLst>
      <p:ext uri="{BB962C8B-B14F-4D97-AF65-F5344CB8AC3E}">
        <p14:creationId xmlns:p14="http://schemas.microsoft.com/office/powerpoint/2010/main" val="167201783"/>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where clause</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2401669"/>
            <a:ext cx="8839200" cy="646331"/>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 ALL / DISTINCT / UNIQUE ] * / </a:t>
            </a:r>
            <a:r>
              <a:rPr lang="en-US" dirty="0" smtClean="0">
                <a:solidFill>
                  <a:srgbClr val="0070C0"/>
                </a:solidFill>
                <a:latin typeface="Consolas" panose="020B0609020204030204" pitchFamily="49" charset="0"/>
                <a:cs typeface="Arial" panose="020B0604020202020204" pitchFamily="34" charset="0"/>
              </a:rPr>
              <a:t>Col1</a:t>
            </a:r>
            <a:r>
              <a:rPr lang="en-US" dirty="0">
                <a:solidFill>
                  <a:srgbClr val="0070C0"/>
                </a:solidFill>
                <a:latin typeface="Consolas" panose="020B0609020204030204" pitchFamily="49" charset="0"/>
                <a:cs typeface="Arial" panose="020B0604020202020204" pitchFamily="34" charset="0"/>
              </a:rPr>
              <a:t>, </a:t>
            </a:r>
            <a:r>
              <a:rPr lang="en-US" dirty="0" smtClean="0">
                <a:solidFill>
                  <a:srgbClr val="0070C0"/>
                </a:solidFill>
                <a:latin typeface="Consolas" panose="020B0609020204030204" pitchFamily="49" charset="0"/>
                <a:cs typeface="Arial" panose="020B0604020202020204" pitchFamily="34" charset="0"/>
              </a:rPr>
              <a:t>Col2</a:t>
            </a:r>
            <a:r>
              <a:rPr lang="en-US" dirty="0">
                <a:solidFill>
                  <a:srgbClr val="0070C0"/>
                </a:solidFill>
                <a:latin typeface="Consolas" panose="020B0609020204030204" pitchFamily="49" charset="0"/>
                <a:cs typeface="Arial" panose="020B0604020202020204" pitchFamily="34" charset="0"/>
              </a:rPr>
              <a:t>, expressions</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from &lt;table_references</a:t>
            </a:r>
            <a:r>
              <a:rPr lang="en-US" dirty="0" smtClean="0">
                <a:solidFill>
                  <a:srgbClr val="0070C0"/>
                </a:solidFill>
                <a:latin typeface="Consolas" panose="020B0609020204030204" pitchFamily="49" charset="0"/>
                <a:cs typeface="Arial" panose="020B0604020202020204" pitchFamily="34" charset="0"/>
              </a:rPr>
              <a:t>&gt; [</a:t>
            </a:r>
            <a:r>
              <a:rPr lang="en-US" dirty="0">
                <a:solidFill>
                  <a:srgbClr val="0070C0"/>
                </a:solidFill>
                <a:latin typeface="Consolas" panose="020B0609020204030204" pitchFamily="49" charset="0"/>
                <a:cs typeface="Arial" panose="020B0604020202020204" pitchFamily="34" charset="0"/>
              </a:rPr>
              <a:t>WHERE where_condition]</a:t>
            </a:r>
          </a:p>
        </p:txBody>
      </p:sp>
      <p:sp>
        <p:nvSpPr>
          <p:cNvPr id="3" name="Rectangle 2"/>
          <p:cNvSpPr/>
          <p:nvPr/>
        </p:nvSpPr>
        <p:spPr>
          <a:xfrm>
            <a:off x="152400" y="3276600"/>
            <a:ext cx="8839200" cy="1615827"/>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 </a:t>
            </a:r>
            <a:r>
              <a:rPr lang="en-US" sz="2200" dirty="0">
                <a:solidFill>
                  <a:srgbClr val="ED1C24"/>
                </a:solidFill>
                <a:latin typeface="Calibri" panose="020F0502020204030204" pitchFamily="34" charset="0"/>
              </a:rPr>
              <a:t>where </a:t>
            </a:r>
            <a:r>
              <a:rPr lang="en-US" sz="2200" dirty="0" smtClean="0">
                <a:solidFill>
                  <a:srgbClr val="000000"/>
                </a:solidFill>
                <a:latin typeface="Calibri" panose="020F0502020204030204" pitchFamily="34" charset="0"/>
              </a:rPr>
              <a:t>deptno =</a:t>
            </a:r>
            <a:r>
              <a:rPr lang="en-US" sz="2200" dirty="0" smtClean="0">
                <a:solidFill>
                  <a:srgbClr val="B97A57"/>
                </a:solidFill>
                <a:latin typeface="Calibri" panose="020F0502020204030204" pitchFamily="34" charset="0"/>
              </a:rPr>
              <a:t> </a:t>
            </a:r>
            <a:r>
              <a:rPr lang="en-US" sz="2200" dirty="0">
                <a:solidFill>
                  <a:srgbClr val="880015"/>
                </a:solidFill>
                <a:latin typeface="Calibri" panose="020F0502020204030204" pitchFamily="34" charset="0"/>
              </a:rPr>
              <a:t>1</a:t>
            </a:r>
            <a:r>
              <a:rPr lang="en-US" sz="2200" dirty="0" smtClean="0">
                <a:solidFill>
                  <a:srgbClr val="880015"/>
                </a:solidFill>
                <a:latin typeface="Calibri" panose="020F0502020204030204" pitchFamily="34" charset="0"/>
              </a:rPr>
              <a:t>0</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 </a:t>
            </a:r>
            <a:r>
              <a:rPr lang="en-US" sz="2200" dirty="0">
                <a:solidFill>
                  <a:srgbClr val="ED1C24"/>
                </a:solidFill>
                <a:latin typeface="Calibri" panose="020F0502020204030204" pitchFamily="34" charset="0"/>
              </a:rPr>
              <a:t>where </a:t>
            </a:r>
            <a:r>
              <a:rPr lang="en-US" sz="2200" dirty="0" smtClean="0">
                <a:solidFill>
                  <a:srgbClr val="000000"/>
                </a:solidFill>
                <a:latin typeface="Calibri" panose="020F0502020204030204" pitchFamily="34" charset="0"/>
              </a:rPr>
              <a:t>ename =</a:t>
            </a:r>
            <a:r>
              <a:rPr lang="en-US" sz="2200" dirty="0" smtClean="0">
                <a:solidFill>
                  <a:srgbClr val="B97A57"/>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a:solidFill>
                  <a:srgbClr val="880015"/>
                </a:solidFill>
                <a:latin typeface="Calibri" panose="020F0502020204030204" pitchFamily="34" charset="0"/>
              </a:rPr>
              <a:t>KING</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endParaRPr lang="en-US" sz="2200" dirty="0" smtClean="0">
              <a:solidFill>
                <a:srgbClr val="B97A57"/>
              </a:solidFill>
              <a:latin typeface="Calibri" panose="020F0502020204030204" pitchFamily="34" charset="0"/>
            </a:endParaRP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 </a:t>
            </a:r>
            <a:r>
              <a:rPr lang="en-US" sz="2200" dirty="0">
                <a:solidFill>
                  <a:srgbClr val="ED1C24"/>
                </a:solidFill>
                <a:latin typeface="Calibri" panose="020F0502020204030204" pitchFamily="34" charset="0"/>
              </a:rPr>
              <a:t>where </a:t>
            </a:r>
            <a:r>
              <a:rPr lang="en-US" sz="2200" dirty="0" smtClean="0">
                <a:solidFill>
                  <a:srgbClr val="000000"/>
                </a:solidFill>
                <a:latin typeface="Calibri" panose="020F0502020204030204" pitchFamily="34" charset="0"/>
              </a:rPr>
              <a:t>hiredate =</a:t>
            </a:r>
            <a:r>
              <a:rPr lang="en-US" sz="2200" dirty="0" smtClean="0">
                <a:solidFill>
                  <a:srgbClr val="B97A57"/>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a:solidFill>
                  <a:srgbClr val="880015"/>
                </a:solidFill>
                <a:latin typeface="Calibri" panose="020F0502020204030204" pitchFamily="34" charset="0"/>
              </a:rPr>
              <a:t>09-JUN-81</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endParaRPr lang="en-US" sz="2200" dirty="0">
              <a:solidFill>
                <a:srgbClr val="00A2E8"/>
              </a:solidFill>
              <a:latin typeface="Calibri" panose="020F0502020204030204" pitchFamily="34" charset="0"/>
            </a:endParaRPr>
          </a:p>
        </p:txBody>
      </p:sp>
      <p:sp>
        <p:nvSpPr>
          <p:cNvPr id="8" name="Rectangle 7"/>
          <p:cNvSpPr/>
          <p:nvPr/>
        </p:nvSpPr>
        <p:spPr>
          <a:xfrm>
            <a:off x="76200" y="750346"/>
            <a:ext cx="8915400" cy="1477328"/>
          </a:xfrm>
          <a:prstGeom prst="rect">
            <a:avLst/>
          </a:prstGeom>
        </p:spPr>
        <p:txBody>
          <a:bodyPr wrap="square">
            <a:spAutoFit/>
          </a:bodyPr>
          <a:lstStyle/>
          <a:p>
            <a:r>
              <a:rPr lang="en-US" dirty="0">
                <a:latin typeface="Arial" panose="020B0604020202020204" pitchFamily="34" charset="0"/>
                <a:cs typeface="Arial" panose="020B0604020202020204" pitchFamily="34" charset="0"/>
              </a:rPr>
              <a:t>A WHERE clause is an optional part of a SelectExpression, DELETE statement, or UPDATE statement. The WHERE clause lets you select rows based on a boolean expression. Only rows for which the expression evaluates to TRUE are returned in the result, or, in the case of a DELETE statement, deleted, or, in the case of an UPDATE statement, updated.</a:t>
            </a:r>
          </a:p>
        </p:txBody>
      </p:sp>
    </p:spTree>
    <p:extLst>
      <p:ext uri="{BB962C8B-B14F-4D97-AF65-F5344CB8AC3E}">
        <p14:creationId xmlns:p14="http://schemas.microsoft.com/office/powerpoint/2010/main" val="18931447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random package</a:t>
            </a:r>
            <a:endParaRPr lang="en-IN" dirty="0"/>
          </a:p>
        </p:txBody>
      </p:sp>
    </p:spTree>
    <p:extLst>
      <p:ext uri="{BB962C8B-B14F-4D97-AF65-F5344CB8AC3E}">
        <p14:creationId xmlns:p14="http://schemas.microsoft.com/office/powerpoint/2010/main" val="2053158875"/>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random string</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90647" y="1295400"/>
            <a:ext cx="897715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dbms_random.string (option in char, len in number)</a:t>
            </a:r>
          </a:p>
        </p:txBody>
      </p:sp>
      <p:sp>
        <p:nvSpPr>
          <p:cNvPr id="7" name="Rectangle 6"/>
          <p:cNvSpPr/>
          <p:nvPr/>
        </p:nvSpPr>
        <p:spPr>
          <a:xfrm>
            <a:off x="76200" y="838200"/>
            <a:ext cx="8991600" cy="369332"/>
          </a:xfrm>
          <a:prstGeom prst="rect">
            <a:avLst/>
          </a:prstGeom>
        </p:spPr>
        <p:txBody>
          <a:bodyPr wrap="square">
            <a:spAutoFit/>
          </a:bodyPr>
          <a:lstStyle/>
          <a:p>
            <a:r>
              <a:rPr lang="en-US" dirty="0">
                <a:latin typeface="Arial" panose="020B0604020202020204" pitchFamily="34" charset="0"/>
                <a:cs typeface="Arial" panose="020B0604020202020204" pitchFamily="34" charset="0"/>
              </a:rPr>
              <a:t>The DBMS_RANDOM package provides a built-in random </a:t>
            </a:r>
            <a:r>
              <a:rPr lang="en-US" dirty="0" smtClean="0">
                <a:latin typeface="Arial" panose="020B0604020202020204" pitchFamily="34" charset="0"/>
                <a:cs typeface="Arial" panose="020B0604020202020204" pitchFamily="34" charset="0"/>
              </a:rPr>
              <a:t>string generator</a:t>
            </a:r>
            <a:r>
              <a:rPr lang="en-US" dirty="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152400" y="4495800"/>
            <a:ext cx="8873836" cy="430887"/>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C000"/>
                </a:solidFill>
                <a:latin typeface="Calibri" panose="020F0502020204030204" pitchFamily="34" charset="0"/>
                <a:cs typeface="Calibri" panose="020F0502020204030204" pitchFamily="34" charset="0"/>
              </a:rPr>
              <a:t>dbms_random</a:t>
            </a:r>
            <a:r>
              <a:rPr lang="en-US" sz="2200" dirty="0">
                <a:latin typeface="Calibri" panose="020F0502020204030204" pitchFamily="34" charset="0"/>
                <a:cs typeface="Calibri" panose="020F0502020204030204" pitchFamily="34" charset="0"/>
              </a:rPr>
              <a:t>.</a:t>
            </a:r>
            <a:r>
              <a:rPr lang="en-US" sz="2200" dirty="0">
                <a:solidFill>
                  <a:srgbClr val="BAB294"/>
                </a:solidFill>
                <a:latin typeface="Calibri" panose="020F0502020204030204" pitchFamily="34" charset="0"/>
                <a:cs typeface="Calibri" panose="020F0502020204030204" pitchFamily="34" charset="0"/>
              </a:rPr>
              <a:t>string</a:t>
            </a:r>
            <a:r>
              <a:rPr lang="en-US" sz="2200" dirty="0">
                <a:latin typeface="Calibri" panose="020F0502020204030204" pitchFamily="34" charset="0"/>
                <a:cs typeface="Calibri" panose="020F0502020204030204" pitchFamily="34" charset="0"/>
              </a:rPr>
              <a:t> </a:t>
            </a:r>
            <a:r>
              <a:rPr lang="en-US" sz="2200" dirty="0">
                <a:solidFill>
                  <a:schemeClr val="accent6"/>
                </a:solidFill>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20</a:t>
            </a:r>
            <a:r>
              <a:rPr lang="en-US" sz="2200" dirty="0">
                <a:solidFill>
                  <a:schemeClr val="accent6"/>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a:solidFill>
                  <a:schemeClr val="bg1">
                    <a:lumMod val="50000"/>
                  </a:schemeClr>
                </a:solidFill>
                <a:latin typeface="Calibri" panose="020F0502020204030204" pitchFamily="34" charset="0"/>
                <a:cs typeface="Calibri" panose="020F0502020204030204" pitchFamily="34" charset="0"/>
              </a:rPr>
              <a:t>;</a:t>
            </a:r>
          </a:p>
        </p:txBody>
      </p:sp>
      <p:sp>
        <p:nvSpPr>
          <p:cNvPr id="11" name="Rectangle 10"/>
          <p:cNvSpPr/>
          <p:nvPr/>
        </p:nvSpPr>
        <p:spPr>
          <a:xfrm>
            <a:off x="152400" y="1905000"/>
            <a:ext cx="8839200" cy="2169825"/>
          </a:xfrm>
          <a:prstGeom prst="rect">
            <a:avLst/>
          </a:prstGeom>
        </p:spPr>
        <p:txBody>
          <a:bodyPr wrap="square">
            <a:spAutoFit/>
          </a:bodyPr>
          <a:lstStyle/>
          <a:p>
            <a:pPr>
              <a:lnSpc>
                <a:spcPct val="150000"/>
              </a:lnSpc>
            </a:pPr>
            <a:r>
              <a:rPr lang="en-US" dirty="0" smtClean="0">
                <a:solidFill>
                  <a:schemeClr val="accent2">
                    <a:lumMod val="50000"/>
                  </a:schemeClr>
                </a:solidFill>
                <a:latin typeface="Arial" pitchFamily="34" charset="0"/>
                <a:cs typeface="Arial" pitchFamily="34" charset="0"/>
              </a:rPr>
              <a:t>'u', 'U' - returning string in uppercase alpha characters</a:t>
            </a:r>
          </a:p>
          <a:p>
            <a:pPr>
              <a:lnSpc>
                <a:spcPct val="150000"/>
              </a:lnSpc>
            </a:pPr>
            <a:r>
              <a:rPr lang="en-US" dirty="0" smtClean="0">
                <a:solidFill>
                  <a:schemeClr val="accent2">
                    <a:lumMod val="50000"/>
                  </a:schemeClr>
                </a:solidFill>
                <a:latin typeface="Arial" pitchFamily="34" charset="0"/>
                <a:cs typeface="Arial" pitchFamily="34" charset="0"/>
              </a:rPr>
              <a:t>'l', 'L' - returning string in lowercase alpha characters</a:t>
            </a:r>
          </a:p>
          <a:p>
            <a:pPr>
              <a:lnSpc>
                <a:spcPct val="150000"/>
              </a:lnSpc>
            </a:pPr>
            <a:r>
              <a:rPr lang="en-US" dirty="0" smtClean="0">
                <a:solidFill>
                  <a:schemeClr val="accent2">
                    <a:lumMod val="50000"/>
                  </a:schemeClr>
                </a:solidFill>
                <a:latin typeface="Arial" pitchFamily="34" charset="0"/>
                <a:cs typeface="Arial" pitchFamily="34" charset="0"/>
              </a:rPr>
              <a:t>'a', 'A' - returning string in mixed case alpha characters</a:t>
            </a:r>
          </a:p>
          <a:p>
            <a:pPr>
              <a:lnSpc>
                <a:spcPct val="150000"/>
              </a:lnSpc>
            </a:pPr>
            <a:r>
              <a:rPr lang="en-US" dirty="0" smtClean="0">
                <a:solidFill>
                  <a:schemeClr val="accent2">
                    <a:lumMod val="50000"/>
                  </a:schemeClr>
                </a:solidFill>
                <a:latin typeface="Arial" pitchFamily="34" charset="0"/>
                <a:cs typeface="Arial" pitchFamily="34" charset="0"/>
              </a:rPr>
              <a:t>'x', 'X' - returning string in uppercase alpha-numeric characters</a:t>
            </a:r>
          </a:p>
          <a:p>
            <a:pPr>
              <a:lnSpc>
                <a:spcPct val="150000"/>
              </a:lnSpc>
            </a:pPr>
            <a:r>
              <a:rPr lang="en-US" dirty="0" smtClean="0">
                <a:solidFill>
                  <a:schemeClr val="accent2">
                    <a:lumMod val="50000"/>
                  </a:schemeClr>
                </a:solidFill>
                <a:latin typeface="Arial" pitchFamily="34" charset="0"/>
                <a:cs typeface="Arial" pitchFamily="34" charset="0"/>
              </a:rPr>
              <a:t>'p', 'P' - returning string in any printable characters.</a:t>
            </a:r>
            <a:endParaRPr lang="en-US" dirty="0">
              <a:solidFill>
                <a:schemeClr val="accent2">
                  <a:lumMod val="50000"/>
                </a:schemeClr>
              </a:solidFill>
              <a:latin typeface="Arial" pitchFamily="34" charset="0"/>
              <a:cs typeface="Arial" pitchFamily="34" charset="0"/>
            </a:endParaRPr>
          </a:p>
        </p:txBody>
      </p:sp>
    </p:spTree>
    <p:extLst>
      <p:ext uri="{BB962C8B-B14F-4D97-AF65-F5344CB8AC3E}">
        <p14:creationId xmlns:p14="http://schemas.microsoft.com/office/powerpoint/2010/main" val="1745905814"/>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random number</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90647" y="1295400"/>
            <a:ext cx="8977153" cy="646331"/>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dbms_random.value()</a:t>
            </a:r>
          </a:p>
          <a:p>
            <a:r>
              <a:rPr lang="en-US" i="1" dirty="0">
                <a:solidFill>
                  <a:srgbClr val="FCF75E"/>
                </a:solidFill>
                <a:latin typeface="Arial" pitchFamily="34" charset="0"/>
                <a:cs typeface="Arial" pitchFamily="34" charset="0"/>
              </a:rPr>
              <a:t>dbms_random.value(low in number, high in number)</a:t>
            </a:r>
          </a:p>
        </p:txBody>
      </p:sp>
      <p:sp>
        <p:nvSpPr>
          <p:cNvPr id="9" name="Rectangle 8"/>
          <p:cNvSpPr/>
          <p:nvPr/>
        </p:nvSpPr>
        <p:spPr>
          <a:xfrm>
            <a:off x="152400" y="2286000"/>
            <a:ext cx="8873836" cy="769441"/>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FFC000"/>
                </a:solidFill>
                <a:latin typeface="Calibri" panose="020F0502020204030204" pitchFamily="34" charset="0"/>
                <a:cs typeface="Calibri" panose="020F0502020204030204" pitchFamily="34" charset="0"/>
              </a:rPr>
              <a:t>dbms_random</a:t>
            </a:r>
            <a:r>
              <a:rPr lang="en-US" sz="2200" dirty="0" smtClean="0">
                <a:latin typeface="Calibri" panose="020F0502020204030204" pitchFamily="34" charset="0"/>
                <a:cs typeface="Calibri" panose="020F0502020204030204" pitchFamily="34" charset="0"/>
              </a:rPr>
              <a:t>.</a:t>
            </a:r>
            <a:r>
              <a:rPr lang="en-US" sz="2200" dirty="0" smtClean="0">
                <a:solidFill>
                  <a:srgbClr val="BAB294"/>
                </a:solidFill>
                <a:latin typeface="Calibri" panose="020F0502020204030204" pitchFamily="34" charset="0"/>
                <a:cs typeface="Calibri" panose="020F0502020204030204" pitchFamily="34" charset="0"/>
              </a:rPr>
              <a:t>value</a:t>
            </a:r>
            <a:r>
              <a:rPr lang="en-US" sz="2200" dirty="0" smtClean="0">
                <a:latin typeface="Calibri" panose="020F0502020204030204" pitchFamily="34" charset="0"/>
                <a:cs typeface="Calibri" panose="020F0502020204030204" pitchFamily="34" charset="0"/>
              </a:rPr>
              <a:t> </a:t>
            </a:r>
            <a:r>
              <a:rPr lang="en-US" sz="2200" dirty="0" smtClean="0">
                <a:solidFill>
                  <a:schemeClr val="accent6"/>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chemeClr val="bg1">
                    <a:lumMod val="50000"/>
                  </a:schemeClr>
                </a:solidFill>
                <a:latin typeface="Calibri" panose="020F0502020204030204" pitchFamily="34" charset="0"/>
                <a:cs typeface="Calibri" panose="020F0502020204030204" pitchFamily="34" charset="0"/>
              </a:rPr>
              <a:t>;</a:t>
            </a:r>
          </a:p>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C000"/>
                </a:solidFill>
                <a:latin typeface="Calibri" panose="020F0502020204030204" pitchFamily="34" charset="0"/>
                <a:cs typeface="Calibri" panose="020F0502020204030204" pitchFamily="34" charset="0"/>
              </a:rPr>
              <a:t>dbms_random</a:t>
            </a:r>
            <a:r>
              <a:rPr lang="en-US" sz="2200" dirty="0">
                <a:latin typeface="Calibri" panose="020F0502020204030204" pitchFamily="34" charset="0"/>
                <a:cs typeface="Calibri" panose="020F0502020204030204" pitchFamily="34" charset="0"/>
              </a:rPr>
              <a:t>.</a:t>
            </a:r>
            <a:r>
              <a:rPr lang="en-US" sz="2200" dirty="0">
                <a:solidFill>
                  <a:srgbClr val="BAB294"/>
                </a:solidFill>
                <a:latin typeface="Calibri" panose="020F0502020204030204" pitchFamily="34" charset="0"/>
                <a:cs typeface="Calibri" panose="020F0502020204030204" pitchFamily="34" charset="0"/>
              </a:rPr>
              <a:t>value</a:t>
            </a:r>
            <a:r>
              <a:rPr lang="en-US" sz="2200" dirty="0">
                <a:latin typeface="Calibri" panose="020F0502020204030204" pitchFamily="34" charset="0"/>
                <a:cs typeface="Calibri" panose="020F0502020204030204" pitchFamily="34" charset="0"/>
              </a:rPr>
              <a:t> </a:t>
            </a:r>
            <a:r>
              <a:rPr lang="en-US" sz="2200" dirty="0" smtClean="0">
                <a:solidFill>
                  <a:schemeClr val="accent6"/>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1</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100</a:t>
            </a:r>
            <a:r>
              <a:rPr lang="en-US" sz="2200" dirty="0" smtClean="0">
                <a:solidFill>
                  <a:schemeClr val="accent6"/>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
        <p:nvSpPr>
          <p:cNvPr id="8" name="Rectangle 7"/>
          <p:cNvSpPr/>
          <p:nvPr/>
        </p:nvSpPr>
        <p:spPr>
          <a:xfrm>
            <a:off x="76200" y="838200"/>
            <a:ext cx="8991600" cy="369332"/>
          </a:xfrm>
          <a:prstGeom prst="rect">
            <a:avLst/>
          </a:prstGeom>
        </p:spPr>
        <p:txBody>
          <a:bodyPr wrap="square">
            <a:spAutoFit/>
          </a:bodyPr>
          <a:lstStyle/>
          <a:p>
            <a:r>
              <a:rPr lang="en-US" dirty="0">
                <a:latin typeface="Arial" panose="020B0604020202020204" pitchFamily="34" charset="0"/>
                <a:cs typeface="Arial" panose="020B0604020202020204" pitchFamily="34" charset="0"/>
              </a:rPr>
              <a:t>The DBMS_RANDOM package provides a built-in random number generator.</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84201176"/>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define variables</a:t>
            </a:r>
            <a:endParaRPr lang="en-US" dirty="0"/>
          </a:p>
        </p:txBody>
      </p:sp>
      <p:sp>
        <p:nvSpPr>
          <p:cNvPr id="3" name="Rectangle 2"/>
          <p:cNvSpPr/>
          <p:nvPr/>
        </p:nvSpPr>
        <p:spPr>
          <a:xfrm>
            <a:off x="992124" y="3145510"/>
            <a:ext cx="7159752" cy="816890"/>
          </a:xfrm>
          <a:prstGeom prst="rect">
            <a:avLst/>
          </a:prstGeom>
          <a:solidFill>
            <a:srgbClr val="E8F97F"/>
          </a:solidFill>
        </p:spPr>
        <p:txBody>
          <a:bodyPr wrap="square">
            <a:spAutoFit/>
          </a:bodyPr>
          <a:lstStyle/>
          <a:p>
            <a:pPr>
              <a:lnSpc>
                <a:spcPct val="107000"/>
              </a:lnSpc>
            </a:pPr>
            <a:r>
              <a:rPr lang="en-US" sz="2200" dirty="0">
                <a:latin typeface="Segoe UI Light" panose="020B0502040204020203" pitchFamily="34" charset="0"/>
                <a:ea typeface="Calibri" panose="020F0502020204030204" pitchFamily="34" charset="0"/>
                <a:cs typeface="Segoe UI Light" panose="020B0502040204020203" pitchFamily="34" charset="0"/>
              </a:rPr>
              <a:t>You can use substitution variables anywhere in SQL and SQL*Plus commands.</a:t>
            </a:r>
          </a:p>
        </p:txBody>
      </p:sp>
      <p:sp>
        <p:nvSpPr>
          <p:cNvPr id="4" name="Rectangle 3"/>
          <p:cNvSpPr/>
          <p:nvPr/>
        </p:nvSpPr>
        <p:spPr>
          <a:xfrm>
            <a:off x="304800" y="228600"/>
            <a:ext cx="8458200" cy="646331"/>
          </a:xfrm>
          <a:prstGeom prst="rect">
            <a:avLst/>
          </a:prstGeom>
          <a:solidFill>
            <a:srgbClr val="7E4C2E"/>
          </a:solidFill>
        </p:spPr>
        <p:txBody>
          <a:bodyPr wrap="square">
            <a:spAutoFit/>
          </a:bodyPr>
          <a:lstStyle/>
          <a:p>
            <a:r>
              <a:rPr lang="en-US" dirty="0">
                <a:solidFill>
                  <a:schemeClr val="accent4">
                    <a:lumMod val="40000"/>
                    <a:lumOff val="60000"/>
                  </a:schemeClr>
                </a:solidFill>
              </a:rPr>
              <a:t>Defines the substitution character (by default the ampersand "&amp;") and turns substitution on and off.</a:t>
            </a:r>
          </a:p>
        </p:txBody>
      </p:sp>
      <p:sp>
        <p:nvSpPr>
          <p:cNvPr id="6" name="Rectangle 5"/>
          <p:cNvSpPr/>
          <p:nvPr/>
        </p:nvSpPr>
        <p:spPr>
          <a:xfrm>
            <a:off x="304800" y="972126"/>
            <a:ext cx="2103076" cy="769441"/>
          </a:xfrm>
          <a:prstGeom prst="rect">
            <a:avLst/>
          </a:prstGeom>
        </p:spPr>
        <p:txBody>
          <a:bodyPr wrap="none">
            <a:spAutoFit/>
          </a:bodyPr>
          <a:lstStyle/>
          <a:p>
            <a:r>
              <a:rPr lang="en-US" sz="2200" dirty="0">
                <a:solidFill>
                  <a:srgbClr val="00A2E8"/>
                </a:solidFill>
                <a:latin typeface="Calibri" panose="020F0502020204030204" pitchFamily="34" charset="0"/>
                <a:cs typeface="Calibri" panose="020F0502020204030204" pitchFamily="34" charset="0"/>
              </a:rPr>
              <a:t>set</a:t>
            </a:r>
            <a:r>
              <a:rPr lang="en-US" sz="2200" dirty="0"/>
              <a:t> </a:t>
            </a:r>
            <a:r>
              <a:rPr lang="en-US" sz="2200" dirty="0">
                <a:solidFill>
                  <a:srgbClr val="7F7F7F"/>
                </a:solidFill>
                <a:latin typeface="Calibri" panose="020F0502020204030204" pitchFamily="34" charset="0"/>
                <a:cs typeface="Calibri" panose="020F0502020204030204" pitchFamily="34" charset="0"/>
              </a:rPr>
              <a:t>define #</a:t>
            </a:r>
          </a:p>
          <a:p>
            <a:r>
              <a:rPr lang="en-US" sz="2200" dirty="0" smtClean="0">
                <a:solidFill>
                  <a:srgbClr val="00A2E8"/>
                </a:solidFill>
                <a:latin typeface="Calibri" panose="020F0502020204030204" pitchFamily="34" charset="0"/>
                <a:cs typeface="Calibri" panose="020F0502020204030204" pitchFamily="34" charset="0"/>
              </a:rPr>
              <a:t>set</a:t>
            </a:r>
            <a:r>
              <a:rPr lang="en-US" sz="2200" dirty="0" smtClean="0">
                <a:latin typeface="Calibri" panose="020F0502020204030204" pitchFamily="34" charset="0"/>
                <a:cs typeface="Calibri" panose="020F0502020204030204" pitchFamily="34" charset="0"/>
              </a:rPr>
              <a:t> </a:t>
            </a:r>
            <a:r>
              <a:rPr lang="en-US" sz="2200" dirty="0">
                <a:solidFill>
                  <a:srgbClr val="7F7F7F"/>
                </a:solidFill>
                <a:latin typeface="Calibri" panose="020F0502020204030204" pitchFamily="34" charset="0"/>
                <a:cs typeface="Calibri" panose="020F0502020204030204" pitchFamily="34" charset="0"/>
              </a:rPr>
              <a:t>define on/off</a:t>
            </a:r>
          </a:p>
        </p:txBody>
      </p:sp>
      <p:sp>
        <p:nvSpPr>
          <p:cNvPr id="7" name="Rectangle 6"/>
          <p:cNvSpPr/>
          <p:nvPr/>
        </p:nvSpPr>
        <p:spPr>
          <a:xfrm>
            <a:off x="304800" y="1834920"/>
            <a:ext cx="8458199" cy="430887"/>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a:t>
            </a:r>
            <a:r>
              <a:rPr lang="en-US" sz="2200" dirty="0" smtClean="0">
                <a:solidFill>
                  <a:srgbClr val="00A2E8"/>
                </a:solidFill>
                <a:latin typeface="Calibri" panose="020F0502020204030204" pitchFamily="34" charset="0"/>
                <a:cs typeface="Calibri" panose="020F0502020204030204" pitchFamily="34" charset="0"/>
              </a:rPr>
              <a:t>et</a:t>
            </a:r>
            <a:r>
              <a:rPr lang="en-US" sz="2200" i="1" dirty="0" smtClean="0">
                <a:solidFill>
                  <a:srgbClr val="0D0D0D"/>
                </a:solidFill>
                <a:latin typeface="Calibri" panose="020F0502020204030204" pitchFamily="34" charset="0"/>
                <a:ea typeface="MS Mincho"/>
                <a:cs typeface="Calibri" panose="020F0502020204030204" pitchFamily="34" charset="0"/>
              </a:rPr>
              <a:t> </a:t>
            </a:r>
            <a:r>
              <a:rPr lang="en-US" sz="2200" dirty="0">
                <a:solidFill>
                  <a:srgbClr val="7F7F7F"/>
                </a:solidFill>
                <a:latin typeface="Calibri" panose="020F0502020204030204" pitchFamily="34" charset="0"/>
                <a:cs typeface="Calibri" panose="020F0502020204030204" pitchFamily="34" charset="0"/>
              </a:rPr>
              <a:t>verify </a:t>
            </a:r>
            <a:r>
              <a:rPr lang="en-US" sz="2200" dirty="0" smtClean="0">
                <a:solidFill>
                  <a:srgbClr val="7F7F7F"/>
                </a:solidFill>
                <a:latin typeface="Calibri" panose="020F0502020204030204" pitchFamily="34" charset="0"/>
                <a:cs typeface="Calibri" panose="020F0502020204030204" pitchFamily="34" charset="0"/>
              </a:rPr>
              <a:t>on/off </a:t>
            </a:r>
            <a:r>
              <a:rPr lang="en-US" sz="2200" b="1" i="1" dirty="0" smtClean="0">
                <a:solidFill>
                  <a:srgbClr val="FC6F0D"/>
                </a:solidFill>
                <a:latin typeface="Calibri" panose="020F0502020204030204" pitchFamily="34" charset="0"/>
                <a:ea typeface="MS Mincho"/>
                <a:cs typeface="Calibri" panose="020F0502020204030204" pitchFamily="34" charset="0"/>
              </a:rPr>
              <a:t>(</a:t>
            </a:r>
            <a:r>
              <a:rPr lang="en-US" sz="2200" b="1" i="1" dirty="0">
                <a:solidFill>
                  <a:srgbClr val="FC6F0D"/>
                </a:solidFill>
                <a:latin typeface="Calibri" panose="020F0502020204030204" pitchFamily="34" charset="0"/>
                <a:ea typeface="MS Mincho"/>
                <a:cs typeface="Calibri" panose="020F0502020204030204" pitchFamily="34" charset="0"/>
              </a:rPr>
              <a:t>will not display old line when we user “&amp;” sign)</a:t>
            </a:r>
            <a:endParaRPr lang="en-US" sz="2200" b="1"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55031692"/>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define &amp; undefine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87086" y="1752600"/>
            <a:ext cx="8873836" cy="1446550"/>
          </a:xfrm>
          <a:prstGeom prst="rect">
            <a:avLst/>
          </a:prstGeom>
        </p:spPr>
        <p:txBody>
          <a:bodyPr wrap="square">
            <a:spAutoFit/>
          </a:bodyPr>
          <a:lstStyle/>
          <a:p>
            <a:r>
              <a:rPr lang="en-US" sz="2200" dirty="0">
                <a:solidFill>
                  <a:srgbClr val="7F7F7F"/>
                </a:solidFill>
                <a:latin typeface="Calibri" panose="020F0502020204030204" pitchFamily="34" charset="0"/>
                <a:cs typeface="Calibri" panose="020F0502020204030204" pitchFamily="34" charset="0"/>
              </a:rPr>
              <a:t>define</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dno </a:t>
            </a:r>
            <a:r>
              <a:rPr lang="en-US" sz="2200" dirty="0" smtClean="0">
                <a:solidFill>
                  <a:schemeClr val="accent6"/>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C00000"/>
                </a:solidFill>
                <a:latin typeface="Calibri" panose="020F0502020204030204" pitchFamily="34" charset="0"/>
                <a:cs typeface="Calibri" panose="020F0502020204030204" pitchFamily="34" charset="0"/>
              </a:rPr>
              <a:t>10</a:t>
            </a:r>
          </a:p>
          <a:p>
            <a:r>
              <a:rPr lang="en-US" sz="2200" dirty="0">
                <a:solidFill>
                  <a:srgbClr val="7F7F7F"/>
                </a:solidFill>
                <a:latin typeface="Calibri" panose="020F0502020204030204" pitchFamily="34" charset="0"/>
                <a:cs typeface="Calibri" panose="020F0502020204030204" pitchFamily="34" charset="0"/>
              </a:rPr>
              <a:t>define</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name </a:t>
            </a:r>
            <a:r>
              <a:rPr lang="en-US" sz="2200" dirty="0">
                <a:solidFill>
                  <a:schemeClr val="accent6"/>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smtClean="0">
                <a:solidFill>
                  <a:srgbClr val="C00000"/>
                </a:solidFill>
                <a:latin typeface="Calibri" panose="020F0502020204030204" pitchFamily="34" charset="0"/>
                <a:cs typeface="Calibri" panose="020F0502020204030204" pitchFamily="34" charset="0"/>
              </a:rPr>
              <a:t>KING</a:t>
            </a:r>
            <a:endParaRPr lang="en-US" sz="2200" dirty="0" smtClean="0">
              <a:solidFill>
                <a:schemeClr val="bg1">
                  <a:lumMod val="50000"/>
                </a:schemeClr>
              </a:solidFill>
              <a:latin typeface="Calibri" panose="020F0502020204030204" pitchFamily="34" charset="0"/>
              <a:cs typeface="Calibri" panose="020F0502020204030204" pitchFamily="34" charset="0"/>
            </a:endParaRPr>
          </a:p>
          <a:p>
            <a:r>
              <a:rPr lang="en-US" sz="2200" dirty="0">
                <a:solidFill>
                  <a:srgbClr val="7F7F7F"/>
                </a:solidFill>
                <a:latin typeface="Calibri" panose="020F0502020204030204" pitchFamily="34" charset="0"/>
                <a:cs typeface="Calibri" panose="020F0502020204030204" pitchFamily="34" charset="0"/>
              </a:rPr>
              <a:t>define</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jb </a:t>
            </a:r>
            <a:r>
              <a:rPr lang="en-US" sz="2200" dirty="0">
                <a:solidFill>
                  <a:schemeClr val="accent6"/>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C00000"/>
                </a:solidFill>
                <a:latin typeface="Calibri" panose="020F0502020204030204" pitchFamily="34" charset="0"/>
                <a:cs typeface="Calibri" panose="020F0502020204030204" pitchFamily="34" charset="0"/>
              </a:rPr>
              <a:t>MANAGER</a:t>
            </a:r>
            <a:r>
              <a:rPr lang="en-US" sz="2200" dirty="0">
                <a:solidFill>
                  <a:schemeClr val="bg1">
                    <a:lumMod val="50000"/>
                  </a:schemeClr>
                </a:solidFill>
                <a:latin typeface="Calibri" panose="020F0502020204030204" pitchFamily="34" charset="0"/>
                <a:cs typeface="Calibri" panose="020F0502020204030204" pitchFamily="34" charset="0"/>
              </a:rPr>
              <a:t>'</a:t>
            </a:r>
          </a:p>
          <a:p>
            <a:r>
              <a:rPr lang="en-US" sz="2200" dirty="0">
                <a:solidFill>
                  <a:schemeClr val="bg1">
                    <a:lumMod val="50000"/>
                  </a:schemeClr>
                </a:solidFill>
                <a:latin typeface="Calibri" panose="020F0502020204030204" pitchFamily="34" charset="0"/>
                <a:cs typeface="Calibri" panose="020F0502020204030204" pitchFamily="34" charset="0"/>
              </a:rPr>
              <a:t>define </a:t>
            </a:r>
            <a:r>
              <a:rPr lang="en-US" sz="2200" dirty="0">
                <a:latin typeface="Calibri" panose="020F0502020204030204" pitchFamily="34" charset="0"/>
                <a:cs typeface="Calibri" panose="020F0502020204030204" pitchFamily="34" charset="0"/>
              </a:rPr>
              <a:t>dt</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solidFill>
                  <a:schemeClr val="accent6"/>
                </a:solidFill>
                <a:latin typeface="Calibri" panose="020F0502020204030204" pitchFamily="34" charset="0"/>
                <a:cs typeface="Calibri" panose="020F0502020204030204" pitchFamily="34" charset="0"/>
              </a:rPr>
              <a:t>=</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C00000"/>
                </a:solidFill>
                <a:latin typeface="Calibri" panose="020F0502020204030204" pitchFamily="34" charset="0"/>
                <a:cs typeface="Calibri" panose="020F0502020204030204" pitchFamily="34" charset="0"/>
              </a:rPr>
              <a:t>23-JAN-82</a:t>
            </a:r>
            <a:r>
              <a:rPr lang="en-US" sz="2200" dirty="0" smtClean="0">
                <a:solidFill>
                  <a:schemeClr val="bg1">
                    <a:lumMod val="50000"/>
                  </a:schemeClr>
                </a:solidFill>
                <a:latin typeface="Calibri" panose="020F0502020204030204" pitchFamily="34" charset="0"/>
                <a:cs typeface="Calibri" panose="020F0502020204030204" pitchFamily="34" charset="0"/>
              </a:rPr>
              <a:t>'</a:t>
            </a:r>
          </a:p>
        </p:txBody>
      </p:sp>
      <p:sp>
        <p:nvSpPr>
          <p:cNvPr id="6" name="Rectangle 5"/>
          <p:cNvSpPr/>
          <p:nvPr/>
        </p:nvSpPr>
        <p:spPr>
          <a:xfrm>
            <a:off x="90647" y="1295400"/>
            <a:ext cx="585295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DEF[INE] [variable] | [variable = text]</a:t>
            </a:r>
          </a:p>
        </p:txBody>
      </p:sp>
      <p:sp>
        <p:nvSpPr>
          <p:cNvPr id="7" name="Rectangle 6"/>
          <p:cNvSpPr/>
          <p:nvPr/>
        </p:nvSpPr>
        <p:spPr>
          <a:xfrm>
            <a:off x="76200" y="838200"/>
            <a:ext cx="8991600" cy="369332"/>
          </a:xfrm>
          <a:prstGeom prst="rect">
            <a:avLst/>
          </a:prstGeom>
        </p:spPr>
        <p:txBody>
          <a:bodyPr wrap="square">
            <a:spAutoFit/>
          </a:bodyPr>
          <a:lstStyle/>
          <a:p>
            <a:r>
              <a:rPr lang="en-US" dirty="0">
                <a:latin typeface="Arial" panose="020B0604020202020204" pitchFamily="34" charset="0"/>
                <a:cs typeface="Arial" panose="020B0604020202020204" pitchFamily="34" charset="0"/>
              </a:rPr>
              <a:t>Specifies a user or predefined variable and assigns a CHAR value to it</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8" name="Rectangle 7"/>
          <p:cNvSpPr/>
          <p:nvPr/>
        </p:nvSpPr>
        <p:spPr>
          <a:xfrm>
            <a:off x="90647" y="4746456"/>
            <a:ext cx="585295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UNDEF[INE] variable ...</a:t>
            </a:r>
          </a:p>
        </p:txBody>
      </p:sp>
      <p:sp>
        <p:nvSpPr>
          <p:cNvPr id="9" name="Rectangle 8"/>
          <p:cNvSpPr/>
          <p:nvPr/>
        </p:nvSpPr>
        <p:spPr>
          <a:xfrm>
            <a:off x="87086" y="3200400"/>
            <a:ext cx="8873836" cy="430887"/>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rPr>
              <a:t>&amp;</a:t>
            </a:r>
            <a:r>
              <a:rPr lang="en-US" sz="2200" dirty="0" smtClean="0">
                <a:latin typeface="Calibri" panose="020F0502020204030204" pitchFamily="34" charset="0"/>
              </a:rPr>
              <a:t>dno</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7F7F7F"/>
                </a:solidFill>
                <a:latin typeface="Calibri" panose="020F0502020204030204" pitchFamily="34" charset="0"/>
              </a:rPr>
              <a:t>'</a:t>
            </a:r>
            <a:r>
              <a:rPr lang="en-US" sz="2200" dirty="0" smtClean="0">
                <a:solidFill>
                  <a:srgbClr val="B97A57"/>
                </a:solidFill>
                <a:latin typeface="Calibri" panose="020F0502020204030204" pitchFamily="34" charset="0"/>
              </a:rPr>
              <a:t>&amp;</a:t>
            </a:r>
            <a:r>
              <a:rPr lang="en-US" sz="2200" dirty="0" smtClean="0">
                <a:latin typeface="Calibri" panose="020F0502020204030204" pitchFamily="34" charset="0"/>
                <a:cs typeface="Calibri" panose="020F0502020204030204" pitchFamily="34" charset="0"/>
              </a:rPr>
              <a:t>name</a:t>
            </a:r>
            <a:r>
              <a:rPr lang="en-US" sz="2200" dirty="0" smtClean="0">
                <a:solidFill>
                  <a:srgbClr val="7F7F7F"/>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7F7F7F"/>
                </a:solidFill>
                <a:latin typeface="Calibri" panose="020F0502020204030204" pitchFamily="34" charset="0"/>
              </a:rPr>
              <a:t>'</a:t>
            </a:r>
            <a:r>
              <a:rPr lang="en-US" sz="2200" dirty="0" smtClean="0">
                <a:solidFill>
                  <a:srgbClr val="B97A57"/>
                </a:solidFill>
                <a:latin typeface="Calibri" panose="020F0502020204030204" pitchFamily="34" charset="0"/>
              </a:rPr>
              <a:t>&amp;</a:t>
            </a:r>
            <a:r>
              <a:rPr lang="en-US" sz="2200" dirty="0" smtClean="0">
                <a:latin typeface="Calibri" panose="020F0502020204030204" pitchFamily="34" charset="0"/>
                <a:cs typeface="Calibri" panose="020F0502020204030204" pitchFamily="34" charset="0"/>
              </a:rPr>
              <a:t>jb</a:t>
            </a:r>
            <a:r>
              <a:rPr lang="en-US" sz="2200" dirty="0" smtClean="0">
                <a:solidFill>
                  <a:srgbClr val="7F7F7F"/>
                </a:solidFill>
                <a:latin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smtClean="0">
                <a:solidFill>
                  <a:srgbClr val="7F7F7F"/>
                </a:solidFill>
                <a:latin typeface="Calibri" panose="020F0502020204030204" pitchFamily="34" charset="0"/>
              </a:rPr>
              <a:t>'</a:t>
            </a:r>
            <a:r>
              <a:rPr lang="en-US" sz="2200" dirty="0" smtClean="0">
                <a:solidFill>
                  <a:srgbClr val="B97A57"/>
                </a:solidFill>
                <a:latin typeface="Calibri" panose="020F0502020204030204" pitchFamily="34" charset="0"/>
              </a:rPr>
              <a:t>&amp;</a:t>
            </a:r>
            <a:r>
              <a:rPr lang="en-US" sz="2200" dirty="0" smtClean="0">
                <a:latin typeface="Calibri" panose="020F0502020204030204" pitchFamily="34" charset="0"/>
                <a:cs typeface="Calibri" panose="020F0502020204030204" pitchFamily="34" charset="0"/>
              </a:rPr>
              <a:t>dt</a:t>
            </a:r>
            <a:r>
              <a:rPr lang="en-US" sz="2200" dirty="0" smtClean="0">
                <a:solidFill>
                  <a:srgbClr val="7F7F7F"/>
                </a:solidFill>
                <a:latin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a:solidFill>
                  <a:schemeClr val="bg1">
                    <a:lumMod val="50000"/>
                  </a:schemeClr>
                </a:solidFill>
                <a:latin typeface="Calibri" panose="020F0502020204030204" pitchFamily="34" charset="0"/>
                <a:cs typeface="Calibri" panose="020F0502020204030204" pitchFamily="34" charset="0"/>
              </a:rPr>
              <a:t>;</a:t>
            </a:r>
          </a:p>
        </p:txBody>
      </p:sp>
      <p:sp>
        <p:nvSpPr>
          <p:cNvPr id="10" name="Rectangle 9"/>
          <p:cNvSpPr/>
          <p:nvPr/>
        </p:nvSpPr>
        <p:spPr>
          <a:xfrm>
            <a:off x="76200" y="4060656"/>
            <a:ext cx="8991600" cy="646331"/>
          </a:xfrm>
          <a:prstGeom prst="rect">
            <a:avLst/>
          </a:prstGeom>
        </p:spPr>
        <p:txBody>
          <a:bodyPr wrap="square">
            <a:spAutoFit/>
          </a:bodyPr>
          <a:lstStyle/>
          <a:p>
            <a:r>
              <a:rPr lang="en-US" dirty="0">
                <a:latin typeface="Arial" panose="020B0604020202020204" pitchFamily="34" charset="0"/>
                <a:cs typeface="Arial" panose="020B0604020202020204" pitchFamily="34" charset="0"/>
              </a:rPr>
              <a:t>Deletes one or more substitution variables that you defined </a:t>
            </a:r>
            <a:r>
              <a:rPr lang="en-US" dirty="0" smtClean="0">
                <a:latin typeface="Arial" panose="020B0604020202020204" pitchFamily="34" charset="0"/>
                <a:cs typeface="Arial" panose="020B0604020202020204" pitchFamily="34" charset="0"/>
              </a:rPr>
              <a:t>explicitly </a:t>
            </a:r>
            <a:r>
              <a:rPr lang="en-US" dirty="0">
                <a:latin typeface="Arial" panose="020B0604020202020204" pitchFamily="34" charset="0"/>
                <a:cs typeface="Arial" panose="020B0604020202020204" pitchFamily="34" charset="0"/>
              </a:rPr>
              <a:t>with the DEFINE command.</a:t>
            </a:r>
            <a:endParaRPr lang="en-IN" dirty="0">
              <a:latin typeface="Arial" panose="020B0604020202020204" pitchFamily="34" charset="0"/>
              <a:cs typeface="Arial" panose="020B0604020202020204" pitchFamily="34" charset="0"/>
            </a:endParaRPr>
          </a:p>
        </p:txBody>
      </p:sp>
      <p:sp>
        <p:nvSpPr>
          <p:cNvPr id="3" name="Rectangle 2"/>
          <p:cNvSpPr/>
          <p:nvPr/>
        </p:nvSpPr>
        <p:spPr>
          <a:xfrm>
            <a:off x="117764" y="5181600"/>
            <a:ext cx="8843158" cy="769441"/>
          </a:xfrm>
          <a:prstGeom prst="rect">
            <a:avLst/>
          </a:prstGeom>
        </p:spPr>
        <p:txBody>
          <a:bodyPr wrap="square">
            <a:spAutoFit/>
          </a:bodyPr>
          <a:lstStyle/>
          <a:p>
            <a:r>
              <a:rPr lang="en-US" sz="2200" dirty="0">
                <a:solidFill>
                  <a:srgbClr val="7F7F7F"/>
                </a:solidFill>
                <a:latin typeface="Calibri" panose="020F0502020204030204" pitchFamily="34" charset="0"/>
                <a:cs typeface="Calibri" panose="020F0502020204030204" pitchFamily="34" charset="0"/>
              </a:rPr>
              <a:t>undefine</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dno</a:t>
            </a:r>
          </a:p>
          <a:p>
            <a:r>
              <a:rPr lang="en-US" sz="2200" dirty="0" smtClean="0">
                <a:solidFill>
                  <a:srgbClr val="7F7F7F"/>
                </a:solidFill>
                <a:latin typeface="Calibri" panose="020F0502020204030204" pitchFamily="34" charset="0"/>
                <a:cs typeface="Calibri" panose="020F0502020204030204" pitchFamily="34" charset="0"/>
              </a:rPr>
              <a:t>undefine </a:t>
            </a:r>
            <a:r>
              <a:rPr lang="en-US" sz="2200" dirty="0" smtClean="0">
                <a:latin typeface="Calibri" panose="020F0502020204030204" pitchFamily="34" charset="0"/>
                <a:cs typeface="Calibri" panose="020F0502020204030204" pitchFamily="34" charset="0"/>
              </a:rPr>
              <a:t>name jb dt</a:t>
            </a:r>
            <a:endParaRPr lang="en-US" sz="2200" dirty="0">
              <a:latin typeface="Calibri" panose="020F0502020204030204" pitchFamily="34" charset="0"/>
              <a:cs typeface="Calibri" panose="020F0502020204030204" pitchFamily="34" charset="0"/>
            </a:endParaRPr>
          </a:p>
        </p:txBody>
      </p:sp>
      <p:cxnSp>
        <p:nvCxnSpPr>
          <p:cNvPr id="13" name="Straight Connector 12"/>
          <p:cNvCxnSpPr/>
          <p:nvPr/>
        </p:nvCxnSpPr>
        <p:spPr>
          <a:xfrm>
            <a:off x="117764" y="3908256"/>
            <a:ext cx="8843158" cy="0"/>
          </a:xfrm>
          <a:prstGeom prst="line">
            <a:avLst/>
          </a:prstGeom>
          <a:ln w="19050" cmpd="sng">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28670654"/>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accept</a:t>
            </a:r>
            <a:endParaRPr lang="en-US" dirty="0"/>
          </a:p>
        </p:txBody>
      </p:sp>
    </p:spTree>
    <p:extLst>
      <p:ext uri="{BB962C8B-B14F-4D97-AF65-F5344CB8AC3E}">
        <p14:creationId xmlns:p14="http://schemas.microsoft.com/office/powerpoint/2010/main" val="3615593243"/>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accept</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90647" y="1295400"/>
            <a:ext cx="8977153" cy="646331"/>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ACC[EPT] variable [NUM[BER] | CHAR | DATE] [FOR[MAT] format] [DEF[AULT] default] [PROMPT text</a:t>
            </a:r>
            <a:r>
              <a:rPr lang="en-US" i="1" dirty="0" smtClean="0">
                <a:solidFill>
                  <a:srgbClr val="FCF75E"/>
                </a:solidFill>
                <a:latin typeface="Arial" pitchFamily="34" charset="0"/>
                <a:cs typeface="Arial" pitchFamily="34" charset="0"/>
              </a:rPr>
              <a:t>] [HIDE]</a:t>
            </a:r>
            <a:endParaRPr lang="en-US" i="1" dirty="0">
              <a:solidFill>
                <a:srgbClr val="FCF75E"/>
              </a:solidFill>
              <a:latin typeface="Arial" pitchFamily="34" charset="0"/>
              <a:cs typeface="Arial" pitchFamily="34" charset="0"/>
            </a:endParaRPr>
          </a:p>
        </p:txBody>
      </p:sp>
      <p:sp>
        <p:nvSpPr>
          <p:cNvPr id="7" name="Rectangle 6"/>
          <p:cNvSpPr/>
          <p:nvPr/>
        </p:nvSpPr>
        <p:spPr>
          <a:xfrm>
            <a:off x="76200" y="838200"/>
            <a:ext cx="8991600" cy="369332"/>
          </a:xfrm>
          <a:prstGeom prst="rect">
            <a:avLst/>
          </a:prstGeom>
        </p:spPr>
        <p:txBody>
          <a:bodyPr wrap="square">
            <a:spAutoFit/>
          </a:bodyPr>
          <a:lstStyle/>
          <a:p>
            <a:r>
              <a:rPr lang="en-US" dirty="0">
                <a:latin typeface="Arial" panose="020B0604020202020204" pitchFamily="34" charset="0"/>
                <a:cs typeface="Arial" panose="020B0604020202020204" pitchFamily="34" charset="0"/>
              </a:rPr>
              <a:t>Reads a line of input and stores it in a given substitution variable.</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90647" y="4876800"/>
            <a:ext cx="8873836" cy="430887"/>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7F7F7F"/>
                </a:solidFill>
                <a:latin typeface="Calibri" panose="020F0502020204030204" pitchFamily="34" charset="0"/>
              </a:rPr>
              <a:t>'</a:t>
            </a:r>
            <a:r>
              <a:rPr lang="en-US" sz="2200" dirty="0" smtClean="0">
                <a:solidFill>
                  <a:srgbClr val="B97A57"/>
                </a:solidFill>
                <a:latin typeface="Calibri" panose="020F0502020204030204" pitchFamily="34" charset="0"/>
              </a:rPr>
              <a:t>&amp;</a:t>
            </a:r>
            <a:r>
              <a:rPr lang="en-US" sz="2200" dirty="0" smtClean="0">
                <a:latin typeface="Calibri" panose="020F0502020204030204" pitchFamily="34" charset="0"/>
                <a:cs typeface="Calibri" panose="020F0502020204030204" pitchFamily="34" charset="0"/>
              </a:rPr>
              <a:t>pwd</a:t>
            </a:r>
            <a:r>
              <a:rPr lang="en-US" sz="2200" dirty="0">
                <a:solidFill>
                  <a:srgbClr val="7F7F7F"/>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7F7F7F"/>
                </a:solidFill>
                <a:latin typeface="Calibri" panose="020F0502020204030204" pitchFamily="34" charset="0"/>
              </a:rPr>
              <a:t>'</a:t>
            </a:r>
            <a:r>
              <a:rPr lang="en-US" sz="2200" dirty="0" smtClean="0">
                <a:solidFill>
                  <a:srgbClr val="B97A57"/>
                </a:solidFill>
                <a:latin typeface="Calibri" panose="020F0502020204030204" pitchFamily="34" charset="0"/>
              </a:rPr>
              <a:t>&amp;</a:t>
            </a:r>
            <a:r>
              <a:rPr lang="en-US" sz="2200" dirty="0">
                <a:latin typeface="Calibri" panose="020F0502020204030204" pitchFamily="34" charset="0"/>
                <a:cs typeface="Calibri" panose="020F0502020204030204" pitchFamily="34" charset="0"/>
              </a:rPr>
              <a:t>firstn</a:t>
            </a:r>
            <a:r>
              <a:rPr lang="en-US" sz="2200" dirty="0" smtClean="0">
                <a:latin typeface="Calibri" panose="020F0502020204030204" pitchFamily="34" charset="0"/>
                <a:cs typeface="Calibri" panose="020F0502020204030204" pitchFamily="34" charset="0"/>
              </a:rPr>
              <a:t>ame</a:t>
            </a:r>
            <a:r>
              <a:rPr lang="en-US" sz="2200" smtClean="0">
                <a:solidFill>
                  <a:srgbClr val="7F7F7F"/>
                </a:solidFill>
                <a:latin typeface="Calibri" panose="020F0502020204030204" pitchFamily="34" charset="0"/>
              </a:rPr>
              <a:t>'</a:t>
            </a:r>
            <a:r>
              <a:rPr lang="en-US" sz="2200" smtClean="0">
                <a:solidFill>
                  <a:schemeClr val="bg1">
                    <a:lumMod val="50000"/>
                  </a:schemeClr>
                </a:solidFill>
                <a:latin typeface="Calibri" panose="020F0502020204030204" pitchFamily="34" charset="0"/>
                <a:cs typeface="Calibri" panose="020F0502020204030204" pitchFamily="34" charset="0"/>
              </a:rPr>
              <a:t>,</a:t>
            </a:r>
            <a:r>
              <a:rPr lang="en-US" sz="2200" smtClean="0">
                <a:latin typeface="Calibri" panose="020F0502020204030204" pitchFamily="34" charset="0"/>
                <a:cs typeface="Calibri" panose="020F0502020204030204" pitchFamily="34" charset="0"/>
              </a:rPr>
              <a:t> </a:t>
            </a:r>
            <a:r>
              <a:rPr lang="en-US" sz="2200" smtClean="0">
                <a:solidFill>
                  <a:srgbClr val="B97A57"/>
                </a:solidFill>
                <a:latin typeface="Calibri" panose="020F0502020204030204" pitchFamily="34" charset="0"/>
              </a:rPr>
              <a:t>&amp;</a:t>
            </a:r>
            <a:r>
              <a:rPr lang="en-US" sz="2200" smtClean="0">
                <a:latin typeface="Calibri" panose="020F0502020204030204" pitchFamily="34" charset="0"/>
                <a:cs typeface="Calibri" panose="020F0502020204030204" pitchFamily="34" charset="0"/>
              </a:rPr>
              <a:t>salary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a:solidFill>
                  <a:schemeClr val="bg1">
                    <a:lumMod val="50000"/>
                  </a:schemeClr>
                </a:solidFill>
                <a:latin typeface="Calibri" panose="020F0502020204030204" pitchFamily="34" charset="0"/>
                <a:cs typeface="Calibri" panose="020F0502020204030204" pitchFamily="34" charset="0"/>
              </a:rPr>
              <a:t>;</a:t>
            </a:r>
          </a:p>
        </p:txBody>
      </p:sp>
      <p:sp>
        <p:nvSpPr>
          <p:cNvPr id="11" name="Rectangle 10"/>
          <p:cNvSpPr/>
          <p:nvPr/>
        </p:nvSpPr>
        <p:spPr>
          <a:xfrm>
            <a:off x="117764" y="2286978"/>
            <a:ext cx="8950036" cy="2123658"/>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a</a:t>
            </a:r>
            <a:r>
              <a:rPr lang="en-US" sz="2200" dirty="0" smtClean="0">
                <a:solidFill>
                  <a:srgbClr val="00A2E8"/>
                </a:solidFill>
                <a:latin typeface="Calibri" panose="020F0502020204030204" pitchFamily="34" charset="0"/>
                <a:cs typeface="Calibri" panose="020F0502020204030204" pitchFamily="34" charset="0"/>
              </a:rPr>
              <a:t>ccept </a:t>
            </a:r>
            <a:r>
              <a:rPr lang="en-US" sz="2200" dirty="0" smtClean="0">
                <a:latin typeface="Calibri" panose="020F0502020204030204" pitchFamily="34" charset="0"/>
                <a:cs typeface="Calibri" panose="020F0502020204030204" pitchFamily="34" charset="0"/>
              </a:rPr>
              <a:t>pwd </a:t>
            </a:r>
            <a:r>
              <a:rPr lang="en-US" sz="2200" dirty="0">
                <a:solidFill>
                  <a:srgbClr val="7F7F7F"/>
                </a:solidFill>
                <a:latin typeface="Calibri" panose="020F0502020204030204" pitchFamily="34" charset="0"/>
                <a:cs typeface="Calibri" panose="020F0502020204030204" pitchFamily="34" charset="0"/>
              </a:rPr>
              <a:t>CHAR</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PROMPT</a:t>
            </a:r>
            <a:r>
              <a:rPr lang="en-US" sz="2200" dirty="0">
                <a:latin typeface="Calibri" panose="020F0502020204030204" pitchFamily="34" charset="0"/>
                <a:cs typeface="Calibri" panose="020F0502020204030204" pitchFamily="34" charset="0"/>
              </a:rPr>
              <a:t> 'Password:  ' </a:t>
            </a:r>
            <a:r>
              <a:rPr lang="en-US" sz="2200" dirty="0" smtClean="0">
                <a:solidFill>
                  <a:srgbClr val="00A2E8"/>
                </a:solidFill>
                <a:latin typeface="Calibri" panose="020F0502020204030204" pitchFamily="34" charset="0"/>
                <a:cs typeface="Calibri" panose="020F0502020204030204" pitchFamily="34" charset="0"/>
              </a:rPr>
              <a:t>HIDE</a:t>
            </a:r>
          </a:p>
          <a:p>
            <a:endParaRPr lang="en-US" sz="2200" dirty="0" smtClean="0">
              <a:solidFill>
                <a:srgbClr val="00A2E8"/>
              </a:solidFill>
              <a:latin typeface="Calibri" panose="020F0502020204030204" pitchFamily="34" charset="0"/>
              <a:cs typeface="Calibri" panose="020F0502020204030204" pitchFamily="34" charset="0"/>
            </a:endParaRPr>
          </a:p>
          <a:p>
            <a:r>
              <a:rPr lang="en-US" sz="2200" dirty="0">
                <a:solidFill>
                  <a:srgbClr val="00A2E8"/>
                </a:solidFill>
                <a:latin typeface="Calibri" panose="020F0502020204030204" pitchFamily="34" charset="0"/>
                <a:cs typeface="Calibri" panose="020F0502020204030204" pitchFamily="34" charset="0"/>
              </a:rPr>
              <a:t>accept </a:t>
            </a:r>
            <a:r>
              <a:rPr lang="en-US" sz="2200" dirty="0">
                <a:latin typeface="Calibri" panose="020F0502020204030204" pitchFamily="34" charset="0"/>
                <a:cs typeface="Calibri" panose="020F0502020204030204" pitchFamily="34" charset="0"/>
              </a:rPr>
              <a:t>firstname </a:t>
            </a:r>
            <a:r>
              <a:rPr lang="en-US" sz="2200" dirty="0">
                <a:solidFill>
                  <a:srgbClr val="7F7F7F"/>
                </a:solidFill>
                <a:latin typeface="Calibri" panose="020F0502020204030204" pitchFamily="34" charset="0"/>
                <a:cs typeface="Calibri" panose="020F0502020204030204" pitchFamily="34" charset="0"/>
              </a:rPr>
              <a:t>CHAR</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FORMAT</a:t>
            </a:r>
            <a:r>
              <a:rPr lang="en-US" sz="2200" dirty="0">
                <a:latin typeface="Calibri" panose="020F0502020204030204" pitchFamily="34" charset="0"/>
                <a:cs typeface="Calibri" panose="020F0502020204030204" pitchFamily="34" charset="0"/>
              </a:rPr>
              <a:t> 'A12' </a:t>
            </a:r>
            <a:r>
              <a:rPr lang="en-US" sz="2200" dirty="0">
                <a:solidFill>
                  <a:srgbClr val="00A2E8"/>
                </a:solidFill>
                <a:latin typeface="Calibri" panose="020F0502020204030204" pitchFamily="34" charset="0"/>
                <a:cs typeface="Calibri" panose="020F0502020204030204" pitchFamily="34" charset="0"/>
              </a:rPr>
              <a:t>PROMPT</a:t>
            </a:r>
            <a:r>
              <a:rPr lang="en-US" sz="2200" dirty="0">
                <a:latin typeface="Calibri" panose="020F0502020204030204" pitchFamily="34" charset="0"/>
                <a:cs typeface="Calibri" panose="020F0502020204030204" pitchFamily="34" charset="0"/>
              </a:rPr>
              <a:t> 'Enter employee name:  '</a:t>
            </a:r>
            <a:endParaRPr lang="en-US" sz="2200" dirty="0">
              <a:solidFill>
                <a:srgbClr val="00A2E8"/>
              </a:solidFill>
              <a:latin typeface="Calibri" panose="020F0502020204030204" pitchFamily="34" charset="0"/>
              <a:cs typeface="Calibri" panose="020F0502020204030204" pitchFamily="34" charset="0"/>
            </a:endParaRPr>
          </a:p>
          <a:p>
            <a:endParaRPr lang="en-US" sz="2200" dirty="0" smtClean="0">
              <a:solidFill>
                <a:srgbClr val="00A2E8"/>
              </a:solidFill>
              <a:latin typeface="Calibri" panose="020F0502020204030204" pitchFamily="34" charset="0"/>
              <a:cs typeface="Calibri" panose="020F0502020204030204" pitchFamily="34" charset="0"/>
            </a:endParaRPr>
          </a:p>
          <a:p>
            <a:r>
              <a:rPr lang="en-US" sz="2200" dirty="0" smtClean="0">
                <a:solidFill>
                  <a:srgbClr val="00A2E8"/>
                </a:solidFill>
                <a:latin typeface="Calibri" panose="020F0502020204030204" pitchFamily="34" charset="0"/>
                <a:cs typeface="Calibri" panose="020F0502020204030204" pitchFamily="34" charset="0"/>
              </a:rPr>
              <a:t>accept </a:t>
            </a:r>
            <a:r>
              <a:rPr lang="en-US" sz="2200" dirty="0" smtClean="0">
                <a:latin typeface="Calibri" panose="020F0502020204030204" pitchFamily="34" charset="0"/>
                <a:cs typeface="Calibri" panose="020F0502020204030204" pitchFamily="34" charset="0"/>
              </a:rPr>
              <a:t>salary </a:t>
            </a:r>
            <a:r>
              <a:rPr lang="en-US" sz="2200" dirty="0">
                <a:solidFill>
                  <a:srgbClr val="7F7F7F"/>
                </a:solidFill>
                <a:latin typeface="Calibri" panose="020F0502020204030204" pitchFamily="34" charset="0"/>
                <a:cs typeface="Calibri" panose="020F0502020204030204" pitchFamily="34" charset="0"/>
              </a:rPr>
              <a:t>NUMBER</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FORMAT</a:t>
            </a:r>
            <a:r>
              <a:rPr lang="en-US" sz="2200" dirty="0">
                <a:latin typeface="Calibri" panose="020F0502020204030204" pitchFamily="34" charset="0"/>
                <a:cs typeface="Calibri" panose="020F0502020204030204" pitchFamily="34" charset="0"/>
              </a:rPr>
              <a:t> '9999.99' </a:t>
            </a:r>
            <a:r>
              <a:rPr lang="en-US" sz="2200" dirty="0">
                <a:solidFill>
                  <a:srgbClr val="00A2E8"/>
                </a:solidFill>
                <a:latin typeface="Calibri" panose="020F0502020204030204" pitchFamily="34" charset="0"/>
                <a:cs typeface="Calibri" panose="020F0502020204030204" pitchFamily="34" charset="0"/>
              </a:rPr>
              <a:t>DEFAULT</a:t>
            </a:r>
            <a:r>
              <a:rPr lang="en-US" sz="2200" dirty="0">
                <a:latin typeface="Calibri" panose="020F0502020204030204" pitchFamily="34" charset="0"/>
                <a:cs typeface="Calibri" panose="020F0502020204030204" pitchFamily="34" charset="0"/>
              </a:rPr>
              <a:t> '0000.0' </a:t>
            </a:r>
            <a:r>
              <a:rPr lang="en-US" sz="2200" dirty="0">
                <a:solidFill>
                  <a:srgbClr val="00A2E8"/>
                </a:solidFill>
                <a:latin typeface="Calibri" panose="020F0502020204030204" pitchFamily="34" charset="0"/>
                <a:cs typeface="Calibri" panose="020F0502020204030204" pitchFamily="34" charset="0"/>
              </a:rPr>
              <a:t>PROMPT</a:t>
            </a:r>
            <a:r>
              <a:rPr lang="en-US" sz="2200" dirty="0">
                <a:latin typeface="Calibri" panose="020F0502020204030204" pitchFamily="34" charset="0"/>
                <a:cs typeface="Calibri" panose="020F0502020204030204" pitchFamily="34" charset="0"/>
              </a:rPr>
              <a:t> 'Enter salary:  </a:t>
            </a:r>
            <a:r>
              <a:rPr lang="en-US" sz="2200" dirty="0" smtClean="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20231957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2695813"/>
            <a:ext cx="8839200" cy="3323987"/>
          </a:xfrm>
          <a:prstGeom prst="rect">
            <a:avLst/>
          </a:prstGeom>
        </p:spPr>
        <p:txBody>
          <a:bodyPr wrap="square">
            <a:spAutoFit/>
          </a:bodyPr>
          <a:lstStyle/>
          <a:p>
            <a:r>
              <a:rPr lang="en-IN" sz="2600" i="1" dirty="0" smtClean="0">
                <a:solidFill>
                  <a:srgbClr val="EDE701"/>
                </a:solidFill>
                <a:latin typeface="Arial" panose="020B0604020202020204" pitchFamily="34" charset="0"/>
                <a:cs typeface="Arial" panose="020B0604020202020204" pitchFamily="34" charset="0"/>
              </a:rPr>
              <a:t>Relational </a:t>
            </a:r>
            <a:r>
              <a:rPr lang="en-IN" sz="2600" i="1" dirty="0">
                <a:solidFill>
                  <a:srgbClr val="EDE701"/>
                </a:solidFill>
                <a:latin typeface="Arial" panose="020B0604020202020204" pitchFamily="34" charset="0"/>
                <a:cs typeface="Arial" panose="020B0604020202020204" pitchFamily="34" charset="0"/>
              </a:rPr>
              <a:t>tables have six properties:</a:t>
            </a:r>
            <a:r>
              <a:rPr lang="en-IN" sz="2400" b="1" dirty="0">
                <a:solidFill>
                  <a:srgbClr val="EDE701"/>
                </a:solidFill>
                <a:latin typeface="Arial" panose="020B0604020202020204" pitchFamily="34" charset="0"/>
                <a:cs typeface="Arial" panose="020B0604020202020204" pitchFamily="34" charset="0"/>
              </a:rPr>
              <a:t> </a:t>
            </a:r>
            <a:endParaRPr lang="en-IN" sz="2400" b="1" dirty="0" smtClean="0">
              <a:solidFill>
                <a:srgbClr val="EDE701"/>
              </a:solidFill>
              <a:latin typeface="Arial" panose="020B0604020202020204" pitchFamily="34" charset="0"/>
              <a:cs typeface="Arial" panose="020B0604020202020204" pitchFamily="34" charset="0"/>
            </a:endParaRP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Values </a:t>
            </a:r>
            <a:r>
              <a:rPr lang="en-IN" sz="2000" dirty="0">
                <a:solidFill>
                  <a:schemeClr val="tx1">
                    <a:lumMod val="50000"/>
                    <a:lumOff val="50000"/>
                  </a:schemeClr>
                </a:solidFill>
              </a:rPr>
              <a:t>are </a:t>
            </a:r>
            <a:r>
              <a:rPr lang="en-IN" sz="2000" dirty="0" smtClean="0">
                <a:solidFill>
                  <a:schemeClr val="tx1">
                    <a:lumMod val="50000"/>
                    <a:lumOff val="50000"/>
                  </a:schemeClr>
                </a:solidFill>
              </a:rPr>
              <a:t>atomic.</a:t>
            </a: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Column </a:t>
            </a:r>
            <a:r>
              <a:rPr lang="en-IN" sz="2000" dirty="0">
                <a:solidFill>
                  <a:schemeClr val="tx1">
                    <a:lumMod val="50000"/>
                    <a:lumOff val="50000"/>
                  </a:schemeClr>
                </a:solidFill>
              </a:rPr>
              <a:t>values are of the same </a:t>
            </a:r>
            <a:r>
              <a:rPr lang="en-IN" sz="2000" dirty="0" smtClean="0">
                <a:solidFill>
                  <a:schemeClr val="tx1">
                    <a:lumMod val="50000"/>
                    <a:lumOff val="50000"/>
                  </a:schemeClr>
                </a:solidFill>
              </a:rPr>
              <a:t>kind.</a:t>
            </a: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Each </a:t>
            </a:r>
            <a:r>
              <a:rPr lang="en-IN" sz="2000" dirty="0">
                <a:solidFill>
                  <a:schemeClr val="tx1">
                    <a:lumMod val="50000"/>
                    <a:lumOff val="50000"/>
                  </a:schemeClr>
                </a:solidFill>
              </a:rPr>
              <a:t>row is </a:t>
            </a:r>
            <a:r>
              <a:rPr lang="en-IN" sz="2000" dirty="0" smtClean="0">
                <a:solidFill>
                  <a:schemeClr val="tx1">
                    <a:lumMod val="50000"/>
                    <a:lumOff val="50000"/>
                  </a:schemeClr>
                </a:solidFill>
              </a:rPr>
              <a:t>unique.</a:t>
            </a: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The </a:t>
            </a:r>
            <a:r>
              <a:rPr lang="en-IN" sz="2000" dirty="0">
                <a:solidFill>
                  <a:schemeClr val="tx1">
                    <a:lumMod val="50000"/>
                    <a:lumOff val="50000"/>
                  </a:schemeClr>
                </a:solidFill>
              </a:rPr>
              <a:t>sequence of columns is </a:t>
            </a:r>
            <a:r>
              <a:rPr lang="en-IN" sz="2000" dirty="0" smtClean="0">
                <a:solidFill>
                  <a:schemeClr val="tx1">
                    <a:lumMod val="50000"/>
                    <a:lumOff val="50000"/>
                  </a:schemeClr>
                </a:solidFill>
              </a:rPr>
              <a:t>insignificant – </a:t>
            </a:r>
            <a:r>
              <a:rPr lang="en-IN" dirty="0" smtClean="0">
                <a:solidFill>
                  <a:schemeClr val="tx1">
                    <a:lumMod val="50000"/>
                    <a:lumOff val="50000"/>
                  </a:schemeClr>
                </a:solidFill>
              </a:rPr>
              <a:t>(unimportant)</a:t>
            </a:r>
            <a:r>
              <a:rPr lang="en-IN" sz="2000" dirty="0" smtClean="0">
                <a:solidFill>
                  <a:schemeClr val="tx1">
                    <a:lumMod val="50000"/>
                    <a:lumOff val="50000"/>
                  </a:schemeClr>
                </a:solidFill>
              </a:rPr>
              <a:t>.</a:t>
            </a: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The </a:t>
            </a:r>
            <a:r>
              <a:rPr lang="en-IN" sz="2000" dirty="0">
                <a:solidFill>
                  <a:schemeClr val="tx1">
                    <a:lumMod val="50000"/>
                    <a:lumOff val="50000"/>
                  </a:schemeClr>
                </a:solidFill>
              </a:rPr>
              <a:t>sequence of rows is </a:t>
            </a:r>
            <a:r>
              <a:rPr lang="en-IN" sz="2000" dirty="0" smtClean="0">
                <a:solidFill>
                  <a:schemeClr val="tx1">
                    <a:lumMod val="50000"/>
                    <a:lumOff val="50000"/>
                  </a:schemeClr>
                </a:solidFill>
              </a:rPr>
              <a:t>insignificant</a:t>
            </a:r>
            <a:r>
              <a:rPr lang="en-IN" sz="2400" dirty="0">
                <a:solidFill>
                  <a:schemeClr val="tx1">
                    <a:lumMod val="50000"/>
                    <a:lumOff val="50000"/>
                  </a:schemeClr>
                </a:solidFill>
              </a:rPr>
              <a:t> </a:t>
            </a:r>
            <a:r>
              <a:rPr lang="en-IN" sz="2000" dirty="0">
                <a:solidFill>
                  <a:schemeClr val="tx1">
                    <a:lumMod val="50000"/>
                    <a:lumOff val="50000"/>
                  </a:schemeClr>
                </a:solidFill>
              </a:rPr>
              <a:t>–</a:t>
            </a:r>
            <a:r>
              <a:rPr lang="en-IN" sz="2400" dirty="0">
                <a:solidFill>
                  <a:schemeClr val="tx1">
                    <a:lumMod val="50000"/>
                    <a:lumOff val="50000"/>
                  </a:schemeClr>
                </a:solidFill>
              </a:rPr>
              <a:t> </a:t>
            </a:r>
            <a:r>
              <a:rPr lang="en-IN" dirty="0">
                <a:solidFill>
                  <a:schemeClr val="tx1">
                    <a:lumMod val="50000"/>
                    <a:lumOff val="50000"/>
                  </a:schemeClr>
                </a:solidFill>
              </a:rPr>
              <a:t>(unimportant).</a:t>
            </a:r>
            <a:endParaRPr lang="en-IN" dirty="0" smtClean="0">
              <a:solidFill>
                <a:schemeClr val="tx1">
                  <a:lumMod val="50000"/>
                  <a:lumOff val="50000"/>
                </a:schemeClr>
              </a:solidFill>
            </a:endParaRP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Each </a:t>
            </a:r>
            <a:r>
              <a:rPr lang="en-IN" sz="2000" dirty="0">
                <a:solidFill>
                  <a:schemeClr val="tx1">
                    <a:lumMod val="50000"/>
                    <a:lumOff val="50000"/>
                  </a:schemeClr>
                </a:solidFill>
              </a:rPr>
              <a:t>column must have a unique name</a:t>
            </a:r>
            <a:r>
              <a:rPr lang="en-IN" sz="2000" dirty="0" smtClean="0">
                <a:solidFill>
                  <a:schemeClr val="tx1">
                    <a:lumMod val="50000"/>
                    <a:lumOff val="50000"/>
                  </a:schemeClr>
                </a:solidFill>
              </a:rPr>
              <a:t>.</a:t>
            </a:r>
            <a:endParaRPr lang="en-IN" sz="2000" dirty="0">
              <a:solidFill>
                <a:schemeClr val="tx1">
                  <a:lumMod val="50000"/>
                  <a:lumOff val="50000"/>
                </a:schemeClr>
              </a:solidFill>
            </a:endParaRPr>
          </a:p>
        </p:txBody>
      </p:sp>
      <p:sp>
        <p:nvSpPr>
          <p:cNvPr id="3" name="Rectangle 2"/>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properties of relational table</a:t>
            </a:r>
          </a:p>
        </p:txBody>
      </p:sp>
      <p:graphicFrame>
        <p:nvGraphicFramePr>
          <p:cNvPr id="4" name="Table 3"/>
          <p:cNvGraphicFramePr>
            <a:graphicFrameLocks noGrp="1"/>
          </p:cNvGraphicFramePr>
          <p:nvPr>
            <p:extLst>
              <p:ext uri="{D42A27DB-BD31-4B8C-83A1-F6EECF244321}">
                <p14:modId xmlns:p14="http://schemas.microsoft.com/office/powerpoint/2010/main" val="1795709793"/>
              </p:ext>
            </p:extLst>
          </p:nvPr>
        </p:nvGraphicFramePr>
        <p:xfrm>
          <a:off x="304800" y="762000"/>
          <a:ext cx="4267200" cy="1887294"/>
        </p:xfrm>
        <a:graphic>
          <a:graphicData uri="http://schemas.openxmlformats.org/drawingml/2006/table">
            <a:tbl>
              <a:tblPr firstRow="1" bandRow="1">
                <a:tableStyleId>{5940675A-B579-460E-94D1-54222C63F5DA}</a:tableStyleId>
              </a:tblPr>
              <a:tblGrid>
                <a:gridCol w="1371600"/>
                <a:gridCol w="2895600"/>
              </a:tblGrid>
              <a:tr h="403934">
                <a:tc>
                  <a:txBody>
                    <a:bodyPr/>
                    <a:lstStyle/>
                    <a:p>
                      <a:pPr algn="ctr"/>
                      <a:r>
                        <a:rPr lang="en-IN" dirty="0" smtClean="0"/>
                        <a:t>ID</a:t>
                      </a:r>
                      <a:endParaRPr lang="en-IN" dirty="0"/>
                    </a:p>
                  </a:txBody>
                  <a:tcPr>
                    <a:solidFill>
                      <a:srgbClr val="FFFF00"/>
                    </a:solidFill>
                  </a:tcPr>
                </a:tc>
                <a:tc>
                  <a:txBody>
                    <a:bodyPr/>
                    <a:lstStyle/>
                    <a:p>
                      <a:pPr algn="ctr"/>
                      <a:r>
                        <a:rPr lang="en-IN" dirty="0" smtClean="0"/>
                        <a:t>firstName</a:t>
                      </a:r>
                      <a:endParaRPr lang="en-IN" dirty="0"/>
                    </a:p>
                  </a:txBody>
                  <a:tcPr>
                    <a:solidFill>
                      <a:srgbClr val="FFFF00"/>
                    </a:solidFill>
                  </a:tcPr>
                </a:tc>
              </a:tr>
              <a:tr h="370840">
                <a:tc>
                  <a:txBody>
                    <a:bodyPr/>
                    <a:lstStyle/>
                    <a:p>
                      <a:pPr algn="ctr"/>
                      <a:r>
                        <a:rPr lang="en-IN" dirty="0" smtClean="0"/>
                        <a:t>1</a:t>
                      </a:r>
                      <a:endParaRPr lang="en-IN" dirty="0"/>
                    </a:p>
                  </a:txBody>
                  <a:tcPr/>
                </a:tc>
                <a:tc>
                  <a:txBody>
                    <a:bodyPr/>
                    <a:lstStyle/>
                    <a:p>
                      <a:r>
                        <a:rPr lang="en-IN" dirty="0" smtClean="0"/>
                        <a:t>Saleel Bagde</a:t>
                      </a:r>
                      <a:endParaRPr lang="en-IN" dirty="0"/>
                    </a:p>
                  </a:txBody>
                  <a:tcPr/>
                </a:tc>
              </a:tr>
              <a:tr h="370840">
                <a:tc>
                  <a:txBody>
                    <a:bodyPr/>
                    <a:lstStyle/>
                    <a:p>
                      <a:pPr algn="ctr"/>
                      <a:r>
                        <a:rPr lang="en-IN" dirty="0" smtClean="0"/>
                        <a:t>2</a:t>
                      </a:r>
                      <a:endParaRPr lang="en-IN" dirty="0"/>
                    </a:p>
                  </a:txBody>
                  <a:tcPr/>
                </a:tc>
                <a:tc>
                  <a:txBody>
                    <a:bodyPr/>
                    <a:lstStyle/>
                    <a:p>
                      <a:r>
                        <a:rPr lang="en-IN" dirty="0" smtClean="0"/>
                        <a:t>Sharmin</a:t>
                      </a:r>
                      <a:endParaRPr lang="en-IN" dirty="0"/>
                    </a:p>
                  </a:txBody>
                  <a:tcPr/>
                </a:tc>
              </a:tr>
              <a:tr h="370840">
                <a:tc>
                  <a:txBody>
                    <a:bodyPr/>
                    <a:lstStyle/>
                    <a:p>
                      <a:pPr algn="ctr"/>
                      <a:r>
                        <a:rPr lang="en-IN" dirty="0" smtClean="0"/>
                        <a:t>3</a:t>
                      </a:r>
                      <a:endParaRPr lang="en-IN" dirty="0"/>
                    </a:p>
                  </a:txBody>
                  <a:tcPr/>
                </a:tc>
                <a:tc>
                  <a:txBody>
                    <a:bodyPr/>
                    <a:lstStyle/>
                    <a:p>
                      <a:r>
                        <a:rPr lang="en-IN" dirty="0" smtClean="0"/>
                        <a:t>Vrushali</a:t>
                      </a:r>
                      <a:endParaRPr lang="en-IN" dirty="0"/>
                    </a:p>
                  </a:txBody>
                  <a:tcPr/>
                </a:tc>
              </a:tr>
              <a:tr h="370840">
                <a:tc>
                  <a:txBody>
                    <a:bodyPr/>
                    <a:lstStyle/>
                    <a:p>
                      <a:pPr algn="ctr"/>
                      <a:r>
                        <a:rPr lang="en-IN" dirty="0" smtClean="0"/>
                        <a:t>4</a:t>
                      </a:r>
                      <a:endParaRPr lang="en-IN" dirty="0"/>
                    </a:p>
                  </a:txBody>
                  <a:tcPr/>
                </a:tc>
                <a:tc>
                  <a:txBody>
                    <a:bodyPr/>
                    <a:lstStyle/>
                    <a:p>
                      <a:r>
                        <a:rPr lang="en-IN" dirty="0" smtClean="0"/>
                        <a:t>Ruhan</a:t>
                      </a:r>
                      <a:endParaRPr lang="en-IN" dirty="0"/>
                    </a:p>
                  </a:txBody>
                  <a:tcPr/>
                </a:tc>
              </a:tr>
            </a:tbl>
          </a:graphicData>
        </a:graphic>
      </p:graphicFrame>
    </p:spTree>
    <p:extLst>
      <p:ext uri="{BB962C8B-B14F-4D97-AF65-F5344CB8AC3E}">
        <p14:creationId xmlns:p14="http://schemas.microsoft.com/office/powerpoint/2010/main" val="41589343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system datetime functions</a:t>
            </a:r>
            <a:endParaRPr lang="en-US" dirty="0"/>
          </a:p>
        </p:txBody>
      </p:sp>
    </p:spTree>
    <p:extLst>
      <p:ext uri="{BB962C8B-B14F-4D97-AF65-F5344CB8AC3E}">
        <p14:creationId xmlns:p14="http://schemas.microsoft.com/office/powerpoint/2010/main" val="692721048"/>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0"/>
            <a:ext cx="9144000" cy="461665"/>
          </a:xfrm>
          <a:prstGeom prst="rect">
            <a:avLst/>
          </a:prstGeom>
          <a:solidFill>
            <a:schemeClr val="accent4">
              <a:lumMod val="75000"/>
            </a:schemeClr>
          </a:solidFill>
        </p:spPr>
        <p:txBody>
          <a:bodyPr wrap="square">
            <a:spAutoFit/>
          </a:bodyPr>
          <a:lstStyle/>
          <a:p>
            <a:pPr algn="r">
              <a:spcBef>
                <a:spcPct val="0"/>
              </a:spcBef>
            </a:pPr>
            <a:r>
              <a:rPr lang="en-US" sz="2400" b="1" i="1" dirty="0" smtClean="0">
                <a:solidFill>
                  <a:srgbClr val="FFFF00"/>
                </a:solidFill>
                <a:latin typeface="Arial" pitchFamily="34" charset="0"/>
                <a:cs typeface="Arial" pitchFamily="34" charset="0"/>
              </a:rPr>
              <a:t>sysdate</a:t>
            </a:r>
            <a:endParaRPr lang="en-IN" sz="2400" b="1" i="1" dirty="0">
              <a:solidFill>
                <a:srgbClr val="FFFF00"/>
              </a:solidFill>
              <a:latin typeface="Arial" pitchFamily="34" charset="0"/>
              <a:cs typeface="Arial" pitchFamily="34" charset="0"/>
            </a:endParaRPr>
          </a:p>
        </p:txBody>
      </p:sp>
      <p:sp>
        <p:nvSpPr>
          <p:cNvPr id="11" name="Rectangle 10"/>
          <p:cNvSpPr/>
          <p:nvPr/>
        </p:nvSpPr>
        <p:spPr>
          <a:xfrm>
            <a:off x="101532" y="762000"/>
            <a:ext cx="8890067" cy="923330"/>
          </a:xfrm>
          <a:prstGeom prst="rect">
            <a:avLst/>
          </a:prstGeom>
        </p:spPr>
        <p:txBody>
          <a:bodyPr wrap="square">
            <a:spAutoFit/>
          </a:bodyPr>
          <a:lstStyle/>
          <a:p>
            <a:r>
              <a:rPr lang="en-US" b="1" dirty="0" smtClean="0">
                <a:latin typeface="Arial" panose="020B0604020202020204" pitchFamily="34" charset="0"/>
                <a:cs typeface="Arial" panose="020B0604020202020204" pitchFamily="34" charset="0"/>
              </a:rPr>
              <a:t>sysdate</a:t>
            </a:r>
            <a:r>
              <a:rPr lang="en-US" dirty="0" smtClean="0">
                <a:latin typeface="Arial" panose="020B0604020202020204" pitchFamily="34" charset="0"/>
                <a:cs typeface="Arial" panose="020B0604020202020204" pitchFamily="34" charset="0"/>
              </a:rPr>
              <a:t> , </a:t>
            </a:r>
            <a:r>
              <a:rPr lang="en-US" b="1" dirty="0" smtClean="0">
                <a:latin typeface="Arial" panose="020B0604020202020204" pitchFamily="34" charset="0"/>
                <a:cs typeface="Arial" panose="020B0604020202020204" pitchFamily="34" charset="0"/>
              </a:rPr>
              <a:t>systimestamp</a:t>
            </a:r>
            <a:r>
              <a:rPr lang="en-US" dirty="0" smtClean="0">
                <a:latin typeface="Arial" panose="020B0604020202020204" pitchFamily="34" charset="0"/>
                <a:cs typeface="Arial" panose="020B0604020202020204" pitchFamily="34" charset="0"/>
              </a:rPr>
              <a:t> returns the database's date and timestamp, whereas </a:t>
            </a:r>
            <a:r>
              <a:rPr lang="en-US" b="1" dirty="0" smtClean="0">
                <a:latin typeface="Arial" panose="020B0604020202020204" pitchFamily="34" charset="0"/>
                <a:cs typeface="Arial" panose="020B0604020202020204" pitchFamily="34" charset="0"/>
              </a:rPr>
              <a:t>current_date</a:t>
            </a:r>
            <a:r>
              <a:rPr lang="en-US" dirty="0" smtClean="0">
                <a:latin typeface="Arial" panose="020B0604020202020204" pitchFamily="34" charset="0"/>
                <a:cs typeface="Arial" panose="020B0604020202020204" pitchFamily="34" charset="0"/>
              </a:rPr>
              <a:t> , </a:t>
            </a:r>
            <a:r>
              <a:rPr lang="en-US" b="1" dirty="0" smtClean="0">
                <a:latin typeface="Arial" panose="020B0604020202020204" pitchFamily="34" charset="0"/>
                <a:cs typeface="Arial" panose="020B0604020202020204" pitchFamily="34" charset="0"/>
              </a:rPr>
              <a:t>current_timestamp</a:t>
            </a:r>
            <a:r>
              <a:rPr lang="en-US" dirty="0" smtClean="0">
                <a:latin typeface="Arial" panose="020B0604020202020204" pitchFamily="34" charset="0"/>
                <a:cs typeface="Arial" panose="020B0604020202020204" pitchFamily="34" charset="0"/>
              </a:rPr>
              <a:t> returns the date and timestamp of the location from where you work.</a:t>
            </a:r>
            <a:endParaRPr lang="en-IN" b="1" dirty="0">
              <a:solidFill>
                <a:srgbClr val="222222"/>
              </a:solidFill>
              <a:latin typeface="Arial" panose="020B0604020202020204" pitchFamily="34" charset="0"/>
              <a:cs typeface="Arial" panose="020B0604020202020204" pitchFamily="34" charset="0"/>
            </a:endParaRPr>
          </a:p>
        </p:txBody>
      </p:sp>
      <p:sp>
        <p:nvSpPr>
          <p:cNvPr id="2" name="Rectangle 1"/>
          <p:cNvSpPr/>
          <p:nvPr/>
        </p:nvSpPr>
        <p:spPr>
          <a:xfrm>
            <a:off x="101531" y="1905000"/>
            <a:ext cx="8890067" cy="2071208"/>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rPr>
              <a:t>sysdate</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smtClean="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rPr>
              <a:t>systimestamp</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rPr>
              <a:t>current_date</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rPr>
              <a:t>current_timestamp</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839734667"/>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nls_date_format format</a:t>
            </a:r>
            <a:endParaRPr lang="en-US" dirty="0"/>
          </a:p>
        </p:txBody>
      </p:sp>
      <p:sp>
        <p:nvSpPr>
          <p:cNvPr id="3" name="Rectangle 2"/>
          <p:cNvSpPr/>
          <p:nvPr/>
        </p:nvSpPr>
        <p:spPr>
          <a:xfrm>
            <a:off x="152400" y="3657600"/>
            <a:ext cx="88392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alter</a:t>
            </a:r>
            <a:r>
              <a:rPr lang="en-US"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session</a:t>
            </a:r>
            <a:r>
              <a:rPr lang="en-US" sz="2200" dirty="0" smtClean="0">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cs typeface="Calibri" panose="020F0502020204030204" pitchFamily="34" charset="0"/>
              </a:rPr>
              <a:t>set</a:t>
            </a:r>
            <a:r>
              <a:rPr lang="en-US" sz="2200" dirty="0" smtClean="0">
                <a:latin typeface="Calibri" panose="020F0502020204030204" pitchFamily="34" charset="0"/>
                <a:cs typeface="Calibri" panose="020F0502020204030204" pitchFamily="34" charset="0"/>
              </a:rPr>
              <a:t> </a:t>
            </a:r>
            <a:r>
              <a:rPr lang="fr-FR" sz="2200" b="1" dirty="0" smtClean="0">
                <a:solidFill>
                  <a:srgbClr val="FC6F0D"/>
                </a:solidFill>
                <a:latin typeface="Calibri" panose="020F0502020204030204" pitchFamily="34" charset="0"/>
                <a:cs typeface="Calibri" panose="020F0502020204030204" pitchFamily="34" charset="0"/>
              </a:rPr>
              <a:t>nls_date_format</a:t>
            </a:r>
            <a:r>
              <a:rPr lang="fr-FR" sz="2200" b="1" dirty="0" smtClean="0">
                <a:latin typeface="Calibri" panose="020F0502020204030204" pitchFamily="34" charset="0"/>
                <a:cs typeface="Calibri" panose="020F0502020204030204" pitchFamily="34" charset="0"/>
              </a:rPr>
              <a:t> </a:t>
            </a:r>
            <a:r>
              <a:rPr lang="fr-FR" sz="2200" b="1" dirty="0" smtClean="0">
                <a:solidFill>
                  <a:schemeClr val="accent5"/>
                </a:solidFill>
                <a:latin typeface="Calibri" panose="020F0502020204030204" pitchFamily="34" charset="0"/>
                <a:cs typeface="Calibri" panose="020F0502020204030204" pitchFamily="34" charset="0"/>
              </a:rPr>
              <a:t>=</a:t>
            </a:r>
            <a:r>
              <a:rPr lang="fr-FR" sz="2200" b="1" dirty="0" smtClean="0">
                <a:latin typeface="Calibri" panose="020F0502020204030204" pitchFamily="34" charset="0"/>
                <a:cs typeface="Calibri" panose="020F0502020204030204" pitchFamily="34" charset="0"/>
              </a:rPr>
              <a:t> </a:t>
            </a:r>
            <a:r>
              <a:rPr lang="fr-FR" sz="2200" b="1" dirty="0" smtClean="0">
                <a:solidFill>
                  <a:schemeClr val="bg1">
                    <a:lumMod val="50000"/>
                  </a:schemeClr>
                </a:solidFill>
                <a:latin typeface="Calibri" panose="020F0502020204030204" pitchFamily="34" charset="0"/>
                <a:cs typeface="Calibri" panose="020F0502020204030204" pitchFamily="34" charset="0"/>
              </a:rPr>
              <a:t>'</a:t>
            </a:r>
            <a:r>
              <a:rPr lang="fr-FR" sz="2200" b="1" dirty="0" smtClean="0">
                <a:solidFill>
                  <a:srgbClr val="00B050"/>
                </a:solidFill>
                <a:latin typeface="Calibri" panose="020F0502020204030204" pitchFamily="34" charset="0"/>
                <a:cs typeface="Calibri" panose="020F0502020204030204" pitchFamily="34" charset="0"/>
              </a:rPr>
              <a:t>dd-mon-</a:t>
            </a:r>
            <a:r>
              <a:rPr lang="fr-FR" sz="2200" b="1" dirty="0" err="1" smtClean="0">
                <a:solidFill>
                  <a:srgbClr val="00B050"/>
                </a:solidFill>
                <a:latin typeface="Calibri" panose="020F0502020204030204" pitchFamily="34" charset="0"/>
                <a:cs typeface="Calibri" panose="020F0502020204030204" pitchFamily="34" charset="0"/>
              </a:rPr>
              <a:t>yyyy</a:t>
            </a:r>
            <a:r>
              <a:rPr lang="fr-FR" sz="2200" b="1" dirty="0" smtClean="0">
                <a:solidFill>
                  <a:srgbClr val="00B050"/>
                </a:solidFill>
                <a:latin typeface="Calibri" panose="020F0502020204030204" pitchFamily="34" charset="0"/>
                <a:cs typeface="Calibri" panose="020F0502020204030204" pitchFamily="34" charset="0"/>
              </a:rPr>
              <a:t> hh:mi:ss</a:t>
            </a:r>
            <a:r>
              <a:rPr lang="fr-FR" sz="2200" b="1" dirty="0" smtClean="0">
                <a:solidFill>
                  <a:schemeClr val="bg1">
                    <a:lumMod val="50000"/>
                  </a:schemeClr>
                </a:solidFill>
                <a:latin typeface="Calibri" panose="020F0502020204030204" pitchFamily="34" charset="0"/>
                <a:cs typeface="Calibri" panose="020F0502020204030204" pitchFamily="34" charset="0"/>
              </a:rPr>
              <a:t>';</a:t>
            </a:r>
          </a:p>
        </p:txBody>
      </p:sp>
      <p:sp>
        <p:nvSpPr>
          <p:cNvPr id="4" name="Rectangle 3"/>
          <p:cNvSpPr/>
          <p:nvPr/>
        </p:nvSpPr>
        <p:spPr>
          <a:xfrm>
            <a:off x="90647" y="1352490"/>
            <a:ext cx="585295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NLS_DATE_FORMAT = "format"</a:t>
            </a:r>
          </a:p>
        </p:txBody>
      </p:sp>
      <p:sp>
        <p:nvSpPr>
          <p:cNvPr id="5" name="Rectangle 4"/>
          <p:cNvSpPr/>
          <p:nvPr/>
        </p:nvSpPr>
        <p:spPr>
          <a:xfrm>
            <a:off x="76200" y="295870"/>
            <a:ext cx="8991600" cy="923330"/>
          </a:xfrm>
          <a:prstGeom prst="rect">
            <a:avLst/>
          </a:prstGeom>
        </p:spPr>
        <p:txBody>
          <a:bodyPr wrap="square">
            <a:spAutoFit/>
          </a:bodyPr>
          <a:lstStyle/>
          <a:p>
            <a:r>
              <a:rPr lang="en-US" dirty="0">
                <a:latin typeface="Arial" panose="020B0604020202020204" pitchFamily="34" charset="0"/>
                <a:cs typeface="Arial" panose="020B0604020202020204" pitchFamily="34" charset="0"/>
              </a:rPr>
              <a:t>NLS_DATE_FORMAT specifies the default date format to use with the TO_CHAR and TO_DATE functions. The value of this parameter can be any valid date format mask, and the value must be surrounded by double quotation marks.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02690820"/>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date </a:t>
            </a:r>
            <a:r>
              <a:rPr lang="en-IN" dirty="0"/>
              <a:t>and </a:t>
            </a:r>
            <a:r>
              <a:rPr lang="en-IN" dirty="0" smtClean="0"/>
              <a:t>time formats</a:t>
            </a:r>
            <a:endParaRPr lang="en-US" dirty="0"/>
          </a:p>
        </p:txBody>
      </p:sp>
    </p:spTree>
    <p:extLst>
      <p:ext uri="{BB962C8B-B14F-4D97-AF65-F5344CB8AC3E}">
        <p14:creationId xmlns:p14="http://schemas.microsoft.com/office/powerpoint/2010/main" val="372362414"/>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endParaRPr lang="en-IN" sz="3200" b="1" i="1" dirty="0">
              <a:solidFill>
                <a:srgbClr val="FFFF00"/>
              </a:solidFill>
              <a:latin typeface="Arial" pitchFamily="34" charset="0"/>
              <a:cs typeface="Arial"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date and time formats</a:t>
            </a:r>
          </a:p>
        </p:txBody>
      </p:sp>
      <p:graphicFrame>
        <p:nvGraphicFramePr>
          <p:cNvPr id="8" name="Table 7"/>
          <p:cNvGraphicFramePr>
            <a:graphicFrameLocks noGrp="1"/>
          </p:cNvGraphicFramePr>
          <p:nvPr>
            <p:extLst>
              <p:ext uri="{D42A27DB-BD31-4B8C-83A1-F6EECF244321}">
                <p14:modId xmlns:p14="http://schemas.microsoft.com/office/powerpoint/2010/main" val="2425362255"/>
              </p:ext>
            </p:extLst>
          </p:nvPr>
        </p:nvGraphicFramePr>
        <p:xfrm>
          <a:off x="228600" y="1371601"/>
          <a:ext cx="8686800" cy="4114799"/>
        </p:xfrm>
        <a:graphic>
          <a:graphicData uri="http://schemas.openxmlformats.org/drawingml/2006/table">
            <a:tbl>
              <a:tblPr firstRow="1" bandRow="1">
                <a:tableStyleId>{5940675A-B579-460E-94D1-54222C63F5DA}</a:tableStyleId>
              </a:tblPr>
              <a:tblGrid>
                <a:gridCol w="1673236"/>
                <a:gridCol w="7013564"/>
              </a:tblGrid>
              <a:tr h="410935">
                <a:tc>
                  <a:txBody>
                    <a:bodyPr/>
                    <a:lstStyle/>
                    <a:p>
                      <a:pPr marL="0" marR="0" indent="228600" algn="l">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D</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Numeric day of the week.</a:t>
                      </a:r>
                    </a:p>
                  </a:txBody>
                  <a:tcPr marL="68580" marR="68580" marT="0" marB="0" anchor="ctr"/>
                </a:tc>
              </a:tr>
              <a:tr h="410935">
                <a:tc>
                  <a:txBody>
                    <a:bodyPr/>
                    <a:lstStyle/>
                    <a:p>
                      <a:pPr marL="0" marR="0" indent="228600" algn="l">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DD</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Numeric day of the month.</a:t>
                      </a:r>
                    </a:p>
                  </a:txBody>
                  <a:tcPr marL="68580" marR="68580" marT="0" marB="0" anchor="ctr"/>
                </a:tc>
              </a:tr>
              <a:tr h="410935">
                <a:tc>
                  <a:txBody>
                    <a:bodyPr/>
                    <a:lstStyle/>
                    <a:p>
                      <a:pPr marL="0" marR="0" indent="228600" algn="l">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DDD</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Numeric day of the year.</a:t>
                      </a:r>
                    </a:p>
                  </a:txBody>
                  <a:tcPr marL="68580" marR="68580" marT="0" marB="0" anchor="ctr"/>
                </a:tc>
              </a:tr>
              <a:tr h="410935">
                <a:tc>
                  <a:txBody>
                    <a:bodyPr/>
                    <a:lstStyle/>
                    <a:p>
                      <a:pPr marL="0" marR="0" indent="228600" algn="l">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Dy</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Three-letter abbreviation of the week.</a:t>
                      </a:r>
                    </a:p>
                  </a:txBody>
                  <a:tcPr marL="68580" marR="68580" marT="0" marB="0" anchor="ctr"/>
                </a:tc>
              </a:tr>
              <a:tr h="410935">
                <a:tc>
                  <a:txBody>
                    <a:bodyPr/>
                    <a:lstStyle/>
                    <a:p>
                      <a:pPr marL="0" marR="0" indent="228600" algn="l">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Day</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Full name of the day of the week.</a:t>
                      </a:r>
                    </a:p>
                  </a:txBody>
                  <a:tcPr marL="68580" marR="68580" marT="0" marB="0" anchor="ctr"/>
                </a:tc>
              </a:tr>
              <a:tr h="607959">
                <a:tc>
                  <a:txBody>
                    <a:bodyPr/>
                    <a:lstStyle/>
                    <a:p>
                      <a:pPr marL="0" marR="0" indent="228600" algn="l">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fmDay</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Formatted Day, which suppresses blank padding, the length of the return value may vary</a:t>
                      </a:r>
                    </a:p>
                  </a:txBody>
                  <a:tcPr marL="68580" marR="68580" marT="0" marB="0" anchor="ctr"/>
                </a:tc>
              </a:tr>
              <a:tr h="399396">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W</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Week of month</a:t>
                      </a:r>
                    </a:p>
                  </a:txBody>
                  <a:tcPr marL="68580" marR="68580" marT="0" marB="0" anchor="ctr"/>
                </a:tc>
              </a:tr>
              <a:tr h="444810">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WW</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Week of year</a:t>
                      </a:r>
                    </a:p>
                  </a:txBody>
                  <a:tcPr marL="68580" marR="68580" marT="0" marB="0" anchor="ctr"/>
                </a:tc>
              </a:tr>
              <a:tr h="607959">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MM</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Two-digit value for the month.</a:t>
                      </a:r>
                    </a:p>
                  </a:txBody>
                  <a:tcPr marL="68580" marR="68580" marT="0" marB="0" anchor="ctr"/>
                </a:tc>
              </a:tr>
            </a:tbl>
          </a:graphicData>
        </a:graphic>
      </p:graphicFrame>
      <p:sp>
        <p:nvSpPr>
          <p:cNvPr id="2" name="Rectangle 1"/>
          <p:cNvSpPr/>
          <p:nvPr/>
        </p:nvSpPr>
        <p:spPr>
          <a:xfrm>
            <a:off x="228600" y="737175"/>
            <a:ext cx="8686800" cy="430887"/>
          </a:xfrm>
          <a:prstGeom prst="rect">
            <a:avLst/>
          </a:prstGeom>
        </p:spPr>
        <p:txBody>
          <a:bodyPr wrap="square">
            <a:spAutoFit/>
          </a:bodyPr>
          <a:lstStyle/>
          <a:p>
            <a:r>
              <a:rPr lang="en-US" sz="2200" dirty="0">
                <a:solidFill>
                  <a:srgbClr val="00A2E8"/>
                </a:solidFill>
                <a:latin typeface="Calibri" panose="020F0502020204030204" pitchFamily="34" charset="0"/>
              </a:rPr>
              <a:t>select</a:t>
            </a:r>
            <a:r>
              <a:rPr lang="en-US" sz="2200" dirty="0" smtClean="0">
                <a:solidFill>
                  <a:srgbClr val="00A2E8"/>
                </a:solidFill>
                <a:latin typeface="Calibri" panose="020F0502020204030204" pitchFamily="34" charset="0"/>
              </a:rPr>
              <a:t> </a:t>
            </a:r>
            <a:r>
              <a:rPr lang="en-US" sz="2200" dirty="0">
                <a:solidFill>
                  <a:srgbClr val="B97A57"/>
                </a:solidFill>
                <a:latin typeface="Calibri" panose="020F0502020204030204" pitchFamily="34" charset="0"/>
              </a:rPr>
              <a:t>to_char</a:t>
            </a:r>
            <a:r>
              <a:rPr lang="en-US" sz="2200" dirty="0" smtClean="0">
                <a:solidFill>
                  <a:srgbClr val="00A2E8"/>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a:solidFill>
                  <a:srgbClr val="B97A57"/>
                </a:solidFill>
                <a:latin typeface="Calibri" panose="020F0502020204030204" pitchFamily="34" charset="0"/>
              </a:rPr>
              <a:t>sysdate</a:t>
            </a:r>
            <a:r>
              <a:rPr lang="en-US" sz="2200" dirty="0" smtClean="0">
                <a:solidFill>
                  <a:schemeClr val="bg1">
                    <a:lumMod val="50000"/>
                  </a:schemeClr>
                </a:solidFill>
                <a:latin typeface="Calibri" panose="020F0502020204030204" pitchFamily="34" charset="0"/>
              </a:rPr>
              <a:t>, '</a:t>
            </a:r>
            <a:r>
              <a:rPr lang="en-US" sz="2200" dirty="0" smtClean="0">
                <a:solidFill>
                  <a:srgbClr val="00B050"/>
                </a:solidFill>
                <a:latin typeface="Calibri" panose="020F0502020204030204" pitchFamily="34" charset="0"/>
              </a:rPr>
              <a:t>d</a:t>
            </a:r>
            <a:r>
              <a:rPr lang="en-US" sz="2200" dirty="0" smtClean="0">
                <a:solidFill>
                  <a:schemeClr val="bg1">
                    <a:lumMod val="50000"/>
                  </a:schemeClr>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837670277"/>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endParaRPr lang="en-IN" sz="3200" b="1" i="1" dirty="0">
              <a:solidFill>
                <a:srgbClr val="FFFF00"/>
              </a:solidFill>
              <a:latin typeface="Arial" pitchFamily="34" charset="0"/>
              <a:cs typeface="Arial"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date and time formats</a:t>
            </a:r>
          </a:p>
        </p:txBody>
      </p:sp>
      <p:graphicFrame>
        <p:nvGraphicFramePr>
          <p:cNvPr id="8" name="Table 7"/>
          <p:cNvGraphicFramePr>
            <a:graphicFrameLocks noGrp="1"/>
          </p:cNvGraphicFramePr>
          <p:nvPr>
            <p:extLst>
              <p:ext uri="{D42A27DB-BD31-4B8C-83A1-F6EECF244321}">
                <p14:modId xmlns:p14="http://schemas.microsoft.com/office/powerpoint/2010/main" val="3021446874"/>
              </p:ext>
            </p:extLst>
          </p:nvPr>
        </p:nvGraphicFramePr>
        <p:xfrm>
          <a:off x="228600" y="1371597"/>
          <a:ext cx="8686800" cy="4114803"/>
        </p:xfrm>
        <a:graphic>
          <a:graphicData uri="http://schemas.openxmlformats.org/drawingml/2006/table">
            <a:tbl>
              <a:tblPr firstRow="1" bandRow="1">
                <a:tableStyleId>{5940675A-B579-460E-94D1-54222C63F5DA}</a:tableStyleId>
              </a:tblPr>
              <a:tblGrid>
                <a:gridCol w="1673236"/>
                <a:gridCol w="7013564"/>
              </a:tblGrid>
              <a:tr h="587829">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Mon</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Three-letter abbreviation of the month.</a:t>
                      </a:r>
                    </a:p>
                  </a:txBody>
                  <a:tcPr marL="68580" marR="68580" marT="0" marB="0" anchor="ctr"/>
                </a:tc>
              </a:tr>
              <a:tr h="587829">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Month</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Full name of the month.</a:t>
                      </a:r>
                    </a:p>
                  </a:txBody>
                  <a:tcPr marL="68580" marR="68580" marT="0" marB="0" anchor="ctr"/>
                </a:tc>
              </a:tr>
              <a:tr h="587829">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fmMonth</a:t>
                      </a:r>
                    </a:p>
                  </a:txBody>
                  <a:tcPr marL="68580" marR="68580" marT="0" marB="0" anchor="ctr"/>
                </a:tc>
                <a:tc>
                  <a:txBody>
                    <a:bodyPr/>
                    <a:lstStyle/>
                    <a:p>
                      <a:pPr marL="4763"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Formatted Month, which suppresses blank padding, the length of the return value may vary</a:t>
                      </a:r>
                    </a:p>
                  </a:txBody>
                  <a:tcPr marL="68580" marR="68580" marT="0" marB="0" anchor="ctr"/>
                </a:tc>
              </a:tr>
              <a:tr h="587829">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YY</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Two-digit value for the year.</a:t>
                      </a:r>
                    </a:p>
                  </a:txBody>
                  <a:tcPr marL="68580" marR="68580" marT="0" marB="0" anchor="ctr"/>
                </a:tc>
              </a:tr>
              <a:tr h="587829">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YYYY</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Full year in numbers.</a:t>
                      </a:r>
                    </a:p>
                  </a:txBody>
                  <a:tcPr marL="68580" marR="68580" marT="0" marB="0" anchor="ctr"/>
                </a:tc>
              </a:tr>
              <a:tr h="587829">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Year</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Year spelled out (in English).</a:t>
                      </a:r>
                    </a:p>
                  </a:txBody>
                  <a:tcPr marL="68580" marR="68580" marT="0" marB="0" anchor="ctr"/>
                </a:tc>
              </a:tr>
              <a:tr h="587829">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Q</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Quarter of year.</a:t>
                      </a:r>
                    </a:p>
                  </a:txBody>
                  <a:tcPr marL="68580" marR="68580" marT="0" marB="0" anchor="ctr"/>
                </a:tc>
              </a:tr>
            </a:tbl>
          </a:graphicData>
        </a:graphic>
      </p:graphicFrame>
      <p:sp>
        <p:nvSpPr>
          <p:cNvPr id="5" name="Rectangle 4"/>
          <p:cNvSpPr/>
          <p:nvPr/>
        </p:nvSpPr>
        <p:spPr>
          <a:xfrm>
            <a:off x="228600" y="737175"/>
            <a:ext cx="8686800" cy="430887"/>
          </a:xfrm>
          <a:prstGeom prst="rect">
            <a:avLst/>
          </a:prstGeom>
        </p:spPr>
        <p:txBody>
          <a:bodyPr wrap="square">
            <a:spAutoFit/>
          </a:bodyPr>
          <a:lstStyle/>
          <a:p>
            <a:r>
              <a:rPr lang="en-US" sz="2200" dirty="0">
                <a:solidFill>
                  <a:srgbClr val="00A2E8"/>
                </a:solidFill>
                <a:latin typeface="Calibri" panose="020F0502020204030204" pitchFamily="34" charset="0"/>
              </a:rPr>
              <a:t>select</a:t>
            </a:r>
            <a:r>
              <a:rPr lang="en-US" sz="2200" dirty="0" smtClean="0">
                <a:solidFill>
                  <a:srgbClr val="00A2E8"/>
                </a:solidFill>
                <a:latin typeface="Calibri" panose="020F0502020204030204" pitchFamily="34" charset="0"/>
              </a:rPr>
              <a:t> </a:t>
            </a:r>
            <a:r>
              <a:rPr lang="en-US" sz="2200" dirty="0">
                <a:solidFill>
                  <a:srgbClr val="B97A57"/>
                </a:solidFill>
                <a:latin typeface="Calibri" panose="020F0502020204030204" pitchFamily="34" charset="0"/>
              </a:rPr>
              <a:t>to_char</a:t>
            </a:r>
            <a:r>
              <a:rPr lang="en-US" sz="2200" dirty="0" smtClean="0">
                <a:solidFill>
                  <a:srgbClr val="00A2E8"/>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a:solidFill>
                  <a:srgbClr val="B97A57"/>
                </a:solidFill>
                <a:latin typeface="Calibri" panose="020F0502020204030204" pitchFamily="34" charset="0"/>
              </a:rPr>
              <a:t>sysdate</a:t>
            </a:r>
            <a:r>
              <a:rPr lang="en-US" sz="2200" dirty="0" smtClean="0">
                <a:solidFill>
                  <a:schemeClr val="bg1">
                    <a:lumMod val="50000"/>
                  </a:schemeClr>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smtClean="0">
                <a:solidFill>
                  <a:srgbClr val="00B050"/>
                </a:solidFill>
                <a:latin typeface="Calibri" panose="020F0502020204030204" pitchFamily="34" charset="0"/>
              </a:rPr>
              <a:t>Mon</a:t>
            </a:r>
            <a:r>
              <a:rPr lang="en-US" sz="2200" dirty="0" smtClean="0">
                <a:solidFill>
                  <a:schemeClr val="bg1">
                    <a:lumMod val="50000"/>
                  </a:schemeClr>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674192447"/>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endParaRPr lang="en-IN" sz="3200" b="1" i="1" dirty="0">
              <a:solidFill>
                <a:srgbClr val="FFFF00"/>
              </a:solidFill>
              <a:latin typeface="Arial" pitchFamily="34" charset="0"/>
              <a:cs typeface="Arial"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date and time formats</a:t>
            </a:r>
          </a:p>
        </p:txBody>
      </p:sp>
      <p:graphicFrame>
        <p:nvGraphicFramePr>
          <p:cNvPr id="8" name="Table 7"/>
          <p:cNvGraphicFramePr>
            <a:graphicFrameLocks noGrp="1"/>
          </p:cNvGraphicFramePr>
          <p:nvPr>
            <p:extLst>
              <p:ext uri="{D42A27DB-BD31-4B8C-83A1-F6EECF244321}">
                <p14:modId xmlns:p14="http://schemas.microsoft.com/office/powerpoint/2010/main" val="2194501023"/>
              </p:ext>
            </p:extLst>
          </p:nvPr>
        </p:nvGraphicFramePr>
        <p:xfrm>
          <a:off x="228600" y="1371599"/>
          <a:ext cx="8686800" cy="4114801"/>
        </p:xfrm>
        <a:graphic>
          <a:graphicData uri="http://schemas.openxmlformats.org/drawingml/2006/table">
            <a:tbl>
              <a:tblPr firstRow="1" bandRow="1">
                <a:tableStyleId>{5940675A-B579-460E-94D1-54222C63F5DA}</a:tableStyleId>
              </a:tblPr>
              <a:tblGrid>
                <a:gridCol w="1673236"/>
                <a:gridCol w="7013564"/>
              </a:tblGrid>
              <a:tr h="511754">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Th</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Ordinal number. Eg 4th</a:t>
                      </a:r>
                    </a:p>
                  </a:txBody>
                  <a:tcPr marL="68580" marR="68580" marT="0" marB="0" anchor="ctr"/>
                </a:tc>
              </a:tr>
              <a:tr h="514721">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Sp</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Spelled-out number. </a:t>
                      </a:r>
                    </a:p>
                  </a:txBody>
                  <a:tcPr marL="68580" marR="68580" marT="0" marB="0" anchor="ctr"/>
                </a:tc>
              </a:tr>
              <a:tr h="514721">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HH</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Hour of the day.</a:t>
                      </a:r>
                    </a:p>
                  </a:txBody>
                  <a:tcPr marL="68580" marR="68580" marT="0" marB="0" anchor="ctr"/>
                </a:tc>
              </a:tr>
              <a:tr h="514721">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HH12</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Hour of the day (1-12).</a:t>
                      </a:r>
                    </a:p>
                  </a:txBody>
                  <a:tcPr marL="68580" marR="68580" marT="0" marB="0" anchor="ctr"/>
                </a:tc>
              </a:tr>
              <a:tr h="514721">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HH24</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Hour of the day (0-23).</a:t>
                      </a:r>
                    </a:p>
                  </a:txBody>
                  <a:tcPr marL="68580" marR="68580" marT="0" marB="0" anchor="ctr"/>
                </a:tc>
              </a:tr>
              <a:tr h="514721">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MI</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Minute</a:t>
                      </a:r>
                    </a:p>
                  </a:txBody>
                  <a:tcPr marL="68580" marR="68580" marT="0" marB="0" anchor="ctr"/>
                </a:tc>
              </a:tr>
              <a:tr h="514721">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SS</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Seconds</a:t>
                      </a:r>
                    </a:p>
                  </a:txBody>
                  <a:tcPr marL="68580" marR="68580" marT="0" marB="0" anchor="ctr"/>
                </a:tc>
              </a:tr>
              <a:tr h="514721">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AM/PM</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Meridian indicator</a:t>
                      </a:r>
                    </a:p>
                  </a:txBody>
                  <a:tcPr marL="68580" marR="68580" marT="0" marB="0" anchor="ctr"/>
                </a:tc>
              </a:tr>
            </a:tbl>
          </a:graphicData>
        </a:graphic>
      </p:graphicFrame>
      <p:sp>
        <p:nvSpPr>
          <p:cNvPr id="5" name="Rectangle 4"/>
          <p:cNvSpPr/>
          <p:nvPr/>
        </p:nvSpPr>
        <p:spPr>
          <a:xfrm>
            <a:off x="228600" y="737175"/>
            <a:ext cx="8686800" cy="430887"/>
          </a:xfrm>
          <a:prstGeom prst="rect">
            <a:avLst/>
          </a:prstGeom>
        </p:spPr>
        <p:txBody>
          <a:bodyPr wrap="square">
            <a:spAutoFit/>
          </a:bodyPr>
          <a:lstStyle/>
          <a:p>
            <a:r>
              <a:rPr lang="en-US" sz="2200" dirty="0">
                <a:solidFill>
                  <a:srgbClr val="00A2E8"/>
                </a:solidFill>
                <a:latin typeface="Calibri" panose="020F0502020204030204" pitchFamily="34" charset="0"/>
              </a:rPr>
              <a:t>select</a:t>
            </a:r>
            <a:r>
              <a:rPr lang="en-US" sz="2200" dirty="0" smtClean="0">
                <a:solidFill>
                  <a:srgbClr val="00A2E8"/>
                </a:solidFill>
                <a:latin typeface="Calibri" panose="020F0502020204030204" pitchFamily="34" charset="0"/>
              </a:rPr>
              <a:t> </a:t>
            </a:r>
            <a:r>
              <a:rPr lang="en-US" sz="2200" dirty="0">
                <a:solidFill>
                  <a:srgbClr val="B97A57"/>
                </a:solidFill>
                <a:latin typeface="Calibri" panose="020F0502020204030204" pitchFamily="34" charset="0"/>
              </a:rPr>
              <a:t>to_char</a:t>
            </a:r>
            <a:r>
              <a:rPr lang="en-US" sz="2200" dirty="0" smtClean="0">
                <a:solidFill>
                  <a:srgbClr val="00A2E8"/>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a:solidFill>
                  <a:srgbClr val="B97A57"/>
                </a:solidFill>
                <a:latin typeface="Calibri" panose="020F0502020204030204" pitchFamily="34" charset="0"/>
              </a:rPr>
              <a:t>sysdate</a:t>
            </a:r>
            <a:r>
              <a:rPr lang="en-US" sz="2200" dirty="0" smtClean="0">
                <a:solidFill>
                  <a:schemeClr val="bg1">
                    <a:lumMod val="50000"/>
                  </a:schemeClr>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smtClean="0">
                <a:solidFill>
                  <a:srgbClr val="00B050"/>
                </a:solidFill>
                <a:latin typeface="Calibri" panose="020F0502020204030204" pitchFamily="34" charset="0"/>
              </a:rPr>
              <a:t>HH</a:t>
            </a:r>
            <a:r>
              <a:rPr lang="en-US" sz="2200" dirty="0" smtClean="0">
                <a:solidFill>
                  <a:schemeClr val="bg1">
                    <a:lumMod val="50000"/>
                  </a:schemeClr>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34505861"/>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number formats</a:t>
            </a:r>
            <a:endParaRPr lang="en-US" dirty="0"/>
          </a:p>
        </p:txBody>
      </p:sp>
    </p:spTree>
    <p:extLst>
      <p:ext uri="{BB962C8B-B14F-4D97-AF65-F5344CB8AC3E}">
        <p14:creationId xmlns:p14="http://schemas.microsoft.com/office/powerpoint/2010/main" val="3875175715"/>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endParaRPr lang="en-IN" sz="3200" b="1" i="1" dirty="0">
              <a:solidFill>
                <a:srgbClr val="FFFF00"/>
              </a:solidFill>
              <a:latin typeface="Arial" pitchFamily="34" charset="0"/>
              <a:cs typeface="Arial"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number formats</a:t>
            </a:r>
            <a:endParaRPr lang="en-IN" sz="3200" b="1" i="1" dirty="0">
              <a:solidFill>
                <a:srgbClr val="FFFF00"/>
              </a:solidFill>
              <a:latin typeface="Arial" pitchFamily="34" charset="0"/>
              <a:cs typeface="Arial" pitchFamily="34" charset="0"/>
            </a:endParaRPr>
          </a:p>
        </p:txBody>
      </p:sp>
      <p:graphicFrame>
        <p:nvGraphicFramePr>
          <p:cNvPr id="8" name="Table 7"/>
          <p:cNvGraphicFramePr>
            <a:graphicFrameLocks noGrp="1"/>
          </p:cNvGraphicFramePr>
          <p:nvPr>
            <p:extLst>
              <p:ext uri="{D42A27DB-BD31-4B8C-83A1-F6EECF244321}">
                <p14:modId xmlns:p14="http://schemas.microsoft.com/office/powerpoint/2010/main" val="2111264741"/>
              </p:ext>
            </p:extLst>
          </p:nvPr>
        </p:nvGraphicFramePr>
        <p:xfrm>
          <a:off x="228600" y="1371601"/>
          <a:ext cx="8686800" cy="3809999"/>
        </p:xfrm>
        <a:graphic>
          <a:graphicData uri="http://schemas.openxmlformats.org/drawingml/2006/table">
            <a:tbl>
              <a:tblPr firstRow="1" bandRow="1">
                <a:tableStyleId>{5940675A-B579-460E-94D1-54222C63F5DA}</a:tableStyleId>
              </a:tblPr>
              <a:tblGrid>
                <a:gridCol w="1673236"/>
                <a:gridCol w="7013564"/>
              </a:tblGrid>
              <a:tr h="374577">
                <a:tc>
                  <a:txBody>
                    <a:bodyPr/>
                    <a:lstStyle/>
                    <a:p>
                      <a:pPr algn="ct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9</a:t>
                      </a:r>
                    </a:p>
                  </a:txBody>
                  <a:tcPr anchor="ctr"/>
                </a:tc>
                <a:tc>
                  <a:txBody>
                    <a:bodyPr/>
                    <a:lstStyle/>
                    <a:p>
                      <a:pPr algn="l"/>
                      <a:r>
                        <a:rPr kumimoji="0" lang="en-US" sz="1800" kern="1200" dirty="0" smtClean="0">
                          <a:solidFill>
                            <a:schemeClr val="tx1"/>
                          </a:solidFill>
                          <a:latin typeface="Calibri" panose="020F0502020204030204" pitchFamily="34" charset="0"/>
                          <a:ea typeface="+mj-ea"/>
                          <a:cs typeface="Calibri" panose="020F0502020204030204" pitchFamily="34" charset="0"/>
                        </a:rPr>
                        <a:t>Represents a number.</a:t>
                      </a: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anchor="ctr"/>
                </a:tc>
              </a:tr>
              <a:tr h="374577">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0</a:t>
                      </a:r>
                    </a:p>
                  </a:txBody>
                  <a:tcPr marL="68580" marR="68580" marT="0" marB="0" anchor="ctr"/>
                </a:tc>
                <a:tc>
                  <a:txBody>
                    <a:bodyPr/>
                    <a:lstStyle/>
                    <a:p>
                      <a:pPr marL="0" marR="0" indent="0" algn="l" rtl="0" eaLnBrk="1" latinLnBrk="0" hangingPunct="1">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Forces a zero to be displayed.</a:t>
                      </a:r>
                    </a:p>
                  </a:txBody>
                  <a:tcPr marL="68580" marR="68580" marT="0" marB="0" anchor="ctr"/>
                </a:tc>
              </a:tr>
              <a:tr h="374577">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a:t>
                      </a:r>
                    </a:p>
                  </a:txBody>
                  <a:tcPr marL="68580" marR="68580" marT="0" marB="0" anchor="ctr"/>
                </a:tc>
                <a:tc>
                  <a:txBody>
                    <a:bodyPr/>
                    <a:lstStyle/>
                    <a:p>
                      <a:pPr marL="0" marR="0" indent="0" algn="l" rtl="0" eaLnBrk="1" latinLnBrk="0" hangingPunct="1">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Places a dollar sign.</a:t>
                      </a:r>
                    </a:p>
                  </a:txBody>
                  <a:tcPr marL="68580" marR="68580" marT="0" marB="0" anchor="ctr"/>
                </a:tc>
              </a:tr>
              <a:tr h="374577">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.(dot) / D</a:t>
                      </a:r>
                    </a:p>
                  </a:txBody>
                  <a:tcPr marL="68580" marR="68580" marT="0" marB="0" anchor="ctr"/>
                </a:tc>
                <a:tc>
                  <a:txBody>
                    <a:bodyPr/>
                    <a:lstStyle/>
                    <a:p>
                      <a:pPr marL="0" marR="0" indent="0" algn="l" rtl="0" eaLnBrk="1" latinLnBrk="0" hangingPunct="1">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Print a decimal point.</a:t>
                      </a:r>
                    </a:p>
                  </a:txBody>
                  <a:tcPr marL="68580" marR="68580" marT="0" marB="0" anchor="ctr"/>
                </a:tc>
              </a:tr>
              <a:tr h="374577">
                <a:tc>
                  <a:txBody>
                    <a:bodyPr/>
                    <a:lstStyle/>
                    <a:p>
                      <a:pPr marL="0" marR="0" algn="l">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,(comma)/ G</a:t>
                      </a:r>
                    </a:p>
                  </a:txBody>
                  <a:tcPr marL="68580" marR="68580" marT="0" marB="0" anchor="ctr"/>
                </a:tc>
                <a:tc>
                  <a:txBody>
                    <a:bodyPr/>
                    <a:lstStyle/>
                    <a:p>
                      <a:pPr marL="0" marR="0" indent="0" algn="l">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Print a comma as thousands.</a:t>
                      </a:r>
                    </a:p>
                  </a:txBody>
                  <a:tcPr marL="68580" marR="68580" marT="0" marB="0" anchor="ctr"/>
                </a:tc>
              </a:tr>
              <a:tr h="413114">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C</a:t>
                      </a:r>
                    </a:p>
                  </a:txBody>
                  <a:tcPr marL="68580" marR="68580" marT="0" marB="0" anchor="ctr"/>
                </a:tc>
                <a:tc>
                  <a:txBody>
                    <a:bodyPr/>
                    <a:lstStyle/>
                    <a:p>
                      <a:pPr marL="0" marR="0" indent="0" algn="l" rtl="0" eaLnBrk="1" latinLnBrk="0" hangingPunct="1">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Currency  USD. </a:t>
                      </a:r>
                    </a:p>
                  </a:txBody>
                  <a:tcPr marL="68580" marR="68580" marT="0" marB="0" anchor="ctr"/>
                </a:tc>
              </a:tr>
              <a:tr h="364059">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S</a:t>
                      </a:r>
                    </a:p>
                  </a:txBody>
                  <a:tcPr marL="68580" marR="68580" marT="0" marB="0" anchor="ctr"/>
                </a:tc>
                <a:tc>
                  <a:txBody>
                    <a:bodyPr/>
                    <a:lstStyle/>
                    <a:p>
                      <a:pPr marL="0" marR="0" indent="0" algn="l" rtl="0" eaLnBrk="1" latinLnBrk="0" hangingPunct="1">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Returns the negative or positive value</a:t>
                      </a:r>
                    </a:p>
                  </a:txBody>
                  <a:tcPr marL="68580" marR="68580" marT="0" marB="0" anchor="ctr"/>
                </a:tc>
              </a:tr>
              <a:tr h="364059">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MI</a:t>
                      </a:r>
                    </a:p>
                  </a:txBody>
                  <a:tcPr marL="68580" marR="68580" marT="0" marB="0" anchor="ctr"/>
                </a:tc>
                <a:tc>
                  <a:txBody>
                    <a:bodyPr/>
                    <a:lstStyle/>
                    <a:p>
                      <a:pPr marL="0" marR="0" indent="0" algn="l" rtl="0" eaLnBrk="1" latinLnBrk="0" hangingPunct="1">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Minus sign to right (negative values</a:t>
                      </a:r>
                    </a:p>
                  </a:txBody>
                  <a:tcPr marL="68580" marR="68580" marT="0" marB="0" anchor="ctr"/>
                </a:tc>
              </a:tr>
              <a:tr h="405455">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PR</a:t>
                      </a: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smtClean="0">
                          <a:solidFill>
                            <a:schemeClr val="tx1"/>
                          </a:solidFill>
                          <a:latin typeface="Calibri" panose="020F0502020204030204" pitchFamily="34" charset="0"/>
                          <a:ea typeface="+mj-ea"/>
                          <a:cs typeface="Calibri" panose="020F0502020204030204" pitchFamily="34" charset="0"/>
                        </a:rPr>
                        <a:t>Returns negative value in &lt;angle brackets&gt;.</a:t>
                      </a:r>
                    </a:p>
                  </a:txBody>
                  <a:tcPr marL="68580" marR="68580" marT="0" marB="0" anchor="ctr"/>
                </a:tc>
              </a:tr>
              <a:tr h="390427">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L</a:t>
                      </a:r>
                    </a:p>
                  </a:txBody>
                  <a:tcPr marL="68580" marR="68580" marT="0" marB="0" anchor="ctr"/>
                </a:tc>
                <a:tc>
                  <a:txBody>
                    <a:bodyPr/>
                    <a:lstStyle/>
                    <a:p>
                      <a:pPr marL="0" marR="0" indent="0" algn="l" rtl="0" eaLnBrk="1" latinLnBrk="0" hangingPunct="1">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Local currency.</a:t>
                      </a:r>
                    </a:p>
                  </a:txBody>
                  <a:tcPr marL="68580" marR="68580" marT="0" marB="0" anchor="ctr"/>
                </a:tc>
              </a:tr>
            </a:tbl>
          </a:graphicData>
        </a:graphic>
      </p:graphicFrame>
      <p:sp>
        <p:nvSpPr>
          <p:cNvPr id="2" name="Rectangle 1"/>
          <p:cNvSpPr/>
          <p:nvPr/>
        </p:nvSpPr>
        <p:spPr>
          <a:xfrm>
            <a:off x="228600" y="737175"/>
            <a:ext cx="8686800" cy="430887"/>
          </a:xfrm>
          <a:prstGeom prst="rect">
            <a:avLst/>
          </a:prstGeom>
        </p:spPr>
        <p:txBody>
          <a:bodyPr wrap="square">
            <a:spAutoFit/>
          </a:bodyPr>
          <a:lstStyle/>
          <a:p>
            <a:r>
              <a:rPr lang="en-US" sz="2200" dirty="0">
                <a:solidFill>
                  <a:srgbClr val="00A2E8"/>
                </a:solidFill>
                <a:latin typeface="Calibri" panose="020F0502020204030204" pitchFamily="34" charset="0"/>
              </a:rPr>
              <a:t>select</a:t>
            </a:r>
            <a:r>
              <a:rPr lang="en-US" sz="2200" dirty="0" smtClean="0">
                <a:solidFill>
                  <a:srgbClr val="00A2E8"/>
                </a:solidFill>
                <a:latin typeface="Calibri" panose="020F0502020204030204" pitchFamily="34" charset="0"/>
              </a:rPr>
              <a:t> </a:t>
            </a:r>
            <a:r>
              <a:rPr lang="en-US" sz="2200" dirty="0">
                <a:solidFill>
                  <a:srgbClr val="B97A57"/>
                </a:solidFill>
                <a:latin typeface="Calibri" panose="020F0502020204030204" pitchFamily="34" charset="0"/>
              </a:rPr>
              <a:t>to_char</a:t>
            </a:r>
            <a:r>
              <a:rPr lang="en-US" sz="2200" dirty="0" smtClean="0">
                <a:solidFill>
                  <a:srgbClr val="00A2E8"/>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latin typeface="Calibri" panose="020F0502020204030204" pitchFamily="34" charset="0"/>
              </a:rPr>
              <a:t>sal</a:t>
            </a:r>
            <a:r>
              <a:rPr lang="en-US" sz="2200" dirty="0" smtClean="0">
                <a:solidFill>
                  <a:schemeClr val="bg1">
                    <a:lumMod val="50000"/>
                  </a:schemeClr>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smtClean="0">
                <a:solidFill>
                  <a:srgbClr val="00B050"/>
                </a:solidFill>
                <a:latin typeface="Calibri" panose="020F0502020204030204" pitchFamily="34" charset="0"/>
              </a:rPr>
              <a:t>9999</a:t>
            </a:r>
            <a:r>
              <a:rPr lang="en-US" sz="2200" dirty="0" smtClean="0">
                <a:solidFill>
                  <a:schemeClr val="bg1">
                    <a:lumMod val="50000"/>
                  </a:schemeClr>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smtClean="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92948670"/>
      </p:ext>
    </p:extLst>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endParaRPr lang="en-IN" sz="3200" b="1" i="1" dirty="0">
              <a:solidFill>
                <a:srgbClr val="FFFF00"/>
              </a:solidFill>
              <a:latin typeface="Arial" pitchFamily="34" charset="0"/>
              <a:cs typeface="Arial"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number formats</a:t>
            </a:r>
            <a:endParaRPr lang="en-IN" sz="3200" b="1" i="1" dirty="0">
              <a:solidFill>
                <a:srgbClr val="FFFF00"/>
              </a:solidFill>
              <a:latin typeface="Arial" pitchFamily="34" charset="0"/>
              <a:cs typeface="Arial" pitchFamily="34" charset="0"/>
            </a:endParaRPr>
          </a:p>
        </p:txBody>
      </p:sp>
      <p:graphicFrame>
        <p:nvGraphicFramePr>
          <p:cNvPr id="8" name="Table 7"/>
          <p:cNvGraphicFramePr>
            <a:graphicFrameLocks noGrp="1"/>
          </p:cNvGraphicFramePr>
          <p:nvPr>
            <p:extLst/>
          </p:nvPr>
        </p:nvGraphicFramePr>
        <p:xfrm>
          <a:off x="228600" y="1371601"/>
          <a:ext cx="8686800" cy="3809999"/>
        </p:xfrm>
        <a:graphic>
          <a:graphicData uri="http://schemas.openxmlformats.org/drawingml/2006/table">
            <a:tbl>
              <a:tblPr firstRow="1" bandRow="1">
                <a:tableStyleId>{5940675A-B579-460E-94D1-54222C63F5DA}</a:tableStyleId>
              </a:tblPr>
              <a:tblGrid>
                <a:gridCol w="1673236"/>
                <a:gridCol w="7013564"/>
              </a:tblGrid>
              <a:tr h="374577">
                <a:tc>
                  <a:txBody>
                    <a:bodyPr/>
                    <a:lstStyle/>
                    <a:p>
                      <a:pPr algn="ct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9</a:t>
                      </a:r>
                    </a:p>
                  </a:txBody>
                  <a:tcPr anchor="ctr"/>
                </a:tc>
                <a:tc>
                  <a:txBody>
                    <a:bodyPr/>
                    <a:lstStyle/>
                    <a:p>
                      <a:pPr algn="l"/>
                      <a:r>
                        <a:rPr kumimoji="0" lang="en-US" sz="1800" kern="1200" dirty="0" smtClean="0">
                          <a:solidFill>
                            <a:schemeClr val="tx1"/>
                          </a:solidFill>
                          <a:latin typeface="Calibri" panose="020F0502020204030204" pitchFamily="34" charset="0"/>
                          <a:ea typeface="+mj-ea"/>
                          <a:cs typeface="Calibri" panose="020F0502020204030204" pitchFamily="34" charset="0"/>
                        </a:rPr>
                        <a:t>Represents a number.</a:t>
                      </a: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anchor="ctr"/>
                </a:tc>
              </a:tr>
              <a:tr h="374577">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0</a:t>
                      </a:r>
                    </a:p>
                  </a:txBody>
                  <a:tcPr marL="68580" marR="68580" marT="0" marB="0" anchor="ctr"/>
                </a:tc>
                <a:tc>
                  <a:txBody>
                    <a:bodyPr/>
                    <a:lstStyle/>
                    <a:p>
                      <a:pPr marL="0" marR="0" indent="0" algn="l" rtl="0" eaLnBrk="1" latinLnBrk="0" hangingPunct="1">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Forces a zero to be displayed.</a:t>
                      </a:r>
                    </a:p>
                  </a:txBody>
                  <a:tcPr marL="68580" marR="68580" marT="0" marB="0" anchor="ctr"/>
                </a:tc>
              </a:tr>
              <a:tr h="374577">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a:t>
                      </a:r>
                    </a:p>
                  </a:txBody>
                  <a:tcPr marL="68580" marR="68580" marT="0" marB="0" anchor="ctr"/>
                </a:tc>
                <a:tc>
                  <a:txBody>
                    <a:bodyPr/>
                    <a:lstStyle/>
                    <a:p>
                      <a:pPr marL="0" marR="0" indent="0" algn="l" rtl="0" eaLnBrk="1" latinLnBrk="0" hangingPunct="1">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Places a dollar sign.</a:t>
                      </a:r>
                    </a:p>
                  </a:txBody>
                  <a:tcPr marL="68580" marR="68580" marT="0" marB="0" anchor="ctr"/>
                </a:tc>
              </a:tr>
              <a:tr h="374577">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.(dot) / D</a:t>
                      </a:r>
                    </a:p>
                  </a:txBody>
                  <a:tcPr marL="68580" marR="68580" marT="0" marB="0" anchor="ctr"/>
                </a:tc>
                <a:tc>
                  <a:txBody>
                    <a:bodyPr/>
                    <a:lstStyle/>
                    <a:p>
                      <a:pPr marL="0" marR="0" indent="0" algn="l" rtl="0" eaLnBrk="1" latinLnBrk="0" hangingPunct="1">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Print a decimal point.</a:t>
                      </a:r>
                    </a:p>
                  </a:txBody>
                  <a:tcPr marL="68580" marR="68580" marT="0" marB="0" anchor="ctr"/>
                </a:tc>
              </a:tr>
              <a:tr h="374577">
                <a:tc>
                  <a:txBody>
                    <a:bodyPr/>
                    <a:lstStyle/>
                    <a:p>
                      <a:pPr marL="0" marR="0" algn="l">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,(comma)/ G</a:t>
                      </a:r>
                    </a:p>
                  </a:txBody>
                  <a:tcPr marL="68580" marR="68580" marT="0" marB="0" anchor="ctr"/>
                </a:tc>
                <a:tc>
                  <a:txBody>
                    <a:bodyPr/>
                    <a:lstStyle/>
                    <a:p>
                      <a:pPr marL="0" marR="0" indent="0" algn="l">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Print a comma as thousands.</a:t>
                      </a:r>
                    </a:p>
                  </a:txBody>
                  <a:tcPr marL="68580" marR="68580" marT="0" marB="0" anchor="ctr"/>
                </a:tc>
              </a:tr>
              <a:tr h="413114">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C</a:t>
                      </a:r>
                    </a:p>
                  </a:txBody>
                  <a:tcPr marL="68580" marR="68580" marT="0" marB="0" anchor="ctr"/>
                </a:tc>
                <a:tc>
                  <a:txBody>
                    <a:bodyPr/>
                    <a:lstStyle/>
                    <a:p>
                      <a:pPr marL="0" marR="0" indent="0" algn="l" rtl="0" eaLnBrk="1" latinLnBrk="0" hangingPunct="1">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Currency  USD. </a:t>
                      </a:r>
                    </a:p>
                  </a:txBody>
                  <a:tcPr marL="68580" marR="68580" marT="0" marB="0" anchor="ctr"/>
                </a:tc>
              </a:tr>
              <a:tr h="364059">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S</a:t>
                      </a:r>
                    </a:p>
                  </a:txBody>
                  <a:tcPr marL="68580" marR="68580" marT="0" marB="0" anchor="ctr"/>
                </a:tc>
                <a:tc>
                  <a:txBody>
                    <a:bodyPr/>
                    <a:lstStyle/>
                    <a:p>
                      <a:pPr marL="0" marR="0" indent="0" algn="l" rtl="0" eaLnBrk="1" latinLnBrk="0" hangingPunct="1">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Returns the negative or positive value</a:t>
                      </a:r>
                    </a:p>
                  </a:txBody>
                  <a:tcPr marL="68580" marR="68580" marT="0" marB="0" anchor="ctr"/>
                </a:tc>
              </a:tr>
              <a:tr h="364059">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MI</a:t>
                      </a:r>
                    </a:p>
                  </a:txBody>
                  <a:tcPr marL="68580" marR="68580" marT="0" marB="0" anchor="ctr"/>
                </a:tc>
                <a:tc>
                  <a:txBody>
                    <a:bodyPr/>
                    <a:lstStyle/>
                    <a:p>
                      <a:pPr marL="0" marR="0" indent="0" algn="l" rtl="0" eaLnBrk="1" latinLnBrk="0" hangingPunct="1">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Minus sign to right (negative values</a:t>
                      </a:r>
                    </a:p>
                  </a:txBody>
                  <a:tcPr marL="68580" marR="68580" marT="0" marB="0" anchor="ctr"/>
                </a:tc>
              </a:tr>
              <a:tr h="405455">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PR</a:t>
                      </a: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smtClean="0">
                          <a:solidFill>
                            <a:schemeClr val="tx1"/>
                          </a:solidFill>
                          <a:latin typeface="Calibri" panose="020F0502020204030204" pitchFamily="34" charset="0"/>
                          <a:ea typeface="+mj-ea"/>
                          <a:cs typeface="Calibri" panose="020F0502020204030204" pitchFamily="34" charset="0"/>
                        </a:rPr>
                        <a:t>Returns negative value in &lt;angle brackets&gt;.</a:t>
                      </a:r>
                    </a:p>
                  </a:txBody>
                  <a:tcPr marL="68580" marR="68580" marT="0" marB="0" anchor="ctr"/>
                </a:tc>
              </a:tr>
              <a:tr h="390427">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L</a:t>
                      </a:r>
                    </a:p>
                  </a:txBody>
                  <a:tcPr marL="68580" marR="68580" marT="0" marB="0" anchor="ctr"/>
                </a:tc>
                <a:tc>
                  <a:txBody>
                    <a:bodyPr/>
                    <a:lstStyle/>
                    <a:p>
                      <a:pPr marL="0" marR="0" indent="0" algn="l" rtl="0" eaLnBrk="1" latinLnBrk="0" hangingPunct="1">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Local currency.</a:t>
                      </a:r>
                    </a:p>
                  </a:txBody>
                  <a:tcPr marL="68580" marR="68580" marT="0" marB="0" anchor="ctr"/>
                </a:tc>
              </a:tr>
            </a:tbl>
          </a:graphicData>
        </a:graphic>
      </p:graphicFrame>
      <p:sp>
        <p:nvSpPr>
          <p:cNvPr id="2" name="Rectangle 1"/>
          <p:cNvSpPr/>
          <p:nvPr/>
        </p:nvSpPr>
        <p:spPr>
          <a:xfrm>
            <a:off x="228600" y="737175"/>
            <a:ext cx="8686800" cy="430887"/>
          </a:xfrm>
          <a:prstGeom prst="rect">
            <a:avLst/>
          </a:prstGeom>
        </p:spPr>
        <p:txBody>
          <a:bodyPr wrap="square">
            <a:spAutoFit/>
          </a:bodyPr>
          <a:lstStyle/>
          <a:p>
            <a:r>
              <a:rPr lang="en-US" sz="2200" dirty="0">
                <a:solidFill>
                  <a:srgbClr val="00A2E8"/>
                </a:solidFill>
                <a:latin typeface="Calibri" panose="020F0502020204030204" pitchFamily="34" charset="0"/>
              </a:rPr>
              <a:t>select</a:t>
            </a:r>
            <a:r>
              <a:rPr lang="en-US" sz="2200" dirty="0" smtClean="0">
                <a:solidFill>
                  <a:srgbClr val="00A2E8"/>
                </a:solidFill>
                <a:latin typeface="Calibri" panose="020F0502020204030204" pitchFamily="34" charset="0"/>
              </a:rPr>
              <a:t> </a:t>
            </a:r>
            <a:r>
              <a:rPr lang="en-US" sz="2200" dirty="0">
                <a:solidFill>
                  <a:srgbClr val="B97A57"/>
                </a:solidFill>
                <a:latin typeface="Calibri" panose="020F0502020204030204" pitchFamily="34" charset="0"/>
              </a:rPr>
              <a:t>to_char</a:t>
            </a:r>
            <a:r>
              <a:rPr lang="en-US" sz="2200" dirty="0" smtClean="0">
                <a:solidFill>
                  <a:srgbClr val="00A2E8"/>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latin typeface="Calibri" panose="020F0502020204030204" pitchFamily="34" charset="0"/>
              </a:rPr>
              <a:t>sal</a:t>
            </a:r>
            <a:r>
              <a:rPr lang="en-US" sz="2200" dirty="0" smtClean="0">
                <a:solidFill>
                  <a:schemeClr val="bg1">
                    <a:lumMod val="50000"/>
                  </a:schemeClr>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smtClean="0">
                <a:solidFill>
                  <a:srgbClr val="00B050"/>
                </a:solidFill>
                <a:latin typeface="Calibri" panose="020F0502020204030204" pitchFamily="34" charset="0"/>
              </a:rPr>
              <a:t>9999</a:t>
            </a:r>
            <a:r>
              <a:rPr lang="en-US" sz="2200" dirty="0" smtClean="0">
                <a:solidFill>
                  <a:schemeClr val="bg1">
                    <a:lumMod val="50000"/>
                  </a:schemeClr>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smtClean="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91341068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457200"/>
            <a:ext cx="8864252" cy="5638800"/>
          </a:xfrm>
          <a:prstGeom prst="rect">
            <a:avLst/>
          </a:prstGeom>
        </p:spPr>
      </p:pic>
    </p:spTree>
    <p:extLst>
      <p:ext uri="{BB962C8B-B14F-4D97-AF65-F5344CB8AC3E}">
        <p14:creationId xmlns:p14="http://schemas.microsoft.com/office/powerpoint/2010/main" val="587990203"/>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nls_currency format</a:t>
            </a:r>
          </a:p>
          <a:p>
            <a:endParaRPr lang="en-US" dirty="0"/>
          </a:p>
        </p:txBody>
      </p:sp>
      <p:sp>
        <p:nvSpPr>
          <p:cNvPr id="3" name="Rectangle 2"/>
          <p:cNvSpPr/>
          <p:nvPr/>
        </p:nvSpPr>
        <p:spPr>
          <a:xfrm>
            <a:off x="152400" y="3657600"/>
            <a:ext cx="88392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alter</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session</a:t>
            </a:r>
            <a:r>
              <a:rPr lang="en-US" sz="2200" dirty="0">
                <a:latin typeface="Calibri" panose="020F0502020204030204" pitchFamily="34" charset="0"/>
                <a:cs typeface="Calibri" panose="020F0502020204030204" pitchFamily="34" charset="0"/>
              </a:rPr>
              <a:t> </a:t>
            </a:r>
            <a:r>
              <a:rPr lang="en-US" sz="2200" dirty="0">
                <a:solidFill>
                  <a:srgbClr val="B97A57"/>
                </a:solidFill>
                <a:latin typeface="Calibri" panose="020F0502020204030204" pitchFamily="34" charset="0"/>
                <a:cs typeface="Calibri" panose="020F0502020204030204" pitchFamily="34" charset="0"/>
              </a:rPr>
              <a:t>set</a:t>
            </a:r>
            <a:r>
              <a:rPr lang="en-US" sz="2200" dirty="0" smtClean="0">
                <a:latin typeface="Calibri" panose="020F0502020204030204" pitchFamily="34" charset="0"/>
                <a:cs typeface="Calibri" panose="020F0502020204030204" pitchFamily="34" charset="0"/>
              </a:rPr>
              <a:t> </a:t>
            </a:r>
            <a:r>
              <a:rPr lang="en-US" sz="2200" b="1" dirty="0">
                <a:solidFill>
                  <a:srgbClr val="FC6F0D"/>
                </a:solidFill>
                <a:latin typeface="Calibri" panose="020F0502020204030204" pitchFamily="34" charset="0"/>
                <a:cs typeface="Calibri" panose="020F0502020204030204" pitchFamily="34" charset="0"/>
              </a:rPr>
              <a:t>nls_currency</a:t>
            </a:r>
            <a:r>
              <a:rPr lang="en-US" sz="2200" b="1" dirty="0" smtClean="0">
                <a:latin typeface="Calibri" panose="020F0502020204030204" pitchFamily="34" charset="0"/>
                <a:cs typeface="Calibri" panose="020F0502020204030204" pitchFamily="34" charset="0"/>
              </a:rPr>
              <a:t> </a:t>
            </a:r>
            <a:r>
              <a:rPr lang="en-US" sz="2200" b="1" dirty="0">
                <a:solidFill>
                  <a:schemeClr val="accent5"/>
                </a:solidFill>
                <a:latin typeface="Calibri" panose="020F0502020204030204" pitchFamily="34" charset="0"/>
                <a:cs typeface="Calibri" panose="020F0502020204030204" pitchFamily="34" charset="0"/>
              </a:rPr>
              <a:t>=</a:t>
            </a:r>
            <a:r>
              <a:rPr lang="en-US" sz="2200" b="1" dirty="0" smtClean="0">
                <a:latin typeface="Calibri" panose="020F0502020204030204" pitchFamily="34" charset="0"/>
                <a:cs typeface="Calibri" panose="020F0502020204030204" pitchFamily="34" charset="0"/>
              </a:rPr>
              <a:t> </a:t>
            </a:r>
            <a:r>
              <a:rPr lang="fr-FR" sz="2200" b="1" dirty="0">
                <a:solidFill>
                  <a:schemeClr val="bg1">
                    <a:lumMod val="50000"/>
                  </a:schemeClr>
                </a:solidFill>
                <a:latin typeface="Calibri" panose="020F0502020204030204" pitchFamily="34" charset="0"/>
                <a:cs typeface="Calibri" panose="020F0502020204030204" pitchFamily="34" charset="0"/>
              </a:rPr>
              <a:t>'</a:t>
            </a:r>
            <a:r>
              <a:rPr lang="en-US" sz="2200" b="1" dirty="0" err="1" smtClean="0">
                <a:solidFill>
                  <a:srgbClr val="00B050"/>
                </a:solidFill>
                <a:latin typeface="Calibri" panose="020F0502020204030204" pitchFamily="34" charset="0"/>
                <a:cs typeface="Calibri" panose="020F0502020204030204" pitchFamily="34" charset="0"/>
              </a:rPr>
              <a:t>Rs</a:t>
            </a:r>
            <a:r>
              <a:rPr lang="en-US" sz="2200" b="1" dirty="0" smtClean="0">
                <a:latin typeface="Calibri" panose="020F0502020204030204" pitchFamily="34" charset="0"/>
                <a:cs typeface="Calibri" panose="020F0502020204030204" pitchFamily="34" charset="0"/>
              </a:rPr>
              <a:t>.</a:t>
            </a:r>
            <a:r>
              <a:rPr lang="fr-FR" sz="2200" b="1"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
        <p:nvSpPr>
          <p:cNvPr id="4" name="Rectangle 3"/>
          <p:cNvSpPr/>
          <p:nvPr/>
        </p:nvSpPr>
        <p:spPr>
          <a:xfrm>
            <a:off x="90647" y="1352490"/>
            <a:ext cx="585295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NLS_CURRENCY = "currency_symbol"</a:t>
            </a:r>
          </a:p>
        </p:txBody>
      </p:sp>
      <p:sp>
        <p:nvSpPr>
          <p:cNvPr id="5" name="Rectangle 4"/>
          <p:cNvSpPr/>
          <p:nvPr/>
        </p:nvSpPr>
        <p:spPr>
          <a:xfrm>
            <a:off x="76200" y="295870"/>
            <a:ext cx="8991600" cy="646331"/>
          </a:xfrm>
          <a:prstGeom prst="rect">
            <a:avLst/>
          </a:prstGeom>
        </p:spPr>
        <p:txBody>
          <a:bodyPr wrap="square">
            <a:spAutoFit/>
          </a:bodyPr>
          <a:lstStyle/>
          <a:p>
            <a:r>
              <a:rPr lang="en-US" dirty="0">
                <a:latin typeface="Arial" panose="020B0604020202020204" pitchFamily="34" charset="0"/>
                <a:cs typeface="Arial" panose="020B0604020202020204" pitchFamily="34" charset="0"/>
              </a:rPr>
              <a:t>NLS_CURRENCY specifies the string to use as the local currency symbol for the L number format element.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30722213"/>
      </p:ext>
    </p:extLst>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string function</a:t>
            </a:r>
            <a:endParaRPr lang="en-US" dirty="0"/>
          </a:p>
        </p:txBody>
      </p:sp>
    </p:spTree>
    <p:extLst>
      <p:ext uri="{BB962C8B-B14F-4D97-AF65-F5344CB8AC3E}">
        <p14:creationId xmlns:p14="http://schemas.microsoft.com/office/powerpoint/2010/main" val="2978324064"/>
      </p:ext>
    </p:ext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endParaRPr lang="en-IN" sz="3200" b="1" i="1" dirty="0">
              <a:solidFill>
                <a:srgbClr val="FFFF00"/>
              </a:solidFill>
              <a:latin typeface="Arial" pitchFamily="34" charset="0"/>
              <a:cs typeface="Arial"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string function</a:t>
            </a:r>
            <a:endParaRPr lang="en-IN" sz="3200" b="1" i="1" dirty="0">
              <a:solidFill>
                <a:srgbClr val="FFFF00"/>
              </a:solidFill>
              <a:latin typeface="Arial" pitchFamily="34" charset="0"/>
              <a:cs typeface="Arial" pitchFamily="34" charset="0"/>
            </a:endParaRPr>
          </a:p>
        </p:txBody>
      </p:sp>
      <p:graphicFrame>
        <p:nvGraphicFramePr>
          <p:cNvPr id="8" name="Table 7"/>
          <p:cNvGraphicFramePr>
            <a:graphicFrameLocks noGrp="1"/>
          </p:cNvGraphicFramePr>
          <p:nvPr>
            <p:extLst>
              <p:ext uri="{D42A27DB-BD31-4B8C-83A1-F6EECF244321}">
                <p14:modId xmlns:p14="http://schemas.microsoft.com/office/powerpoint/2010/main" val="3266768488"/>
              </p:ext>
            </p:extLst>
          </p:nvPr>
        </p:nvGraphicFramePr>
        <p:xfrm>
          <a:off x="228600" y="1371601"/>
          <a:ext cx="8686800" cy="4764916"/>
        </p:xfrm>
        <a:graphic>
          <a:graphicData uri="http://schemas.openxmlformats.org/drawingml/2006/table">
            <a:tbl>
              <a:tblPr firstRow="1" bandRow="1">
                <a:tableStyleId>{5940675A-B579-460E-94D1-54222C63F5DA}</a:tableStyleId>
              </a:tblPr>
              <a:tblGrid>
                <a:gridCol w="1673236"/>
                <a:gridCol w="7013564"/>
              </a:tblGrid>
              <a:tr h="374577">
                <a:tc>
                  <a:txBody>
                    <a:bodyPr/>
                    <a:lstStyle/>
                    <a:p>
                      <a:pPr marL="0" marR="0" indent="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lower</a:t>
                      </a: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smtClean="0">
                          <a:solidFill>
                            <a:schemeClr val="tx1"/>
                          </a:solidFill>
                          <a:latin typeface="Calibri" panose="020F0502020204030204" pitchFamily="34" charset="0"/>
                          <a:ea typeface="+mj-ea"/>
                          <a:cs typeface="Calibri" panose="020F0502020204030204" pitchFamily="34" charset="0"/>
                        </a:rPr>
                        <a:t>   LOWER ('string')</a:t>
                      </a:r>
                    </a:p>
                  </a:txBody>
                  <a:tcPr marL="68580" marR="68580" marT="0" marB="0" anchor="ctr"/>
                </a:tc>
              </a:tr>
              <a:tr h="374577">
                <a:tc>
                  <a:txBody>
                    <a:bodyPr/>
                    <a:lstStyle/>
                    <a:p>
                      <a:pPr marL="0" marR="0" indent="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upper</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UPPER ('string')</a:t>
                      </a:r>
                    </a:p>
                  </a:txBody>
                  <a:tcPr marL="68580" marR="68580" marT="0" marB="0" anchor="ctr"/>
                </a:tc>
              </a:tr>
              <a:tr h="374577">
                <a:tc>
                  <a:txBody>
                    <a:bodyPr/>
                    <a:lstStyle/>
                    <a:p>
                      <a:pPr marL="0" marR="0" indent="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initcap</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INITCAP ('string')</a:t>
                      </a:r>
                    </a:p>
                  </a:txBody>
                  <a:tcPr marL="68580" marR="68580" marT="0" marB="0" anchor="ctr"/>
                </a:tc>
              </a:tr>
              <a:tr h="374577">
                <a:tc>
                  <a:txBody>
                    <a:bodyPr/>
                    <a:lstStyle/>
                    <a:p>
                      <a:pPr marL="0" marR="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concat </a:t>
                      </a:r>
                      <a:endParaRPr kumimoji="0" lang="en-US" sz="1800" b="0" kern="1200" dirty="0">
                        <a:solidFill>
                          <a:schemeClr val="accent2">
                            <a:lumMod val="75000"/>
                          </a:schemeClr>
                        </a:solidFill>
                        <a:latin typeface="Calibri" panose="020F0502020204030204" pitchFamily="34" charset="0"/>
                        <a:ea typeface="+mj-ea"/>
                        <a:cs typeface="Calibri" panose="020F0502020204030204" pitchFamily="34" charset="0"/>
                      </a:endParaRP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CONCAT ('string1', 'string2')</a:t>
                      </a: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374577">
                <a:tc>
                  <a:txBody>
                    <a:bodyPr/>
                    <a:lstStyle/>
                    <a:p>
                      <a:pPr marL="0" marR="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substr </a:t>
                      </a:r>
                      <a:endParaRPr kumimoji="0" lang="en-US" sz="1800" b="0" kern="1200" dirty="0">
                        <a:solidFill>
                          <a:schemeClr val="accent2">
                            <a:lumMod val="75000"/>
                          </a:schemeClr>
                        </a:solidFill>
                        <a:latin typeface="Calibri" panose="020F0502020204030204" pitchFamily="34" charset="0"/>
                        <a:ea typeface="+mj-ea"/>
                        <a:cs typeface="Calibri" panose="020F0502020204030204" pitchFamily="34" charset="0"/>
                      </a:endParaRP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SUBSTR ('string', </a:t>
                      </a:r>
                      <a:r>
                        <a:rPr kumimoji="0" lang="en-US" sz="1800" kern="1200" dirty="0">
                          <a:solidFill>
                            <a:schemeClr val="tx1"/>
                          </a:solidFill>
                          <a:latin typeface="Calibri" panose="020F0502020204030204" pitchFamily="34" charset="0"/>
                          <a:ea typeface="+mj-ea"/>
                          <a:cs typeface="Calibri" panose="020F0502020204030204" pitchFamily="34" charset="0"/>
                        </a:rPr>
                        <a:t>1,5)</a:t>
                      </a:r>
                    </a:p>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SUBSTR ('string',- </a:t>
                      </a:r>
                      <a:r>
                        <a:rPr kumimoji="0" lang="en-US" sz="1800" kern="1200" dirty="0">
                          <a:solidFill>
                            <a:schemeClr val="tx1"/>
                          </a:solidFill>
                          <a:latin typeface="Calibri" panose="020F0502020204030204" pitchFamily="34" charset="0"/>
                          <a:ea typeface="+mj-ea"/>
                          <a:cs typeface="Calibri" panose="020F0502020204030204" pitchFamily="34" charset="0"/>
                        </a:rPr>
                        <a:t>5)</a:t>
                      </a:r>
                    </a:p>
                  </a:txBody>
                  <a:tcPr marL="68580" marR="68580" marT="0" marB="0" anchor="ctr"/>
                </a:tc>
              </a:tr>
              <a:tr h="413114">
                <a:tc>
                  <a:txBody>
                    <a:bodyPr/>
                    <a:lstStyle/>
                    <a:p>
                      <a:pPr marL="0" marR="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length </a:t>
                      </a:r>
                      <a:endParaRPr kumimoji="0" lang="en-US" sz="1800" b="0" kern="1200" dirty="0">
                        <a:solidFill>
                          <a:schemeClr val="accent2">
                            <a:lumMod val="75000"/>
                          </a:schemeClr>
                        </a:solidFill>
                        <a:latin typeface="Calibri" panose="020F0502020204030204" pitchFamily="34" charset="0"/>
                        <a:ea typeface="+mj-ea"/>
                        <a:cs typeface="Calibri" panose="020F0502020204030204" pitchFamily="34" charset="0"/>
                      </a:endParaRP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LENGTH ('string')</a:t>
                      </a: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364059">
                <a:tc>
                  <a:txBody>
                    <a:bodyPr/>
                    <a:lstStyle/>
                    <a:p>
                      <a:pPr marL="0" marR="0" indent="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coalesce </a:t>
                      </a: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smtClean="0">
                          <a:solidFill>
                            <a:schemeClr val="tx1"/>
                          </a:solidFill>
                          <a:latin typeface="Calibri" panose="020F0502020204030204" pitchFamily="34" charset="0"/>
                          <a:ea typeface="+mj-ea"/>
                          <a:cs typeface="Calibri" panose="020F0502020204030204" pitchFamily="34" charset="0"/>
                        </a:rPr>
                        <a:t>   COALESCE (null,20,30)</a:t>
                      </a:r>
                    </a:p>
                  </a:txBody>
                  <a:tcPr marL="68580" marR="68580" marT="0" marB="0" anchor="ctr"/>
                </a:tc>
              </a:tr>
              <a:tr h="364059">
                <a:tc>
                  <a:txBody>
                    <a:bodyPr/>
                    <a:lstStyle/>
                    <a:p>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instr </a:t>
                      </a:r>
                      <a:endParaRPr kumimoji="0" lang="en-US" sz="1800" b="0" kern="1200" dirty="0">
                        <a:solidFill>
                          <a:schemeClr val="accent2">
                            <a:lumMod val="75000"/>
                          </a:schemeClr>
                        </a:solidFill>
                        <a:latin typeface="Calibri" panose="020F0502020204030204" pitchFamily="34" charset="0"/>
                        <a:ea typeface="+mj-ea"/>
                        <a:cs typeface="Calibri" panose="020F0502020204030204" pitchFamily="34" charset="0"/>
                      </a:endParaRP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INSTR ('string1', 'string2')</a:t>
                      </a: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405455">
                <a:tc>
                  <a:txBody>
                    <a:bodyPr/>
                    <a:lstStyle/>
                    <a:p>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lpad </a:t>
                      </a:r>
                      <a:endParaRPr kumimoji="0" lang="en-US" sz="1800" b="0" kern="1200" dirty="0">
                        <a:solidFill>
                          <a:schemeClr val="accent2">
                            <a:lumMod val="75000"/>
                          </a:schemeClr>
                        </a:solidFill>
                        <a:latin typeface="Calibri" panose="020F0502020204030204" pitchFamily="34" charset="0"/>
                        <a:ea typeface="+mj-ea"/>
                        <a:cs typeface="Calibri" panose="020F0502020204030204" pitchFamily="34" charset="0"/>
                      </a:endParaRP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LPAD </a:t>
                      </a:r>
                      <a:r>
                        <a:rPr kumimoji="0" lang="en-US" sz="1800" kern="1200" dirty="0">
                          <a:solidFill>
                            <a:schemeClr val="tx1"/>
                          </a:solidFill>
                          <a:latin typeface="Calibri" panose="020F0502020204030204" pitchFamily="34" charset="0"/>
                          <a:ea typeface="+mj-ea"/>
                          <a:cs typeface="Calibri" panose="020F0502020204030204" pitchFamily="34" charset="0"/>
                        </a:rPr>
                        <a:t>(</a:t>
                      </a:r>
                      <a:r>
                        <a:rPr kumimoji="0" lang="en-US" sz="1800" kern="1200" dirty="0" smtClean="0">
                          <a:solidFill>
                            <a:schemeClr val="tx1"/>
                          </a:solidFill>
                          <a:latin typeface="Calibri" panose="020F0502020204030204" pitchFamily="34" charset="0"/>
                          <a:ea typeface="+mj-ea"/>
                          <a:cs typeface="Calibri" panose="020F0502020204030204" pitchFamily="34" charset="0"/>
                        </a:rPr>
                        <a:t>salary, </a:t>
                      </a:r>
                      <a:r>
                        <a:rPr kumimoji="0" lang="en-US" sz="1800" kern="1200" dirty="0">
                          <a:solidFill>
                            <a:schemeClr val="tx1"/>
                          </a:solidFill>
                          <a:latin typeface="Calibri" panose="020F0502020204030204" pitchFamily="34" charset="0"/>
                          <a:ea typeface="+mj-ea"/>
                          <a:cs typeface="Calibri" panose="020F0502020204030204" pitchFamily="34" charset="0"/>
                        </a:rPr>
                        <a:t>10</a:t>
                      </a:r>
                      <a:r>
                        <a:rPr kumimoji="0" lang="en-US" sz="1800" kern="1200" dirty="0" smtClean="0">
                          <a:solidFill>
                            <a:schemeClr val="tx1"/>
                          </a:solidFill>
                          <a:latin typeface="Calibri" panose="020F0502020204030204" pitchFamily="34" charset="0"/>
                          <a:ea typeface="+mj-ea"/>
                          <a:cs typeface="Calibri" panose="020F0502020204030204" pitchFamily="34" charset="0"/>
                        </a:rPr>
                        <a:t>, '*')</a:t>
                      </a: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390427">
                <a:tc>
                  <a:txBody>
                    <a:bodyPr/>
                    <a:lstStyle/>
                    <a:p>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rpad </a:t>
                      </a:r>
                      <a:endParaRPr kumimoji="0" lang="en-US" sz="1800" b="0" kern="1200" dirty="0">
                        <a:solidFill>
                          <a:schemeClr val="accent2">
                            <a:lumMod val="75000"/>
                          </a:schemeClr>
                        </a:solidFill>
                        <a:latin typeface="Calibri" panose="020F0502020204030204" pitchFamily="34" charset="0"/>
                        <a:ea typeface="+mj-ea"/>
                        <a:cs typeface="Calibri" panose="020F0502020204030204" pitchFamily="34" charset="0"/>
                      </a:endParaRP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RPAD (salary, </a:t>
                      </a:r>
                      <a:r>
                        <a:rPr kumimoji="0" lang="en-US" sz="1800" kern="1200" dirty="0">
                          <a:solidFill>
                            <a:schemeClr val="tx1"/>
                          </a:solidFill>
                          <a:latin typeface="Calibri" panose="020F0502020204030204" pitchFamily="34" charset="0"/>
                          <a:ea typeface="+mj-ea"/>
                          <a:cs typeface="Calibri" panose="020F0502020204030204" pitchFamily="34" charset="0"/>
                        </a:rPr>
                        <a:t>10</a:t>
                      </a:r>
                      <a:r>
                        <a:rPr kumimoji="0" lang="en-US" sz="1800" kern="1200" dirty="0" smtClean="0">
                          <a:solidFill>
                            <a:schemeClr val="tx1"/>
                          </a:solidFill>
                          <a:latin typeface="Calibri" panose="020F0502020204030204" pitchFamily="34" charset="0"/>
                          <a:ea typeface="+mj-ea"/>
                          <a:cs typeface="Calibri" panose="020F0502020204030204" pitchFamily="34" charset="0"/>
                        </a:rPr>
                        <a:t>, '*')</a:t>
                      </a: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39042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ascii</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ASCII('A')</a:t>
                      </a:r>
                    </a:p>
                  </a:txBody>
                  <a:tcPr marL="68580" marR="68580" marT="0" marB="0" anchor="ctr"/>
                </a:tc>
              </a:tr>
              <a:tr h="39042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chr</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CHR(65)</a:t>
                      </a:r>
                    </a:p>
                  </a:txBody>
                  <a:tcPr marL="68580" marR="68580" marT="0" marB="0" anchor="ctr"/>
                </a:tc>
              </a:tr>
            </a:tbl>
          </a:graphicData>
        </a:graphic>
      </p:graphicFrame>
      <p:sp>
        <p:nvSpPr>
          <p:cNvPr id="2" name="Rectangle 1"/>
          <p:cNvSpPr/>
          <p:nvPr/>
        </p:nvSpPr>
        <p:spPr>
          <a:xfrm>
            <a:off x="228600" y="737175"/>
            <a:ext cx="8686800" cy="430887"/>
          </a:xfrm>
          <a:prstGeom prst="rect">
            <a:avLst/>
          </a:prstGeom>
        </p:spPr>
        <p:txBody>
          <a:bodyPr wrap="square">
            <a:spAutoFit/>
          </a:bodyPr>
          <a:lstStyle/>
          <a:p>
            <a:r>
              <a:rPr lang="en-US" sz="2200" dirty="0">
                <a:solidFill>
                  <a:srgbClr val="00A2E8"/>
                </a:solidFill>
                <a:latin typeface="Calibri" panose="020F0502020204030204" pitchFamily="34" charset="0"/>
              </a:rPr>
              <a:t>select</a:t>
            </a:r>
            <a:r>
              <a:rPr lang="en-US" sz="2200" dirty="0" smtClean="0">
                <a:solidFill>
                  <a:srgbClr val="00A2E8"/>
                </a:solidFill>
                <a:latin typeface="Calibri" panose="020F0502020204030204" pitchFamily="34" charset="0"/>
              </a:rPr>
              <a:t> </a:t>
            </a:r>
            <a:r>
              <a:rPr lang="en-US" sz="2200" dirty="0" smtClean="0">
                <a:solidFill>
                  <a:srgbClr val="B97A57"/>
                </a:solidFill>
                <a:latin typeface="Calibri" panose="020F0502020204030204" pitchFamily="34" charset="0"/>
              </a:rPr>
              <a:t>lower</a:t>
            </a:r>
            <a:r>
              <a:rPr lang="en-US" sz="2200" dirty="0" smtClean="0">
                <a:solidFill>
                  <a:srgbClr val="00A2E8"/>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latin typeface="Calibri" panose="020F0502020204030204" pitchFamily="34" charset="0"/>
              </a:rPr>
              <a:t>ename</a:t>
            </a:r>
            <a:r>
              <a:rPr lang="en-US" sz="2200" dirty="0" smtClean="0">
                <a:solidFill>
                  <a:schemeClr val="bg1">
                    <a:lumMod val="50000"/>
                  </a:schemeClr>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smtClean="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871898144"/>
      </p:ext>
    </p:extLst>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endParaRPr lang="en-IN" sz="3200" b="1" i="1" dirty="0">
              <a:solidFill>
                <a:srgbClr val="FFFF00"/>
              </a:solidFill>
              <a:latin typeface="Arial" pitchFamily="34" charset="0"/>
              <a:cs typeface="Arial"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string function</a:t>
            </a:r>
            <a:endParaRPr lang="en-IN" sz="3200" b="1" i="1" dirty="0">
              <a:solidFill>
                <a:srgbClr val="FFFF00"/>
              </a:solidFill>
              <a:latin typeface="Arial" pitchFamily="34" charset="0"/>
              <a:cs typeface="Arial" pitchFamily="34" charset="0"/>
            </a:endParaRPr>
          </a:p>
        </p:txBody>
      </p:sp>
      <p:graphicFrame>
        <p:nvGraphicFramePr>
          <p:cNvPr id="8" name="Table 7"/>
          <p:cNvGraphicFramePr>
            <a:graphicFrameLocks noGrp="1"/>
          </p:cNvGraphicFramePr>
          <p:nvPr>
            <p:extLst>
              <p:ext uri="{D42A27DB-BD31-4B8C-83A1-F6EECF244321}">
                <p14:modId xmlns:p14="http://schemas.microsoft.com/office/powerpoint/2010/main" val="3873970853"/>
              </p:ext>
            </p:extLst>
          </p:nvPr>
        </p:nvGraphicFramePr>
        <p:xfrm>
          <a:off x="228600" y="1371601"/>
          <a:ext cx="8686800" cy="2285999"/>
        </p:xfrm>
        <a:graphic>
          <a:graphicData uri="http://schemas.openxmlformats.org/drawingml/2006/table">
            <a:tbl>
              <a:tblPr firstRow="1" bandRow="1">
                <a:tableStyleId>{5940675A-B579-460E-94D1-54222C63F5DA}</a:tableStyleId>
              </a:tblPr>
              <a:tblGrid>
                <a:gridCol w="1673236"/>
                <a:gridCol w="7013564"/>
              </a:tblGrid>
              <a:tr h="374577">
                <a:tc>
                  <a:txBody>
                    <a:bodyPr/>
                    <a:lstStyle/>
                    <a:p>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rtrim </a:t>
                      </a:r>
                      <a:endParaRPr kumimoji="0" lang="en-US" sz="1800" b="0" kern="1200" dirty="0">
                        <a:solidFill>
                          <a:schemeClr val="accent2">
                            <a:lumMod val="75000"/>
                          </a:schemeClr>
                        </a:solidFill>
                        <a:latin typeface="Calibri" panose="020F0502020204030204" pitchFamily="34" charset="0"/>
                        <a:ea typeface="+mj-ea"/>
                        <a:cs typeface="Calibri" panose="020F0502020204030204" pitchFamily="34" charset="0"/>
                      </a:endParaRP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RTRIM ('string', 'H') </a:t>
                      </a:r>
                    </a:p>
                  </a:txBody>
                  <a:tcPr marL="68580" marR="68580" marT="0" marB="0" anchor="ctr"/>
                </a:tc>
              </a:tr>
              <a:tr h="374577">
                <a:tc>
                  <a:txBody>
                    <a:bodyPr/>
                    <a:lstStyle/>
                    <a:p>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ltrim </a:t>
                      </a:r>
                      <a:endParaRPr kumimoji="0" lang="en-US" sz="1800" b="0" kern="1200" dirty="0">
                        <a:solidFill>
                          <a:schemeClr val="accent2">
                            <a:lumMod val="75000"/>
                          </a:schemeClr>
                        </a:solidFill>
                        <a:latin typeface="Calibri" panose="020F0502020204030204" pitchFamily="34" charset="0"/>
                        <a:ea typeface="+mj-ea"/>
                        <a:cs typeface="Calibri" panose="020F0502020204030204" pitchFamily="34" charset="0"/>
                      </a:endParaRP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LTRIM ('string', 'H') </a:t>
                      </a:r>
                    </a:p>
                  </a:txBody>
                  <a:tcPr marL="68580" marR="68580" marT="0" marB="0" anchor="ctr"/>
                </a:tc>
              </a:tr>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trim </a:t>
                      </a: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smtClean="0">
                          <a:solidFill>
                            <a:schemeClr val="tx1"/>
                          </a:solidFill>
                          <a:latin typeface="Calibri" panose="020F0502020204030204" pitchFamily="34" charset="0"/>
                          <a:ea typeface="+mj-ea"/>
                          <a:cs typeface="Calibri" panose="020F0502020204030204" pitchFamily="34" charset="0"/>
                        </a:rPr>
                        <a:t>   TRIM ('    HelloWorld     ') </a:t>
                      </a:r>
                    </a:p>
                  </a:txBody>
                  <a:tcPr marL="68580" marR="68580" marT="0" marB="0" anchor="ctr"/>
                </a:tc>
              </a:tr>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reverse </a:t>
                      </a: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smtClean="0">
                          <a:solidFill>
                            <a:schemeClr val="tx1"/>
                          </a:solidFill>
                          <a:latin typeface="Calibri" panose="020F0502020204030204" pitchFamily="34" charset="0"/>
                          <a:ea typeface="+mj-ea"/>
                          <a:cs typeface="Calibri" panose="020F0502020204030204" pitchFamily="34" charset="0"/>
                        </a:rPr>
                        <a:t>   REVERSE ('Hello')</a:t>
                      </a:r>
                    </a:p>
                  </a:txBody>
                  <a:tcPr marL="68580" marR="68580" marT="0" marB="0" anchor="ctr"/>
                </a:tc>
              </a:tr>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replace </a:t>
                      </a: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smtClean="0">
                          <a:solidFill>
                            <a:schemeClr val="tx1"/>
                          </a:solidFill>
                          <a:latin typeface="Calibri" panose="020F0502020204030204" pitchFamily="34" charset="0"/>
                          <a:ea typeface="+mj-ea"/>
                          <a:cs typeface="Calibri" panose="020F0502020204030204" pitchFamily="34" charset="0"/>
                        </a:rPr>
                        <a:t>   REPLACE (ename, 'S', 'x')</a:t>
                      </a:r>
                    </a:p>
                  </a:txBody>
                  <a:tcPr marL="68580" marR="68580" marT="0" marB="0" anchor="ctr"/>
                </a:tc>
              </a:tr>
              <a:tr h="413114">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translate </a:t>
                      </a: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smtClean="0">
                          <a:solidFill>
                            <a:schemeClr val="tx1"/>
                          </a:solidFill>
                          <a:latin typeface="Calibri" panose="020F0502020204030204" pitchFamily="34" charset="0"/>
                          <a:ea typeface="+mj-ea"/>
                          <a:cs typeface="Calibri" panose="020F0502020204030204" pitchFamily="34" charset="0"/>
                        </a:rPr>
                        <a:t>   TRANSLATE (ename, 'S', 'x')</a:t>
                      </a:r>
                    </a:p>
                  </a:txBody>
                  <a:tcPr marL="68580" marR="68580" marT="0" marB="0" anchor="ctr"/>
                </a:tc>
              </a:tr>
            </a:tbl>
          </a:graphicData>
        </a:graphic>
      </p:graphicFrame>
      <p:sp>
        <p:nvSpPr>
          <p:cNvPr id="2" name="Rectangle 1"/>
          <p:cNvSpPr/>
          <p:nvPr/>
        </p:nvSpPr>
        <p:spPr>
          <a:xfrm>
            <a:off x="228600" y="737175"/>
            <a:ext cx="8686800" cy="430887"/>
          </a:xfrm>
          <a:prstGeom prst="rect">
            <a:avLst/>
          </a:prstGeom>
        </p:spPr>
        <p:txBody>
          <a:bodyPr wrap="square">
            <a:spAutoFit/>
          </a:bodyPr>
          <a:lstStyle/>
          <a:p>
            <a:r>
              <a:rPr lang="en-US" sz="2200" dirty="0">
                <a:solidFill>
                  <a:srgbClr val="00A2E8"/>
                </a:solidFill>
                <a:latin typeface="Calibri" panose="020F0502020204030204" pitchFamily="34" charset="0"/>
              </a:rPr>
              <a:t>select</a:t>
            </a:r>
            <a:r>
              <a:rPr lang="en-US" sz="2200" dirty="0" smtClean="0">
                <a:solidFill>
                  <a:srgbClr val="00A2E8"/>
                </a:solidFill>
                <a:latin typeface="Calibri" panose="020F0502020204030204" pitchFamily="34" charset="0"/>
              </a:rPr>
              <a:t> </a:t>
            </a:r>
            <a:r>
              <a:rPr lang="en-US" sz="2200" dirty="0" smtClean="0">
                <a:solidFill>
                  <a:srgbClr val="B97A57"/>
                </a:solidFill>
                <a:latin typeface="Calibri" panose="020F0502020204030204" pitchFamily="34" charset="0"/>
              </a:rPr>
              <a:t>rtrim</a:t>
            </a:r>
            <a:r>
              <a:rPr lang="en-US" sz="2200" dirty="0" smtClean="0">
                <a:solidFill>
                  <a:schemeClr val="bg1">
                    <a:lumMod val="50000"/>
                  </a:schemeClr>
                </a:solidFill>
                <a:latin typeface="Calibri" panose="020F0502020204030204" pitchFamily="34" charset="0"/>
              </a:rPr>
              <a:t>(</a:t>
            </a:r>
            <a:r>
              <a:rPr lang="en-US" sz="2200" dirty="0" smtClean="0">
                <a:latin typeface="Calibri" panose="020F0502020204030204" pitchFamily="34" charset="0"/>
              </a:rPr>
              <a:t>ename</a:t>
            </a:r>
            <a:r>
              <a:rPr lang="en-US" sz="2200" dirty="0">
                <a:solidFill>
                  <a:schemeClr val="bg1">
                    <a:lumMod val="50000"/>
                  </a:schemeClr>
                </a:solidFill>
                <a:latin typeface="Calibri" panose="020F0502020204030204" pitchFamily="34" charset="0"/>
              </a:rPr>
              <a:t>, '</a:t>
            </a:r>
            <a:r>
              <a:rPr lang="en-US" sz="2200" dirty="0" smtClean="0">
                <a:solidFill>
                  <a:srgbClr val="00B050"/>
                </a:solidFill>
                <a:latin typeface="Calibri" panose="020F0502020204030204" pitchFamily="34" charset="0"/>
              </a:rPr>
              <a:t>N</a:t>
            </a:r>
            <a:r>
              <a:rPr lang="en-US" sz="2200" dirty="0" smtClean="0">
                <a:solidFill>
                  <a:schemeClr val="bg1">
                    <a:lumMod val="50000"/>
                  </a:schemeClr>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smtClean="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03686972"/>
      </p:ext>
    </p:extLst>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number function</a:t>
            </a:r>
            <a:endParaRPr lang="en-US" dirty="0"/>
          </a:p>
        </p:txBody>
      </p:sp>
    </p:spTree>
    <p:extLst>
      <p:ext uri="{BB962C8B-B14F-4D97-AF65-F5344CB8AC3E}">
        <p14:creationId xmlns:p14="http://schemas.microsoft.com/office/powerpoint/2010/main" val="62864224"/>
      </p:ext>
    </p:extLst>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endParaRPr lang="en-IN" sz="3200" b="1" i="1" dirty="0">
              <a:solidFill>
                <a:srgbClr val="FFFF00"/>
              </a:solidFill>
              <a:latin typeface="Arial" pitchFamily="34" charset="0"/>
              <a:cs typeface="Arial"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number function</a:t>
            </a:r>
            <a:endParaRPr lang="en-IN" sz="3200" b="1" i="1" dirty="0">
              <a:solidFill>
                <a:srgbClr val="FFFF00"/>
              </a:solidFill>
              <a:latin typeface="Arial" pitchFamily="34" charset="0"/>
              <a:cs typeface="Arial" pitchFamily="34" charset="0"/>
            </a:endParaRPr>
          </a:p>
        </p:txBody>
      </p:sp>
      <p:graphicFrame>
        <p:nvGraphicFramePr>
          <p:cNvPr id="8" name="Table 7"/>
          <p:cNvGraphicFramePr>
            <a:graphicFrameLocks noGrp="1"/>
          </p:cNvGraphicFramePr>
          <p:nvPr>
            <p:extLst>
              <p:ext uri="{D42A27DB-BD31-4B8C-83A1-F6EECF244321}">
                <p14:modId xmlns:p14="http://schemas.microsoft.com/office/powerpoint/2010/main" val="526452966"/>
              </p:ext>
            </p:extLst>
          </p:nvPr>
        </p:nvGraphicFramePr>
        <p:xfrm>
          <a:off x="228600" y="1371601"/>
          <a:ext cx="8686800" cy="3419572"/>
        </p:xfrm>
        <a:graphic>
          <a:graphicData uri="http://schemas.openxmlformats.org/drawingml/2006/table">
            <a:tbl>
              <a:tblPr firstRow="1" bandRow="1">
                <a:tableStyleId>{5940675A-B579-460E-94D1-54222C63F5DA}</a:tableStyleId>
              </a:tblPr>
              <a:tblGrid>
                <a:gridCol w="1673236"/>
                <a:gridCol w="7013564"/>
              </a:tblGrid>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abs</a:t>
                      </a: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0" lang="en-US" sz="1800" kern="1200" dirty="0" smtClean="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ceil</a:t>
                      </a:r>
                    </a:p>
                  </a:txBody>
                  <a:tcPr marL="68580" marR="68580" marT="0" marB="0" anchor="ctr"/>
                </a:tc>
                <a:tc>
                  <a:txBody>
                    <a:bodyPr/>
                    <a:lstStyle/>
                    <a:p>
                      <a:pPr marL="0" marR="0" indent="0">
                        <a:spcBef>
                          <a:spcPts val="0"/>
                        </a:spcBef>
                        <a:spcAft>
                          <a:spcPts val="0"/>
                        </a:spcAft>
                      </a:pPr>
                      <a:endParaRPr kumimoji="0" lang="en-US" sz="1800" kern="1200" dirty="0" smtClean="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floor</a:t>
                      </a:r>
                    </a:p>
                  </a:txBody>
                  <a:tcPr marL="68580" marR="68580" marT="0" marB="0" anchor="ctr"/>
                </a:tc>
                <a:tc>
                  <a:txBody>
                    <a:bodyPr/>
                    <a:lstStyle/>
                    <a:p>
                      <a:pPr marL="0" marR="0" indent="0">
                        <a:spcBef>
                          <a:spcPts val="0"/>
                        </a:spcBef>
                        <a:spcAft>
                          <a:spcPts val="0"/>
                        </a:spcAft>
                      </a:pPr>
                      <a:endParaRPr kumimoji="0" lang="en-US" sz="1800" kern="1200" dirty="0" smtClean="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greatest</a:t>
                      </a:r>
                    </a:p>
                  </a:txBody>
                  <a:tcPr marL="68580" marR="68580" marT="0" marB="0" anchor="ctr"/>
                </a:tc>
                <a:tc>
                  <a:txBody>
                    <a:bodyPr/>
                    <a:lstStyle/>
                    <a:p>
                      <a:pPr marL="0" marR="0" indent="0">
                        <a:spcBef>
                          <a:spcPts val="0"/>
                        </a:spcBef>
                        <a:spcAft>
                          <a:spcPts val="0"/>
                        </a:spcAft>
                      </a:pP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least</a:t>
                      </a:r>
                    </a:p>
                  </a:txBody>
                  <a:tcPr marL="68580" marR="68580" marT="0" marB="0" anchor="ctr"/>
                </a:tc>
                <a:tc>
                  <a:txBody>
                    <a:bodyPr/>
                    <a:lstStyle/>
                    <a:p>
                      <a:pPr marL="0" marR="0" indent="0">
                        <a:spcBef>
                          <a:spcPts val="0"/>
                        </a:spcBef>
                        <a:spcAft>
                          <a:spcPts val="0"/>
                        </a:spcAft>
                      </a:pP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413114">
                <a:tc>
                  <a:txBody>
                    <a:bodyPr/>
                    <a:lstStyle/>
                    <a:p>
                      <a:pPr marL="0" marR="0" indent="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mod</a:t>
                      </a:r>
                    </a:p>
                  </a:txBody>
                  <a:tcPr marL="68580" marR="68580" marT="0" marB="0" anchor="ctr"/>
                </a:tc>
                <a:tc>
                  <a:txBody>
                    <a:bodyPr/>
                    <a:lstStyle/>
                    <a:p>
                      <a:pPr marL="0" marR="0" indent="0">
                        <a:spcBef>
                          <a:spcPts val="0"/>
                        </a:spcBef>
                        <a:spcAft>
                          <a:spcPts val="0"/>
                        </a:spcAft>
                      </a:pP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364059">
                <a:tc>
                  <a:txBody>
                    <a:bodyPr/>
                    <a:lstStyle/>
                    <a:p>
                      <a:pPr marL="0" marR="0" indent="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round</a:t>
                      </a: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0" lang="en-US" sz="1800" kern="1200" dirty="0" smtClean="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364059">
                <a:tc>
                  <a:txBody>
                    <a:bodyPr/>
                    <a:lstStyle/>
                    <a:p>
                      <a:pPr marL="0" marR="0" indent="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sqrt</a:t>
                      </a:r>
                    </a:p>
                  </a:txBody>
                  <a:tcPr marL="68580" marR="68580" marT="0" marB="0" anchor="ctr"/>
                </a:tc>
                <a:tc>
                  <a:txBody>
                    <a:bodyPr/>
                    <a:lstStyle/>
                    <a:p>
                      <a:pPr marL="0" marR="0" indent="0">
                        <a:spcBef>
                          <a:spcPts val="0"/>
                        </a:spcBef>
                        <a:spcAft>
                          <a:spcPts val="0"/>
                        </a:spcAft>
                      </a:pP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405455">
                <a:tc>
                  <a:txBody>
                    <a:bodyPr/>
                    <a:lstStyle/>
                    <a:p>
                      <a:pPr marL="0" marR="0" indent="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truncate</a:t>
                      </a:r>
                    </a:p>
                  </a:txBody>
                  <a:tcPr marL="68580" marR="68580" marT="0" marB="0" anchor="ctr"/>
                </a:tc>
                <a:tc>
                  <a:txBody>
                    <a:bodyPr/>
                    <a:lstStyle/>
                    <a:p>
                      <a:pPr marL="0" marR="0" indent="0">
                        <a:spcBef>
                          <a:spcPts val="0"/>
                        </a:spcBef>
                        <a:spcAft>
                          <a:spcPts val="0"/>
                        </a:spcAft>
                      </a:pP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bl>
          </a:graphicData>
        </a:graphic>
      </p:graphicFrame>
      <p:sp>
        <p:nvSpPr>
          <p:cNvPr id="2" name="Rectangle 1"/>
          <p:cNvSpPr/>
          <p:nvPr/>
        </p:nvSpPr>
        <p:spPr>
          <a:xfrm>
            <a:off x="228600" y="737175"/>
            <a:ext cx="8686800" cy="430887"/>
          </a:xfrm>
          <a:prstGeom prst="rect">
            <a:avLst/>
          </a:prstGeom>
        </p:spPr>
        <p:txBody>
          <a:bodyPr wrap="square">
            <a:spAutoFit/>
          </a:bodyPr>
          <a:lstStyle/>
          <a:p>
            <a:r>
              <a:rPr lang="en-US" sz="2200" dirty="0">
                <a:solidFill>
                  <a:srgbClr val="00A2E8"/>
                </a:solidFill>
                <a:latin typeface="Calibri" panose="020F0502020204030204" pitchFamily="34" charset="0"/>
              </a:rPr>
              <a:t>select</a:t>
            </a:r>
            <a:r>
              <a:rPr lang="en-US" sz="2200" dirty="0" smtClean="0">
                <a:solidFill>
                  <a:srgbClr val="00A2E8"/>
                </a:solidFill>
                <a:latin typeface="Calibri" panose="020F0502020204030204" pitchFamily="34" charset="0"/>
              </a:rPr>
              <a:t> </a:t>
            </a:r>
            <a:r>
              <a:rPr lang="en-US" sz="2200" dirty="0" smtClean="0">
                <a:solidFill>
                  <a:srgbClr val="B97A57"/>
                </a:solidFill>
                <a:latin typeface="Calibri" panose="020F0502020204030204" pitchFamily="34" charset="0"/>
              </a:rPr>
              <a:t>abs</a:t>
            </a:r>
            <a:r>
              <a:rPr lang="en-US" sz="2200" dirty="0" smtClean="0">
                <a:solidFill>
                  <a:schemeClr val="bg1">
                    <a:lumMod val="50000"/>
                  </a:schemeClr>
                </a:solidFill>
                <a:latin typeface="Calibri" panose="020F0502020204030204" pitchFamily="34" charset="0"/>
              </a:rPr>
              <a:t>(</a:t>
            </a:r>
            <a:r>
              <a:rPr lang="en-US" sz="2200" dirty="0" smtClean="0">
                <a:solidFill>
                  <a:srgbClr val="00B050"/>
                </a:solidFill>
                <a:latin typeface="Calibri" panose="020F0502020204030204" pitchFamily="34" charset="0"/>
              </a:rPr>
              <a:t>-1</a:t>
            </a:r>
            <a:r>
              <a:rPr lang="en-US" sz="2200" dirty="0" smtClean="0">
                <a:solidFill>
                  <a:schemeClr val="bg1">
                    <a:lumMod val="50000"/>
                  </a:schemeClr>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smtClean="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751028066"/>
      </p:ext>
    </p:extLst>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date function</a:t>
            </a:r>
            <a:endParaRPr lang="en-US" dirty="0"/>
          </a:p>
        </p:txBody>
      </p:sp>
    </p:spTree>
    <p:extLst>
      <p:ext uri="{BB962C8B-B14F-4D97-AF65-F5344CB8AC3E}">
        <p14:creationId xmlns:p14="http://schemas.microsoft.com/office/powerpoint/2010/main" val="2123519427"/>
      </p:ext>
    </p:extLst>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endParaRPr lang="en-IN" sz="3200" b="1" i="1" dirty="0">
              <a:solidFill>
                <a:srgbClr val="FFFF00"/>
              </a:solidFill>
              <a:latin typeface="Arial" pitchFamily="34" charset="0"/>
              <a:cs typeface="Arial"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date function</a:t>
            </a:r>
            <a:endParaRPr lang="en-IN" sz="3200" b="1" i="1" dirty="0">
              <a:solidFill>
                <a:srgbClr val="FFFF00"/>
              </a:solidFill>
              <a:latin typeface="Arial" pitchFamily="34" charset="0"/>
              <a:cs typeface="Arial" pitchFamily="34" charset="0"/>
            </a:endParaRPr>
          </a:p>
        </p:txBody>
      </p:sp>
      <p:graphicFrame>
        <p:nvGraphicFramePr>
          <p:cNvPr id="8" name="Table 7"/>
          <p:cNvGraphicFramePr>
            <a:graphicFrameLocks noGrp="1"/>
          </p:cNvGraphicFramePr>
          <p:nvPr>
            <p:extLst>
              <p:ext uri="{D42A27DB-BD31-4B8C-83A1-F6EECF244321}">
                <p14:modId xmlns:p14="http://schemas.microsoft.com/office/powerpoint/2010/main" val="2771058344"/>
              </p:ext>
            </p:extLst>
          </p:nvPr>
        </p:nvGraphicFramePr>
        <p:xfrm>
          <a:off x="228600" y="1371601"/>
          <a:ext cx="8686800" cy="1498308"/>
        </p:xfrm>
        <a:graphic>
          <a:graphicData uri="http://schemas.openxmlformats.org/drawingml/2006/table">
            <a:tbl>
              <a:tblPr firstRow="1" bandRow="1">
                <a:tableStyleId>{5940675A-B579-460E-94D1-54222C63F5DA}</a:tableStyleId>
              </a:tblPr>
              <a:tblGrid>
                <a:gridCol w="2057400"/>
                <a:gridCol w="6629400"/>
              </a:tblGrid>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months_between </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Arial" pitchFamily="34" charset="0"/>
                          <a:ea typeface="+mj-ea"/>
                          <a:cs typeface="Arial" pitchFamily="34" charset="0"/>
                        </a:rPr>
                        <a:t>   months_between ('01-sep-95', '11-jan-94')</a:t>
                      </a:r>
                    </a:p>
                  </a:txBody>
                  <a:tcPr marL="68580" marR="68580" marT="0" marB="0" anchor="ctr"/>
                </a:tc>
              </a:tr>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add_months </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Arial" pitchFamily="34" charset="0"/>
                          <a:ea typeface="+mj-ea"/>
                          <a:cs typeface="Arial" pitchFamily="34" charset="0"/>
                        </a:rPr>
                        <a:t>   add_months ('01-sep-95', 6)</a:t>
                      </a:r>
                    </a:p>
                  </a:txBody>
                  <a:tcPr marL="68580" marR="68580" marT="0" marB="0" anchor="ctr"/>
                </a:tc>
              </a:tr>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next_day </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Arial" pitchFamily="34" charset="0"/>
                          <a:ea typeface="+mj-ea"/>
                          <a:cs typeface="Arial" pitchFamily="34" charset="0"/>
                        </a:rPr>
                        <a:t>   next_day ('01-sep-95', 'Friday')</a:t>
                      </a:r>
                    </a:p>
                  </a:txBody>
                  <a:tcPr marL="68580" marR="68580" marT="0" marB="0" anchor="ctr"/>
                </a:tc>
              </a:tr>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last_day </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Arial" pitchFamily="34" charset="0"/>
                          <a:ea typeface="+mj-ea"/>
                          <a:cs typeface="Arial" pitchFamily="34" charset="0"/>
                        </a:rPr>
                        <a:t>   last_day ('01-feb-95')</a:t>
                      </a:r>
                    </a:p>
                  </a:txBody>
                  <a:tcPr marL="68580" marR="68580" marT="0" marB="0" anchor="ctr"/>
                </a:tc>
              </a:tr>
            </a:tbl>
          </a:graphicData>
        </a:graphic>
      </p:graphicFrame>
      <p:sp>
        <p:nvSpPr>
          <p:cNvPr id="2" name="Rectangle 1"/>
          <p:cNvSpPr/>
          <p:nvPr/>
        </p:nvSpPr>
        <p:spPr>
          <a:xfrm>
            <a:off x="228600" y="737175"/>
            <a:ext cx="8686800" cy="430887"/>
          </a:xfrm>
          <a:prstGeom prst="rect">
            <a:avLst/>
          </a:prstGeom>
        </p:spPr>
        <p:txBody>
          <a:bodyPr wrap="square">
            <a:spAutoFit/>
          </a:bodyPr>
          <a:lstStyle/>
          <a:p>
            <a:r>
              <a:rPr lang="en-US" sz="2200" dirty="0">
                <a:solidFill>
                  <a:srgbClr val="00A2E8"/>
                </a:solidFill>
                <a:latin typeface="Calibri" panose="020F0502020204030204" pitchFamily="34" charset="0"/>
              </a:rPr>
              <a:t>select</a:t>
            </a:r>
            <a:r>
              <a:rPr lang="en-US" sz="2200" dirty="0" smtClean="0">
                <a:solidFill>
                  <a:srgbClr val="00A2E8"/>
                </a:solidFill>
                <a:latin typeface="Calibri" panose="020F0502020204030204" pitchFamily="34" charset="0"/>
              </a:rPr>
              <a:t> </a:t>
            </a:r>
            <a:r>
              <a:rPr lang="en-US" sz="2200" dirty="0" smtClean="0">
                <a:solidFill>
                  <a:srgbClr val="B97A57"/>
                </a:solidFill>
                <a:latin typeface="Calibri" panose="020F0502020204030204" pitchFamily="34" charset="0"/>
              </a:rPr>
              <a:t>months_bwtween</a:t>
            </a:r>
            <a:r>
              <a:rPr lang="en-US" sz="2200" dirty="0" smtClean="0">
                <a:solidFill>
                  <a:schemeClr val="bg1">
                    <a:lumMod val="50000"/>
                  </a:schemeClr>
                </a:solidFill>
                <a:latin typeface="Calibri" panose="020F0502020204030204" pitchFamily="34" charset="0"/>
              </a:rPr>
              <a:t>('</a:t>
            </a:r>
            <a:r>
              <a:rPr lang="en-US" sz="2200" dirty="0" smtClean="0">
                <a:solidFill>
                  <a:srgbClr val="00B050"/>
                </a:solidFill>
                <a:latin typeface="Calibri" panose="020F0502020204030204" pitchFamily="34" charset="0"/>
              </a:rPr>
              <a:t>01-sep-95</a:t>
            </a:r>
            <a:r>
              <a:rPr lang="en-US" sz="2200" dirty="0">
                <a:solidFill>
                  <a:schemeClr val="bg1">
                    <a:lumMod val="50000"/>
                  </a:schemeClr>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rPr>
              <a:t>, '</a:t>
            </a:r>
            <a:r>
              <a:rPr lang="en-US" sz="2200" dirty="0" smtClean="0">
                <a:solidFill>
                  <a:srgbClr val="00B050"/>
                </a:solidFill>
                <a:latin typeface="Calibri" panose="020F0502020204030204" pitchFamily="34" charset="0"/>
              </a:rPr>
              <a:t>11-jan-94</a:t>
            </a:r>
            <a:r>
              <a:rPr lang="en-US" sz="2200" dirty="0" smtClean="0">
                <a:solidFill>
                  <a:schemeClr val="bg1">
                    <a:lumMod val="50000"/>
                  </a:schemeClr>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smtClean="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12398723"/>
      </p:ext>
    </p:extLst>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between … and … condition</a:t>
            </a:r>
            <a:endParaRPr lang="en-US" dirty="0"/>
          </a:p>
        </p:txBody>
      </p:sp>
    </p:spTree>
    <p:extLst>
      <p:ext uri="{BB962C8B-B14F-4D97-AF65-F5344CB8AC3E}">
        <p14:creationId xmlns:p14="http://schemas.microsoft.com/office/powerpoint/2010/main" val="894017907"/>
      </p:ext>
    </p:extLst>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between ... and ...</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1581090"/>
            <a:ext cx="4849579" cy="369332"/>
          </a:xfrm>
          <a:prstGeom prst="rect">
            <a:avLst/>
          </a:prstGeom>
          <a:solidFill>
            <a:srgbClr val="B22251"/>
          </a:solidFill>
        </p:spPr>
        <p:txBody>
          <a:bodyPr wrap="square">
            <a:spAutoFit/>
          </a:bodyPr>
          <a:lstStyle/>
          <a:p>
            <a:r>
              <a:rPr lang="en-IN" i="1" dirty="0">
                <a:solidFill>
                  <a:srgbClr val="FCF75E"/>
                </a:solidFill>
                <a:latin typeface="Arial" pitchFamily="34" charset="0"/>
                <a:cs typeface="Arial" pitchFamily="34" charset="0"/>
              </a:rPr>
              <a:t>BETWEEN ... AND ... condition </a:t>
            </a:r>
          </a:p>
        </p:txBody>
      </p:sp>
      <p:sp>
        <p:nvSpPr>
          <p:cNvPr id="2" name="Rectangle 1"/>
          <p:cNvSpPr/>
          <p:nvPr/>
        </p:nvSpPr>
        <p:spPr>
          <a:xfrm>
            <a:off x="98617" y="728989"/>
            <a:ext cx="8916643" cy="707886"/>
          </a:xfrm>
          <a:prstGeom prst="rect">
            <a:avLst/>
          </a:prstGeom>
          <a:solidFill>
            <a:schemeClr val="bg1">
              <a:lumMod val="95000"/>
            </a:schemeClr>
          </a:solidFill>
        </p:spPr>
        <p:txBody>
          <a:bodyPr wrap="square">
            <a:spAutoFit/>
          </a:bodyPr>
          <a:lstStyle/>
          <a:p>
            <a:r>
              <a:rPr lang="en-IN" sz="2000" dirty="0">
                <a:solidFill>
                  <a:srgbClr val="006C86"/>
                </a:solidFill>
                <a:latin typeface="Arial" panose="020B0604020202020204" pitchFamily="34" charset="0"/>
                <a:cs typeface="Arial" panose="020B0604020202020204" pitchFamily="34" charset="0"/>
              </a:rPr>
              <a:t>All three expressions: expr, </a:t>
            </a:r>
            <a:r>
              <a:rPr lang="en-IN" sz="2000" dirty="0" smtClean="0">
                <a:solidFill>
                  <a:srgbClr val="006C86"/>
                </a:solidFill>
                <a:latin typeface="Arial" panose="020B0604020202020204" pitchFamily="34" charset="0"/>
                <a:cs typeface="Arial" panose="020B0604020202020204" pitchFamily="34" charset="0"/>
              </a:rPr>
              <a:t>begin_expr, and end_expr</a:t>
            </a:r>
            <a:r>
              <a:rPr lang="en-IN" sz="2000" dirty="0">
                <a:solidFill>
                  <a:srgbClr val="006C86"/>
                </a:solidFill>
                <a:latin typeface="Arial" panose="020B0604020202020204" pitchFamily="34" charset="0"/>
                <a:cs typeface="Arial" panose="020B0604020202020204" pitchFamily="34" charset="0"/>
              </a:rPr>
              <a:t> must have the same data type.</a:t>
            </a:r>
          </a:p>
        </p:txBody>
      </p:sp>
      <p:sp>
        <p:nvSpPr>
          <p:cNvPr id="5" name="Rectangle 4"/>
          <p:cNvSpPr/>
          <p:nvPr/>
        </p:nvSpPr>
        <p:spPr>
          <a:xfrm>
            <a:off x="4953000" y="1219200"/>
            <a:ext cx="4191000" cy="1015663"/>
          </a:xfrm>
          <a:prstGeom prst="rect">
            <a:avLst/>
          </a:prstGeom>
        </p:spPr>
        <p:txBody>
          <a:bodyPr wrap="square">
            <a:spAutoFit/>
          </a:bodyPr>
          <a:lstStyle/>
          <a:p>
            <a:r>
              <a:rPr lang="en-IN" sz="2000" dirty="0">
                <a:solidFill>
                  <a:srgbClr val="006C86"/>
                </a:solidFill>
              </a:rPr>
              <a:t>If any expression is NULL, the BETWEEN operator returns a NULL value.</a:t>
            </a:r>
          </a:p>
        </p:txBody>
      </p:sp>
      <p:sp>
        <p:nvSpPr>
          <p:cNvPr id="13" name="Rectangle 12"/>
          <p:cNvSpPr/>
          <p:nvPr/>
        </p:nvSpPr>
        <p:spPr>
          <a:xfrm>
            <a:off x="162115" y="2506682"/>
            <a:ext cx="8853145" cy="2579039"/>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 </a:t>
            </a:r>
            <a:r>
              <a:rPr lang="en-US" sz="2200" dirty="0" smtClean="0">
                <a:solidFill>
                  <a:srgbClr val="ED1C24"/>
                </a:solidFill>
                <a:latin typeface="Calibri" panose="020F0502020204030204" pitchFamily="34" charset="0"/>
              </a:rPr>
              <a:t>where </a:t>
            </a:r>
            <a:r>
              <a:rPr lang="en-US" sz="2200" dirty="0">
                <a:solidFill>
                  <a:srgbClr val="000000"/>
                </a:solidFill>
                <a:latin typeface="Calibri" panose="020F0502020204030204" pitchFamily="34" charset="0"/>
              </a:rPr>
              <a:t>sal </a:t>
            </a:r>
            <a:r>
              <a:rPr lang="en-US" sz="2200" dirty="0">
                <a:solidFill>
                  <a:srgbClr val="B97A57"/>
                </a:solidFill>
                <a:latin typeface="Calibri" panose="020F0502020204030204" pitchFamily="34" charset="0"/>
              </a:rPr>
              <a:t>between</a:t>
            </a:r>
            <a:r>
              <a:rPr lang="en-US" sz="2200" dirty="0">
                <a:solidFill>
                  <a:srgbClr val="000000"/>
                </a:solidFill>
                <a:latin typeface="Calibri" panose="020F0502020204030204" pitchFamily="34" charset="0"/>
              </a:rPr>
              <a:t> </a:t>
            </a:r>
            <a:r>
              <a:rPr lang="en-US" sz="2200" dirty="0">
                <a:solidFill>
                  <a:srgbClr val="880015"/>
                </a:solidFill>
                <a:latin typeface="Calibri" panose="020F0502020204030204" pitchFamily="34" charset="0"/>
              </a:rPr>
              <a:t>1000 </a:t>
            </a:r>
            <a:r>
              <a:rPr lang="en-US" sz="2200" dirty="0">
                <a:solidFill>
                  <a:srgbClr val="B97A57"/>
                </a:solidFill>
                <a:latin typeface="Calibri" panose="020F0502020204030204" pitchFamily="34" charset="0"/>
              </a:rPr>
              <a:t>and </a:t>
            </a:r>
            <a:r>
              <a:rPr lang="en-US" sz="2200" dirty="0">
                <a:solidFill>
                  <a:srgbClr val="880015"/>
                </a:solidFill>
                <a:latin typeface="Calibri" panose="020F0502020204030204" pitchFamily="34" charset="0"/>
              </a:rPr>
              <a:t>3000</a:t>
            </a:r>
            <a:r>
              <a:rPr lang="en-US" sz="2200" dirty="0" smtClean="0">
                <a:solidFill>
                  <a:srgbClr val="7F7F7F"/>
                </a:solidFill>
                <a:latin typeface="Calibri" panose="020F0502020204030204" pitchFamily="34" charset="0"/>
              </a:rPr>
              <a:t>;</a:t>
            </a:r>
            <a:endParaRPr lang="en-US" sz="2200" dirty="0" smtClean="0">
              <a:solidFill>
                <a:srgbClr val="00A2E8"/>
              </a:solidFill>
              <a:latin typeface="Calibri" panose="020F0502020204030204" pitchFamily="34" charset="0"/>
            </a:endParaRPr>
          </a:p>
          <a:p>
            <a:pPr>
              <a:lnSpc>
                <a:spcPct val="150000"/>
              </a:lnSpc>
            </a:pPr>
            <a:r>
              <a:rPr lang="en-US" sz="2200" dirty="0" smtClean="0">
                <a:solidFill>
                  <a:srgbClr val="00A2E8"/>
                </a:solidFill>
                <a:latin typeface="Calibri" panose="020F0502020204030204" pitchFamily="34" charset="0"/>
              </a:rPr>
              <a:t>select</a:t>
            </a:r>
            <a:r>
              <a:rPr lang="en-US" sz="2200" dirty="0" smtClean="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 </a:t>
            </a:r>
            <a:r>
              <a:rPr lang="en-US" sz="2200" dirty="0" smtClean="0">
                <a:solidFill>
                  <a:srgbClr val="ED1C24"/>
                </a:solidFill>
                <a:latin typeface="Calibri" panose="020F0502020204030204" pitchFamily="34" charset="0"/>
              </a:rPr>
              <a:t>where </a:t>
            </a:r>
            <a:r>
              <a:rPr lang="en-US" sz="2200" dirty="0">
                <a:solidFill>
                  <a:srgbClr val="000000"/>
                </a:solidFill>
                <a:latin typeface="Calibri" panose="020F0502020204030204" pitchFamily="34" charset="0"/>
              </a:rPr>
              <a:t>sal </a:t>
            </a:r>
            <a:r>
              <a:rPr lang="en-US" sz="2200" dirty="0">
                <a:solidFill>
                  <a:srgbClr val="B97A57"/>
                </a:solidFill>
                <a:latin typeface="Calibri" panose="020F0502020204030204" pitchFamily="34" charset="0"/>
              </a:rPr>
              <a:t>between</a:t>
            </a:r>
            <a:r>
              <a:rPr lang="en-US" sz="2200" dirty="0">
                <a:solidFill>
                  <a:srgbClr val="000000"/>
                </a:solidFill>
                <a:latin typeface="Calibri" panose="020F0502020204030204" pitchFamily="34" charset="0"/>
              </a:rPr>
              <a:t> </a:t>
            </a:r>
            <a:r>
              <a:rPr lang="en-US" sz="2200" dirty="0" smtClean="0">
                <a:solidFill>
                  <a:schemeClr val="accent6">
                    <a:lumMod val="50000"/>
                  </a:schemeClr>
                </a:solidFill>
                <a:latin typeface="Calibri" panose="020F0502020204030204" pitchFamily="34" charset="0"/>
              </a:rPr>
              <a:t>null</a:t>
            </a:r>
            <a:r>
              <a:rPr lang="en-US" sz="2200" dirty="0" smtClean="0">
                <a:solidFill>
                  <a:srgbClr val="880015"/>
                </a:solidFill>
                <a:latin typeface="Calibri" panose="020F0502020204030204" pitchFamily="34" charset="0"/>
              </a:rPr>
              <a:t> </a:t>
            </a:r>
            <a:r>
              <a:rPr lang="en-US" sz="2200" dirty="0">
                <a:solidFill>
                  <a:srgbClr val="B97A57"/>
                </a:solidFill>
                <a:latin typeface="Calibri" panose="020F0502020204030204" pitchFamily="34" charset="0"/>
              </a:rPr>
              <a:t>and </a:t>
            </a:r>
            <a:r>
              <a:rPr lang="en-US" sz="2200" dirty="0" smtClean="0">
                <a:solidFill>
                  <a:schemeClr val="accent6">
                    <a:lumMod val="50000"/>
                  </a:schemeClr>
                </a:solidFill>
                <a:latin typeface="Calibri" panose="020F0502020204030204" pitchFamily="34" charset="0"/>
              </a:rPr>
              <a:t>null</a:t>
            </a:r>
            <a:r>
              <a:rPr lang="en-US" sz="2200" dirty="0" smtClean="0">
                <a:solidFill>
                  <a:srgbClr val="7F7F7F"/>
                </a:solidFill>
                <a:latin typeface="Calibri" panose="020F0502020204030204" pitchFamily="34" charset="0"/>
              </a:rPr>
              <a:t>;</a:t>
            </a:r>
          </a:p>
          <a:p>
            <a:pPr>
              <a:lnSpc>
                <a:spcPct val="150000"/>
              </a:lnSpc>
            </a:pPr>
            <a:r>
              <a:rPr lang="en-US" sz="2200" dirty="0" smtClean="0">
                <a:solidFill>
                  <a:srgbClr val="00A2E8"/>
                </a:solidFill>
                <a:latin typeface="Calibri" panose="020F0502020204030204" pitchFamily="34" charset="0"/>
              </a:rPr>
              <a:t>select</a:t>
            </a:r>
            <a:r>
              <a:rPr lang="en-US" sz="2200" dirty="0" smtClean="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 </a:t>
            </a:r>
            <a:r>
              <a:rPr lang="en-US" sz="2200" dirty="0" smtClean="0">
                <a:solidFill>
                  <a:srgbClr val="ED1C24"/>
                </a:solidFill>
                <a:latin typeface="Calibri" panose="020F0502020204030204" pitchFamily="34" charset="0"/>
              </a:rPr>
              <a:t>where </a:t>
            </a:r>
            <a:r>
              <a:rPr lang="en-US" sz="2200" dirty="0">
                <a:solidFill>
                  <a:srgbClr val="000000"/>
                </a:solidFill>
                <a:latin typeface="Calibri" panose="020F0502020204030204" pitchFamily="34" charset="0"/>
              </a:rPr>
              <a:t>sal </a:t>
            </a:r>
            <a:r>
              <a:rPr lang="en-US" sz="2200" dirty="0">
                <a:solidFill>
                  <a:srgbClr val="B97A57"/>
                </a:solidFill>
                <a:latin typeface="Calibri" panose="020F0502020204030204" pitchFamily="34" charset="0"/>
              </a:rPr>
              <a:t>between</a:t>
            </a:r>
            <a:r>
              <a:rPr lang="en-US" sz="2200" dirty="0">
                <a:solidFill>
                  <a:srgbClr val="000000"/>
                </a:solidFill>
                <a:latin typeface="Calibri" panose="020F0502020204030204" pitchFamily="34" charset="0"/>
              </a:rPr>
              <a:t> </a:t>
            </a:r>
            <a:r>
              <a:rPr lang="en-US" sz="2200" dirty="0">
                <a:solidFill>
                  <a:schemeClr val="accent6">
                    <a:lumMod val="50000"/>
                  </a:schemeClr>
                </a:solidFill>
                <a:latin typeface="Calibri" panose="020F0502020204030204" pitchFamily="34" charset="0"/>
              </a:rPr>
              <a:t>null</a:t>
            </a:r>
            <a:r>
              <a:rPr lang="en-US" sz="2200" dirty="0">
                <a:solidFill>
                  <a:srgbClr val="880015"/>
                </a:solidFill>
                <a:latin typeface="Calibri" panose="020F0502020204030204" pitchFamily="34" charset="0"/>
              </a:rPr>
              <a:t> </a:t>
            </a:r>
            <a:r>
              <a:rPr lang="en-US" sz="2200" dirty="0">
                <a:solidFill>
                  <a:srgbClr val="B97A57"/>
                </a:solidFill>
                <a:latin typeface="Calibri" panose="020F0502020204030204" pitchFamily="34" charset="0"/>
              </a:rPr>
              <a:t>and </a:t>
            </a:r>
            <a:r>
              <a:rPr lang="en-US" sz="2200" dirty="0">
                <a:solidFill>
                  <a:srgbClr val="880015"/>
                </a:solidFill>
                <a:latin typeface="Calibri" panose="020F0502020204030204" pitchFamily="34" charset="0"/>
              </a:rPr>
              <a:t>3000</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ED1C24"/>
                </a:solidFill>
                <a:latin typeface="Calibri" panose="020F0502020204030204" pitchFamily="34" charset="0"/>
              </a:rPr>
              <a:t>where </a:t>
            </a:r>
            <a:r>
              <a:rPr lang="en-US" sz="2200" dirty="0" smtClean="0">
                <a:solidFill>
                  <a:srgbClr val="000000"/>
                </a:solidFill>
                <a:latin typeface="Calibri" panose="020F0502020204030204" pitchFamily="34" charset="0"/>
              </a:rPr>
              <a:t>ename </a:t>
            </a:r>
            <a:r>
              <a:rPr lang="en-US" sz="2200" dirty="0" smtClean="0">
                <a:solidFill>
                  <a:srgbClr val="B97A57"/>
                </a:solidFill>
                <a:latin typeface="Calibri" panose="020F0502020204030204" pitchFamily="34" charset="0"/>
              </a:rPr>
              <a:t>between</a:t>
            </a:r>
            <a:r>
              <a:rPr lang="en-US" sz="2200" dirty="0">
                <a:solidFill>
                  <a:srgbClr val="7F7F7F"/>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A</a:t>
            </a:r>
            <a:r>
              <a:rPr lang="en-US" sz="2200" dirty="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 </a:t>
            </a:r>
            <a:r>
              <a:rPr lang="en-US" sz="2200" dirty="0">
                <a:solidFill>
                  <a:srgbClr val="B97A57"/>
                </a:solidFill>
                <a:latin typeface="Calibri" panose="020F0502020204030204" pitchFamily="34" charset="0"/>
              </a:rPr>
              <a:t>and</a:t>
            </a:r>
            <a:r>
              <a:rPr lang="en-US" sz="2200" dirty="0">
                <a:solidFill>
                  <a:srgbClr val="7F7F7F"/>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D</a:t>
            </a:r>
            <a:r>
              <a:rPr lang="en-US" sz="2200" dirty="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ED1C24"/>
                </a:solidFill>
                <a:latin typeface="Calibri" panose="020F0502020204030204" pitchFamily="34" charset="0"/>
              </a:rPr>
              <a:t>where </a:t>
            </a:r>
            <a:r>
              <a:rPr lang="en-US" sz="2200" dirty="0" smtClean="0">
                <a:solidFill>
                  <a:srgbClr val="000000"/>
                </a:solidFill>
                <a:latin typeface="Calibri" panose="020F0502020204030204" pitchFamily="34" charset="0"/>
              </a:rPr>
              <a:t>hiredate </a:t>
            </a:r>
            <a:r>
              <a:rPr lang="en-US" sz="2200" dirty="0" smtClean="0">
                <a:solidFill>
                  <a:srgbClr val="B97A57"/>
                </a:solidFill>
                <a:latin typeface="Calibri" panose="020F0502020204030204" pitchFamily="34" charset="0"/>
              </a:rPr>
              <a:t>between</a:t>
            </a:r>
            <a:r>
              <a:rPr lang="en-US" sz="2200" dirty="0" smtClean="0">
                <a:solidFill>
                  <a:srgbClr val="7F7F7F"/>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01-JAN-82</a:t>
            </a:r>
            <a:r>
              <a:rPr lang="en-US" sz="2200" dirty="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 </a:t>
            </a:r>
            <a:r>
              <a:rPr lang="en-US" sz="2200" dirty="0">
                <a:solidFill>
                  <a:srgbClr val="B97A57"/>
                </a:solidFill>
                <a:latin typeface="Calibri" panose="020F0502020204030204" pitchFamily="34" charset="0"/>
              </a:rPr>
              <a:t>and</a:t>
            </a:r>
            <a:r>
              <a:rPr lang="en-US" sz="2200" dirty="0">
                <a:solidFill>
                  <a:srgbClr val="880015"/>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31-MAR-83</a:t>
            </a:r>
            <a:r>
              <a:rPr lang="en-US" sz="2200" dirty="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endParaRPr lang="en-US" sz="2200" dirty="0">
              <a:solidFill>
                <a:srgbClr val="7F7F7F"/>
              </a:solidFill>
              <a:latin typeface="Calibri" panose="020F0502020204030204" pitchFamily="34" charset="0"/>
            </a:endParaRPr>
          </a:p>
        </p:txBody>
      </p:sp>
      <p:sp>
        <p:nvSpPr>
          <p:cNvPr id="19" name="Rectangle 18"/>
          <p:cNvSpPr/>
          <p:nvPr/>
        </p:nvSpPr>
        <p:spPr>
          <a:xfrm>
            <a:off x="0" y="-36731"/>
            <a:ext cx="3886200" cy="646331"/>
          </a:xfrm>
          <a:prstGeom prst="rect">
            <a:avLst/>
          </a:prstGeom>
        </p:spPr>
        <p:txBody>
          <a:bodyPr wrap="square">
            <a:spAutoFit/>
          </a:bodyPr>
          <a:lstStyle/>
          <a:p>
            <a:r>
              <a:rPr lang="en-IN" dirty="0">
                <a:solidFill>
                  <a:srgbClr val="FFFF00"/>
                </a:solidFill>
              </a:rPr>
              <a:t>Check whether a value is within a range of </a:t>
            </a:r>
            <a:r>
              <a:rPr lang="en-IN" dirty="0" smtClean="0">
                <a:solidFill>
                  <a:srgbClr val="FFFF00"/>
                </a:solidFill>
              </a:rPr>
              <a:t>values</a:t>
            </a:r>
            <a:endParaRPr lang="en-IN" dirty="0">
              <a:solidFill>
                <a:srgbClr val="FFFF00"/>
              </a:solidFill>
            </a:endParaRPr>
          </a:p>
        </p:txBody>
      </p:sp>
    </p:spTree>
    <p:extLst>
      <p:ext uri="{BB962C8B-B14F-4D97-AF65-F5344CB8AC3E}">
        <p14:creationId xmlns:p14="http://schemas.microsoft.com/office/powerpoint/2010/main" val="164184691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133600"/>
            <a:ext cx="8839200" cy="8382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7EEEE3"/>
                </a:solidFill>
                <a:latin typeface="Segoe UI Light" panose="020B0502040204020203" pitchFamily="34" charset="0"/>
                <a:cs typeface="Segoe UI Light" panose="020B0502040204020203" pitchFamily="34" charset="0"/>
              </a:rPr>
              <a:t>What </a:t>
            </a:r>
            <a:r>
              <a:rPr lang="en-IN" dirty="0" smtClean="0">
                <a:solidFill>
                  <a:srgbClr val="7EEEE3"/>
                </a:solidFill>
                <a:latin typeface="Segoe UI Light" panose="020B0502040204020203" pitchFamily="34" charset="0"/>
                <a:cs typeface="Segoe UI Light" panose="020B0502040204020203" pitchFamily="34" charset="0"/>
              </a:rPr>
              <a:t>is database</a:t>
            </a:r>
            <a:r>
              <a:rPr lang="en-IN" dirty="0">
                <a:solidFill>
                  <a:srgbClr val="7EEEE3"/>
                </a:solidFill>
                <a:latin typeface="Segoe UI Light" panose="020B0502040204020203" pitchFamily="34" charset="0"/>
                <a:cs typeface="Segoe UI Light" panose="020B0502040204020203" pitchFamily="34" charset="0"/>
              </a:rPr>
              <a:t>?</a:t>
            </a:r>
            <a:endParaRPr lang="en-US" dirty="0">
              <a:solidFill>
                <a:srgbClr val="7EEEE3"/>
              </a:solidFill>
              <a:latin typeface="Segoe UI Light" panose="020B0502040204020203" pitchFamily="34" charset="0"/>
              <a:cs typeface="Segoe UI Light" panose="020B0502040204020203"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39000" y="2209800"/>
            <a:ext cx="1219200" cy="1685178"/>
          </a:xfrm>
          <a:prstGeom prst="rect">
            <a:avLst/>
          </a:prstGeom>
        </p:spPr>
      </p:pic>
      <p:sp>
        <p:nvSpPr>
          <p:cNvPr id="3" name="Rectangle 2"/>
          <p:cNvSpPr/>
          <p:nvPr/>
        </p:nvSpPr>
        <p:spPr>
          <a:xfrm>
            <a:off x="152400" y="152400"/>
            <a:ext cx="8839200" cy="830997"/>
          </a:xfrm>
          <a:prstGeom prst="rect">
            <a:avLst/>
          </a:prstGeom>
        </p:spPr>
        <p:txBody>
          <a:bodyPr wrap="square">
            <a:spAutoFit/>
          </a:bodyPr>
          <a:lstStyle/>
          <a:p>
            <a:r>
              <a:rPr lang="en-IN" sz="2400" dirty="0">
                <a:solidFill>
                  <a:schemeClr val="accent5">
                    <a:lumMod val="50000"/>
                  </a:schemeClr>
                </a:solidFill>
                <a:latin typeface="arial" panose="020B0604020202020204" pitchFamily="34" charset="0"/>
              </a:rPr>
              <a:t>A </a:t>
            </a:r>
            <a:r>
              <a:rPr lang="en-IN" sz="2400" b="1" dirty="0">
                <a:solidFill>
                  <a:schemeClr val="accent5">
                    <a:lumMod val="50000"/>
                  </a:schemeClr>
                </a:solidFill>
                <a:latin typeface="arial" panose="020B0604020202020204" pitchFamily="34" charset="0"/>
              </a:rPr>
              <a:t>database application</a:t>
            </a:r>
            <a:r>
              <a:rPr lang="en-IN" sz="2400" dirty="0">
                <a:solidFill>
                  <a:schemeClr val="accent5">
                    <a:lumMod val="50000"/>
                  </a:schemeClr>
                </a:solidFill>
                <a:latin typeface="arial" panose="020B0604020202020204" pitchFamily="34" charset="0"/>
              </a:rPr>
              <a:t> is a computer program whose primary purpose is entering and retrieving </a:t>
            </a:r>
            <a:r>
              <a:rPr lang="en-IN" sz="2400" dirty="0" smtClean="0">
                <a:solidFill>
                  <a:schemeClr val="accent5">
                    <a:lumMod val="50000"/>
                  </a:schemeClr>
                </a:solidFill>
                <a:latin typeface="arial" panose="020B0604020202020204" pitchFamily="34" charset="0"/>
              </a:rPr>
              <a:t>information.</a:t>
            </a:r>
            <a:endParaRPr lang="en-IN" sz="2400" dirty="0">
              <a:solidFill>
                <a:schemeClr val="accent5">
                  <a:lumMod val="50000"/>
                </a:schemeClr>
              </a:solidFill>
            </a:endParaRPr>
          </a:p>
        </p:txBody>
      </p:sp>
    </p:spTree>
    <p:extLst>
      <p:ext uri="{BB962C8B-B14F-4D97-AF65-F5344CB8AC3E}">
        <p14:creationId xmlns:p14="http://schemas.microsoft.com/office/powerpoint/2010/main" val="2393244911"/>
      </p:ext>
    </p:extLst>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not between ... and ...</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1581090"/>
            <a:ext cx="4851467" cy="369332"/>
          </a:xfrm>
          <a:prstGeom prst="rect">
            <a:avLst/>
          </a:prstGeom>
          <a:solidFill>
            <a:srgbClr val="B22251"/>
          </a:solidFill>
        </p:spPr>
        <p:txBody>
          <a:bodyPr wrap="square">
            <a:spAutoFit/>
          </a:bodyPr>
          <a:lstStyle/>
          <a:p>
            <a:r>
              <a:rPr lang="en-IN" i="1" dirty="0">
                <a:solidFill>
                  <a:srgbClr val="FCF75E"/>
                </a:solidFill>
                <a:latin typeface="Arial" pitchFamily="34" charset="0"/>
                <a:cs typeface="Arial" pitchFamily="34" charset="0"/>
              </a:rPr>
              <a:t>NOT BETWEEN ... AND ... condition </a:t>
            </a:r>
          </a:p>
        </p:txBody>
      </p:sp>
      <p:sp>
        <p:nvSpPr>
          <p:cNvPr id="6" name="Rectangle 5"/>
          <p:cNvSpPr/>
          <p:nvPr/>
        </p:nvSpPr>
        <p:spPr>
          <a:xfrm>
            <a:off x="0" y="-36731"/>
            <a:ext cx="3886200" cy="646331"/>
          </a:xfrm>
          <a:prstGeom prst="rect">
            <a:avLst/>
          </a:prstGeom>
        </p:spPr>
        <p:txBody>
          <a:bodyPr wrap="square">
            <a:spAutoFit/>
          </a:bodyPr>
          <a:lstStyle/>
          <a:p>
            <a:r>
              <a:rPr lang="en-IN" dirty="0">
                <a:solidFill>
                  <a:srgbClr val="FFFF00"/>
                </a:solidFill>
              </a:rPr>
              <a:t>Check whether a value is within a range of </a:t>
            </a:r>
            <a:r>
              <a:rPr lang="en-IN" dirty="0" smtClean="0">
                <a:solidFill>
                  <a:srgbClr val="FFFF00"/>
                </a:solidFill>
              </a:rPr>
              <a:t>values</a:t>
            </a:r>
            <a:endParaRPr lang="en-IN" dirty="0">
              <a:solidFill>
                <a:srgbClr val="FFFF00"/>
              </a:solidFill>
            </a:endParaRPr>
          </a:p>
        </p:txBody>
      </p:sp>
      <p:sp>
        <p:nvSpPr>
          <p:cNvPr id="2" name="Rectangle 1"/>
          <p:cNvSpPr/>
          <p:nvPr/>
        </p:nvSpPr>
        <p:spPr>
          <a:xfrm>
            <a:off x="98617" y="728989"/>
            <a:ext cx="8916643" cy="707886"/>
          </a:xfrm>
          <a:prstGeom prst="rect">
            <a:avLst/>
          </a:prstGeom>
          <a:solidFill>
            <a:schemeClr val="bg1">
              <a:lumMod val="95000"/>
            </a:schemeClr>
          </a:solidFill>
        </p:spPr>
        <p:txBody>
          <a:bodyPr wrap="square">
            <a:spAutoFit/>
          </a:bodyPr>
          <a:lstStyle/>
          <a:p>
            <a:r>
              <a:rPr lang="en-IN" sz="2000" dirty="0">
                <a:solidFill>
                  <a:srgbClr val="006C86"/>
                </a:solidFill>
                <a:latin typeface="Arial" panose="020B0604020202020204" pitchFamily="34" charset="0"/>
                <a:cs typeface="Arial" panose="020B0604020202020204" pitchFamily="34" charset="0"/>
              </a:rPr>
              <a:t>All three expressions: expr, </a:t>
            </a:r>
            <a:r>
              <a:rPr lang="en-IN" sz="2000" dirty="0" smtClean="0">
                <a:solidFill>
                  <a:srgbClr val="006C86"/>
                </a:solidFill>
                <a:latin typeface="Arial" panose="020B0604020202020204" pitchFamily="34" charset="0"/>
                <a:cs typeface="Arial" panose="020B0604020202020204" pitchFamily="34" charset="0"/>
              </a:rPr>
              <a:t>begin_expr, and end_expr</a:t>
            </a:r>
            <a:r>
              <a:rPr lang="en-IN" sz="2000" dirty="0">
                <a:solidFill>
                  <a:srgbClr val="006C86"/>
                </a:solidFill>
                <a:latin typeface="Arial" panose="020B0604020202020204" pitchFamily="34" charset="0"/>
                <a:cs typeface="Arial" panose="020B0604020202020204" pitchFamily="34" charset="0"/>
              </a:rPr>
              <a:t> must have the same data type.</a:t>
            </a:r>
          </a:p>
        </p:txBody>
      </p:sp>
      <p:sp>
        <p:nvSpPr>
          <p:cNvPr id="13" name="Rectangle 12"/>
          <p:cNvSpPr/>
          <p:nvPr/>
        </p:nvSpPr>
        <p:spPr>
          <a:xfrm>
            <a:off x="162115" y="2506682"/>
            <a:ext cx="8853145" cy="3086871"/>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ED1C24"/>
                </a:solidFill>
                <a:latin typeface="Calibri" panose="020F0502020204030204" pitchFamily="34" charset="0"/>
              </a:rPr>
              <a:t>where </a:t>
            </a:r>
            <a:r>
              <a:rPr lang="en-US" sz="2200" dirty="0">
                <a:solidFill>
                  <a:srgbClr val="000000"/>
                </a:solidFill>
                <a:latin typeface="Calibri" panose="020F0502020204030204" pitchFamily="34" charset="0"/>
              </a:rPr>
              <a:t>sal </a:t>
            </a:r>
            <a:r>
              <a:rPr lang="en-US" sz="2200" dirty="0">
                <a:solidFill>
                  <a:srgbClr val="B97A57"/>
                </a:solidFill>
                <a:latin typeface="Calibri" panose="020F0502020204030204" pitchFamily="34" charset="0"/>
              </a:rPr>
              <a:t>not</a:t>
            </a:r>
            <a:r>
              <a:rPr lang="en-US" sz="2200" dirty="0" smtClean="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between</a:t>
            </a:r>
            <a:r>
              <a:rPr lang="en-US" sz="2200" dirty="0" smtClean="0">
                <a:solidFill>
                  <a:srgbClr val="000000"/>
                </a:solidFill>
                <a:latin typeface="Calibri" panose="020F0502020204030204" pitchFamily="34" charset="0"/>
              </a:rPr>
              <a:t> </a:t>
            </a:r>
            <a:r>
              <a:rPr lang="en-US" sz="2200" dirty="0">
                <a:solidFill>
                  <a:srgbClr val="880015"/>
                </a:solidFill>
                <a:latin typeface="Calibri" panose="020F0502020204030204" pitchFamily="34" charset="0"/>
              </a:rPr>
              <a:t>1000 </a:t>
            </a:r>
            <a:r>
              <a:rPr lang="en-US" sz="2200" dirty="0">
                <a:solidFill>
                  <a:srgbClr val="B97A57"/>
                </a:solidFill>
                <a:latin typeface="Calibri" panose="020F0502020204030204" pitchFamily="34" charset="0"/>
              </a:rPr>
              <a:t>and </a:t>
            </a:r>
            <a:r>
              <a:rPr lang="en-US" sz="2200" dirty="0">
                <a:solidFill>
                  <a:srgbClr val="880015"/>
                </a:solidFill>
                <a:latin typeface="Calibri" panose="020F0502020204030204" pitchFamily="34" charset="0"/>
              </a:rPr>
              <a:t>3000</a:t>
            </a:r>
            <a:r>
              <a:rPr lang="en-US" sz="2200" dirty="0" smtClean="0">
                <a:solidFill>
                  <a:srgbClr val="7F7F7F"/>
                </a:solidFill>
                <a:latin typeface="Calibri" panose="020F0502020204030204" pitchFamily="34" charset="0"/>
              </a:rPr>
              <a:t>;</a:t>
            </a:r>
            <a:endParaRPr lang="en-US" sz="2200" dirty="0" smtClean="0">
              <a:solidFill>
                <a:srgbClr val="00A2E8"/>
              </a:solidFill>
              <a:latin typeface="Calibri" panose="020F0502020204030204" pitchFamily="34" charset="0"/>
            </a:endParaRPr>
          </a:p>
          <a:p>
            <a:pPr>
              <a:lnSpc>
                <a:spcPct val="150000"/>
              </a:lnSpc>
            </a:pPr>
            <a:r>
              <a:rPr lang="en-US" sz="2200" dirty="0" smtClean="0">
                <a:solidFill>
                  <a:srgbClr val="00A2E8"/>
                </a:solidFill>
                <a:latin typeface="Calibri" panose="020F0502020204030204" pitchFamily="34" charset="0"/>
              </a:rPr>
              <a:t>select</a:t>
            </a:r>
            <a:r>
              <a:rPr lang="en-US" sz="2200" dirty="0" smtClean="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ED1C24"/>
                </a:solidFill>
                <a:latin typeface="Calibri" panose="020F0502020204030204" pitchFamily="34" charset="0"/>
              </a:rPr>
              <a:t>where </a:t>
            </a:r>
            <a:r>
              <a:rPr lang="en-US" sz="2200" dirty="0">
                <a:solidFill>
                  <a:srgbClr val="000000"/>
                </a:solidFill>
                <a:latin typeface="Calibri" panose="020F0502020204030204" pitchFamily="34" charset="0"/>
              </a:rPr>
              <a:t>sal </a:t>
            </a:r>
            <a:r>
              <a:rPr lang="en-US" sz="2200" dirty="0">
                <a:solidFill>
                  <a:srgbClr val="B97A57"/>
                </a:solidFill>
                <a:latin typeface="Calibri" panose="020F0502020204030204" pitchFamily="34" charset="0"/>
              </a:rPr>
              <a:t>not</a:t>
            </a:r>
            <a:r>
              <a:rPr lang="en-US" sz="2200" dirty="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between</a:t>
            </a:r>
            <a:r>
              <a:rPr lang="en-US" sz="2200" dirty="0" smtClean="0">
                <a:solidFill>
                  <a:srgbClr val="000000"/>
                </a:solidFill>
                <a:latin typeface="Calibri" panose="020F0502020204030204" pitchFamily="34" charset="0"/>
              </a:rPr>
              <a:t> </a:t>
            </a:r>
            <a:r>
              <a:rPr lang="en-US" sz="2200" dirty="0" smtClean="0">
                <a:solidFill>
                  <a:schemeClr val="accent6">
                    <a:lumMod val="50000"/>
                  </a:schemeClr>
                </a:solidFill>
                <a:latin typeface="Calibri" panose="020F0502020204030204" pitchFamily="34" charset="0"/>
              </a:rPr>
              <a:t>null</a:t>
            </a:r>
            <a:r>
              <a:rPr lang="en-US" sz="2200" dirty="0" smtClean="0">
                <a:solidFill>
                  <a:srgbClr val="880015"/>
                </a:solidFill>
                <a:latin typeface="Calibri" panose="020F0502020204030204" pitchFamily="34" charset="0"/>
              </a:rPr>
              <a:t> </a:t>
            </a:r>
            <a:r>
              <a:rPr lang="en-US" sz="2200" dirty="0">
                <a:solidFill>
                  <a:srgbClr val="B97A57"/>
                </a:solidFill>
                <a:latin typeface="Calibri" panose="020F0502020204030204" pitchFamily="34" charset="0"/>
              </a:rPr>
              <a:t>and </a:t>
            </a:r>
            <a:r>
              <a:rPr lang="en-US" sz="2200" dirty="0">
                <a:solidFill>
                  <a:schemeClr val="accent6">
                    <a:lumMod val="50000"/>
                  </a:schemeClr>
                </a:solidFill>
                <a:latin typeface="Calibri" panose="020F0502020204030204" pitchFamily="34" charset="0"/>
              </a:rPr>
              <a:t>null</a:t>
            </a:r>
            <a:r>
              <a:rPr lang="en-US" sz="2200" dirty="0" smtClean="0">
                <a:solidFill>
                  <a:srgbClr val="7F7F7F"/>
                </a:solidFill>
                <a:latin typeface="Calibri" panose="020F0502020204030204" pitchFamily="34" charset="0"/>
              </a:rPr>
              <a:t>;</a:t>
            </a:r>
          </a:p>
          <a:p>
            <a:pPr>
              <a:lnSpc>
                <a:spcPct val="150000"/>
              </a:lnSpc>
            </a:pPr>
            <a:r>
              <a:rPr lang="en-US" sz="2200" dirty="0" smtClean="0">
                <a:solidFill>
                  <a:srgbClr val="00A2E8"/>
                </a:solidFill>
                <a:latin typeface="Calibri" panose="020F0502020204030204" pitchFamily="34" charset="0"/>
              </a:rPr>
              <a:t>select</a:t>
            </a:r>
            <a:r>
              <a:rPr lang="en-US" sz="2200" dirty="0" smtClean="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ED1C24"/>
                </a:solidFill>
                <a:latin typeface="Calibri" panose="020F0502020204030204" pitchFamily="34" charset="0"/>
              </a:rPr>
              <a:t>where </a:t>
            </a:r>
            <a:r>
              <a:rPr lang="en-US" sz="2200" dirty="0">
                <a:solidFill>
                  <a:srgbClr val="000000"/>
                </a:solidFill>
                <a:latin typeface="Calibri" panose="020F0502020204030204" pitchFamily="34" charset="0"/>
              </a:rPr>
              <a:t>sal </a:t>
            </a:r>
            <a:r>
              <a:rPr lang="en-US" sz="2200" dirty="0">
                <a:solidFill>
                  <a:srgbClr val="B97A57"/>
                </a:solidFill>
                <a:latin typeface="Calibri" panose="020F0502020204030204" pitchFamily="34" charset="0"/>
              </a:rPr>
              <a:t>not</a:t>
            </a:r>
            <a:r>
              <a:rPr lang="en-US" sz="2200" dirty="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between</a:t>
            </a:r>
            <a:r>
              <a:rPr lang="en-US" sz="2200" dirty="0" smtClean="0">
                <a:solidFill>
                  <a:srgbClr val="000000"/>
                </a:solidFill>
                <a:latin typeface="Calibri" panose="020F0502020204030204" pitchFamily="34" charset="0"/>
              </a:rPr>
              <a:t> </a:t>
            </a:r>
            <a:r>
              <a:rPr lang="en-US" sz="2200" dirty="0">
                <a:solidFill>
                  <a:schemeClr val="accent6">
                    <a:lumMod val="50000"/>
                  </a:schemeClr>
                </a:solidFill>
                <a:latin typeface="Calibri" panose="020F0502020204030204" pitchFamily="34" charset="0"/>
              </a:rPr>
              <a:t>null</a:t>
            </a:r>
            <a:r>
              <a:rPr lang="en-US" sz="2200" dirty="0">
                <a:solidFill>
                  <a:srgbClr val="880015"/>
                </a:solidFill>
                <a:latin typeface="Calibri" panose="020F0502020204030204" pitchFamily="34" charset="0"/>
              </a:rPr>
              <a:t> </a:t>
            </a:r>
            <a:r>
              <a:rPr lang="en-US" sz="2200" dirty="0">
                <a:solidFill>
                  <a:srgbClr val="B97A57"/>
                </a:solidFill>
                <a:latin typeface="Calibri" panose="020F0502020204030204" pitchFamily="34" charset="0"/>
              </a:rPr>
              <a:t>and </a:t>
            </a:r>
            <a:r>
              <a:rPr lang="en-US" sz="2200" dirty="0">
                <a:solidFill>
                  <a:srgbClr val="880015"/>
                </a:solidFill>
                <a:latin typeface="Calibri" panose="020F0502020204030204" pitchFamily="34" charset="0"/>
              </a:rPr>
              <a:t>3000</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ED1C24"/>
                </a:solidFill>
                <a:latin typeface="Calibri" panose="020F0502020204030204" pitchFamily="34" charset="0"/>
              </a:rPr>
              <a:t>where </a:t>
            </a:r>
            <a:r>
              <a:rPr lang="en-US" sz="2200" dirty="0" smtClean="0">
                <a:solidFill>
                  <a:srgbClr val="000000"/>
                </a:solidFill>
                <a:latin typeface="Calibri" panose="020F0502020204030204" pitchFamily="34" charset="0"/>
              </a:rPr>
              <a:t>ename </a:t>
            </a:r>
            <a:r>
              <a:rPr lang="en-US" sz="2200" dirty="0">
                <a:solidFill>
                  <a:srgbClr val="B97A57"/>
                </a:solidFill>
                <a:latin typeface="Calibri" panose="020F0502020204030204" pitchFamily="34" charset="0"/>
              </a:rPr>
              <a:t>not</a:t>
            </a:r>
            <a:r>
              <a:rPr lang="en-US" sz="2200" dirty="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between</a:t>
            </a:r>
            <a:r>
              <a:rPr lang="en-US" sz="2200" dirty="0" smtClean="0">
                <a:solidFill>
                  <a:srgbClr val="7F7F7F"/>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A</a:t>
            </a:r>
            <a:r>
              <a:rPr lang="en-US" sz="2200" dirty="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 </a:t>
            </a:r>
            <a:r>
              <a:rPr lang="en-US" sz="2200" dirty="0">
                <a:solidFill>
                  <a:srgbClr val="B97A57"/>
                </a:solidFill>
                <a:latin typeface="Calibri" panose="020F0502020204030204" pitchFamily="34" charset="0"/>
              </a:rPr>
              <a:t>and</a:t>
            </a:r>
            <a:r>
              <a:rPr lang="en-US" sz="2200" dirty="0">
                <a:solidFill>
                  <a:srgbClr val="7F7F7F"/>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D</a:t>
            </a:r>
            <a:r>
              <a:rPr lang="en-US" sz="2200" dirty="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ED1C24"/>
                </a:solidFill>
                <a:latin typeface="Calibri" panose="020F0502020204030204" pitchFamily="34" charset="0"/>
              </a:rPr>
              <a:t>where </a:t>
            </a:r>
            <a:r>
              <a:rPr lang="en-US" sz="2200" dirty="0" smtClean="0">
                <a:solidFill>
                  <a:srgbClr val="000000"/>
                </a:solidFill>
                <a:latin typeface="Calibri" panose="020F0502020204030204" pitchFamily="34" charset="0"/>
              </a:rPr>
              <a:t>hiredate </a:t>
            </a:r>
            <a:r>
              <a:rPr lang="en-US" sz="2200" dirty="0">
                <a:solidFill>
                  <a:srgbClr val="B97A57"/>
                </a:solidFill>
                <a:latin typeface="Calibri" panose="020F0502020204030204" pitchFamily="34" charset="0"/>
              </a:rPr>
              <a:t>not</a:t>
            </a:r>
            <a:r>
              <a:rPr lang="en-US" sz="2200" dirty="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between</a:t>
            </a:r>
            <a:r>
              <a:rPr lang="en-US" sz="2200" dirty="0" smtClean="0">
                <a:solidFill>
                  <a:srgbClr val="7F7F7F"/>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01-JAN-82</a:t>
            </a:r>
            <a:r>
              <a:rPr lang="en-US" sz="2200" dirty="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 </a:t>
            </a:r>
            <a:r>
              <a:rPr lang="en-US" sz="2200" dirty="0">
                <a:solidFill>
                  <a:srgbClr val="B97A57"/>
                </a:solidFill>
                <a:latin typeface="Calibri" panose="020F0502020204030204" pitchFamily="34" charset="0"/>
              </a:rPr>
              <a:t>and</a:t>
            </a:r>
            <a:r>
              <a:rPr lang="en-US" sz="2200" dirty="0">
                <a:solidFill>
                  <a:srgbClr val="880015"/>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31-MAR-83</a:t>
            </a:r>
            <a:r>
              <a:rPr lang="en-US" sz="2200" dirty="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endParaRPr lang="en-US" sz="2200" dirty="0">
              <a:solidFill>
                <a:srgbClr val="7F7F7F"/>
              </a:solidFill>
              <a:latin typeface="Calibri" panose="020F0502020204030204" pitchFamily="34" charset="0"/>
            </a:endParaRPr>
          </a:p>
        </p:txBody>
      </p:sp>
      <p:sp>
        <p:nvSpPr>
          <p:cNvPr id="8" name="Rectangle 7"/>
          <p:cNvSpPr/>
          <p:nvPr/>
        </p:nvSpPr>
        <p:spPr>
          <a:xfrm>
            <a:off x="4953000" y="1219200"/>
            <a:ext cx="4191000" cy="1015663"/>
          </a:xfrm>
          <a:prstGeom prst="rect">
            <a:avLst/>
          </a:prstGeom>
        </p:spPr>
        <p:txBody>
          <a:bodyPr wrap="square">
            <a:spAutoFit/>
          </a:bodyPr>
          <a:lstStyle/>
          <a:p>
            <a:r>
              <a:rPr lang="en-IN" sz="2000" dirty="0">
                <a:solidFill>
                  <a:srgbClr val="006C86"/>
                </a:solidFill>
              </a:rPr>
              <a:t>If any expression is NULL, the BETWEEN operator returns a NULL value.</a:t>
            </a:r>
          </a:p>
        </p:txBody>
      </p:sp>
    </p:spTree>
    <p:extLst>
      <p:ext uri="{BB962C8B-B14F-4D97-AF65-F5344CB8AC3E}">
        <p14:creationId xmlns:p14="http://schemas.microsoft.com/office/powerpoint/2010/main" val="2074616249"/>
      </p:ext>
    </p:extLst>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in(…) condition</a:t>
            </a:r>
            <a:endParaRPr lang="en-US" dirty="0"/>
          </a:p>
        </p:txBody>
      </p:sp>
    </p:spTree>
    <p:extLst>
      <p:ext uri="{BB962C8B-B14F-4D97-AF65-F5344CB8AC3E}">
        <p14:creationId xmlns:p14="http://schemas.microsoft.com/office/powerpoint/2010/main" val="222708572"/>
      </p:ext>
    </p:extLst>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in condition</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1428690"/>
            <a:ext cx="2413067" cy="369332"/>
          </a:xfrm>
          <a:prstGeom prst="rect">
            <a:avLst/>
          </a:prstGeom>
          <a:solidFill>
            <a:srgbClr val="B22251"/>
          </a:solidFill>
        </p:spPr>
        <p:txBody>
          <a:bodyPr wrap="square">
            <a:spAutoFit/>
          </a:bodyPr>
          <a:lstStyle/>
          <a:p>
            <a:r>
              <a:rPr lang="en-IN" i="1" dirty="0">
                <a:solidFill>
                  <a:srgbClr val="FCF75E"/>
                </a:solidFill>
                <a:latin typeface="Arial" pitchFamily="34" charset="0"/>
                <a:cs typeface="Arial" pitchFamily="34" charset="0"/>
              </a:rPr>
              <a:t>IN condition</a:t>
            </a:r>
          </a:p>
        </p:txBody>
      </p:sp>
      <p:sp>
        <p:nvSpPr>
          <p:cNvPr id="6" name="Rectangle 5"/>
          <p:cNvSpPr/>
          <p:nvPr/>
        </p:nvSpPr>
        <p:spPr>
          <a:xfrm>
            <a:off x="217714" y="762000"/>
            <a:ext cx="8686800" cy="400110"/>
          </a:xfrm>
          <a:prstGeom prst="rect">
            <a:avLst/>
          </a:prstGeom>
          <a:solidFill>
            <a:schemeClr val="bg1">
              <a:lumMod val="95000"/>
            </a:schemeClr>
          </a:solidFill>
        </p:spPr>
        <p:txBody>
          <a:bodyPr wrap="square">
            <a:spAutoFit/>
          </a:bodyPr>
          <a:lstStyle/>
          <a:p>
            <a:r>
              <a:rPr lang="en-US" sz="2000" dirty="0">
                <a:solidFill>
                  <a:srgbClr val="006C86"/>
                </a:solidFill>
                <a:latin typeface="Arial" panose="020B0604020202020204" pitchFamily="34" charset="0"/>
                <a:cs typeface="Arial" panose="020B0604020202020204" pitchFamily="34" charset="0"/>
              </a:rPr>
              <a:t>The IN operator allows you to specify multiple values in a WHERE clause.</a:t>
            </a:r>
            <a:endParaRPr lang="en-IN" sz="2000" dirty="0">
              <a:solidFill>
                <a:srgbClr val="006C86"/>
              </a:solidFill>
              <a:latin typeface="Arial" panose="020B0604020202020204" pitchFamily="34" charset="0"/>
              <a:cs typeface="Arial" panose="020B0604020202020204" pitchFamily="34" charset="0"/>
            </a:endParaRPr>
          </a:p>
        </p:txBody>
      </p:sp>
      <p:sp>
        <p:nvSpPr>
          <p:cNvPr id="2" name="Rectangle 1"/>
          <p:cNvSpPr/>
          <p:nvPr/>
        </p:nvSpPr>
        <p:spPr>
          <a:xfrm>
            <a:off x="2677886" y="1308557"/>
            <a:ext cx="6466114" cy="400110"/>
          </a:xfrm>
          <a:prstGeom prst="rect">
            <a:avLst/>
          </a:prstGeom>
        </p:spPr>
        <p:txBody>
          <a:bodyPr wrap="square">
            <a:spAutoFit/>
          </a:bodyPr>
          <a:lstStyle/>
          <a:p>
            <a:r>
              <a:rPr lang="en-US" sz="2000" dirty="0">
                <a:solidFill>
                  <a:srgbClr val="006C86"/>
                </a:solidFill>
              </a:rPr>
              <a:t>Equal-to-any-member-of test. Equivalent to =ANY.</a:t>
            </a:r>
          </a:p>
        </p:txBody>
      </p:sp>
      <p:sp>
        <p:nvSpPr>
          <p:cNvPr id="15" name="Rectangle 14"/>
          <p:cNvSpPr/>
          <p:nvPr/>
        </p:nvSpPr>
        <p:spPr>
          <a:xfrm>
            <a:off x="152400" y="2057400"/>
            <a:ext cx="8839200" cy="646331"/>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&lt;table_references</a:t>
            </a:r>
            <a:r>
              <a:rPr lang="en-US" dirty="0" smtClean="0">
                <a:solidFill>
                  <a:srgbClr val="0070C0"/>
                </a:solidFill>
                <a:latin typeface="Consolas" panose="020B0609020204030204" pitchFamily="49" charset="0"/>
                <a:cs typeface="Arial" panose="020B0604020202020204" pitchFamily="34" charset="0"/>
              </a:rPr>
              <a:t>&gt;</a:t>
            </a:r>
          </a:p>
          <a:p>
            <a:r>
              <a:rPr lang="en-US" dirty="0" smtClean="0">
                <a:solidFill>
                  <a:srgbClr val="0070C0"/>
                </a:solidFill>
                <a:latin typeface="Consolas" panose="020B0609020204030204" pitchFamily="49" charset="0"/>
                <a:cs typeface="Arial" panose="020B0604020202020204" pitchFamily="34" charset="0"/>
              </a:rPr>
              <a:t>WHERE </a:t>
            </a:r>
            <a:r>
              <a:rPr lang="en-US" dirty="0">
                <a:solidFill>
                  <a:srgbClr val="0070C0"/>
                </a:solidFill>
                <a:latin typeface="Consolas" panose="020B0609020204030204" pitchFamily="49" charset="0"/>
                <a:cs typeface="Arial" panose="020B0604020202020204" pitchFamily="34" charset="0"/>
              </a:rPr>
              <a:t>ColName1 IN (</a:t>
            </a:r>
            <a:r>
              <a:rPr lang="en-US" dirty="0" smtClean="0">
                <a:solidFill>
                  <a:srgbClr val="0070C0"/>
                </a:solidFill>
                <a:latin typeface="Consolas" panose="020B0609020204030204" pitchFamily="49" charset="0"/>
                <a:cs typeface="Arial" panose="020B0604020202020204" pitchFamily="34" charset="0"/>
              </a:rPr>
              <a:t>expression_list, subquery)</a:t>
            </a:r>
            <a:endParaRPr lang="en-US" dirty="0">
              <a:solidFill>
                <a:srgbClr val="0070C0"/>
              </a:solidFill>
              <a:latin typeface="Consolas" panose="020B0609020204030204" pitchFamily="49" charset="0"/>
              <a:cs typeface="Arial" panose="020B0604020202020204" pitchFamily="34" charset="0"/>
            </a:endParaRPr>
          </a:p>
        </p:txBody>
      </p:sp>
      <p:sp>
        <p:nvSpPr>
          <p:cNvPr id="16" name="Rectangle 15"/>
          <p:cNvSpPr/>
          <p:nvPr/>
        </p:nvSpPr>
        <p:spPr>
          <a:xfrm>
            <a:off x="162115" y="2895600"/>
            <a:ext cx="8853145" cy="2462213"/>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ED1C24"/>
                </a:solidFill>
                <a:latin typeface="Calibri" panose="020F0502020204030204" pitchFamily="34" charset="0"/>
              </a:rPr>
              <a:t>where </a:t>
            </a:r>
            <a:r>
              <a:rPr lang="en-US" sz="2200" dirty="0" smtClean="0">
                <a:solidFill>
                  <a:srgbClr val="000000"/>
                </a:solidFill>
                <a:latin typeface="Calibri" panose="020F0502020204030204" pitchFamily="34" charset="0"/>
              </a:rPr>
              <a:t>deptno </a:t>
            </a:r>
            <a:r>
              <a:rPr lang="en-US" sz="2200" dirty="0" smtClean="0">
                <a:solidFill>
                  <a:srgbClr val="B97A57"/>
                </a:solidFill>
                <a:latin typeface="Calibri" panose="020F0502020204030204" pitchFamily="34" charset="0"/>
              </a:rPr>
              <a:t>in (</a:t>
            </a:r>
            <a:r>
              <a:rPr lang="en-US" sz="2200" dirty="0" smtClean="0">
                <a:solidFill>
                  <a:srgbClr val="880015"/>
                </a:solidFill>
                <a:latin typeface="Calibri" panose="020F0502020204030204" pitchFamily="34" charset="0"/>
              </a:rPr>
              <a:t>10, 30</a:t>
            </a:r>
            <a:r>
              <a:rPr lang="en-US" sz="2200" dirty="0" smtClean="0">
                <a:solidFill>
                  <a:srgbClr val="B97A57"/>
                </a:solidFill>
                <a:latin typeface="Calibri" panose="020F0502020204030204" pitchFamily="34" charset="0"/>
              </a:rPr>
              <a:t>)</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ED1C24"/>
                </a:solidFill>
                <a:latin typeface="Calibri" panose="020F0502020204030204" pitchFamily="34" charset="0"/>
              </a:rPr>
              <a:t>where </a:t>
            </a:r>
            <a:r>
              <a:rPr lang="en-US" sz="2200" dirty="0">
                <a:solidFill>
                  <a:srgbClr val="000000"/>
                </a:solidFill>
                <a:latin typeface="Calibri" panose="020F0502020204030204" pitchFamily="34" charset="0"/>
              </a:rPr>
              <a:t>deptno </a:t>
            </a:r>
            <a:r>
              <a:rPr lang="en-US" sz="2200" dirty="0">
                <a:solidFill>
                  <a:srgbClr val="B97A57"/>
                </a:solidFill>
                <a:latin typeface="Calibri" panose="020F0502020204030204" pitchFamily="34" charset="0"/>
              </a:rPr>
              <a:t>in (</a:t>
            </a:r>
            <a:r>
              <a:rPr lang="en-US" sz="2200" dirty="0">
                <a:solidFill>
                  <a:srgbClr val="880015"/>
                </a:solidFill>
                <a:latin typeface="Calibri" panose="020F0502020204030204" pitchFamily="34" charset="0"/>
              </a:rPr>
              <a:t>10, </a:t>
            </a:r>
            <a:r>
              <a:rPr lang="en-US" sz="2200" dirty="0">
                <a:solidFill>
                  <a:schemeClr val="accent6">
                    <a:lumMod val="50000"/>
                  </a:schemeClr>
                </a:solidFill>
                <a:latin typeface="Calibri" panose="020F0502020204030204" pitchFamily="34" charset="0"/>
              </a:rPr>
              <a:t>null</a:t>
            </a:r>
            <a:r>
              <a:rPr lang="en-US" sz="2200" dirty="0" smtClean="0">
                <a:solidFill>
                  <a:srgbClr val="B97A57"/>
                </a:solidFill>
                <a:latin typeface="Calibri" panose="020F0502020204030204" pitchFamily="34" charset="0"/>
              </a:rPr>
              <a:t>)</a:t>
            </a:r>
            <a:r>
              <a:rPr lang="en-US" sz="2200" dirty="0" smtClean="0">
                <a:solidFill>
                  <a:srgbClr val="7F7F7F"/>
                </a:solidFill>
                <a:latin typeface="Calibri" panose="020F0502020204030204" pitchFamily="34" charset="0"/>
              </a:rPr>
              <a:t>;</a:t>
            </a:r>
          </a:p>
          <a:p>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ED1C24"/>
                </a:solidFill>
                <a:latin typeface="Calibri" panose="020F0502020204030204" pitchFamily="34" charset="0"/>
              </a:rPr>
              <a:t>where </a:t>
            </a:r>
            <a:r>
              <a:rPr lang="en-US" sz="2200" dirty="0">
                <a:solidFill>
                  <a:srgbClr val="000000"/>
                </a:solidFill>
                <a:latin typeface="Calibri" panose="020F0502020204030204" pitchFamily="34" charset="0"/>
              </a:rPr>
              <a:t>deptno </a:t>
            </a:r>
            <a:r>
              <a:rPr lang="en-US" sz="2200" dirty="0">
                <a:solidFill>
                  <a:srgbClr val="B97A57"/>
                </a:solidFill>
                <a:latin typeface="Calibri" panose="020F0502020204030204" pitchFamily="34" charset="0"/>
              </a:rPr>
              <a:t>in </a:t>
            </a:r>
            <a:r>
              <a:rPr lang="en-US" sz="2200" dirty="0" smtClean="0">
                <a:solidFill>
                  <a:srgbClr val="B97A57"/>
                </a:solidFill>
                <a:latin typeface="Calibri" panose="020F0502020204030204" pitchFamily="34" charset="0"/>
              </a:rPr>
              <a:t>(</a:t>
            </a:r>
            <a:r>
              <a:rPr lang="en-US" sz="2200" dirty="0">
                <a:solidFill>
                  <a:srgbClr val="00A2E8"/>
                </a:solidFill>
                <a:latin typeface="Calibri" panose="020F0502020204030204" pitchFamily="34" charset="0"/>
              </a:rPr>
              <a:t>select</a:t>
            </a:r>
            <a:r>
              <a:rPr lang="en-US" sz="2200" dirty="0">
                <a:latin typeface="Calibri" panose="020F0502020204030204" pitchFamily="34" charset="0"/>
              </a:rPr>
              <a:t> deptno </a:t>
            </a:r>
            <a:r>
              <a:rPr lang="en-US" sz="2200" dirty="0">
                <a:solidFill>
                  <a:srgbClr val="00A2E8"/>
                </a:solidFill>
                <a:latin typeface="Calibri" panose="020F0502020204030204" pitchFamily="34" charset="0"/>
              </a:rPr>
              <a:t>from</a:t>
            </a:r>
            <a:r>
              <a:rPr lang="en-US" sz="2200" dirty="0">
                <a:latin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latin typeface="Calibri" panose="020F0502020204030204" pitchFamily="34" charset="0"/>
              </a:rPr>
              <a:t> </a:t>
            </a:r>
            <a:r>
              <a:rPr lang="en-US" sz="2200" dirty="0">
                <a:solidFill>
                  <a:srgbClr val="ED1C24"/>
                </a:solidFill>
                <a:latin typeface="Calibri" panose="020F0502020204030204" pitchFamily="34" charset="0"/>
              </a:rPr>
              <a:t>where</a:t>
            </a:r>
            <a:r>
              <a:rPr lang="en-US" sz="2200" dirty="0">
                <a:latin typeface="Calibri" panose="020F0502020204030204" pitchFamily="34" charset="0"/>
              </a:rPr>
              <a:t> </a:t>
            </a:r>
            <a:r>
              <a:rPr lang="en-US" sz="2200" dirty="0" smtClean="0">
                <a:latin typeface="Calibri" panose="020F0502020204030204" pitchFamily="34" charset="0"/>
              </a:rPr>
              <a:t>ename </a:t>
            </a:r>
            <a:r>
              <a:rPr lang="en-US" sz="2200" dirty="0" smtClean="0">
                <a:solidFill>
                  <a:srgbClr val="B97A57"/>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KING</a:t>
            </a:r>
            <a:r>
              <a:rPr lang="en-US" sz="2200" dirty="0">
                <a:solidFill>
                  <a:schemeClr val="bg1">
                    <a:lumMod val="50000"/>
                  </a:schemeClr>
                </a:solidFill>
                <a:latin typeface="Calibri" panose="020F0502020204030204" pitchFamily="34" charset="0"/>
              </a:rPr>
              <a:t>'</a:t>
            </a:r>
            <a:r>
              <a:rPr lang="en-US" sz="2200" dirty="0" smtClean="0">
                <a:solidFill>
                  <a:srgbClr val="B97A57"/>
                </a:solidFill>
                <a:latin typeface="Calibri" panose="020F0502020204030204" pitchFamily="34" charset="0"/>
              </a:rPr>
              <a:t>)</a:t>
            </a:r>
            <a:r>
              <a:rPr lang="en-US" sz="2200" dirty="0" smtClean="0">
                <a:solidFill>
                  <a:srgbClr val="7F7F7F"/>
                </a:solidFill>
                <a:latin typeface="Calibri" panose="020F0502020204030204" pitchFamily="34" charset="0"/>
              </a:rPr>
              <a:t>;</a:t>
            </a:r>
          </a:p>
          <a:p>
            <a:r>
              <a:rPr lang="en-US" sz="2200" dirty="0" smtClean="0">
                <a:solidFill>
                  <a:srgbClr val="00A2E8"/>
                </a:solidFill>
                <a:latin typeface="Calibri" panose="020F0502020204030204" pitchFamily="34" charset="0"/>
              </a:rPr>
              <a:t>select </a:t>
            </a:r>
            <a:r>
              <a:rPr lang="en-US" sz="2200" dirty="0">
                <a:solidFill>
                  <a:srgbClr val="000000"/>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00A2E8"/>
                </a:solidFill>
                <a:latin typeface="Calibri" panose="020F0502020204030204" pitchFamily="34" charset="0"/>
              </a:rPr>
              <a:t> </a:t>
            </a:r>
            <a:r>
              <a:rPr lang="en-US" sz="2200" dirty="0">
                <a:solidFill>
                  <a:srgbClr val="ED1C24"/>
                </a:solidFill>
                <a:latin typeface="Calibri" panose="020F0502020204030204" pitchFamily="34" charset="0"/>
              </a:rPr>
              <a:t>where</a:t>
            </a:r>
            <a:r>
              <a:rPr lang="en-US" sz="2200" dirty="0">
                <a:solidFill>
                  <a:srgbClr val="00A2E8"/>
                </a:solidFill>
                <a:latin typeface="Calibri" panose="020F0502020204030204" pitchFamily="34" charset="0"/>
              </a:rPr>
              <a:t> </a:t>
            </a:r>
            <a:r>
              <a:rPr lang="en-US" sz="2200" dirty="0">
                <a:solidFill>
                  <a:srgbClr val="000000"/>
                </a:solidFill>
                <a:latin typeface="Calibri" panose="020F0502020204030204" pitchFamily="34" charset="0"/>
              </a:rPr>
              <a:t>deptno</a:t>
            </a:r>
            <a:r>
              <a:rPr lang="en-US" sz="2200" dirty="0">
                <a:solidFill>
                  <a:srgbClr val="00A2E8"/>
                </a:solidFill>
                <a:latin typeface="Calibri" panose="020F0502020204030204" pitchFamily="34" charset="0"/>
              </a:rPr>
              <a:t> </a:t>
            </a:r>
            <a:r>
              <a:rPr lang="en-US" sz="2200" dirty="0">
                <a:solidFill>
                  <a:srgbClr val="B97A57"/>
                </a:solidFill>
                <a:latin typeface="Calibri" panose="020F0502020204030204" pitchFamily="34" charset="0"/>
              </a:rPr>
              <a:t>in</a:t>
            </a:r>
            <a:r>
              <a:rPr lang="en-US" sz="2200" dirty="0">
                <a:solidFill>
                  <a:srgbClr val="00A2E8"/>
                </a:solidFill>
                <a:latin typeface="Calibri" panose="020F0502020204030204" pitchFamily="34" charset="0"/>
              </a:rPr>
              <a:t> </a:t>
            </a:r>
            <a:r>
              <a:rPr lang="en-US" sz="2200" dirty="0">
                <a:solidFill>
                  <a:srgbClr val="B97A57"/>
                </a:solidFill>
                <a:latin typeface="Calibri" panose="020F0502020204030204" pitchFamily="34" charset="0"/>
              </a:rPr>
              <a:t>(</a:t>
            </a:r>
            <a:r>
              <a:rPr lang="en-US" sz="2200" dirty="0">
                <a:solidFill>
                  <a:srgbClr val="880015"/>
                </a:solidFill>
                <a:latin typeface="Calibri" panose="020F0502020204030204" pitchFamily="34" charset="0"/>
              </a:rPr>
              <a:t>20</a:t>
            </a:r>
            <a:r>
              <a:rPr lang="en-US" sz="2200" dirty="0">
                <a:solidFill>
                  <a:schemeClr val="bg1">
                    <a:lumMod val="50000"/>
                  </a:schemeClr>
                </a:solidFill>
                <a:latin typeface="Calibri" panose="020F0502020204030204" pitchFamily="34" charset="0"/>
              </a:rPr>
              <a:t>,</a:t>
            </a:r>
            <a:r>
              <a:rPr lang="en-US" sz="2200" dirty="0">
                <a:solidFill>
                  <a:srgbClr val="00A2E8"/>
                </a:solidFill>
                <a:latin typeface="Calibri" panose="020F0502020204030204" pitchFamily="34" charset="0"/>
              </a:rPr>
              <a:t> </a:t>
            </a:r>
            <a:r>
              <a:rPr lang="en-US" sz="2200" dirty="0">
                <a:solidFill>
                  <a:srgbClr val="B97A57"/>
                </a:solidFill>
                <a:latin typeface="Calibri" panose="020F0502020204030204" pitchFamily="34" charset="0"/>
              </a:rPr>
              <a:t>(</a:t>
            </a:r>
            <a:r>
              <a:rPr lang="en-US" sz="2200" dirty="0">
                <a:solidFill>
                  <a:srgbClr val="00A2E8"/>
                </a:solidFill>
                <a:latin typeface="Calibri" panose="020F0502020204030204" pitchFamily="34" charset="0"/>
              </a:rPr>
              <a:t>select </a:t>
            </a:r>
            <a:r>
              <a:rPr lang="en-US" sz="2200" dirty="0">
                <a:solidFill>
                  <a:srgbClr val="000000"/>
                </a:solidFill>
                <a:latin typeface="Calibri" panose="020F0502020204030204" pitchFamily="34" charset="0"/>
              </a:rPr>
              <a:t>deptno</a:t>
            </a:r>
            <a:r>
              <a:rPr lang="en-US" sz="2200" dirty="0">
                <a:solidFill>
                  <a:srgbClr val="00A2E8"/>
                </a:solidFill>
                <a:latin typeface="Calibri" panose="020F0502020204030204" pitchFamily="34" charset="0"/>
              </a:rPr>
              <a:t> 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00A2E8"/>
                </a:solidFill>
                <a:latin typeface="Calibri" panose="020F0502020204030204" pitchFamily="34" charset="0"/>
              </a:rPr>
              <a:t> </a:t>
            </a:r>
            <a:r>
              <a:rPr lang="en-US" sz="2200" dirty="0">
                <a:solidFill>
                  <a:srgbClr val="ED1C24"/>
                </a:solidFill>
                <a:latin typeface="Calibri" panose="020F0502020204030204" pitchFamily="34" charset="0"/>
              </a:rPr>
              <a:t>where</a:t>
            </a:r>
            <a:r>
              <a:rPr lang="en-US" sz="2200" dirty="0">
                <a:solidFill>
                  <a:srgbClr val="00A2E8"/>
                </a:solidFill>
                <a:latin typeface="Calibri" panose="020F0502020204030204" pitchFamily="34" charset="0"/>
              </a:rPr>
              <a:t> </a:t>
            </a:r>
            <a:r>
              <a:rPr lang="en-US" sz="2200" dirty="0" smtClean="0">
                <a:solidFill>
                  <a:srgbClr val="000000"/>
                </a:solidFill>
                <a:latin typeface="Calibri" panose="020F0502020204030204" pitchFamily="34" charset="0"/>
              </a:rPr>
              <a:t>ename</a:t>
            </a:r>
            <a:r>
              <a:rPr lang="en-US" sz="2200" dirty="0">
                <a:latin typeface="Calibri" panose="020F0502020204030204" pitchFamily="34" charset="0"/>
              </a:rPr>
              <a:t> </a:t>
            </a:r>
            <a:r>
              <a:rPr lang="en-US" sz="2200" dirty="0">
                <a:solidFill>
                  <a:srgbClr val="B97A57"/>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KING</a:t>
            </a:r>
            <a:r>
              <a:rPr lang="en-US" sz="2200" dirty="0">
                <a:solidFill>
                  <a:schemeClr val="bg1">
                    <a:lumMod val="50000"/>
                  </a:schemeClr>
                </a:solidFill>
                <a:latin typeface="Calibri" panose="020F0502020204030204" pitchFamily="34" charset="0"/>
              </a:rPr>
              <a:t>'</a:t>
            </a:r>
            <a:r>
              <a:rPr lang="en-US" sz="2200" dirty="0" smtClean="0">
                <a:solidFill>
                  <a:srgbClr val="B97A57"/>
                </a:solidFill>
                <a:latin typeface="Calibri" panose="020F0502020204030204" pitchFamily="34" charset="0"/>
              </a:rPr>
              <a:t>)</a:t>
            </a:r>
            <a:r>
              <a:rPr lang="en-US" sz="2200" dirty="0" smtClean="0">
                <a:solidFill>
                  <a:srgbClr val="7F7F7F"/>
                </a:solidFill>
                <a:latin typeface="Calibri" panose="020F0502020204030204" pitchFamily="34" charset="0"/>
              </a:rPr>
              <a:t>;</a:t>
            </a:r>
            <a:endParaRPr lang="en-US" sz="2200" dirty="0">
              <a:solidFill>
                <a:srgbClr val="7F7F7F"/>
              </a:solidFill>
              <a:latin typeface="Calibri" panose="020F0502020204030204" pitchFamily="34" charset="0"/>
            </a:endParaRPr>
          </a:p>
        </p:txBody>
      </p:sp>
    </p:spTree>
    <p:extLst>
      <p:ext uri="{BB962C8B-B14F-4D97-AF65-F5344CB8AC3E}">
        <p14:creationId xmlns:p14="http://schemas.microsoft.com/office/powerpoint/2010/main" val="2086150829"/>
      </p:ext>
    </p:extLst>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not in condition</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1428690"/>
            <a:ext cx="2413067" cy="369332"/>
          </a:xfrm>
          <a:prstGeom prst="rect">
            <a:avLst/>
          </a:prstGeom>
          <a:solidFill>
            <a:srgbClr val="B22251"/>
          </a:solidFill>
        </p:spPr>
        <p:txBody>
          <a:bodyPr wrap="square">
            <a:spAutoFit/>
          </a:bodyPr>
          <a:lstStyle/>
          <a:p>
            <a:r>
              <a:rPr lang="en-IN" i="1" dirty="0">
                <a:solidFill>
                  <a:srgbClr val="FCF75E"/>
                </a:solidFill>
                <a:latin typeface="Arial" pitchFamily="34" charset="0"/>
                <a:cs typeface="Arial" pitchFamily="34" charset="0"/>
              </a:rPr>
              <a:t>NOT IN condition</a:t>
            </a:r>
          </a:p>
        </p:txBody>
      </p:sp>
      <p:sp>
        <p:nvSpPr>
          <p:cNvPr id="6" name="Rectangle 5"/>
          <p:cNvSpPr/>
          <p:nvPr/>
        </p:nvSpPr>
        <p:spPr>
          <a:xfrm>
            <a:off x="217714" y="762000"/>
            <a:ext cx="8686800" cy="400110"/>
          </a:xfrm>
          <a:prstGeom prst="rect">
            <a:avLst/>
          </a:prstGeom>
          <a:solidFill>
            <a:schemeClr val="bg1">
              <a:lumMod val="95000"/>
            </a:schemeClr>
          </a:solidFill>
        </p:spPr>
        <p:txBody>
          <a:bodyPr wrap="square">
            <a:spAutoFit/>
          </a:bodyPr>
          <a:lstStyle/>
          <a:p>
            <a:r>
              <a:rPr lang="en-US" sz="2000" dirty="0">
                <a:solidFill>
                  <a:srgbClr val="006C86"/>
                </a:solidFill>
                <a:latin typeface="Arial" panose="020B0604020202020204" pitchFamily="34" charset="0"/>
                <a:cs typeface="Arial" panose="020B0604020202020204" pitchFamily="34" charset="0"/>
              </a:rPr>
              <a:t>The IN operator allows you to specify multiple values in a WHERE clause.</a:t>
            </a:r>
            <a:endParaRPr lang="en-IN" sz="2000" dirty="0">
              <a:solidFill>
                <a:srgbClr val="006C86"/>
              </a:solidFill>
              <a:latin typeface="Arial" panose="020B0604020202020204" pitchFamily="34" charset="0"/>
              <a:cs typeface="Arial" panose="020B0604020202020204" pitchFamily="34" charset="0"/>
            </a:endParaRPr>
          </a:p>
        </p:txBody>
      </p:sp>
      <p:sp>
        <p:nvSpPr>
          <p:cNvPr id="2" name="Rectangle 1"/>
          <p:cNvSpPr/>
          <p:nvPr/>
        </p:nvSpPr>
        <p:spPr>
          <a:xfrm>
            <a:off x="2677886" y="1308557"/>
            <a:ext cx="6466114" cy="400110"/>
          </a:xfrm>
          <a:prstGeom prst="rect">
            <a:avLst/>
          </a:prstGeom>
        </p:spPr>
        <p:txBody>
          <a:bodyPr wrap="square">
            <a:spAutoFit/>
          </a:bodyPr>
          <a:lstStyle/>
          <a:p>
            <a:r>
              <a:rPr lang="en-US" sz="2000" dirty="0">
                <a:solidFill>
                  <a:srgbClr val="006C86"/>
                </a:solidFill>
              </a:rPr>
              <a:t>Equal-to-any-member-of test. Equivalent to </a:t>
            </a:r>
            <a:r>
              <a:rPr lang="en-US" sz="2000" dirty="0" smtClean="0">
                <a:solidFill>
                  <a:srgbClr val="006C86"/>
                </a:solidFill>
              </a:rPr>
              <a:t>!=</a:t>
            </a:r>
            <a:r>
              <a:rPr lang="en-US" sz="2000" dirty="0">
                <a:solidFill>
                  <a:srgbClr val="006C86"/>
                </a:solidFill>
              </a:rPr>
              <a:t>ANY.</a:t>
            </a:r>
          </a:p>
        </p:txBody>
      </p:sp>
      <p:sp>
        <p:nvSpPr>
          <p:cNvPr id="15" name="Rectangle 14"/>
          <p:cNvSpPr/>
          <p:nvPr/>
        </p:nvSpPr>
        <p:spPr>
          <a:xfrm>
            <a:off x="152400" y="2057400"/>
            <a:ext cx="8839200" cy="646331"/>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&lt;table_references</a:t>
            </a:r>
            <a:r>
              <a:rPr lang="en-US" dirty="0" smtClean="0">
                <a:solidFill>
                  <a:srgbClr val="0070C0"/>
                </a:solidFill>
                <a:latin typeface="Consolas" panose="020B0609020204030204" pitchFamily="49" charset="0"/>
                <a:cs typeface="Arial" panose="020B0604020202020204" pitchFamily="34" charset="0"/>
              </a:rPr>
              <a:t>&gt;</a:t>
            </a:r>
          </a:p>
          <a:p>
            <a:r>
              <a:rPr lang="en-US" dirty="0" smtClean="0">
                <a:solidFill>
                  <a:srgbClr val="0070C0"/>
                </a:solidFill>
                <a:latin typeface="Consolas" panose="020B0609020204030204" pitchFamily="49" charset="0"/>
                <a:cs typeface="Arial" panose="020B0604020202020204" pitchFamily="34" charset="0"/>
              </a:rPr>
              <a:t>WHERE </a:t>
            </a:r>
            <a:r>
              <a:rPr lang="en-US" dirty="0">
                <a:solidFill>
                  <a:srgbClr val="0070C0"/>
                </a:solidFill>
                <a:latin typeface="Consolas" panose="020B0609020204030204" pitchFamily="49" charset="0"/>
                <a:cs typeface="Arial" panose="020B0604020202020204" pitchFamily="34" charset="0"/>
              </a:rPr>
              <a:t>ColName1 </a:t>
            </a:r>
            <a:r>
              <a:rPr lang="en-US" dirty="0" smtClean="0">
                <a:solidFill>
                  <a:srgbClr val="0070C0"/>
                </a:solidFill>
                <a:latin typeface="Consolas" panose="020B0609020204030204" pitchFamily="49" charset="0"/>
                <a:cs typeface="Arial" panose="020B0604020202020204" pitchFamily="34" charset="0"/>
              </a:rPr>
              <a:t>NOT IN </a:t>
            </a:r>
            <a:r>
              <a:rPr lang="en-US" dirty="0">
                <a:solidFill>
                  <a:srgbClr val="0070C0"/>
                </a:solidFill>
                <a:latin typeface="Consolas" panose="020B0609020204030204" pitchFamily="49" charset="0"/>
                <a:cs typeface="Arial" panose="020B0604020202020204" pitchFamily="34" charset="0"/>
              </a:rPr>
              <a:t>(</a:t>
            </a:r>
            <a:r>
              <a:rPr lang="en-US" dirty="0" smtClean="0">
                <a:solidFill>
                  <a:srgbClr val="0070C0"/>
                </a:solidFill>
                <a:latin typeface="Consolas" panose="020B0609020204030204" pitchFamily="49" charset="0"/>
                <a:cs typeface="Arial" panose="020B0604020202020204" pitchFamily="34" charset="0"/>
              </a:rPr>
              <a:t>expression_list, subquery)</a:t>
            </a:r>
            <a:endParaRPr lang="en-US" dirty="0">
              <a:solidFill>
                <a:srgbClr val="0070C0"/>
              </a:solidFill>
              <a:latin typeface="Consolas" panose="020B0609020204030204" pitchFamily="49" charset="0"/>
              <a:cs typeface="Arial" panose="020B0604020202020204" pitchFamily="34" charset="0"/>
            </a:endParaRPr>
          </a:p>
        </p:txBody>
      </p:sp>
      <p:sp>
        <p:nvSpPr>
          <p:cNvPr id="16" name="Rectangle 15"/>
          <p:cNvSpPr/>
          <p:nvPr/>
        </p:nvSpPr>
        <p:spPr>
          <a:xfrm>
            <a:off x="152400" y="2884866"/>
            <a:ext cx="8853145" cy="2462213"/>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ED1C24"/>
                </a:solidFill>
                <a:latin typeface="Calibri" panose="020F0502020204030204" pitchFamily="34" charset="0"/>
              </a:rPr>
              <a:t>where </a:t>
            </a:r>
            <a:r>
              <a:rPr lang="en-US" sz="2200" dirty="0" smtClean="0">
                <a:solidFill>
                  <a:srgbClr val="000000"/>
                </a:solidFill>
                <a:latin typeface="Calibri" panose="020F0502020204030204" pitchFamily="34" charset="0"/>
              </a:rPr>
              <a:t>deptno </a:t>
            </a:r>
            <a:r>
              <a:rPr lang="en-US" sz="2200" dirty="0">
                <a:solidFill>
                  <a:srgbClr val="B97A57"/>
                </a:solidFill>
                <a:latin typeface="Calibri" panose="020F0502020204030204" pitchFamily="34" charset="0"/>
              </a:rPr>
              <a:t>not</a:t>
            </a:r>
            <a:r>
              <a:rPr lang="en-US" sz="2200" dirty="0" smtClean="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in (</a:t>
            </a:r>
            <a:r>
              <a:rPr lang="en-US" sz="2200" dirty="0" smtClean="0">
                <a:solidFill>
                  <a:srgbClr val="880015"/>
                </a:solidFill>
                <a:latin typeface="Calibri" panose="020F0502020204030204" pitchFamily="34" charset="0"/>
              </a:rPr>
              <a:t>10, 30</a:t>
            </a:r>
            <a:r>
              <a:rPr lang="en-US" sz="2200" dirty="0" smtClean="0">
                <a:solidFill>
                  <a:srgbClr val="B97A57"/>
                </a:solidFill>
                <a:latin typeface="Calibri" panose="020F0502020204030204" pitchFamily="34" charset="0"/>
              </a:rPr>
              <a:t>)</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ED1C24"/>
                </a:solidFill>
                <a:latin typeface="Calibri" panose="020F0502020204030204" pitchFamily="34" charset="0"/>
              </a:rPr>
              <a:t>where </a:t>
            </a:r>
            <a:r>
              <a:rPr lang="en-US" sz="2200" dirty="0">
                <a:solidFill>
                  <a:srgbClr val="000000"/>
                </a:solidFill>
                <a:latin typeface="Calibri" panose="020F0502020204030204" pitchFamily="34" charset="0"/>
              </a:rPr>
              <a:t>deptno </a:t>
            </a:r>
            <a:r>
              <a:rPr lang="en-US" sz="2200" dirty="0">
                <a:solidFill>
                  <a:srgbClr val="B97A57"/>
                </a:solidFill>
                <a:latin typeface="Calibri" panose="020F0502020204030204" pitchFamily="34" charset="0"/>
              </a:rPr>
              <a:t>not</a:t>
            </a:r>
            <a:r>
              <a:rPr lang="en-US" sz="2200" dirty="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in </a:t>
            </a:r>
            <a:r>
              <a:rPr lang="en-US" sz="2200" dirty="0">
                <a:solidFill>
                  <a:srgbClr val="B97A57"/>
                </a:solidFill>
                <a:latin typeface="Calibri" panose="020F0502020204030204" pitchFamily="34" charset="0"/>
              </a:rPr>
              <a:t>(</a:t>
            </a:r>
            <a:r>
              <a:rPr lang="en-US" sz="2200" dirty="0">
                <a:solidFill>
                  <a:srgbClr val="880015"/>
                </a:solidFill>
                <a:latin typeface="Calibri" panose="020F0502020204030204" pitchFamily="34" charset="0"/>
              </a:rPr>
              <a:t>10, </a:t>
            </a:r>
            <a:r>
              <a:rPr lang="en-US" sz="2200" dirty="0">
                <a:solidFill>
                  <a:schemeClr val="accent6">
                    <a:lumMod val="50000"/>
                  </a:schemeClr>
                </a:solidFill>
                <a:latin typeface="Calibri" panose="020F0502020204030204" pitchFamily="34" charset="0"/>
              </a:rPr>
              <a:t>null</a:t>
            </a:r>
            <a:r>
              <a:rPr lang="en-US" sz="2200" dirty="0" smtClean="0">
                <a:solidFill>
                  <a:srgbClr val="B97A57"/>
                </a:solidFill>
                <a:latin typeface="Calibri" panose="020F0502020204030204" pitchFamily="34" charset="0"/>
              </a:rPr>
              <a:t>)</a:t>
            </a:r>
            <a:r>
              <a:rPr lang="en-US" sz="2200" dirty="0" smtClean="0">
                <a:solidFill>
                  <a:srgbClr val="7F7F7F"/>
                </a:solidFill>
                <a:latin typeface="Calibri" panose="020F0502020204030204" pitchFamily="34" charset="0"/>
              </a:rPr>
              <a:t>;</a:t>
            </a:r>
          </a:p>
          <a:p>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ED1C24"/>
                </a:solidFill>
                <a:latin typeface="Calibri" panose="020F0502020204030204" pitchFamily="34" charset="0"/>
              </a:rPr>
              <a:t>where </a:t>
            </a:r>
            <a:r>
              <a:rPr lang="en-US" sz="2200" dirty="0">
                <a:solidFill>
                  <a:srgbClr val="000000"/>
                </a:solidFill>
                <a:latin typeface="Calibri" panose="020F0502020204030204" pitchFamily="34" charset="0"/>
              </a:rPr>
              <a:t>deptno </a:t>
            </a:r>
            <a:r>
              <a:rPr lang="en-US" sz="2200" dirty="0">
                <a:solidFill>
                  <a:srgbClr val="B97A57"/>
                </a:solidFill>
                <a:latin typeface="Calibri" panose="020F0502020204030204" pitchFamily="34" charset="0"/>
              </a:rPr>
              <a:t>not</a:t>
            </a:r>
            <a:r>
              <a:rPr lang="en-US" sz="2200" dirty="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in (</a:t>
            </a:r>
            <a:r>
              <a:rPr lang="en-US" sz="2200" dirty="0">
                <a:solidFill>
                  <a:srgbClr val="00A2E8"/>
                </a:solidFill>
                <a:latin typeface="Calibri" panose="020F0502020204030204" pitchFamily="34" charset="0"/>
              </a:rPr>
              <a:t>select</a:t>
            </a:r>
            <a:r>
              <a:rPr lang="en-US" sz="2200" dirty="0">
                <a:latin typeface="Calibri" panose="020F0502020204030204" pitchFamily="34" charset="0"/>
              </a:rPr>
              <a:t> deptno </a:t>
            </a:r>
            <a:r>
              <a:rPr lang="en-US" sz="2200" dirty="0">
                <a:solidFill>
                  <a:srgbClr val="00A2E8"/>
                </a:solidFill>
                <a:latin typeface="Calibri" panose="020F0502020204030204" pitchFamily="34" charset="0"/>
              </a:rPr>
              <a:t>from</a:t>
            </a:r>
            <a:r>
              <a:rPr lang="en-US" sz="2200" dirty="0">
                <a:latin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latin typeface="Calibri" panose="020F0502020204030204" pitchFamily="34" charset="0"/>
              </a:rPr>
              <a:t> </a:t>
            </a:r>
            <a:r>
              <a:rPr lang="en-US" sz="2200" dirty="0">
                <a:solidFill>
                  <a:srgbClr val="ED1C24"/>
                </a:solidFill>
                <a:latin typeface="Calibri" panose="020F0502020204030204" pitchFamily="34" charset="0"/>
              </a:rPr>
              <a:t>where</a:t>
            </a:r>
            <a:r>
              <a:rPr lang="en-US" sz="2200" dirty="0">
                <a:latin typeface="Calibri" panose="020F0502020204030204" pitchFamily="34" charset="0"/>
              </a:rPr>
              <a:t> </a:t>
            </a:r>
            <a:r>
              <a:rPr lang="en-US" sz="2200" dirty="0" smtClean="0">
                <a:latin typeface="Calibri" panose="020F0502020204030204" pitchFamily="34" charset="0"/>
              </a:rPr>
              <a:t>ename </a:t>
            </a:r>
            <a:r>
              <a:rPr lang="en-US" sz="2200" dirty="0" smtClean="0">
                <a:solidFill>
                  <a:srgbClr val="B97A57"/>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KING</a:t>
            </a:r>
            <a:r>
              <a:rPr lang="en-US" sz="2200" dirty="0" smtClean="0">
                <a:solidFill>
                  <a:schemeClr val="bg1">
                    <a:lumMod val="50000"/>
                  </a:schemeClr>
                </a:solidFill>
                <a:latin typeface="Calibri" panose="020F0502020204030204" pitchFamily="34" charset="0"/>
              </a:rPr>
              <a:t>'</a:t>
            </a:r>
            <a:r>
              <a:rPr lang="en-US" sz="2200" dirty="0" smtClean="0">
                <a:solidFill>
                  <a:srgbClr val="B97A57"/>
                </a:solidFill>
                <a:latin typeface="Calibri" panose="020F0502020204030204" pitchFamily="34" charset="0"/>
              </a:rPr>
              <a:t>)</a:t>
            </a:r>
            <a:r>
              <a:rPr lang="en-US" sz="2200" dirty="0" smtClean="0">
                <a:solidFill>
                  <a:srgbClr val="7F7F7F"/>
                </a:solidFill>
                <a:latin typeface="Calibri" panose="020F0502020204030204" pitchFamily="34" charset="0"/>
              </a:rPr>
              <a:t>;</a:t>
            </a:r>
          </a:p>
          <a:p>
            <a:r>
              <a:rPr lang="en-US" sz="2200" dirty="0" smtClean="0">
                <a:solidFill>
                  <a:srgbClr val="00A2E8"/>
                </a:solidFill>
                <a:latin typeface="Calibri" panose="020F0502020204030204" pitchFamily="34" charset="0"/>
              </a:rPr>
              <a:t>select </a:t>
            </a:r>
            <a:r>
              <a:rPr lang="en-US" sz="2200" dirty="0">
                <a:solidFill>
                  <a:srgbClr val="000000"/>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00A2E8"/>
                </a:solidFill>
                <a:latin typeface="Calibri" panose="020F0502020204030204" pitchFamily="34" charset="0"/>
              </a:rPr>
              <a:t> </a:t>
            </a:r>
            <a:r>
              <a:rPr lang="en-US" sz="2200" dirty="0">
                <a:solidFill>
                  <a:srgbClr val="ED1C24"/>
                </a:solidFill>
                <a:latin typeface="Calibri" panose="020F0502020204030204" pitchFamily="34" charset="0"/>
              </a:rPr>
              <a:t>where</a:t>
            </a:r>
            <a:r>
              <a:rPr lang="en-US" sz="2200" dirty="0">
                <a:solidFill>
                  <a:srgbClr val="00A2E8"/>
                </a:solidFill>
                <a:latin typeface="Calibri" panose="020F0502020204030204" pitchFamily="34" charset="0"/>
              </a:rPr>
              <a:t> </a:t>
            </a:r>
            <a:r>
              <a:rPr lang="en-US" sz="2200" dirty="0">
                <a:solidFill>
                  <a:srgbClr val="000000"/>
                </a:solidFill>
                <a:latin typeface="Calibri" panose="020F0502020204030204" pitchFamily="34" charset="0"/>
              </a:rPr>
              <a:t>deptno</a:t>
            </a:r>
            <a:r>
              <a:rPr lang="en-US" sz="2200" dirty="0">
                <a:solidFill>
                  <a:srgbClr val="00A2E8"/>
                </a:solidFill>
                <a:latin typeface="Calibri" panose="020F0502020204030204" pitchFamily="34" charset="0"/>
              </a:rPr>
              <a:t> </a:t>
            </a:r>
            <a:r>
              <a:rPr lang="en-US" sz="2200" dirty="0">
                <a:solidFill>
                  <a:srgbClr val="B97A57"/>
                </a:solidFill>
                <a:latin typeface="Calibri" panose="020F0502020204030204" pitchFamily="34" charset="0"/>
              </a:rPr>
              <a:t>not</a:t>
            </a:r>
            <a:r>
              <a:rPr lang="en-US" sz="2200" dirty="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in</a:t>
            </a:r>
            <a:r>
              <a:rPr lang="en-US" sz="2200" dirty="0" smtClean="0">
                <a:solidFill>
                  <a:srgbClr val="00A2E8"/>
                </a:solidFill>
                <a:latin typeface="Calibri" panose="020F0502020204030204" pitchFamily="34" charset="0"/>
              </a:rPr>
              <a:t> </a:t>
            </a:r>
            <a:r>
              <a:rPr lang="en-US" sz="2200" dirty="0">
                <a:solidFill>
                  <a:srgbClr val="B97A57"/>
                </a:solidFill>
                <a:latin typeface="Calibri" panose="020F0502020204030204" pitchFamily="34" charset="0"/>
              </a:rPr>
              <a:t>(</a:t>
            </a:r>
            <a:r>
              <a:rPr lang="en-US" sz="2200" dirty="0">
                <a:solidFill>
                  <a:srgbClr val="880015"/>
                </a:solidFill>
                <a:latin typeface="Calibri" panose="020F0502020204030204" pitchFamily="34" charset="0"/>
              </a:rPr>
              <a:t>20</a:t>
            </a:r>
            <a:r>
              <a:rPr lang="en-US" sz="2200" dirty="0">
                <a:solidFill>
                  <a:schemeClr val="bg1">
                    <a:lumMod val="50000"/>
                  </a:schemeClr>
                </a:solidFill>
                <a:latin typeface="Calibri" panose="020F0502020204030204" pitchFamily="34" charset="0"/>
              </a:rPr>
              <a:t>,</a:t>
            </a:r>
            <a:r>
              <a:rPr lang="en-US" sz="2200" dirty="0">
                <a:solidFill>
                  <a:srgbClr val="00A2E8"/>
                </a:solidFill>
                <a:latin typeface="Calibri" panose="020F0502020204030204" pitchFamily="34" charset="0"/>
              </a:rPr>
              <a:t> </a:t>
            </a:r>
            <a:r>
              <a:rPr lang="en-US" sz="2200" dirty="0">
                <a:solidFill>
                  <a:srgbClr val="B97A57"/>
                </a:solidFill>
                <a:latin typeface="Calibri" panose="020F0502020204030204" pitchFamily="34" charset="0"/>
              </a:rPr>
              <a:t>(</a:t>
            </a:r>
            <a:r>
              <a:rPr lang="en-US" sz="2200" dirty="0">
                <a:solidFill>
                  <a:srgbClr val="00A2E8"/>
                </a:solidFill>
                <a:latin typeface="Calibri" panose="020F0502020204030204" pitchFamily="34" charset="0"/>
              </a:rPr>
              <a:t>select </a:t>
            </a:r>
            <a:r>
              <a:rPr lang="en-US" sz="2200" dirty="0">
                <a:solidFill>
                  <a:srgbClr val="000000"/>
                </a:solidFill>
                <a:latin typeface="Calibri" panose="020F0502020204030204" pitchFamily="34" charset="0"/>
              </a:rPr>
              <a:t>deptno</a:t>
            </a:r>
            <a:r>
              <a:rPr lang="en-US" sz="2200" dirty="0">
                <a:solidFill>
                  <a:srgbClr val="00A2E8"/>
                </a:solidFill>
                <a:latin typeface="Calibri" panose="020F0502020204030204" pitchFamily="34" charset="0"/>
              </a:rPr>
              <a:t> 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00A2E8"/>
                </a:solidFill>
                <a:latin typeface="Calibri" panose="020F0502020204030204" pitchFamily="34" charset="0"/>
              </a:rPr>
              <a:t> </a:t>
            </a:r>
            <a:r>
              <a:rPr lang="en-US" sz="2200" dirty="0">
                <a:solidFill>
                  <a:srgbClr val="ED1C24"/>
                </a:solidFill>
                <a:latin typeface="Calibri" panose="020F0502020204030204" pitchFamily="34" charset="0"/>
              </a:rPr>
              <a:t>where</a:t>
            </a:r>
            <a:r>
              <a:rPr lang="en-US" sz="2200" dirty="0">
                <a:solidFill>
                  <a:srgbClr val="00A2E8"/>
                </a:solidFill>
                <a:latin typeface="Calibri" panose="020F0502020204030204" pitchFamily="34" charset="0"/>
              </a:rPr>
              <a:t> </a:t>
            </a:r>
            <a:r>
              <a:rPr lang="en-US" sz="2200" dirty="0" smtClean="0">
                <a:solidFill>
                  <a:srgbClr val="000000"/>
                </a:solidFill>
                <a:latin typeface="Calibri" panose="020F0502020204030204" pitchFamily="34" charset="0"/>
              </a:rPr>
              <a:t>ename</a:t>
            </a:r>
            <a:r>
              <a:rPr lang="en-US" sz="2200" dirty="0">
                <a:latin typeface="Calibri" panose="020F0502020204030204" pitchFamily="34" charset="0"/>
              </a:rPr>
              <a:t> </a:t>
            </a:r>
            <a:r>
              <a:rPr lang="en-US" sz="2200" dirty="0">
                <a:solidFill>
                  <a:srgbClr val="B97A57"/>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a:solidFill>
                  <a:schemeClr val="accent3">
                    <a:lumMod val="75000"/>
                  </a:schemeClr>
                </a:solidFill>
                <a:latin typeface="Calibri" panose="020F0502020204030204" pitchFamily="34" charset="0"/>
              </a:rPr>
              <a:t>KING</a:t>
            </a:r>
            <a:r>
              <a:rPr lang="en-US" sz="2200" dirty="0">
                <a:solidFill>
                  <a:schemeClr val="bg1">
                    <a:lumMod val="50000"/>
                  </a:schemeClr>
                </a:solidFill>
                <a:latin typeface="Calibri" panose="020F0502020204030204" pitchFamily="34" charset="0"/>
              </a:rPr>
              <a:t>'</a:t>
            </a:r>
            <a:r>
              <a:rPr lang="en-US" sz="2200" dirty="0">
                <a:solidFill>
                  <a:srgbClr val="B97A57"/>
                </a:solidFill>
                <a:latin typeface="Calibri" panose="020F0502020204030204" pitchFamily="34" charset="0"/>
              </a:rPr>
              <a:t>)</a:t>
            </a:r>
            <a:r>
              <a:rPr lang="en-US" sz="2200" dirty="0">
                <a:solidFill>
                  <a:srgbClr val="7F7F7F"/>
                </a:solidFill>
                <a:latin typeface="Calibri" panose="020F0502020204030204" pitchFamily="34" charset="0"/>
              </a:rPr>
              <a:t>;</a:t>
            </a:r>
          </a:p>
        </p:txBody>
      </p:sp>
    </p:spTree>
    <p:extLst>
      <p:ext uri="{BB962C8B-B14F-4D97-AF65-F5344CB8AC3E}">
        <p14:creationId xmlns:p14="http://schemas.microsoft.com/office/powerpoint/2010/main" val="2376180923"/>
      </p:ext>
    </p:extLst>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like condition</a:t>
            </a:r>
            <a:endParaRPr lang="en-US" dirty="0"/>
          </a:p>
        </p:txBody>
      </p:sp>
      <p:sp>
        <p:nvSpPr>
          <p:cNvPr id="3" name="Rectangle 2"/>
          <p:cNvSpPr/>
          <p:nvPr/>
        </p:nvSpPr>
        <p:spPr>
          <a:xfrm>
            <a:off x="990600" y="3254829"/>
            <a:ext cx="7162800" cy="1179169"/>
          </a:xfrm>
          <a:prstGeom prst="rect">
            <a:avLst/>
          </a:prstGeom>
          <a:solidFill>
            <a:srgbClr val="E8F97F"/>
          </a:solidFill>
        </p:spPr>
        <p:txBody>
          <a:bodyPr wrap="square">
            <a:spAutoFit/>
          </a:bodyPr>
          <a:lstStyle/>
          <a:p>
            <a:pPr>
              <a:lnSpc>
                <a:spcPct val="107000"/>
              </a:lnSpc>
            </a:pPr>
            <a:r>
              <a:rPr lang="en-IN" sz="2200" dirty="0">
                <a:latin typeface="Segoe UI Light" panose="020B0502040204020203" pitchFamily="34" charset="0"/>
                <a:ea typeface="Calibri" panose="020F0502020204030204" pitchFamily="34" charset="0"/>
                <a:cs typeface="Segoe UI Light" panose="020B0502040204020203" pitchFamily="34" charset="0"/>
              </a:rPr>
              <a:t>The </a:t>
            </a:r>
            <a:r>
              <a:rPr lang="en-IN" sz="2200" b="1" i="1" dirty="0">
                <a:latin typeface="Segoe UI Light" panose="020B0502040204020203" pitchFamily="34" charset="0"/>
                <a:ea typeface="Calibri" panose="020F0502020204030204" pitchFamily="34" charset="0"/>
                <a:cs typeface="Segoe UI Light" panose="020B0502040204020203" pitchFamily="34" charset="0"/>
              </a:rPr>
              <a:t>ESCAPE</a:t>
            </a:r>
            <a:r>
              <a:rPr lang="en-IN" sz="2200" dirty="0">
                <a:latin typeface="Segoe UI Light" panose="020B0502040204020203" pitchFamily="34" charset="0"/>
                <a:ea typeface="Calibri" panose="020F0502020204030204" pitchFamily="34" charset="0"/>
                <a:cs typeface="Segoe UI Light" panose="020B0502040204020203" pitchFamily="34" charset="0"/>
              </a:rPr>
              <a:t> keyword is used to escape pattern matching characters such as the (%) percentage and underscore (_) if they form part of the data.</a:t>
            </a:r>
          </a:p>
        </p:txBody>
      </p:sp>
    </p:spTree>
    <p:extLst>
      <p:ext uri="{BB962C8B-B14F-4D97-AF65-F5344CB8AC3E}">
        <p14:creationId xmlns:p14="http://schemas.microsoft.com/office/powerpoint/2010/main" val="3908369716"/>
      </p:ext>
    </p:extLst>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like condition</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217714" y="762000"/>
            <a:ext cx="8686800" cy="400110"/>
          </a:xfrm>
          <a:prstGeom prst="rect">
            <a:avLst/>
          </a:prstGeom>
          <a:solidFill>
            <a:schemeClr val="bg1">
              <a:lumMod val="95000"/>
            </a:schemeClr>
          </a:solidFill>
        </p:spPr>
        <p:txBody>
          <a:bodyPr wrap="square">
            <a:spAutoFit/>
          </a:bodyPr>
          <a:lstStyle/>
          <a:p>
            <a:r>
              <a:rPr lang="en-US" sz="2000" dirty="0">
                <a:solidFill>
                  <a:srgbClr val="006C86"/>
                </a:solidFill>
                <a:latin typeface="Arial" panose="020B0604020202020204" pitchFamily="34" charset="0"/>
                <a:cs typeface="Arial" panose="020B0604020202020204" pitchFamily="34" charset="0"/>
              </a:rPr>
              <a:t>The LIKE conditions specify a test involving pattern matching.</a:t>
            </a:r>
            <a:endParaRPr lang="en-IN" sz="2000" dirty="0">
              <a:solidFill>
                <a:srgbClr val="006C86"/>
              </a:solidFill>
              <a:latin typeface="Arial" panose="020B0604020202020204" pitchFamily="34" charset="0"/>
              <a:cs typeface="Arial" panose="020B0604020202020204" pitchFamily="34" charset="0"/>
            </a:endParaRPr>
          </a:p>
        </p:txBody>
      </p:sp>
      <p:sp>
        <p:nvSpPr>
          <p:cNvPr id="15" name="Rectangle 14"/>
          <p:cNvSpPr/>
          <p:nvPr/>
        </p:nvSpPr>
        <p:spPr>
          <a:xfrm>
            <a:off x="152400" y="1981200"/>
            <a:ext cx="8839200" cy="646331"/>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&lt;table_references</a:t>
            </a:r>
            <a:r>
              <a:rPr lang="en-US" dirty="0" smtClean="0">
                <a:solidFill>
                  <a:srgbClr val="0070C0"/>
                </a:solidFill>
                <a:latin typeface="Consolas" panose="020B0609020204030204" pitchFamily="49" charset="0"/>
                <a:cs typeface="Arial" panose="020B0604020202020204" pitchFamily="34" charset="0"/>
              </a:rPr>
              <a:t>&gt; </a:t>
            </a:r>
          </a:p>
          <a:p>
            <a:r>
              <a:rPr lang="en-US" dirty="0" smtClean="0">
                <a:solidFill>
                  <a:srgbClr val="0070C0"/>
                </a:solidFill>
                <a:latin typeface="Consolas" panose="020B0609020204030204" pitchFamily="49" charset="0"/>
                <a:cs typeface="Arial" panose="020B0604020202020204" pitchFamily="34" charset="0"/>
              </a:rPr>
              <a:t>WHERE </a:t>
            </a:r>
            <a:r>
              <a:rPr lang="en-US" dirty="0">
                <a:solidFill>
                  <a:srgbClr val="0070C0"/>
                </a:solidFill>
                <a:latin typeface="Consolas" panose="020B0609020204030204" pitchFamily="49" charset="0"/>
                <a:cs typeface="Arial" panose="020B0604020202020204" pitchFamily="34" charset="0"/>
              </a:rPr>
              <a:t>ColName1 LIKE </a:t>
            </a:r>
            <a:r>
              <a:rPr lang="en-US" dirty="0" smtClean="0">
                <a:solidFill>
                  <a:srgbClr val="0070C0"/>
                </a:solidFill>
                <a:latin typeface="Consolas" panose="020B0609020204030204" pitchFamily="49" charset="0"/>
                <a:cs typeface="Arial" panose="020B0604020202020204" pitchFamily="34" charset="0"/>
              </a:rPr>
              <a:t>'expression</a:t>
            </a:r>
            <a:r>
              <a:rPr lang="en-US" dirty="0">
                <a:solidFill>
                  <a:srgbClr val="0070C0"/>
                </a:solidFill>
                <a:latin typeface="Consolas" panose="020B0609020204030204" pitchFamily="49" charset="0"/>
                <a:cs typeface="Arial" panose="020B0604020202020204" pitchFamily="34" charset="0"/>
              </a:rPr>
              <a:t>'</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ESCAPE esc_char </a:t>
            </a:r>
            <a:r>
              <a:rPr lang="en-US" dirty="0" smtClean="0">
                <a:solidFill>
                  <a:srgbClr val="0070C0"/>
                </a:solidFill>
                <a:latin typeface="Consolas" panose="020B0609020204030204" pitchFamily="49" charset="0"/>
                <a:cs typeface="Arial" panose="020B0604020202020204" pitchFamily="34" charset="0"/>
              </a:rPr>
              <a:t>]</a:t>
            </a:r>
            <a:endParaRPr lang="en-US" dirty="0">
              <a:solidFill>
                <a:srgbClr val="0070C0"/>
              </a:solidFill>
              <a:latin typeface="Consolas" panose="020B0609020204030204" pitchFamily="49" charset="0"/>
              <a:cs typeface="Arial" panose="020B0604020202020204" pitchFamily="34" charset="0"/>
            </a:endParaRPr>
          </a:p>
        </p:txBody>
      </p:sp>
      <p:sp>
        <p:nvSpPr>
          <p:cNvPr id="5" name="Rectangle 4"/>
          <p:cNvSpPr/>
          <p:nvPr/>
        </p:nvSpPr>
        <p:spPr>
          <a:xfrm>
            <a:off x="101532" y="2962870"/>
            <a:ext cx="8890068" cy="923330"/>
          </a:xfrm>
          <a:prstGeom prst="rect">
            <a:avLst/>
          </a:prstGeom>
        </p:spPr>
        <p:txBody>
          <a:bodyPr wrap="square">
            <a:spAutoFit/>
          </a:bodyPr>
          <a:lstStyle/>
          <a:p>
            <a:pPr marL="342900" indent="-342900">
              <a:buFont typeface="Arial" panose="020B0604020202020204" pitchFamily="34" charset="0"/>
              <a:buChar char="•"/>
            </a:pPr>
            <a:r>
              <a:rPr lang="en-US" dirty="0">
                <a:solidFill>
                  <a:srgbClr val="006C86"/>
                </a:solidFill>
              </a:rPr>
              <a:t>An </a:t>
            </a:r>
            <a:r>
              <a:rPr lang="en-US" dirty="0">
                <a:solidFill>
                  <a:srgbClr val="C00000"/>
                </a:solidFill>
              </a:rPr>
              <a:t>underscore </a:t>
            </a:r>
            <a:r>
              <a:rPr lang="en-US" dirty="0" smtClean="0">
                <a:solidFill>
                  <a:schemeClr val="bg1">
                    <a:lumMod val="50000"/>
                  </a:schemeClr>
                </a:solidFill>
              </a:rPr>
              <a:t>(</a:t>
            </a:r>
            <a:r>
              <a:rPr lang="en-US" dirty="0" smtClean="0">
                <a:solidFill>
                  <a:srgbClr val="C00000"/>
                </a:solidFill>
              </a:rPr>
              <a:t> _ </a:t>
            </a:r>
            <a:r>
              <a:rPr lang="en-US" dirty="0" smtClean="0">
                <a:solidFill>
                  <a:schemeClr val="bg1">
                    <a:lumMod val="50000"/>
                  </a:schemeClr>
                </a:solidFill>
              </a:rPr>
              <a:t>)</a:t>
            </a:r>
            <a:r>
              <a:rPr lang="en-US" dirty="0" smtClean="0">
                <a:solidFill>
                  <a:srgbClr val="006C86"/>
                </a:solidFill>
              </a:rPr>
              <a:t> </a:t>
            </a:r>
            <a:r>
              <a:rPr lang="en-US" dirty="0">
                <a:solidFill>
                  <a:srgbClr val="006C86"/>
                </a:solidFill>
              </a:rPr>
              <a:t>in the pattern matches exactly one character in the value</a:t>
            </a:r>
            <a:r>
              <a:rPr lang="en-US" dirty="0" smtClean="0">
                <a:solidFill>
                  <a:srgbClr val="006C86"/>
                </a:solidFill>
              </a:rPr>
              <a:t>.</a:t>
            </a:r>
            <a:endParaRPr lang="en-US" dirty="0">
              <a:solidFill>
                <a:srgbClr val="006C86"/>
              </a:solidFill>
            </a:endParaRPr>
          </a:p>
          <a:p>
            <a:pPr marL="342900" indent="-342900">
              <a:buFont typeface="Arial" panose="020B0604020202020204" pitchFamily="34" charset="0"/>
              <a:buChar char="•"/>
            </a:pPr>
            <a:r>
              <a:rPr lang="en-US" dirty="0">
                <a:solidFill>
                  <a:srgbClr val="006C86"/>
                </a:solidFill>
              </a:rPr>
              <a:t>A </a:t>
            </a:r>
            <a:r>
              <a:rPr lang="en-US" dirty="0">
                <a:solidFill>
                  <a:srgbClr val="C00000"/>
                </a:solidFill>
              </a:rPr>
              <a:t>percent sign </a:t>
            </a:r>
            <a:r>
              <a:rPr lang="en-US" dirty="0">
                <a:solidFill>
                  <a:schemeClr val="bg1">
                    <a:lumMod val="50000"/>
                  </a:schemeClr>
                </a:solidFill>
              </a:rPr>
              <a:t>(</a:t>
            </a:r>
            <a:r>
              <a:rPr lang="en-US" dirty="0" smtClean="0">
                <a:solidFill>
                  <a:srgbClr val="C00000"/>
                </a:solidFill>
              </a:rPr>
              <a:t> % </a:t>
            </a:r>
            <a:r>
              <a:rPr lang="en-US" dirty="0" smtClean="0">
                <a:solidFill>
                  <a:schemeClr val="bg1">
                    <a:lumMod val="50000"/>
                  </a:schemeClr>
                </a:solidFill>
              </a:rPr>
              <a:t>)</a:t>
            </a:r>
            <a:r>
              <a:rPr lang="en-US" dirty="0" smtClean="0">
                <a:solidFill>
                  <a:srgbClr val="006C86"/>
                </a:solidFill>
              </a:rPr>
              <a:t> </a:t>
            </a:r>
            <a:r>
              <a:rPr lang="en-US" dirty="0">
                <a:solidFill>
                  <a:srgbClr val="006C86"/>
                </a:solidFill>
              </a:rPr>
              <a:t>in the pattern can match zero or more characters in the value. The pattern '%' cannot match a null.</a:t>
            </a:r>
          </a:p>
        </p:txBody>
      </p:sp>
      <p:sp>
        <p:nvSpPr>
          <p:cNvPr id="7" name="Rectangle 6"/>
          <p:cNvSpPr/>
          <p:nvPr/>
        </p:nvSpPr>
        <p:spPr>
          <a:xfrm>
            <a:off x="101532" y="3886200"/>
            <a:ext cx="8802982" cy="2071208"/>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ED1C24"/>
                </a:solidFill>
                <a:latin typeface="Calibri" panose="020F0502020204030204" pitchFamily="34" charset="0"/>
              </a:rPr>
              <a:t>where </a:t>
            </a:r>
            <a:r>
              <a:rPr lang="en-US" sz="2200" dirty="0" smtClean="0">
                <a:solidFill>
                  <a:srgbClr val="000000"/>
                </a:solidFill>
                <a:latin typeface="Calibri" panose="020F0502020204030204" pitchFamily="34" charset="0"/>
              </a:rPr>
              <a:t>ename </a:t>
            </a:r>
            <a:r>
              <a:rPr lang="en-US" sz="2200" dirty="0">
                <a:solidFill>
                  <a:srgbClr val="B97A57"/>
                </a:solidFill>
                <a:latin typeface="Calibri" panose="020F0502020204030204" pitchFamily="34" charset="0"/>
              </a:rPr>
              <a:t>like</a:t>
            </a:r>
            <a:r>
              <a:rPr lang="en-US" sz="2200" dirty="0" smtClean="0">
                <a:solidFill>
                  <a:srgbClr val="000000"/>
                </a:solidFill>
                <a:latin typeface="Calibri" panose="020F0502020204030204" pitchFamily="34" charset="0"/>
              </a:rPr>
              <a:t> </a:t>
            </a:r>
            <a:r>
              <a:rPr lang="en-US" sz="2200" dirty="0">
                <a:solidFill>
                  <a:srgbClr val="B97A57"/>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A</a:t>
            </a:r>
            <a:r>
              <a:rPr lang="en-US" sz="2200" dirty="0" smtClean="0">
                <a:solidFill>
                  <a:schemeClr val="accent5"/>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ED1C24"/>
                </a:solidFill>
                <a:latin typeface="Calibri" panose="020F0502020204030204" pitchFamily="34" charset="0"/>
              </a:rPr>
              <a:t>where </a:t>
            </a:r>
            <a:r>
              <a:rPr lang="en-US" sz="2200" dirty="0" smtClean="0">
                <a:solidFill>
                  <a:srgbClr val="000000"/>
                </a:solidFill>
                <a:latin typeface="Calibri" panose="020F0502020204030204" pitchFamily="34" charset="0"/>
              </a:rPr>
              <a:t>sal </a:t>
            </a:r>
            <a:r>
              <a:rPr lang="en-US" sz="2200" dirty="0" smtClean="0">
                <a:solidFill>
                  <a:srgbClr val="B97A57"/>
                </a:solidFill>
                <a:latin typeface="Calibri" panose="020F0502020204030204" pitchFamily="34" charset="0"/>
              </a:rPr>
              <a:t>like</a:t>
            </a:r>
            <a:r>
              <a:rPr lang="en-US" sz="2200" dirty="0" smtClean="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2</a:t>
            </a:r>
            <a:r>
              <a:rPr lang="en-US" sz="2200" dirty="0" smtClean="0">
                <a:solidFill>
                  <a:schemeClr val="accent5"/>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ED1C24"/>
                </a:solidFill>
                <a:latin typeface="Calibri" panose="020F0502020204030204" pitchFamily="34" charset="0"/>
              </a:rPr>
              <a:t>where </a:t>
            </a:r>
            <a:r>
              <a:rPr lang="en-US" sz="2200" dirty="0" smtClean="0">
                <a:solidFill>
                  <a:srgbClr val="000000"/>
                </a:solidFill>
                <a:latin typeface="Calibri" panose="020F0502020204030204" pitchFamily="34" charset="0"/>
              </a:rPr>
              <a:t>hiredate </a:t>
            </a:r>
            <a:r>
              <a:rPr lang="en-US" sz="2200" dirty="0">
                <a:solidFill>
                  <a:srgbClr val="B97A57"/>
                </a:solidFill>
                <a:latin typeface="Calibri" panose="020F0502020204030204" pitchFamily="34" charset="0"/>
              </a:rPr>
              <a:t>like</a:t>
            </a:r>
            <a:r>
              <a:rPr lang="en-US" sz="2200" dirty="0">
                <a:solidFill>
                  <a:srgbClr val="000000"/>
                </a:solidFill>
                <a:latin typeface="Calibri" panose="020F0502020204030204" pitchFamily="34" charset="0"/>
              </a:rPr>
              <a:t> </a:t>
            </a:r>
            <a:r>
              <a:rPr lang="en-US" sz="2200" dirty="0">
                <a:solidFill>
                  <a:srgbClr val="B97A57"/>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chemeClr val="accent5"/>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DEC</a:t>
            </a:r>
            <a:r>
              <a:rPr lang="en-US" sz="2200" dirty="0">
                <a:solidFill>
                  <a:schemeClr val="accent5"/>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endParaRPr lang="en-US" sz="2200" dirty="0">
              <a:solidFill>
                <a:srgbClr val="7F7F7F"/>
              </a:solidFill>
              <a:latin typeface="Calibri" panose="020F0502020204030204" pitchFamily="34" charset="0"/>
            </a:endParaRPr>
          </a:p>
          <a:p>
            <a:pPr>
              <a:lnSpc>
                <a:spcPct val="150000"/>
              </a:lnSpc>
            </a:pPr>
            <a:r>
              <a:rPr lang="en-US" sz="2200" dirty="0">
                <a:solidFill>
                  <a:srgbClr val="00A2E8"/>
                </a:solidFill>
                <a:latin typeface="Calibri" panose="020F0502020204030204" pitchFamily="34" charset="0"/>
              </a:rPr>
              <a:t>select</a:t>
            </a:r>
            <a:r>
              <a:rPr lang="en-US" sz="2200" dirty="0">
                <a:solidFill>
                  <a:srgbClr val="7F7F7F"/>
                </a:solidFill>
                <a:latin typeface="Calibri" panose="020F0502020204030204" pitchFamily="34" charset="0"/>
              </a:rPr>
              <a:t> </a:t>
            </a:r>
            <a:r>
              <a:rPr lang="en-US" sz="2200" dirty="0">
                <a:latin typeface="Calibri" panose="020F0502020204030204" pitchFamily="34" charset="0"/>
              </a:rPr>
              <a:t>*</a:t>
            </a:r>
            <a:r>
              <a:rPr lang="en-US" sz="2200" dirty="0">
                <a:solidFill>
                  <a:srgbClr val="7F7F7F"/>
                </a:solidFill>
                <a:latin typeface="Calibri" panose="020F0502020204030204" pitchFamily="34" charset="0"/>
              </a:rPr>
              <a:t> </a:t>
            </a:r>
            <a:r>
              <a:rPr lang="en-US" sz="2200" dirty="0">
                <a:solidFill>
                  <a:srgbClr val="00A2E8"/>
                </a:solidFill>
                <a:latin typeface="Calibri" panose="020F0502020204030204" pitchFamily="34" charset="0"/>
              </a:rPr>
              <a:t>from</a:t>
            </a:r>
            <a:r>
              <a:rPr lang="en-US" sz="2200" dirty="0">
                <a:solidFill>
                  <a:srgbClr val="7F7F7F"/>
                </a:solidFill>
                <a:latin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temp1</a:t>
            </a:r>
            <a:r>
              <a:rPr lang="en-US" sz="2200" dirty="0">
                <a:solidFill>
                  <a:srgbClr val="7F7F7F"/>
                </a:solidFill>
                <a:latin typeface="Calibri" panose="020F0502020204030204" pitchFamily="34" charset="0"/>
              </a:rPr>
              <a:t> </a:t>
            </a:r>
            <a:r>
              <a:rPr lang="en-US" sz="2200" dirty="0">
                <a:solidFill>
                  <a:srgbClr val="ED1C24"/>
                </a:solidFill>
                <a:latin typeface="Calibri" panose="020F0502020204030204" pitchFamily="34" charset="0"/>
              </a:rPr>
              <a:t>where</a:t>
            </a:r>
            <a:r>
              <a:rPr lang="en-US" sz="2200" dirty="0">
                <a:solidFill>
                  <a:srgbClr val="7F7F7F"/>
                </a:solidFill>
                <a:latin typeface="Calibri" panose="020F0502020204030204" pitchFamily="34" charset="0"/>
              </a:rPr>
              <a:t> </a:t>
            </a:r>
            <a:r>
              <a:rPr lang="en-US" sz="2200" dirty="0">
                <a:latin typeface="Calibri" panose="020F0502020204030204" pitchFamily="34" charset="0"/>
              </a:rPr>
              <a:t>col2</a:t>
            </a:r>
            <a:r>
              <a:rPr lang="en-US" sz="2200" dirty="0">
                <a:solidFill>
                  <a:srgbClr val="7F7F7F"/>
                </a:solidFill>
                <a:latin typeface="Calibri" panose="020F0502020204030204" pitchFamily="34" charset="0"/>
              </a:rPr>
              <a:t> </a:t>
            </a:r>
            <a:r>
              <a:rPr lang="en-US" sz="2200" dirty="0">
                <a:solidFill>
                  <a:srgbClr val="B97A57"/>
                </a:solidFill>
                <a:latin typeface="Calibri" panose="020F0502020204030204" pitchFamily="34" charset="0"/>
              </a:rPr>
              <a:t>like</a:t>
            </a:r>
            <a:r>
              <a:rPr lang="en-US" sz="2200" dirty="0">
                <a:solidFill>
                  <a:srgbClr val="7F7F7F"/>
                </a:solidFill>
                <a:latin typeface="Calibri" panose="020F0502020204030204" pitchFamily="34" charset="0"/>
              </a:rPr>
              <a:t> </a:t>
            </a:r>
            <a:r>
              <a:rPr lang="en-US" sz="2200" dirty="0" smtClean="0">
                <a:solidFill>
                  <a:srgbClr val="7F7F7F"/>
                </a:solidFill>
                <a:latin typeface="Calibri" panose="020F0502020204030204" pitchFamily="34" charset="0"/>
              </a:rPr>
              <a:t>'</a:t>
            </a:r>
            <a:r>
              <a:rPr lang="en-US" sz="2200" dirty="0" smtClean="0">
                <a:solidFill>
                  <a:schemeClr val="accent5"/>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a:t>
            </a:r>
            <a:r>
              <a:rPr lang="en-US" sz="2200" dirty="0" smtClean="0">
                <a:solidFill>
                  <a:schemeClr val="accent5"/>
                </a:solidFill>
                <a:latin typeface="Calibri" panose="020F0502020204030204" pitchFamily="34" charset="0"/>
              </a:rPr>
              <a:t>%</a:t>
            </a:r>
            <a:r>
              <a:rPr lang="en-US" sz="2200" dirty="0" smtClean="0">
                <a:solidFill>
                  <a:srgbClr val="7F7F7F"/>
                </a:solidFill>
                <a:latin typeface="Calibri" panose="020F0502020204030204" pitchFamily="34" charset="0"/>
              </a:rPr>
              <a:t>' </a:t>
            </a:r>
            <a:r>
              <a:rPr lang="en-US" sz="2200" dirty="0">
                <a:solidFill>
                  <a:srgbClr val="7F7F7F"/>
                </a:solidFill>
                <a:latin typeface="Calibri" panose="020F0502020204030204" pitchFamily="34" charset="0"/>
              </a:rPr>
              <a:t>escape </a:t>
            </a:r>
            <a:r>
              <a:rPr lang="en-US" sz="2200" dirty="0" smtClean="0">
                <a:solidFill>
                  <a:srgbClr val="7F7F7F"/>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endParaRPr lang="en-US" sz="2200" dirty="0">
              <a:solidFill>
                <a:srgbClr val="7F7F7F"/>
              </a:solidFill>
              <a:latin typeface="Calibri" panose="020F0502020204030204" pitchFamily="34" charset="0"/>
            </a:endParaRPr>
          </a:p>
        </p:txBody>
      </p:sp>
      <p:sp>
        <p:nvSpPr>
          <p:cNvPr id="9" name="Rectangle 8"/>
          <p:cNvSpPr/>
          <p:nvPr/>
        </p:nvSpPr>
        <p:spPr>
          <a:xfrm>
            <a:off x="101533" y="1428690"/>
            <a:ext cx="2489267" cy="369332"/>
          </a:xfrm>
          <a:prstGeom prst="rect">
            <a:avLst/>
          </a:prstGeom>
          <a:solidFill>
            <a:srgbClr val="B22251"/>
          </a:solidFill>
        </p:spPr>
        <p:txBody>
          <a:bodyPr wrap="square">
            <a:spAutoFit/>
          </a:bodyPr>
          <a:lstStyle/>
          <a:p>
            <a:r>
              <a:rPr lang="en-IN" i="1" dirty="0">
                <a:solidFill>
                  <a:srgbClr val="FCF75E"/>
                </a:solidFill>
                <a:latin typeface="Arial" pitchFamily="34" charset="0"/>
                <a:cs typeface="Arial" pitchFamily="34" charset="0"/>
              </a:rPr>
              <a:t>LIKE condition</a:t>
            </a:r>
          </a:p>
        </p:txBody>
      </p:sp>
    </p:spTree>
    <p:extLst>
      <p:ext uri="{BB962C8B-B14F-4D97-AF65-F5344CB8AC3E}">
        <p14:creationId xmlns:p14="http://schemas.microsoft.com/office/powerpoint/2010/main" val="3230521808"/>
      </p:ext>
    </p:extLst>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like condition</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217714" y="762000"/>
            <a:ext cx="8686800" cy="400110"/>
          </a:xfrm>
          <a:prstGeom prst="rect">
            <a:avLst/>
          </a:prstGeom>
          <a:solidFill>
            <a:schemeClr val="bg1">
              <a:lumMod val="95000"/>
            </a:schemeClr>
          </a:solidFill>
        </p:spPr>
        <p:txBody>
          <a:bodyPr wrap="square">
            <a:spAutoFit/>
          </a:bodyPr>
          <a:lstStyle/>
          <a:p>
            <a:r>
              <a:rPr lang="en-US" sz="2000" dirty="0">
                <a:solidFill>
                  <a:srgbClr val="006C86"/>
                </a:solidFill>
                <a:latin typeface="Arial" panose="020B0604020202020204" pitchFamily="34" charset="0"/>
                <a:cs typeface="Arial" panose="020B0604020202020204" pitchFamily="34" charset="0"/>
              </a:rPr>
              <a:t>The LIKE conditions specify a test involving pattern matching.</a:t>
            </a:r>
            <a:endParaRPr lang="en-IN" sz="2000" dirty="0">
              <a:solidFill>
                <a:srgbClr val="006C86"/>
              </a:solidFill>
              <a:latin typeface="Arial" panose="020B0604020202020204" pitchFamily="34" charset="0"/>
              <a:cs typeface="Arial" panose="020B0604020202020204" pitchFamily="34" charset="0"/>
            </a:endParaRPr>
          </a:p>
        </p:txBody>
      </p:sp>
      <p:sp>
        <p:nvSpPr>
          <p:cNvPr id="7" name="Rectangle 6"/>
          <p:cNvSpPr/>
          <p:nvPr/>
        </p:nvSpPr>
        <p:spPr>
          <a:xfrm>
            <a:off x="152400" y="2057400"/>
            <a:ext cx="8839200" cy="1563377"/>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ED1C24"/>
                </a:solidFill>
                <a:latin typeface="Calibri" panose="020F0502020204030204" pitchFamily="34" charset="0"/>
              </a:rPr>
              <a:t>where </a:t>
            </a:r>
            <a:r>
              <a:rPr lang="en-US" sz="2200" dirty="0" smtClean="0">
                <a:solidFill>
                  <a:srgbClr val="000000"/>
                </a:solidFill>
                <a:latin typeface="Calibri" panose="020F0502020204030204" pitchFamily="34" charset="0"/>
              </a:rPr>
              <a:t>ename </a:t>
            </a:r>
            <a:r>
              <a:rPr lang="en-US" sz="2200" dirty="0">
                <a:solidFill>
                  <a:srgbClr val="B97A57"/>
                </a:solidFill>
                <a:latin typeface="Calibri" panose="020F0502020204030204" pitchFamily="34" charset="0"/>
              </a:rPr>
              <a:t>like</a:t>
            </a:r>
            <a:r>
              <a:rPr lang="en-US" sz="2200" dirty="0" smtClean="0">
                <a:solidFill>
                  <a:srgbClr val="000000"/>
                </a:solidFill>
                <a:latin typeface="Calibri" panose="020F0502020204030204" pitchFamily="34" charset="0"/>
              </a:rPr>
              <a:t> </a:t>
            </a:r>
            <a:r>
              <a:rPr lang="en-US" sz="2200" dirty="0">
                <a:solidFill>
                  <a:srgbClr val="B97A57"/>
                </a:solidFill>
                <a:latin typeface="Calibri" panose="020F0502020204030204" pitchFamily="34" charset="0"/>
              </a:rPr>
              <a:t> </a:t>
            </a:r>
            <a:r>
              <a:rPr lang="en-US" sz="2200" dirty="0" smtClean="0">
                <a:solidFill>
                  <a:schemeClr val="accent6">
                    <a:lumMod val="50000"/>
                  </a:schemeClr>
                </a:solidFill>
                <a:latin typeface="Calibri" panose="020F0502020204030204" pitchFamily="34" charset="0"/>
              </a:rPr>
              <a:t>null</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ED1C24"/>
                </a:solidFill>
                <a:latin typeface="Calibri" panose="020F0502020204030204" pitchFamily="34" charset="0"/>
              </a:rPr>
              <a:t>where </a:t>
            </a:r>
            <a:r>
              <a:rPr lang="en-US" sz="2200" dirty="0">
                <a:solidFill>
                  <a:srgbClr val="000000"/>
                </a:solidFill>
                <a:latin typeface="Calibri" panose="020F0502020204030204" pitchFamily="34" charset="0"/>
              </a:rPr>
              <a:t>ename </a:t>
            </a:r>
            <a:r>
              <a:rPr lang="en-US" sz="2200" dirty="0">
                <a:solidFill>
                  <a:srgbClr val="B97A57"/>
                </a:solidFill>
                <a:latin typeface="Calibri" panose="020F0502020204030204" pitchFamily="34" charset="0"/>
              </a:rPr>
              <a:t>like</a:t>
            </a:r>
            <a:r>
              <a:rPr lang="en-US" sz="2200" dirty="0">
                <a:solidFill>
                  <a:srgbClr val="000000"/>
                </a:solidFill>
                <a:latin typeface="Calibri" panose="020F0502020204030204" pitchFamily="34" charset="0"/>
              </a:rPr>
              <a:t> </a:t>
            </a:r>
            <a:r>
              <a:rPr lang="en-US" sz="2200" dirty="0">
                <a:solidFill>
                  <a:srgbClr val="B97A57"/>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chemeClr val="accent6">
                    <a:lumMod val="50000"/>
                  </a:schemeClr>
                </a:solidFill>
                <a:latin typeface="Calibri" panose="020F0502020204030204" pitchFamily="34" charset="0"/>
              </a:rPr>
              <a:t>null</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ED1C24"/>
                </a:solidFill>
                <a:latin typeface="Calibri" panose="020F0502020204030204" pitchFamily="34" charset="0"/>
              </a:rPr>
              <a:t>where </a:t>
            </a:r>
            <a:r>
              <a:rPr lang="en-US" sz="2200" dirty="0">
                <a:solidFill>
                  <a:srgbClr val="000000"/>
                </a:solidFill>
                <a:latin typeface="Calibri" panose="020F0502020204030204" pitchFamily="34" charset="0"/>
              </a:rPr>
              <a:t>ename </a:t>
            </a:r>
            <a:r>
              <a:rPr lang="en-US" sz="2200" dirty="0">
                <a:solidFill>
                  <a:srgbClr val="B97A57"/>
                </a:solidFill>
                <a:latin typeface="Calibri" panose="020F0502020204030204" pitchFamily="34" charset="0"/>
              </a:rPr>
              <a:t>like</a:t>
            </a:r>
            <a:r>
              <a:rPr lang="en-US" sz="2200" dirty="0">
                <a:solidFill>
                  <a:srgbClr val="000000"/>
                </a:solidFill>
                <a:latin typeface="Calibri" panose="020F0502020204030204" pitchFamily="34" charset="0"/>
              </a:rPr>
              <a:t> </a:t>
            </a:r>
            <a:r>
              <a:rPr lang="en-US" sz="2200" dirty="0">
                <a:solidFill>
                  <a:srgbClr val="B97A57"/>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chemeClr val="accent5"/>
                </a:solidFill>
                <a:latin typeface="Calibri" panose="020F0502020204030204" pitchFamily="34" charset="0"/>
              </a:rPr>
              <a:t>%</a:t>
            </a:r>
            <a:r>
              <a:rPr lang="en-US" sz="2200" dirty="0" smtClean="0">
                <a:solidFill>
                  <a:schemeClr val="accent6">
                    <a:lumMod val="50000"/>
                  </a:schemeClr>
                </a:solidFill>
                <a:latin typeface="Calibri" panose="020F0502020204030204" pitchFamily="34" charset="0"/>
              </a:rPr>
              <a:t>null</a:t>
            </a:r>
            <a:r>
              <a:rPr lang="en-US" sz="2200" dirty="0">
                <a:solidFill>
                  <a:schemeClr val="accent5"/>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endParaRPr lang="en-US" sz="2200" dirty="0">
              <a:solidFill>
                <a:schemeClr val="accent6">
                  <a:lumMod val="50000"/>
                </a:schemeClr>
              </a:solidFill>
              <a:latin typeface="Calibri" panose="020F0502020204030204" pitchFamily="34" charset="0"/>
            </a:endParaRPr>
          </a:p>
        </p:txBody>
      </p:sp>
      <p:sp>
        <p:nvSpPr>
          <p:cNvPr id="8" name="Rectangle 7"/>
          <p:cNvSpPr/>
          <p:nvPr/>
        </p:nvSpPr>
        <p:spPr>
          <a:xfrm>
            <a:off x="101533" y="1428690"/>
            <a:ext cx="2489267" cy="369332"/>
          </a:xfrm>
          <a:prstGeom prst="rect">
            <a:avLst/>
          </a:prstGeom>
          <a:solidFill>
            <a:srgbClr val="B22251"/>
          </a:solidFill>
        </p:spPr>
        <p:txBody>
          <a:bodyPr wrap="square">
            <a:spAutoFit/>
          </a:bodyPr>
          <a:lstStyle/>
          <a:p>
            <a:r>
              <a:rPr lang="en-IN" i="1" dirty="0">
                <a:solidFill>
                  <a:srgbClr val="FCF75E"/>
                </a:solidFill>
                <a:latin typeface="Arial" pitchFamily="34" charset="0"/>
                <a:cs typeface="Arial" pitchFamily="34" charset="0"/>
              </a:rPr>
              <a:t>LIKE condition</a:t>
            </a:r>
          </a:p>
        </p:txBody>
      </p:sp>
    </p:spTree>
    <p:extLst>
      <p:ext uri="{BB962C8B-B14F-4D97-AF65-F5344CB8AC3E}">
        <p14:creationId xmlns:p14="http://schemas.microsoft.com/office/powerpoint/2010/main" val="3911466151"/>
      </p:ext>
    </p:extLst>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not like condition</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1428690"/>
            <a:ext cx="2489267" cy="369332"/>
          </a:xfrm>
          <a:prstGeom prst="rect">
            <a:avLst/>
          </a:prstGeom>
          <a:solidFill>
            <a:srgbClr val="B22251"/>
          </a:solidFill>
        </p:spPr>
        <p:txBody>
          <a:bodyPr wrap="square">
            <a:spAutoFit/>
          </a:bodyPr>
          <a:lstStyle/>
          <a:p>
            <a:r>
              <a:rPr lang="en-IN" i="1" dirty="0">
                <a:solidFill>
                  <a:srgbClr val="FCF75E"/>
                </a:solidFill>
                <a:latin typeface="Arial" pitchFamily="34" charset="0"/>
                <a:cs typeface="Arial" pitchFamily="34" charset="0"/>
              </a:rPr>
              <a:t>NOT LIKE condition</a:t>
            </a:r>
          </a:p>
        </p:txBody>
      </p:sp>
      <p:sp>
        <p:nvSpPr>
          <p:cNvPr id="6" name="Rectangle 5"/>
          <p:cNvSpPr/>
          <p:nvPr/>
        </p:nvSpPr>
        <p:spPr>
          <a:xfrm>
            <a:off x="217714" y="762000"/>
            <a:ext cx="8686800" cy="400110"/>
          </a:xfrm>
          <a:prstGeom prst="rect">
            <a:avLst/>
          </a:prstGeom>
          <a:solidFill>
            <a:schemeClr val="bg1">
              <a:lumMod val="95000"/>
            </a:schemeClr>
          </a:solidFill>
        </p:spPr>
        <p:txBody>
          <a:bodyPr wrap="square">
            <a:spAutoFit/>
          </a:bodyPr>
          <a:lstStyle/>
          <a:p>
            <a:r>
              <a:rPr lang="en-US" sz="2000" dirty="0">
                <a:solidFill>
                  <a:srgbClr val="006C86"/>
                </a:solidFill>
                <a:latin typeface="Arial" panose="020B0604020202020204" pitchFamily="34" charset="0"/>
                <a:cs typeface="Arial" panose="020B0604020202020204" pitchFamily="34" charset="0"/>
              </a:rPr>
              <a:t>The LIKE conditions specify a test involving pattern matching.</a:t>
            </a:r>
            <a:endParaRPr lang="en-IN" sz="2000" dirty="0">
              <a:solidFill>
                <a:srgbClr val="006C86"/>
              </a:solidFill>
              <a:latin typeface="Arial" panose="020B0604020202020204" pitchFamily="34" charset="0"/>
              <a:cs typeface="Arial" panose="020B0604020202020204" pitchFamily="34" charset="0"/>
            </a:endParaRPr>
          </a:p>
        </p:txBody>
      </p:sp>
      <p:sp>
        <p:nvSpPr>
          <p:cNvPr id="15" name="Rectangle 14"/>
          <p:cNvSpPr/>
          <p:nvPr/>
        </p:nvSpPr>
        <p:spPr>
          <a:xfrm>
            <a:off x="152400" y="1981200"/>
            <a:ext cx="8839200" cy="646331"/>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&lt;table_references</a:t>
            </a:r>
            <a:r>
              <a:rPr lang="en-US" dirty="0" smtClean="0">
                <a:solidFill>
                  <a:srgbClr val="0070C0"/>
                </a:solidFill>
                <a:latin typeface="Consolas" panose="020B0609020204030204" pitchFamily="49" charset="0"/>
                <a:cs typeface="Arial" panose="020B0604020202020204" pitchFamily="34" charset="0"/>
              </a:rPr>
              <a:t>&gt; </a:t>
            </a:r>
            <a:r>
              <a:rPr lang="en-US" dirty="0">
                <a:solidFill>
                  <a:srgbClr val="0070C0"/>
                </a:solidFill>
                <a:latin typeface="Consolas" panose="020B0609020204030204" pitchFamily="49" charset="0"/>
                <a:cs typeface="Arial" panose="020B0604020202020204" pitchFamily="34" charset="0"/>
              </a:rPr>
              <a:t>WHERE ColName1 </a:t>
            </a:r>
            <a:r>
              <a:rPr lang="en-US" dirty="0" smtClean="0">
                <a:solidFill>
                  <a:srgbClr val="0070C0"/>
                </a:solidFill>
                <a:latin typeface="Consolas" panose="020B0609020204030204" pitchFamily="49" charset="0"/>
                <a:cs typeface="Arial" panose="020B0604020202020204" pitchFamily="34" charset="0"/>
              </a:rPr>
              <a:t>NOT LIKE 'expression</a:t>
            </a:r>
            <a:r>
              <a:rPr lang="en-US" dirty="0">
                <a:solidFill>
                  <a:srgbClr val="0070C0"/>
                </a:solidFill>
                <a:latin typeface="Consolas" panose="020B0609020204030204" pitchFamily="49" charset="0"/>
                <a:cs typeface="Arial" panose="020B0604020202020204" pitchFamily="34" charset="0"/>
              </a:rPr>
              <a:t>'</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ESCAPE esc_char </a:t>
            </a:r>
            <a:r>
              <a:rPr lang="en-US" dirty="0" smtClean="0">
                <a:solidFill>
                  <a:srgbClr val="0070C0"/>
                </a:solidFill>
                <a:latin typeface="Consolas" panose="020B0609020204030204" pitchFamily="49" charset="0"/>
                <a:cs typeface="Arial" panose="020B0604020202020204" pitchFamily="34" charset="0"/>
              </a:rPr>
              <a:t>]</a:t>
            </a:r>
            <a:endParaRPr lang="en-US" dirty="0">
              <a:solidFill>
                <a:srgbClr val="0070C0"/>
              </a:solidFill>
              <a:latin typeface="Consolas" panose="020B0609020204030204" pitchFamily="49" charset="0"/>
              <a:cs typeface="Arial" panose="020B0604020202020204" pitchFamily="34" charset="0"/>
            </a:endParaRPr>
          </a:p>
        </p:txBody>
      </p:sp>
      <p:sp>
        <p:nvSpPr>
          <p:cNvPr id="5" name="Rectangle 4"/>
          <p:cNvSpPr/>
          <p:nvPr/>
        </p:nvSpPr>
        <p:spPr>
          <a:xfrm>
            <a:off x="101532" y="2962870"/>
            <a:ext cx="8890068" cy="923330"/>
          </a:xfrm>
          <a:prstGeom prst="rect">
            <a:avLst/>
          </a:prstGeom>
        </p:spPr>
        <p:txBody>
          <a:bodyPr wrap="square">
            <a:spAutoFit/>
          </a:bodyPr>
          <a:lstStyle/>
          <a:p>
            <a:pPr marL="342900" indent="-342900">
              <a:buFont typeface="Arial" panose="020B0604020202020204" pitchFamily="34" charset="0"/>
              <a:buChar char="•"/>
            </a:pPr>
            <a:r>
              <a:rPr lang="en-US" dirty="0">
                <a:solidFill>
                  <a:srgbClr val="006C86"/>
                </a:solidFill>
              </a:rPr>
              <a:t>An </a:t>
            </a:r>
            <a:r>
              <a:rPr lang="en-US" dirty="0">
                <a:solidFill>
                  <a:srgbClr val="C00000"/>
                </a:solidFill>
              </a:rPr>
              <a:t>underscore </a:t>
            </a:r>
            <a:r>
              <a:rPr lang="en-US" dirty="0" smtClean="0">
                <a:solidFill>
                  <a:schemeClr val="bg1">
                    <a:lumMod val="50000"/>
                  </a:schemeClr>
                </a:solidFill>
              </a:rPr>
              <a:t>(</a:t>
            </a:r>
            <a:r>
              <a:rPr lang="en-US" dirty="0" smtClean="0">
                <a:solidFill>
                  <a:srgbClr val="C00000"/>
                </a:solidFill>
              </a:rPr>
              <a:t> _ </a:t>
            </a:r>
            <a:r>
              <a:rPr lang="en-US" dirty="0" smtClean="0">
                <a:solidFill>
                  <a:schemeClr val="bg1">
                    <a:lumMod val="50000"/>
                  </a:schemeClr>
                </a:solidFill>
              </a:rPr>
              <a:t>)</a:t>
            </a:r>
            <a:r>
              <a:rPr lang="en-US" dirty="0" smtClean="0">
                <a:solidFill>
                  <a:srgbClr val="006C86"/>
                </a:solidFill>
              </a:rPr>
              <a:t> </a:t>
            </a:r>
            <a:r>
              <a:rPr lang="en-US" dirty="0">
                <a:solidFill>
                  <a:srgbClr val="006C86"/>
                </a:solidFill>
              </a:rPr>
              <a:t>in the pattern matches exactly one character in the value</a:t>
            </a:r>
            <a:r>
              <a:rPr lang="en-US" dirty="0" smtClean="0">
                <a:solidFill>
                  <a:srgbClr val="006C86"/>
                </a:solidFill>
              </a:rPr>
              <a:t>.</a:t>
            </a:r>
            <a:endParaRPr lang="en-US" dirty="0">
              <a:solidFill>
                <a:srgbClr val="006C86"/>
              </a:solidFill>
            </a:endParaRPr>
          </a:p>
          <a:p>
            <a:pPr marL="342900" indent="-342900">
              <a:buFont typeface="Arial" panose="020B0604020202020204" pitchFamily="34" charset="0"/>
              <a:buChar char="•"/>
            </a:pPr>
            <a:r>
              <a:rPr lang="en-US" dirty="0">
                <a:solidFill>
                  <a:srgbClr val="006C86"/>
                </a:solidFill>
              </a:rPr>
              <a:t>A </a:t>
            </a:r>
            <a:r>
              <a:rPr lang="en-US" dirty="0">
                <a:solidFill>
                  <a:srgbClr val="C00000"/>
                </a:solidFill>
              </a:rPr>
              <a:t>percent sign </a:t>
            </a:r>
            <a:r>
              <a:rPr lang="en-US" dirty="0">
                <a:solidFill>
                  <a:schemeClr val="bg1">
                    <a:lumMod val="50000"/>
                  </a:schemeClr>
                </a:solidFill>
              </a:rPr>
              <a:t>(</a:t>
            </a:r>
            <a:r>
              <a:rPr lang="en-US" dirty="0" smtClean="0">
                <a:solidFill>
                  <a:srgbClr val="C00000"/>
                </a:solidFill>
              </a:rPr>
              <a:t> % </a:t>
            </a:r>
            <a:r>
              <a:rPr lang="en-US" dirty="0" smtClean="0">
                <a:solidFill>
                  <a:schemeClr val="bg1">
                    <a:lumMod val="50000"/>
                  </a:schemeClr>
                </a:solidFill>
              </a:rPr>
              <a:t>)</a:t>
            </a:r>
            <a:r>
              <a:rPr lang="en-US" dirty="0" smtClean="0">
                <a:solidFill>
                  <a:srgbClr val="006C86"/>
                </a:solidFill>
              </a:rPr>
              <a:t> </a:t>
            </a:r>
            <a:r>
              <a:rPr lang="en-US" dirty="0">
                <a:solidFill>
                  <a:srgbClr val="006C86"/>
                </a:solidFill>
              </a:rPr>
              <a:t>in the pattern can match zero or more characters in the value. The pattern '%' cannot match a null.</a:t>
            </a:r>
          </a:p>
        </p:txBody>
      </p:sp>
      <p:sp>
        <p:nvSpPr>
          <p:cNvPr id="7" name="Rectangle 6"/>
          <p:cNvSpPr/>
          <p:nvPr/>
        </p:nvSpPr>
        <p:spPr>
          <a:xfrm>
            <a:off x="101532" y="3948592"/>
            <a:ext cx="8802982" cy="2071208"/>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ED1C24"/>
                </a:solidFill>
                <a:latin typeface="Calibri" panose="020F0502020204030204" pitchFamily="34" charset="0"/>
              </a:rPr>
              <a:t>where </a:t>
            </a:r>
            <a:r>
              <a:rPr lang="en-US" sz="2200" dirty="0" smtClean="0">
                <a:solidFill>
                  <a:srgbClr val="000000"/>
                </a:solidFill>
                <a:latin typeface="Calibri" panose="020F0502020204030204" pitchFamily="34" charset="0"/>
              </a:rPr>
              <a:t>ename </a:t>
            </a:r>
            <a:r>
              <a:rPr lang="en-US" sz="2200" dirty="0">
                <a:solidFill>
                  <a:srgbClr val="B97A57"/>
                </a:solidFill>
                <a:latin typeface="Calibri" panose="020F0502020204030204" pitchFamily="34" charset="0"/>
              </a:rPr>
              <a:t>not</a:t>
            </a:r>
            <a:r>
              <a:rPr lang="en-US" sz="2200" dirty="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like</a:t>
            </a:r>
            <a:r>
              <a:rPr lang="en-US" sz="2200" dirty="0" smtClean="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A</a:t>
            </a:r>
            <a:r>
              <a:rPr lang="en-US" sz="2200" dirty="0" smtClean="0">
                <a:solidFill>
                  <a:schemeClr val="accent5"/>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ED1C24"/>
                </a:solidFill>
                <a:latin typeface="Calibri" panose="020F0502020204030204" pitchFamily="34" charset="0"/>
              </a:rPr>
              <a:t>where </a:t>
            </a:r>
            <a:r>
              <a:rPr lang="en-US" sz="2200" dirty="0" smtClean="0">
                <a:solidFill>
                  <a:srgbClr val="000000"/>
                </a:solidFill>
                <a:latin typeface="Calibri" panose="020F0502020204030204" pitchFamily="34" charset="0"/>
              </a:rPr>
              <a:t>sal </a:t>
            </a:r>
            <a:r>
              <a:rPr lang="en-US" sz="2200" dirty="0">
                <a:solidFill>
                  <a:srgbClr val="B97A57"/>
                </a:solidFill>
                <a:latin typeface="Calibri" panose="020F0502020204030204" pitchFamily="34" charset="0"/>
              </a:rPr>
              <a:t>not</a:t>
            </a:r>
            <a:r>
              <a:rPr lang="en-US" sz="2200" dirty="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like</a:t>
            </a:r>
            <a:r>
              <a:rPr lang="en-US" sz="2200" dirty="0" smtClean="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2</a:t>
            </a:r>
            <a:r>
              <a:rPr lang="en-US" sz="2200" dirty="0" smtClean="0">
                <a:solidFill>
                  <a:schemeClr val="accent5"/>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ED1C24"/>
                </a:solidFill>
                <a:latin typeface="Calibri" panose="020F0502020204030204" pitchFamily="34" charset="0"/>
              </a:rPr>
              <a:t>where </a:t>
            </a:r>
            <a:r>
              <a:rPr lang="en-US" sz="2200" dirty="0" smtClean="0">
                <a:solidFill>
                  <a:srgbClr val="000000"/>
                </a:solidFill>
                <a:latin typeface="Calibri" panose="020F0502020204030204" pitchFamily="34" charset="0"/>
              </a:rPr>
              <a:t>hiredate </a:t>
            </a:r>
            <a:r>
              <a:rPr lang="en-US" sz="2200" dirty="0">
                <a:solidFill>
                  <a:srgbClr val="B97A57"/>
                </a:solidFill>
                <a:latin typeface="Calibri" panose="020F0502020204030204" pitchFamily="34" charset="0"/>
              </a:rPr>
              <a:t>not</a:t>
            </a:r>
            <a:r>
              <a:rPr lang="en-US" sz="2200" dirty="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like</a:t>
            </a:r>
            <a:r>
              <a:rPr lang="en-US" sz="2200" dirty="0" smtClean="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chemeClr val="accent5"/>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DEC</a:t>
            </a:r>
            <a:r>
              <a:rPr lang="en-US" sz="2200" dirty="0">
                <a:solidFill>
                  <a:schemeClr val="accent5"/>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endParaRPr lang="en-US" sz="2200" dirty="0">
              <a:solidFill>
                <a:srgbClr val="7F7F7F"/>
              </a:solidFill>
              <a:latin typeface="Calibri" panose="020F0502020204030204" pitchFamily="34" charset="0"/>
            </a:endParaRPr>
          </a:p>
          <a:p>
            <a:pPr>
              <a:lnSpc>
                <a:spcPct val="150000"/>
              </a:lnSpc>
            </a:pPr>
            <a:r>
              <a:rPr lang="en-US" sz="2200" dirty="0">
                <a:solidFill>
                  <a:srgbClr val="00A2E8"/>
                </a:solidFill>
                <a:latin typeface="Calibri" panose="020F0502020204030204" pitchFamily="34" charset="0"/>
              </a:rPr>
              <a:t>select</a:t>
            </a:r>
            <a:r>
              <a:rPr lang="en-US" sz="2200" dirty="0">
                <a:solidFill>
                  <a:srgbClr val="7F7F7F"/>
                </a:solidFill>
                <a:latin typeface="Calibri" panose="020F0502020204030204" pitchFamily="34" charset="0"/>
              </a:rPr>
              <a:t> </a:t>
            </a:r>
            <a:r>
              <a:rPr lang="en-US" sz="2200" dirty="0">
                <a:latin typeface="Calibri" panose="020F0502020204030204" pitchFamily="34" charset="0"/>
              </a:rPr>
              <a:t>*</a:t>
            </a:r>
            <a:r>
              <a:rPr lang="en-US" sz="2200" dirty="0">
                <a:solidFill>
                  <a:srgbClr val="7F7F7F"/>
                </a:solidFill>
                <a:latin typeface="Calibri" panose="020F0502020204030204" pitchFamily="34" charset="0"/>
              </a:rPr>
              <a:t> </a:t>
            </a:r>
            <a:r>
              <a:rPr lang="en-US" sz="2200" dirty="0">
                <a:solidFill>
                  <a:srgbClr val="00A2E8"/>
                </a:solidFill>
                <a:latin typeface="Calibri" panose="020F0502020204030204" pitchFamily="34" charset="0"/>
              </a:rPr>
              <a:t>from</a:t>
            </a:r>
            <a:r>
              <a:rPr lang="en-US" sz="2200" dirty="0">
                <a:solidFill>
                  <a:srgbClr val="7F7F7F"/>
                </a:solidFill>
                <a:latin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temp1</a:t>
            </a:r>
            <a:r>
              <a:rPr lang="en-US" sz="2200" dirty="0">
                <a:solidFill>
                  <a:srgbClr val="7F7F7F"/>
                </a:solidFill>
                <a:latin typeface="Calibri" panose="020F0502020204030204" pitchFamily="34" charset="0"/>
              </a:rPr>
              <a:t> </a:t>
            </a:r>
            <a:r>
              <a:rPr lang="en-US" sz="2200" dirty="0">
                <a:solidFill>
                  <a:srgbClr val="ED1C24"/>
                </a:solidFill>
                <a:latin typeface="Calibri" panose="020F0502020204030204" pitchFamily="34" charset="0"/>
              </a:rPr>
              <a:t>where</a:t>
            </a:r>
            <a:r>
              <a:rPr lang="en-US" sz="2200" dirty="0">
                <a:solidFill>
                  <a:srgbClr val="7F7F7F"/>
                </a:solidFill>
                <a:latin typeface="Calibri" panose="020F0502020204030204" pitchFamily="34" charset="0"/>
              </a:rPr>
              <a:t> </a:t>
            </a:r>
            <a:r>
              <a:rPr lang="en-US" sz="2200" dirty="0">
                <a:latin typeface="Calibri" panose="020F0502020204030204" pitchFamily="34" charset="0"/>
              </a:rPr>
              <a:t>col2</a:t>
            </a:r>
            <a:r>
              <a:rPr lang="en-US" sz="2200" dirty="0">
                <a:solidFill>
                  <a:srgbClr val="7F7F7F"/>
                </a:solidFill>
                <a:latin typeface="Calibri" panose="020F0502020204030204" pitchFamily="34" charset="0"/>
              </a:rPr>
              <a:t> </a:t>
            </a:r>
            <a:r>
              <a:rPr lang="en-US" sz="2200" dirty="0">
                <a:solidFill>
                  <a:srgbClr val="B97A57"/>
                </a:solidFill>
                <a:latin typeface="Calibri" panose="020F0502020204030204" pitchFamily="34" charset="0"/>
              </a:rPr>
              <a:t>not</a:t>
            </a:r>
            <a:r>
              <a:rPr lang="en-US" sz="2200" dirty="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like</a:t>
            </a:r>
            <a:r>
              <a:rPr lang="en-US" sz="2200" dirty="0" smtClean="0">
                <a:solidFill>
                  <a:srgbClr val="7F7F7F"/>
                </a:solidFill>
                <a:latin typeface="Calibri" panose="020F0502020204030204" pitchFamily="34" charset="0"/>
              </a:rPr>
              <a:t> '</a:t>
            </a:r>
            <a:r>
              <a:rPr lang="en-US" sz="2200" dirty="0" smtClean="0">
                <a:solidFill>
                  <a:schemeClr val="accent5"/>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a:t>
            </a:r>
            <a:r>
              <a:rPr lang="en-US" sz="2200" dirty="0" smtClean="0">
                <a:solidFill>
                  <a:schemeClr val="accent5"/>
                </a:solidFill>
                <a:latin typeface="Calibri" panose="020F0502020204030204" pitchFamily="34" charset="0"/>
              </a:rPr>
              <a:t>%</a:t>
            </a:r>
            <a:r>
              <a:rPr lang="en-US" sz="2200" dirty="0" smtClean="0">
                <a:solidFill>
                  <a:srgbClr val="7F7F7F"/>
                </a:solidFill>
                <a:latin typeface="Calibri" panose="020F0502020204030204" pitchFamily="34" charset="0"/>
              </a:rPr>
              <a:t>' </a:t>
            </a:r>
            <a:r>
              <a:rPr lang="en-US" sz="2200" dirty="0">
                <a:solidFill>
                  <a:srgbClr val="7F7F7F"/>
                </a:solidFill>
                <a:latin typeface="Calibri" panose="020F0502020204030204" pitchFamily="34" charset="0"/>
              </a:rPr>
              <a:t>escape </a:t>
            </a:r>
            <a:r>
              <a:rPr lang="en-US" sz="2200" dirty="0" smtClean="0">
                <a:solidFill>
                  <a:srgbClr val="7F7F7F"/>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endParaRPr lang="en-US" sz="2200" dirty="0">
              <a:solidFill>
                <a:srgbClr val="7F7F7F"/>
              </a:solidFill>
              <a:latin typeface="Calibri" panose="020F0502020204030204" pitchFamily="34" charset="0"/>
            </a:endParaRPr>
          </a:p>
        </p:txBody>
      </p:sp>
    </p:spTree>
    <p:extLst>
      <p:ext uri="{BB962C8B-B14F-4D97-AF65-F5344CB8AC3E}">
        <p14:creationId xmlns:p14="http://schemas.microsoft.com/office/powerpoint/2010/main" val="3206878941"/>
      </p:ext>
    </p:extLst>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null in condition</a:t>
            </a:r>
            <a:endParaRPr lang="en-US" dirty="0"/>
          </a:p>
        </p:txBody>
      </p:sp>
      <p:sp>
        <p:nvSpPr>
          <p:cNvPr id="3" name="Rectangle 2"/>
          <p:cNvSpPr/>
          <p:nvPr/>
        </p:nvSpPr>
        <p:spPr>
          <a:xfrm>
            <a:off x="1866900" y="3200400"/>
            <a:ext cx="5410200" cy="430887"/>
          </a:xfrm>
          <a:prstGeom prst="rect">
            <a:avLst/>
          </a:prstGeom>
          <a:solidFill>
            <a:srgbClr val="EDE701"/>
          </a:solidFill>
        </p:spPr>
        <p:txBody>
          <a:bodyPr wrap="square">
            <a:spAutoFit/>
          </a:bodyPr>
          <a:lstStyle/>
          <a:p>
            <a:r>
              <a:rPr lang="en-US" sz="2200" dirty="0">
                <a:latin typeface="Segoe UI Light" panose="020B0502040204020203" pitchFamily="34" charset="0"/>
                <a:cs typeface="Segoe UI Light" panose="020B0502040204020203" pitchFamily="34" charset="0"/>
              </a:rPr>
              <a:t>Do not treat </a:t>
            </a:r>
            <a:r>
              <a:rPr lang="en-US" sz="2200" b="1" i="1" dirty="0">
                <a:latin typeface="Segoe UI Light" panose="020B0502040204020203" pitchFamily="34" charset="0"/>
                <a:cs typeface="Segoe UI Light" panose="020B0502040204020203" pitchFamily="34" charset="0"/>
              </a:rPr>
              <a:t>empty</a:t>
            </a:r>
            <a:r>
              <a:rPr lang="en-US" sz="2200" dirty="0">
                <a:latin typeface="Segoe UI Light" panose="020B0502040204020203" pitchFamily="34" charset="0"/>
                <a:cs typeface="Segoe UI Light" panose="020B0502040204020203" pitchFamily="34" charset="0"/>
              </a:rPr>
              <a:t> </a:t>
            </a:r>
            <a:r>
              <a:rPr lang="en-US" sz="2200" b="1" i="1" dirty="0">
                <a:latin typeface="Segoe UI Light" panose="020B0502040204020203" pitchFamily="34" charset="0"/>
                <a:cs typeface="Segoe UI Light" panose="020B0502040204020203" pitchFamily="34" charset="0"/>
              </a:rPr>
              <a:t>strings</a:t>
            </a:r>
            <a:r>
              <a:rPr lang="en-US" sz="2200" dirty="0">
                <a:latin typeface="Segoe UI Light" panose="020B0502040204020203" pitchFamily="34" charset="0"/>
                <a:cs typeface="Segoe UI Light" panose="020B0502040204020203" pitchFamily="34" charset="0"/>
              </a:rPr>
              <a:t> the same as </a:t>
            </a:r>
            <a:r>
              <a:rPr lang="en-US" sz="2200" b="1" i="1" dirty="0">
                <a:latin typeface="Segoe UI Light" panose="020B0502040204020203" pitchFamily="34" charset="0"/>
                <a:cs typeface="Segoe UI Light" panose="020B0502040204020203" pitchFamily="34" charset="0"/>
              </a:rPr>
              <a:t>nulls</a:t>
            </a:r>
            <a:r>
              <a:rPr lang="en-US" sz="2200" dirty="0">
                <a:latin typeface="Segoe UI Light" panose="020B0502040204020203" pitchFamily="34" charset="0"/>
                <a:cs typeface="Segoe UI Light" panose="020B0502040204020203" pitchFamily="34" charset="0"/>
              </a:rPr>
              <a:t>.</a:t>
            </a:r>
          </a:p>
        </p:txBody>
      </p:sp>
      <p:sp>
        <p:nvSpPr>
          <p:cNvPr id="4" name="Rectangle 3"/>
          <p:cNvSpPr/>
          <p:nvPr/>
        </p:nvSpPr>
        <p:spPr>
          <a:xfrm>
            <a:off x="101533" y="152400"/>
            <a:ext cx="8890067" cy="923330"/>
          </a:xfrm>
          <a:prstGeom prst="rect">
            <a:avLst/>
          </a:prstGeom>
          <a:solidFill>
            <a:schemeClr val="accent6">
              <a:lumMod val="20000"/>
              <a:lumOff val="80000"/>
            </a:schemeClr>
          </a:solidFill>
        </p:spPr>
        <p:txBody>
          <a:bodyPr wrap="square">
            <a:spAutoFit/>
          </a:bodyPr>
          <a:lstStyle/>
          <a:p>
            <a:pPr algn="just"/>
            <a:r>
              <a:rPr lang="en-US" dirty="0">
                <a:solidFill>
                  <a:schemeClr val="accent6">
                    <a:lumMod val="50000"/>
                  </a:schemeClr>
                </a:solidFill>
              </a:rPr>
              <a:t>If a column in a row has no value, then the column is said to be null, or to contain null. Nulls can appear in columns of any datatype that are not restricted by NOT NULL or PRIMARY KEY integrity constraints.</a:t>
            </a:r>
          </a:p>
        </p:txBody>
      </p:sp>
      <p:sp>
        <p:nvSpPr>
          <p:cNvPr id="5" name="Rectangle 4"/>
          <p:cNvSpPr/>
          <p:nvPr/>
        </p:nvSpPr>
        <p:spPr>
          <a:xfrm>
            <a:off x="197723" y="3916978"/>
            <a:ext cx="8748553" cy="615553"/>
          </a:xfrm>
          <a:prstGeom prst="rect">
            <a:avLst/>
          </a:prstGeom>
          <a:solidFill>
            <a:srgbClr val="F9DAFE"/>
          </a:solidFill>
        </p:spPr>
        <p:txBody>
          <a:bodyPr wrap="square">
            <a:spAutoFit/>
          </a:bodyPr>
          <a:lstStyle/>
          <a:p>
            <a:r>
              <a:rPr lang="en-IN" dirty="0" smtClean="0">
                <a:solidFill>
                  <a:srgbClr val="222222"/>
                </a:solidFill>
                <a:latin typeface="arial" panose="020B0604020202020204" pitchFamily="34" charset="0"/>
              </a:rPr>
              <a:t>Instead of using =, &lt; &gt;, or != to test for equality or inequality with </a:t>
            </a:r>
            <a:r>
              <a:rPr lang="en-IN" i="1" dirty="0" smtClean="0">
                <a:solidFill>
                  <a:srgbClr val="222222"/>
                </a:solidFill>
                <a:latin typeface="arial" panose="020B0604020202020204" pitchFamily="34" charset="0"/>
              </a:rPr>
              <a:t>NULL values, use </a:t>
            </a:r>
            <a:r>
              <a:rPr lang="en-IN" sz="2000" b="1" i="1" dirty="0" smtClean="0">
                <a:solidFill>
                  <a:srgbClr val="222222"/>
                </a:solidFill>
                <a:latin typeface="arial" panose="020B0604020202020204" pitchFamily="34" charset="0"/>
              </a:rPr>
              <a:t>IS NULL</a:t>
            </a:r>
            <a:r>
              <a:rPr lang="en-IN" sz="2000" i="1" dirty="0" smtClean="0">
                <a:solidFill>
                  <a:srgbClr val="222222"/>
                </a:solidFill>
                <a:latin typeface="arial" panose="020B0604020202020204" pitchFamily="34" charset="0"/>
              </a:rPr>
              <a:t> or </a:t>
            </a:r>
            <a:r>
              <a:rPr lang="en-IN" sz="2000" b="1" i="1" dirty="0" smtClean="0">
                <a:solidFill>
                  <a:srgbClr val="222222"/>
                </a:solidFill>
                <a:latin typeface="arial" panose="020B0604020202020204" pitchFamily="34" charset="0"/>
              </a:rPr>
              <a:t>IS NOT NULL</a:t>
            </a:r>
            <a:endParaRPr lang="en-IN" sz="2000" b="1" i="1" dirty="0">
              <a:solidFill>
                <a:srgbClr val="222222"/>
              </a:solidFill>
              <a:latin typeface="arial" panose="020B0604020202020204" pitchFamily="34" charset="0"/>
            </a:endParaRPr>
          </a:p>
        </p:txBody>
      </p:sp>
    </p:spTree>
    <p:extLst>
      <p:ext uri="{BB962C8B-B14F-4D97-AF65-F5344CB8AC3E}">
        <p14:creationId xmlns:p14="http://schemas.microsoft.com/office/powerpoint/2010/main" val="3147268252"/>
      </p:ext>
    </p:extLst>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null</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90647" y="762000"/>
            <a:ext cx="8890067" cy="1200329"/>
          </a:xfrm>
          <a:prstGeom prst="rect">
            <a:avLst/>
          </a:prstGeom>
          <a:noFill/>
        </p:spPr>
        <p:txBody>
          <a:bodyPr wrap="square">
            <a:spAutoFit/>
          </a:bodyPr>
          <a:lstStyle/>
          <a:p>
            <a:r>
              <a:rPr lang="en-IN" dirty="0" smtClean="0">
                <a:solidFill>
                  <a:srgbClr val="222222"/>
                </a:solidFill>
                <a:latin typeface="arial" panose="020B0604020202020204" pitchFamily="34" charset="0"/>
              </a:rPr>
              <a:t>The</a:t>
            </a:r>
            <a:r>
              <a:rPr lang="en-IN" b="1" dirty="0" smtClean="0">
                <a:solidFill>
                  <a:srgbClr val="222222"/>
                </a:solidFill>
                <a:latin typeface="arial" panose="020B0604020202020204" pitchFamily="34" charset="0"/>
              </a:rPr>
              <a:t> NULL value </a:t>
            </a:r>
            <a:r>
              <a:rPr lang="en-IN" dirty="0" smtClean="0">
                <a:solidFill>
                  <a:srgbClr val="222222"/>
                </a:solidFill>
                <a:latin typeface="arial" panose="020B0604020202020204" pitchFamily="34" charset="0"/>
              </a:rPr>
              <a:t>is special. It </a:t>
            </a:r>
            <a:r>
              <a:rPr lang="en-IN" dirty="0">
                <a:solidFill>
                  <a:srgbClr val="222222"/>
                </a:solidFill>
                <a:latin typeface="arial" panose="020B0604020202020204" pitchFamily="34" charset="0"/>
              </a:rPr>
              <a:t>means </a:t>
            </a:r>
            <a:r>
              <a:rPr lang="en-IN" b="1" dirty="0">
                <a:solidFill>
                  <a:srgbClr val="222222"/>
                </a:solidFill>
                <a:latin typeface="arial" panose="020B0604020202020204" pitchFamily="34" charset="0"/>
              </a:rPr>
              <a:t>"</a:t>
            </a:r>
            <a:r>
              <a:rPr lang="en-IN" b="1" i="1" dirty="0" smtClean="0">
                <a:solidFill>
                  <a:srgbClr val="222222"/>
                </a:solidFill>
                <a:latin typeface="arial" panose="020B0604020202020204" pitchFamily="34" charset="0"/>
              </a:rPr>
              <a:t>NO VALUE</a:t>
            </a:r>
            <a:r>
              <a:rPr lang="en-IN" b="1" dirty="0">
                <a:solidFill>
                  <a:srgbClr val="222222"/>
                </a:solidFill>
                <a:latin typeface="arial" panose="020B0604020202020204" pitchFamily="34" charset="0"/>
              </a:rPr>
              <a:t>" </a:t>
            </a:r>
            <a:r>
              <a:rPr lang="en-IN" dirty="0">
                <a:solidFill>
                  <a:srgbClr val="222222"/>
                </a:solidFill>
                <a:latin typeface="arial" panose="020B0604020202020204" pitchFamily="34" charset="0"/>
              </a:rPr>
              <a:t>or </a:t>
            </a:r>
            <a:r>
              <a:rPr lang="en-IN" b="1" dirty="0">
                <a:solidFill>
                  <a:srgbClr val="222222"/>
                </a:solidFill>
                <a:latin typeface="arial" panose="020B0604020202020204" pitchFamily="34" charset="0"/>
              </a:rPr>
              <a:t>"</a:t>
            </a:r>
            <a:r>
              <a:rPr lang="en-IN" b="1" i="1" dirty="0" smtClean="0">
                <a:solidFill>
                  <a:srgbClr val="222222"/>
                </a:solidFill>
                <a:latin typeface="arial" panose="020B0604020202020204" pitchFamily="34" charset="0"/>
              </a:rPr>
              <a:t>UNKNOWN VALUE</a:t>
            </a:r>
            <a:r>
              <a:rPr lang="en-IN" b="1" dirty="0" smtClean="0">
                <a:solidFill>
                  <a:srgbClr val="222222"/>
                </a:solidFill>
                <a:latin typeface="arial" panose="020B0604020202020204" pitchFamily="34" charset="0"/>
              </a:rPr>
              <a:t>"</a:t>
            </a:r>
            <a:r>
              <a:rPr lang="en-IN" dirty="0" smtClean="0">
                <a:solidFill>
                  <a:srgbClr val="222222"/>
                </a:solidFill>
                <a:latin typeface="arial" panose="020B0604020202020204" pitchFamily="34" charset="0"/>
              </a:rPr>
              <a:t> and cannot be compared to known values the way you compere two known values to each other. If you attempt to use NULL with the usual arithmetic comparison operators, the result is </a:t>
            </a:r>
            <a:r>
              <a:rPr lang="en-IN" i="1" dirty="0" smtClean="0">
                <a:solidFill>
                  <a:srgbClr val="222222"/>
                </a:solidFill>
                <a:latin typeface="arial" panose="020B0604020202020204" pitchFamily="34" charset="0"/>
              </a:rPr>
              <a:t>undefined</a:t>
            </a:r>
            <a:r>
              <a:rPr lang="en-IN" dirty="0" smtClean="0">
                <a:solidFill>
                  <a:srgbClr val="222222"/>
                </a:solidFill>
                <a:latin typeface="arial" panose="020B0604020202020204" pitchFamily="34" charset="0"/>
              </a:rPr>
              <a:t> (</a:t>
            </a:r>
            <a:r>
              <a:rPr lang="en-IN" b="1" dirty="0" smtClean="0">
                <a:solidFill>
                  <a:srgbClr val="222222"/>
                </a:solidFill>
                <a:latin typeface="arial" panose="020B0604020202020204" pitchFamily="34" charset="0"/>
              </a:rPr>
              <a:t>NULL</a:t>
            </a:r>
            <a:r>
              <a:rPr lang="en-IN" dirty="0" smtClean="0">
                <a:solidFill>
                  <a:srgbClr val="222222"/>
                </a:solidFill>
                <a:latin typeface="arial" panose="020B0604020202020204" pitchFamily="34" charset="0"/>
              </a:rPr>
              <a:t>).</a:t>
            </a:r>
            <a:endParaRPr lang="en-IN" sz="2000" dirty="0">
              <a:solidFill>
                <a:srgbClr val="222222"/>
              </a:solidFill>
              <a:latin typeface="arial" panose="020B0604020202020204"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9438477"/>
              </p:ext>
            </p:extLst>
          </p:nvPr>
        </p:nvGraphicFramePr>
        <p:xfrm>
          <a:off x="304800" y="2204720"/>
          <a:ext cx="4064000" cy="1955800"/>
        </p:xfrm>
        <a:graphic>
          <a:graphicData uri="http://schemas.openxmlformats.org/drawingml/2006/table">
            <a:tbl>
              <a:tblPr firstRow="1" bandRow="1">
                <a:tableStyleId>{5940675A-B579-460E-94D1-54222C63F5DA}</a:tableStyleId>
              </a:tblPr>
              <a:tblGrid>
                <a:gridCol w="2032000"/>
                <a:gridCol w="2032000"/>
              </a:tblGrid>
              <a:tr h="370840">
                <a:tc>
                  <a:txBody>
                    <a:bodyPr/>
                    <a:lstStyle/>
                    <a:p>
                      <a:pPr algn="l"/>
                      <a:r>
                        <a:rPr kumimoji="0" lang="en-US" sz="1600" b="1" i="0" kern="1200" dirty="0" smtClean="0">
                          <a:solidFill>
                            <a:schemeClr val="tx1"/>
                          </a:solidFill>
                          <a:effectLst/>
                          <a:latin typeface="+mn-lt"/>
                          <a:ea typeface="+mn-ea"/>
                          <a:cs typeface="+mn-cs"/>
                        </a:rPr>
                        <a:t>Condition</a:t>
                      </a:r>
                      <a:endParaRPr lang="en-US" sz="1600" dirty="0"/>
                    </a:p>
                  </a:txBody>
                  <a:tcPr>
                    <a:solidFill>
                      <a:schemeClr val="bg1">
                        <a:lumMod val="95000"/>
                      </a:schemeClr>
                    </a:solidFill>
                  </a:tcPr>
                </a:tc>
                <a:tc>
                  <a:txBody>
                    <a:bodyPr/>
                    <a:lstStyle/>
                    <a:p>
                      <a:pPr algn="l"/>
                      <a:r>
                        <a:rPr kumimoji="0" lang="en-US" sz="1600" b="1" i="0" kern="1200" dirty="0" smtClean="0">
                          <a:solidFill>
                            <a:schemeClr val="tx1"/>
                          </a:solidFill>
                          <a:effectLst/>
                          <a:latin typeface="+mn-lt"/>
                          <a:ea typeface="+mn-ea"/>
                          <a:cs typeface="+mn-cs"/>
                        </a:rPr>
                        <a:t>Evaluation</a:t>
                      </a:r>
                      <a:endParaRPr lang="en-US" sz="1600" dirty="0"/>
                    </a:p>
                  </a:txBody>
                  <a:tcPr>
                    <a:solidFill>
                      <a:schemeClr val="bg1">
                        <a:lumMod val="95000"/>
                      </a:schemeClr>
                    </a:solidFill>
                  </a:tcPr>
                </a:tc>
              </a:tr>
              <a:tr h="370840">
                <a:tc>
                  <a:txBody>
                    <a:bodyPr/>
                    <a:lstStyle/>
                    <a:p>
                      <a:pPr algn="l" rtl="0"/>
                      <a:r>
                        <a:rPr lang="en-US" sz="1600" dirty="0" smtClean="0">
                          <a:effectLst/>
                        </a:rPr>
                        <a:t>10 </a:t>
                      </a:r>
                      <a:r>
                        <a:rPr lang="en-US" sz="1600" dirty="0">
                          <a:effectLst/>
                        </a:rPr>
                        <a:t>IS NULL</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FALSE</a:t>
                      </a:r>
                      <a:endParaRPr lang="en-US" sz="1600" b="0" dirty="0">
                        <a:solidFill>
                          <a:schemeClr val="bg2">
                            <a:lumMod val="50000"/>
                          </a:schemeClr>
                        </a:solidFill>
                        <a:effectLst/>
                        <a:latin typeface="inherit"/>
                      </a:endParaRPr>
                    </a:p>
                  </a:txBody>
                  <a:tcPr marL="57150" marR="57150" marT="76200" marB="76200"/>
                </a:tc>
              </a:tr>
              <a:tr h="370840">
                <a:tc>
                  <a:txBody>
                    <a:bodyPr/>
                    <a:lstStyle/>
                    <a:p>
                      <a:pPr algn="l" rtl="0"/>
                      <a:r>
                        <a:rPr lang="en-US" sz="1600" dirty="0" smtClean="0">
                          <a:effectLst/>
                        </a:rPr>
                        <a:t>10 </a:t>
                      </a:r>
                      <a:r>
                        <a:rPr lang="en-US" sz="1600" dirty="0">
                          <a:effectLst/>
                        </a:rPr>
                        <a:t>IS NOT NULL</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TRUE</a:t>
                      </a:r>
                      <a:endParaRPr lang="en-US" sz="1600" b="0" dirty="0">
                        <a:solidFill>
                          <a:schemeClr val="bg2">
                            <a:lumMod val="50000"/>
                          </a:schemeClr>
                        </a:solidFill>
                        <a:effectLst/>
                        <a:latin typeface="inherit"/>
                      </a:endParaRPr>
                    </a:p>
                  </a:txBody>
                  <a:tcPr marL="57150" marR="57150" marT="76200" marB="76200"/>
                </a:tc>
              </a:tr>
              <a:tr h="370840">
                <a:tc>
                  <a:txBody>
                    <a:bodyPr/>
                    <a:lstStyle/>
                    <a:p>
                      <a:pPr algn="l" rtl="0"/>
                      <a:r>
                        <a:rPr lang="en-US" sz="1600" dirty="0" smtClean="0">
                          <a:effectLst/>
                        </a:rPr>
                        <a:t>NULL </a:t>
                      </a:r>
                      <a:r>
                        <a:rPr lang="en-US" sz="1600" dirty="0">
                          <a:effectLst/>
                        </a:rPr>
                        <a:t>IS NULL</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TRUE</a:t>
                      </a:r>
                      <a:endParaRPr lang="en-US" sz="1600" b="0" dirty="0">
                        <a:solidFill>
                          <a:schemeClr val="bg2">
                            <a:lumMod val="50000"/>
                          </a:schemeClr>
                        </a:solidFill>
                        <a:effectLst/>
                        <a:latin typeface="inherit"/>
                      </a:endParaRPr>
                    </a:p>
                  </a:txBody>
                  <a:tcPr marL="57150" marR="57150" marT="76200" marB="76200"/>
                </a:tc>
              </a:tr>
              <a:tr h="370840">
                <a:tc>
                  <a:txBody>
                    <a:bodyPr/>
                    <a:lstStyle/>
                    <a:p>
                      <a:pPr algn="l" rtl="0"/>
                      <a:r>
                        <a:rPr lang="en-US" sz="1600" dirty="0" smtClean="0">
                          <a:effectLst/>
                        </a:rPr>
                        <a:t>NULL </a:t>
                      </a:r>
                      <a:r>
                        <a:rPr lang="en-US" sz="1600" dirty="0">
                          <a:effectLst/>
                        </a:rPr>
                        <a:t>IS NOT NULL</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FALSE</a:t>
                      </a:r>
                      <a:endParaRPr lang="en-US" sz="1600" b="0" dirty="0">
                        <a:solidFill>
                          <a:schemeClr val="bg2">
                            <a:lumMod val="50000"/>
                          </a:schemeClr>
                        </a:solidFill>
                        <a:effectLst/>
                        <a:latin typeface="inherit"/>
                      </a:endParaRPr>
                    </a:p>
                  </a:txBody>
                  <a:tcPr marL="57150" marR="57150" marT="76200" marB="76200"/>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42913653"/>
              </p:ext>
            </p:extLst>
          </p:nvPr>
        </p:nvGraphicFramePr>
        <p:xfrm>
          <a:off x="4699000" y="2204720"/>
          <a:ext cx="4064000" cy="2748280"/>
        </p:xfrm>
        <a:graphic>
          <a:graphicData uri="http://schemas.openxmlformats.org/drawingml/2006/table">
            <a:tbl>
              <a:tblPr firstRow="1" bandRow="1">
                <a:tableStyleId>{5940675A-B579-460E-94D1-54222C63F5DA}</a:tableStyleId>
              </a:tblPr>
              <a:tblGrid>
                <a:gridCol w="2032000"/>
                <a:gridCol w="2032000"/>
              </a:tblGrid>
              <a:tr h="370840">
                <a:tc>
                  <a:txBody>
                    <a:bodyPr/>
                    <a:lstStyle/>
                    <a:p>
                      <a:pPr algn="l"/>
                      <a:r>
                        <a:rPr kumimoji="0" lang="en-US" sz="1600" b="1" i="0" kern="1200" dirty="0" smtClean="0">
                          <a:solidFill>
                            <a:schemeClr val="tx1"/>
                          </a:solidFill>
                          <a:effectLst/>
                          <a:latin typeface="+mn-lt"/>
                          <a:ea typeface="+mn-ea"/>
                          <a:cs typeface="+mn-cs"/>
                        </a:rPr>
                        <a:t>Condition</a:t>
                      </a:r>
                      <a:endParaRPr lang="en-US" sz="1600" dirty="0"/>
                    </a:p>
                  </a:txBody>
                  <a:tcPr>
                    <a:solidFill>
                      <a:schemeClr val="bg1">
                        <a:lumMod val="95000"/>
                      </a:schemeClr>
                    </a:solidFill>
                  </a:tcPr>
                </a:tc>
                <a:tc>
                  <a:txBody>
                    <a:bodyPr/>
                    <a:lstStyle/>
                    <a:p>
                      <a:pPr algn="l"/>
                      <a:r>
                        <a:rPr kumimoji="0" lang="en-US" sz="1600" b="1" i="0" kern="1200" dirty="0" smtClean="0">
                          <a:solidFill>
                            <a:schemeClr val="tx1"/>
                          </a:solidFill>
                          <a:effectLst/>
                          <a:latin typeface="+mn-lt"/>
                          <a:ea typeface="+mn-ea"/>
                          <a:cs typeface="+mn-cs"/>
                        </a:rPr>
                        <a:t>Evaluation</a:t>
                      </a:r>
                      <a:endParaRPr lang="en-US" sz="1600" dirty="0"/>
                    </a:p>
                  </a:txBody>
                  <a:tcPr>
                    <a:solidFill>
                      <a:schemeClr val="bg1">
                        <a:lumMod val="95000"/>
                      </a:schemeClr>
                    </a:solidFill>
                  </a:tcPr>
                </a:tc>
              </a:tr>
              <a:tr h="370840">
                <a:tc>
                  <a:txBody>
                    <a:bodyPr/>
                    <a:lstStyle/>
                    <a:p>
                      <a:pPr algn="l" rtl="0"/>
                      <a:r>
                        <a:rPr lang="en-US" sz="1600" dirty="0" smtClean="0">
                          <a:effectLst/>
                        </a:rPr>
                        <a:t>10 </a:t>
                      </a:r>
                      <a:r>
                        <a:rPr lang="en-US" sz="1600" dirty="0">
                          <a:effectLst/>
                        </a:rPr>
                        <a:t>= NULL</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UNKNOWN</a:t>
                      </a:r>
                      <a:endParaRPr lang="en-US" sz="1600" b="0" dirty="0">
                        <a:solidFill>
                          <a:schemeClr val="bg2">
                            <a:lumMod val="50000"/>
                          </a:schemeClr>
                        </a:solidFill>
                        <a:effectLst/>
                        <a:latin typeface="inherit"/>
                      </a:endParaRPr>
                    </a:p>
                  </a:txBody>
                  <a:tcPr marL="57150" marR="57150" marT="76200" marB="76200"/>
                </a:tc>
              </a:tr>
              <a:tr h="370840">
                <a:tc>
                  <a:txBody>
                    <a:bodyPr/>
                    <a:lstStyle/>
                    <a:p>
                      <a:pPr algn="l" rtl="0"/>
                      <a:r>
                        <a:rPr lang="en-US" sz="1600" dirty="0" smtClean="0">
                          <a:effectLst/>
                        </a:rPr>
                        <a:t>10 </a:t>
                      </a:r>
                      <a:r>
                        <a:rPr lang="en-US" sz="1600" dirty="0">
                          <a:effectLst/>
                        </a:rPr>
                        <a:t>!= NULL</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UNKNOWN</a:t>
                      </a:r>
                      <a:endParaRPr lang="en-US" sz="1600" b="0" dirty="0">
                        <a:solidFill>
                          <a:schemeClr val="bg2">
                            <a:lumMod val="50000"/>
                          </a:schemeClr>
                        </a:solidFill>
                        <a:effectLst/>
                        <a:latin typeface="inherit"/>
                      </a:endParaRPr>
                    </a:p>
                  </a:txBody>
                  <a:tcPr marL="57150" marR="57150" marT="76200" marB="76200"/>
                </a:tc>
              </a:tr>
              <a:tr h="370840">
                <a:tc>
                  <a:txBody>
                    <a:bodyPr/>
                    <a:lstStyle/>
                    <a:p>
                      <a:pPr algn="l" rtl="0"/>
                      <a:r>
                        <a:rPr lang="en-US" sz="1600" dirty="0" smtClean="0">
                          <a:effectLst/>
                        </a:rPr>
                        <a:t>NULL </a:t>
                      </a:r>
                      <a:r>
                        <a:rPr lang="en-US" sz="1600" dirty="0">
                          <a:effectLst/>
                        </a:rPr>
                        <a:t>= NULL</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UNKNOWN</a:t>
                      </a:r>
                      <a:endParaRPr lang="en-US" sz="1600" b="0" dirty="0">
                        <a:solidFill>
                          <a:schemeClr val="bg2">
                            <a:lumMod val="50000"/>
                          </a:schemeClr>
                        </a:solidFill>
                        <a:effectLst/>
                        <a:latin typeface="inherit"/>
                      </a:endParaRPr>
                    </a:p>
                  </a:txBody>
                  <a:tcPr marL="57150" marR="57150" marT="76200" marB="76200"/>
                </a:tc>
              </a:tr>
              <a:tr h="370840">
                <a:tc>
                  <a:txBody>
                    <a:bodyPr/>
                    <a:lstStyle/>
                    <a:p>
                      <a:pPr algn="l" rtl="0"/>
                      <a:r>
                        <a:rPr lang="en-US" sz="1600" dirty="0" smtClean="0">
                          <a:effectLst/>
                        </a:rPr>
                        <a:t>NULL </a:t>
                      </a:r>
                      <a:r>
                        <a:rPr lang="en-US" sz="1600" dirty="0">
                          <a:effectLst/>
                        </a:rPr>
                        <a:t>!= NULL</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UNKNOWN</a:t>
                      </a:r>
                      <a:endParaRPr lang="en-US" sz="1600" b="0" dirty="0">
                        <a:solidFill>
                          <a:schemeClr val="bg2">
                            <a:lumMod val="50000"/>
                          </a:schemeClr>
                        </a:solidFill>
                        <a:effectLst/>
                        <a:latin typeface="inherit"/>
                      </a:endParaRPr>
                    </a:p>
                  </a:txBody>
                  <a:tcPr marL="57150" marR="57150" marT="76200" marB="76200"/>
                </a:tc>
              </a:tr>
              <a:tr h="370840">
                <a:tc>
                  <a:txBody>
                    <a:bodyPr/>
                    <a:lstStyle/>
                    <a:p>
                      <a:pPr algn="l" rtl="0"/>
                      <a:r>
                        <a:rPr lang="en-US" sz="1600" dirty="0" smtClean="0">
                          <a:effectLst/>
                        </a:rPr>
                        <a:t>NULL = </a:t>
                      </a:r>
                      <a:r>
                        <a:rPr lang="en-US" sz="1600" dirty="0">
                          <a:effectLst/>
                        </a:rPr>
                        <a:t>10</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UNKNOWN</a:t>
                      </a:r>
                      <a:endParaRPr lang="en-US" sz="1600" b="0" dirty="0">
                        <a:solidFill>
                          <a:schemeClr val="bg2">
                            <a:lumMod val="50000"/>
                          </a:schemeClr>
                        </a:solidFill>
                        <a:effectLst/>
                        <a:latin typeface="inherit"/>
                      </a:endParaRPr>
                    </a:p>
                  </a:txBody>
                  <a:tcPr marL="57150" marR="57150" marT="76200" marB="76200"/>
                </a:tc>
              </a:tr>
              <a:tr h="370840">
                <a:tc>
                  <a:txBody>
                    <a:bodyPr/>
                    <a:lstStyle/>
                    <a:p>
                      <a:pPr algn="l" rtl="0"/>
                      <a:r>
                        <a:rPr lang="en-US" sz="1600" dirty="0" smtClean="0">
                          <a:effectLst/>
                        </a:rPr>
                        <a:t>NULL != </a:t>
                      </a:r>
                      <a:r>
                        <a:rPr lang="en-US" sz="1600" dirty="0">
                          <a:effectLst/>
                        </a:rPr>
                        <a:t>10</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UNKNOWN</a:t>
                      </a:r>
                      <a:endParaRPr lang="en-US" sz="1600" b="0" dirty="0">
                        <a:solidFill>
                          <a:schemeClr val="bg2">
                            <a:lumMod val="50000"/>
                          </a:schemeClr>
                        </a:solidFill>
                        <a:effectLst/>
                        <a:latin typeface="inherit"/>
                      </a:endParaRPr>
                    </a:p>
                  </a:txBody>
                  <a:tcPr marL="57150" marR="57150" marT="76200" marB="76200"/>
                </a:tc>
              </a:tr>
            </a:tbl>
          </a:graphicData>
        </a:graphic>
      </p:graphicFrame>
    </p:spTree>
    <p:extLst>
      <p:ext uri="{BB962C8B-B14F-4D97-AF65-F5344CB8AC3E}">
        <p14:creationId xmlns:p14="http://schemas.microsoft.com/office/powerpoint/2010/main" val="195722451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 y="914400"/>
            <a:ext cx="8686800" cy="1569660"/>
          </a:xfrm>
          <a:prstGeom prst="rect">
            <a:avLst/>
          </a:prstGeom>
        </p:spPr>
        <p:txBody>
          <a:bodyPr wrap="square">
            <a:spAutoFit/>
          </a:bodyPr>
          <a:lstStyle/>
          <a:p>
            <a:pPr algn="ctr"/>
            <a:r>
              <a:rPr lang="en-US" sz="2400" dirty="0" smtClean="0">
                <a:latin typeface="Arial" pitchFamily="34" charset="0"/>
                <a:cs typeface="Arial" pitchFamily="34" charset="0"/>
              </a:rPr>
              <a:t>A database is a system to </a:t>
            </a:r>
            <a:r>
              <a:rPr lang="en-US" sz="3200" b="1" dirty="0" smtClean="0">
                <a:solidFill>
                  <a:srgbClr val="C00000"/>
                </a:solidFill>
                <a:latin typeface="Arial" pitchFamily="34" charset="0"/>
                <a:cs typeface="Arial" pitchFamily="34" charset="0"/>
              </a:rPr>
              <a:t>organize, store </a:t>
            </a:r>
            <a:r>
              <a:rPr lang="en-US" sz="2400" dirty="0">
                <a:latin typeface="Arial" pitchFamily="34" charset="0"/>
                <a:cs typeface="Arial" pitchFamily="34" charset="0"/>
              </a:rPr>
              <a:t>and</a:t>
            </a:r>
            <a:r>
              <a:rPr lang="en-US" sz="3200" b="1" dirty="0" smtClean="0">
                <a:solidFill>
                  <a:srgbClr val="0070C0"/>
                </a:solidFill>
                <a:latin typeface="Arial" pitchFamily="34" charset="0"/>
                <a:cs typeface="Arial" pitchFamily="34" charset="0"/>
              </a:rPr>
              <a:t> </a:t>
            </a:r>
            <a:r>
              <a:rPr lang="en-US" sz="3200" b="1" dirty="0" smtClean="0">
                <a:solidFill>
                  <a:srgbClr val="C00000"/>
                </a:solidFill>
                <a:latin typeface="Arial" pitchFamily="34" charset="0"/>
                <a:cs typeface="Arial" pitchFamily="34" charset="0"/>
              </a:rPr>
              <a:t>retrieve</a:t>
            </a:r>
            <a:r>
              <a:rPr lang="en-US" sz="2800" b="1" dirty="0" smtClean="0">
                <a:solidFill>
                  <a:srgbClr val="C00000"/>
                </a:solidFill>
                <a:latin typeface="Arial" pitchFamily="34" charset="0"/>
                <a:cs typeface="Arial" pitchFamily="34" charset="0"/>
              </a:rPr>
              <a:t> </a:t>
            </a:r>
            <a:r>
              <a:rPr lang="en-US" sz="2400" dirty="0" smtClean="0">
                <a:latin typeface="Arial" pitchFamily="34" charset="0"/>
                <a:cs typeface="Arial" pitchFamily="34" charset="0"/>
              </a:rPr>
              <a:t>large amounts of data easily, which is stored in </a:t>
            </a:r>
            <a:r>
              <a:rPr lang="en-US" sz="3200" b="1" dirty="0" smtClean="0">
                <a:solidFill>
                  <a:srgbClr val="C00000"/>
                </a:solidFill>
                <a:latin typeface="Arial" pitchFamily="34" charset="0"/>
                <a:cs typeface="Arial" pitchFamily="34" charset="0"/>
              </a:rPr>
              <a:t>one </a:t>
            </a:r>
            <a:r>
              <a:rPr lang="en-US" sz="2400" dirty="0">
                <a:latin typeface="Arial" pitchFamily="34" charset="0"/>
                <a:cs typeface="Arial" pitchFamily="34" charset="0"/>
              </a:rPr>
              <a:t>or</a:t>
            </a:r>
            <a:r>
              <a:rPr lang="en-US" sz="3200" b="1" dirty="0" smtClean="0">
                <a:solidFill>
                  <a:srgbClr val="C00000"/>
                </a:solidFill>
                <a:latin typeface="Arial" pitchFamily="34" charset="0"/>
                <a:cs typeface="Arial" pitchFamily="34" charset="0"/>
              </a:rPr>
              <a:t> more data files</a:t>
            </a:r>
            <a:r>
              <a:rPr lang="en-US" sz="3200" b="1" dirty="0" smtClean="0">
                <a:solidFill>
                  <a:srgbClr val="0070C0"/>
                </a:solidFill>
                <a:latin typeface="Arial" pitchFamily="34" charset="0"/>
                <a:cs typeface="Arial" pitchFamily="34" charset="0"/>
              </a:rPr>
              <a:t> </a:t>
            </a:r>
            <a:r>
              <a:rPr lang="en-US" sz="2400" dirty="0" smtClean="0">
                <a:latin typeface="Arial" pitchFamily="34" charset="0"/>
                <a:cs typeface="Arial" pitchFamily="34" charset="0"/>
              </a:rPr>
              <a:t>by </a:t>
            </a:r>
            <a:r>
              <a:rPr lang="en-US" sz="3200" b="1" dirty="0" smtClean="0">
                <a:solidFill>
                  <a:srgbClr val="C00000"/>
                </a:solidFill>
                <a:latin typeface="Arial" pitchFamily="34" charset="0"/>
                <a:cs typeface="Arial" pitchFamily="34" charset="0"/>
              </a:rPr>
              <a:t>one</a:t>
            </a:r>
            <a:r>
              <a:rPr lang="en-US" sz="3200" b="1" dirty="0" smtClean="0">
                <a:solidFill>
                  <a:srgbClr val="0070C0"/>
                </a:solidFill>
                <a:latin typeface="Arial" pitchFamily="34" charset="0"/>
                <a:cs typeface="Arial" pitchFamily="34" charset="0"/>
              </a:rPr>
              <a:t> </a:t>
            </a:r>
            <a:r>
              <a:rPr lang="en-US" sz="2400" dirty="0">
                <a:latin typeface="Arial" pitchFamily="34" charset="0"/>
                <a:cs typeface="Arial" pitchFamily="34" charset="0"/>
              </a:rPr>
              <a:t>or</a:t>
            </a:r>
            <a:r>
              <a:rPr lang="en-US" sz="3200" b="1" dirty="0" smtClean="0">
                <a:solidFill>
                  <a:srgbClr val="0070C0"/>
                </a:solidFill>
                <a:latin typeface="Arial" pitchFamily="34" charset="0"/>
                <a:cs typeface="Arial" pitchFamily="34" charset="0"/>
              </a:rPr>
              <a:t> </a:t>
            </a:r>
            <a:r>
              <a:rPr lang="en-US" sz="3200" b="1" dirty="0" smtClean="0">
                <a:solidFill>
                  <a:srgbClr val="C00000"/>
                </a:solidFill>
                <a:latin typeface="Arial" pitchFamily="34" charset="0"/>
                <a:cs typeface="Arial" pitchFamily="34" charset="0"/>
              </a:rPr>
              <a:t>more</a:t>
            </a:r>
            <a:r>
              <a:rPr lang="en-US" sz="3200" b="1" dirty="0" smtClean="0">
                <a:solidFill>
                  <a:srgbClr val="0070C0"/>
                </a:solidFill>
                <a:latin typeface="Arial" pitchFamily="34" charset="0"/>
                <a:cs typeface="Arial" pitchFamily="34" charset="0"/>
              </a:rPr>
              <a:t> </a:t>
            </a:r>
            <a:r>
              <a:rPr lang="en-US" sz="3200" b="1" dirty="0" smtClean="0">
                <a:solidFill>
                  <a:srgbClr val="C00000"/>
                </a:solidFill>
                <a:latin typeface="Arial" pitchFamily="34" charset="0"/>
                <a:cs typeface="Arial" pitchFamily="34" charset="0"/>
              </a:rPr>
              <a:t>users</a:t>
            </a:r>
            <a:r>
              <a:rPr lang="en-US" sz="3200" b="1" dirty="0" smtClean="0">
                <a:latin typeface="Arial" pitchFamily="34" charset="0"/>
                <a:cs typeface="Arial" pitchFamily="34" charset="0"/>
              </a:rPr>
              <a:t>.</a:t>
            </a:r>
          </a:p>
        </p:txBody>
      </p:sp>
      <p:sp>
        <p:nvSpPr>
          <p:cNvPr id="4" name="Rectangle 3"/>
          <p:cNvSpPr/>
          <p:nvPr/>
        </p:nvSpPr>
        <p:spPr>
          <a:xfrm>
            <a:off x="228600" y="2895600"/>
            <a:ext cx="8686800" cy="954107"/>
          </a:xfrm>
          <a:prstGeom prst="rect">
            <a:avLst/>
          </a:prstGeom>
        </p:spPr>
        <p:txBody>
          <a:bodyPr wrap="square">
            <a:spAutoFit/>
          </a:bodyPr>
          <a:lstStyle/>
          <a:p>
            <a:pPr algn="ctr"/>
            <a:r>
              <a:rPr lang="en-US" sz="2400" dirty="0" smtClean="0">
                <a:latin typeface="Arial" pitchFamily="34" charset="0"/>
                <a:cs typeface="Arial" pitchFamily="34" charset="0"/>
              </a:rPr>
              <a:t>Each database is a collection of tables, which are called </a:t>
            </a:r>
            <a:r>
              <a:rPr lang="en-US" sz="3200" b="1" dirty="0">
                <a:solidFill>
                  <a:srgbClr val="C00000"/>
                </a:solidFill>
                <a:latin typeface="Arial" pitchFamily="34" charset="0"/>
                <a:cs typeface="Arial" pitchFamily="34" charset="0"/>
              </a:rPr>
              <a:t>relations</a:t>
            </a:r>
            <a:r>
              <a:rPr lang="en-US" sz="2400" dirty="0" smtClean="0">
                <a:latin typeface="Arial" pitchFamily="34" charset="0"/>
                <a:cs typeface="Arial" pitchFamily="34" charset="0"/>
              </a:rPr>
              <a:t>, hence the name </a:t>
            </a:r>
            <a:r>
              <a:rPr lang="en-US" sz="2400" b="1" dirty="0" smtClean="0">
                <a:latin typeface="Arial" pitchFamily="34" charset="0"/>
                <a:cs typeface="Arial" pitchFamily="34" charset="0"/>
              </a:rPr>
              <a:t>"</a:t>
            </a:r>
            <a:r>
              <a:rPr lang="en-US" sz="3200" b="1" dirty="0">
                <a:solidFill>
                  <a:srgbClr val="C00000"/>
                </a:solidFill>
                <a:latin typeface="Arial" pitchFamily="34" charset="0"/>
                <a:cs typeface="Arial" pitchFamily="34" charset="0"/>
              </a:rPr>
              <a:t>relational database</a:t>
            </a:r>
            <a:r>
              <a:rPr lang="en-US" sz="2400" b="1" dirty="0" smtClean="0">
                <a:latin typeface="Arial" pitchFamily="34" charset="0"/>
                <a:cs typeface="Arial" pitchFamily="34" charset="0"/>
              </a:rPr>
              <a:t>"</a:t>
            </a:r>
            <a:r>
              <a:rPr lang="en-US" sz="2400" dirty="0" smtClean="0">
                <a:latin typeface="Arial" pitchFamily="34" charset="0"/>
                <a:cs typeface="Arial" pitchFamily="34" charset="0"/>
              </a:rPr>
              <a:t>.</a:t>
            </a:r>
            <a:endParaRPr lang="en-US" sz="2400" dirty="0">
              <a:latin typeface="Arial" pitchFamily="34" charset="0"/>
              <a:cs typeface="Arial" pitchFamily="34" charset="0"/>
            </a:endParaRPr>
          </a:p>
        </p:txBody>
      </p:sp>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What is </a:t>
            </a:r>
            <a:r>
              <a:rPr lang="en-US" sz="3200" b="1" i="1" dirty="0">
                <a:solidFill>
                  <a:srgbClr val="FFFF00"/>
                </a:solidFill>
                <a:latin typeface="Arial" pitchFamily="34" charset="0"/>
                <a:cs typeface="Arial" pitchFamily="34" charset="0"/>
              </a:rPr>
              <a:t>Database</a:t>
            </a:r>
            <a:r>
              <a:rPr lang="en-IN" sz="3200" b="1" i="1" dirty="0">
                <a:solidFill>
                  <a:srgbClr val="FFFF00"/>
                </a:solidFill>
                <a:latin typeface="Arial" pitchFamily="34" charset="0"/>
                <a:cs typeface="Arial" pitchFamily="34" charset="0"/>
              </a:rPr>
              <a:t>?</a:t>
            </a:r>
          </a:p>
        </p:txBody>
      </p:sp>
      <p:graphicFrame>
        <p:nvGraphicFramePr>
          <p:cNvPr id="6" name="Table 5"/>
          <p:cNvGraphicFramePr>
            <a:graphicFrameLocks noGrp="1"/>
          </p:cNvGraphicFramePr>
          <p:nvPr>
            <p:extLst>
              <p:ext uri="{D42A27DB-BD31-4B8C-83A1-F6EECF244321}">
                <p14:modId xmlns:p14="http://schemas.microsoft.com/office/powerpoint/2010/main" val="3564360472"/>
              </p:ext>
            </p:extLst>
          </p:nvPr>
        </p:nvGraphicFramePr>
        <p:xfrm>
          <a:off x="7772400" y="6441743"/>
          <a:ext cx="1205552" cy="370840"/>
        </p:xfrm>
        <a:graphic>
          <a:graphicData uri="http://schemas.openxmlformats.org/drawingml/2006/table">
            <a:tbl>
              <a:tblPr firstRow="1" bandRow="1">
                <a:tableStyleId>{5C22544A-7EE6-4342-B048-85BDC9FD1C3A}</a:tableStyleId>
              </a:tblPr>
              <a:tblGrid>
                <a:gridCol w="1205552"/>
              </a:tblGrid>
              <a:tr h="370840">
                <a:tc>
                  <a:txBody>
                    <a:bodyPr/>
                    <a:lstStyle/>
                    <a:p>
                      <a:pPr algn="ctr"/>
                      <a:r>
                        <a:rPr lang="en-US" sz="1400" dirty="0" smtClean="0">
                          <a:solidFill>
                            <a:schemeClr val="tx1"/>
                          </a:solidFill>
                          <a:latin typeface="Arial" panose="020B0604020202020204" pitchFamily="34" charset="0"/>
                          <a:cs typeface="Arial" panose="020B0604020202020204" pitchFamily="34" charset="0"/>
                          <a:hlinkClick r:id="rId2" action="ppaction://hlinksldjump"/>
                        </a:rPr>
                        <a:t>Index Page</a:t>
                      </a:r>
                      <a:endParaRPr lang="en-US" sz="1400" dirty="0">
                        <a:solidFill>
                          <a:schemeClr val="tx1"/>
                        </a:solidFill>
                        <a:latin typeface="Arial" panose="020B0604020202020204" pitchFamily="34" charset="0"/>
                        <a:cs typeface="Arial" panose="020B0604020202020204" pitchFamily="34" charset="0"/>
                      </a:endParaRPr>
                    </a:p>
                  </a:txBody>
                  <a:tcPr>
                    <a:solidFill>
                      <a:schemeClr val="bg1"/>
                    </a:solidFill>
                  </a:tcPr>
                </a:tc>
              </a:tr>
            </a:tbl>
          </a:graphicData>
        </a:graphic>
      </p:graphicFrame>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53000" y="3733799"/>
            <a:ext cx="3816723" cy="2821057"/>
          </a:xfrm>
          <a:prstGeom prst="rect">
            <a:avLst/>
          </a:prstGeom>
        </p:spPr>
      </p:pic>
    </p:spTree>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null r</a:t>
            </a:r>
            <a:r>
              <a:rPr lang="en-US" dirty="0" smtClean="0"/>
              <a:t>elated functions</a:t>
            </a:r>
            <a:endParaRPr lang="en-US" dirty="0"/>
          </a:p>
        </p:txBody>
      </p:sp>
    </p:spTree>
    <p:extLst>
      <p:ext uri="{BB962C8B-B14F-4D97-AF65-F5344CB8AC3E}">
        <p14:creationId xmlns:p14="http://schemas.microsoft.com/office/powerpoint/2010/main" val="994350102"/>
      </p:ext>
    </p:extLst>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nvl</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90647" y="762000"/>
            <a:ext cx="8890067" cy="923330"/>
          </a:xfrm>
          <a:prstGeom prst="rect">
            <a:avLst/>
          </a:prstGeom>
          <a:noFill/>
        </p:spPr>
        <p:txBody>
          <a:bodyPr wrap="square">
            <a:spAutoFit/>
          </a:bodyPr>
          <a:lstStyle/>
          <a:p>
            <a:pPr algn="just"/>
            <a:r>
              <a:rPr lang="en-US" dirty="0">
                <a:solidFill>
                  <a:srgbClr val="222222"/>
                </a:solidFill>
                <a:latin typeface="arial" panose="020B0604020202020204" pitchFamily="34" charset="0"/>
              </a:rPr>
              <a:t>The NVL function allows you to replace null values with a default value. If the value in the first parameter is null, the function returns the value in the second parameter. If the first parameter is any value other than null, it is returned unchanged.</a:t>
            </a:r>
            <a:endParaRPr lang="en-IN" sz="2000" dirty="0">
              <a:solidFill>
                <a:srgbClr val="222222"/>
              </a:solidFill>
              <a:latin typeface="arial" panose="020B0604020202020204" pitchFamily="34" charset="0"/>
            </a:endParaRPr>
          </a:p>
        </p:txBody>
      </p:sp>
      <p:sp>
        <p:nvSpPr>
          <p:cNvPr id="4" name="Rectangle 3"/>
          <p:cNvSpPr/>
          <p:nvPr/>
        </p:nvSpPr>
        <p:spPr>
          <a:xfrm>
            <a:off x="90647" y="1887955"/>
            <a:ext cx="341455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NVL(expr1, replace_with)</a:t>
            </a:r>
          </a:p>
        </p:txBody>
      </p:sp>
      <p:sp>
        <p:nvSpPr>
          <p:cNvPr id="2" name="Rectangle 1"/>
          <p:cNvSpPr/>
          <p:nvPr/>
        </p:nvSpPr>
        <p:spPr>
          <a:xfrm>
            <a:off x="4191000" y="1752600"/>
            <a:ext cx="4876800" cy="1477328"/>
          </a:xfrm>
          <a:prstGeom prst="rect">
            <a:avLst/>
          </a:prstGeom>
          <a:solidFill>
            <a:schemeClr val="bg1">
              <a:lumMod val="95000"/>
            </a:schemeClr>
          </a:solidFill>
        </p:spPr>
        <p:txBody>
          <a:bodyPr wrap="square">
            <a:spAutoFit/>
          </a:bodyPr>
          <a:lstStyle/>
          <a:p>
            <a:pPr algn="just"/>
            <a:r>
              <a:rPr lang="en-US" dirty="0">
                <a:solidFill>
                  <a:schemeClr val="bg2">
                    <a:lumMod val="50000"/>
                  </a:schemeClr>
                </a:solidFill>
              </a:rPr>
              <a:t>The arguments expr1 and expr2 can have any data type. If their data types are different, then Oracle </a:t>
            </a:r>
            <a:r>
              <a:rPr lang="en-US" dirty="0" smtClean="0">
                <a:solidFill>
                  <a:schemeClr val="bg2">
                    <a:lumMod val="50000"/>
                  </a:schemeClr>
                </a:solidFill>
              </a:rPr>
              <a:t>implicitly </a:t>
            </a:r>
            <a:r>
              <a:rPr lang="en-US" dirty="0">
                <a:solidFill>
                  <a:schemeClr val="bg2">
                    <a:lumMod val="50000"/>
                  </a:schemeClr>
                </a:solidFill>
              </a:rPr>
              <a:t>converts one to the other. If they cannot be converted implicitly, </a:t>
            </a:r>
            <a:r>
              <a:rPr lang="en-US" dirty="0" smtClean="0">
                <a:solidFill>
                  <a:schemeClr val="bg2">
                    <a:lumMod val="50000"/>
                  </a:schemeClr>
                </a:solidFill>
              </a:rPr>
              <a:t>then will returns </a:t>
            </a:r>
            <a:r>
              <a:rPr lang="en-US" dirty="0">
                <a:solidFill>
                  <a:schemeClr val="bg2">
                    <a:lumMod val="50000"/>
                  </a:schemeClr>
                </a:solidFill>
              </a:rPr>
              <a:t>an error.</a:t>
            </a:r>
          </a:p>
        </p:txBody>
      </p:sp>
      <p:sp>
        <p:nvSpPr>
          <p:cNvPr id="8" name="Rectangle 7"/>
          <p:cNvSpPr/>
          <p:nvPr/>
        </p:nvSpPr>
        <p:spPr>
          <a:xfrm>
            <a:off x="101532" y="3505200"/>
            <a:ext cx="8879182" cy="1055545"/>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solidFill>
                  <a:srgbClr val="99D9EA"/>
                </a:solidFill>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cs typeface="Calibri" panose="020F0502020204030204" pitchFamily="34" charset="0"/>
              </a:rPr>
              <a:t>nvl</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000000"/>
                </a:solidFill>
                <a:latin typeface="Calibri" panose="020F0502020204030204" pitchFamily="34" charset="0"/>
                <a:cs typeface="Calibri" panose="020F0502020204030204" pitchFamily="34" charset="0"/>
              </a:rPr>
              <a:t>null, </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Unknown</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as</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r1</a:t>
            </a:r>
            <a:r>
              <a:rPr lang="en-US" sz="2200" dirty="0" smtClean="0">
                <a:solidFill>
                  <a:srgbClr val="000000"/>
                </a:solidFill>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 </a:t>
            </a:r>
            <a:r>
              <a:rPr lang="en-US" sz="2200" dirty="0" smtClean="0">
                <a:solidFill>
                  <a:schemeClr val="accent4">
                    <a:lumMod val="50000"/>
                  </a:schemeClr>
                </a:solidFill>
                <a:latin typeface="Calibri" panose="020F0502020204030204" pitchFamily="34" charset="0"/>
                <a:cs typeface="Calibri" panose="020F0502020204030204" pitchFamily="34" charset="0"/>
              </a:rPr>
              <a:t>dual</a:t>
            </a:r>
            <a:r>
              <a:rPr lang="en-US" sz="2200" dirty="0" smtClean="0">
                <a:solidFill>
                  <a:srgbClr val="7F7F7F"/>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solidFill>
                  <a:srgbClr val="99D9EA"/>
                </a:solidFill>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cs typeface="Calibri" panose="020F0502020204030204" pitchFamily="34" charset="0"/>
              </a:rPr>
              <a:t>nvl</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000000"/>
                </a:solidFill>
                <a:latin typeface="Calibri" panose="020F0502020204030204" pitchFamily="34" charset="0"/>
                <a:cs typeface="Calibri" panose="020F0502020204030204" pitchFamily="34" charset="0"/>
              </a:rPr>
              <a:t>comm, </a:t>
            </a:r>
            <a:r>
              <a:rPr lang="en-US" sz="2200" dirty="0" smtClean="0">
                <a:solidFill>
                  <a:srgbClr val="C00000"/>
                </a:solidFill>
                <a:latin typeface="Calibri" panose="020F0502020204030204" pitchFamily="34" charset="0"/>
                <a:cs typeface="Calibri" panose="020F0502020204030204" pitchFamily="34" charset="0"/>
              </a:rPr>
              <a:t>0</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as</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r1</a:t>
            </a:r>
            <a:r>
              <a:rPr lang="en-US" sz="2200" dirty="0" smtClean="0">
                <a:solidFill>
                  <a:srgbClr val="000000"/>
                </a:solidFill>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 </a:t>
            </a:r>
            <a:r>
              <a:rPr lang="en-US" sz="2200" dirty="0" smtClean="0">
                <a:solidFill>
                  <a:schemeClr val="accent4">
                    <a:lumMod val="50000"/>
                  </a:schemeClr>
                </a:solidFill>
                <a:latin typeface="Calibri" panose="020F0502020204030204" pitchFamily="34" charset="0"/>
                <a:cs typeface="Calibri" panose="020F0502020204030204" pitchFamily="34" charset="0"/>
              </a:rPr>
              <a:t>emp</a:t>
            </a:r>
            <a:r>
              <a:rPr lang="en-US" sz="2200" dirty="0" smtClean="0">
                <a:solidFill>
                  <a:srgbClr val="7F7F7F"/>
                </a:solidFill>
                <a:latin typeface="Calibri" panose="020F0502020204030204" pitchFamily="34" charset="0"/>
                <a:cs typeface="Calibri" panose="020F0502020204030204" pitchFamily="34" charset="0"/>
              </a:rPr>
              <a:t>;</a:t>
            </a:r>
          </a:p>
        </p:txBody>
      </p:sp>
      <p:sp>
        <p:nvSpPr>
          <p:cNvPr id="6" name="TextBox 5"/>
          <p:cNvSpPr txBox="1"/>
          <p:nvPr/>
        </p:nvSpPr>
        <p:spPr>
          <a:xfrm>
            <a:off x="65247" y="106690"/>
            <a:ext cx="4621778" cy="369332"/>
          </a:xfrm>
          <a:prstGeom prst="rect">
            <a:avLst/>
          </a:prstGeom>
          <a:noFill/>
        </p:spPr>
        <p:txBody>
          <a:bodyPr wrap="none" rtlCol="0">
            <a:spAutoFit/>
          </a:bodyPr>
          <a:lstStyle/>
          <a:p>
            <a:r>
              <a:rPr lang="en-US" dirty="0" smtClean="0">
                <a:solidFill>
                  <a:srgbClr val="FFFF00"/>
                </a:solidFill>
              </a:rPr>
              <a:t>Datatype of both parameters must be same</a:t>
            </a:r>
            <a:endParaRPr lang="en-US" dirty="0">
              <a:solidFill>
                <a:srgbClr val="FFFF00"/>
              </a:solidFill>
            </a:endParaRPr>
          </a:p>
        </p:txBody>
      </p:sp>
    </p:spTree>
    <p:extLst>
      <p:ext uri="{BB962C8B-B14F-4D97-AF65-F5344CB8AC3E}">
        <p14:creationId xmlns:p14="http://schemas.microsoft.com/office/powerpoint/2010/main" val="4190072286"/>
      </p:ext>
    </p:extLst>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nvl2</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90647" y="762000"/>
            <a:ext cx="8890067" cy="923330"/>
          </a:xfrm>
          <a:prstGeom prst="rect">
            <a:avLst/>
          </a:prstGeom>
          <a:noFill/>
        </p:spPr>
        <p:txBody>
          <a:bodyPr wrap="square">
            <a:spAutoFit/>
          </a:bodyPr>
          <a:lstStyle/>
          <a:p>
            <a:pPr algn="just"/>
            <a:r>
              <a:rPr lang="en-US" dirty="0">
                <a:solidFill>
                  <a:srgbClr val="222222"/>
                </a:solidFill>
                <a:latin typeface="arial" panose="020B0604020202020204" pitchFamily="34" charset="0"/>
              </a:rPr>
              <a:t>The NVL2 function accepts three parameters. If the first parameter value is not null it returns the value in the second parameter. If the first parameter value is null, it returns the third parameter.</a:t>
            </a:r>
            <a:endParaRPr lang="en-IN" sz="2000" dirty="0">
              <a:solidFill>
                <a:srgbClr val="222222"/>
              </a:solidFill>
              <a:latin typeface="arial" panose="020B0604020202020204" pitchFamily="34" charset="0"/>
            </a:endParaRPr>
          </a:p>
        </p:txBody>
      </p:sp>
      <p:sp>
        <p:nvSpPr>
          <p:cNvPr id="5" name="Rectangle 4"/>
          <p:cNvSpPr/>
          <p:nvPr/>
        </p:nvSpPr>
        <p:spPr>
          <a:xfrm>
            <a:off x="90647" y="1887955"/>
            <a:ext cx="585295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NVL2(expr1, value_if_NOT_null, value_if_null )</a:t>
            </a:r>
          </a:p>
        </p:txBody>
      </p:sp>
    </p:spTree>
    <p:extLst>
      <p:ext uri="{BB962C8B-B14F-4D97-AF65-F5344CB8AC3E}">
        <p14:creationId xmlns:p14="http://schemas.microsoft.com/office/powerpoint/2010/main" val="3762283191"/>
      </p:ext>
    </p:extLst>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nullif</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90647" y="762000"/>
            <a:ext cx="8890067" cy="646331"/>
          </a:xfrm>
          <a:prstGeom prst="rect">
            <a:avLst/>
          </a:prstGeom>
          <a:noFill/>
        </p:spPr>
        <p:txBody>
          <a:bodyPr wrap="square">
            <a:spAutoFit/>
          </a:bodyPr>
          <a:lstStyle/>
          <a:p>
            <a:r>
              <a:rPr lang="en-US" dirty="0">
                <a:solidFill>
                  <a:srgbClr val="222222"/>
                </a:solidFill>
                <a:latin typeface="arial" panose="020B0604020202020204" pitchFamily="34" charset="0"/>
              </a:rPr>
              <a:t>The NULLIF function, it accepts two parameters and returns null if both parameters are equal. If they are not equal, the first parameter value is returned.</a:t>
            </a:r>
            <a:endParaRPr lang="en-IN" sz="2000" dirty="0">
              <a:solidFill>
                <a:srgbClr val="222222"/>
              </a:solidFill>
              <a:latin typeface="arial" panose="020B0604020202020204" pitchFamily="34" charset="0"/>
            </a:endParaRPr>
          </a:p>
        </p:txBody>
      </p:sp>
      <p:sp>
        <p:nvSpPr>
          <p:cNvPr id="4" name="Rectangle 3"/>
          <p:cNvSpPr/>
          <p:nvPr/>
        </p:nvSpPr>
        <p:spPr>
          <a:xfrm>
            <a:off x="90648" y="1887955"/>
            <a:ext cx="2728752"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NVLIF(expr1, expr2)</a:t>
            </a:r>
          </a:p>
        </p:txBody>
      </p:sp>
    </p:spTree>
    <p:extLst>
      <p:ext uri="{BB962C8B-B14F-4D97-AF65-F5344CB8AC3E}">
        <p14:creationId xmlns:p14="http://schemas.microsoft.com/office/powerpoint/2010/main" val="553285673"/>
      </p:ext>
    </p:extLst>
  </p:cSld>
  <p:clrMapOvr>
    <a:masterClrMapping/>
  </p:clrMapOvr>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coalesce</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90647" y="762000"/>
            <a:ext cx="8890067" cy="369332"/>
          </a:xfrm>
          <a:prstGeom prst="rect">
            <a:avLst/>
          </a:prstGeom>
          <a:noFill/>
        </p:spPr>
        <p:txBody>
          <a:bodyPr wrap="square">
            <a:spAutoFit/>
          </a:bodyPr>
          <a:lstStyle/>
          <a:p>
            <a:r>
              <a:rPr lang="en-IN" dirty="0" smtClean="0">
                <a:solidFill>
                  <a:srgbClr val="222222"/>
                </a:solidFill>
                <a:latin typeface="arial" panose="020B0604020202020204" pitchFamily="34" charset="0"/>
              </a:rPr>
              <a:t>TODO</a:t>
            </a:r>
            <a:endParaRPr lang="en-IN" sz="2000" dirty="0">
              <a:solidFill>
                <a:srgbClr val="222222"/>
              </a:solidFill>
              <a:latin typeface="arial" panose="020B0604020202020204" pitchFamily="34" charset="0"/>
            </a:endParaRPr>
          </a:p>
        </p:txBody>
      </p:sp>
    </p:spTree>
    <p:extLst>
      <p:ext uri="{BB962C8B-B14F-4D97-AF65-F5344CB8AC3E}">
        <p14:creationId xmlns:p14="http://schemas.microsoft.com/office/powerpoint/2010/main" val="1034840709"/>
      </p:ext>
    </p:extLst>
  </p:cSld>
  <p:clrMapOvr>
    <a:masterClrMapping/>
  </p:clrMapOvr>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identifier qualifiers</a:t>
            </a:r>
            <a:endParaRPr lang="en-US" dirty="0"/>
          </a:p>
        </p:txBody>
      </p:sp>
      <p:sp>
        <p:nvSpPr>
          <p:cNvPr id="3" name="Rectangle 2"/>
          <p:cNvSpPr/>
          <p:nvPr/>
        </p:nvSpPr>
        <p:spPr>
          <a:xfrm>
            <a:off x="152400" y="3200400"/>
            <a:ext cx="8839200" cy="1107996"/>
          </a:xfrm>
          <a:prstGeom prst="rect">
            <a:avLst/>
          </a:prstGeom>
          <a:solidFill>
            <a:srgbClr val="EDE701"/>
          </a:solidFill>
        </p:spPr>
        <p:txBody>
          <a:bodyPr wrap="square">
            <a:spAutoFit/>
          </a:bodyPr>
          <a:lstStyle/>
          <a:p>
            <a:r>
              <a:rPr lang="en-IN" sz="2200" dirty="0">
                <a:latin typeface="Segoe UI Light" panose="020B0502040204020203" pitchFamily="34" charset="0"/>
                <a:cs typeface="Segoe UI Light" panose="020B0502040204020203" pitchFamily="34" charset="0"/>
              </a:rPr>
              <a:t>The maximum length for each type of identifier like </a:t>
            </a:r>
            <a:r>
              <a:rPr lang="en-IN" sz="2200" dirty="0" smtClean="0">
                <a:latin typeface="Segoe UI Light" panose="020B0502040204020203" pitchFamily="34" charset="0"/>
                <a:cs typeface="Segoe UI Light" panose="020B0502040204020203" pitchFamily="34" charset="0"/>
              </a:rPr>
              <a:t>(</a:t>
            </a:r>
            <a:r>
              <a:rPr lang="en-US" sz="2200" dirty="0">
                <a:latin typeface="Segoe UI Light" panose="020B0502040204020203" pitchFamily="34" charset="0"/>
                <a:cs typeface="Segoe UI Light" panose="020B0502040204020203" pitchFamily="34" charset="0"/>
              </a:rPr>
              <a:t>Table, View, Synonym, Sequence, Index, Type, User, Java, Procedure, Function, Trigger, Package</a:t>
            </a:r>
            <a:r>
              <a:rPr lang="en-IN" sz="2200" dirty="0" smtClean="0">
                <a:latin typeface="Segoe UI Light" panose="020B0502040204020203" pitchFamily="34" charset="0"/>
                <a:cs typeface="Segoe UI Light" panose="020B0502040204020203" pitchFamily="34" charset="0"/>
              </a:rPr>
              <a:t>, and </a:t>
            </a:r>
            <a:r>
              <a:rPr lang="en-IN" sz="2200" dirty="0">
                <a:latin typeface="Segoe UI Light" panose="020B0502040204020203" pitchFamily="34" charset="0"/>
                <a:cs typeface="Segoe UI Light" panose="020B0502040204020203" pitchFamily="34" charset="0"/>
              </a:rPr>
              <a:t>Tablespace) is </a:t>
            </a:r>
            <a:r>
              <a:rPr lang="en-IN" sz="2200" dirty="0" smtClean="0">
                <a:latin typeface="Segoe UI Light" panose="020B0502040204020203" pitchFamily="34" charset="0"/>
                <a:cs typeface="Segoe UI Light" panose="020B0502040204020203" pitchFamily="34" charset="0"/>
              </a:rPr>
              <a:t>128 characters</a:t>
            </a:r>
            <a:endParaRPr lang="en-IN" sz="2200"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069490301"/>
      </p:ext>
    </p:extLst>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identifier qualifiers</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228600" y="838200"/>
            <a:ext cx="8686800" cy="2308324"/>
          </a:xfrm>
          <a:prstGeom prst="rect">
            <a:avLst/>
          </a:prstGeom>
          <a:solidFill>
            <a:srgbClr val="F9DAFE"/>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refer to a table within the default database as </a:t>
            </a:r>
            <a:r>
              <a:rPr lang="en-IN" b="1" i="1" dirty="0" smtClean="0">
                <a:latin typeface="Arial" panose="020B0604020202020204" pitchFamily="34" charset="0"/>
                <a:cs typeface="Arial" panose="020B0604020202020204" pitchFamily="34" charset="0"/>
              </a:rPr>
              <a:t>tbl_name</a:t>
            </a:r>
            <a:r>
              <a:rPr lang="en-IN" dirty="0" smtClean="0">
                <a:latin typeface="Arial" panose="020B0604020202020204" pitchFamily="34" charset="0"/>
                <a:cs typeface="Arial" panose="020B0604020202020204" pitchFamily="34" charset="0"/>
              </a:rPr>
              <a:t>. </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refer to a column as </a:t>
            </a:r>
            <a:r>
              <a:rPr lang="en-IN" b="1" i="1" dirty="0">
                <a:latin typeface="Arial" panose="020B0604020202020204" pitchFamily="34" charset="0"/>
                <a:cs typeface="Arial" panose="020B0604020202020204" pitchFamily="34" charset="0"/>
              </a:rPr>
              <a:t>col_name</a:t>
            </a:r>
            <a:r>
              <a:rPr lang="en-IN" dirty="0">
                <a:latin typeface="Arial" panose="020B0604020202020204" pitchFamily="34" charset="0"/>
                <a:cs typeface="Arial" panose="020B0604020202020204" pitchFamily="34" charset="0"/>
              </a:rPr>
              <a:t>, </a:t>
            </a:r>
            <a:r>
              <a:rPr lang="en-IN" b="1" i="1" dirty="0" smtClean="0">
                <a:latin typeface="Arial" panose="020B0604020202020204" pitchFamily="34" charset="0"/>
                <a:cs typeface="Arial" panose="020B0604020202020204" pitchFamily="34" charset="0"/>
              </a:rPr>
              <a:t>tbl_name.col_name</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need not specify a </a:t>
            </a:r>
            <a:r>
              <a:rPr lang="en-IN" b="1" i="1" dirty="0" smtClean="0">
                <a:latin typeface="Arial" panose="020B0604020202020204" pitchFamily="34" charset="0"/>
                <a:cs typeface="Arial" panose="020B0604020202020204" pitchFamily="34" charset="0"/>
              </a:rPr>
              <a:t>tbl_name</a:t>
            </a:r>
            <a:r>
              <a:rPr lang="en-IN" dirty="0" smtClean="0">
                <a:latin typeface="Arial" panose="020B0604020202020204" pitchFamily="34" charset="0"/>
                <a:cs typeface="Arial" panose="020B0604020202020204" pitchFamily="34" charset="0"/>
              </a:rPr>
              <a:t> prefix </a:t>
            </a:r>
            <a:r>
              <a:rPr lang="en-IN" dirty="0">
                <a:latin typeface="Arial" panose="020B0604020202020204" pitchFamily="34" charset="0"/>
                <a:cs typeface="Arial" panose="020B0604020202020204" pitchFamily="34" charset="0"/>
              </a:rPr>
              <a:t>for a column reference unless the reference would be ambiguous</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identifier quote character is the string quoting ( " )</a:t>
            </a:r>
          </a:p>
        </p:txBody>
      </p:sp>
    </p:spTree>
    <p:extLst>
      <p:ext uri="{BB962C8B-B14F-4D97-AF65-F5344CB8AC3E}">
        <p14:creationId xmlns:p14="http://schemas.microsoft.com/office/powerpoint/2010/main" val="2583964539"/>
      </p:ext>
    </p:extLst>
  </p:cSld>
  <p:clrMapOvr>
    <a:masterClrMapping/>
  </p:clrMapOvr>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identifier qualifiers</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17714" y="762000"/>
            <a:ext cx="8686800" cy="338554"/>
          </a:xfrm>
          <a:prstGeom prst="rect">
            <a:avLst/>
          </a:prstGeom>
        </p:spPr>
        <p:txBody>
          <a:bodyPr wrap="square">
            <a:spAutoFit/>
          </a:bodyPr>
          <a:lstStyle/>
          <a:p>
            <a:r>
              <a:rPr lang="en-IN" sz="1600" b="1" dirty="0" smtClean="0">
                <a:latin typeface="Arial" panose="020B0604020202020204" pitchFamily="34" charset="0"/>
                <a:cs typeface="Arial" panose="020B0604020202020204" pitchFamily="34" charset="0"/>
              </a:rPr>
              <a:t>You </a:t>
            </a:r>
            <a:r>
              <a:rPr lang="en-IN" sz="1600" b="1" dirty="0">
                <a:latin typeface="Arial" panose="020B0604020202020204" pitchFamily="34" charset="0"/>
                <a:cs typeface="Arial" panose="020B0604020202020204" pitchFamily="34" charset="0"/>
              </a:rPr>
              <a:t>can refer to a table column using any of the following </a:t>
            </a:r>
            <a:r>
              <a:rPr lang="en-IN" sz="1600" b="1" dirty="0" smtClean="0">
                <a:latin typeface="Arial" panose="020B0604020202020204" pitchFamily="34" charset="0"/>
                <a:cs typeface="Arial" panose="020B0604020202020204" pitchFamily="34" charset="0"/>
              </a:rPr>
              <a:t>forms.</a:t>
            </a:r>
            <a:endParaRPr lang="en-IN" sz="1600" b="1" dirty="0">
              <a:latin typeface="Arial" panose="020B0604020202020204" pitchFamily="34" charset="0"/>
              <a:cs typeface="Arial" panose="020B060402020202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2826700227"/>
              </p:ext>
            </p:extLst>
          </p:nvPr>
        </p:nvGraphicFramePr>
        <p:xfrm>
          <a:off x="152400" y="1371600"/>
          <a:ext cx="8839200" cy="2362623"/>
        </p:xfrm>
        <a:graphic>
          <a:graphicData uri="http://schemas.openxmlformats.org/drawingml/2006/table">
            <a:tbl>
              <a:tblPr firstRow="1" bandRow="1">
                <a:tableStyleId>{7E9639D4-E3E2-4D34-9284-5A2195B3D0D7}</a:tableStyleId>
              </a:tblPr>
              <a:tblGrid>
                <a:gridCol w="3429000"/>
                <a:gridCol w="5410200"/>
              </a:tblGrid>
              <a:tr h="442383">
                <a:tc>
                  <a:txBody>
                    <a:bodyPr/>
                    <a:lstStyle/>
                    <a:p>
                      <a:r>
                        <a:rPr lang="en-IN" dirty="0" smtClean="0">
                          <a:latin typeface="Arial" panose="020B0604020202020204" pitchFamily="34" charset="0"/>
                          <a:cs typeface="Arial" panose="020B0604020202020204" pitchFamily="34" charset="0"/>
                        </a:rPr>
                        <a:t>Column Reference</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Description</a:t>
                      </a:r>
                      <a:endParaRPr lang="en-IN" dirty="0">
                        <a:latin typeface="Arial" panose="020B0604020202020204" pitchFamily="34" charset="0"/>
                        <a:cs typeface="Arial" panose="020B0604020202020204" pitchFamily="34" charset="0"/>
                      </a:endParaRPr>
                    </a:p>
                  </a:txBody>
                  <a:tcPr/>
                </a:tc>
              </a:tr>
              <a:tr h="442383">
                <a:tc>
                  <a:txBody>
                    <a:bodyPr/>
                    <a:lstStyle/>
                    <a:p>
                      <a:pPr fontAlgn="t"/>
                      <a:r>
                        <a:rPr kumimoji="0" lang="en-IN" sz="1600" kern="1200" dirty="0" smtClean="0">
                          <a:solidFill>
                            <a:srgbClr val="0077AA"/>
                          </a:solidFill>
                          <a:latin typeface="Liberation Mono"/>
                          <a:ea typeface="+mn-ea"/>
                          <a:cs typeface="+mn-cs"/>
                        </a:rPr>
                        <a:t>col_name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The column </a:t>
                      </a:r>
                      <a:r>
                        <a:rPr lang="en-IN" sz="1600" b="1" i="1" dirty="0" smtClean="0">
                          <a:effectLst/>
                          <a:latin typeface="Arial" panose="020B0604020202020204" pitchFamily="34" charset="0"/>
                          <a:cs typeface="Arial" panose="020B0604020202020204" pitchFamily="34" charset="0"/>
                        </a:rPr>
                        <a:t>col_name</a:t>
                      </a:r>
                      <a:r>
                        <a:rPr lang="en-IN" sz="1600" dirty="0" smtClean="0">
                          <a:effectLst/>
                          <a:latin typeface="Arial" panose="020B0604020202020204" pitchFamily="34" charset="0"/>
                          <a:cs typeface="Arial" panose="020B0604020202020204" pitchFamily="34" charset="0"/>
                        </a:rPr>
                        <a:t> from whichever table used in the statement contains a column of that name.</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tbl_name.col_name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The column </a:t>
                      </a:r>
                      <a:r>
                        <a:rPr lang="en-IN" sz="1600" b="1" i="1" dirty="0" smtClean="0">
                          <a:effectLst/>
                          <a:latin typeface="Arial" panose="020B0604020202020204" pitchFamily="34" charset="0"/>
                          <a:cs typeface="Arial" panose="020B0604020202020204" pitchFamily="34" charset="0"/>
                        </a:rPr>
                        <a:t>col_name</a:t>
                      </a:r>
                      <a:r>
                        <a:rPr lang="en-IN" sz="1600" dirty="0" smtClean="0">
                          <a:effectLst/>
                          <a:latin typeface="Arial" panose="020B0604020202020204" pitchFamily="34" charset="0"/>
                          <a:cs typeface="Arial" panose="020B0604020202020204" pitchFamily="34" charset="0"/>
                        </a:rPr>
                        <a:t> from table </a:t>
                      </a:r>
                      <a:r>
                        <a:rPr lang="en-IN" sz="1600" b="1" i="1" dirty="0" smtClean="0">
                          <a:effectLst/>
                          <a:latin typeface="Arial" panose="020B0604020202020204" pitchFamily="34" charset="0"/>
                          <a:cs typeface="Arial" panose="020B0604020202020204" pitchFamily="34" charset="0"/>
                        </a:rPr>
                        <a:t>tbl_name</a:t>
                      </a:r>
                      <a:r>
                        <a:rPr lang="en-IN" sz="1600" dirty="0" smtClean="0">
                          <a:effectLst/>
                          <a:latin typeface="Arial" panose="020B0604020202020204" pitchFamily="34" charset="0"/>
                          <a:cs typeface="Arial" panose="020B0604020202020204" pitchFamily="34" charset="0"/>
                        </a:rPr>
                        <a:t> of the default schema.</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schema_name.tbl_name.col_name</a:t>
                      </a:r>
                    </a:p>
                    <a:p>
                      <a:pPr fontAlgn="t"/>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lang="en-IN" sz="1600" dirty="0" smtClean="0">
                          <a:effectLst/>
                          <a:latin typeface="Arial" panose="020B0604020202020204" pitchFamily="34" charset="0"/>
                          <a:cs typeface="Arial" panose="020B0604020202020204" pitchFamily="34" charset="0"/>
                        </a:rPr>
                        <a:t>The column </a:t>
                      </a:r>
                      <a:r>
                        <a:rPr lang="en-IN" sz="1600" b="1" i="1" dirty="0" smtClean="0">
                          <a:effectLst/>
                          <a:latin typeface="Arial" panose="020B0604020202020204" pitchFamily="34" charset="0"/>
                          <a:cs typeface="Arial" panose="020B0604020202020204" pitchFamily="34" charset="0"/>
                        </a:rPr>
                        <a:t>col_name</a:t>
                      </a:r>
                      <a:r>
                        <a:rPr lang="en-IN" sz="1600" dirty="0" smtClean="0">
                          <a:effectLst/>
                          <a:latin typeface="Arial" panose="020B0604020202020204" pitchFamily="34" charset="0"/>
                          <a:cs typeface="Arial" panose="020B0604020202020204" pitchFamily="34" charset="0"/>
                        </a:rPr>
                        <a:t> from table </a:t>
                      </a:r>
                      <a:r>
                        <a:rPr lang="en-IN" sz="1600" b="1" i="1" dirty="0" smtClean="0">
                          <a:effectLst/>
                          <a:latin typeface="Arial" panose="020B0604020202020204" pitchFamily="34" charset="0"/>
                          <a:cs typeface="Arial" panose="020B0604020202020204" pitchFamily="34" charset="0"/>
                        </a:rPr>
                        <a:t>tbl_name</a:t>
                      </a:r>
                      <a:r>
                        <a:rPr lang="en-IN" sz="1600" dirty="0" smtClean="0">
                          <a:effectLst/>
                          <a:latin typeface="Arial" panose="020B0604020202020204" pitchFamily="34" charset="0"/>
                          <a:cs typeface="Arial" panose="020B0604020202020204" pitchFamily="34" charset="0"/>
                        </a:rPr>
                        <a:t> of the schema </a:t>
                      </a:r>
                      <a:r>
                        <a:rPr lang="en-IN" sz="1600" b="1" i="1" dirty="0" smtClean="0">
                          <a:effectLst/>
                          <a:latin typeface="Arial" panose="020B0604020202020204" pitchFamily="34" charset="0"/>
                          <a:cs typeface="Arial" panose="020B0604020202020204" pitchFamily="34" charset="0"/>
                        </a:rPr>
                        <a:t>schema_name</a:t>
                      </a:r>
                      <a:r>
                        <a:rPr lang="en-IN" sz="1600" dirty="0" smtClean="0">
                          <a:effectLst/>
                          <a:latin typeface="Arial" panose="020B0604020202020204" pitchFamily="34" charset="0"/>
                          <a:cs typeface="Arial" panose="020B0604020202020204" pitchFamily="34" charset="0"/>
                        </a:rPr>
                        <a:t>.</a:t>
                      </a:r>
                    </a:p>
                  </a:txBody>
                  <a:tcPr marL="76200" marR="76200" marT="76200" marB="76200"/>
                </a:tc>
              </a:tr>
            </a:tbl>
          </a:graphicData>
        </a:graphic>
      </p:graphicFrame>
      <p:sp>
        <p:nvSpPr>
          <p:cNvPr id="8" name="Rectangle 7"/>
          <p:cNvSpPr/>
          <p:nvPr/>
        </p:nvSpPr>
        <p:spPr>
          <a:xfrm>
            <a:off x="141514" y="4495800"/>
            <a:ext cx="8839200" cy="400110"/>
          </a:xfrm>
          <a:prstGeom prst="rect">
            <a:avLst/>
          </a:prstGeom>
          <a:solidFill>
            <a:srgbClr val="F9DAFE"/>
          </a:solidFill>
        </p:spPr>
        <p:txBody>
          <a:bodyPr wrap="square">
            <a:spAutoFit/>
          </a:bodyPr>
          <a:lstStyle/>
          <a:p>
            <a:r>
              <a:rPr lang="en-US" sz="2000" dirty="0" smtClean="0">
                <a:latin typeface="Arial" pitchFamily="34" charset="0"/>
                <a:ea typeface="+mj-ea"/>
                <a:cs typeface="Arial" pitchFamily="34" charset="0"/>
              </a:rPr>
              <a:t>  </a:t>
            </a:r>
            <a:r>
              <a:rPr lang="en-IN" sz="2000" dirty="0">
                <a:latin typeface="Arial" pitchFamily="34" charset="0"/>
                <a:ea typeface="+mj-ea"/>
                <a:cs typeface="Arial" pitchFamily="34" charset="0"/>
              </a:rPr>
              <a:t>The identifier quote character is the </a:t>
            </a:r>
            <a:r>
              <a:rPr lang="en-IN" sz="2000" dirty="0">
                <a:latin typeface="Arial" panose="020B0604020202020204" pitchFamily="34" charset="0"/>
                <a:cs typeface="Arial" panose="020B0604020202020204" pitchFamily="34" charset="0"/>
              </a:rPr>
              <a:t>string quoting ( " )</a:t>
            </a:r>
            <a:endParaRPr lang="en-US" sz="2000" dirty="0" smtClean="0">
              <a:latin typeface="Arial" pitchFamily="34" charset="0"/>
              <a:ea typeface="+mj-ea"/>
              <a:cs typeface="Arial" pitchFamily="34" charset="0"/>
            </a:endParaRPr>
          </a:p>
        </p:txBody>
      </p:sp>
    </p:spTree>
    <p:extLst>
      <p:ext uri="{BB962C8B-B14F-4D97-AF65-F5344CB8AC3E}">
        <p14:creationId xmlns:p14="http://schemas.microsoft.com/office/powerpoint/2010/main" val="3731712547"/>
      </p:ext>
    </p:extLst>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identifier qualifiers</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17714" y="762000"/>
            <a:ext cx="8686800" cy="338554"/>
          </a:xfrm>
          <a:prstGeom prst="rect">
            <a:avLst/>
          </a:prstGeom>
        </p:spPr>
        <p:txBody>
          <a:bodyPr wrap="square">
            <a:spAutoFit/>
          </a:bodyPr>
          <a:lstStyle/>
          <a:p>
            <a:r>
              <a:rPr lang="en-IN" sz="1600" b="1" dirty="0" smtClean="0">
                <a:latin typeface="Arial" panose="020B0604020202020204" pitchFamily="34" charset="0"/>
                <a:cs typeface="Arial" panose="020B0604020202020204" pitchFamily="34" charset="0"/>
              </a:rPr>
              <a:t>You can </a:t>
            </a:r>
            <a:r>
              <a:rPr lang="en-IN" sz="1600" b="1" dirty="0">
                <a:latin typeface="Arial" panose="020B0604020202020204" pitchFamily="34" charset="0"/>
                <a:cs typeface="Arial" panose="020B0604020202020204" pitchFamily="34" charset="0"/>
              </a:rPr>
              <a:t>refer to a table </a:t>
            </a:r>
            <a:r>
              <a:rPr lang="en-IN" sz="1600" b="1" dirty="0" smtClean="0">
                <a:latin typeface="Arial" panose="020B0604020202020204" pitchFamily="34" charset="0"/>
                <a:cs typeface="Arial" panose="020B0604020202020204" pitchFamily="34" charset="0"/>
              </a:rPr>
              <a:t>using </a:t>
            </a:r>
            <a:r>
              <a:rPr lang="en-IN" sz="1600" b="1" dirty="0">
                <a:latin typeface="Arial" panose="020B0604020202020204" pitchFamily="34" charset="0"/>
                <a:cs typeface="Arial" panose="020B0604020202020204" pitchFamily="34" charset="0"/>
              </a:rPr>
              <a:t>any of the following </a:t>
            </a:r>
            <a:r>
              <a:rPr lang="en-IN" sz="1600" b="1" dirty="0" smtClean="0">
                <a:latin typeface="Arial" panose="020B0604020202020204" pitchFamily="34" charset="0"/>
                <a:cs typeface="Arial" panose="020B0604020202020204" pitchFamily="34" charset="0"/>
              </a:rPr>
              <a:t>forms.</a:t>
            </a:r>
            <a:endParaRPr lang="en-IN" sz="1600" b="1" dirty="0">
              <a:latin typeface="Arial" panose="020B0604020202020204" pitchFamily="34" charset="0"/>
              <a:cs typeface="Arial" panose="020B060402020202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672356447"/>
              </p:ext>
            </p:extLst>
          </p:nvPr>
        </p:nvGraphicFramePr>
        <p:xfrm>
          <a:off x="152400" y="1371600"/>
          <a:ext cx="8839200" cy="1082463"/>
        </p:xfrm>
        <a:graphic>
          <a:graphicData uri="http://schemas.openxmlformats.org/drawingml/2006/table">
            <a:tbl>
              <a:tblPr firstRow="1" bandRow="1">
                <a:tableStyleId>{7E9639D4-E3E2-4D34-9284-5A2195B3D0D7}</a:tableStyleId>
              </a:tblPr>
              <a:tblGrid>
                <a:gridCol w="2895600"/>
                <a:gridCol w="5943600"/>
              </a:tblGrid>
              <a:tr h="442383">
                <a:tc>
                  <a:txBody>
                    <a:bodyPr/>
                    <a:lstStyle/>
                    <a:p>
                      <a:r>
                        <a:rPr lang="en-IN" dirty="0" smtClean="0">
                          <a:latin typeface="Arial" panose="020B0604020202020204" pitchFamily="34" charset="0"/>
                          <a:cs typeface="Arial" panose="020B0604020202020204" pitchFamily="34" charset="0"/>
                        </a:rPr>
                        <a:t>Table Reference</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Description</a:t>
                      </a:r>
                      <a:endParaRPr lang="en-IN" dirty="0">
                        <a:latin typeface="Arial" panose="020B0604020202020204" pitchFamily="34" charset="0"/>
                        <a:cs typeface="Arial" panose="020B0604020202020204" pitchFamily="34" charset="0"/>
                      </a:endParaRPr>
                    </a:p>
                  </a:txBody>
                  <a:tcPr/>
                </a:tc>
              </a:tr>
              <a:tr h="442383">
                <a:tc>
                  <a:txBody>
                    <a:bodyPr/>
                    <a:lstStyle/>
                    <a:p>
                      <a:pPr marL="0" algn="l" rtl="0" eaLnBrk="1" fontAlgn="t" latinLnBrk="0" hangingPunct="1"/>
                      <a:r>
                        <a:rPr kumimoji="0" lang="en-IN" sz="1600" kern="1200" dirty="0" smtClean="0">
                          <a:solidFill>
                            <a:srgbClr val="0077AA"/>
                          </a:solidFill>
                          <a:latin typeface="Liberation Mono"/>
                          <a:ea typeface="+mn-ea"/>
                          <a:cs typeface="+mn-cs"/>
                        </a:rPr>
                        <a:t>schema_name.tbl_name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The table </a:t>
                      </a:r>
                      <a:r>
                        <a:rPr lang="en-IN" sz="1600" b="1" i="1" dirty="0" smtClean="0">
                          <a:effectLst/>
                          <a:latin typeface="Arial" panose="020B0604020202020204" pitchFamily="34" charset="0"/>
                          <a:cs typeface="Arial" panose="020B0604020202020204" pitchFamily="34" charset="0"/>
                        </a:rPr>
                        <a:t>tbl_name</a:t>
                      </a:r>
                      <a:r>
                        <a:rPr lang="en-IN" sz="1600" dirty="0" smtClean="0">
                          <a:effectLst/>
                          <a:latin typeface="Arial" panose="020B0604020202020204" pitchFamily="34" charset="0"/>
                          <a:cs typeface="Arial" panose="020B0604020202020204" pitchFamily="34" charset="0"/>
                        </a:rPr>
                        <a:t> from whichever table used in the statement to fetch the data.</a:t>
                      </a:r>
                      <a:endParaRPr lang="en-IN" sz="1600" dirty="0">
                        <a:effectLst/>
                        <a:latin typeface="Arial" panose="020B0604020202020204" pitchFamily="34" charset="0"/>
                        <a:cs typeface="Arial" panose="020B0604020202020204" pitchFamily="34" charset="0"/>
                      </a:endParaRPr>
                    </a:p>
                  </a:txBody>
                  <a:tcPr marL="76200" marR="76200" marT="76200" marB="76200"/>
                </a:tc>
              </a:tr>
            </a:tbl>
          </a:graphicData>
        </a:graphic>
      </p:graphicFrame>
      <p:sp>
        <p:nvSpPr>
          <p:cNvPr id="6" name="Rectangle 5"/>
          <p:cNvSpPr/>
          <p:nvPr/>
        </p:nvSpPr>
        <p:spPr>
          <a:xfrm>
            <a:off x="152400" y="2819400"/>
            <a:ext cx="8839200" cy="400110"/>
          </a:xfrm>
          <a:prstGeom prst="rect">
            <a:avLst/>
          </a:prstGeom>
          <a:solidFill>
            <a:srgbClr val="F9DAFE"/>
          </a:solidFill>
        </p:spPr>
        <p:txBody>
          <a:bodyPr wrap="square">
            <a:spAutoFit/>
          </a:bodyPr>
          <a:lstStyle/>
          <a:p>
            <a:r>
              <a:rPr lang="en-US" sz="2000" dirty="0" smtClean="0">
                <a:latin typeface="Arial" pitchFamily="34" charset="0"/>
                <a:ea typeface="+mj-ea"/>
                <a:cs typeface="Arial" pitchFamily="34" charset="0"/>
              </a:rPr>
              <a:t>  </a:t>
            </a:r>
            <a:r>
              <a:rPr lang="en-IN" sz="2000" dirty="0">
                <a:latin typeface="Arial" pitchFamily="34" charset="0"/>
                <a:ea typeface="+mj-ea"/>
                <a:cs typeface="Arial" pitchFamily="34" charset="0"/>
              </a:rPr>
              <a:t>The identifier quote character is the </a:t>
            </a:r>
            <a:r>
              <a:rPr lang="en-IN" sz="2000" dirty="0">
                <a:latin typeface="Arial" panose="020B0604020202020204" pitchFamily="34" charset="0"/>
                <a:cs typeface="Arial" panose="020B0604020202020204" pitchFamily="34" charset="0"/>
              </a:rPr>
              <a:t>string quoting ( " )</a:t>
            </a:r>
            <a:endParaRPr lang="en-US" sz="2000" dirty="0" smtClean="0">
              <a:latin typeface="Arial" pitchFamily="34" charset="0"/>
              <a:ea typeface="+mj-ea"/>
              <a:cs typeface="Arial" pitchFamily="34" charset="0"/>
            </a:endParaRPr>
          </a:p>
        </p:txBody>
      </p:sp>
    </p:spTree>
    <p:extLst>
      <p:ext uri="{BB962C8B-B14F-4D97-AF65-F5344CB8AC3E}">
        <p14:creationId xmlns:p14="http://schemas.microsoft.com/office/powerpoint/2010/main" val="1265439772"/>
      </p:ext>
    </p:extLst>
  </p:cSld>
  <p:clrMapOvr>
    <a:masterClrMapping/>
  </p:clrMapOvr>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Control Flow Functions</a:t>
            </a:r>
            <a:endParaRPr lang="en-US" dirty="0"/>
          </a:p>
        </p:txBody>
      </p:sp>
    </p:spTree>
    <p:extLst>
      <p:ext uri="{BB962C8B-B14F-4D97-AF65-F5344CB8AC3E}">
        <p14:creationId xmlns:p14="http://schemas.microsoft.com/office/powerpoint/2010/main" val="128955142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133600"/>
            <a:ext cx="8839200" cy="8382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7EEEE3"/>
                </a:solidFill>
                <a:latin typeface="Segoe UI Light" panose="020B0502040204020203" pitchFamily="34" charset="0"/>
                <a:cs typeface="Segoe UI Light" panose="020B0502040204020203" pitchFamily="34" charset="0"/>
              </a:rPr>
              <a:t>What is </a:t>
            </a:r>
            <a:r>
              <a:rPr lang="en-IN" dirty="0" smtClean="0">
                <a:solidFill>
                  <a:srgbClr val="7EEEE3"/>
                </a:solidFill>
                <a:latin typeface="Segoe UI Light" panose="020B0502040204020203" pitchFamily="34" charset="0"/>
                <a:cs typeface="Segoe UI Light" panose="020B0502040204020203" pitchFamily="34" charset="0"/>
              </a:rPr>
              <a:t>data?</a:t>
            </a:r>
            <a:endParaRPr lang="en-US" dirty="0">
              <a:solidFill>
                <a:srgbClr val="7EEEE3"/>
              </a:solidFill>
              <a:latin typeface="Segoe UI Light" panose="020B0502040204020203" pitchFamily="34" charset="0"/>
              <a:cs typeface="Segoe UI Light" panose="020B0502040204020203"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2957689"/>
            <a:ext cx="8153400" cy="3406422"/>
          </a:xfrm>
          <a:prstGeom prst="rect">
            <a:avLst/>
          </a:prstGeom>
        </p:spPr>
      </p:pic>
    </p:spTree>
    <p:extLst>
      <p:ext uri="{BB962C8B-B14F-4D97-AF65-F5344CB8AC3E}">
        <p14:creationId xmlns:p14="http://schemas.microsoft.com/office/powerpoint/2010/main" val="1235374328"/>
      </p:ext>
    </p:extLst>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decode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90647" y="762000"/>
            <a:ext cx="8890067" cy="923330"/>
          </a:xfrm>
          <a:prstGeom prst="rect">
            <a:avLst/>
          </a:prstGeom>
          <a:noFill/>
        </p:spPr>
        <p:txBody>
          <a:bodyPr wrap="square">
            <a:spAutoFit/>
          </a:bodyPr>
          <a:lstStyle/>
          <a:p>
            <a:r>
              <a:rPr lang="en-US" dirty="0">
                <a:solidFill>
                  <a:srgbClr val="222222"/>
                </a:solidFill>
                <a:latin typeface="arial" panose="020B0604020202020204" pitchFamily="34" charset="0"/>
              </a:rPr>
              <a:t>DECODE compares expr to each search value one by one. If expr is equal to a search, then Oracle Database returns the corresponding result. If no match is found, then Oracle returns default. If default is omitted, then Oracle returns null.</a:t>
            </a:r>
            <a:endParaRPr lang="en-IN" sz="2000" dirty="0">
              <a:solidFill>
                <a:srgbClr val="222222"/>
              </a:solidFill>
              <a:latin typeface="arial" panose="020B0604020202020204" pitchFamily="34" charset="0"/>
            </a:endParaRPr>
          </a:p>
        </p:txBody>
      </p:sp>
      <p:sp>
        <p:nvSpPr>
          <p:cNvPr id="2" name="Rectangle 1"/>
          <p:cNvSpPr/>
          <p:nvPr/>
        </p:nvSpPr>
        <p:spPr>
          <a:xfrm>
            <a:off x="228600" y="1905000"/>
            <a:ext cx="4572000" cy="1200329"/>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DECODE(expr, search, result</a:t>
            </a:r>
          </a:p>
          <a:p>
            <a:r>
              <a:rPr lang="en-US" i="1" dirty="0">
                <a:solidFill>
                  <a:srgbClr val="FCF75E"/>
                </a:solidFill>
                <a:latin typeface="Arial" pitchFamily="34" charset="0"/>
                <a:cs typeface="Arial" pitchFamily="34" charset="0"/>
              </a:rPr>
              <a:t>             </a:t>
            </a:r>
            <a:r>
              <a:rPr lang="en-US" i="1" dirty="0" smtClean="0">
                <a:solidFill>
                  <a:srgbClr val="FCF75E"/>
                </a:solidFill>
                <a:latin typeface="Arial" pitchFamily="34" charset="0"/>
                <a:cs typeface="Arial" pitchFamily="34" charset="0"/>
              </a:rPr>
              <a:t>    [, </a:t>
            </a:r>
            <a:r>
              <a:rPr lang="en-US" i="1" dirty="0">
                <a:solidFill>
                  <a:srgbClr val="FCF75E"/>
                </a:solidFill>
                <a:latin typeface="Arial" pitchFamily="34" charset="0"/>
                <a:cs typeface="Arial" pitchFamily="34" charset="0"/>
              </a:rPr>
              <a:t>search, result ]...</a:t>
            </a:r>
          </a:p>
          <a:p>
            <a:r>
              <a:rPr lang="en-US" i="1" dirty="0">
                <a:solidFill>
                  <a:srgbClr val="FCF75E"/>
                </a:solidFill>
                <a:latin typeface="Arial" pitchFamily="34" charset="0"/>
                <a:cs typeface="Arial" pitchFamily="34" charset="0"/>
              </a:rPr>
              <a:t>      </a:t>
            </a:r>
            <a:r>
              <a:rPr lang="en-US" i="1" dirty="0" smtClean="0">
                <a:solidFill>
                  <a:srgbClr val="FCF75E"/>
                </a:solidFill>
                <a:latin typeface="Arial" pitchFamily="34" charset="0"/>
                <a:cs typeface="Arial" pitchFamily="34" charset="0"/>
              </a:rPr>
              <a:t>           [, </a:t>
            </a:r>
            <a:r>
              <a:rPr lang="en-US" i="1" dirty="0">
                <a:solidFill>
                  <a:srgbClr val="FCF75E"/>
                </a:solidFill>
                <a:latin typeface="Arial" pitchFamily="34" charset="0"/>
                <a:cs typeface="Arial" pitchFamily="34" charset="0"/>
              </a:rPr>
              <a:t>default ]</a:t>
            </a:r>
          </a:p>
          <a:p>
            <a:r>
              <a:rPr lang="en-US" i="1" dirty="0">
                <a:solidFill>
                  <a:srgbClr val="FCF75E"/>
                </a:solidFill>
                <a:latin typeface="Arial" pitchFamily="34" charset="0"/>
                <a:cs typeface="Arial" pitchFamily="34" charset="0"/>
              </a:rPr>
              <a:t>      </a:t>
            </a:r>
            <a:r>
              <a:rPr lang="en-US" i="1" dirty="0" smtClean="0">
                <a:solidFill>
                  <a:srgbClr val="FCF75E"/>
                </a:solidFill>
                <a:latin typeface="Arial" pitchFamily="34" charset="0"/>
                <a:cs typeface="Arial" pitchFamily="34" charset="0"/>
              </a:rPr>
              <a:t>  )</a:t>
            </a:r>
            <a:endParaRPr lang="en-US" i="1" dirty="0">
              <a:solidFill>
                <a:srgbClr val="FCF75E"/>
              </a:solidFill>
              <a:latin typeface="Arial" pitchFamily="34" charset="0"/>
              <a:cs typeface="Arial" pitchFamily="34" charset="0"/>
            </a:endParaRPr>
          </a:p>
        </p:txBody>
      </p:sp>
    </p:spTree>
    <p:extLst>
      <p:ext uri="{BB962C8B-B14F-4D97-AF65-F5344CB8AC3E}">
        <p14:creationId xmlns:p14="http://schemas.microsoft.com/office/powerpoint/2010/main" val="937020373"/>
      </p:ext>
    </p:extLst>
  </p:cSld>
  <p:clrMapOvr>
    <a:masterClrMapping/>
  </p:clrMapOvr>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case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01532" y="762000"/>
            <a:ext cx="8890067" cy="646331"/>
          </a:xfrm>
          <a:prstGeom prst="rect">
            <a:avLst/>
          </a:prstGeom>
        </p:spPr>
        <p:txBody>
          <a:bodyPr wrap="square">
            <a:spAutoFit/>
          </a:bodyPr>
          <a:lstStyle/>
          <a:p>
            <a:r>
              <a:rPr lang="en-IN" dirty="0" smtClean="0">
                <a:solidFill>
                  <a:srgbClr val="222222"/>
                </a:solidFill>
                <a:latin typeface="arial" panose="020B0604020202020204" pitchFamily="34" charset="0"/>
              </a:rPr>
              <a:t>Returns </a:t>
            </a:r>
            <a:r>
              <a:rPr lang="en-IN" dirty="0">
                <a:solidFill>
                  <a:srgbClr val="222222"/>
                </a:solidFill>
                <a:latin typeface="arial" panose="020B0604020202020204" pitchFamily="34" charset="0"/>
              </a:rPr>
              <a:t>the result for the first condition that is true. If there was no matching result value, the result after ELSE is returned, or NULL if there is no ELSE part.</a:t>
            </a:r>
            <a:endParaRPr lang="en-IN" b="1" dirty="0">
              <a:solidFill>
                <a:srgbClr val="222222"/>
              </a:solidFill>
              <a:latin typeface="arial" panose="020B0604020202020204" pitchFamily="34" charset="0"/>
            </a:endParaRPr>
          </a:p>
        </p:txBody>
      </p:sp>
      <p:sp>
        <p:nvSpPr>
          <p:cNvPr id="4" name="Rectangle 3"/>
          <p:cNvSpPr/>
          <p:nvPr/>
        </p:nvSpPr>
        <p:spPr>
          <a:xfrm>
            <a:off x="139631" y="1550362"/>
            <a:ext cx="8851967" cy="2308324"/>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CASE selector</a:t>
            </a:r>
          </a:p>
          <a:p>
            <a:r>
              <a:rPr lang="en-US" i="1" dirty="0">
                <a:solidFill>
                  <a:srgbClr val="FCF75E"/>
                </a:solidFill>
                <a:latin typeface="Arial" pitchFamily="34" charset="0"/>
                <a:cs typeface="Arial" pitchFamily="34" charset="0"/>
              </a:rPr>
              <a:t>    WHEN selector_value_1 THEN statements_1</a:t>
            </a:r>
          </a:p>
          <a:p>
            <a:r>
              <a:rPr lang="en-US" i="1" dirty="0">
                <a:solidFill>
                  <a:srgbClr val="FCF75E"/>
                </a:solidFill>
                <a:latin typeface="Arial" pitchFamily="34" charset="0"/>
                <a:cs typeface="Arial" pitchFamily="34" charset="0"/>
              </a:rPr>
              <a:t>    WHEN selector_value_2 THEN statements_2</a:t>
            </a:r>
          </a:p>
          <a:p>
            <a:r>
              <a:rPr lang="en-US" i="1" dirty="0">
                <a:solidFill>
                  <a:srgbClr val="FCF75E"/>
                </a:solidFill>
                <a:latin typeface="Arial" pitchFamily="34" charset="0"/>
                <a:cs typeface="Arial" pitchFamily="34" charset="0"/>
              </a:rPr>
              <a:t>    …</a:t>
            </a:r>
          </a:p>
          <a:p>
            <a:r>
              <a:rPr lang="en-US" i="1" dirty="0">
                <a:solidFill>
                  <a:srgbClr val="FCF75E"/>
                </a:solidFill>
                <a:latin typeface="Arial" pitchFamily="34" charset="0"/>
                <a:cs typeface="Arial" pitchFamily="34" charset="0"/>
              </a:rPr>
              <a:t>    WHEN selector_value_n THEN statements_n</a:t>
            </a:r>
          </a:p>
          <a:p>
            <a:r>
              <a:rPr lang="en-US" i="1" dirty="0">
                <a:solidFill>
                  <a:srgbClr val="FCF75E"/>
                </a:solidFill>
                <a:latin typeface="Arial" pitchFamily="34" charset="0"/>
                <a:cs typeface="Arial" pitchFamily="34" charset="0"/>
              </a:rPr>
              <a:t>[ ELSE</a:t>
            </a:r>
          </a:p>
          <a:p>
            <a:r>
              <a:rPr lang="en-US" i="1" dirty="0">
                <a:solidFill>
                  <a:srgbClr val="FCF75E"/>
                </a:solidFill>
                <a:latin typeface="Arial" pitchFamily="34" charset="0"/>
                <a:cs typeface="Arial" pitchFamily="34" charset="0"/>
              </a:rPr>
              <a:t>    else_statements ]</a:t>
            </a:r>
          </a:p>
          <a:p>
            <a:r>
              <a:rPr lang="en-US" i="1" dirty="0">
                <a:solidFill>
                  <a:srgbClr val="FCF75E"/>
                </a:solidFill>
                <a:latin typeface="Arial" pitchFamily="34" charset="0"/>
                <a:cs typeface="Arial" pitchFamily="34" charset="0"/>
              </a:rPr>
              <a:t>END]</a:t>
            </a:r>
          </a:p>
        </p:txBody>
      </p:sp>
      <p:sp>
        <p:nvSpPr>
          <p:cNvPr id="5" name="Rectangle 4"/>
          <p:cNvSpPr/>
          <p:nvPr/>
        </p:nvSpPr>
        <p:spPr>
          <a:xfrm>
            <a:off x="152400" y="4368969"/>
            <a:ext cx="8686800" cy="769441"/>
          </a:xfrm>
          <a:prstGeom prst="rect">
            <a:avLst/>
          </a:prstGeom>
        </p:spPr>
        <p:txBody>
          <a:bodyPr wrap="square">
            <a:spAutoFit/>
          </a:bodyPr>
          <a:lstStyle/>
          <a:p>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smtClean="0">
                <a:solidFill>
                  <a:srgbClr val="000000"/>
                </a:solidFill>
                <a:latin typeface="Calibri" panose="020F0502020204030204" pitchFamily="34" charset="0"/>
              </a:rPr>
              <a:t>deptno, </a:t>
            </a:r>
            <a:r>
              <a:rPr lang="en-US" sz="2200" dirty="0">
                <a:solidFill>
                  <a:srgbClr val="962626"/>
                </a:solidFill>
                <a:latin typeface="Calibri" panose="020F0502020204030204" pitchFamily="34" charset="0"/>
              </a:rPr>
              <a:t>case</a:t>
            </a:r>
            <a:r>
              <a:rPr lang="en-US" sz="2200" dirty="0" smtClean="0">
                <a:solidFill>
                  <a:srgbClr val="962626"/>
                </a:solidFill>
                <a:latin typeface="Calibri" panose="020F0502020204030204" pitchFamily="34" charset="0"/>
              </a:rPr>
              <a:t> </a:t>
            </a:r>
            <a:r>
              <a:rPr lang="en-US" sz="2200" dirty="0" smtClean="0">
                <a:solidFill>
                  <a:srgbClr val="000000"/>
                </a:solidFill>
                <a:latin typeface="Calibri" panose="020F0502020204030204" pitchFamily="34" charset="0"/>
              </a:rPr>
              <a:t>deptno </a:t>
            </a:r>
            <a:r>
              <a:rPr lang="en-US" sz="2200" dirty="0">
                <a:solidFill>
                  <a:srgbClr val="962626"/>
                </a:solidFill>
                <a:latin typeface="Calibri" panose="020F0502020204030204" pitchFamily="34" charset="0"/>
              </a:rPr>
              <a:t>when</a:t>
            </a:r>
            <a:r>
              <a:rPr lang="en-US" sz="2200" dirty="0" smtClean="0">
                <a:solidFill>
                  <a:srgbClr val="000000"/>
                </a:solidFill>
                <a:latin typeface="Calibri" panose="020F0502020204030204" pitchFamily="34" charset="0"/>
              </a:rPr>
              <a:t> </a:t>
            </a:r>
            <a:r>
              <a:rPr lang="en-US" sz="2200" dirty="0" smtClean="0">
                <a:solidFill>
                  <a:schemeClr val="accent3">
                    <a:lumMod val="75000"/>
                  </a:schemeClr>
                </a:solidFill>
                <a:latin typeface="Calibri" panose="020F0502020204030204" pitchFamily="34" charset="0"/>
              </a:rPr>
              <a:t>10 </a:t>
            </a:r>
            <a:r>
              <a:rPr lang="en-US" sz="2200" dirty="0">
                <a:solidFill>
                  <a:srgbClr val="962626"/>
                </a:solidFill>
                <a:latin typeface="Calibri" panose="020F0502020204030204" pitchFamily="34" charset="0"/>
              </a:rPr>
              <a:t>then</a:t>
            </a:r>
            <a:r>
              <a:rPr lang="en-US" sz="2200" dirty="0" smtClean="0">
                <a:solidFill>
                  <a:srgbClr val="000000"/>
                </a:solidFill>
                <a:latin typeface="Calibri" panose="020F0502020204030204" pitchFamily="34" charset="0"/>
              </a:rPr>
              <a:t> </a:t>
            </a:r>
            <a:r>
              <a:rPr lang="en-IN" sz="2200" dirty="0">
                <a:latin typeface="Calibri" panose="020F0502020204030204" pitchFamily="34" charset="0"/>
                <a:ea typeface="Times New Roman" panose="02020603050405020304" pitchFamily="18" charset="0"/>
              </a:rPr>
              <a:t>'</a:t>
            </a:r>
            <a:r>
              <a:rPr lang="en-US" sz="2200" dirty="0" smtClean="0">
                <a:solidFill>
                  <a:schemeClr val="accent3">
                    <a:lumMod val="75000"/>
                  </a:schemeClr>
                </a:solidFill>
                <a:latin typeface="Calibri" panose="020F0502020204030204" pitchFamily="34" charset="0"/>
              </a:rPr>
              <a:t>Accounts</a:t>
            </a:r>
            <a:r>
              <a:rPr lang="en-IN" sz="2200" dirty="0" smtClean="0">
                <a:latin typeface="Calibri" panose="020F0502020204030204" pitchFamily="34" charset="0"/>
                <a:ea typeface="Times New Roman" panose="02020603050405020304" pitchFamily="18" charset="0"/>
              </a:rPr>
              <a:t>'</a:t>
            </a:r>
            <a:r>
              <a:rPr lang="en-US" sz="2200" dirty="0" smtClean="0">
                <a:solidFill>
                  <a:srgbClr val="000000"/>
                </a:solidFill>
                <a:latin typeface="Calibri" panose="020F0502020204030204" pitchFamily="34" charset="0"/>
              </a:rPr>
              <a:t> </a:t>
            </a:r>
            <a:r>
              <a:rPr lang="en-US" sz="2200" dirty="0">
                <a:solidFill>
                  <a:srgbClr val="962626"/>
                </a:solidFill>
                <a:latin typeface="Calibri" panose="020F0502020204030204" pitchFamily="34" charset="0"/>
              </a:rPr>
              <a:t>else</a:t>
            </a:r>
            <a:r>
              <a:rPr lang="en-US" sz="2200" dirty="0" smtClean="0">
                <a:solidFill>
                  <a:srgbClr val="000000"/>
                </a:solidFill>
                <a:latin typeface="Calibri" panose="020F0502020204030204" pitchFamily="34" charset="0"/>
              </a:rPr>
              <a:t> </a:t>
            </a:r>
            <a:r>
              <a:rPr lang="en-IN" sz="2200" dirty="0" smtClean="0">
                <a:latin typeface="Calibri" panose="020F0502020204030204" pitchFamily="34" charset="0"/>
                <a:ea typeface="Times New Roman" panose="02020603050405020304" pitchFamily="18" charset="0"/>
              </a:rPr>
              <a:t>'</a:t>
            </a:r>
            <a:r>
              <a:rPr lang="en-IN" sz="2200" dirty="0" smtClean="0">
                <a:solidFill>
                  <a:schemeClr val="accent3">
                    <a:lumMod val="75000"/>
                  </a:schemeClr>
                </a:solidFill>
                <a:latin typeface="Calibri" panose="020F0502020204030204" pitchFamily="34" charset="0"/>
                <a:ea typeface="Times New Roman" panose="02020603050405020304" pitchFamily="18" charset="0"/>
              </a:rPr>
              <a:t>N/A</a:t>
            </a:r>
            <a:r>
              <a:rPr lang="en-IN" sz="2200" dirty="0" smtClean="0">
                <a:latin typeface="Calibri" panose="020F0502020204030204" pitchFamily="34" charset="0"/>
                <a:ea typeface="Times New Roman" panose="02020603050405020304" pitchFamily="18" charset="0"/>
              </a:rPr>
              <a:t>' </a:t>
            </a:r>
            <a:r>
              <a:rPr lang="en-IN" sz="2200" dirty="0">
                <a:solidFill>
                  <a:srgbClr val="962626"/>
                </a:solidFill>
                <a:latin typeface="Calibri" panose="020F0502020204030204" pitchFamily="34" charset="0"/>
              </a:rPr>
              <a:t>end</a:t>
            </a:r>
            <a:r>
              <a:rPr lang="en-IN" sz="2200" dirty="0" smtClean="0">
                <a:latin typeface="Calibri" panose="020F0502020204030204" pitchFamily="34" charset="0"/>
                <a:ea typeface="Times New Roman" panose="02020603050405020304" pitchFamily="18" charset="0"/>
              </a:rPr>
              <a:t> </a:t>
            </a:r>
            <a:r>
              <a:rPr lang="en-US" sz="2200" dirty="0" smtClean="0">
                <a:solidFill>
                  <a:srgbClr val="00A2E8"/>
                </a:solidFill>
                <a:latin typeface="Calibri" panose="020F0502020204030204" pitchFamily="34" charset="0"/>
              </a:rPr>
              <a:t>from</a:t>
            </a:r>
            <a:r>
              <a:rPr lang="en-US" sz="2200" dirty="0">
                <a:solidFill>
                  <a:schemeClr val="accent4">
                    <a:lumMod val="50000"/>
                  </a:schemeClr>
                </a:solidFill>
                <a:latin typeface="Calibri" panose="020F0502020204030204" pitchFamily="34" charset="0"/>
                <a:cs typeface="Arial" panose="020B060402020202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rgbClr val="7F7F7F"/>
                </a:solidFill>
                <a:latin typeface="Calibri" panose="020F0502020204030204" pitchFamily="34" charset="0"/>
              </a:rPr>
              <a:t>;</a:t>
            </a:r>
            <a:endParaRPr lang="en-US" sz="2200" dirty="0">
              <a:solidFill>
                <a:srgbClr val="7F7F7F"/>
              </a:solidFill>
              <a:latin typeface="Calibri" panose="020F0502020204030204" pitchFamily="34" charset="0"/>
            </a:endParaRPr>
          </a:p>
        </p:txBody>
      </p:sp>
    </p:spTree>
    <p:extLst>
      <p:ext uri="{BB962C8B-B14F-4D97-AF65-F5344CB8AC3E}">
        <p14:creationId xmlns:p14="http://schemas.microsoft.com/office/powerpoint/2010/main" val="640994360"/>
      </p:ext>
    </p:extLst>
  </p:cSld>
  <p:clrMapOvr>
    <a:masterClrMapping/>
  </p:clrMapOvr>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case</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152400" y="4419600"/>
            <a:ext cx="8839200" cy="769441"/>
          </a:xfrm>
          <a:prstGeom prst="rect">
            <a:avLst/>
          </a:prstGeom>
        </p:spPr>
        <p:txBody>
          <a:bodyPr wrap="square">
            <a:spAutoFit/>
          </a:bodyPr>
          <a:lstStyle/>
          <a:p>
            <a:r>
              <a:rPr lang="en-IN"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select</a:t>
            </a:r>
            <a:r>
              <a:rPr lang="en-IN" sz="2200" dirty="0" smtClean="0">
                <a:latin typeface="Calibri" panose="020F0502020204030204" pitchFamily="34" charset="0"/>
                <a:cs typeface="Calibri" panose="020F0502020204030204" pitchFamily="34" charset="0"/>
              </a:rPr>
              <a:t> deptno, </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case when </a:t>
            </a:r>
            <a:r>
              <a:rPr lang="en-IN" sz="2200" dirty="0" smtClean="0">
                <a:latin typeface="Calibri" panose="020F0502020204030204" pitchFamily="34" charset="0"/>
                <a:cs typeface="Calibri" panose="020F0502020204030204" pitchFamily="34" charset="0"/>
              </a:rPr>
              <a:t>deptno</a:t>
            </a:r>
            <a:r>
              <a:rPr lang="en-IN" sz="2200" dirty="0" smtClean="0">
                <a:latin typeface="Calibri" panose="020F0502020204030204" pitchFamily="34" charset="0"/>
                <a:ea typeface="Times New Roman" panose="02020603050405020304" pitchFamily="18" charset="0"/>
                <a:cs typeface="Calibri" panose="020F0502020204030204" pitchFamily="34" charset="0"/>
              </a:rPr>
              <a:t> = 10 </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then</a:t>
            </a:r>
            <a:r>
              <a:rPr lang="en-IN" sz="2200" dirty="0" smtClean="0">
                <a:latin typeface="Calibri" panose="020F0502020204030204" pitchFamily="34" charset="0"/>
                <a:ea typeface="Times New Roman" panose="02020603050405020304" pitchFamily="18" charset="0"/>
                <a:cs typeface="Calibri" panose="020F0502020204030204" pitchFamily="34" charset="0"/>
              </a:rPr>
              <a:t> 'sales' </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when </a:t>
            </a:r>
            <a:r>
              <a:rPr lang="en-IN" sz="2200" dirty="0" smtClean="0">
                <a:latin typeface="Calibri" panose="020F0502020204030204" pitchFamily="34" charset="0"/>
                <a:cs typeface="Calibri" panose="020F0502020204030204" pitchFamily="34" charset="0"/>
              </a:rPr>
              <a:t>deptno </a:t>
            </a:r>
            <a:r>
              <a:rPr lang="en-IN" sz="2200" dirty="0" smtClean="0">
                <a:latin typeface="Calibri" panose="020F0502020204030204" pitchFamily="34" charset="0"/>
                <a:ea typeface="Times New Roman" panose="02020603050405020304" pitchFamily="18" charset="0"/>
                <a:cs typeface="Calibri" panose="020F0502020204030204" pitchFamily="34" charset="0"/>
              </a:rPr>
              <a:t>= 20 </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then</a:t>
            </a:r>
            <a:r>
              <a:rPr lang="en-IN" sz="2200" dirty="0" smtClean="0">
                <a:latin typeface="Calibri" panose="020F0502020204030204" pitchFamily="34" charset="0"/>
                <a:ea typeface="Times New Roman" panose="02020603050405020304" pitchFamily="18" charset="0"/>
                <a:cs typeface="Calibri" panose="020F0502020204030204" pitchFamily="34" charset="0"/>
              </a:rPr>
              <a:t> 'purchase'</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 else </a:t>
            </a:r>
            <a:r>
              <a:rPr lang="en-IN" sz="2200" dirty="0" smtClean="0">
                <a:latin typeface="Calibri" panose="020F0502020204030204" pitchFamily="34" charset="0"/>
                <a:ea typeface="Times New Roman" panose="02020603050405020304" pitchFamily="18" charset="0"/>
                <a:cs typeface="Calibri" panose="020F0502020204030204" pitchFamily="34" charset="0"/>
              </a:rPr>
              <a:t>'n/a'</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 end </a:t>
            </a:r>
            <a:r>
              <a:rPr lang="en-IN" sz="2200" dirty="0" smtClean="0">
                <a:latin typeface="Calibri" panose="020F0502020204030204" pitchFamily="34" charset="0"/>
                <a:ea typeface="Times New Roman" panose="02020603050405020304" pitchFamily="18" charset="0"/>
                <a:cs typeface="Calibri" panose="020F0502020204030204" pitchFamily="34" charset="0"/>
              </a:rPr>
              <a:t>r1</a:t>
            </a:r>
            <a:r>
              <a:rPr lang="en-IN" sz="2200" dirty="0" smtClean="0">
                <a:latin typeface="Calibri" panose="020F0502020204030204" pitchFamily="34" charset="0"/>
                <a:cs typeface="Calibri" panose="020F0502020204030204" pitchFamily="34" charset="0"/>
              </a:rPr>
              <a:t> </a:t>
            </a:r>
            <a:r>
              <a:rPr lang="en-IN"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from</a:t>
            </a:r>
            <a:r>
              <a:rPr lang="en-IN" sz="2200" dirty="0" smtClean="0">
                <a:latin typeface="Calibri" panose="020F0502020204030204" pitchFamily="34" charset="0"/>
                <a:cs typeface="Calibri" panose="020F0502020204030204" pitchFamily="34" charset="0"/>
              </a:rPr>
              <a:t> emp;</a:t>
            </a:r>
            <a:endParaRPr lang="en-IN" sz="2200" dirty="0">
              <a:latin typeface="Calibri" panose="020F0502020204030204" pitchFamily="34" charset="0"/>
              <a:cs typeface="Calibri" panose="020F0502020204030204" pitchFamily="34" charset="0"/>
            </a:endParaRPr>
          </a:p>
        </p:txBody>
      </p:sp>
      <p:sp>
        <p:nvSpPr>
          <p:cNvPr id="7" name="Rectangle 6"/>
          <p:cNvSpPr/>
          <p:nvPr/>
        </p:nvSpPr>
        <p:spPr>
          <a:xfrm>
            <a:off x="101532" y="762000"/>
            <a:ext cx="8890067" cy="646331"/>
          </a:xfrm>
          <a:prstGeom prst="rect">
            <a:avLst/>
          </a:prstGeom>
        </p:spPr>
        <p:txBody>
          <a:bodyPr wrap="square">
            <a:spAutoFit/>
          </a:bodyPr>
          <a:lstStyle/>
          <a:p>
            <a:r>
              <a:rPr lang="en-IN" dirty="0" smtClean="0">
                <a:solidFill>
                  <a:srgbClr val="222222"/>
                </a:solidFill>
                <a:latin typeface="arial" panose="020B0604020202020204" pitchFamily="34" charset="0"/>
              </a:rPr>
              <a:t>Returns </a:t>
            </a:r>
            <a:r>
              <a:rPr lang="en-IN" dirty="0">
                <a:solidFill>
                  <a:srgbClr val="222222"/>
                </a:solidFill>
                <a:latin typeface="arial" panose="020B0604020202020204" pitchFamily="34" charset="0"/>
              </a:rPr>
              <a:t>the result for the first condition that is true. If there was no matching result value, the result after ELSE is returned, or NULL if there is no ELSE part.</a:t>
            </a:r>
            <a:endParaRPr lang="en-IN" b="1" dirty="0">
              <a:solidFill>
                <a:srgbClr val="222222"/>
              </a:solidFill>
              <a:latin typeface="arial" panose="020B0604020202020204" pitchFamily="34" charset="0"/>
            </a:endParaRPr>
          </a:p>
        </p:txBody>
      </p:sp>
      <p:sp>
        <p:nvSpPr>
          <p:cNvPr id="5" name="Rectangle 4"/>
          <p:cNvSpPr/>
          <p:nvPr/>
        </p:nvSpPr>
        <p:spPr>
          <a:xfrm>
            <a:off x="152399" y="1560255"/>
            <a:ext cx="8839199" cy="2308324"/>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CASE</a:t>
            </a:r>
          </a:p>
          <a:p>
            <a:r>
              <a:rPr lang="en-US" i="1" dirty="0">
                <a:solidFill>
                  <a:srgbClr val="FCF75E"/>
                </a:solidFill>
                <a:latin typeface="Arial" pitchFamily="34" charset="0"/>
                <a:cs typeface="Arial" pitchFamily="34" charset="0"/>
              </a:rPr>
              <a:t>   WHEN condition_1 THEN statements_1</a:t>
            </a:r>
          </a:p>
          <a:p>
            <a:r>
              <a:rPr lang="en-US" i="1" dirty="0">
                <a:solidFill>
                  <a:srgbClr val="FCF75E"/>
                </a:solidFill>
                <a:latin typeface="Arial" pitchFamily="34" charset="0"/>
                <a:cs typeface="Arial" pitchFamily="34" charset="0"/>
              </a:rPr>
              <a:t>   WHEN condition_2 THEN statements_2</a:t>
            </a:r>
          </a:p>
          <a:p>
            <a:r>
              <a:rPr lang="en-US" i="1" dirty="0">
                <a:solidFill>
                  <a:srgbClr val="FCF75E"/>
                </a:solidFill>
                <a:latin typeface="Arial" pitchFamily="34" charset="0"/>
                <a:cs typeface="Arial" pitchFamily="34" charset="0"/>
              </a:rPr>
              <a:t>    ...</a:t>
            </a:r>
          </a:p>
          <a:p>
            <a:r>
              <a:rPr lang="en-US" i="1" dirty="0">
                <a:solidFill>
                  <a:srgbClr val="FCF75E"/>
                </a:solidFill>
                <a:latin typeface="Arial" pitchFamily="34" charset="0"/>
                <a:cs typeface="Arial" pitchFamily="34" charset="0"/>
              </a:rPr>
              <a:t>   WHEN condition_n THEN statements_n</a:t>
            </a:r>
          </a:p>
          <a:p>
            <a:r>
              <a:rPr lang="en-US" i="1" dirty="0">
                <a:solidFill>
                  <a:srgbClr val="FCF75E"/>
                </a:solidFill>
                <a:latin typeface="Arial" pitchFamily="34" charset="0"/>
                <a:cs typeface="Arial" pitchFamily="34" charset="0"/>
              </a:rPr>
              <a:t>[ ELSE</a:t>
            </a:r>
          </a:p>
          <a:p>
            <a:r>
              <a:rPr lang="en-US" i="1" dirty="0">
                <a:solidFill>
                  <a:srgbClr val="FCF75E"/>
                </a:solidFill>
                <a:latin typeface="Arial" pitchFamily="34" charset="0"/>
                <a:cs typeface="Arial" pitchFamily="34" charset="0"/>
              </a:rPr>
              <a:t>  else_statements ]</a:t>
            </a:r>
          </a:p>
          <a:p>
            <a:r>
              <a:rPr lang="en-US" i="1" dirty="0">
                <a:solidFill>
                  <a:srgbClr val="FCF75E"/>
                </a:solidFill>
                <a:latin typeface="Arial" pitchFamily="34" charset="0"/>
                <a:cs typeface="Arial" pitchFamily="34" charset="0"/>
              </a:rPr>
              <a:t>END CASE;]</a:t>
            </a:r>
          </a:p>
        </p:txBody>
      </p:sp>
    </p:spTree>
    <p:extLst>
      <p:ext uri="{BB962C8B-B14F-4D97-AF65-F5344CB8AC3E}">
        <p14:creationId xmlns:p14="http://schemas.microsoft.com/office/powerpoint/2010/main" val="3092956502"/>
      </p:ext>
    </p:extLst>
  </p:cSld>
  <p:clrMapOvr>
    <a:masterClrMapping/>
  </p:clrMapOvr>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 or - operator</a:t>
            </a:r>
          </a:p>
        </p:txBody>
      </p:sp>
      <p:sp>
        <p:nvSpPr>
          <p:cNvPr id="2" name="Rectangle 1"/>
          <p:cNvSpPr/>
          <p:nvPr/>
        </p:nvSpPr>
        <p:spPr>
          <a:xfrm>
            <a:off x="185058" y="762000"/>
            <a:ext cx="8719456" cy="338554"/>
          </a:xfrm>
          <a:prstGeom prst="rect">
            <a:avLst/>
          </a:prstGeom>
        </p:spPr>
        <p:txBody>
          <a:bodyPr wrap="square">
            <a:spAutoFit/>
          </a:bodyPr>
          <a:lstStyle/>
          <a:p>
            <a:pPr algn="ctr"/>
            <a:r>
              <a:rPr lang="en-IN" sz="1600" b="1" dirty="0">
                <a:latin typeface="Arial" panose="020B0604020202020204" pitchFamily="34" charset="0"/>
                <a:cs typeface="Arial" panose="020B0604020202020204" pitchFamily="34" charset="0"/>
              </a:rPr>
              <a:t>Date arithmetic also can be performed using INTERVAL together with the + or - </a:t>
            </a:r>
            <a:r>
              <a:rPr lang="en-IN" sz="1600" b="1" dirty="0" smtClean="0">
                <a:latin typeface="Arial" panose="020B0604020202020204" pitchFamily="34" charset="0"/>
                <a:cs typeface="Arial" panose="020B0604020202020204" pitchFamily="34" charset="0"/>
              </a:rPr>
              <a:t>operator</a:t>
            </a:r>
            <a:endParaRPr lang="en-IN" sz="1600" b="1" dirty="0">
              <a:latin typeface="Arial" panose="020B0604020202020204" pitchFamily="34" charset="0"/>
              <a:cs typeface="Arial" panose="020B0604020202020204" pitchFamily="34" charset="0"/>
            </a:endParaRPr>
          </a:p>
        </p:txBody>
      </p:sp>
      <p:sp>
        <p:nvSpPr>
          <p:cNvPr id="3" name="Rectangle 2"/>
          <p:cNvSpPr/>
          <p:nvPr/>
        </p:nvSpPr>
        <p:spPr>
          <a:xfrm>
            <a:off x="185057" y="1112247"/>
            <a:ext cx="8719456" cy="461616"/>
          </a:xfrm>
          <a:prstGeom prst="rect">
            <a:avLst/>
          </a:prstGeom>
          <a:solidFill>
            <a:schemeClr val="bg1"/>
          </a:solidFill>
          <a:ln>
            <a:noFill/>
          </a:ln>
          <a:effectLst/>
        </p:spPr>
        <p:txBody>
          <a:bodyPr vert="horz" wrap="square" lIns="0" tIns="0" rIns="0" bIns="152352" numCol="1" anchor="ctr" anchorCtr="0" compatLnSpc="1">
            <a:prstTxWarp prst="textNoShape">
              <a:avLst/>
            </a:prstTxWarp>
            <a:spAutoFit/>
          </a:bodyPr>
          <a:lstStyle/>
          <a:p>
            <a:pPr eaLnBrk="0" fontAlgn="base" hangingPunct="0">
              <a:spcBef>
                <a:spcPct val="0"/>
              </a:spcBef>
              <a:spcAft>
                <a:spcPct val="0"/>
              </a:spcAft>
            </a:pPr>
            <a:r>
              <a:rPr lang="en-IN" sz="2000" dirty="0">
                <a:solidFill>
                  <a:srgbClr val="0077AA"/>
                </a:solidFill>
                <a:latin typeface="Liberation Mono"/>
              </a:rPr>
              <a:t>date + INTERVAL expr unit   /   date - INTERVAL expr unit</a:t>
            </a:r>
          </a:p>
        </p:txBody>
      </p:sp>
      <p:graphicFrame>
        <p:nvGraphicFramePr>
          <p:cNvPr id="10" name="Table 9"/>
          <p:cNvGraphicFramePr>
            <a:graphicFrameLocks noGrp="1"/>
          </p:cNvGraphicFramePr>
          <p:nvPr>
            <p:extLst>
              <p:ext uri="{D42A27DB-BD31-4B8C-83A1-F6EECF244321}">
                <p14:modId xmlns:p14="http://schemas.microsoft.com/office/powerpoint/2010/main" val="3570070284"/>
              </p:ext>
            </p:extLst>
          </p:nvPr>
        </p:nvGraphicFramePr>
        <p:xfrm>
          <a:off x="152400" y="2133600"/>
          <a:ext cx="8839200" cy="3981447"/>
        </p:xfrm>
        <a:graphic>
          <a:graphicData uri="http://schemas.openxmlformats.org/drawingml/2006/table">
            <a:tbl>
              <a:tblPr firstRow="1" bandRow="1">
                <a:tableStyleId>{7E9639D4-E3E2-4D34-9284-5A2195B3D0D7}</a:tableStyleId>
              </a:tblPr>
              <a:tblGrid>
                <a:gridCol w="1981200"/>
                <a:gridCol w="6858000"/>
              </a:tblGrid>
              <a:tr h="442383">
                <a:tc>
                  <a:txBody>
                    <a:bodyPr/>
                    <a:lstStyle/>
                    <a:p>
                      <a:r>
                        <a:rPr lang="en-IN" dirty="0" smtClean="0">
                          <a:latin typeface="Arial" panose="020B0604020202020204" pitchFamily="34" charset="0"/>
                          <a:cs typeface="Arial" panose="020B0604020202020204" pitchFamily="34" charset="0"/>
                        </a:rPr>
                        <a:t>unit Value</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ExpectedexprFormat</a:t>
                      </a:r>
                      <a:endParaRPr lang="en-IN" dirty="0">
                        <a:latin typeface="Arial" panose="020B0604020202020204" pitchFamily="34" charset="0"/>
                        <a:cs typeface="Arial" panose="020B0604020202020204" pitchFamily="34" charset="0"/>
                      </a:endParaRPr>
                    </a:p>
                  </a:txBody>
                  <a:tcPr/>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SECOND</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SECONDS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MINUTE</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MINUTES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HOUR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HOURS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DAY</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DAYS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WEEK</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WEEKS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MONTH</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MONTHS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QUARTER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QUARTERS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YEAR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YEARS</a:t>
                      </a:r>
                    </a:p>
                  </a:txBody>
                  <a:tcPr marL="76200" marR="76200" marT="76200" marB="76200"/>
                </a:tc>
              </a:tr>
            </a:tbl>
          </a:graphicData>
        </a:graphic>
      </p:graphicFrame>
      <p:sp>
        <p:nvSpPr>
          <p:cNvPr id="7" name="Rectangle 6"/>
          <p:cNvSpPr/>
          <p:nvPr/>
        </p:nvSpPr>
        <p:spPr>
          <a:xfrm>
            <a:off x="185057" y="1524000"/>
            <a:ext cx="8719456" cy="369332"/>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 </a:t>
            </a:r>
            <a:r>
              <a:rPr lang="en-IN" dirty="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DD4A68"/>
                </a:solidFill>
                <a:latin typeface="Arial" panose="020B0604020202020204" pitchFamily="34" charset="0"/>
                <a:ea typeface="Times New Roman" panose="02020603050405020304" pitchFamily="18" charset="0"/>
              </a:rPr>
              <a:t>INTERVAL </a:t>
            </a:r>
            <a:r>
              <a:rPr lang="en-IN" dirty="0" smtClean="0">
                <a:solidFill>
                  <a:srgbClr val="92D050"/>
                </a:solidFill>
                <a:latin typeface="Arial" panose="020B0604020202020204" pitchFamily="34" charset="0"/>
                <a:ea typeface="Times New Roman" panose="02020603050405020304" pitchFamily="18" charset="0"/>
              </a:rPr>
              <a:t>1</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3F6971"/>
                </a:solidFill>
                <a:latin typeface="Arial" panose="020B0604020202020204" pitchFamily="34" charset="0"/>
                <a:ea typeface="Times New Roman" panose="02020603050405020304" pitchFamily="18" charset="0"/>
              </a:rPr>
              <a:t>DAY</a:t>
            </a:r>
            <a:r>
              <a:rPr lang="en-IN" dirty="0" smtClean="0">
                <a:solidFill>
                  <a:srgbClr val="DD4A68"/>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853737152"/>
      </p:ext>
    </p:extLst>
  </p:cSld>
  <p:clrMapOvr>
    <a:masterClrMapping/>
  </p:clrMapOvr>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SELECT statement… syntax</a:t>
            </a:r>
          </a:p>
          <a:p>
            <a:endParaRPr lang="en-US" dirty="0"/>
          </a:p>
        </p:txBody>
      </p:sp>
      <p:sp>
        <p:nvSpPr>
          <p:cNvPr id="3" name="Rectangle 2"/>
          <p:cNvSpPr/>
          <p:nvPr/>
        </p:nvSpPr>
        <p:spPr>
          <a:xfrm>
            <a:off x="990600" y="3200400"/>
            <a:ext cx="7162800" cy="816890"/>
          </a:xfrm>
          <a:prstGeom prst="rect">
            <a:avLst/>
          </a:prstGeom>
          <a:solidFill>
            <a:srgbClr val="E8F97F"/>
          </a:solidFill>
        </p:spPr>
        <p:txBody>
          <a:bodyPr wrap="square">
            <a:spAutoFit/>
          </a:bodyPr>
          <a:lstStyle/>
          <a:p>
            <a:pPr>
              <a:lnSpc>
                <a:spcPct val="107000"/>
              </a:lnSpc>
            </a:pPr>
            <a:r>
              <a:rPr lang="en-IN" sz="2200" dirty="0">
                <a:latin typeface="Segoe UI Light" panose="020B0502040204020203" pitchFamily="34" charset="0"/>
                <a:ea typeface="Calibri" panose="020F0502020204030204" pitchFamily="34" charset="0"/>
                <a:cs typeface="Segoe UI Light" panose="020B0502040204020203" pitchFamily="34" charset="0"/>
              </a:rPr>
              <a:t>SELECT is used to retrieve rows selected from one or more tables, and can include UNION statements and subqueries.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29000" y="4196938"/>
            <a:ext cx="5715000" cy="2324100"/>
          </a:xfrm>
          <a:prstGeom prst="rect">
            <a:avLst/>
          </a:prstGeom>
        </p:spPr>
      </p:pic>
    </p:spTree>
    <p:extLst>
      <p:ext uri="{BB962C8B-B14F-4D97-AF65-F5344CB8AC3E}">
        <p14:creationId xmlns:p14="http://schemas.microsoft.com/office/powerpoint/2010/main" val="967305241"/>
      </p:ext>
    </p:extLst>
  </p:cSld>
  <p:clrMapOvr>
    <a:masterClrMapping/>
  </p:clrMapOvr>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SELECT statement</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393875"/>
            <a:ext cx="8839200" cy="3323987"/>
          </a:xfrm>
          <a:prstGeom prst="rect">
            <a:avLst/>
          </a:prstGeom>
        </p:spPr>
        <p:txBody>
          <a:bodyPr wrap="square">
            <a:spAutoFit/>
          </a:bodyPr>
          <a:lstStyle/>
          <a:p>
            <a:pPr>
              <a:lnSpc>
                <a:spcPct val="150000"/>
              </a:lnSpc>
            </a:pPr>
            <a:r>
              <a:rPr lang="en-US" sz="2000" dirty="0">
                <a:solidFill>
                  <a:srgbClr val="0077AA"/>
                </a:solidFill>
                <a:latin typeface="Liberation Mono"/>
              </a:rPr>
              <a:t>SELECT </a:t>
            </a:r>
            <a:r>
              <a:rPr lang="en-US" sz="2000" dirty="0" smtClean="0">
                <a:solidFill>
                  <a:srgbClr val="0077AA"/>
                </a:solidFill>
                <a:latin typeface="Liberation Mono"/>
              </a:rPr>
              <a:t>[ ALL </a:t>
            </a:r>
            <a:r>
              <a:rPr lang="en-US" sz="2000" dirty="0">
                <a:solidFill>
                  <a:srgbClr val="0077AA"/>
                </a:solidFill>
                <a:latin typeface="Liberation Mono"/>
              </a:rPr>
              <a:t>/ DISTINCT / </a:t>
            </a:r>
            <a:r>
              <a:rPr lang="en-US" sz="2000" dirty="0" smtClean="0">
                <a:solidFill>
                  <a:srgbClr val="0077AA"/>
                </a:solidFill>
                <a:latin typeface="Liberation Mono"/>
              </a:rPr>
              <a:t>UNIQUE ] </a:t>
            </a:r>
            <a:r>
              <a:rPr lang="en-US" sz="2000" dirty="0">
                <a:solidFill>
                  <a:srgbClr val="0077AA"/>
                </a:solidFill>
                <a:latin typeface="Liberation Mono"/>
              </a:rPr>
              <a:t>* / ColName1, ColName2, expressions,... from &lt;table_references&gt;</a:t>
            </a:r>
          </a:p>
          <a:p>
            <a:pPr>
              <a:lnSpc>
                <a:spcPct val="150000"/>
              </a:lnSpc>
            </a:pPr>
            <a:r>
              <a:rPr lang="en-US" sz="2000" dirty="0" smtClean="0">
                <a:solidFill>
                  <a:srgbClr val="0077AA"/>
                </a:solidFill>
                <a:latin typeface="Liberation Mono"/>
              </a:rPr>
              <a:t> [</a:t>
            </a:r>
            <a:r>
              <a:rPr lang="en-US" sz="2000" dirty="0">
                <a:solidFill>
                  <a:srgbClr val="0077AA"/>
                </a:solidFill>
                <a:latin typeface="Liberation Mono"/>
              </a:rPr>
              <a:t>WHERE where_condition]</a:t>
            </a:r>
          </a:p>
          <a:p>
            <a:pPr>
              <a:lnSpc>
                <a:spcPct val="150000"/>
              </a:lnSpc>
            </a:pPr>
            <a:r>
              <a:rPr lang="en-US" sz="2000" dirty="0" smtClean="0">
                <a:solidFill>
                  <a:srgbClr val="0077AA"/>
                </a:solidFill>
                <a:latin typeface="Liberation Mono"/>
              </a:rPr>
              <a:t> [</a:t>
            </a:r>
            <a:r>
              <a:rPr lang="en-US" sz="2000" dirty="0">
                <a:solidFill>
                  <a:srgbClr val="0077AA"/>
                </a:solidFill>
                <a:latin typeface="Liberation Mono"/>
              </a:rPr>
              <a:t>GROUP BY {</a:t>
            </a:r>
            <a:r>
              <a:rPr lang="en-US" sz="2000" dirty="0" smtClean="0">
                <a:solidFill>
                  <a:srgbClr val="0077AA"/>
                </a:solidFill>
                <a:latin typeface="Liberation Mono"/>
              </a:rPr>
              <a:t>col_name}</a:t>
            </a:r>
            <a:endParaRPr lang="en-US" sz="2000" dirty="0">
              <a:solidFill>
                <a:srgbClr val="0077AA"/>
              </a:solidFill>
              <a:latin typeface="Liberation Mono"/>
            </a:endParaRPr>
          </a:p>
          <a:p>
            <a:pPr>
              <a:lnSpc>
                <a:spcPct val="150000"/>
              </a:lnSpc>
            </a:pPr>
            <a:r>
              <a:rPr lang="en-US" sz="2000" dirty="0" smtClean="0">
                <a:solidFill>
                  <a:srgbClr val="0077AA"/>
                </a:solidFill>
                <a:latin typeface="Liberation Mono"/>
              </a:rPr>
              <a:t> [</a:t>
            </a:r>
            <a:r>
              <a:rPr lang="en-US" sz="2000" dirty="0">
                <a:solidFill>
                  <a:srgbClr val="0077AA"/>
                </a:solidFill>
                <a:latin typeface="Liberation Mono"/>
              </a:rPr>
              <a:t>HAVING </a:t>
            </a:r>
            <a:r>
              <a:rPr lang="en-US" sz="2000" dirty="0" smtClean="0">
                <a:solidFill>
                  <a:srgbClr val="0077AA"/>
                </a:solidFill>
                <a:latin typeface="Liberation Mono"/>
              </a:rPr>
              <a:t>having_condition</a:t>
            </a:r>
            <a:r>
              <a:rPr lang="en-US" sz="2000" dirty="0">
                <a:solidFill>
                  <a:srgbClr val="0077AA"/>
                </a:solidFill>
                <a:latin typeface="Liberation Mono"/>
              </a:rPr>
              <a:t>]</a:t>
            </a:r>
          </a:p>
          <a:p>
            <a:pPr>
              <a:lnSpc>
                <a:spcPct val="150000"/>
              </a:lnSpc>
            </a:pPr>
            <a:r>
              <a:rPr lang="en-US" sz="2000" dirty="0" smtClean="0">
                <a:solidFill>
                  <a:srgbClr val="0077AA"/>
                </a:solidFill>
                <a:latin typeface="Liberation Mono"/>
              </a:rPr>
              <a:t> [</a:t>
            </a:r>
            <a:r>
              <a:rPr lang="en-US" sz="2000" dirty="0">
                <a:solidFill>
                  <a:srgbClr val="0077AA"/>
                </a:solidFill>
                <a:latin typeface="Liberation Mono"/>
              </a:rPr>
              <a:t>ORDER BY {col_name | expr | position}  [ASC | DESC], </a:t>
            </a:r>
            <a:r>
              <a:rPr lang="en-US" sz="2000" dirty="0" smtClean="0">
                <a:solidFill>
                  <a:srgbClr val="0077AA"/>
                </a:solidFill>
                <a:latin typeface="Liberation Mono"/>
              </a:rPr>
              <a:t>...] [ NULLS FIRST | NULLS LAST]</a:t>
            </a:r>
            <a:endParaRPr lang="en-US" sz="2000" dirty="0">
              <a:solidFill>
                <a:srgbClr val="0077AA"/>
              </a:solidFill>
              <a:latin typeface="Liberation Mono"/>
            </a:endParaRPr>
          </a:p>
        </p:txBody>
      </p:sp>
      <p:sp>
        <p:nvSpPr>
          <p:cNvPr id="7" name="Rectangle 6"/>
          <p:cNvSpPr/>
          <p:nvPr/>
        </p:nvSpPr>
        <p:spPr>
          <a:xfrm>
            <a:off x="152400" y="663714"/>
            <a:ext cx="2845651" cy="523220"/>
          </a:xfrm>
          <a:prstGeom prst="rect">
            <a:avLst/>
          </a:prstGeom>
        </p:spPr>
        <p:txBody>
          <a:bodyPr wrap="none">
            <a:spAutoFit/>
          </a:bodyPr>
          <a:lstStyle/>
          <a:p>
            <a:r>
              <a:rPr lang="en-US" sz="2800" b="1" i="1" dirty="0" smtClean="0">
                <a:latin typeface="Arial" pitchFamily="34" charset="0"/>
                <a:cs typeface="Arial" pitchFamily="34" charset="0"/>
              </a:rPr>
              <a:t>SELECT</a:t>
            </a:r>
            <a:r>
              <a:rPr lang="en-US" b="1" i="1" dirty="0" smtClean="0">
                <a:latin typeface="Arial" pitchFamily="34" charset="0"/>
                <a:cs typeface="Arial" pitchFamily="34" charset="0"/>
              </a:rPr>
              <a:t> </a:t>
            </a:r>
            <a:r>
              <a:rPr lang="en-US" sz="2800" b="1" i="1" dirty="0" smtClean="0">
                <a:latin typeface="Arial" pitchFamily="34" charset="0"/>
                <a:cs typeface="Arial" pitchFamily="34" charset="0"/>
              </a:rPr>
              <a:t>syntax</a:t>
            </a:r>
          </a:p>
        </p:txBody>
      </p:sp>
      <p:sp>
        <p:nvSpPr>
          <p:cNvPr id="2" name="Rectangle 1"/>
          <p:cNvSpPr/>
          <p:nvPr/>
        </p:nvSpPr>
        <p:spPr>
          <a:xfrm>
            <a:off x="3733800" y="740658"/>
            <a:ext cx="5257800" cy="400110"/>
          </a:xfrm>
          <a:prstGeom prst="rect">
            <a:avLst/>
          </a:prstGeom>
          <a:solidFill>
            <a:srgbClr val="E0D612"/>
          </a:solidFill>
        </p:spPr>
        <p:txBody>
          <a:bodyPr wrap="square">
            <a:spAutoFit/>
          </a:bodyPr>
          <a:lstStyle/>
          <a:p>
            <a:r>
              <a:rPr lang="en-IN" sz="2000" dirty="0" smtClean="0">
                <a:solidFill>
                  <a:srgbClr val="FFFF00"/>
                </a:solidFill>
                <a:latin typeface="Arial" panose="020B0604020202020204" pitchFamily="34" charset="0"/>
                <a:cs typeface="Arial" panose="020B0604020202020204" pitchFamily="34" charset="0"/>
              </a:rPr>
              <a:t>UNIQUE is </a:t>
            </a:r>
            <a:r>
              <a:rPr lang="en-IN" sz="2000" dirty="0">
                <a:solidFill>
                  <a:srgbClr val="FFFF00"/>
                </a:solidFill>
                <a:latin typeface="Arial" panose="020B0604020202020204" pitchFamily="34" charset="0"/>
                <a:cs typeface="Arial" panose="020B0604020202020204" pitchFamily="34" charset="0"/>
              </a:rPr>
              <a:t>a synonym for DISTINCT.</a:t>
            </a:r>
          </a:p>
        </p:txBody>
      </p:sp>
      <p:sp>
        <p:nvSpPr>
          <p:cNvPr id="6" name="Rectangle 5"/>
          <p:cNvSpPr/>
          <p:nvPr/>
        </p:nvSpPr>
        <p:spPr>
          <a:xfrm>
            <a:off x="152400" y="4953000"/>
            <a:ext cx="8810502" cy="1200329"/>
          </a:xfrm>
          <a:prstGeom prst="rect">
            <a:avLst/>
          </a:prstGeom>
          <a:solidFill>
            <a:schemeClr val="tx1">
              <a:lumMod val="85000"/>
              <a:lumOff val="15000"/>
            </a:schemeClr>
          </a:solidFill>
        </p:spPr>
        <p:txBody>
          <a:bodyPr wrap="square">
            <a:spAutoFit/>
          </a:bodyPr>
          <a:lstStyle/>
          <a:p>
            <a:pPr algn="just"/>
            <a:r>
              <a:rPr lang="en-IN" dirty="0">
                <a:solidFill>
                  <a:srgbClr val="00FF99"/>
                </a:solidFill>
              </a:rPr>
              <a:t>The ALL and DISTINCT modifiers specify whether duplicate rows should be returned. ALL (the default) specifies that all matching rows should be returned, including duplicates. DISTINCT specifies removal of duplicate rows from the result set. It is an error to specify both modifiers. </a:t>
            </a:r>
            <a:r>
              <a:rPr lang="en-IN" dirty="0" smtClean="0">
                <a:solidFill>
                  <a:srgbClr val="00FF99"/>
                </a:solidFill>
              </a:rPr>
              <a:t>UNIQUE is </a:t>
            </a:r>
            <a:r>
              <a:rPr lang="en-IN" dirty="0">
                <a:solidFill>
                  <a:srgbClr val="00FF99"/>
                </a:solidFill>
              </a:rPr>
              <a:t>a synonym for DISTINCT.</a:t>
            </a:r>
          </a:p>
        </p:txBody>
      </p:sp>
    </p:spTree>
    <p:extLst>
      <p:ext uri="{BB962C8B-B14F-4D97-AF65-F5344CB8AC3E}">
        <p14:creationId xmlns:p14="http://schemas.microsoft.com/office/powerpoint/2010/main" val="19019454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400" dirty="0" smtClean="0">
                <a:solidFill>
                  <a:srgbClr val="DC525C"/>
                </a:solidFill>
                <a:latin typeface="Segoe UI Light" panose="020B0502040204020203" pitchFamily="34" charset="0"/>
                <a:cs typeface="Segoe UI Light" panose="020B0502040204020203" pitchFamily="34" charset="0"/>
              </a:rPr>
              <a:t>GROUP BY </a:t>
            </a:r>
            <a:r>
              <a:rPr kumimoji="0" lang="en-US" sz="44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Clause</a:t>
            </a:r>
          </a:p>
        </p:txBody>
      </p:sp>
      <p:sp>
        <p:nvSpPr>
          <p:cNvPr id="3" name="Rectangle 2"/>
          <p:cNvSpPr/>
          <p:nvPr/>
        </p:nvSpPr>
        <p:spPr>
          <a:xfrm>
            <a:off x="152400" y="228600"/>
            <a:ext cx="8839200" cy="1323439"/>
          </a:xfrm>
          <a:prstGeom prst="rect">
            <a:avLst/>
          </a:prstGeom>
          <a:solidFill>
            <a:srgbClr val="E8F97F"/>
          </a:solidFill>
        </p:spPr>
        <p:txBody>
          <a:bodyPr wrap="square">
            <a:spAutoFit/>
          </a:bodyPr>
          <a:lstStyle/>
          <a:p>
            <a:pPr marL="342900" indent="-342900">
              <a:buFont typeface="Arial" panose="020B0604020202020204" pitchFamily="34" charset="0"/>
              <a:buChar char="•"/>
            </a:pPr>
            <a:r>
              <a:rPr lang="en-IN" sz="2000" dirty="0">
                <a:latin typeface="Segoe UI Light" panose="020B0502040204020203" pitchFamily="34" charset="0"/>
                <a:cs typeface="Segoe UI Light" panose="020B0502040204020203" pitchFamily="34" charset="0"/>
              </a:rPr>
              <a:t>Standard SQL does not allow you to use an alias in the GROUP BY clause, however, MySQL supports this</a:t>
            </a:r>
            <a:r>
              <a:rPr lang="en-IN" sz="2000" dirty="0" smtClean="0">
                <a:latin typeface="Segoe UI Light" panose="020B0502040204020203" pitchFamily="34" charset="0"/>
                <a:cs typeface="Segoe UI Light" panose="020B0502040204020203" pitchFamily="34" charset="0"/>
              </a:rPr>
              <a:t>.</a:t>
            </a:r>
          </a:p>
          <a:p>
            <a:pPr marL="342900" indent="-342900">
              <a:buFont typeface="Arial" panose="020B0604020202020204" pitchFamily="34" charset="0"/>
              <a:buChar char="•"/>
            </a:pPr>
            <a:r>
              <a:rPr lang="en-IN" sz="2000" dirty="0">
                <a:latin typeface="Segoe UI Light" panose="020B0502040204020203" pitchFamily="34" charset="0"/>
                <a:cs typeface="Segoe UI Light" panose="020B0502040204020203" pitchFamily="34" charset="0"/>
              </a:rPr>
              <a:t>MySQL also allows you to sort the groups in ascending or descending orders while the standard SQL does not.</a:t>
            </a:r>
          </a:p>
        </p:txBody>
      </p:sp>
      <p:sp>
        <p:nvSpPr>
          <p:cNvPr id="5" name="Rectangle 4"/>
          <p:cNvSpPr/>
          <p:nvPr/>
        </p:nvSpPr>
        <p:spPr>
          <a:xfrm>
            <a:off x="152400" y="3420070"/>
            <a:ext cx="8839200" cy="923330"/>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rPr>
              <a:t>SELECT</a:t>
            </a:r>
            <a:r>
              <a:rPr lang="en-IN" dirty="0">
                <a:solidFill>
                  <a:srgbClr val="000000"/>
                </a:solidFill>
                <a:latin typeface="Liberation Mono"/>
              </a:rPr>
              <a:t> id </a:t>
            </a:r>
            <a:r>
              <a:rPr lang="en-IN" dirty="0">
                <a:solidFill>
                  <a:srgbClr val="0077AA"/>
                </a:solidFill>
                <a:latin typeface="Liberation Mono"/>
              </a:rPr>
              <a:t>AS</a:t>
            </a:r>
            <a:r>
              <a:rPr lang="en-IN" dirty="0">
                <a:solidFill>
                  <a:srgbClr val="000000"/>
                </a:solidFill>
                <a:latin typeface="Liberation Mono"/>
              </a:rPr>
              <a:t> </a:t>
            </a:r>
            <a:r>
              <a:rPr lang="en-IN" dirty="0">
                <a:solidFill>
                  <a:srgbClr val="669900"/>
                </a:solidFill>
                <a:latin typeface="Liberation Mono"/>
              </a:rPr>
              <a:t>'a'</a:t>
            </a:r>
            <a:r>
              <a:rPr lang="en-IN" dirty="0">
                <a:solidFill>
                  <a:srgbClr val="999999"/>
                </a:solidFill>
                <a:latin typeface="Liberation Mono"/>
              </a:rPr>
              <a:t>,</a:t>
            </a:r>
            <a:r>
              <a:rPr lang="en-IN" dirty="0">
                <a:solidFill>
                  <a:srgbClr val="000000"/>
                </a:solidFill>
                <a:latin typeface="Liberation Mono"/>
              </a:rPr>
              <a:t> </a:t>
            </a:r>
            <a:r>
              <a:rPr lang="en-IN" dirty="0">
                <a:solidFill>
                  <a:srgbClr val="DD4A68"/>
                </a:solidFill>
                <a:latin typeface="Liberation Mono"/>
              </a:rPr>
              <a:t>COUNT</a:t>
            </a:r>
            <a:r>
              <a:rPr lang="en-IN" dirty="0">
                <a:solidFill>
                  <a:srgbClr val="999999"/>
                </a:solidFill>
                <a:latin typeface="Liberation Mono"/>
              </a:rPr>
              <a:t>(</a:t>
            </a:r>
            <a:r>
              <a:rPr lang="en-IN" dirty="0">
                <a:solidFill>
                  <a:srgbClr val="A67F59"/>
                </a:solidFill>
                <a:latin typeface="Liberation Mono"/>
              </a:rPr>
              <a:t>*</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AS</a:t>
            </a:r>
            <a:r>
              <a:rPr lang="en-IN" dirty="0">
                <a:solidFill>
                  <a:srgbClr val="000000"/>
                </a:solidFill>
                <a:latin typeface="Liberation Mono"/>
              </a:rPr>
              <a:t> cnt </a:t>
            </a:r>
            <a:r>
              <a:rPr lang="en-IN" dirty="0">
                <a:solidFill>
                  <a:srgbClr val="0077AA"/>
                </a:solidFill>
                <a:latin typeface="Liberation Mono"/>
              </a:rPr>
              <a:t>FROM</a:t>
            </a:r>
            <a:r>
              <a:rPr lang="en-IN" dirty="0">
                <a:solidFill>
                  <a:srgbClr val="000000"/>
                </a:solidFill>
                <a:latin typeface="Liberation Mono"/>
              </a:rPr>
              <a:t> </a:t>
            </a:r>
            <a:r>
              <a:rPr lang="en-IN" i="1" dirty="0">
                <a:solidFill>
                  <a:srgbClr val="000000"/>
                </a:solidFill>
                <a:latin typeface="Liberation Mono"/>
              </a:rPr>
              <a:t>tbl_name</a:t>
            </a:r>
            <a:r>
              <a:rPr lang="en-IN" dirty="0">
                <a:solidFill>
                  <a:srgbClr val="000000"/>
                </a:solidFill>
                <a:latin typeface="Liberation Mono"/>
              </a:rPr>
              <a:t> </a:t>
            </a:r>
            <a:r>
              <a:rPr lang="en-IN" dirty="0">
                <a:solidFill>
                  <a:srgbClr val="0077AA"/>
                </a:solidFill>
                <a:latin typeface="Liberation Mono"/>
              </a:rPr>
              <a:t>GROUP</a:t>
            </a:r>
            <a:r>
              <a:rPr lang="en-IN" dirty="0">
                <a:solidFill>
                  <a:srgbClr val="000000"/>
                </a:solidFill>
                <a:latin typeface="Liberation Mono"/>
              </a:rPr>
              <a:t> </a:t>
            </a:r>
            <a:r>
              <a:rPr lang="en-IN" dirty="0">
                <a:solidFill>
                  <a:srgbClr val="0077AA"/>
                </a:solidFill>
                <a:latin typeface="Liberation Mono"/>
              </a:rPr>
              <a:t>BY</a:t>
            </a:r>
            <a:r>
              <a:rPr lang="en-IN" dirty="0">
                <a:solidFill>
                  <a:srgbClr val="000000"/>
                </a:solidFill>
                <a:latin typeface="Liberation Mono"/>
              </a:rPr>
              <a:t> </a:t>
            </a:r>
            <a:r>
              <a:rPr lang="en-IN" dirty="0">
                <a:solidFill>
                  <a:srgbClr val="999999"/>
                </a:solidFill>
                <a:latin typeface="Liberation Mono"/>
              </a:rPr>
              <a:t>`</a:t>
            </a:r>
            <a:r>
              <a:rPr lang="en-IN" dirty="0">
                <a:solidFill>
                  <a:srgbClr val="000000"/>
                </a:solidFill>
                <a:latin typeface="Liberation Mono"/>
              </a:rPr>
              <a:t>a</a:t>
            </a:r>
            <a:r>
              <a:rPr lang="en-IN" dirty="0" smtClean="0">
                <a:solidFill>
                  <a:srgbClr val="999999"/>
                </a:solidFill>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rPr>
              <a:t>SELECT</a:t>
            </a:r>
            <a:r>
              <a:rPr lang="en-IN" dirty="0">
                <a:solidFill>
                  <a:srgbClr val="000000"/>
                </a:solidFill>
                <a:latin typeface="Liberation Mono"/>
              </a:rPr>
              <a:t> id </a:t>
            </a:r>
            <a:r>
              <a:rPr lang="en-IN" dirty="0">
                <a:solidFill>
                  <a:srgbClr val="0077AA"/>
                </a:solidFill>
                <a:latin typeface="Liberation Mono"/>
              </a:rPr>
              <a:t>AS</a:t>
            </a:r>
            <a:r>
              <a:rPr lang="en-IN" dirty="0">
                <a:solidFill>
                  <a:srgbClr val="000000"/>
                </a:solidFill>
                <a:latin typeface="Liberation Mono"/>
              </a:rPr>
              <a:t> </a:t>
            </a:r>
            <a:r>
              <a:rPr lang="en-IN" dirty="0">
                <a:solidFill>
                  <a:srgbClr val="669900"/>
                </a:solidFill>
                <a:latin typeface="Liberation Mono"/>
              </a:rPr>
              <a:t>'a'</a:t>
            </a:r>
            <a:r>
              <a:rPr lang="en-IN" dirty="0">
                <a:solidFill>
                  <a:srgbClr val="999999"/>
                </a:solidFill>
                <a:latin typeface="Liberation Mono"/>
              </a:rPr>
              <a:t>,</a:t>
            </a:r>
            <a:r>
              <a:rPr lang="en-IN" dirty="0">
                <a:solidFill>
                  <a:srgbClr val="000000"/>
                </a:solidFill>
                <a:latin typeface="Liberation Mono"/>
              </a:rPr>
              <a:t> </a:t>
            </a:r>
            <a:r>
              <a:rPr lang="en-IN" dirty="0">
                <a:solidFill>
                  <a:srgbClr val="DD4A68"/>
                </a:solidFill>
                <a:latin typeface="Liberation Mono"/>
              </a:rPr>
              <a:t>COUNT</a:t>
            </a:r>
            <a:r>
              <a:rPr lang="en-IN" dirty="0">
                <a:solidFill>
                  <a:srgbClr val="999999"/>
                </a:solidFill>
                <a:latin typeface="Liberation Mono"/>
              </a:rPr>
              <a:t>(</a:t>
            </a:r>
            <a:r>
              <a:rPr lang="en-IN" dirty="0">
                <a:solidFill>
                  <a:srgbClr val="A67F59"/>
                </a:solidFill>
                <a:latin typeface="Liberation Mono"/>
              </a:rPr>
              <a:t>*</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AS</a:t>
            </a:r>
            <a:r>
              <a:rPr lang="en-IN" dirty="0">
                <a:solidFill>
                  <a:srgbClr val="000000"/>
                </a:solidFill>
                <a:latin typeface="Liberation Mono"/>
              </a:rPr>
              <a:t> cnt </a:t>
            </a:r>
            <a:r>
              <a:rPr lang="en-IN" dirty="0">
                <a:solidFill>
                  <a:srgbClr val="0077AA"/>
                </a:solidFill>
                <a:latin typeface="Liberation Mono"/>
              </a:rPr>
              <a:t>FROM</a:t>
            </a:r>
            <a:r>
              <a:rPr lang="en-IN" dirty="0">
                <a:solidFill>
                  <a:srgbClr val="000000"/>
                </a:solidFill>
                <a:latin typeface="Liberation Mono"/>
              </a:rPr>
              <a:t> </a:t>
            </a:r>
            <a:r>
              <a:rPr lang="en-IN" i="1" dirty="0">
                <a:solidFill>
                  <a:srgbClr val="000000"/>
                </a:solidFill>
                <a:latin typeface="Liberation Mono"/>
              </a:rPr>
              <a:t>tbl_name</a:t>
            </a:r>
            <a:r>
              <a:rPr lang="en-IN" dirty="0">
                <a:solidFill>
                  <a:srgbClr val="000000"/>
                </a:solidFill>
                <a:latin typeface="Liberation Mono"/>
              </a:rPr>
              <a:t> </a:t>
            </a:r>
            <a:r>
              <a:rPr lang="en-IN" dirty="0">
                <a:solidFill>
                  <a:srgbClr val="0077AA"/>
                </a:solidFill>
                <a:latin typeface="Liberation Mono"/>
              </a:rPr>
              <a:t>GROUP</a:t>
            </a:r>
            <a:r>
              <a:rPr lang="en-IN" dirty="0">
                <a:solidFill>
                  <a:srgbClr val="000000"/>
                </a:solidFill>
                <a:latin typeface="Liberation Mono"/>
              </a:rPr>
              <a:t> </a:t>
            </a:r>
            <a:r>
              <a:rPr lang="en-IN" dirty="0">
                <a:solidFill>
                  <a:srgbClr val="0077AA"/>
                </a:solidFill>
                <a:latin typeface="Liberation Mono"/>
              </a:rPr>
              <a:t>BY</a:t>
            </a:r>
            <a:r>
              <a:rPr lang="en-IN" dirty="0">
                <a:solidFill>
                  <a:srgbClr val="000000"/>
                </a:solidFill>
                <a:latin typeface="Liberation Mono"/>
              </a:rPr>
              <a:t> </a:t>
            </a:r>
            <a:r>
              <a:rPr lang="en-IN" dirty="0">
                <a:solidFill>
                  <a:srgbClr val="669900"/>
                </a:solidFill>
                <a:latin typeface="Liberation Mono"/>
              </a:rPr>
              <a:t>'a</a:t>
            </a:r>
            <a:r>
              <a:rPr lang="en-IN" dirty="0" smtClean="0">
                <a:solidFill>
                  <a:srgbClr val="669900"/>
                </a:solidFill>
                <a:latin typeface="Liberation Mono"/>
              </a:rPr>
              <a:t>'</a:t>
            </a:r>
            <a:r>
              <a:rPr lang="en-IN" dirty="0" smtClean="0">
                <a:solidFill>
                  <a:srgbClr val="999999"/>
                </a:solidFill>
                <a:latin typeface="Liberation Mono"/>
              </a:rPr>
              <a:t>;</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 y="4267200"/>
            <a:ext cx="5029200" cy="2452035"/>
          </a:xfrm>
          <a:prstGeom prst="rect">
            <a:avLst/>
          </a:prstGeom>
        </p:spPr>
      </p:pic>
      <p:sp>
        <p:nvSpPr>
          <p:cNvPr id="8" name="Rectangle 7"/>
          <p:cNvSpPr/>
          <p:nvPr/>
        </p:nvSpPr>
        <p:spPr>
          <a:xfrm>
            <a:off x="76200" y="1602279"/>
            <a:ext cx="8839200" cy="400110"/>
          </a:xfrm>
          <a:prstGeom prst="rect">
            <a:avLst/>
          </a:prstGeom>
        </p:spPr>
        <p:txBody>
          <a:bodyPr wrap="square">
            <a:spAutoFit/>
          </a:bodyPr>
          <a:lstStyle/>
          <a:p>
            <a:r>
              <a:rPr lang="en-IN" sz="2000" dirty="0" smtClean="0">
                <a:solidFill>
                  <a:srgbClr val="FF0000"/>
                </a:solidFill>
                <a:latin typeface="Cambria" panose="02040503050406030204" pitchFamily="18" charset="0"/>
                <a:cs typeface="Segoe UI Semilight" panose="020B0402040204020203" pitchFamily="34" charset="0"/>
              </a:rPr>
              <a:t>DISTINCT (if used outside an aggregation function) that is superfluous.</a:t>
            </a:r>
            <a:endParaRPr lang="en-IN" sz="2000" dirty="0">
              <a:solidFill>
                <a:srgbClr val="FF0000"/>
              </a:solidFill>
              <a:latin typeface="Cambria" panose="02040503050406030204" pitchFamily="18" charset="0"/>
              <a:cs typeface="Segoe UI Semilight" panose="020B0402040204020203" pitchFamily="34" charset="0"/>
            </a:endParaRPr>
          </a:p>
        </p:txBody>
      </p:sp>
      <p:pic>
        <p:nvPicPr>
          <p:cNvPr id="9" name="Picture 8"/>
          <p:cNvPicPr>
            <a:picLocks noChangeAspect="1"/>
          </p:cNvPicPr>
          <p:nvPr/>
        </p:nvPicPr>
        <p:blipFill>
          <a:blip r:embed="rId3"/>
          <a:stretch>
            <a:fillRect/>
          </a:stretch>
        </p:blipFill>
        <p:spPr>
          <a:xfrm>
            <a:off x="108857" y="2040489"/>
            <a:ext cx="8743950" cy="495300"/>
          </a:xfrm>
          <a:prstGeom prst="rect">
            <a:avLst/>
          </a:prstGeom>
        </p:spPr>
      </p:pic>
      <p:pic>
        <p:nvPicPr>
          <p:cNvPr id="10" name="Picture 9"/>
          <p:cNvPicPr>
            <a:picLocks noChangeAspect="1"/>
          </p:cNvPicPr>
          <p:nvPr/>
        </p:nvPicPr>
        <p:blipFill>
          <a:blip r:embed="rId4"/>
          <a:stretch>
            <a:fillRect/>
          </a:stretch>
        </p:blipFill>
        <p:spPr>
          <a:xfrm>
            <a:off x="137432" y="2544014"/>
            <a:ext cx="8686800" cy="533400"/>
          </a:xfrm>
          <a:prstGeom prst="rect">
            <a:avLst/>
          </a:prstGeom>
        </p:spPr>
      </p:pic>
    </p:spTree>
    <p:extLst>
      <p:ext uri="{BB962C8B-B14F-4D97-AF65-F5344CB8AC3E}">
        <p14:creationId xmlns:p14="http://schemas.microsoft.com/office/powerpoint/2010/main" val="2344757521"/>
      </p:ext>
    </p:extLst>
  </p:cSld>
  <p:clrMapOvr>
    <a:masterClrMapping/>
  </p:clrMapOvr>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400" dirty="0" smtClean="0">
                <a:solidFill>
                  <a:srgbClr val="DC525C"/>
                </a:solidFill>
                <a:latin typeface="Segoe UI Light" panose="020B0502040204020203" pitchFamily="34" charset="0"/>
                <a:cs typeface="Segoe UI Light" panose="020B0502040204020203" pitchFamily="34" charset="0"/>
              </a:rPr>
              <a:t>GROUP BY </a:t>
            </a:r>
            <a:r>
              <a:rPr kumimoji="0" lang="en-US" sz="44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Clause</a:t>
            </a:r>
            <a:r>
              <a:rPr kumimoji="0" lang="en-US" sz="4400" u="none" strike="noStrike" kern="1200" cap="none" spc="0" normalizeH="0" noProof="0" dirty="0" smtClean="0">
                <a:ln>
                  <a:noFill/>
                </a:ln>
                <a:solidFill>
                  <a:srgbClr val="DC525C"/>
                </a:solidFill>
                <a:effectLst/>
                <a:uLnTx/>
                <a:uFillTx/>
                <a:latin typeface="Segoe UI Light" panose="020B0502040204020203" pitchFamily="34" charset="0"/>
                <a:cs typeface="Segoe UI Light" panose="020B0502040204020203" pitchFamily="34" charset="0"/>
              </a:rPr>
              <a:t> with DISTINCT</a:t>
            </a:r>
            <a:endParaRPr kumimoji="0" lang="en-US" sz="44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3" name="Rectangle 2"/>
          <p:cNvSpPr/>
          <p:nvPr/>
        </p:nvSpPr>
        <p:spPr>
          <a:xfrm>
            <a:off x="152400" y="228600"/>
            <a:ext cx="8839200" cy="1323439"/>
          </a:xfrm>
          <a:prstGeom prst="rect">
            <a:avLst/>
          </a:prstGeom>
          <a:solidFill>
            <a:srgbClr val="E8F97F"/>
          </a:solidFill>
        </p:spPr>
        <p:txBody>
          <a:bodyPr wrap="square">
            <a:spAutoFit/>
          </a:bodyPr>
          <a:lstStyle/>
          <a:p>
            <a:pPr marL="342900" indent="-342900">
              <a:buFont typeface="Arial" panose="020B0604020202020204" pitchFamily="34" charset="0"/>
              <a:buChar char="•"/>
            </a:pPr>
            <a:r>
              <a:rPr lang="en-IN" sz="2000" dirty="0">
                <a:latin typeface="Segoe UI Light" panose="020B0502040204020203" pitchFamily="34" charset="0"/>
                <a:cs typeface="Segoe UI Light" panose="020B0502040204020203" pitchFamily="34" charset="0"/>
              </a:rPr>
              <a:t>Standard SQL does not allow you to use an alias in the GROUP BY clause, however, MySQL supports this</a:t>
            </a:r>
            <a:r>
              <a:rPr lang="en-IN" sz="2000" dirty="0" smtClean="0">
                <a:latin typeface="Segoe UI Light" panose="020B0502040204020203" pitchFamily="34" charset="0"/>
                <a:cs typeface="Segoe UI Light" panose="020B0502040204020203" pitchFamily="34" charset="0"/>
              </a:rPr>
              <a:t>.</a:t>
            </a:r>
          </a:p>
          <a:p>
            <a:pPr marL="342900" indent="-342900">
              <a:buFont typeface="Arial" panose="020B0604020202020204" pitchFamily="34" charset="0"/>
              <a:buChar char="•"/>
            </a:pPr>
            <a:r>
              <a:rPr lang="en-IN" sz="2000" dirty="0">
                <a:latin typeface="Segoe UI Light" panose="020B0502040204020203" pitchFamily="34" charset="0"/>
                <a:cs typeface="Segoe UI Light" panose="020B0502040204020203" pitchFamily="34" charset="0"/>
              </a:rPr>
              <a:t>MySQL also allows you to sort the groups in ascending or descending orders while the standard SQL does not.</a:t>
            </a:r>
          </a:p>
        </p:txBody>
      </p:sp>
      <p:sp>
        <p:nvSpPr>
          <p:cNvPr id="8" name="Rectangle 7"/>
          <p:cNvSpPr/>
          <p:nvPr/>
        </p:nvSpPr>
        <p:spPr>
          <a:xfrm>
            <a:off x="76200" y="3249265"/>
            <a:ext cx="8839200" cy="400110"/>
          </a:xfrm>
          <a:prstGeom prst="rect">
            <a:avLst/>
          </a:prstGeom>
        </p:spPr>
        <p:txBody>
          <a:bodyPr wrap="square">
            <a:spAutoFit/>
          </a:bodyPr>
          <a:lstStyle/>
          <a:p>
            <a:r>
              <a:rPr lang="en-IN" sz="2000" dirty="0" smtClean="0">
                <a:solidFill>
                  <a:srgbClr val="FF0000"/>
                </a:solidFill>
                <a:latin typeface="Cambria" panose="02040503050406030204" pitchFamily="18" charset="0"/>
                <a:cs typeface="Segoe UI Semilight" panose="020B0402040204020203" pitchFamily="34" charset="0"/>
              </a:rPr>
              <a:t>DISTINCT (if used outside an aggregation function) that is superfluous.</a:t>
            </a:r>
            <a:endParaRPr lang="en-IN" sz="2000" dirty="0">
              <a:solidFill>
                <a:srgbClr val="FF0000"/>
              </a:solidFill>
              <a:latin typeface="Cambria" panose="02040503050406030204" pitchFamily="18" charset="0"/>
              <a:cs typeface="Segoe UI Semilight" panose="020B0402040204020203" pitchFamily="34" charset="0"/>
            </a:endParaRPr>
          </a:p>
        </p:txBody>
      </p:sp>
      <p:grpSp>
        <p:nvGrpSpPr>
          <p:cNvPr id="6" name="Group 5"/>
          <p:cNvGrpSpPr/>
          <p:nvPr/>
        </p:nvGrpSpPr>
        <p:grpSpPr>
          <a:xfrm>
            <a:off x="457200" y="4163665"/>
            <a:ext cx="8196943" cy="1017935"/>
            <a:chOff x="108857" y="3687475"/>
            <a:chExt cx="8743950" cy="1036925"/>
          </a:xfrm>
        </p:grpSpPr>
        <p:pic>
          <p:nvPicPr>
            <p:cNvPr id="9" name="Picture 8"/>
            <p:cNvPicPr>
              <a:picLocks noChangeAspect="1"/>
            </p:cNvPicPr>
            <p:nvPr/>
          </p:nvPicPr>
          <p:blipFill>
            <a:blip r:embed="rId2"/>
            <a:stretch>
              <a:fillRect/>
            </a:stretch>
          </p:blipFill>
          <p:spPr>
            <a:xfrm>
              <a:off x="108857" y="3687475"/>
              <a:ext cx="8743950" cy="495300"/>
            </a:xfrm>
            <a:prstGeom prst="rect">
              <a:avLst/>
            </a:prstGeom>
          </p:spPr>
        </p:pic>
        <p:pic>
          <p:nvPicPr>
            <p:cNvPr id="10" name="Picture 9"/>
            <p:cNvPicPr>
              <a:picLocks noChangeAspect="1"/>
            </p:cNvPicPr>
            <p:nvPr/>
          </p:nvPicPr>
          <p:blipFill>
            <a:blip r:embed="rId3"/>
            <a:stretch>
              <a:fillRect/>
            </a:stretch>
          </p:blipFill>
          <p:spPr>
            <a:xfrm>
              <a:off x="137432" y="4191000"/>
              <a:ext cx="8686800" cy="533400"/>
            </a:xfrm>
            <a:prstGeom prst="rect">
              <a:avLst/>
            </a:prstGeom>
          </p:spPr>
        </p:pic>
      </p:grpSp>
      <p:sp>
        <p:nvSpPr>
          <p:cNvPr id="11" name="Rectangle 10"/>
          <p:cNvSpPr/>
          <p:nvPr/>
        </p:nvSpPr>
        <p:spPr>
          <a:xfrm>
            <a:off x="304800" y="1676400"/>
            <a:ext cx="8610600" cy="646331"/>
          </a:xfrm>
          <a:prstGeom prst="rect">
            <a:avLst/>
          </a:prstGeom>
        </p:spPr>
        <p:txBody>
          <a:bodyPr wrap="square">
            <a:spAutoFit/>
          </a:bodyPr>
          <a:lstStyle/>
          <a:p>
            <a:r>
              <a:rPr lang="en-IN" sz="3000" i="1" dirty="0" smtClean="0">
                <a:solidFill>
                  <a:srgbClr val="FFC000"/>
                </a:solidFill>
                <a:latin typeface="Verdana" panose="020B0604030504040204" pitchFamily="34" charset="0"/>
                <a:ea typeface="Verdana" panose="020B0604030504040204" pitchFamily="34" charset="0"/>
              </a:rPr>
              <a:t>G</a:t>
            </a:r>
            <a:r>
              <a:rPr lang="en-IN" sz="3000" i="1" baseline="-25000" dirty="0" smtClean="0">
                <a:solidFill>
                  <a:srgbClr val="FFC000"/>
                </a:solidFill>
                <a:latin typeface="Verdana" panose="020B0604030504040204" pitchFamily="34" charset="0"/>
                <a:ea typeface="Verdana" panose="020B0604030504040204" pitchFamily="34" charset="0"/>
              </a:rPr>
              <a:t>1,</a:t>
            </a:r>
            <a:r>
              <a:rPr lang="en-IN" sz="3000" i="1" dirty="0" smtClean="0">
                <a:solidFill>
                  <a:srgbClr val="FFC000"/>
                </a:solidFill>
                <a:latin typeface="Verdana" panose="020B0604030504040204" pitchFamily="34" charset="0"/>
                <a:ea typeface="Verdana" panose="020B0604030504040204" pitchFamily="34" charset="0"/>
              </a:rPr>
              <a:t>G</a:t>
            </a:r>
            <a:r>
              <a:rPr lang="en-IN" sz="3000" i="1" baseline="-25000" dirty="0" smtClean="0">
                <a:solidFill>
                  <a:srgbClr val="FFC000"/>
                </a:solidFill>
                <a:latin typeface="Verdana" panose="020B0604030504040204" pitchFamily="34" charset="0"/>
                <a:ea typeface="Verdana" panose="020B0604030504040204" pitchFamily="34" charset="0"/>
              </a:rPr>
              <a:t>2,….,</a:t>
            </a:r>
            <a:r>
              <a:rPr lang="en-IN" sz="3000" i="1" dirty="0" smtClean="0">
                <a:solidFill>
                  <a:srgbClr val="FFC000"/>
                </a:solidFill>
                <a:latin typeface="Verdana" panose="020B0604030504040204" pitchFamily="34" charset="0"/>
                <a:ea typeface="Verdana" panose="020B0604030504040204" pitchFamily="34" charset="0"/>
              </a:rPr>
              <a:t>G</a:t>
            </a:r>
            <a:r>
              <a:rPr lang="en-IN" sz="3000" i="1" baseline="-25000" dirty="0" smtClean="0">
                <a:solidFill>
                  <a:srgbClr val="FFC000"/>
                </a:solidFill>
                <a:latin typeface="Verdana" panose="020B0604030504040204" pitchFamily="34" charset="0"/>
                <a:ea typeface="Verdana" panose="020B0604030504040204" pitchFamily="34" charset="0"/>
              </a:rPr>
              <a:t>n</a:t>
            </a:r>
            <a:r>
              <a:rPr lang="en-IN" sz="3000" i="1" dirty="0">
                <a:solidFill>
                  <a:srgbClr val="FFC000"/>
                </a:solidFill>
                <a:latin typeface="Verdana" panose="020B0604030504040204" pitchFamily="34" charset="0"/>
                <a:ea typeface="Verdana" panose="020B0604030504040204" pitchFamily="34" charset="0"/>
              </a:rPr>
              <a:t> </a:t>
            </a:r>
            <a:r>
              <a:rPr lang="en-IN" sz="4800" i="1" baseline="30000" dirty="0" smtClean="0">
                <a:solidFill>
                  <a:srgbClr val="FFC000"/>
                </a:solidFill>
                <a:latin typeface="Verdana" panose="020B0604030504040204" pitchFamily="34" charset="0"/>
                <a:ea typeface="Verdana" panose="020B0604030504040204" pitchFamily="34" charset="0"/>
              </a:rPr>
              <a:t>G</a:t>
            </a:r>
            <a:r>
              <a:rPr lang="en-IN" sz="3000" i="1" dirty="0" smtClean="0">
                <a:solidFill>
                  <a:srgbClr val="FFC000"/>
                </a:solidFill>
                <a:latin typeface="Verdana" panose="020B0604030504040204" pitchFamily="34" charset="0"/>
                <a:ea typeface="Verdana" panose="020B0604030504040204" pitchFamily="34" charset="0"/>
              </a:rPr>
              <a:t>F</a:t>
            </a:r>
            <a:r>
              <a:rPr lang="en-IN" sz="3000" i="1" baseline="-25000" dirty="0" smtClean="0">
                <a:solidFill>
                  <a:srgbClr val="FFC000"/>
                </a:solidFill>
                <a:latin typeface="Verdana" panose="020B0604030504040204" pitchFamily="34" charset="0"/>
                <a:ea typeface="Verdana" panose="020B0604030504040204" pitchFamily="34" charset="0"/>
              </a:rPr>
              <a:t>1</a:t>
            </a:r>
            <a:r>
              <a:rPr lang="en-IN" sz="3000" i="1" dirty="0" smtClean="0">
                <a:solidFill>
                  <a:srgbClr val="FFC000"/>
                </a:solidFill>
                <a:latin typeface="Verdana" panose="020B0604030504040204" pitchFamily="34" charset="0"/>
                <a:ea typeface="Verdana" panose="020B0604030504040204" pitchFamily="34" charset="0"/>
              </a:rPr>
              <a:t>(A</a:t>
            </a:r>
            <a:r>
              <a:rPr lang="en-IN" sz="3000" i="1" baseline="-25000" dirty="0" smtClean="0">
                <a:solidFill>
                  <a:srgbClr val="FFC000"/>
                </a:solidFill>
                <a:latin typeface="Verdana" panose="020B0604030504040204" pitchFamily="34" charset="0"/>
                <a:ea typeface="Verdana" panose="020B0604030504040204" pitchFamily="34" charset="0"/>
              </a:rPr>
              <a:t>1</a:t>
            </a:r>
            <a:r>
              <a:rPr lang="en-IN" sz="3000" i="1" dirty="0" smtClean="0">
                <a:solidFill>
                  <a:srgbClr val="FFC000"/>
                </a:solidFill>
                <a:latin typeface="Verdana" panose="020B0604030504040204" pitchFamily="34" charset="0"/>
                <a:ea typeface="Verdana" panose="020B0604030504040204" pitchFamily="34" charset="0"/>
              </a:rPr>
              <a:t>),</a:t>
            </a:r>
            <a:r>
              <a:rPr lang="en-IN" sz="3200" i="1" dirty="0">
                <a:solidFill>
                  <a:srgbClr val="FFC000"/>
                </a:solidFill>
                <a:latin typeface="Verdana" panose="020B0604030504040204" pitchFamily="34" charset="0"/>
                <a:ea typeface="Verdana" panose="020B0604030504040204" pitchFamily="34" charset="0"/>
              </a:rPr>
              <a:t> </a:t>
            </a:r>
            <a:r>
              <a:rPr lang="en-IN" sz="3000" i="1" dirty="0" smtClean="0">
                <a:solidFill>
                  <a:srgbClr val="FFC000"/>
                </a:solidFill>
                <a:latin typeface="Verdana" panose="020B0604030504040204" pitchFamily="34" charset="0"/>
                <a:ea typeface="Verdana" panose="020B0604030504040204" pitchFamily="34" charset="0"/>
              </a:rPr>
              <a:t>F</a:t>
            </a:r>
            <a:r>
              <a:rPr lang="en-IN" sz="3000" i="1" baseline="-25000" dirty="0" smtClean="0">
                <a:solidFill>
                  <a:srgbClr val="FFC000"/>
                </a:solidFill>
                <a:latin typeface="Verdana" panose="020B0604030504040204" pitchFamily="34" charset="0"/>
                <a:ea typeface="Verdana" panose="020B0604030504040204" pitchFamily="34" charset="0"/>
              </a:rPr>
              <a:t>2</a:t>
            </a:r>
            <a:r>
              <a:rPr lang="en-IN" sz="3000" i="1" dirty="0" smtClean="0">
                <a:solidFill>
                  <a:srgbClr val="FFC000"/>
                </a:solidFill>
                <a:latin typeface="Verdana" panose="020B0604030504040204" pitchFamily="34" charset="0"/>
                <a:ea typeface="Verdana" panose="020B0604030504040204" pitchFamily="34" charset="0"/>
              </a:rPr>
              <a:t>(A</a:t>
            </a:r>
            <a:r>
              <a:rPr lang="en-IN" sz="3000" i="1" baseline="-25000" dirty="0" smtClean="0">
                <a:solidFill>
                  <a:srgbClr val="FFC000"/>
                </a:solidFill>
                <a:latin typeface="Verdana" panose="020B0604030504040204" pitchFamily="34" charset="0"/>
                <a:ea typeface="Verdana" panose="020B0604030504040204" pitchFamily="34" charset="0"/>
              </a:rPr>
              <a:t>2</a:t>
            </a:r>
            <a:r>
              <a:rPr lang="en-IN" sz="3000" i="1" dirty="0" smtClean="0">
                <a:solidFill>
                  <a:srgbClr val="FFC000"/>
                </a:solidFill>
                <a:latin typeface="Verdana" panose="020B0604030504040204" pitchFamily="34" charset="0"/>
                <a:ea typeface="Verdana" panose="020B0604030504040204" pitchFamily="34" charset="0"/>
              </a:rPr>
              <a:t>),</a:t>
            </a:r>
            <a:r>
              <a:rPr lang="en-IN" sz="3000" i="1" baseline="-25000" dirty="0" smtClean="0">
                <a:solidFill>
                  <a:srgbClr val="FFC000"/>
                </a:solidFill>
                <a:latin typeface="Verdana" panose="020B0604030504040204" pitchFamily="34" charset="0"/>
                <a:ea typeface="Verdana" panose="020B0604030504040204" pitchFamily="34" charset="0"/>
              </a:rPr>
              <a:t>…..</a:t>
            </a:r>
            <a:r>
              <a:rPr lang="en-IN" sz="3000" i="1" dirty="0" smtClean="0">
                <a:solidFill>
                  <a:srgbClr val="FFC000"/>
                </a:solidFill>
                <a:latin typeface="Verdana" panose="020B0604030504040204" pitchFamily="34" charset="0"/>
                <a:ea typeface="Verdana" panose="020B0604030504040204" pitchFamily="34" charset="0"/>
              </a:rPr>
              <a:t>F</a:t>
            </a:r>
            <a:r>
              <a:rPr lang="en-IN" sz="3000" i="1" baseline="-25000" dirty="0" smtClean="0">
                <a:solidFill>
                  <a:srgbClr val="FFC000"/>
                </a:solidFill>
                <a:latin typeface="Verdana" panose="020B0604030504040204" pitchFamily="34" charset="0"/>
                <a:ea typeface="Verdana" panose="020B0604030504040204" pitchFamily="34" charset="0"/>
              </a:rPr>
              <a:t>m</a:t>
            </a:r>
            <a:r>
              <a:rPr lang="en-IN" sz="3000" i="1" dirty="0" smtClean="0">
                <a:solidFill>
                  <a:srgbClr val="FFC000"/>
                </a:solidFill>
                <a:latin typeface="Verdana" panose="020B0604030504040204" pitchFamily="34" charset="0"/>
                <a:ea typeface="Verdana" panose="020B0604030504040204" pitchFamily="34" charset="0"/>
              </a:rPr>
              <a:t>(A</a:t>
            </a:r>
            <a:r>
              <a:rPr lang="en-IN" sz="3000" i="1" baseline="-25000" dirty="0" smtClean="0">
                <a:solidFill>
                  <a:srgbClr val="FFC000"/>
                </a:solidFill>
                <a:latin typeface="Verdana" panose="020B0604030504040204" pitchFamily="34" charset="0"/>
                <a:ea typeface="Verdana" panose="020B0604030504040204" pitchFamily="34" charset="0"/>
              </a:rPr>
              <a:t>m</a:t>
            </a:r>
            <a:r>
              <a:rPr lang="en-IN" sz="3000" i="1" dirty="0" smtClean="0">
                <a:solidFill>
                  <a:srgbClr val="FFC000"/>
                </a:solidFill>
                <a:latin typeface="Verdana" panose="020B0604030504040204" pitchFamily="34" charset="0"/>
                <a:ea typeface="Verdana" panose="020B0604030504040204" pitchFamily="34" charset="0"/>
              </a:rPr>
              <a:t>)</a:t>
            </a:r>
            <a:r>
              <a:rPr lang="en-IN" sz="5400" i="1" baseline="30000" dirty="0" smtClean="0">
                <a:solidFill>
                  <a:srgbClr val="FFC000"/>
                </a:solidFill>
                <a:latin typeface="Verdana" panose="020B0604030504040204" pitchFamily="34" charset="0"/>
                <a:ea typeface="Verdana" panose="020B0604030504040204" pitchFamily="34" charset="0"/>
              </a:rPr>
              <a:t> </a:t>
            </a:r>
            <a:r>
              <a:rPr lang="en-IN" sz="4800" baseline="30000" dirty="0" smtClean="0">
                <a:solidFill>
                  <a:srgbClr val="FFC000"/>
                </a:solidFill>
                <a:latin typeface="Verdana" panose="020B0604030504040204" pitchFamily="34" charset="0"/>
                <a:ea typeface="Verdana" panose="020B0604030504040204" pitchFamily="34" charset="0"/>
              </a:rPr>
              <a:t>(r)</a:t>
            </a:r>
            <a:endParaRPr lang="en-IN" sz="4800" baseline="30000" dirty="0">
              <a:solidFill>
                <a:srgbClr val="FFC000"/>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3793845099"/>
      </p:ext>
    </p:extLst>
  </p:cSld>
  <p:clrMapOvr>
    <a:masterClrMapping/>
  </p:clrMapOvr>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SELECT  - GROUP BY </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228600" y="762000"/>
            <a:ext cx="8686800" cy="3693319"/>
          </a:xfrm>
          <a:prstGeom prst="rect">
            <a:avLst/>
          </a:prstGeom>
          <a:solidFill>
            <a:srgbClr val="DFE5B9"/>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Columns selected for output can be referred to in ORDER BY and GROUP BY clauses using column names, column aliases, or column positions. Column positions are integers and begin with </a:t>
            </a:r>
            <a:r>
              <a:rPr lang="en-IN" dirty="0" smtClean="0">
                <a:latin typeface="Arial" panose="020B0604020202020204" pitchFamily="34" charset="0"/>
                <a:cs typeface="Arial" panose="020B0604020202020204" pitchFamily="34" charset="0"/>
              </a:rPr>
              <a:t>1</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you use GROUP BY, output rows are sorted according to the GROUP BY columns as if you had an ORDER BY for the same columns. To avoid the overhead of sorting that GROUP BY produces, add ORDER BY </a:t>
            </a:r>
            <a:r>
              <a:rPr lang="en-IN" dirty="0" smtClean="0">
                <a:latin typeface="Arial" panose="020B0604020202020204" pitchFamily="34" charset="0"/>
                <a:cs typeface="Arial" panose="020B0604020202020204" pitchFamily="34" charset="0"/>
              </a:rPr>
              <a:t>NULL.</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MySQL extends the GROUP BY clause so that you can also specify ASC and DESC after columns named in the </a:t>
            </a:r>
            <a:r>
              <a:rPr lang="en-IN" dirty="0" smtClean="0">
                <a:latin typeface="Arial" panose="020B0604020202020204" pitchFamily="34" charset="0"/>
                <a:cs typeface="Arial" panose="020B0604020202020204" pitchFamily="34" charset="0"/>
              </a:rPr>
              <a:t>clause</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a query includes GROUP BY but you want to avoid the overhead of sorting the result, you can suppress sorting by specifying ORDER BY NULL. </a:t>
            </a:r>
            <a:endParaRPr lang="en-IN" dirty="0" smtClean="0">
              <a:latin typeface="Arial" panose="020B0604020202020204" pitchFamily="34" charset="0"/>
              <a:cs typeface="Arial" panose="020B0604020202020204" pitchFamily="34" charset="0"/>
            </a:endParaRPr>
          </a:p>
        </p:txBody>
      </p:sp>
      <p:sp>
        <p:nvSpPr>
          <p:cNvPr id="9" name="Rectangle 8"/>
          <p:cNvSpPr/>
          <p:nvPr/>
        </p:nvSpPr>
        <p:spPr>
          <a:xfrm>
            <a:off x="228600" y="4976693"/>
            <a:ext cx="8686800" cy="369332"/>
          </a:xfrm>
          <a:prstGeom prst="rect">
            <a:avLst/>
          </a:prstGeom>
        </p:spPr>
        <p:txBody>
          <a:bodyPr wrap="square">
            <a:spAutoFit/>
          </a:bodyPr>
          <a:lstStyle/>
          <a:p>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JOB</a:t>
            </a:r>
            <a:r>
              <a:rPr lang="en-US" dirty="0">
                <a:solidFill>
                  <a:srgbClr val="0077AA"/>
                </a:solidFill>
                <a:latin typeface="Arial" panose="020B0604020202020204" pitchFamily="34" charset="0"/>
                <a:ea typeface="Times New Roman" panose="02020603050405020304" pitchFamily="18" charset="0"/>
              </a:rPr>
              <a:t>,</a:t>
            </a:r>
            <a:r>
              <a:rPr lang="en-US" dirty="0" smtClean="0">
                <a:solidFill>
                  <a:srgbClr val="000000"/>
                </a:solidFill>
                <a:latin typeface="Arial" panose="020B0604020202020204" pitchFamily="34" charset="0"/>
                <a:ea typeface="Times New Roman" panose="02020603050405020304" pitchFamily="18" charset="0"/>
              </a:rPr>
              <a:t> </a:t>
            </a:r>
            <a:r>
              <a:rPr lang="en-US" dirty="0">
                <a:solidFill>
                  <a:srgbClr val="DD4A68"/>
                </a:solidFill>
                <a:latin typeface="Arial" panose="020B0604020202020204" pitchFamily="34" charset="0"/>
                <a:ea typeface="Times New Roman" panose="02020603050405020304" pitchFamily="18" charset="0"/>
              </a:rPr>
              <a:t>COUNT</a:t>
            </a:r>
            <a:r>
              <a:rPr lang="en-US" dirty="0">
                <a:solidFill>
                  <a:srgbClr val="999999"/>
                </a:solidFill>
                <a:latin typeface="Arial" panose="020B0604020202020204" pitchFamily="34" charset="0"/>
                <a:ea typeface="Times New Roman" panose="02020603050405020304" pitchFamily="18" charset="0"/>
              </a:rPr>
              <a:t>(</a:t>
            </a:r>
            <a:r>
              <a:rPr lang="en-US" dirty="0">
                <a:latin typeface="Arial" panose="020B0604020202020204" pitchFamily="34" charset="0"/>
                <a:ea typeface="Times New Roman" panose="02020603050405020304" pitchFamily="18" charset="0"/>
              </a:rPr>
              <a:t>*</a:t>
            </a:r>
            <a:r>
              <a:rPr lang="en-US" dirty="0">
                <a:solidFill>
                  <a:srgbClr val="999999"/>
                </a:solidFill>
                <a:latin typeface="Arial" panose="020B0604020202020204" pitchFamily="34" charset="0"/>
                <a:ea typeface="Times New Roman" panose="02020603050405020304" pitchFamily="18" charset="0"/>
              </a:rPr>
              <a:t>)</a:t>
            </a:r>
            <a:r>
              <a:rPr lang="en-US" dirty="0">
                <a:solidFill>
                  <a:srgbClr val="000000"/>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a:solidFill>
                  <a:srgbClr val="0077AA"/>
                </a:solidFill>
                <a:latin typeface="Arial" panose="020B0604020202020204" pitchFamily="34" charset="0"/>
                <a:ea typeface="Times New Roman" panose="02020603050405020304" pitchFamily="18" charset="0"/>
              </a:rPr>
              <a:t>GROUP</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BY</a:t>
            </a:r>
            <a:r>
              <a:rPr lang="en-US" dirty="0">
                <a:solidFill>
                  <a:srgbClr val="000000"/>
                </a:solidFill>
                <a:latin typeface="Arial" panose="020B0604020202020204" pitchFamily="34" charset="0"/>
                <a:ea typeface="Times New Roman" panose="02020603050405020304" pitchFamily="18" charset="0"/>
              </a:rPr>
              <a:t> </a:t>
            </a:r>
            <a:r>
              <a:rPr lang="en-US" dirty="0" smtClean="0">
                <a:solidFill>
                  <a:srgbClr val="000000"/>
                </a:solidFill>
                <a:latin typeface="Arial" panose="020B0604020202020204" pitchFamily="34" charset="0"/>
                <a:ea typeface="Times New Roman" panose="02020603050405020304" pitchFamily="18" charset="0"/>
              </a:rPr>
              <a:t>JOB </a:t>
            </a:r>
            <a:r>
              <a:rPr lang="en-US" dirty="0">
                <a:solidFill>
                  <a:srgbClr val="0077AA"/>
                </a:solidFill>
                <a:latin typeface="Arial" panose="020B0604020202020204" pitchFamily="34" charset="0"/>
                <a:ea typeface="Times New Roman" panose="02020603050405020304" pitchFamily="18" charset="0"/>
              </a:rPr>
              <a:t>ORDER</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BY</a:t>
            </a:r>
            <a:r>
              <a:rPr lang="en-US" dirty="0">
                <a:solidFill>
                  <a:srgbClr val="000000"/>
                </a:solidFill>
                <a:latin typeface="Arial" panose="020B0604020202020204" pitchFamily="34" charset="0"/>
                <a:ea typeface="Times New Roman" panose="02020603050405020304" pitchFamily="18" charset="0"/>
              </a:rPr>
              <a:t> </a:t>
            </a:r>
            <a:r>
              <a:rPr lang="en-US" dirty="0">
                <a:solidFill>
                  <a:schemeClr val="accent5">
                    <a:lumMod val="75000"/>
                  </a:schemeClr>
                </a:solidFill>
                <a:latin typeface="Arial" panose="020B0604020202020204" pitchFamily="34" charset="0"/>
                <a:ea typeface="Times New Roman" panose="02020603050405020304" pitchFamily="18" charset="0"/>
              </a:rPr>
              <a:t>NULL</a:t>
            </a:r>
            <a:r>
              <a:rPr lang="en-US" dirty="0">
                <a:solidFill>
                  <a:srgbClr val="999999"/>
                </a:solidFill>
                <a:latin typeface="Arial" panose="020B0604020202020204" pitchFamily="34" charset="0"/>
                <a:ea typeface="Times New Roman" panose="02020603050405020304" pitchFamily="18" charset="0"/>
              </a:rPr>
              <a:t>;</a:t>
            </a:r>
            <a:endParaRPr lang="en-IN" dirty="0"/>
          </a:p>
        </p:txBody>
      </p:sp>
      <p:sp>
        <p:nvSpPr>
          <p:cNvPr id="10" name="Rectangle 9"/>
          <p:cNvSpPr/>
          <p:nvPr/>
        </p:nvSpPr>
        <p:spPr>
          <a:xfrm>
            <a:off x="228600" y="4607361"/>
            <a:ext cx="1531188" cy="369332"/>
          </a:xfrm>
          <a:prstGeom prst="rect">
            <a:avLst/>
          </a:prstGeom>
        </p:spPr>
        <p:txBody>
          <a:bodyPr wrap="none">
            <a:spAutoFit/>
          </a:bodyPr>
          <a:lstStyle/>
          <a:p>
            <a:r>
              <a:rPr lang="en-IN" dirty="0">
                <a:latin typeface="Arial" panose="020B0604020202020204" pitchFamily="34" charset="0"/>
                <a:cs typeface="Arial" panose="020B0604020202020204" pitchFamily="34" charset="0"/>
              </a:rPr>
              <a:t>For example:</a:t>
            </a:r>
            <a:endParaRPr lang="en-IN" dirty="0"/>
          </a:p>
        </p:txBody>
      </p:sp>
      <p:sp>
        <p:nvSpPr>
          <p:cNvPr id="2" name="Rectangle 1"/>
          <p:cNvSpPr/>
          <p:nvPr/>
        </p:nvSpPr>
        <p:spPr>
          <a:xfrm>
            <a:off x="228600" y="5478704"/>
            <a:ext cx="8686800" cy="388696"/>
          </a:xfrm>
          <a:prstGeom prst="rect">
            <a:avLst/>
          </a:prstGeom>
        </p:spPr>
        <p:txBody>
          <a:bodyPr wrap="square">
            <a:spAutoFit/>
          </a:bodyPr>
          <a:lstStyle/>
          <a:p>
            <a:pPr>
              <a:lnSpc>
                <a:spcPct val="107000"/>
              </a:lnSpc>
              <a:spcAft>
                <a:spcPts val="0"/>
              </a:spcAft>
            </a:pP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dirty="0">
                <a:latin typeface="Arial" panose="020B0604020202020204" pitchFamily="34" charset="0"/>
                <a:ea typeface="Times New Roman" panose="02020603050405020304" pitchFamily="18" charset="0"/>
                <a:cs typeface="Times New Roman" panose="02020603050405020304" pitchFamily="18" charset="0"/>
              </a:rPr>
              <a:t>*</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ORDER BY </a:t>
            </a:r>
            <a:r>
              <a:rPr lang="en-US" dirty="0" smtClean="0">
                <a:solidFill>
                  <a:srgbClr val="DD4A68"/>
                </a:solidFill>
                <a:latin typeface="Arial" panose="020B0604020202020204" pitchFamily="34" charset="0"/>
                <a:ea typeface="Times New Roman" panose="02020603050405020304" pitchFamily="18" charset="0"/>
              </a:rPr>
              <a:t>field</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dirty="0" smtClean="0">
                <a:solidFill>
                  <a:schemeClr val="bg1">
                    <a:lumMod val="65000"/>
                  </a:schemeClr>
                </a:solidFill>
                <a:latin typeface="Arial" panose="020B0604020202020204" pitchFamily="34" charset="0"/>
                <a:ea typeface="Times New Roman" panose="02020603050405020304" pitchFamily="18" charset="0"/>
              </a:rPr>
              <a:t>(</a:t>
            </a:r>
            <a:r>
              <a:rPr lang="en-US" dirty="0" smtClean="0">
                <a:latin typeface="Arial" panose="020B0604020202020204" pitchFamily="34" charset="0"/>
                <a:ea typeface="Times New Roman" panose="02020603050405020304" pitchFamily="18" charset="0"/>
              </a:rPr>
              <a:t>JOB</a:t>
            </a:r>
            <a:r>
              <a:rPr lang="en-US" dirty="0">
                <a:solidFill>
                  <a:srgbClr val="0077AA"/>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a:solidFill>
                  <a:srgbClr val="669900"/>
                </a:solidFill>
                <a:latin typeface="Liberation Mono"/>
              </a:rPr>
              <a:t>'MANAGER'</a:t>
            </a:r>
            <a:r>
              <a:rPr lang="en-US" dirty="0">
                <a:solidFill>
                  <a:srgbClr val="0077AA"/>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a:solidFill>
                  <a:srgbClr val="669900"/>
                </a:solidFill>
                <a:latin typeface="Liberation Mono"/>
              </a:rPr>
              <a:t>'SALESMAN'</a:t>
            </a:r>
            <a:r>
              <a:rPr lang="en-US" dirty="0" smtClean="0">
                <a:solidFill>
                  <a:schemeClr val="bg1">
                    <a:lumMod val="65000"/>
                  </a:schemeClr>
                </a:solidFill>
                <a:latin typeface="Arial" panose="020B0604020202020204" pitchFamily="34" charset="0"/>
                <a:ea typeface="Times New Roman" panose="02020603050405020304" pitchFamily="18" charset="0"/>
              </a:rPr>
              <a:t>)</a:t>
            </a:r>
            <a:r>
              <a:rPr lang="en-US" dirty="0">
                <a:solidFill>
                  <a:srgbClr val="999999"/>
                </a:solidFill>
                <a:latin typeface="Arial" panose="020B0604020202020204" pitchFamily="34" charset="0"/>
                <a:ea typeface="Times New Roman" panose="02020603050405020304" pitchFamily="18" charset="0"/>
              </a:rPr>
              <a:t>;</a:t>
            </a:r>
            <a:endParaRPr lang="en-IN" dirty="0">
              <a:solidFill>
                <a:srgbClr val="999999"/>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299712585"/>
      </p:ext>
    </p:extLst>
  </p:cSld>
  <p:clrMapOvr>
    <a:masterClrMapping/>
  </p:clrMapOvr>
  <p:timing>
    <p:tnLst>
      <p:par>
        <p:cTn id="1" dur="indefinite" restart="never" nodeType="tmRoot"/>
      </p:par>
    </p:tn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SELECT  - GROUP BY </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364746"/>
            <a:ext cx="8839200" cy="923330"/>
          </a:xfrm>
          <a:prstGeom prst="rect">
            <a:avLst/>
          </a:prstGeom>
        </p:spPr>
        <p:txBody>
          <a:bodyPr wrap="square">
            <a:spAutoFit/>
          </a:bodyPr>
          <a:lstStyle/>
          <a:p>
            <a:pPr>
              <a:lnSpc>
                <a:spcPct val="150000"/>
              </a:lnSpc>
            </a:pPr>
            <a:r>
              <a:rPr lang="en-US" dirty="0">
                <a:solidFill>
                  <a:srgbClr val="0077AA"/>
                </a:solidFill>
                <a:latin typeface="Liberation Mono"/>
              </a:rPr>
              <a:t>SELECT G</a:t>
            </a:r>
            <a:r>
              <a:rPr lang="en-US" sz="2400" baseline="-25000" dirty="0">
                <a:solidFill>
                  <a:srgbClr val="0077AA"/>
                </a:solidFill>
                <a:latin typeface="Liberation Mono"/>
              </a:rPr>
              <a:t>1</a:t>
            </a:r>
            <a:r>
              <a:rPr lang="en-US" dirty="0">
                <a:solidFill>
                  <a:srgbClr val="0077AA"/>
                </a:solidFill>
                <a:latin typeface="Liberation Mono"/>
              </a:rPr>
              <a:t>,G</a:t>
            </a:r>
            <a:r>
              <a:rPr lang="en-US" sz="2400" baseline="-25000" dirty="0">
                <a:solidFill>
                  <a:srgbClr val="0077AA"/>
                </a:solidFill>
                <a:latin typeface="Liberation Mono"/>
              </a:rPr>
              <a:t>2</a:t>
            </a:r>
            <a:r>
              <a:rPr lang="en-US" dirty="0" smtClean="0">
                <a:solidFill>
                  <a:srgbClr val="0077AA"/>
                </a:solidFill>
                <a:latin typeface="Liberation Mono"/>
              </a:rPr>
              <a:t>,...,G</a:t>
            </a:r>
            <a:r>
              <a:rPr lang="en-US" sz="2400" baseline="-25000" dirty="0" smtClean="0">
                <a:solidFill>
                  <a:srgbClr val="0077AA"/>
                </a:solidFill>
                <a:latin typeface="Liberation Mono"/>
              </a:rPr>
              <a:t>n,</a:t>
            </a:r>
            <a:r>
              <a:rPr lang="en-US" dirty="0" smtClean="0">
                <a:solidFill>
                  <a:srgbClr val="0077AA"/>
                </a:solidFill>
                <a:latin typeface="Liberation Mono"/>
              </a:rPr>
              <a:t>F</a:t>
            </a:r>
            <a:r>
              <a:rPr lang="en-US" sz="2400" baseline="-25000" dirty="0" smtClean="0">
                <a:solidFill>
                  <a:srgbClr val="0077AA"/>
                </a:solidFill>
                <a:latin typeface="Liberation Mono"/>
              </a:rPr>
              <a:t>1</a:t>
            </a:r>
            <a:r>
              <a:rPr lang="en-US" dirty="0" smtClean="0">
                <a:solidFill>
                  <a:srgbClr val="0077AA"/>
                </a:solidFill>
                <a:latin typeface="Liberation Mono"/>
              </a:rPr>
              <a:t>(A1</a:t>
            </a:r>
            <a:r>
              <a:rPr lang="en-US" dirty="0">
                <a:solidFill>
                  <a:srgbClr val="0077AA"/>
                </a:solidFill>
                <a:latin typeface="Liberation Mono"/>
              </a:rPr>
              <a:t>),F</a:t>
            </a:r>
            <a:r>
              <a:rPr lang="en-US" sz="2400" baseline="-25000" dirty="0">
                <a:solidFill>
                  <a:srgbClr val="0077AA"/>
                </a:solidFill>
                <a:latin typeface="Liberation Mono"/>
              </a:rPr>
              <a:t>2</a:t>
            </a:r>
            <a:r>
              <a:rPr lang="en-US" dirty="0">
                <a:solidFill>
                  <a:srgbClr val="0077AA"/>
                </a:solidFill>
                <a:latin typeface="Liberation Mono"/>
              </a:rPr>
              <a:t>(A2</a:t>
            </a:r>
            <a:r>
              <a:rPr lang="en-US" dirty="0" smtClean="0">
                <a:solidFill>
                  <a:srgbClr val="0077AA"/>
                </a:solidFill>
                <a:latin typeface="Liberation Mono"/>
              </a:rPr>
              <a:t>),...F</a:t>
            </a:r>
            <a:r>
              <a:rPr lang="en-US" sz="2400" baseline="-25000" dirty="0">
                <a:solidFill>
                  <a:srgbClr val="0077AA"/>
                </a:solidFill>
                <a:latin typeface="Liberation Mono"/>
              </a:rPr>
              <a:t>m</a:t>
            </a:r>
            <a:r>
              <a:rPr lang="en-US" dirty="0" smtClean="0">
                <a:solidFill>
                  <a:srgbClr val="0077AA"/>
                </a:solidFill>
                <a:latin typeface="Liberation Mono"/>
              </a:rPr>
              <a:t>(Am)  </a:t>
            </a:r>
            <a:r>
              <a:rPr lang="en-US" dirty="0">
                <a:solidFill>
                  <a:srgbClr val="0077AA"/>
                </a:solidFill>
                <a:latin typeface="Liberation Mono"/>
              </a:rPr>
              <a:t>from &lt;table_references&gt;</a:t>
            </a:r>
          </a:p>
          <a:p>
            <a:pPr>
              <a:lnSpc>
                <a:spcPct val="150000"/>
              </a:lnSpc>
            </a:pPr>
            <a:r>
              <a:rPr lang="en-US" dirty="0">
                <a:solidFill>
                  <a:srgbClr val="0077AA"/>
                </a:solidFill>
                <a:latin typeface="Liberation Mono"/>
              </a:rPr>
              <a:t>    [GROUP BY {col_name | expr | position} [ASC | DESC], ... [WITH ROLLUP]]</a:t>
            </a:r>
          </a:p>
        </p:txBody>
      </p:sp>
      <p:sp>
        <p:nvSpPr>
          <p:cNvPr id="2" name="Rectangle 1"/>
          <p:cNvSpPr/>
          <p:nvPr/>
        </p:nvSpPr>
        <p:spPr>
          <a:xfrm>
            <a:off x="152400" y="703183"/>
            <a:ext cx="8839200"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You can use GROUP BY to group values from a column, and, if you wish, perform calculations on that column.</a:t>
            </a:r>
          </a:p>
        </p:txBody>
      </p:sp>
      <p:graphicFrame>
        <p:nvGraphicFramePr>
          <p:cNvPr id="6" name="Table 5"/>
          <p:cNvGraphicFramePr>
            <a:graphicFrameLocks noGrp="1"/>
          </p:cNvGraphicFramePr>
          <p:nvPr>
            <p:extLst>
              <p:ext uri="{D42A27DB-BD31-4B8C-83A1-F6EECF244321}">
                <p14:modId xmlns:p14="http://schemas.microsoft.com/office/powerpoint/2010/main" val="4043077599"/>
              </p:ext>
            </p:extLst>
          </p:nvPr>
        </p:nvGraphicFramePr>
        <p:xfrm>
          <a:off x="152400" y="3332480"/>
          <a:ext cx="8839200" cy="2839720"/>
        </p:xfrm>
        <a:graphic>
          <a:graphicData uri="http://schemas.openxmlformats.org/drawingml/2006/table">
            <a:tbl>
              <a:tblPr firstRow="1" bandRow="1">
                <a:tableStyleId>{7E9639D4-E3E2-4D34-9284-5A2195B3D0D7}</a:tableStyleId>
              </a:tblPr>
              <a:tblGrid>
                <a:gridCol w="3657600"/>
                <a:gridCol w="51816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Aggregate (GROUP BY) Function </a:t>
                      </a:r>
                    </a:p>
                  </a:txBody>
                  <a:tcPr/>
                </a:tc>
                <a:tc hMerge="1">
                  <a:txBody>
                    <a:bodyPr/>
                    <a:lstStyle/>
                    <a:p>
                      <a:endParaRPr lang="en-IN" dirty="0"/>
                    </a:p>
                  </a:txBody>
                  <a:tcPr/>
                </a:tc>
              </a:tr>
              <a:tr h="370840">
                <a:tc>
                  <a:txBody>
                    <a:bodyPr/>
                    <a:lstStyle/>
                    <a:p>
                      <a:r>
                        <a:rPr lang="en-IN" sz="1800" dirty="0" smtClean="0">
                          <a:solidFill>
                            <a:srgbClr val="008080"/>
                          </a:solidFill>
                          <a:latin typeface="Liberation Mono"/>
                          <a:cs typeface="Arial" panose="020B0604020202020204" pitchFamily="34" charset="0"/>
                        </a:rPr>
                        <a:t>AVG([DISTINCT] expr)</a:t>
                      </a:r>
                      <a:endParaRPr lang="en-IN" sz="1800" dirty="0">
                        <a:solidFill>
                          <a:srgbClr val="008080"/>
                        </a:solidFill>
                        <a:latin typeface="Liberation Mono"/>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Returns the average value of expr. The DISTINCT option can be used to return the average of the distinct values of expr.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800" dirty="0" smtClean="0">
                          <a:solidFill>
                            <a:srgbClr val="008080"/>
                          </a:solidFill>
                          <a:latin typeface="Liberation Mono"/>
                          <a:cs typeface="Arial" panose="020B0604020202020204" pitchFamily="34" charset="0"/>
                        </a:rPr>
                        <a:t>COUNT(expr)</a:t>
                      </a:r>
                      <a:endParaRPr lang="en-IN" sz="1800" dirty="0">
                        <a:solidFill>
                          <a:srgbClr val="008080"/>
                        </a:solidFill>
                        <a:latin typeface="Liberation Mono"/>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Returns a count of the number of non-NULL values of expr in the rows retrieved by a SELECT statement. If there are no matching rows, COUNT() returns 0.</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800" dirty="0" smtClean="0">
                          <a:solidFill>
                            <a:srgbClr val="008080"/>
                          </a:solidFill>
                          <a:latin typeface="Liberation Mono"/>
                          <a:cs typeface="Arial" panose="020B0604020202020204" pitchFamily="34" charset="0"/>
                        </a:rPr>
                        <a:t>COUNT(DISTINCT expr,[expr...])</a:t>
                      </a:r>
                      <a:endParaRPr lang="en-IN" sz="1800" dirty="0">
                        <a:solidFill>
                          <a:srgbClr val="008080"/>
                        </a:solidFill>
                        <a:latin typeface="Liberation Mono"/>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Returns a count of the number of rows with different non-NULL expr values. If there are no matching rows, COUNT(DISTINCT) returns 0.</a:t>
                      </a:r>
                      <a:endParaRPr lang="en-IN" sz="1600" dirty="0">
                        <a:latin typeface="Arial" panose="020B0604020202020204" pitchFamily="34" charset="0"/>
                        <a:cs typeface="Arial" panose="020B0604020202020204" pitchFamily="34" charset="0"/>
                      </a:endParaRPr>
                    </a:p>
                  </a:txBody>
                  <a:tcPr anchor="ctr"/>
                </a:tc>
              </a:tr>
            </a:tbl>
          </a:graphicData>
        </a:graphic>
      </p:graphicFrame>
      <p:sp>
        <p:nvSpPr>
          <p:cNvPr id="7" name="Rectangle 6"/>
          <p:cNvSpPr/>
          <p:nvPr/>
        </p:nvSpPr>
        <p:spPr>
          <a:xfrm>
            <a:off x="19793" y="2369403"/>
            <a:ext cx="9100457" cy="830997"/>
          </a:xfrm>
          <a:prstGeom prst="rect">
            <a:avLst/>
          </a:prstGeom>
        </p:spPr>
        <p:txBody>
          <a:bodyPr wrap="square">
            <a:spAutoFit/>
          </a:bodyPr>
          <a:lstStyle/>
          <a:p>
            <a:pPr marL="285750" indent="-28575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JOB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SUM</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600" dirty="0" smtClean="0">
                <a:solidFill>
                  <a:srgbClr val="000000"/>
                </a:solidFill>
                <a:latin typeface="Arial" panose="020B0604020202020204" pitchFamily="34" charset="0"/>
                <a:ea typeface="Times New Roman" panose="02020603050405020304" pitchFamily="18" charset="0"/>
              </a:rPr>
              <a:t>EMP</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GROUP</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BY</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JOB</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WITH</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ROLLUP</a:t>
            </a:r>
            <a:r>
              <a:rPr lang="en-IN" sz="1600" dirty="0">
                <a:solidFill>
                  <a:schemeClr val="bg1">
                    <a:lumMod val="65000"/>
                  </a:schemeClr>
                </a:solidFill>
                <a:latin typeface="Arial" panose="020B0604020202020204" pitchFamily="34" charset="0"/>
                <a:ea typeface="Times New Roman" panose="02020603050405020304" pitchFamily="18" charset="0"/>
              </a:rPr>
              <a:t>;</a:t>
            </a:r>
          </a:p>
          <a:p>
            <a:pPr marL="285750" indent="-28575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COALESCE</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JOB</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IN" sz="1600" dirty="0" smtClean="0">
                <a:latin typeface="Arial" panose="020B0604020202020204" pitchFamily="34" charset="0"/>
                <a:cs typeface="Arial" panose="020B0604020202020204" pitchFamily="34" charset="0"/>
              </a:rPr>
              <a:t> </a:t>
            </a:r>
            <a:r>
              <a:rPr lang="en-IN" sz="1600" dirty="0">
                <a:solidFill>
                  <a:srgbClr val="92D050"/>
                </a:solidFill>
                <a:latin typeface="Arial" panose="020B0604020202020204" pitchFamily="34" charset="0"/>
                <a:cs typeface="Arial" panose="020B0604020202020204" pitchFamily="34" charset="0"/>
              </a:rPr>
              <a:t>'Total'</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SUM</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600" dirty="0" smtClean="0">
                <a:solidFill>
                  <a:srgbClr val="000000"/>
                </a:solidFill>
                <a:latin typeface="Arial" panose="020B0604020202020204" pitchFamily="34" charset="0"/>
                <a:ea typeface="Times New Roman" panose="02020603050405020304" pitchFamily="18" charset="0"/>
              </a:rPr>
              <a:t>EMP</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GROUP</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BY</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JOB</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WITH</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ROLLUP</a:t>
            </a:r>
            <a:r>
              <a:rPr lang="en-IN" sz="1600" dirty="0">
                <a:solidFill>
                  <a:schemeClr val="bg1">
                    <a:lumMod val="65000"/>
                  </a:schemeClr>
                </a:solidFill>
                <a:latin typeface="Arial" panose="020B0604020202020204" pitchFamily="34" charset="0"/>
                <a:ea typeface="Times New Roman" panose="02020603050405020304" pitchFamily="18" charset="0"/>
              </a:rPr>
              <a:t>;</a:t>
            </a:r>
          </a:p>
        </p:txBody>
      </p:sp>
      <p:sp>
        <p:nvSpPr>
          <p:cNvPr id="3" name="Rectangle 2"/>
          <p:cNvSpPr/>
          <p:nvPr/>
        </p:nvSpPr>
        <p:spPr>
          <a:xfrm>
            <a:off x="152400" y="56852"/>
            <a:ext cx="3962400" cy="646331"/>
          </a:xfrm>
          <a:prstGeom prst="rect">
            <a:avLst/>
          </a:prstGeom>
          <a:solidFill>
            <a:srgbClr val="F9DAFE"/>
          </a:solidFill>
        </p:spPr>
        <p:txBody>
          <a:bodyPr wrap="square">
            <a:spAutoFit/>
          </a:bodyPr>
          <a:lstStyle/>
          <a:p>
            <a:r>
              <a:rPr lang="en-IN" i="1" dirty="0">
                <a:latin typeface="Arial" panose="020B0604020202020204" pitchFamily="34" charset="0"/>
                <a:cs typeface="Arial" panose="020B0604020202020204" pitchFamily="34" charset="0"/>
              </a:rPr>
              <a:t>This function's will produce a single value for an entire group or </a:t>
            </a:r>
            <a:r>
              <a:rPr lang="en-IN" i="1" dirty="0" smtClean="0">
                <a:latin typeface="Arial" panose="020B0604020202020204" pitchFamily="34" charset="0"/>
                <a:cs typeface="Arial" panose="020B0604020202020204" pitchFamily="34" charset="0"/>
              </a:rPr>
              <a:t>a table</a:t>
            </a:r>
            <a:r>
              <a:rPr lang="en-IN" i="1"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25683416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2400" y="933304"/>
            <a:ext cx="8839200" cy="1446550"/>
          </a:xfrm>
          <a:prstGeom prst="rect">
            <a:avLst/>
          </a:prstGeom>
        </p:spPr>
        <p:txBody>
          <a:bodyPr wrap="square">
            <a:spAutoFit/>
          </a:bodyPr>
          <a:lstStyle/>
          <a:p>
            <a:pPr algn="ctr"/>
            <a:r>
              <a:rPr lang="en-US" sz="2400" dirty="0" smtClean="0">
                <a:latin typeface="Arial" pitchFamily="34" charset="0"/>
                <a:cs typeface="Arial" pitchFamily="34" charset="0"/>
              </a:rPr>
              <a:t>Data is any </a:t>
            </a:r>
            <a:r>
              <a:rPr lang="en-US" sz="3200" b="1" dirty="0" smtClean="0">
                <a:solidFill>
                  <a:srgbClr val="0070C0"/>
                </a:solidFill>
                <a:latin typeface="Arial" pitchFamily="34" charset="0"/>
                <a:cs typeface="Arial" pitchFamily="34" charset="0"/>
              </a:rPr>
              <a:t>facts, number, text, symbol, images, </a:t>
            </a:r>
            <a:r>
              <a:rPr lang="en-US" sz="3200" b="1" dirty="0">
                <a:solidFill>
                  <a:srgbClr val="0070C0"/>
                </a:solidFill>
                <a:latin typeface="Arial" pitchFamily="34" charset="0"/>
                <a:cs typeface="Arial" pitchFamily="34" charset="0"/>
              </a:rPr>
              <a:t>audio, video, </a:t>
            </a:r>
            <a:r>
              <a:rPr lang="en-US" sz="2400" dirty="0">
                <a:latin typeface="Arial" pitchFamily="34" charset="0"/>
                <a:cs typeface="Arial" pitchFamily="34" charset="0"/>
              </a:rPr>
              <a:t>or</a:t>
            </a:r>
            <a:r>
              <a:rPr lang="en-US" sz="3200" b="1" dirty="0">
                <a:solidFill>
                  <a:srgbClr val="0070C0"/>
                </a:solidFill>
                <a:latin typeface="Arial" pitchFamily="34" charset="0"/>
                <a:cs typeface="Arial" pitchFamily="34" charset="0"/>
              </a:rPr>
              <a:t> signal</a:t>
            </a:r>
            <a:r>
              <a:rPr lang="en-US" sz="2400" dirty="0" smtClean="0">
                <a:solidFill>
                  <a:srgbClr val="0070C0"/>
                </a:solidFill>
                <a:latin typeface="Arial" pitchFamily="34" charset="0"/>
                <a:cs typeface="Arial" pitchFamily="34" charset="0"/>
              </a:rPr>
              <a:t> </a:t>
            </a:r>
            <a:r>
              <a:rPr lang="en-US" sz="2400" dirty="0" smtClean="0">
                <a:latin typeface="Arial" pitchFamily="34" charset="0"/>
                <a:cs typeface="Arial" pitchFamily="34" charset="0"/>
              </a:rPr>
              <a:t>that </a:t>
            </a:r>
            <a:r>
              <a:rPr lang="en-US" sz="2400" dirty="0">
                <a:latin typeface="Arial" pitchFamily="34" charset="0"/>
                <a:cs typeface="Arial" pitchFamily="34" charset="0"/>
              </a:rPr>
              <a:t>can be recorded and that can be processed by a computer.</a:t>
            </a:r>
          </a:p>
        </p:txBody>
      </p:sp>
      <p:sp>
        <p:nvSpPr>
          <p:cNvPr id="4" name="TextBox 3"/>
          <p:cNvSpPr txBox="1"/>
          <p:nvPr/>
        </p:nvSpPr>
        <p:spPr>
          <a:xfrm>
            <a:off x="152400" y="2691825"/>
            <a:ext cx="8839200" cy="584775"/>
          </a:xfrm>
          <a:prstGeom prst="rect">
            <a:avLst/>
          </a:prstGeom>
          <a:noFill/>
        </p:spPr>
        <p:txBody>
          <a:bodyPr wrap="square" rtlCol="0">
            <a:spAutoFit/>
          </a:bodyPr>
          <a:lstStyle/>
          <a:p>
            <a:pPr algn="ctr"/>
            <a:r>
              <a:rPr lang="en-US" sz="2400" dirty="0" smtClean="0">
                <a:latin typeface="Arial" pitchFamily="34" charset="0"/>
                <a:cs typeface="Arial" pitchFamily="34" charset="0"/>
              </a:rPr>
              <a:t>Data can be in the form of </a:t>
            </a:r>
            <a:r>
              <a:rPr lang="en-US" sz="3200" b="1" dirty="0" smtClean="0">
                <a:solidFill>
                  <a:srgbClr val="0070C0"/>
                </a:solidFill>
                <a:latin typeface="Arial" pitchFamily="34" charset="0"/>
                <a:cs typeface="Arial" pitchFamily="34" charset="0"/>
              </a:rPr>
              <a:t>Text</a:t>
            </a:r>
            <a:r>
              <a:rPr lang="en-US" sz="2800" dirty="0" smtClean="0">
                <a:latin typeface="Arial" pitchFamily="34" charset="0"/>
                <a:cs typeface="Arial" pitchFamily="34" charset="0"/>
              </a:rPr>
              <a:t> or </a:t>
            </a:r>
            <a:r>
              <a:rPr lang="en-US" sz="3200" b="1" dirty="0" smtClean="0">
                <a:solidFill>
                  <a:srgbClr val="0070C0"/>
                </a:solidFill>
                <a:latin typeface="Arial" pitchFamily="34" charset="0"/>
                <a:cs typeface="Arial" pitchFamily="34" charset="0"/>
              </a:rPr>
              <a:t>Multimedia</a:t>
            </a:r>
          </a:p>
        </p:txBody>
      </p:sp>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What is </a:t>
            </a:r>
            <a:r>
              <a:rPr lang="en-US" sz="3200" b="1" i="1" dirty="0">
                <a:solidFill>
                  <a:srgbClr val="FFFF00"/>
                </a:solidFill>
                <a:latin typeface="Arial" pitchFamily="34" charset="0"/>
                <a:cs typeface="Arial" pitchFamily="34" charset="0"/>
              </a:rPr>
              <a:t>Data</a:t>
            </a:r>
            <a:r>
              <a:rPr lang="en-IN" sz="3200" b="1" i="1" dirty="0">
                <a:solidFill>
                  <a:srgbClr val="FFFF00"/>
                </a:solidFill>
                <a:latin typeface="Arial" pitchFamily="34" charset="0"/>
                <a:cs typeface="Arial" pitchFamily="34" charset="0"/>
              </a:rPr>
              <a:t>?</a:t>
            </a: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67000" y="3251199"/>
            <a:ext cx="3352800" cy="3489707"/>
          </a:xfrm>
          <a:prstGeom prst="rect">
            <a:avLst/>
          </a:prstGeom>
        </p:spPr>
      </p:pic>
    </p:spTree>
  </p:cSld>
  <p:clrMapOvr>
    <a:masterClrMapping/>
  </p:clrMapOvr>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400" dirty="0">
                <a:solidFill>
                  <a:srgbClr val="DC525C"/>
                </a:solidFill>
                <a:latin typeface="Segoe UI Light" panose="020B0502040204020203" pitchFamily="34" charset="0"/>
                <a:cs typeface="Segoe UI Light" panose="020B0502040204020203" pitchFamily="34" charset="0"/>
              </a:rPr>
              <a:t>aggregate functions</a:t>
            </a:r>
            <a:endParaRPr kumimoji="0" lang="en-US" sz="4400" b="1" i="1"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3" name="Rectangle 2"/>
          <p:cNvSpPr/>
          <p:nvPr/>
        </p:nvSpPr>
        <p:spPr>
          <a:xfrm>
            <a:off x="152400" y="228600"/>
            <a:ext cx="8839200" cy="1323439"/>
          </a:xfrm>
          <a:prstGeom prst="rect">
            <a:avLst/>
          </a:prstGeom>
          <a:solidFill>
            <a:srgbClr val="E8F97F"/>
          </a:solidFill>
        </p:spPr>
        <p:txBody>
          <a:bodyPr wrap="square">
            <a:spAutoFit/>
          </a:bodyPr>
          <a:lstStyle/>
          <a:p>
            <a:pPr algn="just"/>
            <a:r>
              <a:rPr lang="en-IN" sz="2000" dirty="0">
                <a:latin typeface="Segoe UI Light" panose="020B0502040204020203" pitchFamily="34" charset="0"/>
                <a:cs typeface="Segoe UI Light" panose="020B0502040204020203" pitchFamily="34" charset="0"/>
              </a:rPr>
              <a:t>The aggregate functions allow you to perform the calculation of a set of rows and </a:t>
            </a:r>
            <a:r>
              <a:rPr lang="en-IN" sz="2000" b="1" dirty="0">
                <a:latin typeface="Segoe UI Light" panose="020B0502040204020203" pitchFamily="34" charset="0"/>
                <a:cs typeface="Segoe UI Light" panose="020B0502040204020203" pitchFamily="34" charset="0"/>
              </a:rPr>
              <a:t>return a single value</a:t>
            </a:r>
            <a:r>
              <a:rPr lang="en-IN" sz="2000" dirty="0">
                <a:latin typeface="Segoe UI Light" panose="020B0502040204020203" pitchFamily="34" charset="0"/>
                <a:cs typeface="Segoe UI Light" panose="020B0502040204020203" pitchFamily="34" charset="0"/>
              </a:rPr>
              <a:t>. The GROUP BY clause is often used with an aggregate function (such as SUM, AVG, MAX, MIN, and COUNT.) to perform calculation and </a:t>
            </a:r>
            <a:r>
              <a:rPr lang="en-IN" sz="2000" b="1" dirty="0">
                <a:latin typeface="Segoe UI Light" panose="020B0502040204020203" pitchFamily="34" charset="0"/>
                <a:cs typeface="Segoe UI Light" panose="020B0502040204020203" pitchFamily="34" charset="0"/>
              </a:rPr>
              <a:t>return a single value for each subgroup</a:t>
            </a:r>
            <a:r>
              <a:rPr lang="en-IN" sz="2000" dirty="0">
                <a:latin typeface="Segoe UI Light" panose="020B0502040204020203" pitchFamily="34" charset="0"/>
                <a:cs typeface="Segoe UI Light" panose="020B0502040204020203" pitchFamily="34" charset="0"/>
              </a:rPr>
              <a:t>.</a:t>
            </a:r>
          </a:p>
        </p:txBody>
      </p:sp>
      <p:sp>
        <p:nvSpPr>
          <p:cNvPr id="4" name="Rectangle 3"/>
          <p:cNvSpPr/>
          <p:nvPr/>
        </p:nvSpPr>
        <p:spPr>
          <a:xfrm>
            <a:off x="2819400" y="1683603"/>
            <a:ext cx="6324600" cy="830997"/>
          </a:xfrm>
          <a:prstGeom prst="rect">
            <a:avLst/>
          </a:prstGeom>
        </p:spPr>
        <p:txBody>
          <a:bodyPr wrap="square">
            <a:spAutoFit/>
          </a:bodyPr>
          <a:lstStyle/>
          <a:p>
            <a:r>
              <a:rPr lang="en-IN" sz="2400" dirty="0">
                <a:solidFill>
                  <a:srgbClr val="008080"/>
                </a:solidFill>
              </a:rPr>
              <a:t>The HAVING clause can refer to aggregate functions, which the WHERE clause cannot.</a:t>
            </a:r>
          </a:p>
        </p:txBody>
      </p:sp>
      <p:pic>
        <p:nvPicPr>
          <p:cNvPr id="6" name="Picture 5"/>
          <p:cNvPicPr>
            <a:picLocks noChangeAspect="1"/>
          </p:cNvPicPr>
          <p:nvPr/>
        </p:nvPicPr>
        <p:blipFill>
          <a:blip r:embed="rId2"/>
          <a:stretch>
            <a:fillRect/>
          </a:stretch>
        </p:blipFill>
        <p:spPr>
          <a:xfrm>
            <a:off x="1695450" y="3128962"/>
            <a:ext cx="5753100" cy="600075"/>
          </a:xfrm>
          <a:prstGeom prst="rect">
            <a:avLst/>
          </a:prstGeom>
        </p:spPr>
      </p:pic>
      <p:pic>
        <p:nvPicPr>
          <p:cNvPr id="14" name="Picture 13"/>
          <p:cNvPicPr>
            <a:picLocks noChangeAspect="1"/>
          </p:cNvPicPr>
          <p:nvPr/>
        </p:nvPicPr>
        <p:blipFill>
          <a:blip r:embed="rId3"/>
          <a:stretch>
            <a:fillRect/>
          </a:stretch>
        </p:blipFill>
        <p:spPr>
          <a:xfrm>
            <a:off x="186418" y="3911369"/>
            <a:ext cx="5038725" cy="466725"/>
          </a:xfrm>
          <a:prstGeom prst="rect">
            <a:avLst/>
          </a:prstGeom>
        </p:spPr>
      </p:pic>
      <p:grpSp>
        <p:nvGrpSpPr>
          <p:cNvPr id="23" name="Group 22"/>
          <p:cNvGrpSpPr/>
          <p:nvPr/>
        </p:nvGrpSpPr>
        <p:grpSpPr>
          <a:xfrm>
            <a:off x="4495800" y="5012863"/>
            <a:ext cx="3962400" cy="838200"/>
            <a:chOff x="2566549" y="4884266"/>
            <a:chExt cx="6425051" cy="935507"/>
          </a:xfrm>
        </p:grpSpPr>
        <p:pic>
          <p:nvPicPr>
            <p:cNvPr id="15" name="Picture 14"/>
            <p:cNvPicPr>
              <a:picLocks noChangeAspect="1"/>
            </p:cNvPicPr>
            <p:nvPr/>
          </p:nvPicPr>
          <p:blipFill>
            <a:blip r:embed="rId4"/>
            <a:stretch>
              <a:fillRect/>
            </a:stretch>
          </p:blipFill>
          <p:spPr>
            <a:xfrm>
              <a:off x="2599206" y="4942951"/>
              <a:ext cx="1737120" cy="413629"/>
            </a:xfrm>
            <a:prstGeom prst="rect">
              <a:avLst/>
            </a:prstGeom>
          </p:spPr>
        </p:pic>
        <p:pic>
          <p:nvPicPr>
            <p:cNvPr id="16" name="Picture 15"/>
            <p:cNvPicPr>
              <a:picLocks noChangeAspect="1"/>
            </p:cNvPicPr>
            <p:nvPr/>
          </p:nvPicPr>
          <p:blipFill>
            <a:blip r:embed="rId5"/>
            <a:stretch>
              <a:fillRect/>
            </a:stretch>
          </p:blipFill>
          <p:spPr>
            <a:xfrm>
              <a:off x="4651106" y="5385869"/>
              <a:ext cx="1770851" cy="429849"/>
            </a:xfrm>
            <a:prstGeom prst="rect">
              <a:avLst/>
            </a:prstGeom>
          </p:spPr>
        </p:pic>
        <p:pic>
          <p:nvPicPr>
            <p:cNvPr id="17" name="Picture 16"/>
            <p:cNvPicPr>
              <a:picLocks noChangeAspect="1"/>
            </p:cNvPicPr>
            <p:nvPr/>
          </p:nvPicPr>
          <p:blipFill>
            <a:blip r:embed="rId6"/>
            <a:stretch>
              <a:fillRect/>
            </a:stretch>
          </p:blipFill>
          <p:spPr>
            <a:xfrm>
              <a:off x="4648653" y="4918620"/>
              <a:ext cx="1762418" cy="437960"/>
            </a:xfrm>
            <a:prstGeom prst="rect">
              <a:avLst/>
            </a:prstGeom>
          </p:spPr>
        </p:pic>
        <p:pic>
          <p:nvPicPr>
            <p:cNvPr id="18" name="Picture 17"/>
            <p:cNvPicPr>
              <a:picLocks noChangeAspect="1"/>
            </p:cNvPicPr>
            <p:nvPr/>
          </p:nvPicPr>
          <p:blipFill>
            <a:blip r:embed="rId7"/>
            <a:stretch>
              <a:fillRect/>
            </a:stretch>
          </p:blipFill>
          <p:spPr>
            <a:xfrm>
              <a:off x="2566549" y="5406144"/>
              <a:ext cx="1787716" cy="413629"/>
            </a:xfrm>
            <a:prstGeom prst="rect">
              <a:avLst/>
            </a:prstGeom>
          </p:spPr>
        </p:pic>
        <p:pic>
          <p:nvPicPr>
            <p:cNvPr id="19" name="Picture 18"/>
            <p:cNvPicPr>
              <a:picLocks noChangeAspect="1"/>
            </p:cNvPicPr>
            <p:nvPr/>
          </p:nvPicPr>
          <p:blipFill>
            <a:blip r:embed="rId8"/>
            <a:stretch>
              <a:fillRect/>
            </a:stretch>
          </p:blipFill>
          <p:spPr>
            <a:xfrm>
              <a:off x="6782253" y="5410200"/>
              <a:ext cx="2209347" cy="405518"/>
            </a:xfrm>
            <a:prstGeom prst="rect">
              <a:avLst/>
            </a:prstGeom>
          </p:spPr>
        </p:pic>
        <p:pic>
          <p:nvPicPr>
            <p:cNvPr id="21" name="Picture 20"/>
            <p:cNvPicPr>
              <a:picLocks noChangeAspect="1"/>
            </p:cNvPicPr>
            <p:nvPr/>
          </p:nvPicPr>
          <p:blipFill>
            <a:blip r:embed="rId9"/>
            <a:stretch>
              <a:fillRect/>
            </a:stretch>
          </p:blipFill>
          <p:spPr>
            <a:xfrm>
              <a:off x="6782253" y="4884266"/>
              <a:ext cx="1711822" cy="437960"/>
            </a:xfrm>
            <a:prstGeom prst="rect">
              <a:avLst/>
            </a:prstGeom>
          </p:spPr>
        </p:pic>
      </p:grpSp>
      <p:cxnSp>
        <p:nvCxnSpPr>
          <p:cNvPr id="27" name="Elbow Connector 26"/>
          <p:cNvCxnSpPr/>
          <p:nvPr/>
        </p:nvCxnSpPr>
        <p:spPr>
          <a:xfrm>
            <a:off x="5225143" y="4131388"/>
            <a:ext cx="1008000" cy="756000"/>
          </a:xfrm>
          <a:prstGeom prst="bentConnector3">
            <a:avLst>
              <a:gd name="adj1" fmla="val 100397"/>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6400800" y="4503851"/>
            <a:ext cx="1552028" cy="461665"/>
          </a:xfrm>
          <a:prstGeom prst="rect">
            <a:avLst/>
          </a:prstGeom>
          <a:noFill/>
        </p:spPr>
        <p:txBody>
          <a:bodyPr wrap="none" rtlCol="0">
            <a:spAutoFit/>
          </a:bodyPr>
          <a:lstStyle/>
          <a:p>
            <a:r>
              <a:rPr lang="en-IN" sz="2400" dirty="0" smtClean="0">
                <a:solidFill>
                  <a:srgbClr val="92D050"/>
                </a:solidFill>
              </a:rPr>
              <a:t>// ERROR</a:t>
            </a:r>
            <a:endParaRPr lang="en-IN" sz="2400" dirty="0">
              <a:solidFill>
                <a:srgbClr val="92D050"/>
              </a:solidFill>
            </a:endParaRPr>
          </a:p>
        </p:txBody>
      </p:sp>
    </p:spTree>
    <p:extLst>
      <p:ext uri="{BB962C8B-B14F-4D97-AF65-F5344CB8AC3E}">
        <p14:creationId xmlns:p14="http://schemas.microsoft.com/office/powerpoint/2010/main" val="1372885297"/>
      </p:ext>
    </p:extLst>
  </p:cSld>
  <p:clrMapOvr>
    <a:masterClrMapping/>
  </p:clrMapOvr>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400" dirty="0">
                <a:solidFill>
                  <a:srgbClr val="DC525C"/>
                </a:solidFill>
                <a:latin typeface="Segoe UI Light" panose="020B0502040204020203" pitchFamily="34" charset="0"/>
                <a:cs typeface="Segoe UI Light" panose="020B0502040204020203" pitchFamily="34" charset="0"/>
              </a:rPr>
              <a:t>aggregate functions</a:t>
            </a:r>
            <a:endParaRPr kumimoji="0" lang="en-US" sz="4400" b="1" i="1"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3" name="Rectangle 2"/>
          <p:cNvSpPr/>
          <p:nvPr/>
        </p:nvSpPr>
        <p:spPr>
          <a:xfrm>
            <a:off x="152400" y="228600"/>
            <a:ext cx="8839200" cy="1323439"/>
          </a:xfrm>
          <a:prstGeom prst="rect">
            <a:avLst/>
          </a:prstGeom>
          <a:solidFill>
            <a:srgbClr val="E8F97F"/>
          </a:solidFill>
        </p:spPr>
        <p:txBody>
          <a:bodyPr wrap="square">
            <a:spAutoFit/>
          </a:bodyPr>
          <a:lstStyle/>
          <a:p>
            <a:pPr algn="just"/>
            <a:r>
              <a:rPr lang="en-IN" sz="2000" dirty="0">
                <a:latin typeface="Segoe UI Light" panose="020B0502040204020203" pitchFamily="34" charset="0"/>
                <a:cs typeface="Segoe UI Light" panose="020B0502040204020203" pitchFamily="34" charset="0"/>
              </a:rPr>
              <a:t>The aggregate functions allow you to perform the calculation of a set of rows and </a:t>
            </a:r>
            <a:r>
              <a:rPr lang="en-IN" sz="2000" b="1" dirty="0">
                <a:latin typeface="Segoe UI Light" panose="020B0502040204020203" pitchFamily="34" charset="0"/>
                <a:cs typeface="Segoe UI Light" panose="020B0502040204020203" pitchFamily="34" charset="0"/>
              </a:rPr>
              <a:t>return a single value</a:t>
            </a:r>
            <a:r>
              <a:rPr lang="en-IN" sz="2000" dirty="0">
                <a:latin typeface="Segoe UI Light" panose="020B0502040204020203" pitchFamily="34" charset="0"/>
                <a:cs typeface="Segoe UI Light" panose="020B0502040204020203" pitchFamily="34" charset="0"/>
              </a:rPr>
              <a:t>. The GROUP BY clause is often used with an aggregate function (such as SUM, AVG, MAX, MIN, and COUNT.) to perform calculation and </a:t>
            </a:r>
            <a:r>
              <a:rPr lang="en-IN" sz="2000" b="1" dirty="0">
                <a:latin typeface="Segoe UI Light" panose="020B0502040204020203" pitchFamily="34" charset="0"/>
                <a:cs typeface="Segoe UI Light" panose="020B0502040204020203" pitchFamily="34" charset="0"/>
              </a:rPr>
              <a:t>return a single value for each subgroup</a:t>
            </a:r>
            <a:r>
              <a:rPr lang="en-IN" sz="2000" dirty="0">
                <a:latin typeface="Segoe UI Light" panose="020B0502040204020203" pitchFamily="34" charset="0"/>
                <a:cs typeface="Segoe UI Light" panose="020B0502040204020203" pitchFamily="34" charset="0"/>
              </a:rPr>
              <a:t>.</a:t>
            </a:r>
          </a:p>
        </p:txBody>
      </p:sp>
      <p:sp>
        <p:nvSpPr>
          <p:cNvPr id="4" name="Rectangle 3"/>
          <p:cNvSpPr/>
          <p:nvPr/>
        </p:nvSpPr>
        <p:spPr>
          <a:xfrm>
            <a:off x="2819400" y="1683603"/>
            <a:ext cx="6324600" cy="830997"/>
          </a:xfrm>
          <a:prstGeom prst="rect">
            <a:avLst/>
          </a:prstGeom>
        </p:spPr>
        <p:txBody>
          <a:bodyPr wrap="square">
            <a:spAutoFit/>
          </a:bodyPr>
          <a:lstStyle/>
          <a:p>
            <a:r>
              <a:rPr lang="en-IN" sz="2400" dirty="0">
                <a:solidFill>
                  <a:srgbClr val="008080"/>
                </a:solidFill>
              </a:rPr>
              <a:t>The HAVING clause can refer to aggregate functions, which the WHERE clause cannot.</a:t>
            </a:r>
          </a:p>
        </p:txBody>
      </p:sp>
      <p:pic>
        <p:nvPicPr>
          <p:cNvPr id="6" name="Picture 5"/>
          <p:cNvPicPr>
            <a:picLocks noChangeAspect="1"/>
          </p:cNvPicPr>
          <p:nvPr/>
        </p:nvPicPr>
        <p:blipFill>
          <a:blip r:embed="rId2"/>
          <a:stretch>
            <a:fillRect/>
          </a:stretch>
        </p:blipFill>
        <p:spPr>
          <a:xfrm>
            <a:off x="1695450" y="3128962"/>
            <a:ext cx="5753100" cy="600075"/>
          </a:xfrm>
          <a:prstGeom prst="rect">
            <a:avLst/>
          </a:prstGeom>
        </p:spPr>
      </p:pic>
      <p:pic>
        <p:nvPicPr>
          <p:cNvPr id="12" name="Picture 11"/>
          <p:cNvPicPr>
            <a:picLocks noChangeAspect="1"/>
          </p:cNvPicPr>
          <p:nvPr/>
        </p:nvPicPr>
        <p:blipFill>
          <a:blip r:embed="rId3"/>
          <a:stretch>
            <a:fillRect/>
          </a:stretch>
        </p:blipFill>
        <p:spPr>
          <a:xfrm>
            <a:off x="152400" y="4043362"/>
            <a:ext cx="5935320" cy="833438"/>
          </a:xfrm>
          <a:prstGeom prst="rect">
            <a:avLst/>
          </a:prstGeom>
        </p:spPr>
      </p:pic>
      <p:pic>
        <p:nvPicPr>
          <p:cNvPr id="13" name="Picture 12"/>
          <p:cNvPicPr>
            <a:picLocks noChangeAspect="1"/>
          </p:cNvPicPr>
          <p:nvPr/>
        </p:nvPicPr>
        <p:blipFill>
          <a:blip r:embed="rId4"/>
          <a:stretch>
            <a:fillRect/>
          </a:stretch>
        </p:blipFill>
        <p:spPr>
          <a:xfrm>
            <a:off x="152400" y="5359372"/>
            <a:ext cx="5935320" cy="889028"/>
          </a:xfrm>
          <a:prstGeom prst="rect">
            <a:avLst/>
          </a:prstGeom>
        </p:spPr>
      </p:pic>
    </p:spTree>
    <p:extLst>
      <p:ext uri="{BB962C8B-B14F-4D97-AF65-F5344CB8AC3E}">
        <p14:creationId xmlns:p14="http://schemas.microsoft.com/office/powerpoint/2010/main" val="2154041715"/>
      </p:ext>
    </p:extLst>
  </p:cSld>
  <p:clrMapOvr>
    <a:masterClrMapping/>
  </p:clrMapOvr>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1219200"/>
            <a:ext cx="8686800" cy="1477328"/>
          </a:xfrm>
          <a:prstGeom prst="rect">
            <a:avLst/>
          </a:prstGeom>
          <a:solidFill>
            <a:schemeClr val="bg1"/>
          </a:solidFill>
        </p:spPr>
        <p:txBody>
          <a:bodyPr wrap="square">
            <a:spAutoFit/>
          </a:bodyPr>
          <a:lstStyle/>
          <a:p>
            <a:pPr>
              <a:lnSpc>
                <a:spcPct val="150000"/>
              </a:lnSpc>
              <a:buFont typeface="Arial" pitchFamily="34" charset="0"/>
              <a:buChar char="•"/>
            </a:pPr>
            <a:r>
              <a:rPr lang="en-US" sz="2100" dirty="0" smtClean="0">
                <a:solidFill>
                  <a:srgbClr val="527E67"/>
                </a:solidFill>
                <a:latin typeface="Arial" pitchFamily="34" charset="0"/>
                <a:ea typeface="+mj-ea"/>
                <a:cs typeface="Arial" pitchFamily="34" charset="0"/>
              </a:rPr>
              <a:t>  in the </a:t>
            </a:r>
            <a:r>
              <a:rPr lang="en-US" sz="2100" b="1" dirty="0" smtClean="0">
                <a:solidFill>
                  <a:srgbClr val="527E67"/>
                </a:solidFill>
                <a:latin typeface="Arial" pitchFamily="34" charset="0"/>
                <a:ea typeface="+mj-ea"/>
                <a:cs typeface="Arial" pitchFamily="34" charset="0"/>
              </a:rPr>
              <a:t>SELECT-LIST</a:t>
            </a:r>
            <a:r>
              <a:rPr lang="en-US" sz="2100" dirty="0" smtClean="0">
                <a:solidFill>
                  <a:srgbClr val="527E67"/>
                </a:solidFill>
                <a:latin typeface="Arial" pitchFamily="34" charset="0"/>
                <a:ea typeface="+mj-ea"/>
                <a:cs typeface="Arial" pitchFamily="34" charset="0"/>
              </a:rPr>
              <a:t> (the items before the FROM clause).</a:t>
            </a:r>
          </a:p>
          <a:p>
            <a:pPr>
              <a:lnSpc>
                <a:spcPct val="150000"/>
              </a:lnSpc>
              <a:buFont typeface="Arial" pitchFamily="34" charset="0"/>
              <a:buChar char="•"/>
            </a:pPr>
            <a:r>
              <a:rPr lang="en-US" sz="2100" dirty="0" smtClean="0">
                <a:solidFill>
                  <a:srgbClr val="527E67"/>
                </a:solidFill>
                <a:latin typeface="Arial" pitchFamily="34" charset="0"/>
                <a:ea typeface="+mj-ea"/>
                <a:cs typeface="Arial" pitchFamily="34" charset="0"/>
              </a:rPr>
              <a:t>  in the </a:t>
            </a:r>
            <a:r>
              <a:rPr lang="en-US" sz="2100" b="1" dirty="0" smtClean="0">
                <a:solidFill>
                  <a:srgbClr val="527E67"/>
                </a:solidFill>
                <a:latin typeface="Arial" pitchFamily="34" charset="0"/>
                <a:ea typeface="+mj-ea"/>
                <a:cs typeface="Arial" pitchFamily="34" charset="0"/>
              </a:rPr>
              <a:t>ORDER BY</a:t>
            </a:r>
            <a:r>
              <a:rPr lang="en-US" sz="2100" dirty="0" smtClean="0">
                <a:solidFill>
                  <a:srgbClr val="527E67"/>
                </a:solidFill>
                <a:latin typeface="Arial" pitchFamily="34" charset="0"/>
                <a:ea typeface="+mj-ea"/>
                <a:cs typeface="Arial" pitchFamily="34" charset="0"/>
              </a:rPr>
              <a:t> clause.</a:t>
            </a:r>
          </a:p>
          <a:p>
            <a:pPr>
              <a:lnSpc>
                <a:spcPct val="150000"/>
              </a:lnSpc>
              <a:buFont typeface="Arial" pitchFamily="34" charset="0"/>
              <a:buChar char="•"/>
            </a:pPr>
            <a:r>
              <a:rPr lang="en-US" sz="2100" dirty="0" smtClean="0">
                <a:solidFill>
                  <a:srgbClr val="527E67"/>
                </a:solidFill>
                <a:latin typeface="Arial" pitchFamily="34" charset="0"/>
                <a:ea typeface="+mj-ea"/>
                <a:cs typeface="Arial" pitchFamily="34" charset="0"/>
              </a:rPr>
              <a:t>  and in the </a:t>
            </a:r>
            <a:r>
              <a:rPr lang="en-US" sz="2100" b="1" dirty="0" smtClean="0">
                <a:solidFill>
                  <a:srgbClr val="527E67"/>
                </a:solidFill>
                <a:latin typeface="Arial" pitchFamily="34" charset="0"/>
                <a:ea typeface="+mj-ea"/>
                <a:cs typeface="Arial" pitchFamily="34" charset="0"/>
              </a:rPr>
              <a:t>HAVING</a:t>
            </a:r>
            <a:r>
              <a:rPr lang="en-US" sz="2100" dirty="0" smtClean="0">
                <a:solidFill>
                  <a:srgbClr val="527E67"/>
                </a:solidFill>
                <a:latin typeface="Arial" pitchFamily="34" charset="0"/>
                <a:ea typeface="+mj-ea"/>
                <a:cs typeface="Arial" pitchFamily="34" charset="0"/>
              </a:rPr>
              <a:t> clause.</a:t>
            </a:r>
          </a:p>
        </p:txBody>
      </p:sp>
      <p:sp>
        <p:nvSpPr>
          <p:cNvPr id="2" name="Title 1"/>
          <p:cNvSpPr>
            <a:spLocks noGrp="1"/>
          </p:cNvSpPr>
          <p:nvPr>
            <p:ph type="title"/>
          </p:nvPr>
        </p:nvSpPr>
        <p:spPr>
          <a:xfrm>
            <a:off x="0" y="228600"/>
            <a:ext cx="9144000" cy="914400"/>
          </a:xfrm>
        </p:spPr>
        <p:txBody>
          <a:bodyPr>
            <a:normAutofit fontScale="90000"/>
          </a:bodyPr>
          <a:lstStyle/>
          <a:p>
            <a:pPr algn="ctr"/>
            <a:r>
              <a:rPr lang="en-US" dirty="0" smtClean="0">
                <a:latin typeface="Arial" pitchFamily="34" charset="0"/>
                <a:cs typeface="Arial" pitchFamily="34" charset="0"/>
              </a:rPr>
              <a:t>There are 3 places where aggregate functions can appear in a query</a:t>
            </a:r>
            <a:endParaRPr lang="en-US" dirty="0">
              <a:latin typeface="Arial" pitchFamily="34" charset="0"/>
              <a:cs typeface="Arial" pitchFamily="34" charset="0"/>
            </a:endParaRPr>
          </a:p>
        </p:txBody>
      </p:sp>
      <p:sp>
        <p:nvSpPr>
          <p:cNvPr id="3" name="Rectangle 2"/>
          <p:cNvSpPr/>
          <p:nvPr/>
        </p:nvSpPr>
        <p:spPr>
          <a:xfrm>
            <a:off x="228600" y="4775537"/>
            <a:ext cx="8686800" cy="1015663"/>
          </a:xfrm>
          <a:prstGeom prst="rect">
            <a:avLst/>
          </a:prstGeom>
          <a:solidFill>
            <a:schemeClr val="accent6">
              <a:lumMod val="20000"/>
              <a:lumOff val="80000"/>
            </a:schemeClr>
          </a:solidFill>
        </p:spPr>
        <p:txBody>
          <a:bodyPr wrap="square">
            <a:spAutoFit/>
          </a:bodyPr>
          <a:lstStyle/>
          <a:p>
            <a:r>
              <a:rPr lang="en-IN" sz="2000" dirty="0">
                <a:solidFill>
                  <a:srgbClr val="242729"/>
                </a:solidFill>
                <a:latin typeface="Segoe UI Light" panose="020B0502040204020203" pitchFamily="34" charset="0"/>
                <a:cs typeface="Segoe UI Light" panose="020B0502040204020203" pitchFamily="34" charset="0"/>
              </a:rPr>
              <a:t>"An aggregate may </a:t>
            </a:r>
            <a:r>
              <a:rPr lang="en-IN" sz="2000" b="1" i="1" dirty="0">
                <a:solidFill>
                  <a:srgbClr val="C00000"/>
                </a:solidFill>
                <a:latin typeface="Segoe UI Light" panose="020B0502040204020203" pitchFamily="34" charset="0"/>
                <a:cs typeface="Segoe UI Light" panose="020B0502040204020203" pitchFamily="34" charset="0"/>
              </a:rPr>
              <a:t>not</a:t>
            </a:r>
            <a:r>
              <a:rPr lang="en-IN" sz="2000" dirty="0">
                <a:solidFill>
                  <a:srgbClr val="242729"/>
                </a:solidFill>
                <a:latin typeface="Segoe UI Light" panose="020B0502040204020203" pitchFamily="34" charset="0"/>
                <a:cs typeface="Segoe UI Light" panose="020B0502040204020203" pitchFamily="34" charset="0"/>
              </a:rPr>
              <a:t> appear in the </a:t>
            </a:r>
            <a:r>
              <a:rPr lang="en-IN" sz="2000" b="1" i="1" dirty="0">
                <a:solidFill>
                  <a:srgbClr val="C00000"/>
                </a:solidFill>
                <a:latin typeface="Segoe UI Light" panose="020B0502040204020203" pitchFamily="34" charset="0"/>
                <a:cs typeface="Segoe UI Light" panose="020B0502040204020203" pitchFamily="34" charset="0"/>
              </a:rPr>
              <a:t>WHERE clause</a:t>
            </a:r>
            <a:r>
              <a:rPr lang="en-IN" sz="2000" dirty="0">
                <a:solidFill>
                  <a:srgbClr val="242729"/>
                </a:solidFill>
                <a:latin typeface="Segoe UI Light" panose="020B0502040204020203" pitchFamily="34" charset="0"/>
                <a:cs typeface="Segoe UI Light" panose="020B0502040204020203" pitchFamily="34" charset="0"/>
              </a:rPr>
              <a:t> unless it is in a subquery contained in a </a:t>
            </a:r>
            <a:r>
              <a:rPr lang="en-IN" sz="2000" dirty="0" smtClean="0">
                <a:solidFill>
                  <a:srgbClr val="242729"/>
                </a:solidFill>
                <a:latin typeface="Segoe UI Light" panose="020B0502040204020203" pitchFamily="34" charset="0"/>
                <a:cs typeface="Segoe UI Light" panose="020B0502040204020203" pitchFamily="34" charset="0"/>
              </a:rPr>
              <a:t>WHERE or HAVING </a:t>
            </a:r>
            <a:r>
              <a:rPr lang="en-IN" sz="2000" dirty="0">
                <a:solidFill>
                  <a:srgbClr val="242729"/>
                </a:solidFill>
                <a:latin typeface="Segoe UI Light" panose="020B0502040204020203" pitchFamily="34" charset="0"/>
                <a:cs typeface="Segoe UI Light" panose="020B0502040204020203" pitchFamily="34" charset="0"/>
              </a:rPr>
              <a:t>clause or a select list, and the column being aggregated is an outer reference"</a:t>
            </a:r>
            <a:endParaRPr lang="en-IN" sz="2000" dirty="0">
              <a:latin typeface="Segoe UI Light" panose="020B0502040204020203" pitchFamily="34" charset="0"/>
              <a:cs typeface="Segoe UI Light" panose="020B0502040204020203" pitchFamily="34" charset="0"/>
            </a:endParaRPr>
          </a:p>
        </p:txBody>
      </p:sp>
      <p:grpSp>
        <p:nvGrpSpPr>
          <p:cNvPr id="5" name="Group 4"/>
          <p:cNvGrpSpPr/>
          <p:nvPr/>
        </p:nvGrpSpPr>
        <p:grpSpPr>
          <a:xfrm>
            <a:off x="228600" y="2957874"/>
            <a:ext cx="8686800" cy="1626919"/>
            <a:chOff x="208808" y="2957874"/>
            <a:chExt cx="7434262" cy="1626919"/>
          </a:xfrm>
        </p:grpSpPr>
        <p:pic>
          <p:nvPicPr>
            <p:cNvPr id="6" name="Picture 5"/>
            <p:cNvPicPr>
              <a:picLocks noChangeAspect="1"/>
            </p:cNvPicPr>
            <p:nvPr/>
          </p:nvPicPr>
          <p:blipFill>
            <a:blip r:embed="rId2"/>
            <a:stretch>
              <a:fillRect/>
            </a:stretch>
          </p:blipFill>
          <p:spPr>
            <a:xfrm>
              <a:off x="228600" y="2957874"/>
              <a:ext cx="4572000" cy="733567"/>
            </a:xfrm>
            <a:prstGeom prst="rect">
              <a:avLst/>
            </a:prstGeom>
          </p:spPr>
        </p:pic>
        <p:pic>
          <p:nvPicPr>
            <p:cNvPr id="7" name="Picture 6"/>
            <p:cNvPicPr>
              <a:picLocks noChangeAspect="1"/>
            </p:cNvPicPr>
            <p:nvPr/>
          </p:nvPicPr>
          <p:blipFill>
            <a:blip r:embed="rId3"/>
            <a:stretch>
              <a:fillRect/>
            </a:stretch>
          </p:blipFill>
          <p:spPr>
            <a:xfrm>
              <a:off x="208808" y="3882185"/>
              <a:ext cx="7434262" cy="702608"/>
            </a:xfrm>
            <a:prstGeom prst="rect">
              <a:avLst/>
            </a:prstGeom>
          </p:spPr>
        </p:pic>
      </p:grpSp>
    </p:spTree>
    <p:extLst>
      <p:ext uri="{BB962C8B-B14F-4D97-AF65-F5344CB8AC3E}">
        <p14:creationId xmlns:p14="http://schemas.microsoft.com/office/powerpoint/2010/main" val="4112397665"/>
      </p:ext>
    </p:extLst>
  </p:cSld>
  <p:clrMapOvr>
    <a:masterClrMapping/>
  </p:clrMapOvr>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1077218"/>
          </a:xfrm>
          <a:prstGeom prst="rect">
            <a:avLst/>
          </a:prstGeom>
          <a:solidFill>
            <a:schemeClr val="bg2">
              <a:lumMod val="10000"/>
            </a:schemeClr>
          </a:solidFill>
        </p:spPr>
        <p:txBody>
          <a:bodyPr wrap="square">
            <a:spAutoFit/>
          </a:bodyPr>
          <a:lstStyle/>
          <a:p>
            <a:pPr algn="r"/>
            <a:r>
              <a:rPr lang="en-US" sz="3200" b="1" i="1" dirty="0" smtClean="0">
                <a:solidFill>
                  <a:srgbClr val="FF9900"/>
                </a:solidFill>
                <a:latin typeface="Arial" pitchFamily="34" charset="0"/>
                <a:cs typeface="Arial" pitchFamily="34" charset="0"/>
              </a:rPr>
              <a:t>AVG and COUNT Aggregate (GROUP BY) Function </a:t>
            </a:r>
            <a:endParaRPr lang="en-IN" sz="3200" b="1" i="1" dirty="0">
              <a:solidFill>
                <a:srgbClr val="FF9900"/>
              </a:solidFill>
              <a:latin typeface="Arial" pitchFamily="34" charset="0"/>
              <a:cs typeface="Arial" pitchFamily="34" charset="0"/>
            </a:endParaRPr>
          </a:p>
        </p:txBody>
      </p:sp>
      <p:sp>
        <p:nvSpPr>
          <p:cNvPr id="4" name="Rectangle 3"/>
          <p:cNvSpPr/>
          <p:nvPr/>
        </p:nvSpPr>
        <p:spPr>
          <a:xfrm>
            <a:off x="152400" y="1143000"/>
            <a:ext cx="8839200" cy="4739759"/>
          </a:xfrm>
          <a:prstGeom prst="rect">
            <a:avLst/>
          </a:prstGeom>
          <a:solidFill>
            <a:srgbClr val="2E2E36"/>
          </a:solidFill>
        </p:spPr>
        <p:txBody>
          <a:bodyPr wrap="square">
            <a:spAutoFit/>
          </a:bodyPr>
          <a:lstStyle/>
          <a:p>
            <a:r>
              <a:rPr lang="en-IN" sz="2000" b="1" dirty="0" smtClean="0">
                <a:solidFill>
                  <a:srgbClr val="FADF8A"/>
                </a:solidFill>
                <a:latin typeface="Arial" panose="020B0604020202020204" pitchFamily="34" charset="0"/>
                <a:cs typeface="Arial" panose="020B0604020202020204" pitchFamily="34" charset="0"/>
              </a:rPr>
              <a:t>AVG()</a:t>
            </a:r>
            <a:endParaRPr lang="en-IN" sz="2000" b="1"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If there are no matching rows, AVG() returns NULL.</a:t>
            </a:r>
            <a:r>
              <a:rPr lang="en-IN" dirty="0" smtClean="0">
                <a:solidFill>
                  <a:srgbClr val="FADF8A"/>
                </a:solidFill>
                <a:latin typeface="Arial" panose="020B0604020202020204" pitchFamily="34" charset="0"/>
                <a:cs typeface="Arial" panose="020B0604020202020204" pitchFamily="34" charset="0"/>
              </a:rPr>
              <a:t> </a:t>
            </a: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dirty="0" smtClean="0">
              <a:solidFill>
                <a:srgbClr val="FADF8A"/>
              </a:solidFill>
              <a:latin typeface="Arial" panose="020B0604020202020204" pitchFamily="34" charset="0"/>
              <a:cs typeface="Arial" panose="020B0604020202020204" pitchFamily="34" charset="0"/>
            </a:endParaRPr>
          </a:p>
          <a:p>
            <a:r>
              <a:rPr lang="en-IN" sz="2000" b="1" dirty="0" smtClean="0">
                <a:solidFill>
                  <a:srgbClr val="FADF8A"/>
                </a:solidFill>
                <a:latin typeface="Arial" panose="020B0604020202020204" pitchFamily="34" charset="0"/>
                <a:cs typeface="Arial" panose="020B0604020202020204" pitchFamily="34" charset="0"/>
              </a:rPr>
              <a:t>SUM()</a:t>
            </a: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If the return set has no rows, SUM() returns NULL</a:t>
            </a:r>
            <a:r>
              <a:rPr lang="en-IN" dirty="0" smtClean="0">
                <a:solidFill>
                  <a:srgbClr val="FADF8A"/>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The DISTINCT keyword can be used to sum only the distinct values of expr.</a:t>
            </a:r>
          </a:p>
          <a:p>
            <a:endParaRPr lang="en-IN" sz="2000" b="1"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600" dirty="0">
              <a:solidFill>
                <a:srgbClr val="FADF8A"/>
              </a:solidFill>
              <a:latin typeface="Arial" panose="020B0604020202020204" pitchFamily="34" charset="0"/>
              <a:cs typeface="Arial" panose="020B0604020202020204" pitchFamily="34" charset="0"/>
            </a:endParaRPr>
          </a:p>
          <a:p>
            <a:r>
              <a:rPr lang="en-IN" sz="2000" b="1" dirty="0" smtClean="0">
                <a:solidFill>
                  <a:srgbClr val="FADF8A"/>
                </a:solidFill>
                <a:latin typeface="Arial" panose="020B0604020202020204" pitchFamily="34" charset="0"/>
                <a:cs typeface="Arial" panose="020B0604020202020204" pitchFamily="34" charset="0"/>
              </a:rPr>
              <a:t>COUNT()</a:t>
            </a:r>
            <a:endParaRPr lang="en-IN" sz="2000" b="1"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Returns a count of the number of non-NULL values.</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If there are no matching rows, COUNT() returns 0.</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COUNT(*) is somewhat different in that it returns a count of the number of rows retrieved, whether or not they contain NULL values</a:t>
            </a:r>
            <a:r>
              <a:rPr lang="en-IN" dirty="0" smtClean="0">
                <a:solidFill>
                  <a:srgbClr val="FADF8A"/>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p:txBody>
      </p:sp>
      <p:sp>
        <p:nvSpPr>
          <p:cNvPr id="2" name="Rectangle 1"/>
          <p:cNvSpPr/>
          <p:nvPr/>
        </p:nvSpPr>
        <p:spPr>
          <a:xfrm>
            <a:off x="0" y="500036"/>
            <a:ext cx="7391400" cy="584775"/>
          </a:xfrm>
          <a:prstGeom prst="rect">
            <a:avLst/>
          </a:prstGeom>
        </p:spPr>
        <p:txBody>
          <a:bodyPr wrap="square">
            <a:spAutoFit/>
          </a:bodyPr>
          <a:lstStyle/>
          <a:p>
            <a:r>
              <a:rPr lang="en-IN" sz="1600" i="1" dirty="0">
                <a:solidFill>
                  <a:srgbClr val="FFFF00"/>
                </a:solidFill>
                <a:latin typeface="Arial" panose="020B0604020202020204" pitchFamily="34" charset="0"/>
                <a:cs typeface="Arial" panose="020B0604020202020204" pitchFamily="34" charset="0"/>
              </a:rPr>
              <a:t>Blank space between </a:t>
            </a:r>
            <a:r>
              <a:rPr lang="en-IN" sz="1600" i="1" dirty="0" smtClean="0">
                <a:solidFill>
                  <a:srgbClr val="FFFF00"/>
                </a:solidFill>
                <a:latin typeface="Arial" panose="020B0604020202020204" pitchFamily="34" charset="0"/>
                <a:cs typeface="Arial" panose="020B0604020202020204" pitchFamily="34" charset="0"/>
              </a:rPr>
              <a:t>aggregate functions </a:t>
            </a:r>
            <a:r>
              <a:rPr lang="en-IN" sz="1600" i="1" dirty="0">
                <a:solidFill>
                  <a:srgbClr val="FFFF00"/>
                </a:solidFill>
                <a:latin typeface="Arial" panose="020B0604020202020204" pitchFamily="34" charset="0"/>
                <a:cs typeface="Arial" panose="020B0604020202020204" pitchFamily="34" charset="0"/>
              </a:rPr>
              <a:t>like (SUM, MIN, MAX, COUNT) are not </a:t>
            </a:r>
            <a:r>
              <a:rPr lang="en-IN" sz="1600" i="1" dirty="0" smtClean="0">
                <a:solidFill>
                  <a:srgbClr val="FFFF00"/>
                </a:solidFill>
                <a:latin typeface="Arial" panose="020B0604020202020204" pitchFamily="34" charset="0"/>
                <a:cs typeface="Arial" panose="020B0604020202020204" pitchFamily="34" charset="0"/>
              </a:rPr>
              <a:t>allowed. </a:t>
            </a:r>
            <a:r>
              <a:rPr lang="en-IN" sz="1600" i="1" dirty="0" err="1" smtClean="0">
                <a:solidFill>
                  <a:srgbClr val="FFFF00"/>
                </a:solidFill>
                <a:latin typeface="Arial" panose="020B0604020202020204" pitchFamily="34" charset="0"/>
                <a:cs typeface="Arial" panose="020B0604020202020204" pitchFamily="34" charset="0"/>
              </a:rPr>
              <a:t>Eg</a:t>
            </a:r>
            <a:r>
              <a:rPr lang="en-IN" sz="1600" i="1" dirty="0" smtClean="0">
                <a:solidFill>
                  <a:srgbClr val="FFFF00"/>
                </a:solidFill>
                <a:latin typeface="Arial" panose="020B0604020202020204" pitchFamily="34" charset="0"/>
                <a:cs typeface="Arial" panose="020B0604020202020204" pitchFamily="34" charset="0"/>
              </a:rPr>
              <a:t>. SELECT SUM (sal) from EMP;</a:t>
            </a:r>
            <a:endParaRPr lang="en-IN" sz="1600" i="1" dirty="0">
              <a:solidFill>
                <a:srgbClr val="FFFF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96652757"/>
      </p:ext>
    </p:extLst>
  </p:cSld>
  <p:clrMapOvr>
    <a:masterClrMapping/>
  </p:clrMapOvr>
  <p:timing>
    <p:tnLst>
      <p:par>
        <p:cTn id="1" dur="indefinite" restart="never" nodeType="tmRoot"/>
      </p:par>
    </p:tn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1077218"/>
          </a:xfrm>
          <a:prstGeom prst="rect">
            <a:avLst/>
          </a:prstGeom>
          <a:solidFill>
            <a:schemeClr val="bg2">
              <a:lumMod val="10000"/>
            </a:schemeClr>
          </a:solidFill>
        </p:spPr>
        <p:txBody>
          <a:bodyPr wrap="square">
            <a:spAutoFit/>
          </a:bodyPr>
          <a:lstStyle/>
          <a:p>
            <a:pPr algn="r"/>
            <a:r>
              <a:rPr lang="en-US" sz="3200" b="1" i="1" dirty="0" smtClean="0">
                <a:solidFill>
                  <a:srgbClr val="FF9900"/>
                </a:solidFill>
                <a:latin typeface="Arial" pitchFamily="34" charset="0"/>
                <a:cs typeface="Arial" pitchFamily="34" charset="0"/>
              </a:rPr>
              <a:t>AVG and COUNT Aggregate (GROUP BY) Function </a:t>
            </a:r>
            <a:endParaRPr lang="en-IN" sz="3200" b="1" i="1" dirty="0">
              <a:solidFill>
                <a:srgbClr val="FF9900"/>
              </a:solidFill>
              <a:latin typeface="Arial" pitchFamily="34" charset="0"/>
              <a:cs typeface="Arial" pitchFamily="34" charset="0"/>
            </a:endParaRPr>
          </a:p>
        </p:txBody>
      </p:sp>
      <p:sp>
        <p:nvSpPr>
          <p:cNvPr id="2" name="Rectangle 1"/>
          <p:cNvSpPr/>
          <p:nvPr/>
        </p:nvSpPr>
        <p:spPr>
          <a:xfrm>
            <a:off x="185058" y="1447800"/>
            <a:ext cx="8686800" cy="2308324"/>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DD4A68"/>
                </a:solidFill>
                <a:latin typeface="Arial" panose="020B0604020202020204" pitchFamily="34" charset="0"/>
                <a:ea typeface="Times New Roman" panose="02020603050405020304" pitchFamily="18" charset="0"/>
              </a:rPr>
              <a:t>COUNT</a:t>
            </a:r>
            <a:r>
              <a:rPr lang="en-US" dirty="0">
                <a:latin typeface="Arial" panose="020B0604020202020204" pitchFamily="34" charset="0"/>
                <a:ea typeface="Times New Roman" panose="02020603050405020304" pitchFamily="18" charset="0"/>
              </a:rPr>
              <a:t>(JOB</a:t>
            </a:r>
            <a:r>
              <a:rPr lang="en-US" dirty="0" smtClean="0">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a:t>
            </a:r>
          </a:p>
          <a:p>
            <a:endParaRPr lang="en-US" dirty="0">
              <a:solidFill>
                <a:srgbClr val="000000"/>
              </a:solidFill>
              <a:latin typeface="Arial" panose="020B0604020202020204" pitchFamily="34" charset="0"/>
              <a:ea typeface="Times New Roman" panose="02020603050405020304" pitchFamily="18" charset="0"/>
            </a:endParaRPr>
          </a:p>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DD4A68"/>
                </a:solidFill>
                <a:latin typeface="Arial" panose="020B0604020202020204" pitchFamily="34" charset="0"/>
                <a:ea typeface="Times New Roman" panose="02020603050405020304" pitchFamily="18" charset="0"/>
              </a:rPr>
              <a:t>COUNT</a:t>
            </a:r>
            <a:r>
              <a:rPr lang="en-US" dirty="0" smtClean="0">
                <a:solidFill>
                  <a:schemeClr val="bg1">
                    <a:lumMod val="65000"/>
                  </a:schemeClr>
                </a:solidFill>
                <a:latin typeface="Arial" panose="020B0604020202020204" pitchFamily="34" charset="0"/>
                <a:ea typeface="Times New Roman" panose="02020603050405020304" pitchFamily="18" charset="0"/>
              </a:rPr>
              <a:t>(</a:t>
            </a:r>
            <a:r>
              <a:rPr lang="en-US" dirty="0" smtClean="0">
                <a:latin typeface="Arial" panose="020B0604020202020204" pitchFamily="34" charset="0"/>
                <a:ea typeface="Times New Roman" panose="02020603050405020304" pitchFamily="18" charset="0"/>
              </a:rPr>
              <a:t>*</a:t>
            </a:r>
            <a:r>
              <a:rPr lang="en-US" dirty="0" smtClean="0">
                <a:solidFill>
                  <a:schemeClr val="bg1">
                    <a:lumMod val="65000"/>
                  </a:schemeClr>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a:t>
            </a:r>
          </a:p>
          <a:p>
            <a:endParaRPr lang="en-US" dirty="0">
              <a:solidFill>
                <a:srgbClr val="000000"/>
              </a:solidFill>
              <a:latin typeface="Arial" panose="020B0604020202020204" pitchFamily="34" charset="0"/>
              <a:ea typeface="Times New Roman" panose="02020603050405020304" pitchFamily="18" charset="0"/>
            </a:endParaRPr>
          </a:p>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US" dirty="0" smtClean="0">
                <a:solidFill>
                  <a:srgbClr val="DD4A68"/>
                </a:solidFill>
                <a:latin typeface="Arial" panose="020B0604020202020204" pitchFamily="34" charset="0"/>
                <a:ea typeface="Times New Roman" panose="02020603050405020304" pitchFamily="18" charset="0"/>
              </a:rPr>
              <a:t>COUNT</a:t>
            </a:r>
            <a:r>
              <a:rPr lang="en-US" dirty="0" smtClean="0">
                <a:solidFill>
                  <a:schemeClr val="bg1">
                    <a:lumMod val="65000"/>
                  </a:schemeClr>
                </a:solidFill>
                <a:latin typeface="Arial" panose="020B0604020202020204" pitchFamily="34" charset="0"/>
                <a:ea typeface="Times New Roman" panose="02020603050405020304" pitchFamily="18" charset="0"/>
              </a:rPr>
              <a:t>(</a:t>
            </a:r>
            <a:r>
              <a:rPr lang="en-US" dirty="0" smtClean="0">
                <a:latin typeface="Arial" panose="020B0604020202020204" pitchFamily="34" charset="0"/>
                <a:ea typeface="Times New Roman" panose="02020603050405020304" pitchFamily="18" charset="0"/>
              </a:rPr>
              <a:t>EMP</a:t>
            </a:r>
            <a:r>
              <a:rPr lang="en-US" dirty="0" smtClean="0">
                <a:solidFill>
                  <a:srgbClr val="DD4A68"/>
                </a:solidFill>
                <a:latin typeface="Arial" panose="020B0604020202020204" pitchFamily="34" charset="0"/>
                <a:ea typeface="Times New Roman" panose="02020603050405020304" pitchFamily="18" charset="0"/>
              </a:rPr>
              <a:t>.*</a:t>
            </a:r>
            <a:r>
              <a:rPr lang="en-US" dirty="0" smtClean="0">
                <a:solidFill>
                  <a:schemeClr val="bg1">
                    <a:lumMod val="65000"/>
                  </a:schemeClr>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a:t>
            </a:r>
          </a:p>
          <a:p>
            <a:endParaRPr lang="en-US" dirty="0" smtClean="0">
              <a:solidFill>
                <a:srgbClr val="000000"/>
              </a:solidFill>
              <a:latin typeface="Arial" panose="020B0604020202020204" pitchFamily="34" charset="0"/>
              <a:ea typeface="Times New Roman" panose="02020603050405020304" pitchFamily="18" charset="0"/>
            </a:endParaRPr>
          </a:p>
          <a:p>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a:t>
            </a:r>
            <a:r>
              <a:rPr lang="en-US" dirty="0" smtClean="0">
                <a:solidFill>
                  <a:srgbClr val="DD4A68"/>
                </a:solidFill>
                <a:latin typeface="Arial" panose="020B0604020202020204" pitchFamily="34" charset="0"/>
                <a:ea typeface="Times New Roman" panose="02020603050405020304" pitchFamily="18" charset="0"/>
              </a:rPr>
              <a:t>COUNT</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IF</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COMM </a:t>
            </a:r>
            <a:r>
              <a:rPr lang="en-IN" dirty="0" smtClean="0">
                <a:solidFill>
                  <a:schemeClr val="accent5">
                    <a:lumMod val="75000"/>
                  </a:schemeClr>
                </a:solidFill>
                <a:latin typeface="Arial" panose="020B0604020202020204" pitchFamily="34" charset="0"/>
                <a:ea typeface="Times New Roman" panose="02020603050405020304" pitchFamily="18" charset="0"/>
              </a:rPr>
              <a:t>IS NULL</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1</a:t>
            </a:r>
            <a:r>
              <a:rPr lang="en-IN" dirty="0" smtClean="0">
                <a:latin typeface="Arial" panose="020B0604020202020204" pitchFamily="34" charset="0"/>
                <a:ea typeface="Times New Roman" panose="02020603050405020304" pitchFamily="18"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NULL</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US" dirty="0" smtClean="0">
                <a:solidFill>
                  <a:srgbClr val="DD4A68"/>
                </a:solidFill>
                <a:latin typeface="Arial" panose="020B0604020202020204" pitchFamily="34" charset="0"/>
                <a:ea typeface="Times New Roman" panose="02020603050405020304" pitchFamily="18" charset="0"/>
              </a:rPr>
              <a:t>COUNT</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IF</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COMM </a:t>
            </a:r>
            <a:r>
              <a:rPr lang="en-IN" dirty="0" smtClean="0">
                <a:solidFill>
                  <a:schemeClr val="accent5">
                    <a:lumMod val="75000"/>
                  </a:schemeClr>
                </a:solidFill>
                <a:latin typeface="Arial" panose="020B0604020202020204" pitchFamily="34" charset="0"/>
                <a:ea typeface="Times New Roman" panose="02020603050405020304" pitchFamily="18" charset="0"/>
              </a:rPr>
              <a:t>IS</a:t>
            </a:r>
            <a:r>
              <a:rPr lang="en-IN" dirty="0" smtClean="0">
                <a:latin typeface="Arial" panose="020B0604020202020204" pitchFamily="34" charset="0"/>
                <a:ea typeface="Times New Roman" panose="02020603050405020304" pitchFamily="18"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NOT</a:t>
            </a:r>
            <a:r>
              <a:rPr lang="en-IN" dirty="0" smtClean="0">
                <a:latin typeface="Arial" panose="020B0604020202020204" pitchFamily="34" charset="0"/>
                <a:ea typeface="Times New Roman" panose="02020603050405020304" pitchFamily="18"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NULL</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0</a:t>
            </a:r>
            <a:r>
              <a:rPr lang="en-IN" dirty="0" smtClean="0">
                <a:latin typeface="Arial" panose="020B0604020202020204" pitchFamily="34" charset="0"/>
                <a:ea typeface="Times New Roman" panose="02020603050405020304" pitchFamily="18"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NULL</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a:t>
            </a:r>
            <a:r>
              <a:rPr lang="en-US" dirty="0">
                <a:solidFill>
                  <a:srgbClr val="000000"/>
                </a:solidFill>
                <a:latin typeface="Arial" panose="020B0604020202020204" pitchFamily="34" charset="0"/>
                <a:ea typeface="Times New Roman" panose="02020603050405020304" pitchFamily="18" charset="0"/>
              </a:rPr>
              <a:t>;</a:t>
            </a:r>
          </a:p>
        </p:txBody>
      </p:sp>
      <p:sp>
        <p:nvSpPr>
          <p:cNvPr id="4" name="Rectangle 3"/>
          <p:cNvSpPr/>
          <p:nvPr/>
        </p:nvSpPr>
        <p:spPr>
          <a:xfrm>
            <a:off x="0" y="500036"/>
            <a:ext cx="7391400" cy="584775"/>
          </a:xfrm>
          <a:prstGeom prst="rect">
            <a:avLst/>
          </a:prstGeom>
        </p:spPr>
        <p:txBody>
          <a:bodyPr wrap="square">
            <a:spAutoFit/>
          </a:bodyPr>
          <a:lstStyle/>
          <a:p>
            <a:r>
              <a:rPr lang="en-IN" sz="1600" i="1" dirty="0">
                <a:solidFill>
                  <a:srgbClr val="FFFF00"/>
                </a:solidFill>
                <a:latin typeface="Arial" panose="020B0604020202020204" pitchFamily="34" charset="0"/>
                <a:cs typeface="Arial" panose="020B0604020202020204" pitchFamily="34" charset="0"/>
              </a:rPr>
              <a:t>Blank space between </a:t>
            </a:r>
            <a:r>
              <a:rPr lang="en-IN" sz="1600" i="1" dirty="0" smtClean="0">
                <a:solidFill>
                  <a:srgbClr val="FFFF00"/>
                </a:solidFill>
                <a:latin typeface="Arial" panose="020B0604020202020204" pitchFamily="34" charset="0"/>
                <a:cs typeface="Arial" panose="020B0604020202020204" pitchFamily="34" charset="0"/>
              </a:rPr>
              <a:t>aggregate functions </a:t>
            </a:r>
            <a:r>
              <a:rPr lang="en-IN" sz="1600" i="1" dirty="0">
                <a:solidFill>
                  <a:srgbClr val="FFFF00"/>
                </a:solidFill>
                <a:latin typeface="Arial" panose="020B0604020202020204" pitchFamily="34" charset="0"/>
                <a:cs typeface="Arial" panose="020B0604020202020204" pitchFamily="34" charset="0"/>
              </a:rPr>
              <a:t>like (SUM, MIN, MAX, COUNT) are not </a:t>
            </a:r>
            <a:r>
              <a:rPr lang="en-IN" sz="1600" i="1" dirty="0" smtClean="0">
                <a:solidFill>
                  <a:srgbClr val="FFFF00"/>
                </a:solidFill>
                <a:latin typeface="Arial" panose="020B0604020202020204" pitchFamily="34" charset="0"/>
                <a:cs typeface="Arial" panose="020B0604020202020204" pitchFamily="34" charset="0"/>
              </a:rPr>
              <a:t>allowed. Eg. SELECT SUM (sal) from EMP;</a:t>
            </a:r>
            <a:endParaRPr lang="en-IN" sz="1600" i="1" dirty="0">
              <a:solidFill>
                <a:srgbClr val="FFFF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77305590"/>
      </p:ext>
    </p:extLst>
  </p:cSld>
  <p:clrMapOvr>
    <a:masterClrMapping/>
  </p:clrMapOvr>
  <p:timing>
    <p:tnLst>
      <p:par>
        <p:cTn id="1" dur="indefinite" restart="never" nodeType="tmRoot"/>
      </p:par>
    </p:tnLst>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SELECT  - GROUP BY </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990600"/>
            <a:ext cx="8839200"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You can use GROUP BY to group values from a column, and, if you wish, perform calculations on that column.</a:t>
            </a:r>
          </a:p>
        </p:txBody>
      </p:sp>
      <p:graphicFrame>
        <p:nvGraphicFramePr>
          <p:cNvPr id="6" name="Table 5"/>
          <p:cNvGraphicFramePr>
            <a:graphicFrameLocks noGrp="1"/>
          </p:cNvGraphicFramePr>
          <p:nvPr>
            <p:extLst>
              <p:ext uri="{D42A27DB-BD31-4B8C-83A1-F6EECF244321}">
                <p14:modId xmlns:p14="http://schemas.microsoft.com/office/powerpoint/2010/main" val="1269185237"/>
              </p:ext>
            </p:extLst>
          </p:nvPr>
        </p:nvGraphicFramePr>
        <p:xfrm>
          <a:off x="152400" y="2692400"/>
          <a:ext cx="8839200" cy="3327400"/>
        </p:xfrm>
        <a:graphic>
          <a:graphicData uri="http://schemas.openxmlformats.org/drawingml/2006/table">
            <a:tbl>
              <a:tblPr firstRow="1" bandRow="1">
                <a:tableStyleId>{7E9639D4-E3E2-4D34-9284-5A2195B3D0D7}</a:tableStyleId>
              </a:tblPr>
              <a:tblGrid>
                <a:gridCol w="2743200"/>
                <a:gridCol w="60960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Aggregate (GROUP BY) Function</a:t>
                      </a:r>
                    </a:p>
                  </a:txBody>
                  <a:tcPr/>
                </a:tc>
                <a:tc hMerge="1">
                  <a:txBody>
                    <a:bodyPr/>
                    <a:lstStyle/>
                    <a:p>
                      <a:endParaRPr lang="en-IN" dirty="0"/>
                    </a:p>
                  </a:txBody>
                  <a:tcPr/>
                </a:tc>
              </a:tr>
              <a:tr h="370840">
                <a:tc>
                  <a:txBody>
                    <a:bodyPr/>
                    <a:lstStyle/>
                    <a:p>
                      <a:r>
                        <a:rPr kumimoji="0" lang="en-IN" sz="1800" kern="1200" dirty="0" smtClean="0">
                          <a:solidFill>
                            <a:srgbClr val="008080"/>
                          </a:solidFill>
                          <a:latin typeface="Liberation Mono"/>
                          <a:ea typeface="+mn-ea"/>
                          <a:cs typeface="Arial" panose="020B0604020202020204" pitchFamily="34" charset="0"/>
                        </a:rPr>
                        <a:t>MAX([DISTINCT] expr)</a:t>
                      </a:r>
                      <a:endParaRPr kumimoji="0" lang="en-IN" sz="1800" kern="1200" dirty="0">
                        <a:solidFill>
                          <a:srgbClr val="008080"/>
                        </a:solidFill>
                        <a:latin typeface="Liberation Mono"/>
                        <a:ea typeface="+mn-ea"/>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Returns the maximum value of expr. MAX() may take a string argument; in such cases, it returns the maximum string value. The DISTINCT keyword can be used to find the maximum of the distinct values of expr.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kumimoji="0" lang="en-IN" sz="1800" kern="1200" dirty="0" smtClean="0">
                          <a:solidFill>
                            <a:srgbClr val="008080"/>
                          </a:solidFill>
                          <a:latin typeface="Liberation Mono"/>
                          <a:ea typeface="+mn-ea"/>
                          <a:cs typeface="Arial" panose="020B0604020202020204" pitchFamily="34" charset="0"/>
                        </a:rPr>
                        <a:t>MIN([DISTINCT] expr)</a:t>
                      </a:r>
                      <a:endParaRPr kumimoji="0" lang="en-IN" sz="1800" kern="1200" dirty="0">
                        <a:solidFill>
                          <a:srgbClr val="008080"/>
                        </a:solidFill>
                        <a:latin typeface="Liberation Mono"/>
                        <a:ea typeface="+mn-ea"/>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Returns the minimum value of expr. MIN() may take a string argument; in such cases, it returns the minimum string value. The DISTINCT keyword can be used to find the minimum of the distinct values of expr.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kumimoji="0" lang="en-IN" sz="1800" kern="1200" dirty="0" smtClean="0">
                          <a:solidFill>
                            <a:srgbClr val="008080"/>
                          </a:solidFill>
                          <a:latin typeface="Liberation Mono"/>
                          <a:ea typeface="+mn-ea"/>
                          <a:cs typeface="Arial" panose="020B0604020202020204" pitchFamily="34" charset="0"/>
                        </a:rPr>
                        <a:t>SUM([DISTINCT] expr)</a:t>
                      </a:r>
                      <a:endParaRPr kumimoji="0" lang="en-IN" sz="1800" kern="1200" dirty="0">
                        <a:solidFill>
                          <a:srgbClr val="008080"/>
                        </a:solidFill>
                        <a:latin typeface="Liberation Mono"/>
                        <a:ea typeface="+mn-ea"/>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Returns the sum of expr. If the return set has no rows, SUM() returns NULL. The DISTINCT keyword can be used to sum only the distinct values of expr.</a:t>
                      </a:r>
                      <a:endParaRPr lang="en-IN" sz="1600" dirty="0">
                        <a:latin typeface="Arial" panose="020B0604020202020204" pitchFamily="34" charset="0"/>
                        <a:cs typeface="Arial" panose="020B0604020202020204" pitchFamily="34" charset="0"/>
                      </a:endParaRPr>
                    </a:p>
                  </a:txBody>
                  <a:tcPr anchor="ctr"/>
                </a:tc>
              </a:tr>
            </a:tbl>
          </a:graphicData>
        </a:graphic>
      </p:graphicFrame>
      <p:sp>
        <p:nvSpPr>
          <p:cNvPr id="8" name="Rectangle 7"/>
          <p:cNvSpPr/>
          <p:nvPr/>
        </p:nvSpPr>
        <p:spPr>
          <a:xfrm>
            <a:off x="76200" y="161092"/>
            <a:ext cx="4648200" cy="707886"/>
          </a:xfrm>
          <a:prstGeom prst="rect">
            <a:avLst/>
          </a:prstGeom>
          <a:solidFill>
            <a:srgbClr val="EDE701"/>
          </a:solidFill>
        </p:spPr>
        <p:txBody>
          <a:bodyPr wrap="square">
            <a:spAutoFit/>
          </a:bodyPr>
          <a:lstStyle/>
          <a:p>
            <a:r>
              <a:rPr lang="en-IN" sz="2000" dirty="0">
                <a:latin typeface="Arial" panose="020B0604020202020204" pitchFamily="34" charset="0"/>
                <a:cs typeface="Arial" panose="020B0604020202020204" pitchFamily="34" charset="0"/>
              </a:rPr>
              <a:t>This function's will produce a single value for an entire group or </a:t>
            </a:r>
            <a:r>
              <a:rPr lang="en-IN" sz="2000" dirty="0" smtClean="0">
                <a:latin typeface="Arial" panose="020B0604020202020204" pitchFamily="34" charset="0"/>
                <a:cs typeface="Arial" panose="020B0604020202020204" pitchFamily="34" charset="0"/>
              </a:rPr>
              <a:t>a table</a:t>
            </a:r>
            <a:r>
              <a:rPr lang="en-IN" sz="2000" dirty="0">
                <a:latin typeface="Arial" panose="020B0604020202020204" pitchFamily="34" charset="0"/>
                <a:cs typeface="Arial" panose="020B0604020202020204" pitchFamily="34" charset="0"/>
              </a:rPr>
              <a:t>.</a:t>
            </a:r>
          </a:p>
        </p:txBody>
      </p:sp>
      <p:sp>
        <p:nvSpPr>
          <p:cNvPr id="7" name="Rectangle 6"/>
          <p:cNvSpPr/>
          <p:nvPr/>
        </p:nvSpPr>
        <p:spPr>
          <a:xfrm>
            <a:off x="152400" y="1667470"/>
            <a:ext cx="8839200" cy="923330"/>
          </a:xfrm>
          <a:prstGeom prst="rect">
            <a:avLst/>
          </a:prstGeom>
        </p:spPr>
        <p:txBody>
          <a:bodyPr wrap="square">
            <a:spAutoFit/>
          </a:bodyPr>
          <a:lstStyle/>
          <a:p>
            <a:pPr>
              <a:lnSpc>
                <a:spcPct val="150000"/>
              </a:lnSpc>
            </a:pPr>
            <a:r>
              <a:rPr lang="en-US" dirty="0">
                <a:solidFill>
                  <a:srgbClr val="0077AA"/>
                </a:solidFill>
                <a:latin typeface="Liberation Mono"/>
              </a:rPr>
              <a:t>SELECT G</a:t>
            </a:r>
            <a:r>
              <a:rPr lang="en-US" sz="2400" baseline="-25000" dirty="0">
                <a:solidFill>
                  <a:srgbClr val="0077AA"/>
                </a:solidFill>
                <a:latin typeface="Liberation Mono"/>
              </a:rPr>
              <a:t>1</a:t>
            </a:r>
            <a:r>
              <a:rPr lang="en-US" dirty="0">
                <a:solidFill>
                  <a:srgbClr val="0077AA"/>
                </a:solidFill>
                <a:latin typeface="Liberation Mono"/>
              </a:rPr>
              <a:t>,G</a:t>
            </a:r>
            <a:r>
              <a:rPr lang="en-US" sz="2400" baseline="-25000" dirty="0">
                <a:solidFill>
                  <a:srgbClr val="0077AA"/>
                </a:solidFill>
                <a:latin typeface="Liberation Mono"/>
              </a:rPr>
              <a:t>2</a:t>
            </a:r>
            <a:r>
              <a:rPr lang="en-US" dirty="0" smtClean="0">
                <a:solidFill>
                  <a:srgbClr val="0077AA"/>
                </a:solidFill>
                <a:latin typeface="Liberation Mono"/>
              </a:rPr>
              <a:t>,...,G</a:t>
            </a:r>
            <a:r>
              <a:rPr lang="en-US" sz="2400" baseline="-25000" dirty="0" smtClean="0">
                <a:solidFill>
                  <a:srgbClr val="0077AA"/>
                </a:solidFill>
                <a:latin typeface="Liberation Mono"/>
              </a:rPr>
              <a:t>n,</a:t>
            </a:r>
            <a:r>
              <a:rPr lang="en-US" dirty="0" smtClean="0">
                <a:solidFill>
                  <a:srgbClr val="0077AA"/>
                </a:solidFill>
                <a:latin typeface="Liberation Mono"/>
              </a:rPr>
              <a:t>F</a:t>
            </a:r>
            <a:r>
              <a:rPr lang="en-US" sz="2400" baseline="-25000" dirty="0" smtClean="0">
                <a:solidFill>
                  <a:srgbClr val="0077AA"/>
                </a:solidFill>
                <a:latin typeface="Liberation Mono"/>
              </a:rPr>
              <a:t>1</a:t>
            </a:r>
            <a:r>
              <a:rPr lang="en-US" dirty="0" smtClean="0">
                <a:solidFill>
                  <a:srgbClr val="0077AA"/>
                </a:solidFill>
                <a:latin typeface="Liberation Mono"/>
              </a:rPr>
              <a:t>(A1</a:t>
            </a:r>
            <a:r>
              <a:rPr lang="en-US" dirty="0">
                <a:solidFill>
                  <a:srgbClr val="0077AA"/>
                </a:solidFill>
                <a:latin typeface="Liberation Mono"/>
              </a:rPr>
              <a:t>),F</a:t>
            </a:r>
            <a:r>
              <a:rPr lang="en-US" sz="2400" baseline="-25000" dirty="0">
                <a:solidFill>
                  <a:srgbClr val="0077AA"/>
                </a:solidFill>
                <a:latin typeface="Liberation Mono"/>
              </a:rPr>
              <a:t>2</a:t>
            </a:r>
            <a:r>
              <a:rPr lang="en-US" dirty="0">
                <a:solidFill>
                  <a:srgbClr val="0077AA"/>
                </a:solidFill>
                <a:latin typeface="Liberation Mono"/>
              </a:rPr>
              <a:t>(A2</a:t>
            </a:r>
            <a:r>
              <a:rPr lang="en-US" dirty="0" smtClean="0">
                <a:solidFill>
                  <a:srgbClr val="0077AA"/>
                </a:solidFill>
                <a:latin typeface="Liberation Mono"/>
              </a:rPr>
              <a:t>),...F</a:t>
            </a:r>
            <a:r>
              <a:rPr lang="en-US" sz="2400" baseline="-25000" dirty="0">
                <a:solidFill>
                  <a:srgbClr val="0077AA"/>
                </a:solidFill>
                <a:latin typeface="Liberation Mono"/>
              </a:rPr>
              <a:t>m</a:t>
            </a:r>
            <a:r>
              <a:rPr lang="en-US" dirty="0" smtClean="0">
                <a:solidFill>
                  <a:srgbClr val="0077AA"/>
                </a:solidFill>
                <a:latin typeface="Liberation Mono"/>
              </a:rPr>
              <a:t>(Am)  </a:t>
            </a:r>
            <a:r>
              <a:rPr lang="en-US" dirty="0">
                <a:solidFill>
                  <a:srgbClr val="0077AA"/>
                </a:solidFill>
                <a:latin typeface="Liberation Mono"/>
              </a:rPr>
              <a:t>from &lt;table_references&gt;</a:t>
            </a:r>
          </a:p>
          <a:p>
            <a:pPr>
              <a:lnSpc>
                <a:spcPct val="150000"/>
              </a:lnSpc>
            </a:pPr>
            <a:r>
              <a:rPr lang="en-US" dirty="0">
                <a:solidFill>
                  <a:srgbClr val="0077AA"/>
                </a:solidFill>
                <a:latin typeface="Liberation Mono"/>
              </a:rPr>
              <a:t>    [GROUP BY {col_name | expr | position} [ASC | DESC], ... [WITH ROLLUP]]</a:t>
            </a:r>
          </a:p>
        </p:txBody>
      </p:sp>
    </p:spTree>
    <p:extLst>
      <p:ext uri="{BB962C8B-B14F-4D97-AF65-F5344CB8AC3E}">
        <p14:creationId xmlns:p14="http://schemas.microsoft.com/office/powerpoint/2010/main" val="3605536760"/>
      </p:ext>
    </p:extLst>
  </p:cSld>
  <p:clrMapOvr>
    <a:masterClrMapping/>
  </p:clrMapOvr>
  <p:timing>
    <p:tnLst>
      <p:par>
        <p:cTn id="1" dur="indefinite" restart="never" nodeType="tmRoot"/>
      </p:par>
    </p:tn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1077218"/>
          </a:xfrm>
          <a:prstGeom prst="rect">
            <a:avLst/>
          </a:prstGeom>
          <a:solidFill>
            <a:schemeClr val="bg2">
              <a:lumMod val="10000"/>
            </a:schemeClr>
          </a:solidFill>
        </p:spPr>
        <p:txBody>
          <a:bodyPr wrap="square">
            <a:spAutoFit/>
          </a:bodyPr>
          <a:lstStyle/>
          <a:p>
            <a:pPr algn="r"/>
            <a:r>
              <a:rPr lang="en-US" sz="3200" b="1" i="1" dirty="0" smtClean="0">
                <a:solidFill>
                  <a:srgbClr val="FF9900"/>
                </a:solidFill>
                <a:latin typeface="Arial" pitchFamily="34" charset="0"/>
                <a:cs typeface="Arial" pitchFamily="34" charset="0"/>
              </a:rPr>
              <a:t>MIN and MAX Aggregate </a:t>
            </a:r>
            <a:r>
              <a:rPr lang="en-US" sz="3200" b="1" i="1" dirty="0">
                <a:solidFill>
                  <a:srgbClr val="FF9900"/>
                </a:solidFill>
                <a:latin typeface="Arial" pitchFamily="34" charset="0"/>
                <a:cs typeface="Arial" pitchFamily="34" charset="0"/>
              </a:rPr>
              <a:t>(GROUP BY) Function </a:t>
            </a:r>
            <a:endParaRPr lang="en-IN" sz="3200" b="1" i="1" dirty="0">
              <a:solidFill>
                <a:srgbClr val="FF9900"/>
              </a:solidFill>
              <a:latin typeface="Arial" pitchFamily="34" charset="0"/>
              <a:cs typeface="Arial" pitchFamily="34" charset="0"/>
            </a:endParaRPr>
          </a:p>
        </p:txBody>
      </p:sp>
      <p:sp>
        <p:nvSpPr>
          <p:cNvPr id="10" name="Rectangle 9"/>
          <p:cNvSpPr/>
          <p:nvPr/>
        </p:nvSpPr>
        <p:spPr>
          <a:xfrm>
            <a:off x="152400" y="1143000"/>
            <a:ext cx="8839200" cy="5139869"/>
          </a:xfrm>
          <a:prstGeom prst="rect">
            <a:avLst/>
          </a:prstGeom>
          <a:solidFill>
            <a:srgbClr val="2E2E36"/>
          </a:solidFill>
        </p:spPr>
        <p:txBody>
          <a:bodyPr wrap="square">
            <a:spAutoFit/>
          </a:bodyPr>
          <a:lstStyle/>
          <a:p>
            <a:r>
              <a:rPr lang="en-IN" sz="2000" b="1" dirty="0">
                <a:solidFill>
                  <a:srgbClr val="FADF8A"/>
                </a:solidFill>
                <a:latin typeface="Arial" panose="020B0604020202020204" pitchFamily="34" charset="0"/>
                <a:cs typeface="Arial" panose="020B0604020202020204" pitchFamily="34" charset="0"/>
              </a:rPr>
              <a:t>MAX()</a:t>
            </a: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If there are no matching rows, MAX() returns NULL</a:t>
            </a:r>
            <a:r>
              <a:rPr lang="en-IN" dirty="0" smtClean="0">
                <a:solidFill>
                  <a:srgbClr val="FADF8A"/>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MAX() may take a string argument; in such cases, it returns the maximum string </a:t>
            </a:r>
            <a:r>
              <a:rPr lang="en-IN" dirty="0" smtClean="0">
                <a:solidFill>
                  <a:srgbClr val="FADF8A"/>
                </a:solidFill>
                <a:latin typeface="Arial" panose="020B0604020202020204" pitchFamily="34" charset="0"/>
                <a:cs typeface="Arial" panose="020B0604020202020204" pitchFamily="34" charset="0"/>
              </a:rPr>
              <a:t>value</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MAX() compares ENUM and SET columns by their string value rather than by the string's relative position in the set. </a:t>
            </a:r>
          </a:p>
          <a:p>
            <a:pPr marL="285750" indent="-285750">
              <a:buFont typeface="Arial" panose="020B0604020202020204" pitchFamily="34" charset="0"/>
              <a:buChar char="•"/>
            </a:pPr>
            <a:endParaRPr lang="en-IN" dirty="0" smtClean="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600" dirty="0">
              <a:solidFill>
                <a:srgbClr val="FADF8A"/>
              </a:solidFill>
              <a:latin typeface="Arial" panose="020B0604020202020204" pitchFamily="34" charset="0"/>
              <a:cs typeface="Arial" panose="020B0604020202020204" pitchFamily="34" charset="0"/>
            </a:endParaRPr>
          </a:p>
          <a:p>
            <a:r>
              <a:rPr lang="en-IN" sz="2000" b="1" dirty="0" smtClean="0">
                <a:solidFill>
                  <a:srgbClr val="FADF8A"/>
                </a:solidFill>
                <a:latin typeface="Arial" panose="020B0604020202020204" pitchFamily="34" charset="0"/>
                <a:cs typeface="Arial" panose="020B0604020202020204" pitchFamily="34" charset="0"/>
              </a:rPr>
              <a:t>MIN()</a:t>
            </a:r>
            <a:endParaRPr lang="en-IN" sz="2000" b="1"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If there are no matching rows, MIN() returns NULL</a:t>
            </a:r>
            <a:r>
              <a:rPr lang="en-IN" dirty="0" smtClean="0">
                <a:solidFill>
                  <a:srgbClr val="FADF8A"/>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MIN() may take a string argument; in such cases, it returns the minimum string value</a:t>
            </a:r>
            <a:r>
              <a:rPr lang="en-IN" dirty="0" smtClean="0">
                <a:solidFill>
                  <a:srgbClr val="FADF8A"/>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MIN() compares ENUM and SET columns by their string value rather than by the string's relative position in the set.</a:t>
            </a:r>
          </a:p>
        </p:txBody>
      </p:sp>
      <p:sp>
        <p:nvSpPr>
          <p:cNvPr id="6" name="Rectangle 5"/>
          <p:cNvSpPr/>
          <p:nvPr/>
        </p:nvSpPr>
        <p:spPr>
          <a:xfrm>
            <a:off x="0" y="500036"/>
            <a:ext cx="7391400" cy="584775"/>
          </a:xfrm>
          <a:prstGeom prst="rect">
            <a:avLst/>
          </a:prstGeom>
        </p:spPr>
        <p:txBody>
          <a:bodyPr wrap="square">
            <a:spAutoFit/>
          </a:bodyPr>
          <a:lstStyle/>
          <a:p>
            <a:r>
              <a:rPr lang="en-IN" sz="1600" i="1" dirty="0">
                <a:solidFill>
                  <a:srgbClr val="FFFF00"/>
                </a:solidFill>
                <a:latin typeface="Arial" panose="020B0604020202020204" pitchFamily="34" charset="0"/>
                <a:cs typeface="Arial" panose="020B0604020202020204" pitchFamily="34" charset="0"/>
              </a:rPr>
              <a:t>Blank space between </a:t>
            </a:r>
            <a:r>
              <a:rPr lang="en-IN" sz="1600" i="1" dirty="0" smtClean="0">
                <a:solidFill>
                  <a:srgbClr val="FFFF00"/>
                </a:solidFill>
                <a:latin typeface="Arial" panose="020B0604020202020204" pitchFamily="34" charset="0"/>
                <a:cs typeface="Arial" panose="020B0604020202020204" pitchFamily="34" charset="0"/>
              </a:rPr>
              <a:t>aggregate functions </a:t>
            </a:r>
            <a:r>
              <a:rPr lang="en-IN" sz="1600" i="1" dirty="0">
                <a:solidFill>
                  <a:srgbClr val="FFFF00"/>
                </a:solidFill>
                <a:latin typeface="Arial" panose="020B0604020202020204" pitchFamily="34" charset="0"/>
                <a:cs typeface="Arial" panose="020B0604020202020204" pitchFamily="34" charset="0"/>
              </a:rPr>
              <a:t>like (SUM, MIN, MAX, COUNT) are not </a:t>
            </a:r>
            <a:r>
              <a:rPr lang="en-IN" sz="1600" i="1" dirty="0" smtClean="0">
                <a:solidFill>
                  <a:srgbClr val="FFFF00"/>
                </a:solidFill>
                <a:latin typeface="Arial" panose="020B0604020202020204" pitchFamily="34" charset="0"/>
                <a:cs typeface="Arial" panose="020B0604020202020204" pitchFamily="34" charset="0"/>
              </a:rPr>
              <a:t>allowed. Eg. SELECT SUM (sal) from EMP;</a:t>
            </a:r>
            <a:endParaRPr lang="en-IN" sz="1600" i="1" dirty="0">
              <a:solidFill>
                <a:srgbClr val="FFFF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38158378"/>
      </p:ext>
    </p:extLst>
  </p:cSld>
  <p:clrMapOvr>
    <a:masterClrMapping/>
  </p:clrMapOvr>
  <p:timing>
    <p:tnLst>
      <p:par>
        <p:cTn id="1" dur="indefinite" restart="never" nodeType="tmRoot"/>
      </p:par>
    </p:tnLst>
  </p:timing>
</p:sld>
</file>

<file path=ppt/slides/slide18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SELECT  - GROUP BY </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1053564"/>
            <a:ext cx="8839200"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You can use GROUP BY to group values from a column, and, if you wish, perform calculations on that column.</a:t>
            </a:r>
          </a:p>
        </p:txBody>
      </p:sp>
      <p:graphicFrame>
        <p:nvGraphicFramePr>
          <p:cNvPr id="6" name="Table 5"/>
          <p:cNvGraphicFramePr>
            <a:graphicFrameLocks noGrp="1"/>
          </p:cNvGraphicFramePr>
          <p:nvPr>
            <p:extLst>
              <p:ext uri="{D42A27DB-BD31-4B8C-83A1-F6EECF244321}">
                <p14:modId xmlns:p14="http://schemas.microsoft.com/office/powerpoint/2010/main" val="2518513343"/>
              </p:ext>
            </p:extLst>
          </p:nvPr>
        </p:nvGraphicFramePr>
        <p:xfrm>
          <a:off x="152400" y="2722880"/>
          <a:ext cx="8839200" cy="3144520"/>
        </p:xfrm>
        <a:graphic>
          <a:graphicData uri="http://schemas.openxmlformats.org/drawingml/2006/table">
            <a:tbl>
              <a:tblPr firstRow="1" bandRow="1">
                <a:tableStyleId>{7E9639D4-E3E2-4D34-9284-5A2195B3D0D7}</a:tableStyleId>
              </a:tblPr>
              <a:tblGrid>
                <a:gridCol w="3352800"/>
                <a:gridCol w="54864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Aggregate (GROUP BY) Function</a:t>
                      </a:r>
                    </a:p>
                  </a:txBody>
                  <a:tcPr/>
                </a:tc>
                <a:tc hMerge="1">
                  <a:txBody>
                    <a:bodyPr/>
                    <a:lstStyle/>
                    <a:p>
                      <a:endParaRPr lang="en-IN" dirty="0"/>
                    </a:p>
                  </a:txBody>
                  <a:tcPr/>
                </a:tc>
              </a:tr>
              <a:tr h="370840">
                <a:tc>
                  <a:txBody>
                    <a:bodyPr/>
                    <a:lstStyle/>
                    <a:p>
                      <a:r>
                        <a:rPr kumimoji="0" lang="en-IN" sz="1800" kern="1200" dirty="0" smtClean="0">
                          <a:solidFill>
                            <a:srgbClr val="008080"/>
                          </a:solidFill>
                          <a:latin typeface="Liberation Mono"/>
                          <a:ea typeface="+mn-ea"/>
                          <a:cs typeface="Arial" panose="020B0604020202020204" pitchFamily="34" charset="0"/>
                        </a:rPr>
                        <a:t>GROUP_CONCAT([DISTINCT] expr [,expr ...]</a:t>
                      </a:r>
                    </a:p>
                    <a:p>
                      <a:r>
                        <a:rPr kumimoji="0" lang="en-IN" sz="1800" kern="1200" dirty="0" smtClean="0">
                          <a:solidFill>
                            <a:srgbClr val="008080"/>
                          </a:solidFill>
                          <a:latin typeface="Liberation Mono"/>
                          <a:ea typeface="+mn-ea"/>
                          <a:cs typeface="Arial" panose="020B0604020202020204" pitchFamily="34" charset="0"/>
                        </a:rPr>
                        <a:t>[ORDER BY {col_name | expr}</a:t>
                      </a:r>
                    </a:p>
                    <a:p>
                      <a:r>
                        <a:rPr kumimoji="0" lang="en-IN" sz="1800" kern="1200" dirty="0" smtClean="0">
                          <a:solidFill>
                            <a:srgbClr val="008080"/>
                          </a:solidFill>
                          <a:latin typeface="Liberation Mono"/>
                          <a:ea typeface="+mn-ea"/>
                          <a:cs typeface="Arial" panose="020B0604020202020204" pitchFamily="34" charset="0"/>
                        </a:rPr>
                        <a:t>[ASC | DESC] [,col_name ...]]</a:t>
                      </a:r>
                    </a:p>
                    <a:p>
                      <a:r>
                        <a:rPr kumimoji="0" lang="en-IN" sz="1800" kern="1200" dirty="0" smtClean="0">
                          <a:solidFill>
                            <a:srgbClr val="008080"/>
                          </a:solidFill>
                          <a:latin typeface="Liberation Mono"/>
                          <a:ea typeface="+mn-ea"/>
                          <a:cs typeface="Arial" panose="020B0604020202020204" pitchFamily="34" charset="0"/>
                        </a:rPr>
                        <a:t>[SEPARATOR str_val])</a:t>
                      </a:r>
                      <a:endParaRPr kumimoji="0" lang="en-IN" sz="1800" kern="1200" dirty="0">
                        <a:solidFill>
                          <a:srgbClr val="008080"/>
                        </a:solidFill>
                        <a:latin typeface="Liberation Mono"/>
                        <a:ea typeface="+mn-ea"/>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This function returns a string result with the concatenated non-NULL values from a group. It returns NULL if there are no non-NULL values.</a:t>
                      </a:r>
                    </a:p>
                    <a:p>
                      <a:endParaRPr lang="en-IN" sz="1600" dirty="0" smtClean="0">
                        <a:latin typeface="Arial" panose="020B0604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rgbClr val="FF0000"/>
                          </a:solidFill>
                          <a:effectLst/>
                          <a:latin typeface="Arial" panose="020B0604020202020204" pitchFamily="34" charset="0"/>
                          <a:ea typeface="Times New Roman" panose="02020603050405020304" pitchFamily="18" charset="0"/>
                          <a:cs typeface="+mn-cs"/>
                        </a:rPr>
                        <a:t>e.g.</a:t>
                      </a:r>
                    </a:p>
                    <a:p>
                      <a:r>
                        <a:rPr lang="en-IN" sz="1600" b="1" dirty="0" smtClean="0">
                          <a:solidFill>
                            <a:schemeClr val="tx1"/>
                          </a:solidFill>
                          <a:latin typeface="Arial" panose="020B0604020202020204" pitchFamily="34" charset="0"/>
                          <a:cs typeface="Arial" panose="020B0604020202020204" pitchFamily="34" charset="0"/>
                        </a:rPr>
                        <a:t>SELECT job, group_concat(deptno order by deptno) from EMP group by job;</a:t>
                      </a:r>
                    </a:p>
                    <a:p>
                      <a:endParaRPr lang="en-IN" sz="1600" b="1" dirty="0" smtClean="0">
                        <a:solidFill>
                          <a:schemeClr val="tx1"/>
                        </a:solidFill>
                        <a:latin typeface="Arial" panose="020B0604020202020204" pitchFamily="34" charset="0"/>
                        <a:cs typeface="Arial" panose="020B0604020202020204" pitchFamily="34" charset="0"/>
                      </a:endParaRPr>
                    </a:p>
                    <a:p>
                      <a:r>
                        <a:rPr lang="en-IN" sz="1600" b="1" dirty="0" smtClean="0">
                          <a:solidFill>
                            <a:schemeClr val="tx1"/>
                          </a:solidFill>
                          <a:latin typeface="Arial" panose="020B0604020202020204" pitchFamily="34" charset="0"/>
                          <a:cs typeface="Arial" panose="020B0604020202020204" pitchFamily="34" charset="0"/>
                        </a:rPr>
                        <a:t>SELECT job, group_concat(sal order by sal separator ' ! ') from EMP group by job;</a:t>
                      </a:r>
                    </a:p>
                    <a:p>
                      <a:endParaRPr lang="en-IN" sz="1600" dirty="0">
                        <a:latin typeface="Arial" panose="020B0604020202020204" pitchFamily="34" charset="0"/>
                        <a:cs typeface="Arial" panose="020B0604020202020204" pitchFamily="34" charset="0"/>
                      </a:endParaRPr>
                    </a:p>
                  </a:txBody>
                  <a:tcPr anchor="ctr"/>
                </a:tc>
              </a:tr>
            </a:tbl>
          </a:graphicData>
        </a:graphic>
      </p:graphicFrame>
      <p:sp>
        <p:nvSpPr>
          <p:cNvPr id="7" name="Rectangle 6"/>
          <p:cNvSpPr/>
          <p:nvPr/>
        </p:nvSpPr>
        <p:spPr>
          <a:xfrm>
            <a:off x="76200" y="161092"/>
            <a:ext cx="4648200" cy="707886"/>
          </a:xfrm>
          <a:prstGeom prst="rect">
            <a:avLst/>
          </a:prstGeom>
          <a:solidFill>
            <a:srgbClr val="EDE701"/>
          </a:solidFill>
        </p:spPr>
        <p:txBody>
          <a:bodyPr wrap="square">
            <a:spAutoFit/>
          </a:bodyPr>
          <a:lstStyle/>
          <a:p>
            <a:r>
              <a:rPr lang="en-IN" sz="2000" dirty="0">
                <a:latin typeface="Arial" panose="020B0604020202020204" pitchFamily="34" charset="0"/>
                <a:cs typeface="Arial" panose="020B0604020202020204" pitchFamily="34" charset="0"/>
              </a:rPr>
              <a:t>This function's will produce a single value for an entire group or </a:t>
            </a:r>
            <a:r>
              <a:rPr lang="en-IN" sz="2000" dirty="0" smtClean="0">
                <a:latin typeface="Arial" panose="020B0604020202020204" pitchFamily="34" charset="0"/>
                <a:cs typeface="Arial" panose="020B0604020202020204" pitchFamily="34" charset="0"/>
              </a:rPr>
              <a:t>a table</a:t>
            </a:r>
            <a:r>
              <a:rPr lang="en-IN" sz="2000" dirty="0">
                <a:latin typeface="Arial" panose="020B0604020202020204" pitchFamily="34" charset="0"/>
                <a:cs typeface="Arial" panose="020B0604020202020204" pitchFamily="34" charset="0"/>
              </a:rPr>
              <a:t>.</a:t>
            </a:r>
          </a:p>
        </p:txBody>
      </p:sp>
      <p:sp>
        <p:nvSpPr>
          <p:cNvPr id="9" name="Rectangle 8"/>
          <p:cNvSpPr/>
          <p:nvPr/>
        </p:nvSpPr>
        <p:spPr>
          <a:xfrm>
            <a:off x="152400" y="1667470"/>
            <a:ext cx="8839200" cy="923330"/>
          </a:xfrm>
          <a:prstGeom prst="rect">
            <a:avLst/>
          </a:prstGeom>
        </p:spPr>
        <p:txBody>
          <a:bodyPr wrap="square">
            <a:spAutoFit/>
          </a:bodyPr>
          <a:lstStyle/>
          <a:p>
            <a:pPr>
              <a:lnSpc>
                <a:spcPct val="150000"/>
              </a:lnSpc>
            </a:pPr>
            <a:r>
              <a:rPr lang="en-US" dirty="0">
                <a:solidFill>
                  <a:srgbClr val="0077AA"/>
                </a:solidFill>
                <a:latin typeface="Liberation Mono"/>
              </a:rPr>
              <a:t>SELECT G</a:t>
            </a:r>
            <a:r>
              <a:rPr lang="en-US" sz="2400" baseline="-25000" dirty="0">
                <a:solidFill>
                  <a:srgbClr val="0077AA"/>
                </a:solidFill>
                <a:latin typeface="Liberation Mono"/>
              </a:rPr>
              <a:t>1</a:t>
            </a:r>
            <a:r>
              <a:rPr lang="en-US" dirty="0">
                <a:solidFill>
                  <a:srgbClr val="0077AA"/>
                </a:solidFill>
                <a:latin typeface="Liberation Mono"/>
              </a:rPr>
              <a:t>,G</a:t>
            </a:r>
            <a:r>
              <a:rPr lang="en-US" sz="2400" baseline="-25000" dirty="0">
                <a:solidFill>
                  <a:srgbClr val="0077AA"/>
                </a:solidFill>
                <a:latin typeface="Liberation Mono"/>
              </a:rPr>
              <a:t>2</a:t>
            </a:r>
            <a:r>
              <a:rPr lang="en-US" dirty="0" smtClean="0">
                <a:solidFill>
                  <a:srgbClr val="0077AA"/>
                </a:solidFill>
                <a:latin typeface="Liberation Mono"/>
              </a:rPr>
              <a:t>,...,G</a:t>
            </a:r>
            <a:r>
              <a:rPr lang="en-US" sz="2400" baseline="-25000" dirty="0" smtClean="0">
                <a:solidFill>
                  <a:srgbClr val="0077AA"/>
                </a:solidFill>
                <a:latin typeface="Liberation Mono"/>
              </a:rPr>
              <a:t>n,</a:t>
            </a:r>
            <a:r>
              <a:rPr lang="en-US" dirty="0" smtClean="0">
                <a:solidFill>
                  <a:srgbClr val="0077AA"/>
                </a:solidFill>
                <a:latin typeface="Liberation Mono"/>
              </a:rPr>
              <a:t>F</a:t>
            </a:r>
            <a:r>
              <a:rPr lang="en-US" sz="2400" baseline="-25000" dirty="0" smtClean="0">
                <a:solidFill>
                  <a:srgbClr val="0077AA"/>
                </a:solidFill>
                <a:latin typeface="Liberation Mono"/>
              </a:rPr>
              <a:t>1</a:t>
            </a:r>
            <a:r>
              <a:rPr lang="en-US" dirty="0" smtClean="0">
                <a:solidFill>
                  <a:srgbClr val="0077AA"/>
                </a:solidFill>
                <a:latin typeface="Liberation Mono"/>
              </a:rPr>
              <a:t>(A1</a:t>
            </a:r>
            <a:r>
              <a:rPr lang="en-US" dirty="0">
                <a:solidFill>
                  <a:srgbClr val="0077AA"/>
                </a:solidFill>
                <a:latin typeface="Liberation Mono"/>
              </a:rPr>
              <a:t>),F</a:t>
            </a:r>
            <a:r>
              <a:rPr lang="en-US" sz="2400" baseline="-25000" dirty="0">
                <a:solidFill>
                  <a:srgbClr val="0077AA"/>
                </a:solidFill>
                <a:latin typeface="Liberation Mono"/>
              </a:rPr>
              <a:t>2</a:t>
            </a:r>
            <a:r>
              <a:rPr lang="en-US" dirty="0">
                <a:solidFill>
                  <a:srgbClr val="0077AA"/>
                </a:solidFill>
                <a:latin typeface="Liberation Mono"/>
              </a:rPr>
              <a:t>(A2</a:t>
            </a:r>
            <a:r>
              <a:rPr lang="en-US" dirty="0" smtClean="0">
                <a:solidFill>
                  <a:srgbClr val="0077AA"/>
                </a:solidFill>
                <a:latin typeface="Liberation Mono"/>
              </a:rPr>
              <a:t>),...F</a:t>
            </a:r>
            <a:r>
              <a:rPr lang="en-US" sz="2400" baseline="-25000" dirty="0">
                <a:solidFill>
                  <a:srgbClr val="0077AA"/>
                </a:solidFill>
                <a:latin typeface="Liberation Mono"/>
              </a:rPr>
              <a:t>m</a:t>
            </a:r>
            <a:r>
              <a:rPr lang="en-US" dirty="0" smtClean="0">
                <a:solidFill>
                  <a:srgbClr val="0077AA"/>
                </a:solidFill>
                <a:latin typeface="Liberation Mono"/>
              </a:rPr>
              <a:t>(Am)  </a:t>
            </a:r>
            <a:r>
              <a:rPr lang="en-US" dirty="0">
                <a:solidFill>
                  <a:srgbClr val="0077AA"/>
                </a:solidFill>
                <a:latin typeface="Liberation Mono"/>
              </a:rPr>
              <a:t>from &lt;table_references&gt;</a:t>
            </a:r>
          </a:p>
          <a:p>
            <a:pPr>
              <a:lnSpc>
                <a:spcPct val="150000"/>
              </a:lnSpc>
            </a:pPr>
            <a:r>
              <a:rPr lang="en-US" dirty="0">
                <a:solidFill>
                  <a:srgbClr val="0077AA"/>
                </a:solidFill>
                <a:latin typeface="Liberation Mono"/>
              </a:rPr>
              <a:t>    [GROUP BY {col_name | expr | position} [ASC | DESC], ... [WITH ROLLUP]]</a:t>
            </a:r>
          </a:p>
        </p:txBody>
      </p:sp>
    </p:spTree>
    <p:extLst>
      <p:ext uri="{BB962C8B-B14F-4D97-AF65-F5344CB8AC3E}">
        <p14:creationId xmlns:p14="http://schemas.microsoft.com/office/powerpoint/2010/main" val="7834792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9144000" cy="914400"/>
          </a:xfrm>
        </p:spPr>
        <p:txBody>
          <a:bodyPr>
            <a:normAutofit fontScale="90000"/>
          </a:bodyPr>
          <a:lstStyle/>
          <a:p>
            <a:pPr algn="ctr"/>
            <a:r>
              <a:rPr lang="en-US" dirty="0" smtClean="0">
                <a:latin typeface="Arial" pitchFamily="34" charset="0"/>
                <a:cs typeface="Arial" pitchFamily="34" charset="0"/>
              </a:rPr>
              <a:t>There are 3 places where aggregate functions can appear in a query</a:t>
            </a:r>
            <a:endParaRPr lang="en-US" dirty="0">
              <a:latin typeface="Arial" pitchFamily="34" charset="0"/>
              <a:cs typeface="Arial" pitchFamily="34" charset="0"/>
            </a:endParaRPr>
          </a:p>
        </p:txBody>
      </p:sp>
      <p:sp>
        <p:nvSpPr>
          <p:cNvPr id="4" name="Rectangle 3"/>
          <p:cNvSpPr/>
          <p:nvPr/>
        </p:nvSpPr>
        <p:spPr>
          <a:xfrm>
            <a:off x="228600" y="1295400"/>
            <a:ext cx="8686800" cy="1477328"/>
          </a:xfrm>
          <a:prstGeom prst="rect">
            <a:avLst/>
          </a:prstGeom>
          <a:solidFill>
            <a:schemeClr val="tx1">
              <a:lumMod val="85000"/>
              <a:lumOff val="15000"/>
            </a:schemeClr>
          </a:solidFill>
        </p:spPr>
        <p:txBody>
          <a:bodyPr wrap="square">
            <a:spAutoFit/>
          </a:bodyPr>
          <a:lstStyle/>
          <a:p>
            <a:pPr>
              <a:lnSpc>
                <a:spcPct val="150000"/>
              </a:lnSpc>
              <a:buFont typeface="Arial" pitchFamily="34" charset="0"/>
              <a:buChar char="•"/>
            </a:pPr>
            <a:r>
              <a:rPr lang="en-US" sz="2000" dirty="0" smtClean="0">
                <a:solidFill>
                  <a:schemeClr val="bg1"/>
                </a:solidFill>
                <a:latin typeface="Arial" pitchFamily="34" charset="0"/>
                <a:ea typeface="+mj-ea"/>
                <a:cs typeface="Arial" pitchFamily="34" charset="0"/>
              </a:rPr>
              <a:t>  in the </a:t>
            </a:r>
            <a:r>
              <a:rPr lang="en-US" sz="2000" b="1" dirty="0" smtClean="0">
                <a:solidFill>
                  <a:srgbClr val="00FF99"/>
                </a:solidFill>
                <a:latin typeface="Arial" pitchFamily="34" charset="0"/>
                <a:ea typeface="+mj-ea"/>
                <a:cs typeface="Arial" pitchFamily="34" charset="0"/>
              </a:rPr>
              <a:t>SELECT-LIST</a:t>
            </a:r>
            <a:r>
              <a:rPr lang="en-US" sz="2000" dirty="0" smtClean="0">
                <a:solidFill>
                  <a:srgbClr val="00FF99"/>
                </a:solidFill>
                <a:latin typeface="Arial" pitchFamily="34" charset="0"/>
                <a:ea typeface="+mj-ea"/>
                <a:cs typeface="Arial" pitchFamily="34" charset="0"/>
              </a:rPr>
              <a:t> </a:t>
            </a:r>
            <a:r>
              <a:rPr lang="en-US" sz="2000" dirty="0" smtClean="0">
                <a:solidFill>
                  <a:schemeClr val="bg1"/>
                </a:solidFill>
                <a:latin typeface="Arial" pitchFamily="34" charset="0"/>
                <a:ea typeface="+mj-ea"/>
                <a:cs typeface="Arial" pitchFamily="34" charset="0"/>
              </a:rPr>
              <a:t>(the items before the FROM clause).</a:t>
            </a:r>
          </a:p>
          <a:p>
            <a:pPr>
              <a:lnSpc>
                <a:spcPct val="150000"/>
              </a:lnSpc>
              <a:buFont typeface="Arial" pitchFamily="34" charset="0"/>
              <a:buChar char="•"/>
            </a:pPr>
            <a:r>
              <a:rPr lang="en-US" sz="2000" dirty="0" smtClean="0">
                <a:solidFill>
                  <a:schemeClr val="bg1"/>
                </a:solidFill>
                <a:latin typeface="Arial" pitchFamily="34" charset="0"/>
                <a:ea typeface="+mj-ea"/>
                <a:cs typeface="Arial" pitchFamily="34" charset="0"/>
              </a:rPr>
              <a:t>  in the </a:t>
            </a:r>
            <a:r>
              <a:rPr lang="en-US" sz="2000" b="1" dirty="0" smtClean="0">
                <a:solidFill>
                  <a:srgbClr val="00FF99"/>
                </a:solidFill>
                <a:latin typeface="Arial" pitchFamily="34" charset="0"/>
                <a:ea typeface="+mj-ea"/>
                <a:cs typeface="Arial" pitchFamily="34" charset="0"/>
              </a:rPr>
              <a:t>ORDER BY</a:t>
            </a:r>
            <a:r>
              <a:rPr lang="en-US" sz="2000" dirty="0" smtClean="0">
                <a:solidFill>
                  <a:schemeClr val="bg1"/>
                </a:solidFill>
                <a:latin typeface="Arial" pitchFamily="34" charset="0"/>
                <a:ea typeface="+mj-ea"/>
                <a:cs typeface="Arial" pitchFamily="34" charset="0"/>
              </a:rPr>
              <a:t> clause.</a:t>
            </a:r>
          </a:p>
          <a:p>
            <a:pPr>
              <a:lnSpc>
                <a:spcPct val="150000"/>
              </a:lnSpc>
              <a:buFont typeface="Arial" pitchFamily="34" charset="0"/>
              <a:buChar char="•"/>
            </a:pPr>
            <a:r>
              <a:rPr lang="en-US" sz="2000" dirty="0" smtClean="0">
                <a:solidFill>
                  <a:schemeClr val="bg1"/>
                </a:solidFill>
                <a:latin typeface="Arial" pitchFamily="34" charset="0"/>
                <a:ea typeface="+mj-ea"/>
                <a:cs typeface="Arial" pitchFamily="34" charset="0"/>
              </a:rPr>
              <a:t>  and in the </a:t>
            </a:r>
            <a:r>
              <a:rPr lang="en-US" sz="2000" b="1" dirty="0" smtClean="0">
                <a:solidFill>
                  <a:srgbClr val="00FF99"/>
                </a:solidFill>
                <a:latin typeface="Arial" pitchFamily="34" charset="0"/>
                <a:ea typeface="+mj-ea"/>
                <a:cs typeface="Arial" pitchFamily="34" charset="0"/>
              </a:rPr>
              <a:t>HAVING</a:t>
            </a:r>
            <a:r>
              <a:rPr lang="en-US" sz="2000" dirty="0" smtClean="0">
                <a:solidFill>
                  <a:schemeClr val="bg1"/>
                </a:solidFill>
                <a:latin typeface="Arial" pitchFamily="34" charset="0"/>
                <a:ea typeface="+mj-ea"/>
                <a:cs typeface="Arial" pitchFamily="34" charset="0"/>
              </a:rPr>
              <a:t> clause.</a:t>
            </a:r>
          </a:p>
        </p:txBody>
      </p:sp>
      <p:sp>
        <p:nvSpPr>
          <p:cNvPr id="3" name="Rectangle 2"/>
          <p:cNvSpPr/>
          <p:nvPr/>
        </p:nvSpPr>
        <p:spPr>
          <a:xfrm>
            <a:off x="228600" y="5156537"/>
            <a:ext cx="8686800" cy="1015663"/>
          </a:xfrm>
          <a:prstGeom prst="rect">
            <a:avLst/>
          </a:prstGeom>
          <a:solidFill>
            <a:schemeClr val="accent6">
              <a:lumMod val="20000"/>
              <a:lumOff val="80000"/>
            </a:schemeClr>
          </a:solidFill>
        </p:spPr>
        <p:txBody>
          <a:bodyPr wrap="square">
            <a:spAutoFit/>
          </a:bodyPr>
          <a:lstStyle/>
          <a:p>
            <a:r>
              <a:rPr lang="en-IN" sz="2000" dirty="0">
                <a:solidFill>
                  <a:srgbClr val="242729"/>
                </a:solidFill>
                <a:latin typeface="Segoe UI Light" panose="020B0502040204020203" pitchFamily="34" charset="0"/>
                <a:cs typeface="Segoe UI Light" panose="020B0502040204020203" pitchFamily="34" charset="0"/>
              </a:rPr>
              <a:t>"An aggregate </a:t>
            </a:r>
            <a:r>
              <a:rPr lang="en-IN" sz="2000" dirty="0" smtClean="0">
                <a:solidFill>
                  <a:srgbClr val="242729"/>
                </a:solidFill>
                <a:latin typeface="Segoe UI Light" panose="020B0502040204020203" pitchFamily="34" charset="0"/>
                <a:cs typeface="Segoe UI Light" panose="020B0502040204020203" pitchFamily="34" charset="0"/>
              </a:rPr>
              <a:t>may </a:t>
            </a:r>
            <a:r>
              <a:rPr lang="en-IN" sz="2000" b="1" i="1" dirty="0" smtClean="0">
                <a:solidFill>
                  <a:srgbClr val="C00000"/>
                </a:solidFill>
                <a:latin typeface="Segoe UI Light" panose="020B0502040204020203" pitchFamily="34" charset="0"/>
                <a:cs typeface="Segoe UI Light" panose="020B0502040204020203" pitchFamily="34" charset="0"/>
              </a:rPr>
              <a:t>not</a:t>
            </a:r>
            <a:r>
              <a:rPr lang="en-IN" sz="2000" dirty="0" smtClean="0">
                <a:solidFill>
                  <a:srgbClr val="242729"/>
                </a:solidFill>
                <a:latin typeface="Segoe UI Light" panose="020B0502040204020203" pitchFamily="34" charset="0"/>
                <a:cs typeface="Segoe UI Light" panose="020B0502040204020203" pitchFamily="34" charset="0"/>
              </a:rPr>
              <a:t> </a:t>
            </a:r>
            <a:r>
              <a:rPr lang="en-IN" sz="2000" dirty="0">
                <a:solidFill>
                  <a:srgbClr val="242729"/>
                </a:solidFill>
                <a:latin typeface="Segoe UI Light" panose="020B0502040204020203" pitchFamily="34" charset="0"/>
                <a:cs typeface="Segoe UI Light" panose="020B0502040204020203" pitchFamily="34" charset="0"/>
              </a:rPr>
              <a:t>appear in the </a:t>
            </a:r>
            <a:r>
              <a:rPr lang="en-IN" sz="2000" b="1" i="1" dirty="0">
                <a:solidFill>
                  <a:srgbClr val="C00000"/>
                </a:solidFill>
                <a:latin typeface="Segoe UI Light" panose="020B0502040204020203" pitchFamily="34" charset="0"/>
                <a:cs typeface="Segoe UI Light" panose="020B0502040204020203" pitchFamily="34" charset="0"/>
              </a:rPr>
              <a:t>WHERE clause</a:t>
            </a:r>
            <a:r>
              <a:rPr lang="en-IN" sz="2000" dirty="0">
                <a:solidFill>
                  <a:srgbClr val="242729"/>
                </a:solidFill>
                <a:latin typeface="Segoe UI Light" panose="020B0502040204020203" pitchFamily="34" charset="0"/>
                <a:cs typeface="Segoe UI Light" panose="020B0502040204020203" pitchFamily="34" charset="0"/>
              </a:rPr>
              <a:t> unless it is in a subquery contained in a HAVING clause or a select list, and the column being aggregated is an outer reference"</a:t>
            </a:r>
            <a:endParaRPr lang="en-IN" sz="2000" dirty="0">
              <a:latin typeface="Segoe UI Light" panose="020B0502040204020203" pitchFamily="34" charset="0"/>
              <a:cs typeface="Segoe UI Light" panose="020B0502040204020203" pitchFamily="34" charset="0"/>
            </a:endParaRPr>
          </a:p>
        </p:txBody>
      </p:sp>
      <p:grpSp>
        <p:nvGrpSpPr>
          <p:cNvPr id="8" name="Group 7"/>
          <p:cNvGrpSpPr/>
          <p:nvPr/>
        </p:nvGrpSpPr>
        <p:grpSpPr>
          <a:xfrm>
            <a:off x="228600" y="3173681"/>
            <a:ext cx="8686800" cy="1322119"/>
            <a:chOff x="208808" y="3402281"/>
            <a:chExt cx="7434262" cy="1626919"/>
          </a:xfrm>
        </p:grpSpPr>
        <p:pic>
          <p:nvPicPr>
            <p:cNvPr id="6" name="Picture 5"/>
            <p:cNvPicPr>
              <a:picLocks noChangeAspect="1"/>
            </p:cNvPicPr>
            <p:nvPr/>
          </p:nvPicPr>
          <p:blipFill>
            <a:blip r:embed="rId2"/>
            <a:stretch>
              <a:fillRect/>
            </a:stretch>
          </p:blipFill>
          <p:spPr>
            <a:xfrm>
              <a:off x="228600" y="3402281"/>
              <a:ext cx="4572000" cy="733567"/>
            </a:xfrm>
            <a:prstGeom prst="rect">
              <a:avLst/>
            </a:prstGeom>
          </p:spPr>
        </p:pic>
        <p:pic>
          <p:nvPicPr>
            <p:cNvPr id="7" name="Picture 6"/>
            <p:cNvPicPr>
              <a:picLocks noChangeAspect="1"/>
            </p:cNvPicPr>
            <p:nvPr/>
          </p:nvPicPr>
          <p:blipFill>
            <a:blip r:embed="rId3"/>
            <a:stretch>
              <a:fillRect/>
            </a:stretch>
          </p:blipFill>
          <p:spPr>
            <a:xfrm>
              <a:off x="208808" y="4326592"/>
              <a:ext cx="7434262" cy="702608"/>
            </a:xfrm>
            <a:prstGeom prst="rect">
              <a:avLst/>
            </a:prstGeom>
          </p:spPr>
        </p:pic>
      </p:grpSp>
    </p:spTree>
    <p:extLst>
      <p:ext uri="{BB962C8B-B14F-4D97-AF65-F5344CB8AC3E}">
        <p14:creationId xmlns:p14="http://schemas.microsoft.com/office/powerpoint/2010/main" val="4084998653"/>
      </p:ext>
    </p:extLst>
  </p:cSld>
  <p:clrMapOvr>
    <a:masterClrMapping/>
  </p:clrMapOvr>
  <p:timing>
    <p:tnLst>
      <p:par>
        <p:cTn id="1" dur="indefinite" restart="never" nodeType="tmRoot"/>
      </p:par>
    </p:tnLst>
  </p:timing>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SELECT  - GROUP BY </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231569" y="1219200"/>
            <a:ext cx="8686800" cy="2062103"/>
          </a:xfrm>
          <a:prstGeom prst="rect">
            <a:avLst/>
          </a:prstGeom>
        </p:spPr>
        <p:txBody>
          <a:bodyPr wrap="square">
            <a:spAutoFit/>
          </a:bodyPr>
          <a:lstStyle/>
          <a:p>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a:t>
            </a:r>
            <a:r>
              <a:rPr lang="en-US" dirty="0">
                <a:latin typeface="Arial" panose="020B0604020202020204" pitchFamily="34" charset="0"/>
                <a:ea typeface="Times New Roman" panose="02020603050405020304" pitchFamily="18" charset="0"/>
              </a:rPr>
              <a:t>JOB</a:t>
            </a:r>
            <a:r>
              <a:rPr lang="en-IN" dirty="0" smtClean="0">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US" dirty="0">
                <a:solidFill>
                  <a:srgbClr val="000000"/>
                </a:solidFill>
                <a:latin typeface="Arial" panose="020B0604020202020204" pitchFamily="34" charset="0"/>
                <a:ea typeface="Times New Roman" panose="02020603050405020304" pitchFamily="18" charset="0"/>
              </a:rPr>
              <a:t>SAL </a:t>
            </a:r>
            <a:r>
              <a:rPr lang="en-US" dirty="0">
                <a:latin typeface="Arial" panose="020B0604020202020204" pitchFamily="34" charset="0"/>
                <a:ea typeface="Times New Roman" panose="02020603050405020304" pitchFamily="18" charset="0"/>
              </a:rPr>
              <a:t>+</a:t>
            </a:r>
            <a:r>
              <a:rPr lang="en-US" dirty="0">
                <a:solidFill>
                  <a:srgbClr val="000000"/>
                </a:solidFill>
                <a:latin typeface="Arial" panose="020B0604020202020204" pitchFamily="34" charset="0"/>
                <a:ea typeface="Times New Roman" panose="02020603050405020304" pitchFamily="18" charset="0"/>
              </a:rPr>
              <a:t> 1001</a:t>
            </a:r>
            <a:r>
              <a:rPr lang="en-IN" dirty="0">
                <a:solidFill>
                  <a:srgbClr val="000000"/>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a:solidFill>
                  <a:srgbClr val="0077AA"/>
                </a:solidFill>
                <a:latin typeface="Arial" panose="020B0604020202020204" pitchFamily="34" charset="0"/>
                <a:ea typeface="Times New Roman" panose="02020603050405020304" pitchFamily="18" charset="0"/>
              </a:rPr>
              <a:t>GROUP</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BY </a:t>
            </a:r>
            <a:r>
              <a:rPr lang="en-US" dirty="0">
                <a:latin typeface="Arial" panose="020B0604020202020204" pitchFamily="34" charset="0"/>
                <a:ea typeface="Times New Roman" panose="02020603050405020304" pitchFamily="18" charset="0"/>
              </a:rPr>
              <a:t>JOB</a:t>
            </a:r>
            <a:r>
              <a:rPr lang="en-IN" dirty="0" smtClean="0">
                <a:latin typeface="Arial" panose="020B0604020202020204" pitchFamily="34" charset="0"/>
                <a:ea typeface="Times New Roman" panose="02020603050405020304" pitchFamily="18" charset="0"/>
              </a:rPr>
              <a:t>;</a:t>
            </a:r>
          </a:p>
          <a:p>
            <a:endParaRPr lang="en-IN" dirty="0">
              <a:solidFill>
                <a:srgbClr val="DD4A68"/>
              </a:solidFill>
              <a:latin typeface="Arial" panose="020B0604020202020204" pitchFamily="34" charset="0"/>
              <a:ea typeface="Times New Roman" panose="02020603050405020304" pitchFamily="18" charset="0"/>
            </a:endParaRPr>
          </a:p>
          <a:p>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a:t>
            </a:r>
            <a:r>
              <a:rPr lang="en-US" dirty="0">
                <a:solidFill>
                  <a:srgbClr val="000000"/>
                </a:solidFill>
                <a:latin typeface="Arial" panose="020B0604020202020204" pitchFamily="34" charset="0"/>
                <a:ea typeface="Times New Roman" panose="02020603050405020304" pitchFamily="18" charset="0"/>
              </a:rPr>
              <a:t>J</a:t>
            </a:r>
            <a:r>
              <a:rPr lang="en-US" dirty="0">
                <a:latin typeface="Arial" panose="020B0604020202020204" pitchFamily="34" charset="0"/>
                <a:ea typeface="Times New Roman" panose="02020603050405020304" pitchFamily="18" charset="0"/>
              </a:rPr>
              <a:t>OB</a:t>
            </a:r>
            <a:r>
              <a:rPr lang="en-IN" dirty="0" smtClean="0">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COUNT</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JOB</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a:solidFill>
                  <a:srgbClr val="0077AA"/>
                </a:solidFill>
                <a:latin typeface="Arial" panose="020B0604020202020204" pitchFamily="34" charset="0"/>
                <a:ea typeface="Times New Roman" panose="02020603050405020304" pitchFamily="18" charset="0"/>
              </a:rPr>
              <a:t>GROUP</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BY </a:t>
            </a:r>
            <a:r>
              <a:rPr lang="en-IN" dirty="0">
                <a:solidFill>
                  <a:srgbClr val="DD4A68"/>
                </a:solidFill>
                <a:latin typeface="Arial" panose="020B0604020202020204" pitchFamily="34" charset="0"/>
                <a:ea typeface="Times New Roman" panose="02020603050405020304" pitchFamily="18" charset="0"/>
              </a:rPr>
              <a:t>COUNT</a:t>
            </a:r>
            <a:r>
              <a:rPr lang="en-IN" dirty="0">
                <a:solidFill>
                  <a:schemeClr val="bg1">
                    <a:lumMod val="65000"/>
                  </a:schemeClr>
                </a:solidFill>
                <a:latin typeface="Arial" panose="020B0604020202020204" pitchFamily="34" charset="0"/>
                <a:ea typeface="Times New Roman" panose="02020603050405020304" pitchFamily="18" charset="0"/>
              </a:rPr>
              <a:t>(</a:t>
            </a:r>
            <a:r>
              <a:rPr lang="en-IN" dirty="0">
                <a:latin typeface="Arial" panose="020B0604020202020204" pitchFamily="34" charset="0"/>
                <a:ea typeface="Times New Roman" panose="02020603050405020304" pitchFamily="18" charset="0"/>
              </a:rPr>
              <a:t>JOB</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 </a:t>
            </a:r>
            <a:r>
              <a:rPr lang="en-IN" sz="2000" dirty="0" smtClean="0">
                <a:solidFill>
                  <a:srgbClr val="92D050"/>
                </a:solidFill>
                <a:latin typeface="Arial" panose="020B0604020202020204" pitchFamily="34" charset="0"/>
                <a:ea typeface="Times New Roman" panose="02020603050405020304" pitchFamily="18" charset="0"/>
              </a:rPr>
              <a:t>//error</a:t>
            </a:r>
            <a:endParaRPr lang="en-IN" dirty="0" smtClean="0">
              <a:solidFill>
                <a:srgbClr val="92D050"/>
              </a:solidFill>
              <a:latin typeface="Arial" panose="020B0604020202020204" pitchFamily="34" charset="0"/>
              <a:ea typeface="Times New Roman" panose="02020603050405020304" pitchFamily="18" charset="0"/>
            </a:endParaRPr>
          </a:p>
          <a:p>
            <a:endParaRPr lang="en-IN" dirty="0" smtClean="0">
              <a:solidFill>
                <a:srgbClr val="DD4A68"/>
              </a:solidFill>
              <a:latin typeface="Arial" panose="020B0604020202020204" pitchFamily="34" charset="0"/>
              <a:ea typeface="Times New Roman" panose="02020603050405020304" pitchFamily="18" charset="0"/>
            </a:endParaRPr>
          </a:p>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JO</a:t>
            </a:r>
            <a:r>
              <a:rPr lang="en-US" dirty="0">
                <a:latin typeface="Arial" panose="020B0604020202020204" pitchFamily="34" charset="0"/>
                <a:ea typeface="Times New Roman" panose="02020603050405020304" pitchFamily="18" charset="0"/>
              </a:rPr>
              <a:t>B</a:t>
            </a:r>
            <a:r>
              <a:rPr lang="en-IN" dirty="0">
                <a:latin typeface="Arial" panose="020B0604020202020204" pitchFamily="34" charset="0"/>
                <a:ea typeface="Times New Roman" panose="02020603050405020304" pitchFamily="18" charset="0"/>
              </a:rPr>
              <a:t>, </a:t>
            </a:r>
            <a:r>
              <a:rPr lang="en-US" dirty="0">
                <a:latin typeface="Arial" panose="020B0604020202020204" pitchFamily="34" charset="0"/>
                <a:ea typeface="Times New Roman" panose="02020603050405020304" pitchFamily="18" charset="0"/>
              </a:rPr>
              <a:t>SAL</a:t>
            </a:r>
            <a:r>
              <a:rPr lang="en-US" dirty="0">
                <a:solidFill>
                  <a:srgbClr val="DD4A68"/>
                </a:solidFill>
                <a:latin typeface="Arial" panose="020B0604020202020204" pitchFamily="34" charset="0"/>
                <a:ea typeface="Times New Roman" panose="02020603050405020304" pitchFamily="18" charset="0"/>
              </a:rPr>
              <a:t> </a:t>
            </a:r>
            <a:r>
              <a:rPr lang="en-US" dirty="0">
                <a:latin typeface="Arial" panose="020B0604020202020204" pitchFamily="34" charset="0"/>
                <a:ea typeface="Times New Roman" panose="02020603050405020304" pitchFamily="18" charset="0"/>
              </a:rPr>
              <a:t>+</a:t>
            </a:r>
            <a:r>
              <a:rPr lang="en-US" dirty="0">
                <a:solidFill>
                  <a:srgbClr val="DD4A68"/>
                </a:solidFill>
                <a:latin typeface="Arial" panose="020B0604020202020204" pitchFamily="34" charset="0"/>
                <a:ea typeface="Times New Roman" panose="02020603050405020304" pitchFamily="18" charset="0"/>
              </a:rPr>
              <a:t> </a:t>
            </a:r>
            <a:r>
              <a:rPr lang="en-US" dirty="0">
                <a:latin typeface="Arial" panose="020B0604020202020204" pitchFamily="34" charset="0"/>
                <a:ea typeface="Times New Roman" panose="02020603050405020304" pitchFamily="18" charset="0"/>
              </a:rPr>
              <a:t>1001</a:t>
            </a:r>
            <a:r>
              <a:rPr lang="en-IN" dirty="0">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a:solidFill>
                  <a:srgbClr val="0077AA"/>
                </a:solidFill>
                <a:latin typeface="Arial" panose="020B0604020202020204" pitchFamily="34" charset="0"/>
                <a:ea typeface="Times New Roman" panose="02020603050405020304" pitchFamily="18" charset="0"/>
              </a:rPr>
              <a:t>GROUP</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BY</a:t>
            </a:r>
            <a:r>
              <a:rPr lang="en-US" dirty="0">
                <a:latin typeface="Arial" panose="020B0604020202020204" pitchFamily="34" charset="0"/>
                <a:ea typeface="Times New Roman" panose="02020603050405020304" pitchFamily="18" charset="0"/>
              </a:rPr>
              <a:t> SAL +</a:t>
            </a:r>
            <a:r>
              <a:rPr lang="en-US" dirty="0">
                <a:solidFill>
                  <a:srgbClr val="DD4A68"/>
                </a:solidFill>
                <a:latin typeface="Arial" panose="020B0604020202020204" pitchFamily="34" charset="0"/>
                <a:ea typeface="Times New Roman" panose="02020603050405020304" pitchFamily="18" charset="0"/>
              </a:rPr>
              <a:t> </a:t>
            </a:r>
            <a:r>
              <a:rPr lang="en-US" dirty="0">
                <a:solidFill>
                  <a:srgbClr val="92D050"/>
                </a:solidFill>
                <a:latin typeface="Arial" panose="020B0604020202020204" pitchFamily="34" charset="0"/>
                <a:ea typeface="Times New Roman" panose="02020603050405020304" pitchFamily="18" charset="0"/>
              </a:rPr>
              <a:t>1001</a:t>
            </a:r>
            <a:r>
              <a:rPr lang="en-IN" dirty="0">
                <a:latin typeface="Arial" panose="020B0604020202020204" pitchFamily="34" charset="0"/>
                <a:ea typeface="Times New Roman" panose="02020603050405020304" pitchFamily="18" charset="0"/>
              </a:rPr>
              <a:t>;</a:t>
            </a:r>
          </a:p>
          <a:p>
            <a:endParaRPr lang="en-US" dirty="0" smtClean="0">
              <a:solidFill>
                <a:srgbClr val="0077AA"/>
              </a:solidFill>
              <a:latin typeface="Arial" panose="020B0604020202020204" pitchFamily="34" charset="0"/>
              <a:ea typeface="Times New Roman" panose="02020603050405020304" pitchFamily="18" charset="0"/>
            </a:endParaRPr>
          </a:p>
          <a:p>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a:t>
            </a:r>
            <a:r>
              <a:rPr lang="en-IN" dirty="0" smtClean="0">
                <a:solidFill>
                  <a:srgbClr val="000000"/>
                </a:solidFill>
                <a:latin typeface="Arial" panose="020B0604020202020204" pitchFamily="34" charset="0"/>
                <a:ea typeface="Times New Roman" panose="02020603050405020304" pitchFamily="18" charset="0"/>
              </a:rPr>
              <a:t>ENAM</a:t>
            </a:r>
            <a:r>
              <a:rPr lang="en-IN" dirty="0" smtClean="0">
                <a:latin typeface="Arial" panose="020B0604020202020204" pitchFamily="34" charset="0"/>
                <a:ea typeface="Times New Roman" panose="02020603050405020304" pitchFamily="18" charset="0"/>
              </a:rPr>
              <a:t>E,</a:t>
            </a:r>
            <a:r>
              <a:rPr lang="en-IN" dirty="0" smtClean="0">
                <a:solidFill>
                  <a:srgbClr val="DD4A68"/>
                </a:solidFill>
                <a:latin typeface="Arial" panose="020B0604020202020204" pitchFamily="34" charset="0"/>
                <a:ea typeface="Times New Roman" panose="02020603050405020304" pitchFamily="18" charset="0"/>
              </a:rPr>
              <a:t> LENGTH</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ENAME</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R1 </a:t>
            </a:r>
            <a:r>
              <a:rPr lang="en-US" dirty="0" smtClean="0">
                <a:solidFill>
                  <a:srgbClr val="0077AA"/>
                </a:solidFill>
                <a:latin typeface="Arial" panose="020B0604020202020204" pitchFamily="34" charset="0"/>
                <a:ea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a:solidFill>
                  <a:srgbClr val="0077AA"/>
                </a:solidFill>
                <a:latin typeface="Arial" panose="020B0604020202020204" pitchFamily="34" charset="0"/>
                <a:ea typeface="Times New Roman" panose="02020603050405020304" pitchFamily="18" charset="0"/>
              </a:rPr>
              <a:t>GROUP</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BY </a:t>
            </a:r>
            <a:r>
              <a:rPr lang="en-IN" dirty="0" smtClean="0">
                <a:latin typeface="Arial" panose="020B0604020202020204" pitchFamily="34" charset="0"/>
                <a:ea typeface="Times New Roman" panose="02020603050405020304" pitchFamily="18" charset="0"/>
              </a:rPr>
              <a:t>R1;</a:t>
            </a:r>
          </a:p>
        </p:txBody>
      </p:sp>
      <p:sp>
        <p:nvSpPr>
          <p:cNvPr id="10" name="Rectangle 9"/>
          <p:cNvSpPr/>
          <p:nvPr/>
        </p:nvSpPr>
        <p:spPr>
          <a:xfrm>
            <a:off x="210787" y="717454"/>
            <a:ext cx="1261884" cy="369332"/>
          </a:xfrm>
          <a:prstGeom prst="rect">
            <a:avLst/>
          </a:prstGeom>
        </p:spPr>
        <p:txBody>
          <a:bodyPr wrap="none">
            <a:spAutoFit/>
          </a:bodyPr>
          <a:lstStyle/>
          <a:p>
            <a:r>
              <a:rPr lang="en-IN" dirty="0" smtClean="0">
                <a:latin typeface="Arial" panose="020B0604020202020204" pitchFamily="34" charset="0"/>
                <a:cs typeface="Arial" panose="020B0604020202020204" pitchFamily="34" charset="0"/>
              </a:rPr>
              <a:t>Examples:</a:t>
            </a:r>
            <a:endParaRPr lang="en-IN" dirty="0"/>
          </a:p>
        </p:txBody>
      </p:sp>
    </p:spTree>
    <p:extLst>
      <p:ext uri="{BB962C8B-B14F-4D97-AF65-F5344CB8AC3E}">
        <p14:creationId xmlns:p14="http://schemas.microsoft.com/office/powerpoint/2010/main" val="217410244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DBMS and RDBMS</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800" dirty="0" smtClean="0">
                <a:solidFill>
                  <a:srgbClr val="DC525C"/>
                </a:solidFill>
                <a:latin typeface="Segoe UI Light" panose="020B0502040204020203" pitchFamily="34" charset="0"/>
                <a:cs typeface="Segoe UI Light" panose="020B0502040204020203" pitchFamily="34" charset="0"/>
              </a:rPr>
              <a:t>SELECT …. For UPDATE</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971186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SELECT  - for UPDATE</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231569" y="1230868"/>
            <a:ext cx="8686800" cy="369332"/>
          </a:xfrm>
          <a:prstGeom prst="rect">
            <a:avLst/>
          </a:prstGeom>
        </p:spPr>
        <p:txBody>
          <a:bodyPr wrap="square">
            <a:spAutoFit/>
          </a:bodyPr>
          <a:lstStyle/>
          <a:p>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a:solidFill>
                  <a:srgbClr val="DD4A68"/>
                </a:solidFill>
                <a:latin typeface="Arial" panose="020B0604020202020204" pitchFamily="34" charset="0"/>
                <a:ea typeface="Times New Roman" panose="02020603050405020304" pitchFamily="18" charset="0"/>
              </a:rPr>
              <a:t>for</a:t>
            </a:r>
            <a:r>
              <a:rPr lang="en-US" dirty="0" smtClean="0">
                <a:solidFill>
                  <a:srgbClr val="0077AA"/>
                </a:solidFill>
                <a:latin typeface="Arial" panose="020B0604020202020204" pitchFamily="34" charset="0"/>
                <a:ea typeface="Times New Roman" panose="02020603050405020304" pitchFamily="18" charset="0"/>
              </a:rPr>
              <a:t> </a:t>
            </a:r>
            <a:r>
              <a:rPr lang="en-US" dirty="0">
                <a:solidFill>
                  <a:srgbClr val="DD4A68"/>
                </a:solidFill>
                <a:latin typeface="Arial" panose="020B0604020202020204" pitchFamily="34" charset="0"/>
                <a:ea typeface="Times New Roman" panose="02020603050405020304" pitchFamily="18" charset="0"/>
              </a:rPr>
              <a:t>UPDATE</a:t>
            </a:r>
            <a:r>
              <a:rPr lang="en-US" dirty="0">
                <a:solidFill>
                  <a:srgbClr val="000000"/>
                </a:solidFill>
                <a:latin typeface="Arial" panose="020B0604020202020204" pitchFamily="34" charset="0"/>
                <a:ea typeface="Times New Roman" panose="02020603050405020304" pitchFamily="18" charset="0"/>
              </a:rPr>
              <a:t>;</a:t>
            </a:r>
            <a:endParaRPr lang="en-IN" dirty="0">
              <a:solidFill>
                <a:srgbClr val="000000"/>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13903269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800" dirty="0" smtClean="0">
                <a:solidFill>
                  <a:srgbClr val="DC525C"/>
                </a:solidFill>
                <a:latin typeface="Segoe UI Light" panose="020B0502040204020203" pitchFamily="34" charset="0"/>
                <a:cs typeface="Segoe UI Light" panose="020B0502040204020203" pitchFamily="34" charset="0"/>
              </a:rPr>
              <a:t>HAVING </a:t>
            </a:r>
            <a:r>
              <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Clause</a:t>
            </a:r>
          </a:p>
        </p:txBody>
      </p:sp>
      <p:sp>
        <p:nvSpPr>
          <p:cNvPr id="3" name="Rectangle 2"/>
          <p:cNvSpPr/>
          <p:nvPr/>
        </p:nvSpPr>
        <p:spPr>
          <a:xfrm>
            <a:off x="152400" y="228600"/>
            <a:ext cx="8839200" cy="1015663"/>
          </a:xfrm>
          <a:prstGeom prst="rect">
            <a:avLst/>
          </a:prstGeom>
          <a:solidFill>
            <a:srgbClr val="E8F97F"/>
          </a:solidFill>
        </p:spPr>
        <p:txBody>
          <a:bodyPr wrap="square">
            <a:spAutoFit/>
          </a:bodyPr>
          <a:lstStyle/>
          <a:p>
            <a:r>
              <a:rPr lang="en-IN" sz="2000" dirty="0">
                <a:latin typeface="Segoe UI Light" panose="020B0502040204020203" pitchFamily="34" charset="0"/>
                <a:cs typeface="Segoe UI Light" panose="020B0502040204020203" pitchFamily="34" charset="0"/>
              </a:rPr>
              <a:t>The HAVING clause is often used with the GROUP BY clause to filter groups based on a specified condition. If the GROUP BY clause is omitted, the </a:t>
            </a:r>
            <a:r>
              <a:rPr lang="en-IN" sz="2000" b="1" dirty="0">
                <a:latin typeface="Segoe UI Light" panose="020B0502040204020203" pitchFamily="34" charset="0"/>
                <a:cs typeface="Segoe UI Light" panose="020B0502040204020203" pitchFamily="34" charset="0"/>
              </a:rPr>
              <a:t>HAVING clause behaves like the WHERE clause.</a:t>
            </a:r>
          </a:p>
        </p:txBody>
      </p:sp>
      <p:sp>
        <p:nvSpPr>
          <p:cNvPr id="4" name="Rectangle 3"/>
          <p:cNvSpPr/>
          <p:nvPr/>
        </p:nvSpPr>
        <p:spPr>
          <a:xfrm>
            <a:off x="2895600" y="1524000"/>
            <a:ext cx="6248400" cy="830997"/>
          </a:xfrm>
          <a:prstGeom prst="rect">
            <a:avLst/>
          </a:prstGeom>
        </p:spPr>
        <p:txBody>
          <a:bodyPr wrap="square">
            <a:spAutoFit/>
          </a:bodyPr>
          <a:lstStyle/>
          <a:p>
            <a:r>
              <a:rPr lang="en-IN" sz="2400" dirty="0">
                <a:solidFill>
                  <a:srgbClr val="008080"/>
                </a:solidFill>
              </a:rPr>
              <a:t>The HAVING clause can refer to aggregate functions, which the WHERE clause cannot.</a:t>
            </a:r>
          </a:p>
        </p:txBody>
      </p:sp>
      <p:pic>
        <p:nvPicPr>
          <p:cNvPr id="7" name="Picture 6"/>
          <p:cNvPicPr>
            <a:picLocks noChangeAspect="1"/>
          </p:cNvPicPr>
          <p:nvPr/>
        </p:nvPicPr>
        <p:blipFill>
          <a:blip r:embed="rId2"/>
          <a:stretch>
            <a:fillRect/>
          </a:stretch>
        </p:blipFill>
        <p:spPr>
          <a:xfrm>
            <a:off x="381000" y="3272917"/>
            <a:ext cx="8382000" cy="685994"/>
          </a:xfrm>
          <a:prstGeom prst="rect">
            <a:avLst/>
          </a:prstGeom>
        </p:spPr>
      </p:pic>
    </p:spTree>
    <p:extLst>
      <p:ext uri="{BB962C8B-B14F-4D97-AF65-F5344CB8AC3E}">
        <p14:creationId xmlns:p14="http://schemas.microsoft.com/office/powerpoint/2010/main" val="3592480767"/>
      </p:ext>
    </p:extLst>
  </p:cSld>
  <p:clrMapOvr>
    <a:masterClrMapping/>
  </p:clrMapOvr>
  <p:timing>
    <p:tnLst>
      <p:par>
        <p:cTn id="1" dur="indefinite" restart="never" nodeType="tmRoot"/>
      </p:par>
    </p:tnLst>
  </p:timing>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SELECT  - HAVING</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2928372"/>
            <a:ext cx="8839200" cy="1477328"/>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smtClean="0">
                <a:solidFill>
                  <a:srgbClr val="0077AA"/>
                </a:solidFill>
                <a:latin typeface="Liberation Mono"/>
              </a:rPr>
              <a:t>[</a:t>
            </a:r>
            <a:r>
              <a:rPr lang="en-US" sz="2000" dirty="0">
                <a:solidFill>
                  <a:srgbClr val="0077AA"/>
                </a:solidFill>
                <a:latin typeface="Liberation Mono"/>
              </a:rPr>
              <a:t>GROUP BY {col_name | expr | position} [ASC | DESC], ... [WITH ROLLUP]]</a:t>
            </a:r>
          </a:p>
          <a:p>
            <a:pPr>
              <a:lnSpc>
                <a:spcPct val="150000"/>
              </a:lnSpc>
            </a:pPr>
            <a:r>
              <a:rPr lang="en-US" sz="2000" dirty="0" smtClean="0">
                <a:solidFill>
                  <a:srgbClr val="0077AA"/>
                </a:solidFill>
                <a:latin typeface="Liberation Mono"/>
              </a:rPr>
              <a:t>[</a:t>
            </a:r>
            <a:r>
              <a:rPr lang="en-US" sz="2000" dirty="0">
                <a:solidFill>
                  <a:srgbClr val="0077AA"/>
                </a:solidFill>
                <a:latin typeface="Liberation Mono"/>
              </a:rPr>
              <a:t>HAVING where_condition]</a:t>
            </a:r>
          </a:p>
        </p:txBody>
      </p:sp>
      <p:sp>
        <p:nvSpPr>
          <p:cNvPr id="2" name="Rectangle 1"/>
          <p:cNvSpPr/>
          <p:nvPr/>
        </p:nvSpPr>
        <p:spPr>
          <a:xfrm>
            <a:off x="152400" y="703183"/>
            <a:ext cx="8839200" cy="1200329"/>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MySQL</a:t>
            </a:r>
            <a:r>
              <a:rPr lang="en-IN" b="1" dirty="0">
                <a:latin typeface="Arial" panose="020B0604020202020204" pitchFamily="34" charset="0"/>
                <a:cs typeface="Arial" panose="020B0604020202020204" pitchFamily="34" charset="0"/>
              </a:rPr>
              <a:t> HAVING clause</a:t>
            </a:r>
            <a:r>
              <a:rPr lang="en-IN" dirty="0">
                <a:latin typeface="Arial" panose="020B0604020202020204" pitchFamily="34" charset="0"/>
                <a:cs typeface="Arial" panose="020B0604020202020204" pitchFamily="34" charset="0"/>
              </a:rPr>
              <a:t> is used in the SELECT statement to specify filter conditions for a group </a:t>
            </a:r>
            <a:r>
              <a:rPr lang="en-IN" dirty="0" smtClean="0">
                <a:latin typeface="Arial" panose="020B0604020202020204" pitchFamily="34" charset="0"/>
                <a:cs typeface="Arial" panose="020B0604020202020204" pitchFamily="34" charset="0"/>
              </a:rPr>
              <a:t>of rows. </a:t>
            </a:r>
            <a:r>
              <a:rPr lang="en-IN" b="1" dirty="0" smtClean="0">
                <a:latin typeface="Arial" panose="020B0604020202020204" pitchFamily="34" charset="0"/>
                <a:cs typeface="Arial" panose="020B0604020202020204" pitchFamily="34" charset="0"/>
              </a:rPr>
              <a:t>HAVING </a:t>
            </a:r>
            <a:r>
              <a:rPr lang="en-IN" b="1" dirty="0">
                <a:latin typeface="Arial" panose="020B0604020202020204" pitchFamily="34" charset="0"/>
                <a:cs typeface="Arial" panose="020B0604020202020204" pitchFamily="34" charset="0"/>
              </a:rPr>
              <a:t>clause</a:t>
            </a:r>
            <a:r>
              <a:rPr lang="en-IN" dirty="0">
                <a:latin typeface="Arial" panose="020B0604020202020204" pitchFamily="34" charset="0"/>
                <a:cs typeface="Arial" panose="020B0604020202020204" pitchFamily="34" charset="0"/>
              </a:rPr>
              <a:t> is often used with the GROUP BY clause. When using with the GROUP BY clause, we can apply a filter condition to the columns that appear in the GROUP BY clause</a:t>
            </a:r>
            <a:r>
              <a:rPr lang="en-IN" dirty="0" smtClean="0">
                <a:latin typeface="Arial" panose="020B0604020202020204" pitchFamily="34" charset="0"/>
                <a:cs typeface="Arial" panose="020B0604020202020204" pitchFamily="34" charset="0"/>
              </a:rPr>
              <a:t>.</a:t>
            </a:r>
            <a:endParaRPr lang="en-IN" b="1" dirty="0">
              <a:latin typeface="Arial" panose="020B0604020202020204" pitchFamily="34" charset="0"/>
              <a:cs typeface="Arial" panose="020B0604020202020204" pitchFamily="34" charset="0"/>
            </a:endParaRPr>
          </a:p>
        </p:txBody>
      </p:sp>
      <p:sp>
        <p:nvSpPr>
          <p:cNvPr id="3" name="Rectangle 2"/>
          <p:cNvSpPr/>
          <p:nvPr/>
        </p:nvSpPr>
        <p:spPr>
          <a:xfrm>
            <a:off x="152400" y="2099846"/>
            <a:ext cx="8839200" cy="646331"/>
          </a:xfrm>
          <a:prstGeom prst="rect">
            <a:avLst/>
          </a:prstGeom>
          <a:solidFill>
            <a:srgbClr val="F9DAFE"/>
          </a:solidFill>
        </p:spPr>
        <p:txBody>
          <a:bodyPr wrap="square">
            <a:spAutoFit/>
          </a:bodyPr>
          <a:lstStyle/>
          <a:p>
            <a:r>
              <a:rPr lang="en-US" dirty="0">
                <a:latin typeface="Arial" pitchFamily="34" charset="0"/>
                <a:ea typeface="+mj-ea"/>
                <a:cs typeface="Arial" pitchFamily="34" charset="0"/>
              </a:rPr>
              <a:t>If the </a:t>
            </a:r>
            <a:r>
              <a:rPr lang="en-US" i="1" dirty="0">
                <a:latin typeface="Arial" pitchFamily="34" charset="0"/>
                <a:ea typeface="+mj-ea"/>
                <a:cs typeface="Arial" pitchFamily="34" charset="0"/>
              </a:rPr>
              <a:t>GROUP</a:t>
            </a:r>
            <a:r>
              <a:rPr lang="en-US" dirty="0">
                <a:latin typeface="Arial" pitchFamily="34" charset="0"/>
                <a:ea typeface="+mj-ea"/>
                <a:cs typeface="Arial" pitchFamily="34" charset="0"/>
              </a:rPr>
              <a:t> </a:t>
            </a:r>
            <a:r>
              <a:rPr lang="en-US" i="1" dirty="0">
                <a:latin typeface="Arial" pitchFamily="34" charset="0"/>
                <a:ea typeface="+mj-ea"/>
                <a:cs typeface="Arial" pitchFamily="34" charset="0"/>
              </a:rPr>
              <a:t>BY</a:t>
            </a:r>
            <a:r>
              <a:rPr lang="en-US" dirty="0">
                <a:latin typeface="Arial" pitchFamily="34" charset="0"/>
                <a:ea typeface="+mj-ea"/>
                <a:cs typeface="Arial" pitchFamily="34" charset="0"/>
              </a:rPr>
              <a:t> clause is omitted, the </a:t>
            </a:r>
            <a:r>
              <a:rPr lang="en-US" i="1" dirty="0">
                <a:latin typeface="Arial" pitchFamily="34" charset="0"/>
                <a:ea typeface="+mj-ea"/>
                <a:cs typeface="Arial" pitchFamily="34" charset="0"/>
              </a:rPr>
              <a:t>HAVING</a:t>
            </a:r>
            <a:r>
              <a:rPr lang="en-US" dirty="0">
                <a:latin typeface="Arial" pitchFamily="34" charset="0"/>
                <a:ea typeface="+mj-ea"/>
                <a:cs typeface="Arial" pitchFamily="34" charset="0"/>
              </a:rPr>
              <a:t> clause behaves like the </a:t>
            </a:r>
            <a:r>
              <a:rPr lang="en-US" i="1" dirty="0">
                <a:latin typeface="Arial" pitchFamily="34" charset="0"/>
                <a:ea typeface="+mj-ea"/>
                <a:cs typeface="Arial" pitchFamily="34" charset="0"/>
              </a:rPr>
              <a:t>WHERE</a:t>
            </a:r>
            <a:r>
              <a:rPr lang="en-US" dirty="0">
                <a:latin typeface="Arial" pitchFamily="34" charset="0"/>
                <a:ea typeface="+mj-ea"/>
                <a:cs typeface="Arial" pitchFamily="34" charset="0"/>
              </a:rPr>
              <a:t> clause.</a:t>
            </a:r>
            <a:endParaRPr lang="en-IN" dirty="0">
              <a:latin typeface="Arial" pitchFamily="34" charset="0"/>
              <a:ea typeface="+mj-ea"/>
              <a:cs typeface="Arial" pitchFamily="34" charset="0"/>
            </a:endParaRPr>
          </a:p>
        </p:txBody>
      </p:sp>
    </p:spTree>
    <p:extLst>
      <p:ext uri="{BB962C8B-B14F-4D97-AF65-F5344CB8AC3E}">
        <p14:creationId xmlns:p14="http://schemas.microsoft.com/office/powerpoint/2010/main" val="1407343680"/>
      </p:ext>
    </p:extLst>
  </p:cSld>
  <p:clrMapOvr>
    <a:masterClrMapping/>
  </p:clrMapOvr>
  <p:timing>
    <p:tnLst>
      <p:par>
        <p:cTn id="1" dur="indefinite" restart="never" nodeType="tmRoot"/>
      </p:par>
    </p:tnLst>
  </p:timing>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28600" y="2362200"/>
            <a:ext cx="86868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Difference between WHERE and HAVING clause</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633759441"/>
      </p:ext>
    </p:extLst>
  </p:cSld>
  <p:clrMapOvr>
    <a:masterClrMapping/>
  </p:clrMapOvr>
  <p:timing>
    <p:tnLst>
      <p:par>
        <p:cTn id="1" dur="indefinite" restart="never" nodeType="tmRoot"/>
      </p:par>
    </p:tnLst>
  </p:timing>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WHERE and HAVING clause</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152400" y="838200"/>
            <a:ext cx="8839200" cy="2585323"/>
          </a:xfrm>
          <a:prstGeom prst="rect">
            <a:avLst/>
          </a:prstGeom>
          <a:solidFill>
            <a:srgbClr val="F9DAFE"/>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WHERE clause can be used with - </a:t>
            </a:r>
            <a:r>
              <a:rPr lang="en-IN" dirty="0" smtClean="0">
                <a:latin typeface="Arial" panose="020B0604020202020204" pitchFamily="34" charset="0"/>
                <a:cs typeface="Arial" panose="020B0604020202020204" pitchFamily="34" charset="0"/>
              </a:rPr>
              <a:t>SELECT, UPDATE, </a:t>
            </a:r>
            <a:r>
              <a:rPr lang="en-IN" dirty="0">
                <a:latin typeface="Arial" panose="020B0604020202020204" pitchFamily="34" charset="0"/>
                <a:cs typeface="Arial" panose="020B0604020202020204" pitchFamily="34" charset="0"/>
              </a:rPr>
              <a:t>and </a:t>
            </a:r>
            <a:r>
              <a:rPr lang="en-IN" dirty="0" smtClean="0">
                <a:latin typeface="Arial" panose="020B0604020202020204" pitchFamily="34" charset="0"/>
                <a:cs typeface="Arial" panose="020B0604020202020204" pitchFamily="34" charset="0"/>
              </a:rPr>
              <a:t>DELETE statements</a:t>
            </a:r>
            <a:r>
              <a:rPr lang="en-IN" dirty="0">
                <a:latin typeface="Arial" panose="020B0604020202020204" pitchFamily="34" charset="0"/>
                <a:cs typeface="Arial" panose="020B0604020202020204" pitchFamily="34" charset="0"/>
              </a:rPr>
              <a:t>, where as HAVING clause can only be used with the </a:t>
            </a:r>
            <a:r>
              <a:rPr lang="en-IN" dirty="0" smtClean="0">
                <a:latin typeface="Arial" panose="020B0604020202020204" pitchFamily="34" charset="0"/>
                <a:cs typeface="Arial" panose="020B0604020202020204" pitchFamily="34" charset="0"/>
              </a:rPr>
              <a:t>SELECT statement.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WHERE clause filters rows before aggregation (GROUPING), where as, HAVING clause filters groups, after the aggregations are performed</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Aggregate </a:t>
            </a:r>
            <a:r>
              <a:rPr lang="en-IN" dirty="0" smtClean="0">
                <a:latin typeface="Arial" panose="020B0604020202020204" pitchFamily="34" charset="0"/>
                <a:cs typeface="Arial" panose="020B0604020202020204" pitchFamily="34" charset="0"/>
              </a:rPr>
              <a:t>functions (</a:t>
            </a:r>
            <a:r>
              <a:rPr lang="en-IN" dirty="0">
                <a:latin typeface="Arial" panose="020B0604020202020204" pitchFamily="34" charset="0"/>
                <a:cs typeface="Arial" panose="020B0604020202020204" pitchFamily="34" charset="0"/>
              </a:rPr>
              <a:t>SUM </a:t>
            </a:r>
            <a:r>
              <a:rPr lang="en-IN" dirty="0" smtClean="0">
                <a:latin typeface="Arial" panose="020B0604020202020204" pitchFamily="34" charset="0"/>
                <a:cs typeface="Arial" panose="020B0604020202020204" pitchFamily="34" charset="0"/>
              </a:rPr>
              <a:t>, MIN, MAX, AVG and COUNT) </a:t>
            </a:r>
            <a:r>
              <a:rPr lang="en-IN" dirty="0">
                <a:latin typeface="Arial" panose="020B0604020202020204" pitchFamily="34" charset="0"/>
                <a:cs typeface="Arial" panose="020B0604020202020204" pitchFamily="34" charset="0"/>
              </a:rPr>
              <a:t>cannot be used in the WHERE clause, unless it is in a sub query contained in a HAVING clause, whereas, aggregate functions can be used in </a:t>
            </a:r>
            <a:r>
              <a:rPr lang="en-IN" dirty="0" smtClean="0">
                <a:latin typeface="Arial" panose="020B0604020202020204" pitchFamily="34" charset="0"/>
                <a:cs typeface="Arial" panose="020B0604020202020204" pitchFamily="34" charset="0"/>
              </a:rPr>
              <a:t>HAVING clause</a:t>
            </a:r>
            <a:r>
              <a:rPr lang="en-IN"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4265660840"/>
      </p:ext>
    </p:extLst>
  </p:cSld>
  <p:clrMapOvr>
    <a:masterClrMapping/>
  </p:clrMapOvr>
  <p:timing>
    <p:tnLst>
      <p:par>
        <p:cTn id="1" dur="indefinite" restart="never" nodeType="tmRoot"/>
      </p:par>
    </p:tnLst>
  </p:timing>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Rownum</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cSld>
  <p:clrMapOvr>
    <a:masterClrMapping/>
  </p:clrMapOvr>
  <p:timing>
    <p:tnLst>
      <p:par>
        <p:cTn id="1" dur="indefinite" restart="never" nodeType="tmRoot"/>
      </p:par>
    </p:tnLst>
  </p:timing>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Select  - Rownum</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2935069"/>
            <a:ext cx="8839200" cy="646331"/>
          </a:xfrm>
          <a:prstGeom prst="rect">
            <a:avLst/>
          </a:prstGeom>
        </p:spPr>
        <p:txBody>
          <a:bodyPr wrap="square">
            <a:spAutoFit/>
          </a:bodyPr>
          <a:lstStyle/>
          <a:p>
            <a:r>
              <a:rPr lang="en-IN" dirty="0">
                <a:solidFill>
                  <a:srgbClr val="A67F59"/>
                </a:solidFill>
                <a:latin typeface="Liberation Mono"/>
              </a:rPr>
              <a:t>mysql&gt;</a:t>
            </a:r>
            <a:r>
              <a:rPr lang="en-IN" dirty="0">
                <a:solidFill>
                  <a:srgbClr val="000000"/>
                </a:solidFill>
                <a:latin typeface="Liberation Mono"/>
              </a:rPr>
              <a:t> </a:t>
            </a:r>
            <a:r>
              <a:rPr lang="en-US" dirty="0" smtClean="0">
                <a:solidFill>
                  <a:srgbClr val="0077AA"/>
                </a:solidFill>
                <a:latin typeface="Liberation Mono"/>
                <a:ea typeface="Times New Roman" panose="02020603050405020304" pitchFamily="18" charset="0"/>
                <a:cs typeface="Times New Roman" panose="02020603050405020304" pitchFamily="18" charset="0"/>
              </a:rPr>
              <a:t>SELECT </a:t>
            </a:r>
            <a:r>
              <a:rPr lang="en-IN" dirty="0">
                <a:solidFill>
                  <a:srgbClr val="EE9900"/>
                </a:solidFill>
                <a:latin typeface="Liberation Mono"/>
              </a:rPr>
              <a:t>@rank</a:t>
            </a:r>
            <a:r>
              <a:rPr lang="en-IN" dirty="0">
                <a:solidFill>
                  <a:srgbClr val="DD4A68"/>
                </a:solidFill>
                <a:latin typeface="Liberation Mono"/>
                <a:ea typeface="Times New Roman" panose="02020603050405020304" pitchFamily="18" charset="0"/>
              </a:rPr>
              <a:t> </a:t>
            </a:r>
            <a:r>
              <a:rPr lang="en-IN" dirty="0">
                <a:solidFill>
                  <a:srgbClr val="A67F59"/>
                </a:solidFill>
                <a:latin typeface="Liberation Mono"/>
              </a:rPr>
              <a:t>:=</a:t>
            </a:r>
            <a:r>
              <a:rPr lang="en-IN" dirty="0">
                <a:solidFill>
                  <a:srgbClr val="DD4A68"/>
                </a:solidFill>
                <a:latin typeface="Liberation Mono"/>
                <a:ea typeface="Times New Roman" panose="02020603050405020304" pitchFamily="18" charset="0"/>
              </a:rPr>
              <a:t> </a:t>
            </a:r>
            <a:r>
              <a:rPr lang="en-IN" dirty="0">
                <a:solidFill>
                  <a:srgbClr val="EE9900"/>
                </a:solidFill>
                <a:latin typeface="Liberation Mono"/>
              </a:rPr>
              <a:t>@rank </a:t>
            </a:r>
            <a:r>
              <a:rPr lang="en-IN" dirty="0">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IN" dirty="0">
                <a:solidFill>
                  <a:srgbClr val="669900"/>
                </a:solidFill>
                <a:latin typeface="Liberation Mono"/>
              </a:rPr>
              <a:t>1</a:t>
            </a:r>
            <a:r>
              <a:rPr lang="en-IN" dirty="0">
                <a:solidFill>
                  <a:srgbClr val="DD4A68"/>
                </a:solidFill>
                <a:latin typeface="Liberation Mono"/>
                <a:ea typeface="Times New Roman" panose="02020603050405020304" pitchFamily="18" charset="0"/>
              </a:rPr>
              <a:t> </a:t>
            </a:r>
            <a:r>
              <a:rPr lang="en-IN" dirty="0" smtClean="0">
                <a:latin typeface="Liberation Mono"/>
                <a:cs typeface="Arial" panose="020B0604020202020204" pitchFamily="34" charset="0"/>
              </a:rPr>
              <a:t>,E.* </a:t>
            </a:r>
            <a:r>
              <a:rPr lang="en-US" dirty="0" smtClean="0">
                <a:solidFill>
                  <a:srgbClr val="0077AA"/>
                </a:solidFill>
                <a:latin typeface="Liberation Mono"/>
                <a:ea typeface="Times New Roman" panose="02020603050405020304" pitchFamily="18" charset="0"/>
                <a:cs typeface="Times New Roman" panose="02020603050405020304" pitchFamily="18" charset="0"/>
              </a:rPr>
              <a:t>FROM </a:t>
            </a:r>
            <a:r>
              <a:rPr lang="en-IN" dirty="0" smtClean="0">
                <a:solidFill>
                  <a:schemeClr val="bg1">
                    <a:lumMod val="65000"/>
                  </a:schemeClr>
                </a:solidFill>
                <a:latin typeface="Liberation Mono"/>
                <a:cs typeface="Arial" panose="020B0604020202020204" pitchFamily="34" charset="0"/>
              </a:rPr>
              <a:t>(</a:t>
            </a:r>
            <a:r>
              <a:rPr lang="en-US" dirty="0">
                <a:solidFill>
                  <a:srgbClr val="0077AA"/>
                </a:solidFill>
                <a:latin typeface="Liberation Mono"/>
                <a:ea typeface="Times New Roman" panose="02020603050405020304" pitchFamily="18" charset="0"/>
                <a:cs typeface="Times New Roman" panose="02020603050405020304" pitchFamily="18" charset="0"/>
              </a:rPr>
              <a:t>SELECT </a:t>
            </a:r>
            <a:r>
              <a:rPr lang="en-IN" dirty="0" smtClean="0">
                <a:latin typeface="Liberation Mono"/>
                <a:cs typeface="Arial" panose="020B0604020202020204" pitchFamily="34" charset="0"/>
              </a:rPr>
              <a:t>JOB, SAL </a:t>
            </a:r>
            <a:r>
              <a:rPr lang="en-US" dirty="0" smtClean="0">
                <a:solidFill>
                  <a:srgbClr val="0077AA"/>
                </a:solidFill>
                <a:latin typeface="Liberation Mono"/>
                <a:ea typeface="Times New Roman" panose="02020603050405020304" pitchFamily="18" charset="0"/>
                <a:cs typeface="Times New Roman" panose="02020603050405020304" pitchFamily="18" charset="0"/>
              </a:rPr>
              <a:t>FROM </a:t>
            </a:r>
            <a:r>
              <a:rPr lang="en-IN" dirty="0" smtClean="0">
                <a:latin typeface="Liberation Mono"/>
                <a:cs typeface="Arial" panose="020B0604020202020204" pitchFamily="34" charset="0"/>
              </a:rPr>
              <a:t>EMP  </a:t>
            </a:r>
          </a:p>
          <a:p>
            <a:r>
              <a:rPr lang="en-IN" dirty="0">
                <a:solidFill>
                  <a:srgbClr val="0077AA"/>
                </a:solidFill>
                <a:latin typeface="Liberation Mono"/>
                <a:ea typeface="Times New Roman" panose="02020603050405020304" pitchFamily="18" charset="0"/>
                <a:cs typeface="Arial" panose="020B0604020202020204" pitchFamily="34" charset="0"/>
              </a:rPr>
              <a:t> </a:t>
            </a:r>
            <a:r>
              <a:rPr lang="en-IN" dirty="0" smtClean="0">
                <a:solidFill>
                  <a:srgbClr val="0077AA"/>
                </a:solidFill>
                <a:latin typeface="Liberation Mono"/>
                <a:ea typeface="Times New Roman" panose="02020603050405020304" pitchFamily="18" charset="0"/>
                <a:cs typeface="Arial" panose="020B0604020202020204" pitchFamily="34" charset="0"/>
              </a:rPr>
              <a:t>            </a:t>
            </a:r>
            <a:r>
              <a:rPr lang="en-IN" dirty="0" smtClean="0">
                <a:solidFill>
                  <a:srgbClr val="0077AA"/>
                </a:solidFill>
                <a:latin typeface="Liberation Mono"/>
                <a:ea typeface="Times New Roman" panose="02020603050405020304" pitchFamily="18" charset="0"/>
                <a:cs typeface="Times New Roman" panose="02020603050405020304" pitchFamily="18" charset="0"/>
              </a:rPr>
              <a:t>GROUP BY </a:t>
            </a:r>
            <a:r>
              <a:rPr lang="en-IN" dirty="0" smtClean="0">
                <a:latin typeface="Liberation Mono"/>
                <a:ea typeface="Times New Roman" panose="02020603050405020304" pitchFamily="18" charset="0"/>
                <a:cs typeface="Times New Roman" panose="02020603050405020304" pitchFamily="18" charset="0"/>
              </a:rPr>
              <a:t>JOB</a:t>
            </a:r>
            <a:r>
              <a:rPr lang="en-IN" dirty="0" smtClean="0">
                <a:solidFill>
                  <a:srgbClr val="0077AA"/>
                </a:solidFill>
                <a:latin typeface="Liberation Mono"/>
                <a:ea typeface="Times New Roman" panose="02020603050405020304" pitchFamily="18" charset="0"/>
                <a:cs typeface="Times New Roman" panose="02020603050405020304" pitchFamily="18" charset="0"/>
              </a:rPr>
              <a:t> ORDER BY </a:t>
            </a:r>
            <a:r>
              <a:rPr lang="en-IN" dirty="0" smtClean="0">
                <a:latin typeface="Liberation Mono"/>
                <a:ea typeface="Times New Roman" panose="02020603050405020304" pitchFamily="18" charset="0"/>
                <a:cs typeface="Times New Roman" panose="02020603050405020304" pitchFamily="18" charset="0"/>
              </a:rPr>
              <a:t>SAL</a:t>
            </a:r>
            <a:r>
              <a:rPr lang="en-IN" dirty="0" smtClean="0">
                <a:solidFill>
                  <a:srgbClr val="0077AA"/>
                </a:solidFill>
                <a:latin typeface="Liberation Mono"/>
                <a:ea typeface="Times New Roman" panose="02020603050405020304" pitchFamily="18" charset="0"/>
                <a:cs typeface="Times New Roman" panose="02020603050405020304" pitchFamily="18" charset="0"/>
              </a:rPr>
              <a:t> desc</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smtClean="0">
                <a:latin typeface="Liberation Mono"/>
                <a:cs typeface="Arial" panose="020B0604020202020204" pitchFamily="34" charset="0"/>
              </a:rPr>
              <a:t>E , </a:t>
            </a:r>
            <a:r>
              <a:rPr lang="en-IN" dirty="0" smtClean="0">
                <a:solidFill>
                  <a:schemeClr val="bg1">
                    <a:lumMod val="65000"/>
                  </a:schemeClr>
                </a:solidFill>
                <a:latin typeface="Liberation Mono"/>
                <a:cs typeface="Arial" panose="020B0604020202020204" pitchFamily="34" charset="0"/>
              </a:rPr>
              <a:t>(</a:t>
            </a:r>
            <a:r>
              <a:rPr lang="en-US" dirty="0">
                <a:solidFill>
                  <a:srgbClr val="0077AA"/>
                </a:solidFill>
                <a:latin typeface="Liberation Mono"/>
                <a:ea typeface="Times New Roman" panose="02020603050405020304" pitchFamily="18" charset="0"/>
                <a:cs typeface="Times New Roman" panose="02020603050405020304" pitchFamily="18" charset="0"/>
              </a:rPr>
              <a:t>SELECT </a:t>
            </a:r>
            <a:r>
              <a:rPr lang="en-IN" dirty="0">
                <a:solidFill>
                  <a:srgbClr val="EE9900"/>
                </a:solidFill>
                <a:latin typeface="Liberation Mono"/>
              </a:rPr>
              <a:t>@rank </a:t>
            </a:r>
            <a:r>
              <a:rPr lang="en-IN" dirty="0">
                <a:solidFill>
                  <a:srgbClr val="A67F59"/>
                </a:solidFill>
                <a:latin typeface="Liberation Mono"/>
              </a:rPr>
              <a:t>:=</a:t>
            </a:r>
            <a:r>
              <a:rPr lang="en-IN" dirty="0">
                <a:solidFill>
                  <a:srgbClr val="DD4A68"/>
                </a:solidFill>
                <a:latin typeface="Liberation Mono"/>
                <a:ea typeface="Times New Roman" panose="02020603050405020304" pitchFamily="18" charset="0"/>
              </a:rPr>
              <a:t> </a:t>
            </a:r>
            <a:r>
              <a:rPr lang="en-IN" dirty="0">
                <a:solidFill>
                  <a:srgbClr val="669900"/>
                </a:solidFill>
                <a:latin typeface="Liberation Mono"/>
              </a:rPr>
              <a:t>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smtClean="0">
                <a:latin typeface="Liberation Mono"/>
                <a:cs typeface="Arial" panose="020B0604020202020204" pitchFamily="34" charset="0"/>
              </a:rPr>
              <a:t>EE;</a:t>
            </a:r>
            <a:endParaRPr lang="en-IN" dirty="0">
              <a:latin typeface="Liberation Mono"/>
              <a:cs typeface="Arial" panose="020B0604020202020204" pitchFamily="34" charset="0"/>
            </a:endParaRPr>
          </a:p>
        </p:txBody>
      </p:sp>
      <p:sp>
        <p:nvSpPr>
          <p:cNvPr id="4" name="Rectangle 3"/>
          <p:cNvSpPr/>
          <p:nvPr/>
        </p:nvSpPr>
        <p:spPr>
          <a:xfrm>
            <a:off x="152400" y="762000"/>
            <a:ext cx="8839200" cy="1754326"/>
          </a:xfrm>
          <a:prstGeom prst="rect">
            <a:avLst/>
          </a:prstGeom>
        </p:spPr>
        <p:txBody>
          <a:bodyPr wrap="square">
            <a:spAutoFit/>
          </a:bodyPr>
          <a:lstStyle/>
          <a:p>
            <a:r>
              <a:rPr lang="en-IN" dirty="0">
                <a:solidFill>
                  <a:srgbClr val="A67F59"/>
                </a:solidFill>
                <a:latin typeface="Liberation Mono"/>
              </a:rPr>
              <a:t>mysql&gt;</a:t>
            </a:r>
            <a:r>
              <a:rPr lang="en-IN" dirty="0">
                <a:solidFill>
                  <a:srgbClr val="000000"/>
                </a:solidFill>
                <a:latin typeface="Liberation Mono"/>
              </a:rPr>
              <a:t> </a:t>
            </a:r>
            <a:r>
              <a:rPr lang="en-IN" dirty="0">
                <a:solidFill>
                  <a:srgbClr val="0077AA"/>
                </a:solidFill>
                <a:latin typeface="Liberation Mono"/>
              </a:rPr>
              <a:t>SET</a:t>
            </a:r>
            <a:r>
              <a:rPr lang="en-IN" dirty="0">
                <a:solidFill>
                  <a:srgbClr val="000000"/>
                </a:solidFill>
                <a:latin typeface="Liberation Mono"/>
              </a:rPr>
              <a:t> </a:t>
            </a:r>
            <a:r>
              <a:rPr lang="en-IN" dirty="0" smtClean="0">
                <a:solidFill>
                  <a:srgbClr val="EE9900"/>
                </a:solidFill>
                <a:latin typeface="Liberation Mono"/>
              </a:rPr>
              <a:t>@ROW</a:t>
            </a:r>
            <a:r>
              <a:rPr lang="en-IN" dirty="0" smtClean="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smtClean="0">
                <a:solidFill>
                  <a:srgbClr val="669900"/>
                </a:solidFill>
                <a:latin typeface="Liberation Mono"/>
              </a:rPr>
              <a:t>0</a:t>
            </a:r>
            <a:r>
              <a:rPr lang="en-IN" dirty="0" smtClean="0">
                <a:latin typeface="Liberation Mono"/>
              </a:rPr>
              <a:t>;</a:t>
            </a:r>
          </a:p>
          <a:p>
            <a:endParaRPr lang="en-IN" dirty="0" smtClean="0">
              <a:latin typeface="Liberation Mono"/>
            </a:endParaRPr>
          </a:p>
          <a:p>
            <a:r>
              <a:rPr lang="en-IN" dirty="0" smtClean="0">
                <a:solidFill>
                  <a:srgbClr val="A67F59"/>
                </a:solidFill>
                <a:latin typeface="Liberation Mono"/>
              </a:rPr>
              <a:t>mysql</a:t>
            </a:r>
            <a:r>
              <a:rPr lang="en-IN" dirty="0">
                <a:solidFill>
                  <a:srgbClr val="A67F59"/>
                </a:solidFill>
                <a:latin typeface="Liberation Mono"/>
              </a:rPr>
              <a:t>&gt;</a:t>
            </a:r>
            <a:r>
              <a:rPr lang="en-IN" dirty="0">
                <a:solidFill>
                  <a:srgbClr val="000000"/>
                </a:solidFill>
                <a:latin typeface="Liberation Mono"/>
              </a:rPr>
              <a:t> </a:t>
            </a:r>
            <a:r>
              <a:rPr lang="en-IN" dirty="0" smtClean="0">
                <a:solidFill>
                  <a:srgbClr val="0077AA"/>
                </a:solidFill>
                <a:latin typeface="Liberation Mono"/>
              </a:rPr>
              <a:t>SELECT</a:t>
            </a:r>
            <a:r>
              <a:rPr lang="en-IN" dirty="0" smtClean="0">
                <a:solidFill>
                  <a:srgbClr val="000000"/>
                </a:solidFill>
                <a:latin typeface="Liberation Mono"/>
              </a:rPr>
              <a:t> </a:t>
            </a:r>
            <a:r>
              <a:rPr lang="en-IN" dirty="0" smtClean="0">
                <a:solidFill>
                  <a:srgbClr val="EE9900"/>
                </a:solidFill>
                <a:latin typeface="Liberation Mono"/>
              </a:rPr>
              <a:t>@ROW</a:t>
            </a:r>
            <a:r>
              <a:rPr lang="en-IN" dirty="0" smtClean="0">
                <a:solidFill>
                  <a:srgbClr val="000000"/>
                </a:solidFill>
                <a:latin typeface="Liberation Mono"/>
              </a:rPr>
              <a:t> </a:t>
            </a:r>
            <a:r>
              <a:rPr lang="en-IN" dirty="0">
                <a:solidFill>
                  <a:srgbClr val="A67F59"/>
                </a:solidFill>
                <a:latin typeface="Liberation Mono"/>
              </a:rPr>
              <a:t>:</a:t>
            </a:r>
            <a:r>
              <a:rPr lang="en-IN" dirty="0" smtClean="0">
                <a:solidFill>
                  <a:srgbClr val="A67F59"/>
                </a:solidFill>
                <a:latin typeface="Liberation Mono"/>
              </a:rPr>
              <a:t>=</a:t>
            </a:r>
            <a:r>
              <a:rPr lang="en-IN" dirty="0" smtClean="0">
                <a:solidFill>
                  <a:srgbClr val="000000"/>
                </a:solidFill>
                <a:latin typeface="Liberation Mono"/>
              </a:rPr>
              <a:t> </a:t>
            </a:r>
            <a:r>
              <a:rPr lang="en-IN" dirty="0">
                <a:solidFill>
                  <a:srgbClr val="EE9900"/>
                </a:solidFill>
                <a:latin typeface="Liberation Mono"/>
              </a:rPr>
              <a:t>@ROW </a:t>
            </a:r>
            <a:r>
              <a:rPr lang="en-IN" dirty="0" smtClean="0">
                <a:solidFill>
                  <a:srgbClr val="EE9900"/>
                </a:solidFill>
                <a:latin typeface="Liberation Mono"/>
              </a:rPr>
              <a:t> </a:t>
            </a:r>
            <a:r>
              <a:rPr lang="en-IN" dirty="0" smtClean="0">
                <a:latin typeface="Liberation Mono"/>
              </a:rPr>
              <a:t>+</a:t>
            </a:r>
            <a:r>
              <a:rPr lang="en-IN" dirty="0" smtClean="0">
                <a:solidFill>
                  <a:srgbClr val="EE9900"/>
                </a:solidFill>
                <a:latin typeface="Liberation Mono"/>
              </a:rPr>
              <a:t> </a:t>
            </a:r>
            <a:r>
              <a:rPr lang="en-IN" dirty="0" smtClean="0">
                <a:solidFill>
                  <a:srgbClr val="669900"/>
                </a:solidFill>
                <a:latin typeface="Liberation Mono"/>
              </a:rPr>
              <a:t>1 </a:t>
            </a:r>
            <a:r>
              <a:rPr lang="en-IN" dirty="0">
                <a:solidFill>
                  <a:srgbClr val="0077AA"/>
                </a:solidFill>
                <a:latin typeface="Liberation Mono"/>
              </a:rPr>
              <a:t>AS</a:t>
            </a:r>
            <a:r>
              <a:rPr lang="en-IN" dirty="0" smtClean="0">
                <a:solidFill>
                  <a:srgbClr val="669900"/>
                </a:solidFill>
                <a:latin typeface="Liberation Mono"/>
              </a:rPr>
              <a:t> </a:t>
            </a:r>
            <a:r>
              <a:rPr lang="en-IN" dirty="0" smtClean="0">
                <a:latin typeface="Liberation Mono"/>
              </a:rPr>
              <a:t>ROWNUM</a:t>
            </a:r>
            <a:r>
              <a:rPr lang="en-IN" dirty="0" smtClean="0">
                <a:solidFill>
                  <a:srgbClr val="669900"/>
                </a:solidFill>
                <a:latin typeface="Liberation Mono"/>
              </a:rPr>
              <a:t> </a:t>
            </a:r>
            <a:r>
              <a:rPr lang="en-IN" dirty="0" smtClean="0">
                <a:solidFill>
                  <a:srgbClr val="999999"/>
                </a:solidFill>
                <a:latin typeface="Liberation Mono"/>
              </a:rPr>
              <a:t>,</a:t>
            </a:r>
            <a:r>
              <a:rPr lang="en-IN" dirty="0" smtClean="0">
                <a:solidFill>
                  <a:srgbClr val="669900"/>
                </a:solidFill>
                <a:latin typeface="Liberation Mono"/>
              </a:rPr>
              <a:t> </a:t>
            </a:r>
            <a:r>
              <a:rPr lang="en-IN" dirty="0" smtClean="0">
                <a:latin typeface="Liberation Mono"/>
              </a:rPr>
              <a:t>EMP.*</a:t>
            </a:r>
            <a:r>
              <a:rPr lang="en-IN" dirty="0" smtClean="0">
                <a:solidFill>
                  <a:srgbClr val="669900"/>
                </a:solidFill>
                <a:latin typeface="Liberation Mono"/>
              </a:rPr>
              <a:t> </a:t>
            </a:r>
            <a:r>
              <a:rPr lang="en-IN" dirty="0">
                <a:solidFill>
                  <a:srgbClr val="0077AA"/>
                </a:solidFill>
                <a:latin typeface="Liberation Mono"/>
              </a:rPr>
              <a:t>FROM </a:t>
            </a:r>
            <a:r>
              <a:rPr lang="en-IN" dirty="0">
                <a:latin typeface="Liberation Mono"/>
              </a:rPr>
              <a:t>EMP</a:t>
            </a:r>
            <a:r>
              <a:rPr lang="en-IN" dirty="0" smtClean="0">
                <a:latin typeface="Liberation Mono"/>
              </a:rPr>
              <a:t>;</a:t>
            </a:r>
          </a:p>
          <a:p>
            <a:endParaRPr lang="en-IN" dirty="0" smtClean="0">
              <a:latin typeface="Liberation Mono"/>
            </a:endParaRPr>
          </a:p>
          <a:p>
            <a:r>
              <a:rPr lang="en-IN" dirty="0" smtClean="0">
                <a:solidFill>
                  <a:srgbClr val="A67F59"/>
                </a:solidFill>
                <a:latin typeface="Liberation Mono"/>
              </a:rPr>
              <a:t>mysql</a:t>
            </a:r>
            <a:r>
              <a:rPr lang="en-IN" dirty="0">
                <a:solidFill>
                  <a:srgbClr val="A67F59"/>
                </a:solidFill>
                <a:latin typeface="Liberation Mono"/>
              </a:rPr>
              <a:t>&gt;</a:t>
            </a:r>
            <a:r>
              <a:rPr lang="en-IN" dirty="0">
                <a:solidFill>
                  <a:srgbClr val="000000"/>
                </a:solidFill>
                <a:latin typeface="Liberation Mono"/>
              </a:rPr>
              <a:t> </a:t>
            </a:r>
            <a:r>
              <a:rPr lang="en-IN" dirty="0">
                <a:solidFill>
                  <a:srgbClr val="0077AA"/>
                </a:solidFill>
                <a:latin typeface="Liberation Mono"/>
              </a:rPr>
              <a:t>SELECT</a:t>
            </a:r>
            <a:r>
              <a:rPr lang="en-IN" dirty="0">
                <a:solidFill>
                  <a:srgbClr val="000000"/>
                </a:solidFill>
                <a:latin typeface="Liberation Mono"/>
              </a:rPr>
              <a:t> </a:t>
            </a:r>
            <a:r>
              <a:rPr lang="en-IN" dirty="0">
                <a:solidFill>
                  <a:srgbClr val="EE9900"/>
                </a:solidFill>
                <a:latin typeface="Liberation Mono"/>
              </a:rPr>
              <a:t>@ROW</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EE9900"/>
                </a:solidFill>
                <a:latin typeface="Liberation Mono"/>
              </a:rPr>
              <a:t>@ROW  </a:t>
            </a:r>
            <a:r>
              <a:rPr lang="en-IN" dirty="0">
                <a:latin typeface="Liberation Mono"/>
              </a:rPr>
              <a:t>+</a:t>
            </a:r>
            <a:r>
              <a:rPr lang="en-IN" dirty="0">
                <a:solidFill>
                  <a:srgbClr val="EE9900"/>
                </a:solidFill>
                <a:latin typeface="Liberation Mono"/>
              </a:rPr>
              <a:t> </a:t>
            </a:r>
            <a:r>
              <a:rPr lang="en-IN" dirty="0">
                <a:solidFill>
                  <a:srgbClr val="669900"/>
                </a:solidFill>
                <a:latin typeface="Liberation Mono"/>
              </a:rPr>
              <a:t>1 </a:t>
            </a:r>
            <a:r>
              <a:rPr lang="en-IN" dirty="0">
                <a:solidFill>
                  <a:srgbClr val="0077AA"/>
                </a:solidFill>
                <a:latin typeface="Liberation Mono"/>
              </a:rPr>
              <a:t>AS</a:t>
            </a:r>
            <a:r>
              <a:rPr lang="en-IN" dirty="0">
                <a:solidFill>
                  <a:srgbClr val="669900"/>
                </a:solidFill>
                <a:latin typeface="Liberation Mono"/>
              </a:rPr>
              <a:t> </a:t>
            </a:r>
            <a:r>
              <a:rPr lang="en-IN" dirty="0">
                <a:latin typeface="Liberation Mono"/>
              </a:rPr>
              <a:t>ROWNUM</a:t>
            </a:r>
            <a:r>
              <a:rPr lang="en-IN" dirty="0">
                <a:solidFill>
                  <a:srgbClr val="669900"/>
                </a:solidFill>
                <a:latin typeface="Liberation Mono"/>
              </a:rPr>
              <a:t> </a:t>
            </a:r>
            <a:r>
              <a:rPr lang="en-IN" dirty="0">
                <a:solidFill>
                  <a:srgbClr val="999999"/>
                </a:solidFill>
                <a:latin typeface="Liberation Mono"/>
              </a:rPr>
              <a:t>,</a:t>
            </a:r>
            <a:r>
              <a:rPr lang="en-IN" dirty="0">
                <a:solidFill>
                  <a:srgbClr val="669900"/>
                </a:solidFill>
                <a:latin typeface="Liberation Mono"/>
              </a:rPr>
              <a:t> </a:t>
            </a:r>
            <a:r>
              <a:rPr lang="en-IN" dirty="0">
                <a:latin typeface="Liberation Mono"/>
              </a:rPr>
              <a:t>EMP.*</a:t>
            </a:r>
            <a:r>
              <a:rPr lang="en-IN" dirty="0">
                <a:solidFill>
                  <a:srgbClr val="669900"/>
                </a:solidFill>
                <a:latin typeface="Liberation Mono"/>
              </a:rPr>
              <a:t> </a:t>
            </a:r>
            <a:r>
              <a:rPr lang="en-IN" dirty="0">
                <a:solidFill>
                  <a:srgbClr val="0077AA"/>
                </a:solidFill>
                <a:latin typeface="Liberation Mono"/>
              </a:rPr>
              <a:t>FROM </a:t>
            </a:r>
            <a:r>
              <a:rPr lang="en-IN" dirty="0" smtClean="0">
                <a:latin typeface="Liberation Mono"/>
              </a:rPr>
              <a:t>EMP,   </a:t>
            </a:r>
          </a:p>
          <a:p>
            <a:r>
              <a:rPr lang="en-IN" dirty="0">
                <a:solidFill>
                  <a:srgbClr val="999999"/>
                </a:solidFill>
                <a:latin typeface="Liberation Mono"/>
              </a:rPr>
              <a:t> </a:t>
            </a:r>
            <a:r>
              <a:rPr lang="en-IN" dirty="0" smtClean="0">
                <a:solidFill>
                  <a:srgbClr val="999999"/>
                </a:solidFill>
                <a:latin typeface="Liberation Mono"/>
              </a:rPr>
              <a:t>           (</a:t>
            </a:r>
            <a:r>
              <a:rPr lang="en-IN" dirty="0">
                <a:solidFill>
                  <a:srgbClr val="0077AA"/>
                </a:solidFill>
                <a:latin typeface="Liberation Mono"/>
              </a:rPr>
              <a:t>SELECT</a:t>
            </a:r>
            <a:r>
              <a:rPr lang="en-IN" dirty="0">
                <a:solidFill>
                  <a:srgbClr val="000000"/>
                </a:solidFill>
                <a:latin typeface="Liberation Mono"/>
              </a:rPr>
              <a:t> </a:t>
            </a:r>
            <a:r>
              <a:rPr lang="en-IN" dirty="0">
                <a:solidFill>
                  <a:srgbClr val="EE9900"/>
                </a:solidFill>
                <a:latin typeface="Liberation Mono"/>
              </a:rPr>
              <a:t>@ROW</a:t>
            </a:r>
            <a:r>
              <a:rPr lang="en-IN" dirty="0">
                <a:solidFill>
                  <a:srgbClr val="000000"/>
                </a:solidFill>
                <a:latin typeface="Liberation Mono"/>
              </a:rPr>
              <a:t> </a:t>
            </a:r>
            <a:r>
              <a:rPr lang="en-IN" dirty="0" smtClean="0">
                <a:solidFill>
                  <a:srgbClr val="A67F59"/>
                </a:solidFill>
                <a:latin typeface="Liberation Mono"/>
              </a:rPr>
              <a:t>:= </a:t>
            </a:r>
            <a:r>
              <a:rPr lang="en-IN" dirty="0">
                <a:solidFill>
                  <a:srgbClr val="669900"/>
                </a:solidFill>
                <a:latin typeface="Liberation Mono"/>
              </a:rPr>
              <a:t>0</a:t>
            </a:r>
            <a:r>
              <a:rPr lang="en-IN" dirty="0" smtClean="0">
                <a:solidFill>
                  <a:srgbClr val="999999"/>
                </a:solidFill>
                <a:latin typeface="Liberation Mono"/>
              </a:rPr>
              <a:t>) </a:t>
            </a:r>
            <a:r>
              <a:rPr lang="en-IN" dirty="0">
                <a:solidFill>
                  <a:srgbClr val="0077AA"/>
                </a:solidFill>
                <a:latin typeface="Liberation Mono"/>
              </a:rPr>
              <a:t>AS </a:t>
            </a:r>
            <a:r>
              <a:rPr lang="en-IN" dirty="0" smtClean="0">
                <a:latin typeface="Liberation Mono"/>
              </a:rPr>
              <a:t>E;</a:t>
            </a:r>
            <a:r>
              <a:rPr lang="en-IN" dirty="0" smtClean="0">
                <a:solidFill>
                  <a:srgbClr val="0077AA"/>
                </a:solidFill>
                <a:latin typeface="Liberation Mono"/>
              </a:rPr>
              <a:t> </a:t>
            </a:r>
            <a:endParaRPr lang="en-IN" dirty="0">
              <a:solidFill>
                <a:srgbClr val="0077AA"/>
              </a:solidFill>
              <a:latin typeface="Liberation Mono"/>
            </a:endParaRPr>
          </a:p>
        </p:txBody>
      </p:sp>
    </p:spTree>
    <p:extLst>
      <p:ext uri="{BB962C8B-B14F-4D97-AF65-F5344CB8AC3E}">
        <p14:creationId xmlns:p14="http://schemas.microsoft.com/office/powerpoint/2010/main" val="2634129302"/>
      </p:ext>
    </p:extLst>
  </p:cSld>
  <p:clrMapOvr>
    <a:masterClrMapping/>
  </p:clrMapOvr>
  <p:timing>
    <p:tnLst>
      <p:par>
        <p:cTn id="1" dur="indefinite" restart="never" nodeType="tmRoot"/>
      </p:par>
    </p:tnLst>
  </p:timing>
</p:sld>
</file>

<file path=ppt/slides/slide19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Questions?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38735188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 INTO</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2804028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What is CAP Theorem?</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pic>
        <p:nvPicPr>
          <p:cNvPr id="5" name="Picture 2" descr="https://cdn-images-1.medium.com/max/1600/1*WPnv_6sG9k4oG3S1A09MDA.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38433"/>
            <a:ext cx="4143704" cy="3247767"/>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3657600" y="838200"/>
            <a:ext cx="5334000" cy="1569660"/>
          </a:xfrm>
          <a:prstGeom prst="rect">
            <a:avLst/>
          </a:prstGeom>
        </p:spPr>
        <p:txBody>
          <a:bodyPr wrap="square">
            <a:spAutoFit/>
          </a:bodyPr>
          <a:lstStyle/>
          <a:p>
            <a:pPr algn="just"/>
            <a:r>
              <a:rPr lang="en-IN" sz="2400" dirty="0">
                <a:solidFill>
                  <a:srgbClr val="222635"/>
                </a:solidFill>
                <a:latin typeface="Cambria" panose="02040503050406030204" pitchFamily="18" charset="0"/>
              </a:rPr>
              <a:t>CAP theorem states that any database system can only attain two out of following states which is </a:t>
            </a:r>
            <a:r>
              <a:rPr lang="en-IN" sz="2400" b="1" i="1" dirty="0">
                <a:solidFill>
                  <a:schemeClr val="accent4">
                    <a:lumMod val="50000"/>
                  </a:schemeClr>
                </a:solidFill>
                <a:latin typeface="Cambria" panose="02040503050406030204" pitchFamily="18" charset="0"/>
              </a:rPr>
              <a:t>Consistency, Availability and Partition Tolerance</a:t>
            </a:r>
            <a:r>
              <a:rPr lang="en-IN" sz="2400" dirty="0">
                <a:solidFill>
                  <a:srgbClr val="222635"/>
                </a:solidFill>
                <a:latin typeface="Cambria" panose="02040503050406030204" pitchFamily="18" charset="0"/>
              </a:rPr>
              <a:t>. </a:t>
            </a:r>
            <a:endParaRPr lang="en-IN" sz="2400" dirty="0"/>
          </a:p>
        </p:txBody>
      </p:sp>
      <p:sp>
        <p:nvSpPr>
          <p:cNvPr id="7" name="Rectangle 6"/>
          <p:cNvSpPr/>
          <p:nvPr/>
        </p:nvSpPr>
        <p:spPr>
          <a:xfrm>
            <a:off x="228600" y="3810000"/>
            <a:ext cx="8763000" cy="2462213"/>
          </a:xfrm>
          <a:prstGeom prst="rect">
            <a:avLst/>
          </a:prstGeom>
        </p:spPr>
        <p:txBody>
          <a:bodyPr wrap="square">
            <a:spAutoFit/>
          </a:bodyPr>
          <a:lstStyle/>
          <a:p>
            <a:pPr marL="342900" indent="-342900">
              <a:buFont typeface="Arial" panose="020B0604020202020204" pitchFamily="34" charset="0"/>
              <a:buChar char="•"/>
            </a:pPr>
            <a:r>
              <a:rPr lang="en-IN" sz="2200" b="1" i="1" dirty="0">
                <a:solidFill>
                  <a:srgbClr val="C41A1A"/>
                </a:solidFill>
                <a:latin typeface="Cambria" panose="02040503050406030204" pitchFamily="18" charset="0"/>
              </a:rPr>
              <a:t>Consistency</a:t>
            </a:r>
            <a:r>
              <a:rPr lang="en-IN" sz="2200" dirty="0">
                <a:solidFill>
                  <a:srgbClr val="222635"/>
                </a:solidFill>
                <a:latin typeface="Cambria" panose="02040503050406030204" pitchFamily="18" charset="0"/>
              </a:rPr>
              <a:t>: Any changes to a particular record stored in database, in form of inserts, updates or deletes is seen as it is, by other users accessing that record at that particular time</a:t>
            </a:r>
            <a:r>
              <a:rPr lang="en-IN" sz="2200" dirty="0" smtClean="0">
                <a:solidFill>
                  <a:srgbClr val="222635"/>
                </a:solidFill>
                <a:latin typeface="Cambria" panose="02040503050406030204" pitchFamily="18" charset="0"/>
              </a:rPr>
              <a:t>.</a:t>
            </a:r>
            <a:endParaRPr lang="en-IN" sz="2200" dirty="0">
              <a:solidFill>
                <a:srgbClr val="222635"/>
              </a:solidFill>
              <a:latin typeface="Cambria" panose="02040503050406030204" pitchFamily="18" charset="0"/>
            </a:endParaRPr>
          </a:p>
          <a:p>
            <a:pPr marL="342900" indent="-342900">
              <a:buFont typeface="Arial" panose="020B0604020202020204" pitchFamily="34" charset="0"/>
              <a:buChar char="•"/>
            </a:pPr>
            <a:r>
              <a:rPr lang="en-IN" sz="2200" b="1" i="1" dirty="0">
                <a:solidFill>
                  <a:srgbClr val="C41A1A"/>
                </a:solidFill>
                <a:latin typeface="Cambria" panose="02040503050406030204" pitchFamily="18" charset="0"/>
              </a:rPr>
              <a:t>Availability</a:t>
            </a:r>
            <a:r>
              <a:rPr lang="en-IN" sz="2200" dirty="0">
                <a:solidFill>
                  <a:srgbClr val="222635"/>
                </a:solidFill>
                <a:latin typeface="Cambria" panose="02040503050406030204" pitchFamily="18" charset="0"/>
              </a:rPr>
              <a:t>: The system continues to work and serve data inspite of node failures.</a:t>
            </a:r>
          </a:p>
          <a:p>
            <a:pPr marL="342900" indent="-342900">
              <a:buFont typeface="Arial" panose="020B0604020202020204" pitchFamily="34" charset="0"/>
              <a:buChar char="•"/>
            </a:pPr>
            <a:r>
              <a:rPr lang="en-IN" sz="2200" b="1" i="1" dirty="0">
                <a:solidFill>
                  <a:srgbClr val="C41A1A"/>
                </a:solidFill>
                <a:latin typeface="Cambria" panose="02040503050406030204" pitchFamily="18" charset="0"/>
              </a:rPr>
              <a:t>Partition</a:t>
            </a:r>
            <a:r>
              <a:rPr lang="en-IN" sz="2200" dirty="0">
                <a:solidFill>
                  <a:srgbClr val="222635"/>
                </a:solidFill>
                <a:latin typeface="Cambria" panose="02040503050406030204" pitchFamily="18" charset="0"/>
              </a:rPr>
              <a:t> </a:t>
            </a:r>
            <a:r>
              <a:rPr lang="en-IN" sz="2200" b="1" i="1" dirty="0">
                <a:solidFill>
                  <a:srgbClr val="C41A1A"/>
                </a:solidFill>
                <a:latin typeface="Cambria" panose="02040503050406030204" pitchFamily="18" charset="0"/>
              </a:rPr>
              <a:t>Tolerance</a:t>
            </a:r>
            <a:r>
              <a:rPr lang="en-IN" sz="2200" dirty="0">
                <a:solidFill>
                  <a:srgbClr val="222635"/>
                </a:solidFill>
                <a:latin typeface="Cambria" panose="02040503050406030204" pitchFamily="18" charset="0"/>
              </a:rPr>
              <a:t>: The database system could be stored based on distributed architecture such as Hadoop (HDFS).</a:t>
            </a:r>
            <a:endParaRPr lang="en-IN" sz="2200" b="0" i="0" dirty="0">
              <a:solidFill>
                <a:srgbClr val="222635"/>
              </a:solidFill>
              <a:effectLst/>
              <a:latin typeface="Cambria" panose="02040503050406030204" pitchFamily="18" charset="0"/>
            </a:endParaRPr>
          </a:p>
        </p:txBody>
      </p:sp>
    </p:spTree>
    <p:extLst>
      <p:ext uri="{BB962C8B-B14F-4D97-AF65-F5344CB8AC3E}">
        <p14:creationId xmlns:p14="http://schemas.microsoft.com/office/powerpoint/2010/main" val="234987856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775925884"/>
              </p:ext>
            </p:extLst>
          </p:nvPr>
        </p:nvGraphicFramePr>
        <p:xfrm>
          <a:off x="152400" y="962010"/>
          <a:ext cx="8839200" cy="5060736"/>
        </p:xfrm>
        <a:graphic>
          <a:graphicData uri="http://schemas.openxmlformats.org/drawingml/2006/table">
            <a:tbl>
              <a:tblPr firstRow="1" bandRow="1">
                <a:tableStyleId>{5940675A-B579-460E-94D1-54222C63F5DA}</a:tableStyleId>
              </a:tblPr>
              <a:tblGrid>
                <a:gridCol w="4419600"/>
                <a:gridCol w="4419600"/>
              </a:tblGrid>
              <a:tr h="576174">
                <a:tc>
                  <a:txBody>
                    <a:bodyPr/>
                    <a:lstStyle/>
                    <a:p>
                      <a:pPr algn="ctr"/>
                      <a:r>
                        <a:rPr lang="en-US" sz="3200" dirty="0" smtClean="0">
                          <a:latin typeface="Arial" pitchFamily="34" charset="0"/>
                          <a:cs typeface="Arial" pitchFamily="34" charset="0"/>
                        </a:rPr>
                        <a:t>DBMS</a:t>
                      </a:r>
                      <a:endParaRPr lang="en-US" sz="3200" dirty="0">
                        <a:latin typeface="Arial" pitchFamily="34" charset="0"/>
                        <a:cs typeface="Arial" pitchFamily="34" charset="0"/>
                      </a:endParaRPr>
                    </a:p>
                  </a:txBody>
                  <a:tcPr/>
                </a:tc>
                <a:tc>
                  <a:txBody>
                    <a:bodyPr/>
                    <a:lstStyle/>
                    <a:p>
                      <a:pPr algn="ctr"/>
                      <a:r>
                        <a:rPr kumimoji="0" lang="en-US" sz="3200" kern="1200" dirty="0" smtClean="0">
                          <a:solidFill>
                            <a:schemeClr val="tx1"/>
                          </a:solidFill>
                          <a:latin typeface="Arial" pitchFamily="34" charset="0"/>
                          <a:ea typeface="+mn-ea"/>
                          <a:cs typeface="Arial" pitchFamily="34" charset="0"/>
                        </a:rPr>
                        <a:t>RDBMS</a:t>
                      </a:r>
                    </a:p>
                  </a:txBody>
                  <a:tcPr/>
                </a:tc>
              </a:tr>
              <a:tr h="458256">
                <a:tc>
                  <a:txBody>
                    <a:bodyPr/>
                    <a:lstStyle/>
                    <a:p>
                      <a:r>
                        <a:rPr lang="en-US" sz="1800" dirty="0" smtClean="0">
                          <a:latin typeface="Arial" pitchFamily="34" charset="0"/>
                          <a:cs typeface="Arial" pitchFamily="34" charset="0"/>
                        </a:rPr>
                        <a:t>DBMS applications store data as file.</a:t>
                      </a:r>
                      <a:endParaRPr lang="en-US" sz="1800" dirty="0">
                        <a:latin typeface="Arial" pitchFamily="34" charset="0"/>
                        <a:cs typeface="Arial" pitchFamily="34" charset="0"/>
                      </a:endParaRPr>
                    </a:p>
                  </a:txBody>
                  <a:tcPr/>
                </a:tc>
                <a:tc>
                  <a:txBody>
                    <a:bodyPr/>
                    <a:lstStyle/>
                    <a:p>
                      <a:r>
                        <a:rPr kumimoji="0" lang="en-US" sz="1800" b="0" i="0" kern="1200" dirty="0" smtClean="0">
                          <a:solidFill>
                            <a:schemeClr val="tx1"/>
                          </a:solidFill>
                          <a:latin typeface="Arial" pitchFamily="34" charset="0"/>
                          <a:ea typeface="+mn-ea"/>
                          <a:cs typeface="Arial" pitchFamily="34" charset="0"/>
                        </a:rPr>
                        <a:t>RDBMS applications store data in a tabular form.</a:t>
                      </a:r>
                      <a:endParaRPr lang="en-US" sz="1800" b="0" dirty="0">
                        <a:latin typeface="Arial" pitchFamily="34" charset="0"/>
                        <a:cs typeface="Arial" pitchFamily="34" charset="0"/>
                      </a:endParaRP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Normalization is not present in DBMS.</a:t>
                      </a:r>
                    </a:p>
                  </a:txBody>
                  <a:tcPr/>
                </a:tc>
                <a:tc>
                  <a:txBody>
                    <a:bodyPr/>
                    <a:lstStyle/>
                    <a:p>
                      <a:pPr marL="0" algn="l" rtl="0" eaLnBrk="1" latinLnBrk="0" hangingPunct="1"/>
                      <a:r>
                        <a:rPr kumimoji="0" lang="en-US" sz="1800" kern="1200" dirty="0" smtClean="0">
                          <a:solidFill>
                            <a:schemeClr val="tx1"/>
                          </a:solidFill>
                          <a:latin typeface="Arial" pitchFamily="34" charset="0"/>
                          <a:ea typeface="+mn-ea"/>
                          <a:cs typeface="Arial" pitchFamily="34" charset="0"/>
                        </a:rPr>
                        <a:t>Normalization is present in RDBMS.</a:t>
                      </a: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DBMS does not apply any security with regards to data manipulation.</a:t>
                      </a:r>
                    </a:p>
                  </a:txBody>
                  <a:tcPr/>
                </a:tc>
                <a:tc>
                  <a:txBody>
                    <a:bodyPr/>
                    <a:lstStyle/>
                    <a:p>
                      <a:r>
                        <a:rPr kumimoji="0" lang="en-US" sz="1800" kern="1200" dirty="0" smtClean="0">
                          <a:solidFill>
                            <a:schemeClr val="tx1"/>
                          </a:solidFill>
                          <a:latin typeface="Arial" pitchFamily="34" charset="0"/>
                          <a:ea typeface="+mn-ea"/>
                          <a:cs typeface="Arial" pitchFamily="34" charset="0"/>
                        </a:rPr>
                        <a:t>RDBMS defines the integrity constraint for the purpose of ACID (Atomocity, Consistency, Isolation and Durability) property.</a:t>
                      </a: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DBMS uses file system to store data, so there will be no relation between the tables.</a:t>
                      </a:r>
                    </a:p>
                  </a:txBody>
                  <a:tcPr/>
                </a:tc>
                <a:tc>
                  <a:txBody>
                    <a:bodyPr/>
                    <a:lstStyle/>
                    <a:p>
                      <a:pPr marL="0" algn="l" rtl="0" eaLnBrk="1" latinLnBrk="0" hangingPunct="1"/>
                      <a:r>
                        <a:rPr kumimoji="0" lang="en-US" sz="1800" kern="1200" dirty="0" smtClean="0">
                          <a:solidFill>
                            <a:schemeClr val="tx1"/>
                          </a:solidFill>
                          <a:latin typeface="Arial" pitchFamily="34" charset="0"/>
                          <a:ea typeface="+mn-ea"/>
                          <a:cs typeface="Arial" pitchFamily="34" charset="0"/>
                        </a:rPr>
                        <a:t>in RDBMS, data are stored in the form of tables, so a relationship between these data will be stored.</a:t>
                      </a: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DBMS does not support distributed database.</a:t>
                      </a:r>
                    </a:p>
                  </a:txBody>
                  <a:tcPr/>
                </a:tc>
                <a:tc>
                  <a:txBody>
                    <a:bodyPr/>
                    <a:lstStyle/>
                    <a:p>
                      <a:pPr marL="0" algn="l" rtl="0" eaLnBrk="1" latinLnBrk="0" hangingPunct="1"/>
                      <a:r>
                        <a:rPr kumimoji="0" lang="en-US" sz="1800" kern="1200" dirty="0" smtClean="0">
                          <a:solidFill>
                            <a:schemeClr val="tx1"/>
                          </a:solidFill>
                          <a:latin typeface="Arial" pitchFamily="34" charset="0"/>
                          <a:ea typeface="+mn-ea"/>
                          <a:cs typeface="Arial" pitchFamily="34" charset="0"/>
                        </a:rPr>
                        <a:t>RDBMS supports distributed database.</a:t>
                      </a: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Examples of DBMS are file systems, xml etc.</a:t>
                      </a:r>
                    </a:p>
                  </a:txBody>
                  <a:tcPr/>
                </a:tc>
                <a:tc>
                  <a:txBody>
                    <a:bodyPr/>
                    <a:lstStyle/>
                    <a:p>
                      <a:pPr marL="0" algn="l" rtl="0" eaLnBrk="1" latinLnBrk="0" hangingPunct="1"/>
                      <a:r>
                        <a:rPr kumimoji="0" lang="en-US" sz="1800" kern="1200" dirty="0" smtClean="0">
                          <a:solidFill>
                            <a:schemeClr val="tx1"/>
                          </a:solidFill>
                          <a:latin typeface="Arial" pitchFamily="34" charset="0"/>
                          <a:ea typeface="+mn-ea"/>
                          <a:cs typeface="Arial" pitchFamily="34" charset="0"/>
                        </a:rPr>
                        <a:t>Example of RDBMS are mysql, postgre, sql server, oracle etc.</a:t>
                      </a:r>
                    </a:p>
                  </a:txBody>
                  <a:tcPr/>
                </a:tc>
              </a:tr>
            </a:tbl>
          </a:graphicData>
        </a:graphic>
      </p:graphicFrame>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Difference between DBMS and RDBMS?</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INTO</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SELECT ... INTO form of SELECT enables a query result to be stored in variables or written to a file.</a:t>
            </a:r>
          </a:p>
        </p:txBody>
      </p:sp>
      <p:sp>
        <p:nvSpPr>
          <p:cNvPr id="8" name="Rectangle 7"/>
          <p:cNvSpPr/>
          <p:nvPr/>
        </p:nvSpPr>
        <p:spPr>
          <a:xfrm>
            <a:off x="97971" y="3429000"/>
            <a:ext cx="8893629" cy="1646605"/>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Selects column values and stores them into variables</a:t>
            </a:r>
            <a:r>
              <a:rPr lang="en-IN" sz="2000" dirty="0" smtClean="0">
                <a:latin typeface="Arial" panose="020B0604020202020204" pitchFamily="34" charset="0"/>
                <a:cs typeface="Arial" panose="020B0604020202020204" pitchFamily="34" charset="0"/>
              </a:rPr>
              <a:t>.</a:t>
            </a:r>
          </a:p>
          <a:p>
            <a:endParaRPr lang="en-IN" sz="105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Writes the selected rows to a file. Column and line terminators can be specified to produce a specific output format</a:t>
            </a:r>
            <a:r>
              <a:rPr lang="en-IN" sz="2000" dirty="0" smtClean="0">
                <a:latin typeface="Arial" panose="020B0604020202020204" pitchFamily="34" charset="0"/>
                <a:cs typeface="Arial" panose="020B0604020202020204" pitchFamily="34" charset="0"/>
              </a:rPr>
              <a:t>.</a:t>
            </a:r>
          </a:p>
          <a:p>
            <a:endParaRPr lang="en-IN" sz="105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Writes a single row to a file without any formatting.</a:t>
            </a:r>
            <a:endParaRPr lang="en-IN" sz="2000" b="1" i="1" dirty="0">
              <a:latin typeface="Arial" panose="020B0604020202020204" pitchFamily="34" charset="0"/>
              <a:cs typeface="Arial" panose="020B0604020202020204" pitchFamily="34" charset="0"/>
            </a:endParaRPr>
          </a:p>
        </p:txBody>
      </p:sp>
      <p:sp>
        <p:nvSpPr>
          <p:cNvPr id="9" name="Rectangle 8"/>
          <p:cNvSpPr/>
          <p:nvPr/>
        </p:nvSpPr>
        <p:spPr>
          <a:xfrm>
            <a:off x="152400" y="1598474"/>
            <a:ext cx="8839200" cy="1477328"/>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SELECT ... INTO var_list</a:t>
            </a:r>
            <a:endParaRPr lang="en-IN" dirty="0" smtClean="0">
              <a:solidFill>
                <a:srgbClr val="298AE5"/>
              </a:solidFill>
              <a:latin typeface="Arial" panose="020B0604020202020204" pitchFamily="34" charset="0"/>
              <a:cs typeface="Arial" panose="020B0604020202020204" pitchFamily="34" charset="0"/>
            </a:endParaRPr>
          </a:p>
          <a:p>
            <a:endParaRPr lang="en-IN" dirty="0" smtClean="0">
              <a:solidFill>
                <a:srgbClr val="298AE5"/>
              </a:solidFill>
              <a:latin typeface="Arial" panose="020B0604020202020204" pitchFamily="34" charset="0"/>
              <a:cs typeface="Arial" panose="020B0604020202020204" pitchFamily="34" charset="0"/>
            </a:endParaRPr>
          </a:p>
          <a:p>
            <a:r>
              <a:rPr lang="en-IN" dirty="0">
                <a:solidFill>
                  <a:srgbClr val="298AE5"/>
                </a:solidFill>
                <a:latin typeface="Arial" panose="020B0604020202020204" pitchFamily="34" charset="0"/>
                <a:cs typeface="Arial" panose="020B0604020202020204" pitchFamily="34" charset="0"/>
              </a:rPr>
              <a:t>SELECT ... INTO OUTFILE</a:t>
            </a:r>
            <a:endParaRPr lang="en-IN" dirty="0" smtClean="0">
              <a:solidFill>
                <a:srgbClr val="298AE5"/>
              </a:solidFill>
              <a:latin typeface="Arial" panose="020B0604020202020204" pitchFamily="34" charset="0"/>
              <a:cs typeface="Arial" panose="020B0604020202020204" pitchFamily="34" charset="0"/>
            </a:endParaRPr>
          </a:p>
          <a:p>
            <a:endParaRPr lang="en-IN" dirty="0">
              <a:solidFill>
                <a:srgbClr val="298AE5"/>
              </a:solidFill>
              <a:latin typeface="Arial" panose="020B0604020202020204" pitchFamily="34" charset="0"/>
              <a:cs typeface="Arial" panose="020B0604020202020204" pitchFamily="34" charset="0"/>
            </a:endParaRPr>
          </a:p>
          <a:p>
            <a:r>
              <a:rPr lang="en-US" dirty="0">
                <a:solidFill>
                  <a:srgbClr val="298AE5"/>
                </a:solidFill>
                <a:latin typeface="Arial" panose="020B0604020202020204" pitchFamily="34" charset="0"/>
                <a:cs typeface="Arial" panose="020B0604020202020204" pitchFamily="34" charset="0"/>
              </a:rPr>
              <a:t>SELECT ... INTO DUMPFILE</a:t>
            </a:r>
          </a:p>
        </p:txBody>
      </p:sp>
      <p:sp>
        <p:nvSpPr>
          <p:cNvPr id="3" name="Rectangle 2"/>
          <p:cNvSpPr/>
          <p:nvPr/>
        </p:nvSpPr>
        <p:spPr>
          <a:xfrm>
            <a:off x="3722914" y="1438870"/>
            <a:ext cx="5334000" cy="923330"/>
          </a:xfrm>
          <a:prstGeom prst="rect">
            <a:avLst/>
          </a:prstGeom>
          <a:solidFill>
            <a:schemeClr val="accent4">
              <a:lumMod val="75000"/>
            </a:schemeClr>
          </a:solidFill>
        </p:spPr>
        <p:txBody>
          <a:bodyPr wrap="square">
            <a:spAutoFit/>
          </a:bodyPr>
          <a:lstStyle/>
          <a:p>
            <a:r>
              <a:rPr lang="en-IN" b="1" dirty="0">
                <a:latin typeface="Arial" panose="020B0604020202020204" pitchFamily="34" charset="0"/>
                <a:cs typeface="Arial" panose="020B0604020202020204" pitchFamily="34" charset="0"/>
              </a:rPr>
              <a:t>An INTO clause should not be used in a nested SELECT because such a SELECT must return its result to the outer context.</a:t>
            </a:r>
          </a:p>
        </p:txBody>
      </p:sp>
    </p:spTree>
    <p:extLst>
      <p:ext uri="{BB962C8B-B14F-4D97-AF65-F5344CB8AC3E}">
        <p14:creationId xmlns:p14="http://schemas.microsoft.com/office/powerpoint/2010/main" val="4429467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 </a:t>
            </a:r>
            <a:r>
              <a:rPr lang="en-US" sz="4800" dirty="0" smtClean="0">
                <a:solidFill>
                  <a:srgbClr val="DC525C"/>
                </a:solidFill>
                <a:latin typeface="Segoe UI Light" panose="020B0502040204020203" pitchFamily="34" charset="0"/>
                <a:cs typeface="Segoe UI Light" panose="020B0502040204020203" pitchFamily="34" charset="0"/>
              </a:rPr>
              <a:t>INTO var_list</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8867614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INTO var_list</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SELECT ... INTO form of SELECT enables a query result to be stored in variables or written to a file.</a:t>
            </a:r>
          </a:p>
        </p:txBody>
      </p:sp>
      <p:sp>
        <p:nvSpPr>
          <p:cNvPr id="9" name="Rectangle 8"/>
          <p:cNvSpPr/>
          <p:nvPr/>
        </p:nvSpPr>
        <p:spPr>
          <a:xfrm>
            <a:off x="152400" y="1598474"/>
            <a:ext cx="8839200" cy="36933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SELECT ... INTO </a:t>
            </a:r>
            <a:r>
              <a:rPr lang="en-IN" dirty="0" smtClean="0">
                <a:solidFill>
                  <a:srgbClr val="298AE5"/>
                </a:solidFill>
                <a:latin typeface="Arial" panose="020B0604020202020204" pitchFamily="34" charset="0"/>
                <a:cs typeface="Arial" panose="020B0604020202020204" pitchFamily="34" charset="0"/>
              </a:rPr>
              <a:t>var_list</a:t>
            </a:r>
          </a:p>
        </p:txBody>
      </p:sp>
      <p:sp>
        <p:nvSpPr>
          <p:cNvPr id="5" name="Rectangle 4"/>
          <p:cNvSpPr/>
          <p:nvPr/>
        </p:nvSpPr>
        <p:spPr>
          <a:xfrm>
            <a:off x="152400" y="2081749"/>
            <a:ext cx="8839200" cy="3970318"/>
          </a:xfrm>
          <a:prstGeom prst="rect">
            <a:avLst/>
          </a:prstGeom>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selected values are assigned to the variables</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number of variables must match the number of columns</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query should return a single row</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query returns no rows, a warning with error code 1329 occurs (No data), and the variable values remain unchanged</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query returns multiple rows, error 1172 occurs (Result consisted of more than one row</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smtClean="0">
                <a:latin typeface="Arial" panose="020B0604020202020204" pitchFamily="34" charset="0"/>
                <a:cs typeface="Arial" panose="020B0604020202020204" pitchFamily="34" charset="0"/>
              </a:rPr>
              <a:t>The </a:t>
            </a:r>
            <a:r>
              <a:rPr lang="en-IN" dirty="0">
                <a:latin typeface="Arial" panose="020B0604020202020204" pitchFamily="34" charset="0"/>
                <a:cs typeface="Arial" panose="020B0604020202020204" pitchFamily="34" charset="0"/>
              </a:rPr>
              <a:t>statement may retrieve multiple rows, you can use LIMIT 1 to limit the result set to a single row.</a:t>
            </a:r>
          </a:p>
        </p:txBody>
      </p:sp>
    </p:spTree>
    <p:extLst>
      <p:ext uri="{BB962C8B-B14F-4D97-AF65-F5344CB8AC3E}">
        <p14:creationId xmlns:p14="http://schemas.microsoft.com/office/powerpoint/2010/main" val="8252740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INTO var_list</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SELECT ... INTO form of SELECT enables a query result to be stored in variables or written to a file.</a:t>
            </a:r>
          </a:p>
        </p:txBody>
      </p:sp>
      <p:sp>
        <p:nvSpPr>
          <p:cNvPr id="9" name="Rectangle 8"/>
          <p:cNvSpPr/>
          <p:nvPr/>
        </p:nvSpPr>
        <p:spPr>
          <a:xfrm>
            <a:off x="152400" y="1598474"/>
            <a:ext cx="8839200" cy="36933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SELECT ... INTO </a:t>
            </a:r>
            <a:r>
              <a:rPr lang="en-IN" dirty="0" smtClean="0">
                <a:solidFill>
                  <a:srgbClr val="298AE5"/>
                </a:solidFill>
                <a:latin typeface="Arial" panose="020B0604020202020204" pitchFamily="34" charset="0"/>
                <a:cs typeface="Arial" panose="020B0604020202020204" pitchFamily="34" charset="0"/>
              </a:rPr>
              <a:t>var_list</a:t>
            </a:r>
          </a:p>
        </p:txBody>
      </p:sp>
      <p:sp>
        <p:nvSpPr>
          <p:cNvPr id="5" name="Rectangle 4"/>
          <p:cNvSpPr/>
          <p:nvPr/>
        </p:nvSpPr>
        <p:spPr>
          <a:xfrm>
            <a:off x="152400" y="2081749"/>
            <a:ext cx="8839200" cy="861774"/>
          </a:xfrm>
          <a:prstGeom prst="rect">
            <a:avLst/>
          </a:prstGeom>
        </p:spPr>
        <p:txBody>
          <a:bodyPr wrap="square">
            <a:spAutoFit/>
          </a:bodyPr>
          <a:lstStyle/>
          <a:p>
            <a:pPr marL="342900" indent="-342900">
              <a:buFont typeface="Arial" panose="020B0604020202020204" pitchFamily="34" charset="0"/>
              <a:buChar char="•"/>
            </a:pPr>
            <a:r>
              <a:rPr lang="en-IN" sz="1600" dirty="0">
                <a:latin typeface="Arial" panose="020B0604020202020204" pitchFamily="34" charset="0"/>
                <a:cs typeface="Arial" panose="020B0604020202020204" pitchFamily="34" charset="0"/>
              </a:rPr>
              <a:t>SET @</a:t>
            </a:r>
            <a:r>
              <a:rPr lang="en-IN" sz="1600" dirty="0" smtClean="0">
                <a:latin typeface="Arial" panose="020B0604020202020204" pitchFamily="34" charset="0"/>
                <a:cs typeface="Arial" panose="020B0604020202020204" pitchFamily="34" charset="0"/>
              </a:rPr>
              <a:t>x = 0</a:t>
            </a:r>
            <a:r>
              <a:rPr lang="en-IN" sz="1600" dirty="0">
                <a:latin typeface="Arial" panose="020B0604020202020204" pitchFamily="34" charset="0"/>
                <a:cs typeface="Arial" panose="020B0604020202020204" pitchFamily="34" charset="0"/>
              </a:rPr>
              <a:t>;</a:t>
            </a:r>
          </a:p>
          <a:p>
            <a:r>
              <a:rPr lang="en-IN" sz="1600" dirty="0" smtClean="0">
                <a:latin typeface="Arial" panose="020B0604020202020204" pitchFamily="34" charset="0"/>
                <a:cs typeface="Arial" panose="020B0604020202020204" pitchFamily="34" charset="0"/>
              </a:rPr>
              <a:t>      SET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y = null</a:t>
            </a:r>
            <a:r>
              <a:rPr lang="en-IN" sz="1600" dirty="0">
                <a:latin typeface="Arial" panose="020B0604020202020204" pitchFamily="34" charset="0"/>
                <a:cs typeface="Arial" panose="020B0604020202020204" pitchFamily="34" charset="0"/>
              </a:rPr>
              <a:t>;</a:t>
            </a:r>
          </a:p>
          <a:p>
            <a:r>
              <a:rPr lang="en-IN" sz="1600" dirty="0" smtClean="0">
                <a:latin typeface="Arial" panose="020B0604020202020204" pitchFamily="34" charset="0"/>
                <a:cs typeface="Arial" panose="020B0604020202020204" pitchFamily="34" charset="0"/>
              </a:rPr>
              <a:t>      SELECT empno</a:t>
            </a:r>
            <a:r>
              <a:rPr lang="en-IN" sz="1600" dirty="0">
                <a:latin typeface="Arial" panose="020B0604020202020204" pitchFamily="34" charset="0"/>
                <a:cs typeface="Arial" panose="020B0604020202020204" pitchFamily="34" charset="0"/>
              </a:rPr>
              <a:t>, ename into @x, @y from </a:t>
            </a:r>
            <a:r>
              <a:rPr lang="en-IN" sz="1600" dirty="0" smtClean="0">
                <a:latin typeface="Arial" panose="020B0604020202020204" pitchFamily="34" charset="0"/>
                <a:cs typeface="Arial" panose="020B0604020202020204" pitchFamily="34" charset="0"/>
              </a:rPr>
              <a:t>EMP where </a:t>
            </a:r>
            <a:r>
              <a:rPr lang="en-IN" sz="1600" dirty="0">
                <a:latin typeface="Arial" panose="020B0604020202020204" pitchFamily="34" charset="0"/>
                <a:cs typeface="Arial" panose="020B0604020202020204" pitchFamily="34" charset="0"/>
              </a:rPr>
              <a:t>empno=7788;</a:t>
            </a:r>
          </a:p>
        </p:txBody>
      </p:sp>
      <p:sp>
        <p:nvSpPr>
          <p:cNvPr id="7" name="Rectangle 6"/>
          <p:cNvSpPr/>
          <p:nvPr/>
        </p:nvSpPr>
        <p:spPr>
          <a:xfrm>
            <a:off x="152400" y="3251537"/>
            <a:ext cx="8839200" cy="861774"/>
          </a:xfrm>
          <a:prstGeom prst="rect">
            <a:avLst/>
          </a:prstGeom>
        </p:spPr>
        <p:txBody>
          <a:bodyPr wrap="square">
            <a:spAutoFit/>
          </a:bodyPr>
          <a:lstStyle/>
          <a:p>
            <a:pPr marL="342900" indent="-342900">
              <a:buFont typeface="Arial" panose="020B0604020202020204" pitchFamily="34" charset="0"/>
              <a:buChar char="•"/>
            </a:pPr>
            <a:r>
              <a:rPr lang="en-IN" sz="1600" dirty="0">
                <a:latin typeface="Arial" panose="020B0604020202020204" pitchFamily="34" charset="0"/>
                <a:cs typeface="Arial" panose="020B0604020202020204" pitchFamily="34" charset="0"/>
              </a:rPr>
              <a:t>SET @</a:t>
            </a:r>
            <a:r>
              <a:rPr lang="en-IN" sz="1600" dirty="0" smtClean="0">
                <a:latin typeface="Arial" panose="020B0604020202020204" pitchFamily="34" charset="0"/>
                <a:cs typeface="Arial" panose="020B0604020202020204" pitchFamily="34" charset="0"/>
              </a:rPr>
              <a:t>x = 0</a:t>
            </a:r>
            <a:r>
              <a:rPr lang="en-IN" sz="1600" dirty="0">
                <a:latin typeface="Arial" panose="020B0604020202020204" pitchFamily="34" charset="0"/>
                <a:cs typeface="Arial" panose="020B0604020202020204" pitchFamily="34" charset="0"/>
              </a:rPr>
              <a:t>;</a:t>
            </a:r>
          </a:p>
          <a:p>
            <a:r>
              <a:rPr lang="en-IN" sz="1600" dirty="0" smtClean="0">
                <a:latin typeface="Arial" panose="020B0604020202020204" pitchFamily="34" charset="0"/>
                <a:cs typeface="Arial" panose="020B0604020202020204" pitchFamily="34" charset="0"/>
              </a:rPr>
              <a:t>      SET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y = null</a:t>
            </a:r>
            <a:r>
              <a:rPr lang="en-IN" sz="1600" dirty="0">
                <a:latin typeface="Arial" panose="020B0604020202020204" pitchFamily="34" charset="0"/>
                <a:cs typeface="Arial" panose="020B0604020202020204" pitchFamily="34" charset="0"/>
              </a:rPr>
              <a:t>;</a:t>
            </a:r>
          </a:p>
          <a:p>
            <a:r>
              <a:rPr lang="en-IN" sz="1600" dirty="0" smtClean="0">
                <a:latin typeface="Arial" panose="020B0604020202020204" pitchFamily="34" charset="0"/>
                <a:cs typeface="Arial" panose="020B0604020202020204" pitchFamily="34" charset="0"/>
              </a:rPr>
              <a:t>      SELECT max(sal), min(sal) </a:t>
            </a:r>
            <a:r>
              <a:rPr lang="en-IN" sz="1600" dirty="0">
                <a:latin typeface="Arial" panose="020B0604020202020204" pitchFamily="34" charset="0"/>
                <a:cs typeface="Arial" panose="020B0604020202020204" pitchFamily="34" charset="0"/>
              </a:rPr>
              <a:t>into @x, @y from </a:t>
            </a:r>
            <a:r>
              <a:rPr lang="en-IN" sz="1600" dirty="0" smtClean="0">
                <a:latin typeface="Arial" panose="020B0604020202020204" pitchFamily="34" charset="0"/>
                <a:cs typeface="Arial" panose="020B0604020202020204" pitchFamily="34" charset="0"/>
              </a:rPr>
              <a:t>EMP where </a:t>
            </a:r>
            <a:r>
              <a:rPr lang="en-IN" sz="1600" dirty="0">
                <a:latin typeface="Arial" panose="020B0604020202020204" pitchFamily="34" charset="0"/>
                <a:cs typeface="Arial" panose="020B0604020202020204" pitchFamily="34" charset="0"/>
              </a:rPr>
              <a:t>empno=7788;</a:t>
            </a:r>
          </a:p>
        </p:txBody>
      </p:sp>
    </p:spTree>
    <p:extLst>
      <p:ext uri="{BB962C8B-B14F-4D97-AF65-F5344CB8AC3E}">
        <p14:creationId xmlns:p14="http://schemas.microsoft.com/office/powerpoint/2010/main" val="38138857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Sub-Queries</a:t>
            </a:r>
          </a:p>
        </p:txBody>
      </p:sp>
      <p:sp>
        <p:nvSpPr>
          <p:cNvPr id="3" name="Rectangle 2"/>
          <p:cNvSpPr/>
          <p:nvPr/>
        </p:nvSpPr>
        <p:spPr>
          <a:xfrm>
            <a:off x="152400" y="53876"/>
            <a:ext cx="8839200" cy="2154436"/>
          </a:xfrm>
          <a:prstGeom prst="rect">
            <a:avLst/>
          </a:prstGeom>
          <a:solidFill>
            <a:srgbClr val="E8F97F"/>
          </a:solidFill>
        </p:spPr>
        <p:txBody>
          <a:bodyPr wrap="square">
            <a:spAutoFit/>
          </a:bodyPr>
          <a:lstStyle/>
          <a:p>
            <a:r>
              <a:rPr lang="en-IN" sz="1900" dirty="0" smtClean="0"/>
              <a:t>- A </a:t>
            </a:r>
            <a:r>
              <a:rPr lang="en-IN" sz="1900" dirty="0"/>
              <a:t>subquery must be enclosed in parentheses</a:t>
            </a:r>
            <a:r>
              <a:rPr lang="en-IN" sz="1900" dirty="0" smtClean="0"/>
              <a:t>.</a:t>
            </a:r>
          </a:p>
          <a:p>
            <a:endParaRPr lang="en-IN" sz="1000" dirty="0" smtClean="0"/>
          </a:p>
          <a:p>
            <a:r>
              <a:rPr lang="en-IN" sz="1900" dirty="0" smtClean="0"/>
              <a:t>- Use </a:t>
            </a:r>
            <a:r>
              <a:rPr lang="en-IN" sz="1900" dirty="0"/>
              <a:t>single-row operators with single-row subqueries, and use multiple-row operators with multiple-row subqueries</a:t>
            </a:r>
            <a:r>
              <a:rPr lang="en-IN" sz="1900" dirty="0" smtClean="0"/>
              <a:t>.</a:t>
            </a:r>
          </a:p>
          <a:p>
            <a:endParaRPr lang="en-IN" sz="1000" dirty="0"/>
          </a:p>
          <a:p>
            <a:r>
              <a:rPr lang="en-IN" sz="1900" dirty="0" smtClean="0"/>
              <a:t>- </a:t>
            </a:r>
            <a:r>
              <a:rPr lang="en-IN" sz="1900" dirty="0"/>
              <a:t>If a subquery (inner query) returns a null value to the outer query, the outer query will not return any rows when using certain comparison operators in a WHERE clause.</a:t>
            </a:r>
          </a:p>
        </p:txBody>
      </p:sp>
      <p:sp>
        <p:nvSpPr>
          <p:cNvPr id="5" name="Rectangle 4"/>
          <p:cNvSpPr/>
          <p:nvPr/>
        </p:nvSpPr>
        <p:spPr>
          <a:xfrm>
            <a:off x="152400" y="3139954"/>
            <a:ext cx="8839200" cy="646331"/>
          </a:xfrm>
          <a:prstGeom prst="rect">
            <a:avLst/>
          </a:prstGeom>
          <a:solidFill>
            <a:schemeClr val="accent6">
              <a:lumMod val="50000"/>
            </a:schemeClr>
          </a:solidFill>
        </p:spPr>
        <p:txBody>
          <a:bodyPr wrap="square">
            <a:spAutoFit/>
          </a:bodyPr>
          <a:lstStyle/>
          <a:p>
            <a:r>
              <a:rPr lang="en-IN" dirty="0">
                <a:solidFill>
                  <a:schemeClr val="bg1"/>
                </a:solidFill>
                <a:latin typeface="Gill Sans MT (Body)"/>
              </a:rPr>
              <a:t>You may </a:t>
            </a:r>
            <a:r>
              <a:rPr lang="en-IN" dirty="0" smtClean="0">
                <a:solidFill>
                  <a:schemeClr val="bg1"/>
                </a:solidFill>
                <a:latin typeface="Gill Sans MT (Body)"/>
              </a:rPr>
              <a:t>use </a:t>
            </a:r>
            <a:r>
              <a:rPr lang="en-IN" dirty="0">
                <a:solidFill>
                  <a:schemeClr val="bg1"/>
                </a:solidFill>
                <a:latin typeface="Gill Sans MT (Body)"/>
              </a:rPr>
              <a:t>comparison operators such as &lt;&gt;, &lt;, &gt;, &lt;=, and &gt;= with a </a:t>
            </a:r>
            <a:r>
              <a:rPr lang="en-IN" b="1" i="1" dirty="0">
                <a:solidFill>
                  <a:schemeClr val="bg1"/>
                </a:solidFill>
                <a:latin typeface="Gill Sans MT (Body)"/>
              </a:rPr>
              <a:t>single</a:t>
            </a:r>
            <a:r>
              <a:rPr lang="en-IN" dirty="0">
                <a:solidFill>
                  <a:schemeClr val="bg1"/>
                </a:solidFill>
                <a:latin typeface="Gill Sans MT (Body)"/>
              </a:rPr>
              <a:t> </a:t>
            </a:r>
            <a:r>
              <a:rPr lang="en-IN" b="1" i="1" dirty="0">
                <a:solidFill>
                  <a:schemeClr val="bg1"/>
                </a:solidFill>
                <a:latin typeface="Gill Sans MT (Body)"/>
              </a:rPr>
              <a:t>row</a:t>
            </a:r>
            <a:r>
              <a:rPr lang="en-IN" dirty="0">
                <a:solidFill>
                  <a:schemeClr val="bg1"/>
                </a:solidFill>
                <a:latin typeface="Gill Sans MT (Body)"/>
              </a:rPr>
              <a:t> </a:t>
            </a:r>
            <a:r>
              <a:rPr lang="en-IN" b="1" i="1" dirty="0">
                <a:solidFill>
                  <a:schemeClr val="bg1"/>
                </a:solidFill>
                <a:latin typeface="Gill Sans MT (Body)"/>
              </a:rPr>
              <a:t>subquery</a:t>
            </a:r>
            <a:r>
              <a:rPr lang="en-IN" dirty="0">
                <a:solidFill>
                  <a:schemeClr val="bg1"/>
                </a:solidFill>
                <a:latin typeface="Gill Sans MT (Body)"/>
              </a:rPr>
              <a:t>.</a:t>
            </a:r>
          </a:p>
        </p:txBody>
      </p:sp>
      <p:sp>
        <p:nvSpPr>
          <p:cNvPr id="6" name="Rectangle 5"/>
          <p:cNvSpPr/>
          <p:nvPr/>
        </p:nvSpPr>
        <p:spPr>
          <a:xfrm>
            <a:off x="152400" y="3846595"/>
            <a:ext cx="8839200" cy="923330"/>
          </a:xfrm>
          <a:prstGeom prst="rect">
            <a:avLst/>
          </a:prstGeom>
          <a:solidFill>
            <a:schemeClr val="accent6">
              <a:lumMod val="50000"/>
            </a:schemeClr>
          </a:solidFill>
        </p:spPr>
        <p:txBody>
          <a:bodyPr wrap="square">
            <a:spAutoFit/>
          </a:bodyPr>
          <a:lstStyle/>
          <a:p>
            <a:r>
              <a:rPr lang="en-IN" dirty="0">
                <a:solidFill>
                  <a:schemeClr val="bg1"/>
                </a:solidFill>
                <a:latin typeface="Gill Sans MT (Body)"/>
              </a:rPr>
              <a:t>Multiple row subquery returns one or more rows to the outer SQL statement. You may use the IN, ANY, or ALL operator in outer query to handle a subquery that returns </a:t>
            </a:r>
            <a:r>
              <a:rPr lang="en-IN" b="1" i="1" dirty="0">
                <a:solidFill>
                  <a:schemeClr val="bg1"/>
                </a:solidFill>
                <a:latin typeface="Gill Sans MT (Body)"/>
              </a:rPr>
              <a:t>multiple</a:t>
            </a:r>
            <a:r>
              <a:rPr lang="en-IN" dirty="0">
                <a:solidFill>
                  <a:schemeClr val="bg1"/>
                </a:solidFill>
                <a:latin typeface="Gill Sans MT (Body)"/>
              </a:rPr>
              <a:t> </a:t>
            </a:r>
            <a:r>
              <a:rPr lang="en-IN" b="1" i="1" dirty="0">
                <a:solidFill>
                  <a:schemeClr val="bg1"/>
                </a:solidFill>
                <a:latin typeface="Gill Sans MT (Body)"/>
              </a:rPr>
              <a:t>rows</a:t>
            </a:r>
            <a:r>
              <a:rPr lang="en-IN" dirty="0">
                <a:solidFill>
                  <a:schemeClr val="bg1"/>
                </a:solidFill>
                <a:latin typeface="Gill Sans MT (Body)"/>
              </a:rPr>
              <a: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4848100"/>
            <a:ext cx="8839200" cy="1880316"/>
          </a:xfrm>
          <a:prstGeom prst="rect">
            <a:avLst/>
          </a:prstGeom>
        </p:spPr>
      </p:pic>
    </p:spTree>
  </p:cSld>
  <p:clrMapOvr>
    <a:masterClrMapping/>
  </p:clrMapOvr>
  <p:timing>
    <p:tnLst>
      <p:par>
        <p:cTn id="1" dur="indefinite" restart="never" nodeType="tmRoot"/>
      </p:par>
    </p:tnLst>
  </p:timing>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Sub-Queries</a:t>
            </a:r>
          </a:p>
        </p:txBody>
      </p:sp>
      <p:sp>
        <p:nvSpPr>
          <p:cNvPr id="3" name="Rectangle 2"/>
          <p:cNvSpPr/>
          <p:nvPr/>
        </p:nvSpPr>
        <p:spPr>
          <a:xfrm>
            <a:off x="152400" y="152400"/>
            <a:ext cx="8839200" cy="677108"/>
          </a:xfrm>
          <a:prstGeom prst="rect">
            <a:avLst/>
          </a:prstGeom>
          <a:solidFill>
            <a:srgbClr val="E8F97F"/>
          </a:solidFill>
        </p:spPr>
        <p:txBody>
          <a:bodyPr wrap="square">
            <a:spAutoFit/>
          </a:bodyPr>
          <a:lstStyle/>
          <a:p>
            <a:r>
              <a:rPr lang="en-IN" sz="1900" dirty="0"/>
              <a:t>If ORDER BY occurs within a subquery and also is applied in the outer query, the outermost ORDER BY takes precedence.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4343400"/>
            <a:ext cx="8839200" cy="1880316"/>
          </a:xfrm>
          <a:prstGeom prst="rect">
            <a:avLst/>
          </a:prstGeom>
        </p:spPr>
      </p:pic>
      <p:sp>
        <p:nvSpPr>
          <p:cNvPr id="8" name="Rectangle 7"/>
          <p:cNvSpPr/>
          <p:nvPr/>
        </p:nvSpPr>
        <p:spPr>
          <a:xfrm>
            <a:off x="152400" y="873825"/>
            <a:ext cx="5334000" cy="369332"/>
          </a:xfrm>
          <a:prstGeom prst="rect">
            <a:avLst/>
          </a:prstGeom>
        </p:spPr>
        <p:txBody>
          <a:bodyPr wrap="square">
            <a:spAutoFit/>
          </a:bodyPr>
          <a:lstStyle/>
          <a:p>
            <a:r>
              <a:rPr lang="en-IN" dirty="0">
                <a:solidFill>
                  <a:srgbClr val="999999"/>
                </a:solidFill>
                <a:latin typeface="Liberation Mono"/>
              </a:rPr>
              <a:t>(</a:t>
            </a:r>
            <a:r>
              <a:rPr lang="en-IN" dirty="0">
                <a:solidFill>
                  <a:srgbClr val="0077AA"/>
                </a:solidFill>
                <a:latin typeface="Liberation Mono"/>
              </a:rPr>
              <a:t>SELECT</a:t>
            </a:r>
            <a:r>
              <a:rPr lang="en-IN" dirty="0">
                <a:solidFill>
                  <a:srgbClr val="000000"/>
                </a:solidFill>
                <a:latin typeface="Liberation Mono"/>
              </a:rPr>
              <a:t> </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ORDER</a:t>
            </a:r>
            <a:r>
              <a:rPr lang="en-IN" dirty="0">
                <a:solidFill>
                  <a:srgbClr val="000000"/>
                </a:solidFill>
                <a:latin typeface="Liberation Mono"/>
              </a:rPr>
              <a:t> </a:t>
            </a:r>
            <a:r>
              <a:rPr lang="en-IN" dirty="0">
                <a:solidFill>
                  <a:srgbClr val="0077AA"/>
                </a:solidFill>
                <a:latin typeface="Liberation Mono"/>
              </a:rPr>
              <a:t>BY</a:t>
            </a:r>
            <a:r>
              <a:rPr lang="en-IN" dirty="0">
                <a:solidFill>
                  <a:srgbClr val="000000"/>
                </a:solidFill>
                <a:latin typeface="Liberation Mono"/>
              </a:rPr>
              <a:t> a</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ORDER</a:t>
            </a:r>
            <a:r>
              <a:rPr lang="en-IN" dirty="0">
                <a:solidFill>
                  <a:srgbClr val="000000"/>
                </a:solidFill>
                <a:latin typeface="Liberation Mono"/>
              </a:rPr>
              <a:t> </a:t>
            </a:r>
            <a:r>
              <a:rPr lang="en-IN" dirty="0">
                <a:solidFill>
                  <a:srgbClr val="0077AA"/>
                </a:solidFill>
                <a:latin typeface="Liberation Mono"/>
              </a:rPr>
              <a:t>BY</a:t>
            </a:r>
            <a:r>
              <a:rPr lang="en-IN" dirty="0">
                <a:solidFill>
                  <a:srgbClr val="000000"/>
                </a:solidFill>
                <a:latin typeface="Liberation Mono"/>
              </a:rPr>
              <a:t> a </a:t>
            </a:r>
            <a:r>
              <a:rPr lang="en-IN" dirty="0">
                <a:solidFill>
                  <a:srgbClr val="0077AA"/>
                </a:solidFill>
                <a:latin typeface="Liberation Mono"/>
              </a:rPr>
              <a:t>DESC</a:t>
            </a:r>
            <a:r>
              <a:rPr lang="en-IN" dirty="0">
                <a:solidFill>
                  <a:srgbClr val="999999"/>
                </a:solidFill>
                <a:latin typeface="Liberation Mono"/>
              </a:rPr>
              <a:t>;</a:t>
            </a:r>
            <a:endParaRPr lang="en-IN" dirty="0"/>
          </a:p>
        </p:txBody>
      </p:sp>
      <p:sp>
        <p:nvSpPr>
          <p:cNvPr id="10" name="Rectangle 9"/>
          <p:cNvSpPr/>
          <p:nvPr/>
        </p:nvSpPr>
        <p:spPr>
          <a:xfrm>
            <a:off x="152400" y="1371600"/>
            <a:ext cx="8839200" cy="677108"/>
          </a:xfrm>
          <a:prstGeom prst="rect">
            <a:avLst/>
          </a:prstGeom>
          <a:solidFill>
            <a:srgbClr val="E8F97F"/>
          </a:solidFill>
        </p:spPr>
        <p:txBody>
          <a:bodyPr wrap="square">
            <a:spAutoFit/>
          </a:bodyPr>
          <a:lstStyle/>
          <a:p>
            <a:r>
              <a:rPr lang="en-IN" sz="1900" dirty="0"/>
              <a:t>If LIMIT occurs within a subquery and also is applied in the outer query, the outermost LIMIT takes precedence.</a:t>
            </a:r>
          </a:p>
        </p:txBody>
      </p:sp>
      <p:sp>
        <p:nvSpPr>
          <p:cNvPr id="11" name="Rectangle 10"/>
          <p:cNvSpPr/>
          <p:nvPr/>
        </p:nvSpPr>
        <p:spPr>
          <a:xfrm>
            <a:off x="152400" y="2121725"/>
            <a:ext cx="3429000" cy="369332"/>
          </a:xfrm>
          <a:prstGeom prst="rect">
            <a:avLst/>
          </a:prstGeom>
        </p:spPr>
        <p:txBody>
          <a:bodyPr wrap="square">
            <a:spAutoFit/>
          </a:bodyPr>
          <a:lstStyle/>
          <a:p>
            <a:r>
              <a:rPr lang="en-IN" dirty="0">
                <a:solidFill>
                  <a:srgbClr val="999999"/>
                </a:solidFill>
                <a:latin typeface="Liberation Mono"/>
              </a:rPr>
              <a:t>(</a:t>
            </a:r>
            <a:r>
              <a:rPr lang="en-IN" dirty="0">
                <a:solidFill>
                  <a:srgbClr val="0077AA"/>
                </a:solidFill>
                <a:latin typeface="Liberation Mono"/>
              </a:rPr>
              <a:t>SELECT</a:t>
            </a:r>
            <a:r>
              <a:rPr lang="en-IN" dirty="0">
                <a:solidFill>
                  <a:srgbClr val="000000"/>
                </a:solidFill>
                <a:latin typeface="Liberation Mono"/>
              </a:rPr>
              <a:t> </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LIMIT</a:t>
            </a:r>
            <a:r>
              <a:rPr lang="en-IN" dirty="0">
                <a:solidFill>
                  <a:srgbClr val="000000"/>
                </a:solidFill>
                <a:latin typeface="Liberation Mono"/>
              </a:rPr>
              <a:t> </a:t>
            </a:r>
            <a:r>
              <a:rPr lang="en-IN" dirty="0">
                <a:solidFill>
                  <a:srgbClr val="990055"/>
                </a:solidFill>
                <a:latin typeface="Liberation Mono"/>
              </a:rPr>
              <a:t>1</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LIMIT</a:t>
            </a:r>
            <a:r>
              <a:rPr lang="en-IN" dirty="0">
                <a:solidFill>
                  <a:srgbClr val="000000"/>
                </a:solidFill>
                <a:latin typeface="Liberation Mono"/>
              </a:rPr>
              <a:t> </a:t>
            </a:r>
            <a:r>
              <a:rPr lang="en-IN" dirty="0">
                <a:solidFill>
                  <a:srgbClr val="990055"/>
                </a:solidFill>
                <a:latin typeface="Liberation Mono"/>
              </a:rPr>
              <a:t>2</a:t>
            </a:r>
            <a:r>
              <a:rPr lang="en-IN" dirty="0">
                <a:solidFill>
                  <a:srgbClr val="999999"/>
                </a:solidFill>
                <a:latin typeface="Liberation Mono"/>
              </a:rPr>
              <a:t>;</a:t>
            </a:r>
            <a:endParaRPr lang="en-IN" dirty="0"/>
          </a:p>
        </p:txBody>
      </p:sp>
    </p:spTree>
    <p:extLst>
      <p:ext uri="{BB962C8B-B14F-4D97-AF65-F5344CB8AC3E}">
        <p14:creationId xmlns:p14="http://schemas.microsoft.com/office/powerpoint/2010/main" val="3783013475"/>
      </p:ext>
    </p:extLst>
  </p:cSld>
  <p:clrMapOvr>
    <a:masterClrMapping/>
  </p:clrMapOvr>
  <p:timing>
    <p:tnLst>
      <p:par>
        <p:cTn id="1" dur="indefinite" restart="never" nodeType="tmRoot"/>
      </p:par>
    </p:tnLst>
  </p:timing>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Single Row Subqueries</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57071"/>
            <a:ext cx="8991600" cy="1200329"/>
          </a:xfrm>
          <a:prstGeom prst="rect">
            <a:avLst/>
          </a:prstGeom>
        </p:spPr>
        <p:txBody>
          <a:bodyPr wrap="square">
            <a:spAutoFit/>
          </a:bodyPr>
          <a:lstStyle/>
          <a:p>
            <a:pPr algn="just"/>
            <a:r>
              <a:rPr lang="en-IN" sz="2400" dirty="0">
                <a:latin typeface="Arial" panose="020B0604020202020204" pitchFamily="34" charset="0"/>
                <a:cs typeface="Arial" panose="020B0604020202020204" pitchFamily="34" charset="0"/>
              </a:rPr>
              <a:t>A single row subquery returns </a:t>
            </a:r>
            <a:r>
              <a:rPr lang="en-IN" sz="2400" b="1" i="1" dirty="0">
                <a:solidFill>
                  <a:srgbClr val="FFC000"/>
                </a:solidFill>
                <a:latin typeface="Arial" panose="020B0604020202020204" pitchFamily="34" charset="0"/>
                <a:cs typeface="Arial" panose="020B0604020202020204" pitchFamily="34" charset="0"/>
              </a:rPr>
              <a:t>zero or one row </a:t>
            </a:r>
            <a:r>
              <a:rPr lang="en-IN" sz="2400" dirty="0">
                <a:latin typeface="Arial" panose="020B0604020202020204" pitchFamily="34" charset="0"/>
                <a:cs typeface="Arial" panose="020B0604020202020204" pitchFamily="34" charset="0"/>
              </a:rPr>
              <a:t>to the outer SQL statement. You can place a subquery in a </a:t>
            </a:r>
            <a:r>
              <a:rPr lang="en-IN" sz="2400" b="1" i="1" dirty="0">
                <a:solidFill>
                  <a:srgbClr val="C41A1A"/>
                </a:solidFill>
                <a:latin typeface="Arial" panose="020B0604020202020204" pitchFamily="34" charset="0"/>
                <a:cs typeface="Arial" panose="020B0604020202020204" pitchFamily="34" charset="0"/>
              </a:rPr>
              <a:t>WHERE</a:t>
            </a:r>
            <a:r>
              <a:rPr lang="en-IN" sz="2400" dirty="0">
                <a:solidFill>
                  <a:srgbClr val="C41A1A"/>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clause, a </a:t>
            </a:r>
            <a:r>
              <a:rPr lang="en-IN" sz="2400" b="1" i="1" dirty="0">
                <a:solidFill>
                  <a:srgbClr val="C41A1A"/>
                </a:solidFill>
                <a:latin typeface="Arial" panose="020B0604020202020204" pitchFamily="34" charset="0"/>
                <a:cs typeface="Arial" panose="020B0604020202020204" pitchFamily="34" charset="0"/>
              </a:rPr>
              <a:t>HAVING</a:t>
            </a:r>
            <a:r>
              <a:rPr lang="en-IN" sz="2400" dirty="0">
                <a:solidFill>
                  <a:srgbClr val="C41A1A"/>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clause, or a </a:t>
            </a:r>
            <a:r>
              <a:rPr lang="en-IN" sz="2400" b="1" i="1" dirty="0">
                <a:solidFill>
                  <a:srgbClr val="C41A1A"/>
                </a:solidFill>
                <a:latin typeface="Arial" panose="020B0604020202020204" pitchFamily="34" charset="0"/>
                <a:cs typeface="Arial" panose="020B0604020202020204" pitchFamily="34" charset="0"/>
              </a:rPr>
              <a:t>FROM</a:t>
            </a:r>
            <a:r>
              <a:rPr lang="en-IN" sz="2400" dirty="0">
                <a:solidFill>
                  <a:srgbClr val="C41A1A"/>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clause of a SELECT statement.</a:t>
            </a:r>
          </a:p>
        </p:txBody>
      </p:sp>
      <p:grpSp>
        <p:nvGrpSpPr>
          <p:cNvPr id="3" name="Group 2"/>
          <p:cNvGrpSpPr/>
          <p:nvPr/>
        </p:nvGrpSpPr>
        <p:grpSpPr>
          <a:xfrm>
            <a:off x="128206" y="2307925"/>
            <a:ext cx="8916763" cy="2706759"/>
            <a:chOff x="128206" y="2307925"/>
            <a:chExt cx="8916763" cy="2706759"/>
          </a:xfrm>
        </p:grpSpPr>
        <p:sp>
          <p:nvSpPr>
            <p:cNvPr id="11" name="TextBox 10"/>
            <p:cNvSpPr txBox="1"/>
            <p:nvPr/>
          </p:nvSpPr>
          <p:spPr>
            <a:xfrm>
              <a:off x="1018163" y="2307925"/>
              <a:ext cx="1877437" cy="461665"/>
            </a:xfrm>
            <a:prstGeom prst="rect">
              <a:avLst/>
            </a:prstGeom>
            <a:noFill/>
          </p:spPr>
          <p:txBody>
            <a:bodyPr wrap="none" rtlCol="0">
              <a:spAutoFit/>
            </a:bodyPr>
            <a:lstStyle/>
            <a:p>
              <a:r>
                <a:rPr lang="en-IN" sz="2400" dirty="0" smtClean="0">
                  <a:solidFill>
                    <a:schemeClr val="bg1">
                      <a:lumMod val="65000"/>
                    </a:schemeClr>
                  </a:solidFill>
                </a:rPr>
                <a:t>Outer Query</a:t>
              </a:r>
              <a:endParaRPr lang="en-IN" sz="2400" dirty="0">
                <a:solidFill>
                  <a:schemeClr val="bg1">
                    <a:lumMod val="65000"/>
                  </a:schemeClr>
                </a:solidFill>
              </a:endParaRPr>
            </a:p>
          </p:txBody>
        </p:sp>
        <p:cxnSp>
          <p:nvCxnSpPr>
            <p:cNvPr id="12" name="Straight Arrow Connector 11"/>
            <p:cNvCxnSpPr/>
            <p:nvPr/>
          </p:nvCxnSpPr>
          <p:spPr>
            <a:xfrm>
              <a:off x="1793240" y="2749658"/>
              <a:ext cx="0" cy="799084"/>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5181600" y="2307925"/>
              <a:ext cx="3506088" cy="461665"/>
            </a:xfrm>
            <a:prstGeom prst="rect">
              <a:avLst/>
            </a:prstGeom>
            <a:noFill/>
          </p:spPr>
          <p:txBody>
            <a:bodyPr wrap="none" rtlCol="0">
              <a:spAutoFit/>
            </a:bodyPr>
            <a:lstStyle/>
            <a:p>
              <a:r>
                <a:rPr lang="en-IN" sz="2400" dirty="0">
                  <a:solidFill>
                    <a:schemeClr val="bg1">
                      <a:lumMod val="65000"/>
                    </a:schemeClr>
                  </a:solidFill>
                </a:rPr>
                <a:t>Subquery or Inner query</a:t>
              </a:r>
            </a:p>
          </p:txBody>
        </p:sp>
        <p:pic>
          <p:nvPicPr>
            <p:cNvPr id="2" name="Picture 1"/>
            <p:cNvPicPr>
              <a:picLocks noChangeAspect="1"/>
            </p:cNvPicPr>
            <p:nvPr/>
          </p:nvPicPr>
          <p:blipFill>
            <a:blip r:embed="rId2"/>
            <a:stretch>
              <a:fillRect/>
            </a:stretch>
          </p:blipFill>
          <p:spPr>
            <a:xfrm>
              <a:off x="128206" y="3560009"/>
              <a:ext cx="8916763" cy="1454675"/>
            </a:xfrm>
            <a:prstGeom prst="rect">
              <a:avLst/>
            </a:prstGeom>
          </p:spPr>
        </p:pic>
        <p:cxnSp>
          <p:nvCxnSpPr>
            <p:cNvPr id="16" name="Straight Arrow Connector 15"/>
            <p:cNvCxnSpPr/>
            <p:nvPr/>
          </p:nvCxnSpPr>
          <p:spPr>
            <a:xfrm>
              <a:off x="7141034" y="2716999"/>
              <a:ext cx="0" cy="1376876"/>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533475096"/>
      </p:ext>
    </p:extLst>
  </p:cSld>
  <p:clrMapOvr>
    <a:masterClrMapping/>
  </p:clrMapOvr>
  <p:timing>
    <p:tnLst>
      <p:par>
        <p:cTn id="1" dur="indefinite" restart="never" nodeType="tmRoot"/>
      </p:par>
    </p:tnLst>
  </p:timing>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Multiple</a:t>
            </a:r>
            <a:r>
              <a:rPr lang="en-IN" sz="3200" b="1" dirty="0"/>
              <a:t> </a:t>
            </a:r>
            <a:r>
              <a:rPr lang="en-IN" sz="3200" b="1" i="1" dirty="0">
                <a:solidFill>
                  <a:srgbClr val="FFFF00"/>
                </a:solidFill>
                <a:latin typeface="Arial" pitchFamily="34" charset="0"/>
                <a:cs typeface="Arial" pitchFamily="34" charset="0"/>
              </a:rPr>
              <a:t>Row</a:t>
            </a:r>
            <a:r>
              <a:rPr lang="en-IN" sz="3200" b="1" dirty="0"/>
              <a:t> </a:t>
            </a:r>
            <a:r>
              <a:rPr lang="en-IN" sz="3200" b="1" i="1" dirty="0">
                <a:solidFill>
                  <a:srgbClr val="FFFF00"/>
                </a:solidFill>
                <a:latin typeface="Arial" pitchFamily="34" charset="0"/>
                <a:cs typeface="Arial" pitchFamily="34" charset="0"/>
              </a:rPr>
              <a:t>and</a:t>
            </a:r>
            <a:r>
              <a:rPr lang="en-IN" sz="3200" b="1" dirty="0"/>
              <a:t> </a:t>
            </a:r>
            <a:r>
              <a:rPr lang="en-IN" sz="3200" b="1" i="1" dirty="0" smtClean="0">
                <a:solidFill>
                  <a:srgbClr val="FFFF00"/>
                </a:solidFill>
                <a:latin typeface="Arial" pitchFamily="34" charset="0"/>
                <a:cs typeface="Arial" pitchFamily="34" charset="0"/>
              </a:rPr>
              <a:t>Column</a:t>
            </a:r>
            <a:r>
              <a:rPr lang="en-IN" sz="3200" b="1" dirty="0" smtClean="0"/>
              <a:t> </a:t>
            </a:r>
            <a:r>
              <a:rPr lang="en-IN" sz="3200" b="1" i="1" dirty="0" smtClean="0">
                <a:solidFill>
                  <a:srgbClr val="FFFF00"/>
                </a:solidFill>
                <a:latin typeface="Arial" pitchFamily="34" charset="0"/>
                <a:cs typeface="Arial" pitchFamily="34" charset="0"/>
              </a:rPr>
              <a:t>Subqueries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57071"/>
            <a:ext cx="8991600" cy="1200329"/>
          </a:xfrm>
          <a:prstGeom prst="rect">
            <a:avLst/>
          </a:prstGeom>
        </p:spPr>
        <p:txBody>
          <a:bodyPr wrap="square">
            <a:spAutoFit/>
          </a:bodyPr>
          <a:lstStyle/>
          <a:p>
            <a:pPr algn="just"/>
            <a:r>
              <a:rPr lang="en-IN" sz="2400" dirty="0" smtClean="0">
                <a:latin typeface="Arial" panose="020B0604020202020204" pitchFamily="34" charset="0"/>
                <a:cs typeface="Arial" panose="020B0604020202020204" pitchFamily="34" charset="0"/>
              </a:rPr>
              <a:t>A multiple </a:t>
            </a:r>
            <a:r>
              <a:rPr lang="en-IN" sz="2400" dirty="0">
                <a:latin typeface="Arial" panose="020B0604020202020204" pitchFamily="34" charset="0"/>
                <a:cs typeface="Arial" panose="020B0604020202020204" pitchFamily="34" charset="0"/>
              </a:rPr>
              <a:t>row subquery returns </a:t>
            </a:r>
            <a:r>
              <a:rPr lang="en-IN" sz="2400" b="1" i="1" dirty="0">
                <a:solidFill>
                  <a:srgbClr val="FFC000"/>
                </a:solidFill>
                <a:latin typeface="Arial" panose="020B0604020202020204" pitchFamily="34" charset="0"/>
                <a:cs typeface="Arial" panose="020B0604020202020204" pitchFamily="34" charset="0"/>
              </a:rPr>
              <a:t>one or more rows </a:t>
            </a:r>
            <a:r>
              <a:rPr lang="en-IN" sz="2400" dirty="0">
                <a:latin typeface="Arial" panose="020B0604020202020204" pitchFamily="34" charset="0"/>
                <a:cs typeface="Arial" panose="020B0604020202020204" pitchFamily="34" charset="0"/>
              </a:rPr>
              <a:t>to the outer SQL statement. You may use the </a:t>
            </a:r>
            <a:r>
              <a:rPr lang="en-IN" sz="2400" b="1" i="1" dirty="0">
                <a:solidFill>
                  <a:srgbClr val="C00000"/>
                </a:solidFill>
                <a:latin typeface="Arial" panose="020B0604020202020204" pitchFamily="34" charset="0"/>
                <a:cs typeface="Arial" panose="020B0604020202020204" pitchFamily="34" charset="0"/>
              </a:rPr>
              <a:t>I</a:t>
            </a:r>
            <a:r>
              <a:rPr lang="en-IN" sz="2400" b="1" i="1" dirty="0">
                <a:solidFill>
                  <a:srgbClr val="C41A1A"/>
                </a:solidFill>
                <a:latin typeface="Arial" panose="020B0604020202020204" pitchFamily="34" charset="0"/>
                <a:cs typeface="Arial" panose="020B0604020202020204" pitchFamily="34" charset="0"/>
              </a:rPr>
              <a:t>N</a:t>
            </a:r>
            <a:r>
              <a:rPr lang="en-IN" sz="2400" dirty="0">
                <a:latin typeface="Arial" panose="020B0604020202020204" pitchFamily="34" charset="0"/>
                <a:cs typeface="Arial" panose="020B0604020202020204" pitchFamily="34" charset="0"/>
              </a:rPr>
              <a:t>, </a:t>
            </a:r>
            <a:r>
              <a:rPr lang="en-IN" sz="2400" b="1" i="1" dirty="0">
                <a:solidFill>
                  <a:srgbClr val="C41A1A"/>
                </a:solidFill>
                <a:latin typeface="Arial" panose="020B0604020202020204" pitchFamily="34" charset="0"/>
                <a:cs typeface="Arial" panose="020B0604020202020204" pitchFamily="34" charset="0"/>
              </a:rPr>
              <a:t>ANY</a:t>
            </a:r>
            <a:r>
              <a:rPr lang="en-IN" sz="2400" dirty="0">
                <a:latin typeface="Arial" panose="020B0604020202020204" pitchFamily="34" charset="0"/>
                <a:cs typeface="Arial" panose="020B0604020202020204" pitchFamily="34" charset="0"/>
              </a:rPr>
              <a:t>, or </a:t>
            </a:r>
            <a:r>
              <a:rPr lang="en-IN" sz="2400" b="1" i="1" dirty="0">
                <a:solidFill>
                  <a:srgbClr val="C41A1A"/>
                </a:solidFill>
                <a:latin typeface="Arial" panose="020B0604020202020204" pitchFamily="34" charset="0"/>
                <a:cs typeface="Arial" panose="020B0604020202020204" pitchFamily="34" charset="0"/>
              </a:rPr>
              <a:t>ALL</a:t>
            </a:r>
            <a:r>
              <a:rPr lang="en-IN" sz="2400" dirty="0">
                <a:latin typeface="Arial" panose="020B0604020202020204" pitchFamily="34" charset="0"/>
                <a:cs typeface="Arial" panose="020B0604020202020204" pitchFamily="34" charset="0"/>
              </a:rPr>
              <a:t> operator in outer query to handle a subquery that returns multiple rows.</a:t>
            </a:r>
          </a:p>
        </p:txBody>
      </p:sp>
      <p:grpSp>
        <p:nvGrpSpPr>
          <p:cNvPr id="7" name="Group 6"/>
          <p:cNvGrpSpPr/>
          <p:nvPr/>
        </p:nvGrpSpPr>
        <p:grpSpPr>
          <a:xfrm>
            <a:off x="76200" y="2307925"/>
            <a:ext cx="9016905" cy="3117274"/>
            <a:chOff x="76200" y="2307925"/>
            <a:chExt cx="9016905" cy="3117274"/>
          </a:xfrm>
        </p:grpSpPr>
        <p:pic>
          <p:nvPicPr>
            <p:cNvPr id="6" name="Picture 5"/>
            <p:cNvPicPr>
              <a:picLocks noChangeAspect="1"/>
            </p:cNvPicPr>
            <p:nvPr/>
          </p:nvPicPr>
          <p:blipFill>
            <a:blip r:embed="rId2"/>
            <a:stretch>
              <a:fillRect/>
            </a:stretch>
          </p:blipFill>
          <p:spPr>
            <a:xfrm>
              <a:off x="76200" y="3657600"/>
              <a:ext cx="9016905" cy="1767599"/>
            </a:xfrm>
            <a:prstGeom prst="rect">
              <a:avLst/>
            </a:prstGeom>
          </p:spPr>
        </p:pic>
        <p:sp>
          <p:nvSpPr>
            <p:cNvPr id="12" name="TextBox 11"/>
            <p:cNvSpPr txBox="1"/>
            <p:nvPr/>
          </p:nvSpPr>
          <p:spPr>
            <a:xfrm>
              <a:off x="1018163" y="2307925"/>
              <a:ext cx="1877437" cy="461665"/>
            </a:xfrm>
            <a:prstGeom prst="rect">
              <a:avLst/>
            </a:prstGeom>
            <a:noFill/>
          </p:spPr>
          <p:txBody>
            <a:bodyPr wrap="none" rtlCol="0">
              <a:spAutoFit/>
            </a:bodyPr>
            <a:lstStyle/>
            <a:p>
              <a:r>
                <a:rPr lang="en-IN" sz="2400" dirty="0" smtClean="0">
                  <a:solidFill>
                    <a:schemeClr val="bg1">
                      <a:lumMod val="65000"/>
                    </a:schemeClr>
                  </a:solidFill>
                </a:rPr>
                <a:t>Outer Query</a:t>
              </a:r>
              <a:endParaRPr lang="en-IN" sz="2400" dirty="0">
                <a:solidFill>
                  <a:schemeClr val="bg1">
                    <a:lumMod val="65000"/>
                  </a:schemeClr>
                </a:solidFill>
              </a:endParaRPr>
            </a:p>
          </p:txBody>
        </p:sp>
        <p:cxnSp>
          <p:nvCxnSpPr>
            <p:cNvPr id="13" name="Straight Arrow Connector 12"/>
            <p:cNvCxnSpPr/>
            <p:nvPr/>
          </p:nvCxnSpPr>
          <p:spPr>
            <a:xfrm>
              <a:off x="1793240" y="2749658"/>
              <a:ext cx="0" cy="799084"/>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5181600" y="2307925"/>
              <a:ext cx="3506088" cy="461665"/>
            </a:xfrm>
            <a:prstGeom prst="rect">
              <a:avLst/>
            </a:prstGeom>
            <a:noFill/>
          </p:spPr>
          <p:txBody>
            <a:bodyPr wrap="none" rtlCol="0">
              <a:spAutoFit/>
            </a:bodyPr>
            <a:lstStyle/>
            <a:p>
              <a:r>
                <a:rPr lang="en-IN" sz="2400" dirty="0">
                  <a:solidFill>
                    <a:schemeClr val="bg1">
                      <a:lumMod val="65000"/>
                    </a:schemeClr>
                  </a:solidFill>
                </a:rPr>
                <a:t>Subquery or Inner query</a:t>
              </a:r>
            </a:p>
          </p:txBody>
        </p:sp>
        <p:cxnSp>
          <p:nvCxnSpPr>
            <p:cNvPr id="15" name="Straight Arrow Connector 14"/>
            <p:cNvCxnSpPr/>
            <p:nvPr/>
          </p:nvCxnSpPr>
          <p:spPr>
            <a:xfrm>
              <a:off x="7141034" y="2716999"/>
              <a:ext cx="0" cy="1376876"/>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48897667"/>
      </p:ext>
    </p:extLst>
  </p:cSld>
  <p:clrMapOvr>
    <a:masterClrMapping/>
  </p:clrMapOvr>
  <p:timing>
    <p:tnLst>
      <p:par>
        <p:cTn id="1" dur="indefinite" restart="never" nodeType="tmRoot"/>
      </p:par>
    </p:tnLst>
  </p:timing>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Subqueries</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subquery is a SELECT statement within another statement</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2400" y="1460957"/>
            <a:ext cx="8839200" cy="2585323"/>
          </a:xfrm>
          <a:prstGeom prst="rect">
            <a:avLst/>
          </a:prstGeom>
          <a:solidFill>
            <a:schemeClr val="bg1">
              <a:lumMod val="95000"/>
            </a:schemeClr>
          </a:solidFill>
        </p:spPr>
        <p:txBody>
          <a:bodyPr wrap="square">
            <a:spAutoFit/>
          </a:bodyPr>
          <a:lstStyle/>
          <a:p>
            <a:r>
              <a:rPr lang="en-IN" dirty="0">
                <a:latin typeface="Arial" panose="020B0604020202020204" pitchFamily="34" charset="0"/>
                <a:cs typeface="Arial" panose="020B0604020202020204" pitchFamily="34" charset="0"/>
              </a:rPr>
              <a:t>A subquery may occur in:</a:t>
            </a:r>
          </a:p>
          <a:p>
            <a:pPr marL="285750" indent="-285750">
              <a:lnSpc>
                <a:spcPct val="200000"/>
              </a:lnSpc>
              <a:buFont typeface="Arial" panose="020B0604020202020204" pitchFamily="34" charset="0"/>
              <a:buChar char="•"/>
            </a:pPr>
            <a:r>
              <a:rPr lang="en-IN" dirty="0" smtClean="0">
                <a:latin typeface="Arial" panose="020B0604020202020204" pitchFamily="34" charset="0"/>
                <a:cs typeface="Arial" panose="020B0604020202020204" pitchFamily="34" charset="0"/>
              </a:rPr>
              <a:t>A</a:t>
            </a:r>
            <a:r>
              <a:rPr lang="en-IN" b="1" dirty="0" smtClean="0">
                <a:latin typeface="Arial" panose="020B0604020202020204" pitchFamily="34" charset="0"/>
                <a:cs typeface="Arial" panose="020B0604020202020204" pitchFamily="34" charset="0"/>
              </a:rPr>
              <a:t> </a:t>
            </a:r>
            <a:r>
              <a:rPr lang="en-IN" b="1" i="1" dirty="0">
                <a:solidFill>
                  <a:srgbClr val="00B0F0"/>
                </a:solidFill>
                <a:latin typeface="Arial" panose="020B0604020202020204" pitchFamily="34" charset="0"/>
                <a:cs typeface="Arial" panose="020B0604020202020204" pitchFamily="34" charset="0"/>
              </a:rPr>
              <a:t>SELECT</a:t>
            </a:r>
            <a:r>
              <a:rPr lang="en-IN" b="1" dirty="0">
                <a:solidFill>
                  <a:srgbClr val="00B0F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clause</a:t>
            </a:r>
          </a:p>
          <a:p>
            <a:pPr marL="285750" indent="-285750">
              <a:lnSpc>
                <a:spcPct val="200000"/>
              </a:lnSpc>
              <a:buFont typeface="Arial" panose="020B0604020202020204" pitchFamily="34" charset="0"/>
              <a:buChar char="•"/>
            </a:pPr>
            <a:r>
              <a:rPr lang="en-IN" dirty="0">
                <a:latin typeface="Arial" panose="020B0604020202020204" pitchFamily="34" charset="0"/>
                <a:cs typeface="Arial" panose="020B0604020202020204" pitchFamily="34" charset="0"/>
              </a:rPr>
              <a:t>A</a:t>
            </a:r>
            <a:r>
              <a:rPr lang="en-IN" b="1" dirty="0" smtClean="0">
                <a:latin typeface="Arial" panose="020B0604020202020204" pitchFamily="34" charset="0"/>
                <a:cs typeface="Arial" panose="020B0604020202020204" pitchFamily="34" charset="0"/>
              </a:rPr>
              <a:t> </a:t>
            </a:r>
            <a:r>
              <a:rPr lang="en-IN" b="1" i="1" dirty="0">
                <a:solidFill>
                  <a:srgbClr val="00B0F0"/>
                </a:solidFill>
                <a:latin typeface="Arial" panose="020B0604020202020204" pitchFamily="34" charset="0"/>
                <a:cs typeface="Arial" panose="020B0604020202020204" pitchFamily="34" charset="0"/>
              </a:rPr>
              <a:t>FROM</a:t>
            </a:r>
            <a:r>
              <a:rPr lang="en-IN" b="1" dirty="0">
                <a:solidFill>
                  <a:srgbClr val="00B0F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clause</a:t>
            </a:r>
          </a:p>
          <a:p>
            <a:pPr marL="285750" indent="-285750">
              <a:lnSpc>
                <a:spcPct val="200000"/>
              </a:lnSpc>
              <a:buFont typeface="Arial" panose="020B0604020202020204" pitchFamily="34" charset="0"/>
              <a:buChar char="•"/>
            </a:pPr>
            <a:r>
              <a:rPr lang="en-IN" dirty="0">
                <a:latin typeface="Arial" panose="020B0604020202020204" pitchFamily="34" charset="0"/>
                <a:cs typeface="Arial" panose="020B0604020202020204" pitchFamily="34" charset="0"/>
              </a:rPr>
              <a:t>A</a:t>
            </a:r>
            <a:r>
              <a:rPr lang="en-IN" b="1" dirty="0" smtClean="0">
                <a:latin typeface="Arial" panose="020B0604020202020204" pitchFamily="34" charset="0"/>
                <a:cs typeface="Arial" panose="020B0604020202020204" pitchFamily="34" charset="0"/>
              </a:rPr>
              <a:t> </a:t>
            </a:r>
            <a:r>
              <a:rPr lang="en-IN" b="1" i="1" dirty="0">
                <a:solidFill>
                  <a:srgbClr val="00B0F0"/>
                </a:solidFill>
                <a:latin typeface="Arial" panose="020B0604020202020204" pitchFamily="34" charset="0"/>
                <a:cs typeface="Arial" panose="020B0604020202020204" pitchFamily="34" charset="0"/>
              </a:rPr>
              <a:t>WHERE</a:t>
            </a:r>
            <a:r>
              <a:rPr lang="en-IN" b="1" dirty="0">
                <a:solidFill>
                  <a:srgbClr val="00B0F0"/>
                </a:solidFill>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clause</a:t>
            </a:r>
          </a:p>
          <a:p>
            <a:pPr marL="285750" indent="-285750">
              <a:lnSpc>
                <a:spcPct val="200000"/>
              </a:lnSpc>
              <a:buFont typeface="Arial" panose="020B0604020202020204" pitchFamily="34" charset="0"/>
              <a:buChar char="•"/>
            </a:pPr>
            <a:r>
              <a:rPr lang="en-IN" dirty="0" smtClean="0">
                <a:latin typeface="Arial" panose="020B0604020202020204" pitchFamily="34" charset="0"/>
                <a:cs typeface="Arial" panose="020B0604020202020204" pitchFamily="34" charset="0"/>
              </a:rPr>
              <a:t>A </a:t>
            </a:r>
            <a:r>
              <a:rPr lang="en-IN" b="1" i="1" dirty="0">
                <a:solidFill>
                  <a:srgbClr val="00B0F0"/>
                </a:solidFill>
                <a:latin typeface="Arial" panose="020B0604020202020204" pitchFamily="34" charset="0"/>
                <a:cs typeface="Arial" panose="020B0604020202020204" pitchFamily="34" charset="0"/>
              </a:rPr>
              <a:t>HAVING</a:t>
            </a:r>
            <a:r>
              <a:rPr lang="en-IN" dirty="0" smtClean="0">
                <a:latin typeface="Arial" panose="020B0604020202020204" pitchFamily="34" charset="0"/>
                <a:cs typeface="Arial" panose="020B0604020202020204" pitchFamily="34" charset="0"/>
              </a:rPr>
              <a:t> clause</a:t>
            </a:r>
          </a:p>
        </p:txBody>
      </p:sp>
      <p:sp>
        <p:nvSpPr>
          <p:cNvPr id="8" name="Rectangle 7"/>
          <p:cNvSpPr/>
          <p:nvPr/>
        </p:nvSpPr>
        <p:spPr>
          <a:xfrm>
            <a:off x="174170" y="4321314"/>
            <a:ext cx="8817429" cy="707886"/>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A subquery's outer statement can be any one of: </a:t>
            </a:r>
            <a:r>
              <a:rPr lang="en-IN" b="1" i="1" dirty="0">
                <a:solidFill>
                  <a:srgbClr val="C00000"/>
                </a:solidFill>
                <a:latin typeface="Arial" panose="020B0604020202020204" pitchFamily="34" charset="0"/>
                <a:cs typeface="Arial" panose="020B0604020202020204" pitchFamily="34" charset="0"/>
              </a:rPr>
              <a:t>SELECT</a:t>
            </a:r>
            <a:r>
              <a:rPr lang="en-IN" sz="2000" b="1" i="1" dirty="0">
                <a:latin typeface="Arial" panose="020B0604020202020204" pitchFamily="34" charset="0"/>
                <a:cs typeface="Arial" panose="020B0604020202020204" pitchFamily="34" charset="0"/>
              </a:rPr>
              <a:t>, </a:t>
            </a:r>
            <a:r>
              <a:rPr lang="en-IN" b="1" i="1" dirty="0">
                <a:solidFill>
                  <a:srgbClr val="C00000"/>
                </a:solidFill>
                <a:latin typeface="Arial" panose="020B0604020202020204" pitchFamily="34" charset="0"/>
                <a:cs typeface="Arial" panose="020B0604020202020204" pitchFamily="34" charset="0"/>
              </a:rPr>
              <a:t>INSERT</a:t>
            </a:r>
            <a:r>
              <a:rPr lang="en-IN" sz="2000" b="1" i="1" dirty="0">
                <a:latin typeface="Arial" panose="020B0604020202020204" pitchFamily="34" charset="0"/>
                <a:cs typeface="Arial" panose="020B0604020202020204" pitchFamily="34" charset="0"/>
              </a:rPr>
              <a:t>, </a:t>
            </a:r>
            <a:r>
              <a:rPr lang="en-IN" b="1" i="1" dirty="0">
                <a:solidFill>
                  <a:srgbClr val="C00000"/>
                </a:solidFill>
                <a:latin typeface="Arial" panose="020B0604020202020204" pitchFamily="34" charset="0"/>
                <a:cs typeface="Arial" panose="020B0604020202020204" pitchFamily="34" charset="0"/>
              </a:rPr>
              <a:t>UPDATE</a:t>
            </a:r>
            <a:r>
              <a:rPr lang="en-IN" sz="2000" b="1" i="1" dirty="0">
                <a:latin typeface="Arial" panose="020B0604020202020204" pitchFamily="34" charset="0"/>
                <a:cs typeface="Arial" panose="020B0604020202020204" pitchFamily="34" charset="0"/>
              </a:rPr>
              <a:t>, </a:t>
            </a:r>
            <a:r>
              <a:rPr lang="en-IN" b="1" i="1" dirty="0">
                <a:solidFill>
                  <a:srgbClr val="C00000"/>
                </a:solidFill>
                <a:latin typeface="Arial" panose="020B0604020202020204" pitchFamily="34" charset="0"/>
                <a:cs typeface="Arial" panose="020B0604020202020204" pitchFamily="34" charset="0"/>
              </a:rPr>
              <a:t>DELETE</a:t>
            </a:r>
            <a:r>
              <a:rPr lang="en-IN" sz="2000" b="1" i="1" dirty="0">
                <a:latin typeface="Arial" panose="020B0604020202020204" pitchFamily="34" charset="0"/>
                <a:cs typeface="Arial" panose="020B0604020202020204" pitchFamily="34" charset="0"/>
              </a:rPr>
              <a:t>, </a:t>
            </a:r>
            <a:r>
              <a:rPr lang="en-IN" b="1" i="1" dirty="0">
                <a:solidFill>
                  <a:srgbClr val="C00000"/>
                </a:solidFill>
                <a:latin typeface="Arial" panose="020B0604020202020204" pitchFamily="34" charset="0"/>
                <a:cs typeface="Arial" panose="020B0604020202020204" pitchFamily="34" charset="0"/>
              </a:rPr>
              <a:t>SET</a:t>
            </a:r>
            <a:r>
              <a:rPr lang="en-IN" sz="2000" b="1" i="1" dirty="0">
                <a:latin typeface="Arial" panose="020B0604020202020204" pitchFamily="34" charset="0"/>
                <a:cs typeface="Arial" panose="020B0604020202020204" pitchFamily="34" charset="0"/>
              </a:rPr>
              <a:t>, </a:t>
            </a:r>
            <a:r>
              <a:rPr lang="en-IN" sz="2000" dirty="0">
                <a:latin typeface="Arial" panose="020B0604020202020204" pitchFamily="34" charset="0"/>
                <a:cs typeface="Arial" panose="020B0604020202020204" pitchFamily="34" charset="0"/>
              </a:rPr>
              <a:t>or</a:t>
            </a:r>
            <a:r>
              <a:rPr lang="en-IN" sz="2000" b="1" i="1" dirty="0">
                <a:latin typeface="Arial" panose="020B0604020202020204" pitchFamily="34" charset="0"/>
                <a:cs typeface="Arial" panose="020B0604020202020204" pitchFamily="34" charset="0"/>
              </a:rPr>
              <a:t> </a:t>
            </a:r>
            <a:r>
              <a:rPr lang="en-IN" b="1" i="1" dirty="0">
                <a:solidFill>
                  <a:srgbClr val="C00000"/>
                </a:solidFill>
                <a:latin typeface="Arial" panose="020B0604020202020204" pitchFamily="34" charset="0"/>
                <a:cs typeface="Arial" panose="020B0604020202020204" pitchFamily="34" charset="0"/>
              </a:rPr>
              <a:t>DO</a:t>
            </a:r>
            <a:r>
              <a:rPr lang="en-IN" sz="2000" b="1" i="1" dirty="0">
                <a:latin typeface="Arial" panose="020B0604020202020204" pitchFamily="34" charset="0"/>
                <a:cs typeface="Arial" panose="020B0604020202020204" pitchFamily="34" charset="0"/>
              </a:rPr>
              <a:t>.</a:t>
            </a:r>
          </a:p>
        </p:txBody>
      </p:sp>
    </p:spTree>
  </p:cSld>
  <p:clrMapOvr>
    <a:masterClrMapping/>
  </p:clrMapOvr>
  <p:timing>
    <p:tnLst>
      <p:par>
        <p:cTn id="1" dur="indefinite" restart="never" nodeType="tmRoot"/>
      </p:par>
    </p:tnLst>
  </p:timing>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Subqueries with INSERT</a:t>
            </a:r>
            <a:endParaRPr lang="en-IN" sz="3200" b="1" i="1" dirty="0">
              <a:solidFill>
                <a:srgbClr val="FFFF00"/>
              </a:solidFill>
              <a:latin typeface="Arial" pitchFamily="34" charset="0"/>
              <a:cs typeface="Arial" pitchFamily="34" charset="0"/>
            </a:endParaRPr>
          </a:p>
        </p:txBody>
      </p:sp>
      <p:sp>
        <p:nvSpPr>
          <p:cNvPr id="10" name="Rectangle 9"/>
          <p:cNvSpPr/>
          <p:nvPr/>
        </p:nvSpPr>
        <p:spPr>
          <a:xfrm>
            <a:off x="152400" y="915649"/>
            <a:ext cx="997389" cy="400110"/>
          </a:xfrm>
          <a:prstGeom prst="rect">
            <a:avLst/>
          </a:prstGeom>
        </p:spPr>
        <p:txBody>
          <a:bodyPr wrap="none">
            <a:spAutoFit/>
          </a:bodyPr>
          <a:lstStyle/>
          <a:p>
            <a:r>
              <a:rPr lang="en-US" sz="2000" b="1" i="1" dirty="0" smtClean="0">
                <a:solidFill>
                  <a:schemeClr val="bg1">
                    <a:lumMod val="85000"/>
                  </a:schemeClr>
                </a:solidFill>
                <a:latin typeface="Arial" pitchFamily="34" charset="0"/>
                <a:cs typeface="Arial" pitchFamily="34" charset="0"/>
              </a:rPr>
              <a:t>syntax</a:t>
            </a:r>
          </a:p>
        </p:txBody>
      </p:sp>
      <p:sp>
        <p:nvSpPr>
          <p:cNvPr id="5" name="Rectangle 3"/>
          <p:cNvSpPr>
            <a:spLocks noChangeArrowheads="1"/>
          </p:cNvSpPr>
          <p:nvPr/>
        </p:nvSpPr>
        <p:spPr bwMode="auto">
          <a:xfrm>
            <a:off x="148441" y="1422737"/>
            <a:ext cx="8843157" cy="1015663"/>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77AA"/>
                </a:solidFill>
                <a:latin typeface="Liberation Mono"/>
              </a:rPr>
              <a:t>INSERT INTO table_name [ (column1 [, column2 ]) ]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77AA"/>
                </a:solidFill>
                <a:latin typeface="Liberation Mono"/>
              </a:rPr>
              <a:t>SELECT [ *|column1 [, column2 ] FROM table1 [, table2 ]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77AA"/>
                </a:solidFill>
                <a:latin typeface="Liberation Mono"/>
              </a:rPr>
              <a:t>[ WHERE VALUE OPERATOR ]; </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441" y="4038600"/>
            <a:ext cx="7166760" cy="860503"/>
          </a:xfrm>
          <a:prstGeom prst="rect">
            <a:avLst/>
          </a:prstGeom>
        </p:spPr>
      </p:pic>
      <p:pic>
        <p:nvPicPr>
          <p:cNvPr id="3" name="Picture 2"/>
          <p:cNvPicPr>
            <a:picLocks noChangeAspect="1"/>
          </p:cNvPicPr>
          <p:nvPr/>
        </p:nvPicPr>
        <p:blipFill>
          <a:blip r:embed="rId3"/>
          <a:stretch>
            <a:fillRect/>
          </a:stretch>
        </p:blipFill>
        <p:spPr>
          <a:xfrm>
            <a:off x="148441" y="3033712"/>
            <a:ext cx="6981825" cy="409575"/>
          </a:xfrm>
          <a:prstGeom prst="rect">
            <a:avLst/>
          </a:prstGeom>
        </p:spPr>
      </p:pic>
      <p:sp>
        <p:nvSpPr>
          <p:cNvPr id="7" name="Rectangle 6"/>
          <p:cNvSpPr/>
          <p:nvPr/>
        </p:nvSpPr>
        <p:spPr>
          <a:xfrm>
            <a:off x="3906747" y="2939144"/>
            <a:ext cx="3223519" cy="547687"/>
          </a:xfrm>
          <a:prstGeom prst="rect">
            <a:avLst/>
          </a:prstGeom>
          <a:no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p:cNvSpPr/>
          <p:nvPr/>
        </p:nvSpPr>
        <p:spPr>
          <a:xfrm>
            <a:off x="691578" y="4430486"/>
            <a:ext cx="6281726" cy="547687"/>
          </a:xfrm>
          <a:prstGeom prst="rect">
            <a:avLst/>
          </a:prstGeom>
          <a:no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21226634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590800"/>
            <a:ext cx="8839200" cy="914400"/>
          </a:xfrm>
          <a:prstGeom prst="rect">
            <a:avLst/>
          </a:prstGeom>
        </p:spPr>
        <p:txBody>
          <a:bodyPr>
            <a:normAutofit/>
          </a:bodyPr>
          <a:lstStyle/>
          <a:p>
            <a:pPr lvl="0" algn="ctr">
              <a:spcBef>
                <a:spcPct val="0"/>
              </a:spcBef>
              <a:defRPr/>
            </a:pPr>
            <a:endParaRPr kumimoji="0" lang="en-US" sz="3600" b="1" i="1" u="none" strike="noStrike" kern="1200" cap="none" spc="0" normalizeH="0" baseline="0" noProof="0" dirty="0" smtClean="0">
              <a:ln>
                <a:noFill/>
              </a:ln>
              <a:effectLst/>
              <a:uLnTx/>
              <a:uFillTx/>
              <a:latin typeface="Arial" pitchFamily="34" charset="0"/>
              <a:cs typeface="Arial" pitchFamily="34" charset="0"/>
            </a:endParaRPr>
          </a:p>
        </p:txBody>
      </p:sp>
      <p:sp>
        <p:nvSpPr>
          <p:cNvPr id="4" name="Rectangle 3"/>
          <p:cNvSpPr/>
          <p:nvPr/>
        </p:nvSpPr>
        <p:spPr>
          <a:xfrm>
            <a:off x="152400" y="726281"/>
            <a:ext cx="8839200" cy="5509200"/>
          </a:xfrm>
          <a:prstGeom prst="rect">
            <a:avLst/>
          </a:prstGeom>
          <a:solidFill>
            <a:schemeClr val="bg1"/>
          </a:solidFill>
        </p:spPr>
        <p:txBody>
          <a:bodyPr wrap="square">
            <a:spAutoFit/>
          </a:bodyPr>
          <a:lstStyle/>
          <a:p>
            <a:r>
              <a:rPr lang="en-US" sz="2800" b="1" u="sng" dirty="0" smtClean="0">
                <a:latin typeface="Arial" pitchFamily="34" charset="0"/>
                <a:cs typeface="Arial" pitchFamily="34" charset="0"/>
              </a:rPr>
              <a:t>Atomicity</a:t>
            </a:r>
            <a:r>
              <a:rPr lang="en-US" sz="2400" dirty="0" smtClean="0">
                <a:latin typeface="Arial" pitchFamily="34" charset="0"/>
                <a:cs typeface="Arial" pitchFamily="34" charset="0"/>
              </a:rPr>
              <a:t>. In a transaction involving two or more separate</a:t>
            </a:r>
            <a:r>
              <a:rPr lang="en-US" sz="2400" dirty="0" smtClean="0"/>
              <a:t> </a:t>
            </a:r>
            <a:r>
              <a:rPr lang="en-US" sz="2400" dirty="0" smtClean="0">
                <a:latin typeface="Arial" pitchFamily="34" charset="0"/>
                <a:cs typeface="Arial" pitchFamily="34" charset="0"/>
              </a:rPr>
              <a:t>pieces of information, either all of the pieces are committed or none are.</a:t>
            </a:r>
          </a:p>
          <a:p>
            <a:endParaRPr lang="en-US" sz="1200" dirty="0" smtClean="0">
              <a:latin typeface="Arial" pitchFamily="34" charset="0"/>
              <a:cs typeface="Arial" pitchFamily="34" charset="0"/>
            </a:endParaRPr>
          </a:p>
          <a:p>
            <a:endParaRPr lang="en-US" sz="1200" dirty="0" smtClean="0">
              <a:latin typeface="Arial" pitchFamily="34" charset="0"/>
              <a:cs typeface="Arial" pitchFamily="34" charset="0"/>
            </a:endParaRPr>
          </a:p>
          <a:p>
            <a:r>
              <a:rPr lang="en-US" sz="2800" b="1" u="sng" dirty="0" smtClean="0">
                <a:latin typeface="Arial" pitchFamily="34" charset="0"/>
                <a:cs typeface="Arial" pitchFamily="34" charset="0"/>
              </a:rPr>
              <a:t>Consistency</a:t>
            </a:r>
            <a:r>
              <a:rPr lang="en-US" sz="2400" dirty="0" smtClean="0">
                <a:latin typeface="Arial" pitchFamily="34" charset="0"/>
                <a:cs typeface="Arial" pitchFamily="34" charset="0"/>
              </a:rPr>
              <a:t>. A transaction either creates a new and valid state of data, or, if any failure occurs, returns all data to its state before the transaction was started.</a:t>
            </a:r>
          </a:p>
          <a:p>
            <a:endParaRPr lang="en-US" sz="1200" dirty="0" smtClean="0">
              <a:latin typeface="Arial" pitchFamily="34" charset="0"/>
              <a:cs typeface="Arial" pitchFamily="34" charset="0"/>
            </a:endParaRPr>
          </a:p>
          <a:p>
            <a:endParaRPr lang="en-US" sz="1200" dirty="0" smtClean="0">
              <a:latin typeface="Arial" pitchFamily="34" charset="0"/>
              <a:cs typeface="Arial" pitchFamily="34" charset="0"/>
            </a:endParaRPr>
          </a:p>
          <a:p>
            <a:r>
              <a:rPr lang="en-US" sz="2800" b="1" u="sng" dirty="0" smtClean="0">
                <a:latin typeface="Arial" pitchFamily="34" charset="0"/>
                <a:cs typeface="Arial" pitchFamily="34" charset="0"/>
              </a:rPr>
              <a:t>Isolation</a:t>
            </a:r>
            <a:r>
              <a:rPr lang="en-US" sz="2400" dirty="0" smtClean="0">
                <a:latin typeface="Arial" pitchFamily="34" charset="0"/>
                <a:cs typeface="Arial" pitchFamily="34" charset="0"/>
              </a:rPr>
              <a:t>. A transaction in process and not yet committed must remain isolated from any other transaction.</a:t>
            </a:r>
          </a:p>
          <a:p>
            <a:endParaRPr lang="en-US" sz="1200" dirty="0" smtClean="0">
              <a:latin typeface="Arial" pitchFamily="34" charset="0"/>
              <a:cs typeface="Arial" pitchFamily="34" charset="0"/>
            </a:endParaRPr>
          </a:p>
          <a:p>
            <a:endParaRPr lang="en-US" sz="1200" dirty="0" smtClean="0">
              <a:latin typeface="Arial" pitchFamily="34" charset="0"/>
              <a:cs typeface="Arial" pitchFamily="34" charset="0"/>
            </a:endParaRPr>
          </a:p>
          <a:p>
            <a:r>
              <a:rPr lang="en-US" sz="2800" b="1" u="sng" dirty="0" smtClean="0">
                <a:latin typeface="Arial" pitchFamily="34" charset="0"/>
                <a:cs typeface="Arial" pitchFamily="34" charset="0"/>
              </a:rPr>
              <a:t>Durability</a:t>
            </a:r>
            <a:r>
              <a:rPr lang="en-US" sz="2400" dirty="0" smtClean="0">
                <a:latin typeface="Arial" pitchFamily="34" charset="0"/>
                <a:cs typeface="Arial" pitchFamily="34" charset="0"/>
              </a:rPr>
              <a:t>. Committed data is saved by the system such that, even in the event of a failure and system restart, the data is available in its correct state.</a:t>
            </a:r>
            <a:endParaRPr lang="en-US" sz="2400" dirty="0">
              <a:latin typeface="Arial" pitchFamily="34" charset="0"/>
              <a:cs typeface="Arial" pitchFamily="34" charset="0"/>
            </a:endParaRPr>
          </a:p>
        </p:txBody>
      </p:sp>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ACID properties of transactions</a:t>
            </a:r>
          </a:p>
        </p:txBody>
      </p:sp>
    </p:spTree>
  </p:cSld>
  <p:clrMapOvr>
    <a:masterClrMapping/>
  </p:clrMapOvr>
  <p:transition/>
  <p:timing>
    <p:tnLst>
      <p:par>
        <p:cTn id="1" dur="indefinite" restart="never" nodeType="tmRoot"/>
      </p:par>
    </p:tnLst>
  </p:timing>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Subqueries with UPDATE</a:t>
            </a:r>
            <a:endParaRPr lang="en-IN" sz="3200" b="1" i="1" dirty="0">
              <a:solidFill>
                <a:srgbClr val="FFFF00"/>
              </a:solidFill>
              <a:latin typeface="Arial" pitchFamily="34" charset="0"/>
              <a:cs typeface="Arial" pitchFamily="34" charset="0"/>
            </a:endParaRPr>
          </a:p>
        </p:txBody>
      </p:sp>
      <p:sp>
        <p:nvSpPr>
          <p:cNvPr id="10" name="Rectangle 9"/>
          <p:cNvSpPr/>
          <p:nvPr/>
        </p:nvSpPr>
        <p:spPr>
          <a:xfrm>
            <a:off x="152400" y="914400"/>
            <a:ext cx="997389" cy="400110"/>
          </a:xfrm>
          <a:prstGeom prst="rect">
            <a:avLst/>
          </a:prstGeom>
        </p:spPr>
        <p:txBody>
          <a:bodyPr wrap="none">
            <a:spAutoFit/>
          </a:bodyPr>
          <a:lstStyle/>
          <a:p>
            <a:r>
              <a:rPr lang="en-US" sz="2000" b="1" i="1" dirty="0" smtClean="0">
                <a:solidFill>
                  <a:schemeClr val="bg1">
                    <a:lumMod val="85000"/>
                  </a:schemeClr>
                </a:solidFill>
                <a:latin typeface="Arial" pitchFamily="34" charset="0"/>
                <a:cs typeface="Arial" pitchFamily="34" charset="0"/>
              </a:rPr>
              <a:t>syntax</a:t>
            </a:r>
          </a:p>
        </p:txBody>
      </p:sp>
      <p:sp>
        <p:nvSpPr>
          <p:cNvPr id="3" name="Rectangle 2"/>
          <p:cNvSpPr>
            <a:spLocks noChangeArrowheads="1"/>
          </p:cNvSpPr>
          <p:nvPr/>
        </p:nvSpPr>
        <p:spPr bwMode="auto">
          <a:xfrm>
            <a:off x="148442" y="1441847"/>
            <a:ext cx="8843157" cy="1015663"/>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sz="2000" dirty="0">
                <a:solidFill>
                  <a:srgbClr val="0077AA"/>
                </a:solidFill>
                <a:latin typeface="Liberation Mono"/>
              </a:rPr>
              <a:t>UPDATE table_name SET column_name = new_value [ WHERE OPERATOR [ VALUE </a:t>
            </a:r>
            <a:r>
              <a:rPr lang="en-US" sz="2000" dirty="0" smtClean="0">
                <a:solidFill>
                  <a:srgbClr val="0077AA"/>
                </a:solidFill>
                <a:latin typeface="Liberation Mono"/>
              </a:rPr>
              <a:t>] (</a:t>
            </a:r>
            <a:r>
              <a:rPr lang="en-US" sz="2000" dirty="0">
                <a:solidFill>
                  <a:srgbClr val="0077AA"/>
                </a:solidFill>
                <a:latin typeface="Liberation Mono"/>
              </a:rPr>
              <a:t>SELECT </a:t>
            </a:r>
            <a:r>
              <a:rPr lang="en-US" sz="2000" dirty="0" smtClean="0">
                <a:solidFill>
                  <a:srgbClr val="0077AA"/>
                </a:solidFill>
                <a:latin typeface="Liberation Mono"/>
              </a:rPr>
              <a:t>column_name </a:t>
            </a:r>
            <a:r>
              <a:rPr lang="en-US" sz="2000" dirty="0">
                <a:solidFill>
                  <a:srgbClr val="0077AA"/>
                </a:solidFill>
                <a:latin typeface="Liberation Mono"/>
              </a:rPr>
              <a:t>FROM </a:t>
            </a:r>
            <a:r>
              <a:rPr lang="en-US" sz="2000" dirty="0" smtClean="0">
                <a:solidFill>
                  <a:srgbClr val="0077AA"/>
                </a:solidFill>
                <a:latin typeface="Liberation Mono"/>
              </a:rPr>
              <a:t>table_name) </a:t>
            </a:r>
            <a:r>
              <a:rPr lang="en-US" sz="2000" dirty="0">
                <a:solidFill>
                  <a:srgbClr val="0077AA"/>
                </a:solidFill>
                <a:latin typeface="Liberation Mono"/>
              </a:rPr>
              <a:t>[ WHERE) ] </a:t>
            </a:r>
          </a:p>
        </p:txBody>
      </p:sp>
    </p:spTree>
    <p:extLst>
      <p:ext uri="{BB962C8B-B14F-4D97-AF65-F5344CB8AC3E}">
        <p14:creationId xmlns:p14="http://schemas.microsoft.com/office/powerpoint/2010/main" val="3616541887"/>
      </p:ext>
    </p:extLst>
  </p:cSld>
  <p:clrMapOvr>
    <a:masterClrMapping/>
  </p:clrMapOvr>
  <p:timing>
    <p:tnLst>
      <p:par>
        <p:cTn id="1" dur="indefinite" restart="never" nodeType="tmRoot"/>
      </p:par>
    </p:tnLst>
  </p:timing>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Subqueries with DELETE</a:t>
            </a:r>
            <a:endParaRPr lang="en-IN" sz="3200" b="1" i="1" dirty="0">
              <a:solidFill>
                <a:srgbClr val="FFFF00"/>
              </a:solidFill>
              <a:latin typeface="Arial" pitchFamily="34" charset="0"/>
              <a:cs typeface="Arial" pitchFamily="34" charset="0"/>
            </a:endParaRPr>
          </a:p>
        </p:txBody>
      </p:sp>
      <p:sp>
        <p:nvSpPr>
          <p:cNvPr id="10" name="Rectangle 9"/>
          <p:cNvSpPr/>
          <p:nvPr/>
        </p:nvSpPr>
        <p:spPr>
          <a:xfrm>
            <a:off x="152400" y="873204"/>
            <a:ext cx="997389" cy="400110"/>
          </a:xfrm>
          <a:prstGeom prst="rect">
            <a:avLst/>
          </a:prstGeom>
        </p:spPr>
        <p:txBody>
          <a:bodyPr wrap="none">
            <a:spAutoFit/>
          </a:bodyPr>
          <a:lstStyle/>
          <a:p>
            <a:r>
              <a:rPr lang="en-US" sz="2000" b="1" i="1" dirty="0" smtClean="0">
                <a:solidFill>
                  <a:schemeClr val="bg1">
                    <a:lumMod val="85000"/>
                  </a:schemeClr>
                </a:solidFill>
                <a:latin typeface="Arial" pitchFamily="34" charset="0"/>
                <a:cs typeface="Arial" pitchFamily="34" charset="0"/>
              </a:rPr>
              <a:t>syntax</a:t>
            </a:r>
          </a:p>
        </p:txBody>
      </p:sp>
      <p:sp>
        <p:nvSpPr>
          <p:cNvPr id="11" name="Rectangle 4"/>
          <p:cNvSpPr>
            <a:spLocks noChangeArrowheads="1"/>
          </p:cNvSpPr>
          <p:nvPr/>
        </p:nvSpPr>
        <p:spPr bwMode="auto">
          <a:xfrm>
            <a:off x="148441" y="1425714"/>
            <a:ext cx="8843157" cy="707886"/>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pPr>
            <a:r>
              <a:rPr lang="en-US" sz="2000" dirty="0">
                <a:solidFill>
                  <a:srgbClr val="0077AA"/>
                </a:solidFill>
                <a:latin typeface="Liberation Mono"/>
              </a:rPr>
              <a:t>DELETE FROM table_name [ WHERE OPERATOR [ VALUE ] </a:t>
            </a:r>
          </a:p>
          <a:p>
            <a:pPr eaLnBrk="0" fontAlgn="base" hangingPunct="0">
              <a:spcBef>
                <a:spcPct val="0"/>
              </a:spcBef>
              <a:spcAft>
                <a:spcPct val="0"/>
              </a:spcAft>
            </a:pPr>
            <a:r>
              <a:rPr lang="en-US" sz="2000" dirty="0">
                <a:solidFill>
                  <a:srgbClr val="0077AA"/>
                </a:solidFill>
                <a:latin typeface="Liberation Mono"/>
              </a:rPr>
              <a:t>(SELECT </a:t>
            </a:r>
            <a:r>
              <a:rPr lang="en-US" sz="2000" dirty="0" smtClean="0">
                <a:solidFill>
                  <a:srgbClr val="0077AA"/>
                </a:solidFill>
                <a:latin typeface="Liberation Mono"/>
              </a:rPr>
              <a:t>column_name </a:t>
            </a:r>
            <a:r>
              <a:rPr lang="en-US" sz="2000" dirty="0">
                <a:solidFill>
                  <a:srgbClr val="0077AA"/>
                </a:solidFill>
                <a:latin typeface="Liberation Mono"/>
              </a:rPr>
              <a:t>FROM </a:t>
            </a:r>
            <a:r>
              <a:rPr lang="en-US" sz="2000" dirty="0" smtClean="0">
                <a:solidFill>
                  <a:srgbClr val="0077AA"/>
                </a:solidFill>
                <a:latin typeface="Liberation Mono"/>
              </a:rPr>
              <a:t>table_name) </a:t>
            </a:r>
            <a:r>
              <a:rPr lang="en-US" sz="2000" dirty="0">
                <a:solidFill>
                  <a:srgbClr val="0077AA"/>
                </a:solidFill>
                <a:latin typeface="Liberation Mono"/>
              </a:rPr>
              <a:t>[ WHERE) ] </a:t>
            </a:r>
          </a:p>
        </p:txBody>
      </p:sp>
    </p:spTree>
    <p:extLst>
      <p:ext uri="{BB962C8B-B14F-4D97-AF65-F5344CB8AC3E}">
        <p14:creationId xmlns:p14="http://schemas.microsoft.com/office/powerpoint/2010/main" val="3475107062"/>
      </p:ext>
    </p:extLst>
  </p:cSld>
  <p:clrMapOvr>
    <a:masterClrMapping/>
  </p:clrMapOvr>
  <p:timing>
    <p:tnLst>
      <p:par>
        <p:cTn id="1" dur="indefinite" restart="never" nodeType="tmRoot"/>
      </p:par>
    </p:tnLst>
  </p:timing>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Types of Subqueries</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76200" y="685800"/>
            <a:ext cx="8991600" cy="5170646"/>
          </a:xfrm>
          <a:prstGeom prst="rect">
            <a:avLst/>
          </a:prstGeom>
        </p:spPr>
        <p:txBody>
          <a:bodyPr wrap="square">
            <a:spAutoFit/>
          </a:bodyPr>
          <a:lstStyle/>
          <a:p>
            <a:pPr marL="285750" indent="-285750">
              <a:buFont typeface="Arial" panose="020B0604020202020204" pitchFamily="34" charset="0"/>
              <a:buChar char="•"/>
            </a:pPr>
            <a:r>
              <a:rPr lang="en-IN" sz="2200" dirty="0" smtClean="0">
                <a:solidFill>
                  <a:srgbClr val="008080"/>
                </a:solidFill>
                <a:latin typeface="Arial" panose="020B0604020202020204" pitchFamily="34" charset="0"/>
                <a:cs typeface="Arial" panose="020B0604020202020204" pitchFamily="34" charset="0"/>
              </a:rPr>
              <a:t>The </a:t>
            </a:r>
            <a:r>
              <a:rPr lang="en-IN" sz="2200" dirty="0">
                <a:solidFill>
                  <a:srgbClr val="008080"/>
                </a:solidFill>
                <a:latin typeface="Arial" panose="020B0604020202020204" pitchFamily="34" charset="0"/>
                <a:cs typeface="Arial" panose="020B0604020202020204" pitchFamily="34" charset="0"/>
              </a:rPr>
              <a:t>Subquery as Scalar </a:t>
            </a:r>
            <a:r>
              <a:rPr lang="en-IN" sz="2200" dirty="0" smtClean="0">
                <a:solidFill>
                  <a:srgbClr val="008080"/>
                </a:solidFill>
                <a:latin typeface="Arial" panose="020B0604020202020204" pitchFamily="34" charset="0"/>
                <a:cs typeface="Arial" panose="020B0604020202020204" pitchFamily="34" charset="0"/>
              </a:rPr>
              <a:t>Operand</a:t>
            </a:r>
            <a:r>
              <a:rPr lang="en-IN" sz="2200" dirty="0">
                <a:solidFill>
                  <a:srgbClr val="C00000"/>
                </a:solidFill>
                <a:latin typeface="Arial" panose="020B0604020202020204" pitchFamily="34" charset="0"/>
                <a:cs typeface="Arial" panose="020B0604020202020204" pitchFamily="34" charset="0"/>
              </a:rPr>
              <a:t> – </a:t>
            </a:r>
            <a:r>
              <a:rPr lang="en-IN" sz="2200" dirty="0" smtClean="0">
                <a:solidFill>
                  <a:srgbClr val="C00000"/>
                </a:solidFill>
                <a:latin typeface="Arial" panose="020B0604020202020204" pitchFamily="34" charset="0"/>
                <a:cs typeface="Arial" panose="020B0604020202020204" pitchFamily="34" charset="0"/>
              </a:rPr>
              <a:t>SELECT clause</a:t>
            </a:r>
            <a:endParaRPr lang="en-IN" sz="2200" dirty="0" smtClean="0">
              <a:solidFill>
                <a:srgbClr val="00808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2200" dirty="0">
              <a:solidFill>
                <a:srgbClr val="00808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200" dirty="0">
                <a:solidFill>
                  <a:srgbClr val="008080"/>
                </a:solidFill>
                <a:latin typeface="Arial" panose="020B0604020202020204" pitchFamily="34" charset="0"/>
                <a:cs typeface="Arial" panose="020B0604020202020204" pitchFamily="34" charset="0"/>
              </a:rPr>
              <a:t>Comparisons using </a:t>
            </a:r>
            <a:r>
              <a:rPr lang="en-IN" sz="2200" dirty="0" smtClean="0">
                <a:solidFill>
                  <a:srgbClr val="008080"/>
                </a:solidFill>
                <a:latin typeface="Arial" panose="020B0604020202020204" pitchFamily="34" charset="0"/>
                <a:cs typeface="Arial" panose="020B0604020202020204" pitchFamily="34" charset="0"/>
              </a:rPr>
              <a:t>Subqueries </a:t>
            </a:r>
            <a:r>
              <a:rPr lang="en-IN" sz="2200" dirty="0" smtClean="0">
                <a:solidFill>
                  <a:srgbClr val="C00000"/>
                </a:solidFill>
                <a:latin typeface="Arial" panose="020B0604020202020204" pitchFamily="34" charset="0"/>
                <a:cs typeface="Arial" panose="020B0604020202020204" pitchFamily="34" charset="0"/>
              </a:rPr>
              <a:t>– Single row subquery </a:t>
            </a:r>
            <a:r>
              <a:rPr lang="en-IN" sz="2200" dirty="0" smtClean="0">
                <a:solidFill>
                  <a:schemeClr val="accent4">
                    <a:lumMod val="75000"/>
                  </a:schemeClr>
                </a:solidFill>
                <a:latin typeface="Arial" panose="020B0604020202020204" pitchFamily="34" charset="0"/>
                <a:cs typeface="Arial" panose="020B0604020202020204" pitchFamily="34" charset="0"/>
              </a:rPr>
              <a:t>(to give in where or in having clause)</a:t>
            </a:r>
          </a:p>
          <a:p>
            <a:pPr marL="285750" indent="-285750">
              <a:buFont typeface="Arial" panose="020B0604020202020204" pitchFamily="34" charset="0"/>
              <a:buChar char="•"/>
            </a:pPr>
            <a:endParaRPr lang="en-IN" sz="2200" dirty="0" smtClean="0">
              <a:solidFill>
                <a:schemeClr val="accent4">
                  <a:lumMod val="7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200" dirty="0">
                <a:solidFill>
                  <a:srgbClr val="008080"/>
                </a:solidFill>
                <a:latin typeface="Arial" panose="020B0604020202020204" pitchFamily="34" charset="0"/>
                <a:cs typeface="Arial" panose="020B0604020202020204" pitchFamily="34" charset="0"/>
              </a:rPr>
              <a:t>Subqueries in the FROM </a:t>
            </a:r>
            <a:r>
              <a:rPr lang="en-IN" sz="2200" dirty="0" smtClean="0">
                <a:solidFill>
                  <a:srgbClr val="008080"/>
                </a:solidFill>
                <a:latin typeface="Arial" panose="020B0604020202020204" pitchFamily="34" charset="0"/>
                <a:cs typeface="Arial" panose="020B0604020202020204" pitchFamily="34" charset="0"/>
              </a:rPr>
              <a:t>Clause </a:t>
            </a:r>
            <a:r>
              <a:rPr lang="en-IN" sz="2200" dirty="0">
                <a:solidFill>
                  <a:srgbClr val="C00000"/>
                </a:solidFill>
                <a:latin typeface="Arial" panose="020B0604020202020204" pitchFamily="34" charset="0"/>
                <a:cs typeface="Arial" panose="020B0604020202020204" pitchFamily="34" charset="0"/>
              </a:rPr>
              <a:t>– Inline Views</a:t>
            </a:r>
          </a:p>
          <a:p>
            <a:pPr marL="285750" indent="-285750">
              <a:buFont typeface="Arial" panose="020B0604020202020204" pitchFamily="34" charset="0"/>
              <a:buChar char="•"/>
            </a:pPr>
            <a:endParaRPr lang="en-IN" sz="2200" dirty="0">
              <a:solidFill>
                <a:srgbClr val="00808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200" dirty="0" smtClean="0">
                <a:solidFill>
                  <a:srgbClr val="008080"/>
                </a:solidFill>
                <a:latin typeface="Arial" panose="020B0604020202020204" pitchFamily="34" charset="0"/>
                <a:cs typeface="Arial" panose="020B0604020202020204" pitchFamily="34" charset="0"/>
              </a:rPr>
              <a:t>Subqueries </a:t>
            </a:r>
            <a:r>
              <a:rPr lang="en-IN" sz="2200" dirty="0">
                <a:solidFill>
                  <a:srgbClr val="008080"/>
                </a:solidFill>
                <a:latin typeface="Arial" panose="020B0604020202020204" pitchFamily="34" charset="0"/>
                <a:cs typeface="Arial" panose="020B0604020202020204" pitchFamily="34" charset="0"/>
              </a:rPr>
              <a:t>with ALL, ANY, IN, or </a:t>
            </a:r>
            <a:r>
              <a:rPr lang="en-IN" sz="2200" dirty="0" smtClean="0">
                <a:solidFill>
                  <a:srgbClr val="008080"/>
                </a:solidFill>
                <a:latin typeface="Arial" panose="020B0604020202020204" pitchFamily="34" charset="0"/>
                <a:cs typeface="Arial" panose="020B0604020202020204" pitchFamily="34" charset="0"/>
              </a:rPr>
              <a:t>SOME </a:t>
            </a:r>
            <a:r>
              <a:rPr lang="en-IN" sz="2200" dirty="0" smtClean="0">
                <a:solidFill>
                  <a:srgbClr val="C00000"/>
                </a:solidFill>
                <a:latin typeface="Arial" panose="020B0604020202020204" pitchFamily="34" charset="0"/>
                <a:cs typeface="Arial" panose="020B0604020202020204" pitchFamily="34" charset="0"/>
              </a:rPr>
              <a:t>– Multiple row subquery </a:t>
            </a:r>
            <a:r>
              <a:rPr lang="en-IN" sz="2200" dirty="0" smtClean="0">
                <a:solidFill>
                  <a:schemeClr val="accent4">
                    <a:lumMod val="75000"/>
                  </a:schemeClr>
                </a:solidFill>
                <a:latin typeface="Arial" panose="020B0604020202020204" pitchFamily="34" charset="0"/>
                <a:cs typeface="Arial" panose="020B0604020202020204" pitchFamily="34" charset="0"/>
              </a:rPr>
              <a:t>(to give in where clause or having clause)</a:t>
            </a:r>
          </a:p>
          <a:p>
            <a:pPr marL="285750" indent="-285750">
              <a:buFont typeface="Arial" panose="020B0604020202020204" pitchFamily="34" charset="0"/>
              <a:buChar char="•"/>
            </a:pPr>
            <a:endParaRPr lang="en-IN" sz="2200" dirty="0">
              <a:solidFill>
                <a:schemeClr val="accent4">
                  <a:lumMod val="7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200" dirty="0">
                <a:solidFill>
                  <a:srgbClr val="008080"/>
                </a:solidFill>
                <a:latin typeface="Arial" panose="020B0604020202020204" pitchFamily="34" charset="0"/>
                <a:cs typeface="Arial" panose="020B0604020202020204" pitchFamily="34" charset="0"/>
              </a:rPr>
              <a:t>Row </a:t>
            </a:r>
            <a:r>
              <a:rPr lang="en-IN" sz="2200" dirty="0" smtClean="0">
                <a:solidFill>
                  <a:srgbClr val="008080"/>
                </a:solidFill>
                <a:latin typeface="Arial" panose="020B0604020202020204" pitchFamily="34" charset="0"/>
                <a:cs typeface="Arial" panose="020B0604020202020204" pitchFamily="34" charset="0"/>
              </a:rPr>
              <a:t>Subqueries</a:t>
            </a:r>
          </a:p>
          <a:p>
            <a:pPr marL="285750" indent="-285750">
              <a:buFont typeface="Arial" panose="020B0604020202020204" pitchFamily="34" charset="0"/>
              <a:buChar char="•"/>
            </a:pPr>
            <a:endParaRPr lang="en-IN" sz="2200" dirty="0">
              <a:solidFill>
                <a:srgbClr val="00808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200" dirty="0">
                <a:solidFill>
                  <a:srgbClr val="008080"/>
                </a:solidFill>
                <a:latin typeface="Arial" panose="020B0604020202020204" pitchFamily="34" charset="0"/>
                <a:cs typeface="Arial" panose="020B0604020202020204" pitchFamily="34" charset="0"/>
              </a:rPr>
              <a:t>Subqueries with EXISTS or NOT </a:t>
            </a:r>
            <a:r>
              <a:rPr lang="en-IN" sz="2200" dirty="0" smtClean="0">
                <a:solidFill>
                  <a:srgbClr val="008080"/>
                </a:solidFill>
                <a:latin typeface="Arial" panose="020B0604020202020204" pitchFamily="34" charset="0"/>
                <a:cs typeface="Arial" panose="020B0604020202020204" pitchFamily="34" charset="0"/>
              </a:rPr>
              <a:t>EXISTS</a:t>
            </a:r>
          </a:p>
          <a:p>
            <a:endParaRPr lang="en-IN" sz="2200" dirty="0">
              <a:solidFill>
                <a:srgbClr val="FF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200" dirty="0">
                <a:solidFill>
                  <a:schemeClr val="bg1"/>
                </a:solidFill>
                <a:latin typeface="Arial" panose="020B0604020202020204" pitchFamily="34" charset="0"/>
                <a:cs typeface="Arial" panose="020B0604020202020204" pitchFamily="34" charset="0"/>
              </a:rPr>
              <a:t>Correlated </a:t>
            </a:r>
            <a:r>
              <a:rPr lang="en-IN" sz="2200" dirty="0" smtClean="0">
                <a:solidFill>
                  <a:schemeClr val="bg1"/>
                </a:solidFill>
                <a:latin typeface="Arial" panose="020B0604020202020204" pitchFamily="34" charset="0"/>
                <a:cs typeface="Arial" panose="020B0604020202020204" pitchFamily="34" charset="0"/>
              </a:rPr>
              <a:t>Subqueries</a:t>
            </a:r>
            <a:endParaRPr lang="en-IN" sz="22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8604681"/>
      </p:ext>
    </p:extLst>
  </p:cSld>
  <p:clrMapOvr>
    <a:masterClrMapping/>
  </p:clrMapOvr>
  <p:timing>
    <p:tnLst>
      <p:par>
        <p:cTn id="1" dur="indefinite" restart="never" nodeType="tmRoot"/>
      </p:par>
    </p:tnLst>
  </p:timing>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marR="0" lvl="0" indent="0" algn="ctr" fontAlgn="auto">
              <a:lnSpc>
                <a:spcPct val="100000"/>
              </a:lnSpc>
              <a:spcBef>
                <a:spcPct val="0"/>
              </a:spcBef>
              <a:spcAft>
                <a:spcPts val="0"/>
              </a:spcAft>
              <a:buClrTx/>
              <a:buSzTx/>
              <a:buFontTx/>
              <a:buNone/>
              <a:tabLst/>
              <a:defRPr kumimoji="0" sz="4400" b="1" i="1" u="none" strike="noStrike" cap="none" spc="0" normalizeH="0" baseline="0">
                <a:ln>
                  <a:noFill/>
                </a:ln>
                <a:effectLst/>
                <a:uLnTx/>
                <a:uFillTx/>
                <a:latin typeface="Arial" pitchFamily="34" charset="0"/>
                <a:cs typeface="Arial" pitchFamily="34" charset="0"/>
              </a:defRPr>
            </a:lvl1pPr>
          </a:lstStyle>
          <a:p>
            <a:r>
              <a:rPr lang="en-IN" sz="4800" b="0" i="0" dirty="0">
                <a:solidFill>
                  <a:srgbClr val="DC525C"/>
                </a:solidFill>
                <a:latin typeface="Segoe UI Light" panose="020B0502040204020203" pitchFamily="34" charset="0"/>
                <a:cs typeface="Segoe UI Light" panose="020B0502040204020203" pitchFamily="34" charset="0"/>
              </a:rPr>
              <a:t>The Subquery as Scalar Operand</a:t>
            </a:r>
            <a:endParaRPr lang="en-US" sz="4800" b="0" i="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056381407"/>
      </p:ext>
    </p:extLst>
  </p:cSld>
  <p:clrMapOvr>
    <a:masterClrMapping/>
  </p:clrMapOvr>
  <p:timing>
    <p:tnLst>
      <p:par>
        <p:cTn id="1" dur="indefinite" restart="never" nodeType="tmRoot"/>
      </p:par>
    </p:tnLst>
  </p:timing>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The Subquery as Scalar Operand</a:t>
            </a:r>
          </a:p>
        </p:txBody>
      </p:sp>
      <p:sp>
        <p:nvSpPr>
          <p:cNvPr id="5" name="Rectangle 4"/>
          <p:cNvSpPr/>
          <p:nvPr/>
        </p:nvSpPr>
        <p:spPr>
          <a:xfrm>
            <a:off x="76200" y="838200"/>
            <a:ext cx="8991600" cy="2462213"/>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scalar subquery is a subquery that returns </a:t>
            </a:r>
            <a:r>
              <a:rPr lang="en-IN" sz="2400" b="1" dirty="0">
                <a:solidFill>
                  <a:srgbClr val="0089A4"/>
                </a:solidFill>
                <a:latin typeface="Arial" panose="020B0604020202020204" pitchFamily="34" charset="0"/>
                <a:cs typeface="Arial" panose="020B0604020202020204" pitchFamily="34" charset="0"/>
              </a:rPr>
              <a:t>exactly one column value from one row</a:t>
            </a:r>
            <a:r>
              <a:rPr lang="en-IN" dirty="0">
                <a:latin typeface="Arial" panose="020B0604020202020204" pitchFamily="34" charset="0"/>
                <a:cs typeface="Arial" panose="020B0604020202020204" pitchFamily="34" charset="0"/>
              </a:rPr>
              <a:t>. A scalar subquery is a simple operand, and you can use it almost anywhere a single column value is legal. </a:t>
            </a:r>
            <a:endParaRPr lang="en-IN" dirty="0" smtClean="0">
              <a:latin typeface="Arial" panose="020B0604020202020204" pitchFamily="34" charset="0"/>
              <a:cs typeface="Arial" panose="020B0604020202020204" pitchFamily="34" charset="0"/>
            </a:endParaRPr>
          </a:p>
          <a:p>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dirty="0" smtClean="0">
                <a:latin typeface="Arial" panose="020B0604020202020204" pitchFamily="34" charset="0"/>
                <a:cs typeface="Arial" panose="020B0604020202020204" pitchFamily="34" charset="0"/>
              </a:rPr>
              <a:t>If </a:t>
            </a:r>
            <a:r>
              <a:rPr lang="en-IN" sz="2000" dirty="0">
                <a:latin typeface="Arial" panose="020B0604020202020204" pitchFamily="34" charset="0"/>
                <a:cs typeface="Arial" panose="020B0604020202020204" pitchFamily="34" charset="0"/>
              </a:rPr>
              <a:t>the subquery returns 0 rows then the value of scalar subquery expression </a:t>
            </a:r>
            <a:r>
              <a:rPr lang="en-IN" sz="2000" dirty="0" smtClean="0">
                <a:latin typeface="Arial" panose="020B0604020202020204" pitchFamily="34" charset="0"/>
                <a:cs typeface="Arial" panose="020B0604020202020204" pitchFamily="34" charset="0"/>
              </a:rPr>
              <a:t>is </a:t>
            </a:r>
            <a:r>
              <a:rPr lang="en-IN" sz="2000" b="1" dirty="0" smtClean="0">
                <a:solidFill>
                  <a:srgbClr val="0089A4"/>
                </a:solidFill>
                <a:latin typeface="Arial" panose="020B0604020202020204" pitchFamily="34" charset="0"/>
                <a:cs typeface="Arial" panose="020B0604020202020204" pitchFamily="34" charset="0"/>
              </a:rPr>
              <a:t>NULL</a:t>
            </a:r>
            <a:r>
              <a:rPr lang="en-IN" sz="2000" dirty="0" smtClean="0">
                <a:latin typeface="Arial" panose="020B0604020202020204" pitchFamily="34" charset="0"/>
                <a:cs typeface="Arial" panose="020B0604020202020204" pitchFamily="34" charset="0"/>
              </a:rPr>
              <a:t>.</a:t>
            </a:r>
          </a:p>
          <a:p>
            <a:pPr marL="285750" indent="-285750">
              <a:lnSpc>
                <a:spcPct val="150000"/>
              </a:lnSpc>
              <a:buFont typeface="Arial" panose="020B0604020202020204" pitchFamily="34" charset="0"/>
              <a:buChar char="•"/>
            </a:pPr>
            <a:r>
              <a:rPr lang="en-IN" sz="2000" dirty="0" smtClean="0">
                <a:latin typeface="Arial" panose="020B0604020202020204" pitchFamily="34" charset="0"/>
                <a:cs typeface="Arial" panose="020B0604020202020204" pitchFamily="34" charset="0"/>
              </a:rPr>
              <a:t>if </a:t>
            </a:r>
            <a:r>
              <a:rPr lang="en-IN" sz="2000" dirty="0">
                <a:latin typeface="Arial" panose="020B0604020202020204" pitchFamily="34" charset="0"/>
                <a:cs typeface="Arial" panose="020B0604020202020204" pitchFamily="34" charset="0"/>
              </a:rPr>
              <a:t>the subquery returns more than one row then MySQL returns an </a:t>
            </a:r>
            <a:r>
              <a:rPr lang="en-IN" sz="2000" b="1" dirty="0" smtClean="0">
                <a:solidFill>
                  <a:srgbClr val="0089A4"/>
                </a:solidFill>
                <a:latin typeface="Arial" panose="020B0604020202020204" pitchFamily="34" charset="0"/>
                <a:cs typeface="Arial" panose="020B0604020202020204" pitchFamily="34" charset="0"/>
              </a:rPr>
              <a:t>ERROR</a:t>
            </a:r>
            <a:r>
              <a:rPr lang="en-IN" sz="2000" dirty="0" smtClean="0">
                <a:latin typeface="Arial" panose="020B0604020202020204" pitchFamily="34" charset="0"/>
                <a:cs typeface="Arial" panose="020B0604020202020204" pitchFamily="34" charset="0"/>
              </a:rPr>
              <a:t>.</a:t>
            </a:r>
            <a:endParaRPr lang="en-IN" sz="2000" dirty="0">
              <a:latin typeface="Arial" panose="020B0604020202020204" pitchFamily="34" charset="0"/>
              <a:cs typeface="Arial" panose="020B0604020202020204" pitchFamily="34" charset="0"/>
            </a:endParaRPr>
          </a:p>
        </p:txBody>
      </p:sp>
      <p:sp>
        <p:nvSpPr>
          <p:cNvPr id="2" name="Rectangle 1"/>
          <p:cNvSpPr/>
          <p:nvPr/>
        </p:nvSpPr>
        <p:spPr>
          <a:xfrm>
            <a:off x="76200" y="3244404"/>
            <a:ext cx="8991600" cy="2862322"/>
          </a:xfrm>
          <a:prstGeom prst="rect">
            <a:avLst/>
          </a:prstGeom>
        </p:spPr>
        <p:txBody>
          <a:bodyPr wrap="square">
            <a:spAutoFit/>
          </a:bodyPr>
          <a:lstStyle/>
          <a:p>
            <a:pPr marL="342900" indent="-342900">
              <a:lnSpc>
                <a:spcPct val="150000"/>
              </a:lnSpc>
              <a:buFont typeface="+mj-lt"/>
              <a:buAutoNum type="arabicPeriod"/>
            </a:pPr>
            <a:r>
              <a:rPr lang="en-IN" sz="2000" dirty="0" smtClean="0">
                <a:solidFill>
                  <a:srgbClr val="FF0000"/>
                </a:solidFill>
                <a:latin typeface="Arial" panose="020B0604020202020204" pitchFamily="34" charset="0"/>
                <a:cs typeface="Arial" panose="020B0604020202020204" pitchFamily="34" charset="0"/>
              </a:rPr>
              <a:t>SELECT (SELECT 1</a:t>
            </a:r>
            <a:r>
              <a:rPr lang="en-IN" sz="2000" dirty="0">
                <a:solidFill>
                  <a:srgbClr val="FF0000"/>
                </a:solidFill>
                <a:latin typeface="Arial" panose="020B0604020202020204" pitchFamily="34" charset="0"/>
                <a:cs typeface="Arial" panose="020B0604020202020204" pitchFamily="34" charset="0"/>
              </a:rPr>
              <a:t>, 2) </a:t>
            </a:r>
            <a:r>
              <a:rPr lang="en-IN" sz="2000" dirty="0" smtClean="0">
                <a:solidFill>
                  <a:srgbClr val="FF0000"/>
                </a:solidFill>
                <a:latin typeface="Arial" panose="020B0604020202020204" pitchFamily="34" charset="0"/>
                <a:cs typeface="Arial" panose="020B0604020202020204" pitchFamily="34" charset="0"/>
              </a:rPr>
              <a:t>; </a:t>
            </a:r>
            <a:r>
              <a:rPr lang="en-IN" sz="2000" dirty="0" smtClean="0">
                <a:solidFill>
                  <a:srgbClr val="92D050"/>
                </a:solidFill>
                <a:latin typeface="Arial" panose="020B0604020202020204" pitchFamily="34" charset="0"/>
                <a:cs typeface="Arial" panose="020B0604020202020204" pitchFamily="34" charset="0"/>
              </a:rPr>
              <a:t>// error</a:t>
            </a:r>
            <a:endParaRPr lang="en-IN" sz="2000" dirty="0">
              <a:solidFill>
                <a:srgbClr val="92D050"/>
              </a:solidFill>
              <a:latin typeface="Arial" panose="020B0604020202020204" pitchFamily="34" charset="0"/>
              <a:cs typeface="Arial" panose="020B0604020202020204" pitchFamily="34" charset="0"/>
            </a:endParaRPr>
          </a:p>
          <a:p>
            <a:pPr marL="342900" indent="-342900">
              <a:lnSpc>
                <a:spcPct val="150000"/>
              </a:lnSpc>
              <a:buFont typeface="+mj-lt"/>
              <a:buAutoNum type="arabicPeriod"/>
            </a:pPr>
            <a:r>
              <a:rPr lang="en-IN" sz="2000" dirty="0" smtClean="0">
                <a:solidFill>
                  <a:srgbClr val="FF0000"/>
                </a:solidFill>
                <a:latin typeface="Arial" panose="020B0604020202020204" pitchFamily="34" charset="0"/>
                <a:cs typeface="Arial" panose="020B0604020202020204" pitchFamily="34" charset="0"/>
              </a:rPr>
              <a:t>SELECT (SELECT ename</a:t>
            </a:r>
            <a:r>
              <a:rPr lang="en-IN" sz="2000" dirty="0">
                <a:solidFill>
                  <a:srgbClr val="FF0000"/>
                </a:solidFill>
                <a:latin typeface="Arial" panose="020B0604020202020204" pitchFamily="34" charset="0"/>
                <a:cs typeface="Arial" panose="020B0604020202020204" pitchFamily="34" charset="0"/>
              </a:rPr>
              <a:t>, sal </a:t>
            </a:r>
            <a:r>
              <a:rPr lang="en-IN" sz="2000" dirty="0" smtClean="0">
                <a:solidFill>
                  <a:srgbClr val="FF0000"/>
                </a:solidFill>
                <a:latin typeface="Arial" panose="020B0604020202020204" pitchFamily="34" charset="0"/>
                <a:cs typeface="Arial" panose="020B0604020202020204" pitchFamily="34" charset="0"/>
              </a:rPr>
              <a:t>FROM EMP);</a:t>
            </a:r>
            <a:r>
              <a:rPr lang="en-IN" sz="2000" dirty="0" smtClean="0">
                <a:latin typeface="Arial" panose="020B0604020202020204" pitchFamily="34" charset="0"/>
                <a:cs typeface="Arial" panose="020B0604020202020204" pitchFamily="34" charset="0"/>
              </a:rPr>
              <a:t> </a:t>
            </a:r>
            <a:r>
              <a:rPr lang="en-IN" sz="2000" dirty="0">
                <a:solidFill>
                  <a:srgbClr val="92D050"/>
                </a:solidFill>
                <a:latin typeface="Arial" panose="020B0604020202020204" pitchFamily="34" charset="0"/>
                <a:cs typeface="Arial" panose="020B0604020202020204" pitchFamily="34" charset="0"/>
              </a:rPr>
              <a:t>// error</a:t>
            </a:r>
            <a:endParaRPr lang="en-IN" sz="2000" dirty="0" smtClean="0">
              <a:latin typeface="Arial" panose="020B0604020202020204" pitchFamily="34" charset="0"/>
              <a:cs typeface="Arial" panose="020B0604020202020204" pitchFamily="34" charset="0"/>
            </a:endParaRPr>
          </a:p>
          <a:p>
            <a:pPr marL="342900" indent="-342900">
              <a:lnSpc>
                <a:spcPct val="150000"/>
              </a:lnSpc>
              <a:buFont typeface="+mj-lt"/>
              <a:buAutoNum type="arabicPeriod"/>
            </a:pPr>
            <a:r>
              <a:rPr lang="en-IN" sz="2000" dirty="0">
                <a:solidFill>
                  <a:srgbClr val="FF0000"/>
                </a:solidFill>
                <a:latin typeface="Arial" panose="020B0604020202020204" pitchFamily="34" charset="0"/>
                <a:cs typeface="Arial" panose="020B0604020202020204" pitchFamily="34" charset="0"/>
              </a:rPr>
              <a:t>SELECT (SELECT * FROM EMP);</a:t>
            </a:r>
            <a:r>
              <a:rPr lang="en-IN" sz="2000" dirty="0">
                <a:latin typeface="Arial" panose="020B0604020202020204" pitchFamily="34" charset="0"/>
                <a:cs typeface="Arial" panose="020B0604020202020204" pitchFamily="34" charset="0"/>
              </a:rPr>
              <a:t> </a:t>
            </a:r>
            <a:r>
              <a:rPr lang="en-IN" sz="2000" dirty="0">
                <a:solidFill>
                  <a:srgbClr val="92D050"/>
                </a:solidFill>
                <a:latin typeface="Arial" panose="020B0604020202020204" pitchFamily="34" charset="0"/>
                <a:cs typeface="Arial" panose="020B0604020202020204" pitchFamily="34" charset="0"/>
              </a:rPr>
              <a:t>// error</a:t>
            </a:r>
            <a:endParaRPr lang="en-IN" sz="2000" dirty="0">
              <a:latin typeface="Arial" panose="020B0604020202020204" pitchFamily="34" charset="0"/>
              <a:cs typeface="Arial" panose="020B0604020202020204" pitchFamily="34" charset="0"/>
            </a:endParaRPr>
          </a:p>
          <a:p>
            <a:pPr marL="342900" indent="-342900">
              <a:lnSpc>
                <a:spcPct val="150000"/>
              </a:lnSpc>
              <a:buFont typeface="+mj-lt"/>
              <a:buAutoNum type="arabicPeriod"/>
            </a:pPr>
            <a:r>
              <a:rPr lang="en-IN" sz="2000" dirty="0" smtClean="0">
                <a:solidFill>
                  <a:srgbClr val="0077AA"/>
                </a:solidFill>
                <a:latin typeface="Arial" panose="020B0604020202020204" pitchFamily="34" charset="0"/>
                <a:ea typeface="Times New Roman" panose="02020603050405020304" pitchFamily="18" charset="0"/>
              </a:rPr>
              <a:t>SELECT</a:t>
            </a:r>
            <a:r>
              <a:rPr lang="en-IN" sz="2000" dirty="0" smtClean="0">
                <a:latin typeface="Arial" panose="020B0604020202020204" pitchFamily="34" charset="0"/>
                <a:cs typeface="Arial" panose="020B0604020202020204" pitchFamily="34" charset="0"/>
              </a:rPr>
              <a:t> </a:t>
            </a:r>
            <a:r>
              <a:rPr lang="en-IN" sz="2000" dirty="0">
                <a:solidFill>
                  <a:schemeClr val="bg1">
                    <a:lumMod val="65000"/>
                  </a:schemeClr>
                </a:solidFill>
                <a:latin typeface="Arial" panose="020B0604020202020204" pitchFamily="34" charset="0"/>
                <a:cs typeface="Arial" panose="020B0604020202020204" pitchFamily="34" charset="0"/>
              </a:rPr>
              <a:t>(</a:t>
            </a:r>
            <a:r>
              <a:rPr lang="en-IN" sz="2000" dirty="0">
                <a:solidFill>
                  <a:srgbClr val="0077AA"/>
                </a:solidFill>
                <a:latin typeface="Arial" panose="020B0604020202020204" pitchFamily="34" charset="0"/>
                <a:ea typeface="Times New Roman" panose="02020603050405020304" pitchFamily="18" charset="0"/>
              </a:rPr>
              <a:t>SELECT</a:t>
            </a:r>
            <a:r>
              <a:rPr lang="en-IN" sz="2000" dirty="0">
                <a:latin typeface="Arial" panose="020B0604020202020204" pitchFamily="34" charset="0"/>
                <a:cs typeface="Arial" panose="020B0604020202020204" pitchFamily="34" charset="0"/>
              </a:rPr>
              <a:t> NULL + 1</a:t>
            </a:r>
            <a:r>
              <a:rPr lang="en-IN" sz="2000" dirty="0">
                <a:solidFill>
                  <a:schemeClr val="bg1">
                    <a:lumMod val="65000"/>
                  </a:schemeClr>
                </a:solidFill>
                <a:latin typeface="Arial" panose="020B0604020202020204" pitchFamily="34" charset="0"/>
                <a:cs typeface="Arial" panose="020B0604020202020204" pitchFamily="34" charset="0"/>
              </a:rPr>
              <a:t>)</a:t>
            </a:r>
            <a:r>
              <a:rPr lang="en-IN" sz="2000" dirty="0">
                <a:latin typeface="Arial" panose="020B0604020202020204" pitchFamily="34" charset="0"/>
                <a:cs typeface="Arial" panose="020B0604020202020204" pitchFamily="34" charset="0"/>
              </a:rPr>
              <a:t>; </a:t>
            </a:r>
          </a:p>
          <a:p>
            <a:pPr marL="342900" indent="-342900">
              <a:lnSpc>
                <a:spcPct val="150000"/>
              </a:lnSpc>
              <a:buFont typeface="+mj-lt"/>
              <a:buAutoNum type="arabicPeriod"/>
            </a:pPr>
            <a:r>
              <a:rPr lang="en-IN" sz="2000" dirty="0" smtClean="0">
                <a:solidFill>
                  <a:srgbClr val="0077AA"/>
                </a:solidFill>
                <a:latin typeface="Arial" panose="020B0604020202020204" pitchFamily="34" charset="0"/>
                <a:ea typeface="Times New Roman" panose="02020603050405020304" pitchFamily="18" charset="0"/>
              </a:rPr>
              <a:t>SELECT</a:t>
            </a:r>
            <a:r>
              <a:rPr lang="en-IN" sz="2000" dirty="0" smtClean="0">
                <a:latin typeface="Arial" panose="020B0604020202020204" pitchFamily="34" charset="0"/>
                <a:cs typeface="Arial" panose="020B0604020202020204" pitchFamily="34" charset="0"/>
              </a:rPr>
              <a:t> ENAME, </a:t>
            </a:r>
            <a:r>
              <a:rPr lang="en-IN" sz="2000" dirty="0" smtClean="0">
                <a:solidFill>
                  <a:schemeClr val="bg1">
                    <a:lumMod val="65000"/>
                  </a:schemeClr>
                </a:solidFill>
                <a:latin typeface="Arial" panose="020B0604020202020204" pitchFamily="34" charset="0"/>
                <a:cs typeface="Arial" panose="020B0604020202020204" pitchFamily="34" charset="0"/>
              </a:rPr>
              <a:t>(</a:t>
            </a:r>
            <a:r>
              <a:rPr lang="en-IN" sz="2000" dirty="0">
                <a:solidFill>
                  <a:srgbClr val="0077AA"/>
                </a:solidFill>
                <a:latin typeface="Arial" panose="020B0604020202020204" pitchFamily="34" charset="0"/>
                <a:ea typeface="Times New Roman" panose="02020603050405020304" pitchFamily="18" charset="0"/>
              </a:rPr>
              <a:t>SELECT</a:t>
            </a:r>
            <a:r>
              <a:rPr lang="en-IN" sz="2000" dirty="0" smtClean="0">
                <a:latin typeface="Arial" panose="020B0604020202020204" pitchFamily="34" charset="0"/>
                <a:cs typeface="Arial" panose="020B0604020202020204" pitchFamily="34" charset="0"/>
              </a:rPr>
              <a:t> DNAME </a:t>
            </a:r>
            <a:r>
              <a:rPr lang="en-IN" sz="20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sz="2000" dirty="0">
                <a:solidFill>
                  <a:srgbClr val="FFC000"/>
                </a:solidFill>
                <a:latin typeface="Arial" panose="020B0604020202020204" pitchFamily="34" charset="0"/>
                <a:ea typeface="Times New Roman" panose="02020603050405020304" pitchFamily="18" charset="0"/>
              </a:rPr>
              <a:t>DEPT</a:t>
            </a:r>
            <a:r>
              <a:rPr lang="en-IN" sz="2000" dirty="0" smtClean="0">
                <a:latin typeface="Arial" panose="020B0604020202020204" pitchFamily="34" charset="0"/>
                <a:cs typeface="Arial" panose="020B0604020202020204" pitchFamily="34" charset="0"/>
              </a:rPr>
              <a:t> </a:t>
            </a:r>
            <a:r>
              <a:rPr lang="en-IN" sz="2000" dirty="0" smtClean="0">
                <a:solidFill>
                  <a:srgbClr val="0070C0"/>
                </a:solidFill>
                <a:latin typeface="Arial" panose="020B0604020202020204" pitchFamily="34" charset="0"/>
                <a:ea typeface="Times New Roman" panose="02020603050405020304" pitchFamily="18" charset="0"/>
              </a:rPr>
              <a:t>WHERE</a:t>
            </a:r>
            <a:r>
              <a:rPr lang="en-IN" sz="2000" dirty="0" smtClean="0">
                <a:solidFill>
                  <a:srgbClr val="DD4A68"/>
                </a:solidFill>
                <a:latin typeface="Arial" panose="020B0604020202020204" pitchFamily="34" charset="0"/>
                <a:ea typeface="Times New Roman" panose="02020603050405020304" pitchFamily="18" charset="0"/>
              </a:rPr>
              <a:t> </a:t>
            </a:r>
            <a:r>
              <a:rPr lang="en-IN" sz="2000" dirty="0" smtClean="0">
                <a:solidFill>
                  <a:srgbClr val="FFC000"/>
                </a:solidFill>
                <a:latin typeface="Arial" panose="020B0604020202020204" pitchFamily="34" charset="0"/>
                <a:ea typeface="Times New Roman" panose="02020603050405020304" pitchFamily="18" charset="0"/>
              </a:rPr>
              <a:t>EMP</a:t>
            </a:r>
            <a:r>
              <a:rPr lang="en-IN" sz="2000" dirty="0" smtClean="0">
                <a:solidFill>
                  <a:srgbClr val="DD4A68"/>
                </a:solidFill>
                <a:latin typeface="Arial" panose="020B0604020202020204" pitchFamily="34" charset="0"/>
                <a:ea typeface="Times New Roman" panose="02020603050405020304" pitchFamily="18" charset="0"/>
              </a:rPr>
              <a:t>.</a:t>
            </a:r>
            <a:r>
              <a:rPr lang="en-IN" sz="2000" dirty="0" smtClean="0">
                <a:latin typeface="Arial" panose="020B0604020202020204" pitchFamily="34" charset="0"/>
                <a:ea typeface="Times New Roman" panose="02020603050405020304" pitchFamily="18" charset="0"/>
              </a:rPr>
              <a:t>DEPTNO</a:t>
            </a:r>
            <a:r>
              <a:rPr lang="en-IN" sz="2000" dirty="0" smtClean="0">
                <a:solidFill>
                  <a:srgbClr val="DD4A68"/>
                </a:solidFill>
                <a:latin typeface="Arial" panose="020B0604020202020204" pitchFamily="34" charset="0"/>
                <a:ea typeface="Times New Roman" panose="02020603050405020304" pitchFamily="18" charset="0"/>
              </a:rPr>
              <a:t> = </a:t>
            </a:r>
            <a:r>
              <a:rPr lang="en-IN" sz="2000" dirty="0" smtClean="0">
                <a:solidFill>
                  <a:srgbClr val="FFC000"/>
                </a:solidFill>
                <a:latin typeface="Arial" panose="020B0604020202020204" pitchFamily="34" charset="0"/>
                <a:ea typeface="Times New Roman" panose="02020603050405020304" pitchFamily="18" charset="0"/>
              </a:rPr>
              <a:t>DEPT</a:t>
            </a:r>
            <a:r>
              <a:rPr lang="en-IN" sz="2000" dirty="0" smtClean="0">
                <a:solidFill>
                  <a:srgbClr val="DD4A68"/>
                </a:solidFill>
                <a:latin typeface="Arial" panose="020B0604020202020204" pitchFamily="34" charset="0"/>
                <a:ea typeface="Times New Roman" panose="02020603050405020304" pitchFamily="18" charset="0"/>
              </a:rPr>
              <a:t>.</a:t>
            </a:r>
            <a:r>
              <a:rPr lang="en-IN" sz="2000" dirty="0" smtClean="0">
                <a:latin typeface="Arial" panose="020B0604020202020204" pitchFamily="34" charset="0"/>
                <a:ea typeface="Times New Roman" panose="02020603050405020304" pitchFamily="18" charset="0"/>
              </a:rPr>
              <a:t>DEPTNO</a:t>
            </a:r>
            <a:r>
              <a:rPr lang="en-IN" sz="2000" dirty="0" smtClean="0">
                <a:solidFill>
                  <a:schemeClr val="bg1">
                    <a:lumMod val="65000"/>
                  </a:schemeClr>
                </a:solidFill>
                <a:latin typeface="Arial" panose="020B0604020202020204" pitchFamily="34" charset="0"/>
                <a:cs typeface="Arial" panose="020B0604020202020204" pitchFamily="34" charset="0"/>
              </a:rPr>
              <a:t>)</a:t>
            </a:r>
            <a:r>
              <a:rPr lang="en-IN" sz="2000" dirty="0" smtClean="0">
                <a:latin typeface="Arial" panose="020B0604020202020204" pitchFamily="34" charset="0"/>
                <a:cs typeface="Arial" panose="020B0604020202020204" pitchFamily="34" charset="0"/>
              </a:rPr>
              <a:t>  R1 </a:t>
            </a:r>
            <a:r>
              <a:rPr lang="en-IN" sz="20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sz="2000" dirty="0">
                <a:solidFill>
                  <a:srgbClr val="FFC000"/>
                </a:solidFill>
                <a:latin typeface="Arial" panose="020B0604020202020204" pitchFamily="34" charset="0"/>
                <a:ea typeface="Times New Roman" panose="02020603050405020304" pitchFamily="18" charset="0"/>
              </a:rPr>
              <a:t>EMP</a:t>
            </a:r>
            <a:r>
              <a:rPr lang="en-IN" sz="2000" dirty="0" smtClean="0">
                <a:latin typeface="Arial" panose="020B0604020202020204" pitchFamily="34" charset="0"/>
                <a:cs typeface="Arial" panose="020B0604020202020204" pitchFamily="34" charset="0"/>
              </a:rPr>
              <a:t> ;</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55894142"/>
      </p:ext>
    </p:extLst>
  </p:cSld>
  <p:clrMapOvr>
    <a:masterClrMapping/>
  </p:clrMapOvr>
  <p:timing>
    <p:tnLst>
      <p:par>
        <p:cTn id="1" dur="indefinite" restart="never" nodeType="tmRoot"/>
      </p:par>
    </p:tnLst>
  </p:timing>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marR="0" lvl="0" indent="0" algn="ctr" fontAlgn="auto">
              <a:lnSpc>
                <a:spcPct val="100000"/>
              </a:lnSpc>
              <a:spcBef>
                <a:spcPct val="0"/>
              </a:spcBef>
              <a:spcAft>
                <a:spcPts val="0"/>
              </a:spcAft>
              <a:buClrTx/>
              <a:buSzTx/>
              <a:buFontTx/>
              <a:buNone/>
              <a:tabLst/>
              <a:defRPr kumimoji="0" sz="4400" b="1" i="1" u="none" strike="noStrike" cap="none" spc="0" normalizeH="0" baseline="0">
                <a:ln>
                  <a:noFill/>
                </a:ln>
                <a:effectLst/>
                <a:uLnTx/>
                <a:uFillTx/>
                <a:latin typeface="Arial" pitchFamily="34" charset="0"/>
                <a:cs typeface="Arial" pitchFamily="34" charset="0"/>
              </a:defRPr>
            </a:lvl1pPr>
          </a:lstStyle>
          <a:p>
            <a:r>
              <a:rPr lang="en-IN" sz="4800" b="0" i="0" dirty="0">
                <a:solidFill>
                  <a:srgbClr val="DC525C"/>
                </a:solidFill>
                <a:latin typeface="Segoe UI Light" panose="020B0502040204020203" pitchFamily="34" charset="0"/>
                <a:cs typeface="Segoe UI Light" panose="020B0502040204020203" pitchFamily="34" charset="0"/>
              </a:rPr>
              <a:t>Comparisons using </a:t>
            </a:r>
            <a:r>
              <a:rPr lang="en-IN" sz="4800" b="0" i="0" dirty="0" smtClean="0">
                <a:solidFill>
                  <a:srgbClr val="DC525C"/>
                </a:solidFill>
                <a:latin typeface="Segoe UI Light" panose="020B0502040204020203" pitchFamily="34" charset="0"/>
                <a:cs typeface="Segoe UI Light" panose="020B0502040204020203" pitchFamily="34" charset="0"/>
              </a:rPr>
              <a:t>Subquery</a:t>
            </a:r>
            <a:endParaRPr lang="en-US" sz="4800" b="0" i="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733816543"/>
      </p:ext>
    </p:extLst>
  </p:cSld>
  <p:clrMapOvr>
    <a:masterClrMapping/>
  </p:clrMapOvr>
  <p:timing>
    <p:tnLst>
      <p:par>
        <p:cTn id="1" dur="indefinite" restart="never" nodeType="tmRoot"/>
      </p:par>
    </p:tnLst>
  </p:timing>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Comparisons using Subqueries</a:t>
            </a:r>
          </a:p>
        </p:txBody>
      </p:sp>
      <p:sp>
        <p:nvSpPr>
          <p:cNvPr id="5" name="Rectangle 4"/>
          <p:cNvSpPr/>
          <p:nvPr/>
        </p:nvSpPr>
        <p:spPr>
          <a:xfrm>
            <a:off x="76200" y="685800"/>
            <a:ext cx="8991600" cy="1292662"/>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subquery can be used before or after any of the comparison operators. The subquery can return </a:t>
            </a:r>
            <a:r>
              <a:rPr lang="en-IN" sz="2400" b="1" dirty="0">
                <a:solidFill>
                  <a:srgbClr val="0089A4"/>
                </a:solidFill>
                <a:latin typeface="Arial" panose="020B0604020202020204" pitchFamily="34" charset="0"/>
                <a:cs typeface="Arial" panose="020B0604020202020204" pitchFamily="34" charset="0"/>
              </a:rPr>
              <a:t>at most one value</a:t>
            </a:r>
            <a:r>
              <a:rPr lang="en-IN" dirty="0">
                <a:latin typeface="Arial" panose="020B0604020202020204" pitchFamily="34" charset="0"/>
                <a:cs typeface="Arial" panose="020B0604020202020204" pitchFamily="34" charset="0"/>
              </a:rPr>
              <a:t>. The value can be the result of an </a:t>
            </a:r>
            <a:r>
              <a:rPr lang="en-IN" b="1" dirty="0">
                <a:latin typeface="Arial" panose="020B0604020202020204" pitchFamily="34" charset="0"/>
                <a:cs typeface="Arial" panose="020B0604020202020204" pitchFamily="34" charset="0"/>
              </a:rPr>
              <a:t>arithmetic expression or a column function</a:t>
            </a:r>
            <a:r>
              <a:rPr lang="en-IN" dirty="0">
                <a:latin typeface="Arial" panose="020B0604020202020204" pitchFamily="34" charset="0"/>
                <a:cs typeface="Arial" panose="020B0604020202020204" pitchFamily="34" charset="0"/>
              </a:rPr>
              <a:t>. SQL then compares the value </a:t>
            </a:r>
            <a:r>
              <a:rPr lang="en-IN" dirty="0" smtClean="0">
                <a:latin typeface="Arial" panose="020B0604020202020204" pitchFamily="34" charset="0"/>
                <a:cs typeface="Arial" panose="020B0604020202020204" pitchFamily="34" charset="0"/>
              </a:rPr>
              <a:t>with </a:t>
            </a:r>
            <a:r>
              <a:rPr lang="en-IN" dirty="0">
                <a:latin typeface="Arial" panose="020B0604020202020204" pitchFamily="34" charset="0"/>
                <a:cs typeface="Arial" panose="020B0604020202020204" pitchFamily="34" charset="0"/>
              </a:rPr>
              <a:t>the value on the other side of the comparison operator</a:t>
            </a:r>
            <a:r>
              <a:rPr lang="en-IN" dirty="0" smtClean="0">
                <a:latin typeface="Arial" panose="020B0604020202020204" pitchFamily="34" charset="0"/>
                <a:cs typeface="Arial" panose="020B0604020202020204" pitchFamily="34" charset="0"/>
              </a:rPr>
              <a:t>.</a:t>
            </a:r>
          </a:p>
        </p:txBody>
      </p:sp>
      <p:sp>
        <p:nvSpPr>
          <p:cNvPr id="2" name="Rectangle 1"/>
          <p:cNvSpPr/>
          <p:nvPr/>
        </p:nvSpPr>
        <p:spPr>
          <a:xfrm>
            <a:off x="76200" y="1981200"/>
            <a:ext cx="8991600" cy="1292662"/>
          </a:xfrm>
          <a:prstGeom prst="rect">
            <a:avLst/>
          </a:prstGeom>
        </p:spPr>
        <p:txBody>
          <a:bodyPr wrap="square">
            <a:spAutoFit/>
          </a:bodyPr>
          <a:lstStyle/>
          <a:p>
            <a:pPr>
              <a:lnSpc>
                <a:spcPct val="150000"/>
              </a:lnSpc>
            </a:pPr>
            <a:r>
              <a:rPr lang="en-IN" sz="1600" dirty="0" smtClean="0">
                <a:solidFill>
                  <a:srgbClr val="FF0000"/>
                </a:solidFill>
                <a:latin typeface="Arial" panose="020B0604020202020204" pitchFamily="34" charset="0"/>
                <a:cs typeface="Arial" panose="020B0604020202020204" pitchFamily="34" charset="0"/>
              </a:rPr>
              <a:t>SELECT * FROM EMP where </a:t>
            </a:r>
            <a:r>
              <a:rPr lang="en-IN" sz="1600" dirty="0">
                <a:solidFill>
                  <a:srgbClr val="FF0000"/>
                </a:solidFill>
                <a:latin typeface="Arial" panose="020B0604020202020204" pitchFamily="34" charset="0"/>
                <a:cs typeface="Arial" panose="020B0604020202020204" pitchFamily="34" charset="0"/>
              </a:rPr>
              <a:t>deptno = </a:t>
            </a:r>
            <a:r>
              <a:rPr lang="en-IN" sz="1600" dirty="0" smtClean="0">
                <a:solidFill>
                  <a:srgbClr val="FF0000"/>
                </a:solidFill>
                <a:latin typeface="Arial" panose="020B0604020202020204" pitchFamily="34" charset="0"/>
                <a:cs typeface="Arial" panose="020B0604020202020204" pitchFamily="34" charset="0"/>
              </a:rPr>
              <a:t>(SELECT deptno FROM DEPT where </a:t>
            </a:r>
            <a:r>
              <a:rPr lang="en-IN" sz="1600" dirty="0">
                <a:solidFill>
                  <a:srgbClr val="FF0000"/>
                </a:solidFill>
                <a:latin typeface="Arial" panose="020B0604020202020204" pitchFamily="34" charset="0"/>
                <a:cs typeface="Arial" panose="020B0604020202020204" pitchFamily="34" charset="0"/>
              </a:rPr>
              <a:t>deptno in (10</a:t>
            </a:r>
            <a:r>
              <a:rPr lang="en-IN" sz="1600" dirty="0" smtClean="0">
                <a:solidFill>
                  <a:srgbClr val="FF0000"/>
                </a:solidFill>
                <a:latin typeface="Arial" panose="020B0604020202020204" pitchFamily="34" charset="0"/>
                <a:cs typeface="Arial" panose="020B0604020202020204" pitchFamily="34" charset="0"/>
              </a:rPr>
              <a:t>, 20</a:t>
            </a:r>
            <a:r>
              <a:rPr lang="en-IN" sz="1600" dirty="0">
                <a:solidFill>
                  <a:srgbClr val="FF0000"/>
                </a:solidFill>
                <a:latin typeface="Arial" panose="020B0604020202020204" pitchFamily="34" charset="0"/>
                <a:cs typeface="Arial" panose="020B0604020202020204" pitchFamily="34" charset="0"/>
              </a:rPr>
              <a:t>));</a:t>
            </a:r>
          </a:p>
          <a:p>
            <a:pPr>
              <a:lnSpc>
                <a:spcPct val="150000"/>
              </a:lnSpc>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DEPTNO</a:t>
            </a:r>
            <a:r>
              <a:rPr lang="en-IN" dirty="0" smtClean="0">
                <a:latin typeface="Arial" panose="020B0604020202020204" pitchFamily="34" charset="0"/>
                <a:cs typeface="Arial" panose="020B0604020202020204" pitchFamily="34"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chemeClr val="accent5">
                    <a:lumMod val="75000"/>
                  </a:schemeClr>
                </a:solidFill>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5 </a:t>
            </a:r>
            <a:r>
              <a:rPr lang="en-IN" dirty="0">
                <a:latin typeface="Arial" panose="020B0604020202020204" pitchFamily="34" charset="0"/>
                <a:cs typeface="Arial" panose="020B0604020202020204" pitchFamily="34" charset="0"/>
              </a:rPr>
              <a:t>+ 5</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a:t>
            </a:r>
          </a:p>
          <a:p>
            <a:pPr>
              <a:lnSpc>
                <a:spcPct val="150000"/>
              </a:lnSpc>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SAL</a:t>
            </a:r>
            <a:r>
              <a:rPr lang="en-IN" dirty="0" smtClean="0">
                <a:latin typeface="Arial" panose="020B0604020202020204" pitchFamily="34" charset="0"/>
                <a:cs typeface="Arial" panose="020B0604020202020204" pitchFamily="34"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chemeClr val="accent5">
                    <a:lumMod val="75000"/>
                  </a:schemeClr>
                </a:solidFill>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MAX</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SAL</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EMP</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1484762836"/>
              </p:ext>
            </p:extLst>
          </p:nvPr>
        </p:nvGraphicFramePr>
        <p:xfrm>
          <a:off x="152400" y="3276600"/>
          <a:ext cx="8839200" cy="2966720"/>
        </p:xfrm>
        <a:graphic>
          <a:graphicData uri="http://schemas.openxmlformats.org/drawingml/2006/table">
            <a:tbl>
              <a:tblPr firstRow="1" bandRow="1">
                <a:tableStyleId>{7E9639D4-E3E2-4D34-9284-5A2195B3D0D7}</a:tableStyleId>
              </a:tblPr>
              <a:tblGrid>
                <a:gridCol w="1676400"/>
                <a:gridCol w="71628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Comparison Functions and Operators</a:t>
                      </a:r>
                    </a:p>
                  </a:txBody>
                  <a:tcPr/>
                </a:tc>
                <a:tc hMerge="1">
                  <a:txBody>
                    <a:bodyPr/>
                    <a:lstStyle/>
                    <a:p>
                      <a:endParaRPr lang="en-IN" dirty="0"/>
                    </a:p>
                  </a:txBody>
                  <a:tcPr/>
                </a:tc>
              </a:tr>
              <a:tr h="370840">
                <a:tc>
                  <a:txBody>
                    <a:bodyPr/>
                    <a:lstStyle/>
                    <a:p>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&gt;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Greater than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&gt;=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Greater than or 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&lt;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Less than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&lt;=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Less than or 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 &lt;&gt;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Not 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&lt;=&gt;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NULL-safe equal to operator</a:t>
                      </a:r>
                      <a:endParaRPr lang="en-IN" sz="1600" dirty="0">
                        <a:latin typeface="Arial" panose="020B0604020202020204" pitchFamily="34" charset="0"/>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4276567948"/>
      </p:ext>
    </p:extLst>
  </p:cSld>
  <p:clrMapOvr>
    <a:masterClrMapping/>
  </p:clrMapOvr>
  <p:timing>
    <p:tnLst>
      <p:par>
        <p:cTn id="1" dur="indefinite" restart="never" nodeType="tmRoot"/>
      </p:par>
    </p:tnLst>
  </p:timing>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marR="0" lvl="0" indent="0" algn="ctr" fontAlgn="auto">
              <a:lnSpc>
                <a:spcPct val="100000"/>
              </a:lnSpc>
              <a:spcBef>
                <a:spcPct val="0"/>
              </a:spcBef>
              <a:spcAft>
                <a:spcPts val="0"/>
              </a:spcAft>
              <a:buClrTx/>
              <a:buSzTx/>
              <a:buFontTx/>
              <a:buNone/>
              <a:tabLst/>
              <a:defRPr kumimoji="0" sz="4400" b="1" i="1" u="none" strike="noStrike" cap="none" spc="0" normalizeH="0" baseline="0">
                <a:ln>
                  <a:noFill/>
                </a:ln>
                <a:effectLst/>
                <a:uLnTx/>
                <a:uFillTx/>
                <a:latin typeface="Arial" pitchFamily="34" charset="0"/>
                <a:cs typeface="Arial" pitchFamily="34" charset="0"/>
              </a:defRPr>
            </a:lvl1pPr>
          </a:lstStyle>
          <a:p>
            <a:r>
              <a:rPr lang="en-IN" sz="4800" b="0" i="0" dirty="0" smtClean="0">
                <a:solidFill>
                  <a:srgbClr val="DC525C"/>
                </a:solidFill>
                <a:latin typeface="Segoe UI Light" panose="020B0502040204020203" pitchFamily="34" charset="0"/>
                <a:cs typeface="Segoe UI Light" panose="020B0502040204020203" pitchFamily="34" charset="0"/>
              </a:rPr>
              <a:t>Subquery </a:t>
            </a:r>
            <a:r>
              <a:rPr lang="en-IN" sz="4800" b="0" i="0" dirty="0">
                <a:solidFill>
                  <a:srgbClr val="DC525C"/>
                </a:solidFill>
                <a:latin typeface="Segoe UI Light" panose="020B0502040204020203" pitchFamily="34" charset="0"/>
                <a:cs typeface="Segoe UI Light" panose="020B0502040204020203" pitchFamily="34" charset="0"/>
              </a:rPr>
              <a:t>in the FROM Clause</a:t>
            </a:r>
          </a:p>
        </p:txBody>
      </p:sp>
    </p:spTree>
    <p:extLst>
      <p:ext uri="{BB962C8B-B14F-4D97-AF65-F5344CB8AC3E}">
        <p14:creationId xmlns:p14="http://schemas.microsoft.com/office/powerpoint/2010/main" val="381768698"/>
      </p:ext>
    </p:extLst>
  </p:cSld>
  <p:clrMapOvr>
    <a:masterClrMapping/>
  </p:clrMapOvr>
  <p:timing>
    <p:tnLst>
      <p:par>
        <p:cTn id="1" dur="indefinite" restart="never" nodeType="tmRoot"/>
      </p:par>
    </p:tnLst>
  </p:timing>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Subqueries in the FROM Clause</a:t>
            </a:r>
          </a:p>
        </p:txBody>
      </p:sp>
      <p:sp>
        <p:nvSpPr>
          <p:cNvPr id="5" name="Rectangle 4"/>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Subqueries work in a SELECT statement's FROM clause.</a:t>
            </a:r>
            <a:endParaRPr lang="en-IN" dirty="0" smtClean="0">
              <a:latin typeface="Arial" panose="020B0604020202020204" pitchFamily="34" charset="0"/>
              <a:cs typeface="Arial" panose="020B0604020202020204" pitchFamily="34" charset="0"/>
            </a:endParaRPr>
          </a:p>
        </p:txBody>
      </p:sp>
      <p:sp>
        <p:nvSpPr>
          <p:cNvPr id="2" name="Rectangle 1"/>
          <p:cNvSpPr/>
          <p:nvPr/>
        </p:nvSpPr>
        <p:spPr>
          <a:xfrm>
            <a:off x="76200" y="3048000"/>
            <a:ext cx="8991600" cy="2585323"/>
          </a:xfrm>
          <a:prstGeom prst="rect">
            <a:avLst/>
          </a:prstGeom>
        </p:spPr>
        <p:txBody>
          <a:bodyPr wrap="square">
            <a:spAutoFit/>
          </a:bodyPr>
          <a:lstStyle/>
          <a:p>
            <a:pPr marL="342900" indent="-342900">
              <a:buFont typeface="Arial" panose="020B0604020202020204" pitchFamily="34" charset="0"/>
              <a:buChar char="•"/>
            </a:pPr>
            <a:r>
              <a:rPr lang="en-IN" dirty="0" smtClean="0">
                <a:latin typeface="Arial" panose="020B0604020202020204" pitchFamily="34" charset="0"/>
                <a:cs typeface="Arial" panose="020B0604020202020204" pitchFamily="34" charset="0"/>
              </a:rPr>
              <a:t>SET @</a:t>
            </a:r>
            <a:r>
              <a:rPr lang="en-IN" dirty="0">
                <a:latin typeface="Arial" panose="020B0604020202020204" pitchFamily="34" charset="0"/>
                <a:cs typeface="Arial" panose="020B0604020202020204" pitchFamily="34" charset="0"/>
              </a:rPr>
              <a:t>x :=0;</a:t>
            </a:r>
          </a:p>
          <a:p>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@x := @</a:t>
            </a:r>
            <a:r>
              <a:rPr lang="en-IN" dirty="0" smtClean="0">
                <a:solidFill>
                  <a:srgbClr val="DD4A68"/>
                </a:solidFill>
                <a:latin typeface="Arial" panose="020B0604020202020204" pitchFamily="34" charset="0"/>
                <a:ea typeface="Times New Roman" panose="02020603050405020304" pitchFamily="18" charset="0"/>
              </a:rPr>
              <a:t>x + 1 </a:t>
            </a:r>
            <a:r>
              <a:rPr lang="en-IN" dirty="0">
                <a:solidFill>
                  <a:srgbClr val="DD4A68"/>
                </a:solidFill>
                <a:latin typeface="Arial" panose="020B0604020202020204" pitchFamily="34" charset="0"/>
                <a:ea typeface="Times New Roman" panose="02020603050405020304" pitchFamily="18" charset="0"/>
              </a:rPr>
              <a:t>as </a:t>
            </a:r>
            <a:r>
              <a:rPr lang="en-IN" dirty="0" smtClean="0">
                <a:solidFill>
                  <a:srgbClr val="DD4A68"/>
                </a:solidFill>
                <a:latin typeface="Arial" panose="020B0604020202020204" pitchFamily="34" charset="0"/>
                <a:ea typeface="Times New Roman" panose="02020603050405020304" pitchFamily="18" charset="0"/>
              </a:rPr>
              <a:t>R1, </a:t>
            </a:r>
            <a:r>
              <a:rPr lang="en-IN" dirty="0">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 E </a:t>
            </a:r>
          </a:p>
          <a:p>
            <a:r>
              <a:rPr lang="en-IN" dirty="0">
                <a:solidFill>
                  <a:srgbClr val="DD4A68"/>
                </a:solidFill>
                <a:latin typeface="Arial" panose="020B0604020202020204" pitchFamily="34" charset="0"/>
                <a:ea typeface="Times New Roman" panose="02020603050405020304" pitchFamily="18"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WHERE R1 = 5;</a:t>
            </a:r>
            <a:endParaRPr lang="en-IN" dirty="0">
              <a:solidFill>
                <a:srgbClr val="DD4A68"/>
              </a:solidFill>
              <a:latin typeface="Arial" panose="020B0604020202020204" pitchFamily="34" charset="0"/>
              <a:ea typeface="Times New Roman" panose="02020603050405020304" pitchFamily="18" charset="0"/>
            </a:endParaRPr>
          </a:p>
          <a:p>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@cnt := @cnt + 1 </a:t>
            </a:r>
            <a:r>
              <a:rPr lang="en-IN" dirty="0" smtClean="0">
                <a:solidFill>
                  <a:srgbClr val="DD4A68"/>
                </a:solidFill>
                <a:latin typeface="Arial" panose="020B0604020202020204" pitchFamily="34" charset="0"/>
                <a:ea typeface="Times New Roman" panose="02020603050405020304" pitchFamily="18" charset="0"/>
              </a:rPr>
              <a:t>R1, </a:t>
            </a:r>
            <a:r>
              <a:rPr lang="en-IN" dirty="0">
                <a:solidFill>
                  <a:srgbClr val="DD4A68"/>
                </a:solidFill>
                <a:latin typeface="Arial" panose="020B0604020202020204" pitchFamily="34" charset="0"/>
                <a:ea typeface="Times New Roman" panose="02020603050405020304" pitchFamily="18" charset="0"/>
              </a:rPr>
              <a:t>mod(@cnt,2) </a:t>
            </a:r>
            <a:r>
              <a:rPr lang="en-IN" dirty="0" smtClean="0">
                <a:solidFill>
                  <a:srgbClr val="DD4A68"/>
                </a:solidFill>
                <a:latin typeface="Arial" panose="020B0604020202020204" pitchFamily="34" charset="0"/>
                <a:ea typeface="Times New Roman" panose="02020603050405020304" pitchFamily="18" charset="0"/>
              </a:rPr>
              <a:t>R2, </a:t>
            </a:r>
            <a:r>
              <a:rPr lang="en-IN" dirty="0">
                <a:solidFill>
                  <a:srgbClr val="DD4A68"/>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@cnt:=0) E</a:t>
            </a:r>
            <a:r>
              <a:rPr lang="en-IN" dirty="0" smtClean="0">
                <a:latin typeface="Arial" panose="020B0604020202020204" pitchFamily="34" charset="0"/>
                <a:cs typeface="Arial" panose="020B0604020202020204" pitchFamily="34" charset="0"/>
              </a:rPr>
              <a:t> </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r>
              <a:rPr lang="en-IN" dirty="0">
                <a:latin typeface="Arial" panose="020B0604020202020204" pitchFamily="34" charset="0"/>
                <a:ea typeface="Times New Roman" panose="02020603050405020304" pitchFamily="18" charset="0"/>
              </a:rPr>
              <a:t>E1</a:t>
            </a:r>
            <a:r>
              <a:rPr lang="en-IN" dirty="0" smtClean="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WHERE R2=0;</a:t>
            </a:r>
            <a:endParaRPr lang="en-IN" dirty="0">
              <a:solidFill>
                <a:srgbClr val="DD4A68"/>
              </a:solidFill>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MIN</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R1</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COUNT</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JOB</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R1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 </a:t>
            </a:r>
            <a:r>
              <a:rPr lang="en-IN" dirty="0" smtClean="0">
                <a:solidFill>
                  <a:srgbClr val="DD4A68"/>
                </a:solidFill>
                <a:latin typeface="Arial" panose="020B0604020202020204" pitchFamily="34" charset="0"/>
                <a:ea typeface="Times New Roman" panose="02020603050405020304" pitchFamily="18" charset="0"/>
              </a:rPr>
              <a:t>GROUP BY </a:t>
            </a:r>
            <a:r>
              <a:rPr lang="en-IN" dirty="0" smtClean="0">
                <a:latin typeface="Arial" panose="020B0604020202020204" pitchFamily="34" charset="0"/>
                <a:ea typeface="Times New Roman" panose="02020603050405020304" pitchFamily="18" charset="0"/>
              </a:rPr>
              <a:t>JOB</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 </a:t>
            </a:r>
            <a:r>
              <a:rPr lang="en-IN" dirty="0">
                <a:latin typeface="Arial" panose="020B0604020202020204" pitchFamily="34" charset="0"/>
                <a:ea typeface="Times New Roman" panose="02020603050405020304" pitchFamily="18" charset="0"/>
              </a:rPr>
              <a:t>E</a:t>
            </a:r>
            <a:r>
              <a:rPr lang="en-IN" dirty="0">
                <a:latin typeface="Arial" panose="020B0604020202020204" pitchFamily="34" charset="0"/>
                <a:cs typeface="Arial" panose="020B0604020202020204" pitchFamily="34" charset="0"/>
              </a:rPr>
              <a:t>;</a:t>
            </a:r>
            <a:endParaRPr lang="en-IN" dirty="0" smtClean="0">
              <a:latin typeface="Arial" panose="020B0604020202020204" pitchFamily="34" charset="0"/>
              <a:cs typeface="Arial" panose="020B0604020202020204" pitchFamily="34" charset="0"/>
            </a:endParaRPr>
          </a:p>
        </p:txBody>
      </p:sp>
      <p:sp>
        <p:nvSpPr>
          <p:cNvPr id="3" name="Rectangle 1"/>
          <p:cNvSpPr>
            <a:spLocks noChangeArrowheads="1"/>
          </p:cNvSpPr>
          <p:nvPr/>
        </p:nvSpPr>
        <p:spPr bwMode="auto">
          <a:xfrm>
            <a:off x="0" y="13180"/>
            <a:ext cx="65" cy="430839"/>
          </a:xfrm>
          <a:prstGeom prst="rect">
            <a:avLst/>
          </a:prstGeom>
          <a:solidFill>
            <a:srgbClr val="F4F7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15235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6" name="Rectangle 5"/>
          <p:cNvSpPr/>
          <p:nvPr/>
        </p:nvSpPr>
        <p:spPr>
          <a:xfrm>
            <a:off x="76200" y="1447800"/>
            <a:ext cx="8991600" cy="400110"/>
          </a:xfrm>
          <a:prstGeom prst="rect">
            <a:avLst/>
          </a:prstGeom>
        </p:spPr>
        <p:txBody>
          <a:bodyPr wrap="square">
            <a:spAutoFit/>
          </a:bodyPr>
          <a:lstStyle/>
          <a:p>
            <a:pPr lvl="0" eaLnBrk="0" fontAlgn="base" hangingPunct="0">
              <a:spcBef>
                <a:spcPct val="0"/>
              </a:spcBef>
              <a:spcAft>
                <a:spcPct val="0"/>
              </a:spcAft>
            </a:pPr>
            <a:r>
              <a:rPr lang="en-US" sz="2000" dirty="0">
                <a:solidFill>
                  <a:srgbClr val="0077AA"/>
                </a:solidFill>
                <a:latin typeface="Liberation Mono"/>
              </a:rPr>
              <a:t>SELECT ... FROM (subquery) [AS] name ... </a:t>
            </a:r>
          </a:p>
        </p:txBody>
      </p:sp>
      <p:sp>
        <p:nvSpPr>
          <p:cNvPr id="7" name="Rectangle 6"/>
          <p:cNvSpPr/>
          <p:nvPr/>
        </p:nvSpPr>
        <p:spPr>
          <a:xfrm>
            <a:off x="108856" y="2088178"/>
            <a:ext cx="8882744"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Every table in a FROM clause must have a name, therefore the [AS] name clause is mandatory.</a:t>
            </a:r>
          </a:p>
        </p:txBody>
      </p:sp>
    </p:spTree>
    <p:extLst>
      <p:ext uri="{BB962C8B-B14F-4D97-AF65-F5344CB8AC3E}">
        <p14:creationId xmlns:p14="http://schemas.microsoft.com/office/powerpoint/2010/main" val="4049327036"/>
      </p:ext>
    </p:extLst>
  </p:cSld>
  <p:clrMapOvr>
    <a:masterClrMapping/>
  </p:clrMapOvr>
  <p:timing>
    <p:tnLst>
      <p:par>
        <p:cTn id="1" dur="indefinite" restart="never" nodeType="tmRoot"/>
      </p:par>
    </p:tnLst>
  </p:timing>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marR="0" lvl="0" indent="0" algn="ctr" fontAlgn="auto">
              <a:lnSpc>
                <a:spcPct val="100000"/>
              </a:lnSpc>
              <a:spcBef>
                <a:spcPct val="0"/>
              </a:spcBef>
              <a:spcAft>
                <a:spcPts val="0"/>
              </a:spcAft>
              <a:buClrTx/>
              <a:buSzTx/>
              <a:buFontTx/>
              <a:buNone/>
              <a:tabLst/>
              <a:defRPr kumimoji="0" sz="4400" b="1" i="1" u="none" strike="noStrike" cap="none" spc="0" normalizeH="0" baseline="0">
                <a:ln>
                  <a:noFill/>
                </a:ln>
                <a:effectLst/>
                <a:uLnTx/>
                <a:uFillTx/>
                <a:latin typeface="Arial" pitchFamily="34" charset="0"/>
                <a:cs typeface="Arial" pitchFamily="34" charset="0"/>
              </a:defRPr>
            </a:lvl1pPr>
          </a:lstStyle>
          <a:p>
            <a:r>
              <a:rPr lang="en-IN" sz="4800" b="0" i="0" dirty="0" smtClean="0">
                <a:solidFill>
                  <a:srgbClr val="DC525C"/>
                </a:solidFill>
                <a:latin typeface="Segoe UI Light" panose="020B0502040204020203" pitchFamily="34" charset="0"/>
                <a:cs typeface="Segoe UI Light" panose="020B0502040204020203" pitchFamily="34" charset="0"/>
              </a:rPr>
              <a:t>Subquery </a:t>
            </a:r>
            <a:r>
              <a:rPr lang="en-IN" sz="4800" b="0" i="0" dirty="0">
                <a:solidFill>
                  <a:srgbClr val="DC525C"/>
                </a:solidFill>
                <a:latin typeface="Segoe UI Light" panose="020B0502040204020203" pitchFamily="34" charset="0"/>
                <a:cs typeface="Segoe UI Light" panose="020B0502040204020203" pitchFamily="34" charset="0"/>
              </a:rPr>
              <a:t>with IN,  ALL, ANY, or </a:t>
            </a:r>
            <a:r>
              <a:rPr lang="en-IN" sz="4800" b="0" i="0" dirty="0" smtClean="0">
                <a:solidFill>
                  <a:srgbClr val="DC525C"/>
                </a:solidFill>
                <a:latin typeface="Segoe UI Light" panose="020B0502040204020203" pitchFamily="34" charset="0"/>
                <a:cs typeface="Segoe UI Light" panose="020B0502040204020203" pitchFamily="34" charset="0"/>
              </a:rPr>
              <a:t>SOME</a:t>
            </a:r>
            <a:endParaRPr lang="en-IN" sz="4800" b="0" i="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65100" y="147935"/>
            <a:ext cx="8826500" cy="461665"/>
          </a:xfrm>
          <a:prstGeom prst="rect">
            <a:avLst/>
          </a:prstGeom>
        </p:spPr>
        <p:txBody>
          <a:bodyPr wrap="square">
            <a:spAutoFit/>
          </a:bodyPr>
          <a:lstStyle/>
          <a:p>
            <a:r>
              <a:rPr lang="en-IN" sz="2400" dirty="0">
                <a:solidFill>
                  <a:schemeClr val="accent5">
                    <a:lumMod val="75000"/>
                  </a:schemeClr>
                </a:solidFill>
              </a:rPr>
              <a:t>When used with a subquery, the word IN is an alias for </a:t>
            </a:r>
            <a:r>
              <a:rPr lang="en-IN" sz="2400" dirty="0" smtClean="0">
                <a:solidFill>
                  <a:schemeClr val="accent5">
                    <a:lumMod val="75000"/>
                  </a:schemeClr>
                </a:solidFill>
              </a:rPr>
              <a:t>= ANY</a:t>
            </a:r>
            <a:r>
              <a:rPr lang="en-IN" sz="2400" dirty="0">
                <a:solidFill>
                  <a:schemeClr val="accent5">
                    <a:lumMod val="75000"/>
                  </a:schemeClr>
                </a:solidFill>
              </a:rPr>
              <a:t>.</a:t>
            </a:r>
          </a:p>
        </p:txBody>
      </p:sp>
      <p:sp>
        <p:nvSpPr>
          <p:cNvPr id="5" name="Rectangle 4"/>
          <p:cNvSpPr/>
          <p:nvPr/>
        </p:nvSpPr>
        <p:spPr>
          <a:xfrm>
            <a:off x="152400" y="762000"/>
            <a:ext cx="8839200" cy="461665"/>
          </a:xfrm>
          <a:prstGeom prst="rect">
            <a:avLst/>
          </a:prstGeom>
        </p:spPr>
        <p:txBody>
          <a:bodyPr wrap="square">
            <a:spAutoFit/>
          </a:bodyPr>
          <a:lstStyle/>
          <a:p>
            <a:r>
              <a:rPr lang="en-IN" sz="2400" dirty="0">
                <a:solidFill>
                  <a:schemeClr val="accent5">
                    <a:lumMod val="75000"/>
                  </a:schemeClr>
                </a:solidFill>
              </a:rPr>
              <a:t>NOT IN is not an alias for &lt;&gt; ANY, but for &lt;&gt; ALL.</a:t>
            </a:r>
          </a:p>
        </p:txBody>
      </p:sp>
    </p:spTree>
    <p:extLst>
      <p:ext uri="{BB962C8B-B14F-4D97-AF65-F5344CB8AC3E}">
        <p14:creationId xmlns:p14="http://schemas.microsoft.com/office/powerpoint/2010/main" val="63361463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What is Entity Relationship Diagram?</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cSld>
  <p:clrMapOvr>
    <a:masterClrMapping/>
  </p:clrMapOvr>
  <p:timing>
    <p:tnLst>
      <p:par>
        <p:cTn id="1" dur="indefinite" restart="never" nodeType="tmRoot"/>
      </p:par>
    </p:tnLst>
  </p:timing>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Subqueries with IN,  ALL, ANY, or SOME</a:t>
            </a:r>
          </a:p>
        </p:txBody>
      </p:sp>
      <p:sp>
        <p:nvSpPr>
          <p:cNvPr id="3" name="Rectangle 2"/>
          <p:cNvSpPr/>
          <p:nvPr/>
        </p:nvSpPr>
        <p:spPr>
          <a:xfrm>
            <a:off x="108856" y="728008"/>
            <a:ext cx="8882743" cy="1938992"/>
          </a:xfrm>
          <a:prstGeom prst="rect">
            <a:avLst/>
          </a:prstGeom>
        </p:spPr>
        <p:txBody>
          <a:bodyPr wrap="square">
            <a:spAutoFit/>
          </a:bodyPr>
          <a:lstStyle/>
          <a:p>
            <a:pPr marL="342900" indent="-342900">
              <a:lnSpc>
                <a:spcPct val="150000"/>
              </a:lnSpc>
              <a:buFont typeface="Arial" panose="020B0604020202020204" pitchFamily="34" charset="0"/>
              <a:buChar char="•"/>
            </a:pPr>
            <a:r>
              <a:rPr lang="en-IN" sz="2000" i="1" dirty="0">
                <a:solidFill>
                  <a:srgbClr val="000000"/>
                </a:solidFill>
                <a:latin typeface="Arial" panose="020B0604020202020204" pitchFamily="34" charset="0"/>
                <a:cs typeface="Arial" panose="020B0604020202020204" pitchFamily="34" charset="0"/>
              </a:rPr>
              <a:t>operand</a:t>
            </a:r>
            <a:r>
              <a:rPr lang="en-IN" sz="2000" dirty="0">
                <a:solidFill>
                  <a:srgbClr val="000000"/>
                </a:solidFill>
                <a:latin typeface="Arial" panose="020B0604020202020204" pitchFamily="34" charset="0"/>
                <a:cs typeface="Arial" panose="020B0604020202020204" pitchFamily="34" charset="0"/>
              </a:rPr>
              <a:t> </a:t>
            </a:r>
            <a:r>
              <a:rPr lang="en-IN" sz="2000" i="1" dirty="0">
                <a:solidFill>
                  <a:srgbClr val="000000"/>
                </a:solidFill>
                <a:latin typeface="Arial" panose="020B0604020202020204" pitchFamily="34" charset="0"/>
                <a:cs typeface="Arial" panose="020B0604020202020204" pitchFamily="34" charset="0"/>
              </a:rPr>
              <a:t>comparison_operator</a:t>
            </a:r>
            <a:r>
              <a:rPr lang="en-IN" sz="2000" dirty="0">
                <a:solidFill>
                  <a:srgbClr val="000000"/>
                </a:solidFill>
                <a:latin typeface="Arial" panose="020B0604020202020204" pitchFamily="34" charset="0"/>
                <a:cs typeface="Arial" panose="020B0604020202020204" pitchFamily="34" charset="0"/>
              </a:rPr>
              <a:t> </a:t>
            </a:r>
            <a:r>
              <a:rPr lang="en-IN" sz="2000" b="1" dirty="0">
                <a:solidFill>
                  <a:srgbClr val="E0D612"/>
                </a:solidFill>
                <a:latin typeface="Arial" panose="020B0604020202020204" pitchFamily="34" charset="0"/>
                <a:cs typeface="Arial" panose="020B0604020202020204" pitchFamily="34" charset="0"/>
              </a:rPr>
              <a:t>ANY</a:t>
            </a:r>
            <a:r>
              <a:rPr lang="en-IN" sz="2000" dirty="0">
                <a:solidFill>
                  <a:srgbClr val="000000"/>
                </a:solidFill>
                <a:latin typeface="Arial" panose="020B0604020202020204" pitchFamily="34" charset="0"/>
                <a:cs typeface="Arial" panose="020B0604020202020204" pitchFamily="34" charset="0"/>
              </a:rPr>
              <a:t> </a:t>
            </a:r>
            <a:r>
              <a:rPr lang="en-IN" sz="2000" dirty="0">
                <a:solidFill>
                  <a:srgbClr val="999999"/>
                </a:solidFill>
                <a:latin typeface="Arial" panose="020B0604020202020204" pitchFamily="34" charset="0"/>
                <a:cs typeface="Arial" panose="020B0604020202020204" pitchFamily="34" charset="0"/>
              </a:rPr>
              <a:t>(</a:t>
            </a:r>
            <a:r>
              <a:rPr lang="en-IN" sz="2000" i="1" dirty="0">
                <a:solidFill>
                  <a:srgbClr val="000000"/>
                </a:solidFill>
                <a:latin typeface="Arial" panose="020B0604020202020204" pitchFamily="34" charset="0"/>
                <a:cs typeface="Arial" panose="020B0604020202020204" pitchFamily="34" charset="0"/>
              </a:rPr>
              <a:t>subquery</a:t>
            </a:r>
            <a:r>
              <a:rPr lang="en-IN" sz="2000" dirty="0" smtClean="0">
                <a:solidFill>
                  <a:srgbClr val="999999"/>
                </a:solidFill>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2000" i="1" dirty="0" smtClean="0">
                <a:solidFill>
                  <a:srgbClr val="000000"/>
                </a:solidFill>
                <a:latin typeface="Arial" panose="020B0604020202020204" pitchFamily="34" charset="0"/>
                <a:cs typeface="Arial" panose="020B0604020202020204" pitchFamily="34" charset="0"/>
              </a:rPr>
              <a:t>operand</a:t>
            </a:r>
            <a:r>
              <a:rPr lang="en-IN" sz="2000" dirty="0" smtClean="0">
                <a:solidFill>
                  <a:srgbClr val="000000"/>
                </a:solidFill>
                <a:latin typeface="Arial" panose="020B0604020202020204" pitchFamily="34" charset="0"/>
                <a:cs typeface="Arial" panose="020B0604020202020204" pitchFamily="34" charset="0"/>
              </a:rPr>
              <a:t> </a:t>
            </a:r>
            <a:r>
              <a:rPr lang="en-IN" sz="2000" b="1" dirty="0">
                <a:solidFill>
                  <a:srgbClr val="E0D612"/>
                </a:solidFill>
                <a:latin typeface="Arial" panose="020B0604020202020204" pitchFamily="34" charset="0"/>
                <a:cs typeface="Arial" panose="020B0604020202020204" pitchFamily="34" charset="0"/>
              </a:rPr>
              <a:t>IN</a:t>
            </a:r>
            <a:r>
              <a:rPr lang="en-IN" sz="2000" dirty="0">
                <a:solidFill>
                  <a:srgbClr val="000000"/>
                </a:solidFill>
                <a:latin typeface="Arial" panose="020B0604020202020204" pitchFamily="34" charset="0"/>
                <a:cs typeface="Arial" panose="020B0604020202020204" pitchFamily="34" charset="0"/>
              </a:rPr>
              <a:t> </a:t>
            </a:r>
            <a:r>
              <a:rPr lang="en-IN" sz="2000" dirty="0">
                <a:solidFill>
                  <a:srgbClr val="999999"/>
                </a:solidFill>
                <a:latin typeface="Arial" panose="020B0604020202020204" pitchFamily="34" charset="0"/>
                <a:cs typeface="Arial" panose="020B0604020202020204" pitchFamily="34" charset="0"/>
              </a:rPr>
              <a:t>(</a:t>
            </a:r>
            <a:r>
              <a:rPr lang="en-IN" sz="2000" i="1" dirty="0">
                <a:solidFill>
                  <a:srgbClr val="000000"/>
                </a:solidFill>
                <a:latin typeface="Arial" panose="020B0604020202020204" pitchFamily="34" charset="0"/>
                <a:cs typeface="Arial" panose="020B0604020202020204" pitchFamily="34" charset="0"/>
              </a:rPr>
              <a:t>subquery</a:t>
            </a:r>
            <a:r>
              <a:rPr lang="en-IN" sz="2000" dirty="0">
                <a:solidFill>
                  <a:srgbClr val="999999"/>
                </a:solidFill>
                <a:latin typeface="Arial" panose="020B0604020202020204" pitchFamily="34" charset="0"/>
                <a:cs typeface="Arial" panose="020B0604020202020204" pitchFamily="34" charset="0"/>
              </a:rPr>
              <a:t>)</a:t>
            </a:r>
            <a:r>
              <a:rPr lang="en-IN" sz="2000" dirty="0">
                <a:solidFill>
                  <a:srgbClr val="000000"/>
                </a:solidFill>
                <a:latin typeface="Arial" panose="020B0604020202020204" pitchFamily="34" charset="0"/>
                <a:cs typeface="Arial" panose="020B0604020202020204" pitchFamily="34" charset="0"/>
              </a:rPr>
              <a:t> </a:t>
            </a:r>
            <a:endParaRPr lang="en-IN" sz="2000" dirty="0" smtClean="0">
              <a:solidFill>
                <a:srgbClr val="000000"/>
              </a:solidFill>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2000" i="1" dirty="0" smtClean="0">
                <a:solidFill>
                  <a:srgbClr val="000000"/>
                </a:solidFill>
                <a:latin typeface="Arial" panose="020B0604020202020204" pitchFamily="34" charset="0"/>
                <a:cs typeface="Arial" panose="020B0604020202020204" pitchFamily="34" charset="0"/>
              </a:rPr>
              <a:t>operand</a:t>
            </a:r>
            <a:r>
              <a:rPr lang="en-IN" sz="2000" dirty="0" smtClean="0">
                <a:solidFill>
                  <a:srgbClr val="000000"/>
                </a:solidFill>
                <a:latin typeface="Arial" panose="020B0604020202020204" pitchFamily="34" charset="0"/>
                <a:cs typeface="Arial" panose="020B0604020202020204" pitchFamily="34" charset="0"/>
              </a:rPr>
              <a:t> </a:t>
            </a:r>
            <a:r>
              <a:rPr lang="en-IN" sz="2000" i="1" dirty="0">
                <a:solidFill>
                  <a:srgbClr val="000000"/>
                </a:solidFill>
                <a:latin typeface="Arial" panose="020B0604020202020204" pitchFamily="34" charset="0"/>
                <a:cs typeface="Arial" panose="020B0604020202020204" pitchFamily="34" charset="0"/>
              </a:rPr>
              <a:t>comparison_operator</a:t>
            </a:r>
            <a:r>
              <a:rPr lang="en-IN" sz="2000" dirty="0">
                <a:solidFill>
                  <a:srgbClr val="000000"/>
                </a:solidFill>
                <a:latin typeface="Arial" panose="020B0604020202020204" pitchFamily="34" charset="0"/>
                <a:cs typeface="Arial" panose="020B0604020202020204" pitchFamily="34" charset="0"/>
              </a:rPr>
              <a:t> </a:t>
            </a:r>
            <a:r>
              <a:rPr lang="en-IN" sz="2000" b="1" dirty="0">
                <a:solidFill>
                  <a:srgbClr val="E0D612"/>
                </a:solidFill>
                <a:latin typeface="Arial" panose="020B0604020202020204" pitchFamily="34" charset="0"/>
                <a:cs typeface="Arial" panose="020B0604020202020204" pitchFamily="34" charset="0"/>
              </a:rPr>
              <a:t>SOME</a:t>
            </a:r>
            <a:r>
              <a:rPr lang="en-IN" sz="2000" dirty="0">
                <a:solidFill>
                  <a:srgbClr val="000000"/>
                </a:solidFill>
                <a:latin typeface="Arial" panose="020B0604020202020204" pitchFamily="34" charset="0"/>
                <a:cs typeface="Arial" panose="020B0604020202020204" pitchFamily="34" charset="0"/>
              </a:rPr>
              <a:t> </a:t>
            </a:r>
            <a:r>
              <a:rPr lang="en-IN" sz="2000" dirty="0">
                <a:solidFill>
                  <a:srgbClr val="999999"/>
                </a:solidFill>
                <a:latin typeface="Arial" panose="020B0604020202020204" pitchFamily="34" charset="0"/>
                <a:cs typeface="Arial" panose="020B0604020202020204" pitchFamily="34" charset="0"/>
              </a:rPr>
              <a:t>(</a:t>
            </a:r>
            <a:r>
              <a:rPr lang="en-IN" sz="2000" i="1" dirty="0">
                <a:solidFill>
                  <a:srgbClr val="000000"/>
                </a:solidFill>
                <a:latin typeface="Arial" panose="020B0604020202020204" pitchFamily="34" charset="0"/>
                <a:cs typeface="Arial" panose="020B0604020202020204" pitchFamily="34" charset="0"/>
              </a:rPr>
              <a:t>subquery</a:t>
            </a:r>
            <a:r>
              <a:rPr lang="en-IN" sz="2000" dirty="0" smtClean="0">
                <a:solidFill>
                  <a:srgbClr val="999999"/>
                </a:solidFill>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2000" i="1" dirty="0">
                <a:latin typeface="Arial" panose="020B0604020202020204" pitchFamily="34" charset="0"/>
                <a:cs typeface="Arial" panose="020B0604020202020204" pitchFamily="34" charset="0"/>
              </a:rPr>
              <a:t>operand</a:t>
            </a:r>
            <a:r>
              <a:rPr lang="en-IN" sz="2000" dirty="0">
                <a:latin typeface="Arial" panose="020B0604020202020204" pitchFamily="34" charset="0"/>
                <a:cs typeface="Arial" panose="020B0604020202020204" pitchFamily="34" charset="0"/>
              </a:rPr>
              <a:t> </a:t>
            </a:r>
            <a:r>
              <a:rPr lang="en-IN" sz="2000" i="1" dirty="0">
                <a:latin typeface="Arial" panose="020B0604020202020204" pitchFamily="34" charset="0"/>
                <a:cs typeface="Arial" panose="020B0604020202020204" pitchFamily="34" charset="0"/>
              </a:rPr>
              <a:t>comparison_operator</a:t>
            </a:r>
            <a:r>
              <a:rPr lang="en-IN" sz="2000" dirty="0">
                <a:latin typeface="Arial" panose="020B0604020202020204" pitchFamily="34" charset="0"/>
                <a:cs typeface="Arial" panose="020B0604020202020204" pitchFamily="34" charset="0"/>
              </a:rPr>
              <a:t> </a:t>
            </a:r>
            <a:r>
              <a:rPr lang="en-IN" sz="2000" b="1" dirty="0">
                <a:solidFill>
                  <a:srgbClr val="E0D612"/>
                </a:solidFill>
                <a:latin typeface="Arial" panose="020B0604020202020204" pitchFamily="34" charset="0"/>
                <a:cs typeface="Arial" panose="020B0604020202020204" pitchFamily="34" charset="0"/>
              </a:rPr>
              <a:t>ALL</a:t>
            </a:r>
            <a:r>
              <a:rPr lang="en-IN" sz="2000" dirty="0">
                <a:latin typeface="Arial" panose="020B0604020202020204" pitchFamily="34" charset="0"/>
                <a:cs typeface="Arial" panose="020B0604020202020204" pitchFamily="34" charset="0"/>
              </a:rPr>
              <a:t> </a:t>
            </a:r>
            <a:r>
              <a:rPr lang="en-IN" sz="2000" dirty="0">
                <a:solidFill>
                  <a:srgbClr val="999999"/>
                </a:solidFill>
                <a:latin typeface="Arial" panose="020B0604020202020204" pitchFamily="34" charset="0"/>
                <a:cs typeface="Arial" panose="020B0604020202020204" pitchFamily="34" charset="0"/>
              </a:rPr>
              <a:t>(</a:t>
            </a:r>
            <a:r>
              <a:rPr lang="en-IN" sz="2000" i="1" dirty="0">
                <a:latin typeface="Arial" panose="020B0604020202020204" pitchFamily="34" charset="0"/>
                <a:cs typeface="Arial" panose="020B0604020202020204" pitchFamily="34" charset="0"/>
              </a:rPr>
              <a:t>subquery</a:t>
            </a:r>
            <a:r>
              <a:rPr lang="en-IN" sz="2000" dirty="0">
                <a:solidFill>
                  <a:srgbClr val="999999"/>
                </a:solidFill>
                <a:latin typeface="Arial" panose="020B0604020202020204" pitchFamily="34" charset="0"/>
                <a:cs typeface="Arial" panose="020B0604020202020204" pitchFamily="34" charset="0"/>
              </a:rPr>
              <a:t>)</a:t>
            </a:r>
          </a:p>
        </p:txBody>
      </p:sp>
      <p:sp>
        <p:nvSpPr>
          <p:cNvPr id="7" name="Rectangle 6"/>
          <p:cNvSpPr/>
          <p:nvPr/>
        </p:nvSpPr>
        <p:spPr>
          <a:xfrm>
            <a:off x="108855" y="2743200"/>
            <a:ext cx="8882743" cy="923330"/>
          </a:xfrm>
          <a:prstGeom prst="rect">
            <a:avLst/>
          </a:prstGeom>
          <a:solidFill>
            <a:srgbClr val="E1FBF9"/>
          </a:solidFill>
        </p:spPr>
        <p:txBody>
          <a:bodyPr wrap="square">
            <a:spAutoFit/>
          </a:bodyPr>
          <a:lstStyle/>
          <a:p>
            <a:r>
              <a:rPr lang="en-IN" dirty="0">
                <a:latin typeface="Arial" panose="020B0604020202020204" pitchFamily="34" charset="0"/>
                <a:cs typeface="Arial" panose="020B0604020202020204" pitchFamily="34" charset="0"/>
              </a:rPr>
              <a:t>The </a:t>
            </a:r>
            <a:r>
              <a:rPr lang="en-IN" b="1" dirty="0">
                <a:latin typeface="Arial" panose="020B0604020202020204" pitchFamily="34" charset="0"/>
                <a:cs typeface="Arial" panose="020B0604020202020204" pitchFamily="34" charset="0"/>
              </a:rPr>
              <a:t>ANY</a:t>
            </a:r>
            <a:r>
              <a:rPr lang="en-IN" dirty="0">
                <a:latin typeface="Arial" panose="020B0604020202020204" pitchFamily="34" charset="0"/>
                <a:cs typeface="Arial" panose="020B0604020202020204" pitchFamily="34" charset="0"/>
              </a:rPr>
              <a:t> keyword, which must follow a comparison operator, means </a:t>
            </a:r>
            <a:r>
              <a:rPr lang="en-IN" dirty="0" smtClean="0">
                <a:latin typeface="Arial" panose="020B0604020202020204" pitchFamily="34" charset="0"/>
                <a:cs typeface="Arial" panose="020B0604020202020204" pitchFamily="34" charset="0"/>
              </a:rPr>
              <a:t>return </a:t>
            </a:r>
            <a:r>
              <a:rPr lang="en-IN" dirty="0">
                <a:latin typeface="Arial" panose="020B0604020202020204" pitchFamily="34" charset="0"/>
                <a:cs typeface="Arial" panose="020B0604020202020204" pitchFamily="34" charset="0"/>
              </a:rPr>
              <a:t>TRUE if the comparison is TRUE for ANY of the values in the column that the subquery returns.</a:t>
            </a:r>
          </a:p>
        </p:txBody>
      </p:sp>
      <p:sp>
        <p:nvSpPr>
          <p:cNvPr id="9" name="Rectangle 8"/>
          <p:cNvSpPr/>
          <p:nvPr/>
        </p:nvSpPr>
        <p:spPr>
          <a:xfrm>
            <a:off x="132606" y="4433669"/>
            <a:ext cx="8882743" cy="646331"/>
          </a:xfrm>
          <a:prstGeom prst="rect">
            <a:avLst/>
          </a:prstGeom>
          <a:solidFill>
            <a:srgbClr val="E1FBF9"/>
          </a:solidFill>
        </p:spPr>
        <p:txBody>
          <a:bodyPr wrap="square">
            <a:spAutoFit/>
          </a:bodyPr>
          <a:lstStyle/>
          <a:p>
            <a:r>
              <a:rPr lang="en-IN" b="1" dirty="0">
                <a:latin typeface="Arial" panose="020B0604020202020204" pitchFamily="34" charset="0"/>
                <a:cs typeface="Arial" panose="020B0604020202020204" pitchFamily="34" charset="0"/>
              </a:rPr>
              <a:t>IN</a:t>
            </a:r>
            <a:r>
              <a:rPr lang="en-IN" dirty="0">
                <a:latin typeface="Arial" panose="020B0604020202020204" pitchFamily="34" charset="0"/>
                <a:cs typeface="Arial" panose="020B0604020202020204" pitchFamily="34" charset="0"/>
              </a:rPr>
              <a:t> and </a:t>
            </a:r>
            <a:r>
              <a:rPr lang="en-IN" b="1" dirty="0" smtClean="0">
                <a:latin typeface="Arial" panose="020B0604020202020204" pitchFamily="34" charset="0"/>
                <a:cs typeface="Arial" panose="020B0604020202020204" pitchFamily="34" charset="0"/>
              </a:rPr>
              <a:t>=ANY</a:t>
            </a:r>
            <a:r>
              <a:rPr lang="en-IN" dirty="0" smtClean="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are not synonyms when used with an expression list. </a:t>
            </a:r>
            <a:r>
              <a:rPr lang="en-IN" b="1" dirty="0">
                <a:latin typeface="Arial" panose="020B0604020202020204" pitchFamily="34" charset="0"/>
                <a:cs typeface="Arial" panose="020B0604020202020204" pitchFamily="34" charset="0"/>
              </a:rPr>
              <a:t>IN</a:t>
            </a:r>
            <a:r>
              <a:rPr lang="en-IN" dirty="0">
                <a:latin typeface="Arial" panose="020B0604020202020204" pitchFamily="34" charset="0"/>
                <a:cs typeface="Arial" panose="020B0604020202020204" pitchFamily="34" charset="0"/>
              </a:rPr>
              <a:t> can take an expression list, but </a:t>
            </a:r>
            <a:r>
              <a:rPr lang="en-IN" b="1" dirty="0">
                <a:latin typeface="Arial" panose="020B0604020202020204" pitchFamily="34" charset="0"/>
                <a:cs typeface="Arial" panose="020B0604020202020204" pitchFamily="34" charset="0"/>
              </a:rPr>
              <a:t>= ANY </a:t>
            </a:r>
            <a:r>
              <a:rPr lang="en-IN" dirty="0">
                <a:latin typeface="Arial" panose="020B0604020202020204" pitchFamily="34" charset="0"/>
                <a:cs typeface="Arial" panose="020B0604020202020204" pitchFamily="34" charset="0"/>
              </a:rPr>
              <a:t>cannot.</a:t>
            </a:r>
          </a:p>
        </p:txBody>
      </p:sp>
      <p:sp>
        <p:nvSpPr>
          <p:cNvPr id="10" name="Rectangle 9"/>
          <p:cNvSpPr/>
          <p:nvPr/>
        </p:nvSpPr>
        <p:spPr>
          <a:xfrm>
            <a:off x="6096000" y="757696"/>
            <a:ext cx="2895597" cy="707886"/>
          </a:xfrm>
          <a:prstGeom prst="rect">
            <a:avLst/>
          </a:prstGeom>
          <a:solidFill>
            <a:schemeClr val="accent1">
              <a:lumMod val="75000"/>
            </a:schemeClr>
          </a:solidFill>
        </p:spPr>
        <p:txBody>
          <a:bodyPr wrap="square">
            <a:spAutoFit/>
          </a:bodyPr>
          <a:lstStyle/>
          <a:p>
            <a:r>
              <a:rPr lang="en-IN" sz="2000" dirty="0">
                <a:solidFill>
                  <a:schemeClr val="bg1"/>
                </a:solidFill>
                <a:latin typeface="Arial" panose="020B0604020202020204" pitchFamily="34" charset="0"/>
                <a:cs typeface="Arial" panose="020B0604020202020204" pitchFamily="34" charset="0"/>
              </a:rPr>
              <a:t>The word SOME is an alias for ANY.</a:t>
            </a:r>
          </a:p>
        </p:txBody>
      </p:sp>
      <p:sp>
        <p:nvSpPr>
          <p:cNvPr id="11" name="Rectangle 10"/>
          <p:cNvSpPr/>
          <p:nvPr/>
        </p:nvSpPr>
        <p:spPr>
          <a:xfrm>
            <a:off x="108855" y="3722469"/>
            <a:ext cx="8882742" cy="646331"/>
          </a:xfrm>
          <a:prstGeom prst="rect">
            <a:avLst/>
          </a:prstGeom>
          <a:solidFill>
            <a:srgbClr val="E1FBF9"/>
          </a:solidFill>
        </p:spPr>
        <p:txBody>
          <a:bodyPr wrap="square">
            <a:spAutoFit/>
          </a:bodyPr>
          <a:lstStyle/>
          <a:p>
            <a:r>
              <a:rPr lang="en-IN" dirty="0">
                <a:latin typeface="Arial" panose="020B0604020202020204" pitchFamily="34" charset="0"/>
                <a:cs typeface="Arial" panose="020B0604020202020204" pitchFamily="34" charset="0"/>
              </a:rPr>
              <a:t>The word </a:t>
            </a:r>
            <a:r>
              <a:rPr lang="en-IN" b="1" dirty="0">
                <a:latin typeface="Arial" panose="020B0604020202020204" pitchFamily="34" charset="0"/>
                <a:cs typeface="Arial" panose="020B0604020202020204" pitchFamily="34" charset="0"/>
              </a:rPr>
              <a:t>ALL</a:t>
            </a:r>
            <a:r>
              <a:rPr lang="en-IN" dirty="0">
                <a:latin typeface="Arial" panose="020B0604020202020204" pitchFamily="34" charset="0"/>
                <a:cs typeface="Arial" panose="020B0604020202020204" pitchFamily="34" charset="0"/>
              </a:rPr>
              <a:t>, which must follow a comparison operator, means </a:t>
            </a:r>
            <a:r>
              <a:rPr lang="en-IN" dirty="0" smtClean="0">
                <a:latin typeface="Arial" panose="020B0604020202020204" pitchFamily="34" charset="0"/>
                <a:cs typeface="Arial" panose="020B0604020202020204" pitchFamily="34" charset="0"/>
              </a:rPr>
              <a:t>return </a:t>
            </a:r>
            <a:r>
              <a:rPr lang="en-IN" dirty="0">
                <a:latin typeface="Arial" panose="020B0604020202020204" pitchFamily="34" charset="0"/>
                <a:cs typeface="Arial" panose="020B0604020202020204" pitchFamily="34" charset="0"/>
              </a:rPr>
              <a:t>TRUE if the comparison is TRUE for ALL of the values in the column that the subquery returns.</a:t>
            </a:r>
          </a:p>
        </p:txBody>
      </p:sp>
      <p:sp>
        <p:nvSpPr>
          <p:cNvPr id="5" name="Rectangle 4"/>
          <p:cNvSpPr/>
          <p:nvPr/>
        </p:nvSpPr>
        <p:spPr>
          <a:xfrm>
            <a:off x="152399" y="5257800"/>
            <a:ext cx="8862949" cy="400110"/>
          </a:xfrm>
          <a:prstGeom prst="rect">
            <a:avLst/>
          </a:prstGeom>
        </p:spPr>
        <p:txBody>
          <a:bodyPr wrap="square">
            <a:spAutoFit/>
          </a:bodyPr>
          <a:lstStyle/>
          <a:p>
            <a:r>
              <a:rPr lang="en-IN" sz="2000" dirty="0" smtClean="0">
                <a:solidFill>
                  <a:srgbClr val="0077AA"/>
                </a:solidFill>
                <a:latin typeface="Arial" panose="020B0604020202020204" pitchFamily="34" charset="0"/>
                <a:ea typeface="Times New Roman" panose="02020603050405020304" pitchFamily="18" charset="0"/>
              </a:rPr>
              <a:t>SELECT </a:t>
            </a:r>
            <a:r>
              <a:rPr lang="en-IN" sz="2000" dirty="0" smtClean="0">
                <a:latin typeface="Arial" panose="020B0604020202020204" pitchFamily="34" charset="0"/>
                <a:cs typeface="Arial" panose="020B0604020202020204" pitchFamily="34" charset="0"/>
              </a:rPr>
              <a:t>* </a:t>
            </a:r>
            <a:r>
              <a:rPr lang="en-IN" sz="2000" dirty="0" smtClean="0">
                <a:solidFill>
                  <a:srgbClr val="0077AA"/>
                </a:solidFill>
                <a:latin typeface="Arial" panose="020B0604020202020204" pitchFamily="34" charset="0"/>
                <a:ea typeface="Times New Roman" panose="02020603050405020304" pitchFamily="18" charset="0"/>
              </a:rPr>
              <a:t>FROM</a:t>
            </a:r>
            <a:r>
              <a:rPr lang="en-IN" sz="2000" dirty="0" smtClean="0">
                <a:latin typeface="Arial" panose="020B0604020202020204" pitchFamily="34" charset="0"/>
                <a:cs typeface="Arial" panose="020B0604020202020204" pitchFamily="34" charset="0"/>
              </a:rPr>
              <a:t> EMP </a:t>
            </a:r>
            <a:r>
              <a:rPr lang="en-IN" sz="2000" dirty="0">
                <a:solidFill>
                  <a:srgbClr val="0077AA"/>
                </a:solidFill>
                <a:latin typeface="Arial" panose="020B0604020202020204" pitchFamily="34" charset="0"/>
                <a:ea typeface="Times New Roman" panose="02020603050405020304" pitchFamily="18" charset="0"/>
              </a:rPr>
              <a:t>WHERE</a:t>
            </a:r>
            <a:r>
              <a:rPr lang="en-IN" sz="2000" dirty="0" smtClean="0">
                <a:latin typeface="Arial" panose="020B0604020202020204" pitchFamily="34" charset="0"/>
                <a:cs typeface="Arial" panose="020B0604020202020204" pitchFamily="34" charset="0"/>
              </a:rPr>
              <a:t> DEPTNO </a:t>
            </a:r>
            <a:r>
              <a:rPr lang="en-IN" sz="2000" dirty="0">
                <a:solidFill>
                  <a:schemeClr val="accent5">
                    <a:lumMod val="75000"/>
                  </a:schemeClr>
                </a:solidFill>
                <a:latin typeface="Arial" panose="020B0604020202020204" pitchFamily="34" charset="0"/>
                <a:cs typeface="Arial" panose="020B0604020202020204" pitchFamily="34" charset="0"/>
              </a:rPr>
              <a:t>IN</a:t>
            </a:r>
            <a:r>
              <a:rPr lang="en-IN" sz="2000" dirty="0" smtClean="0">
                <a:latin typeface="Arial" panose="020B0604020202020204" pitchFamily="34" charset="0"/>
                <a:cs typeface="Arial" panose="020B0604020202020204" pitchFamily="34" charset="0"/>
              </a:rPr>
              <a:t> (5+5, 10+10)</a:t>
            </a:r>
            <a:endParaRPr lang="en-IN" sz="2000" dirty="0">
              <a:latin typeface="Arial" panose="020B0604020202020204" pitchFamily="34" charset="0"/>
              <a:cs typeface="Arial" panose="020B0604020202020204" pitchFamily="34" charset="0"/>
            </a:endParaRPr>
          </a:p>
        </p:txBody>
      </p:sp>
      <p:sp>
        <p:nvSpPr>
          <p:cNvPr id="12" name="Rectangle 11"/>
          <p:cNvSpPr/>
          <p:nvPr/>
        </p:nvSpPr>
        <p:spPr>
          <a:xfrm>
            <a:off x="152401" y="5772090"/>
            <a:ext cx="8839196" cy="400110"/>
          </a:xfrm>
          <a:prstGeom prst="rect">
            <a:avLst/>
          </a:prstGeom>
        </p:spPr>
        <p:txBody>
          <a:bodyPr wrap="square">
            <a:spAutoFit/>
          </a:bodyPr>
          <a:lstStyle/>
          <a:p>
            <a:r>
              <a:rPr lang="en-IN" sz="2000" dirty="0" smtClean="0">
                <a:solidFill>
                  <a:srgbClr val="0077AA"/>
                </a:solidFill>
                <a:latin typeface="Arial" panose="020B0604020202020204" pitchFamily="34" charset="0"/>
                <a:ea typeface="Times New Roman" panose="02020603050405020304" pitchFamily="18" charset="0"/>
              </a:rPr>
              <a:t>SELECT </a:t>
            </a:r>
            <a:r>
              <a:rPr lang="en-IN" sz="2000" dirty="0" smtClean="0">
                <a:latin typeface="Arial" panose="020B0604020202020204" pitchFamily="34" charset="0"/>
                <a:cs typeface="Arial" panose="020B0604020202020204" pitchFamily="34" charset="0"/>
              </a:rPr>
              <a:t>* </a:t>
            </a:r>
            <a:r>
              <a:rPr lang="en-IN" sz="2000" dirty="0" smtClean="0">
                <a:solidFill>
                  <a:srgbClr val="0077AA"/>
                </a:solidFill>
                <a:latin typeface="Arial" panose="020B0604020202020204" pitchFamily="34" charset="0"/>
                <a:ea typeface="Times New Roman" panose="02020603050405020304" pitchFamily="18" charset="0"/>
              </a:rPr>
              <a:t>FROM</a:t>
            </a:r>
            <a:r>
              <a:rPr lang="en-IN" sz="2000" dirty="0" smtClean="0">
                <a:latin typeface="Arial" panose="020B0604020202020204" pitchFamily="34" charset="0"/>
                <a:cs typeface="Arial" panose="020B0604020202020204" pitchFamily="34" charset="0"/>
              </a:rPr>
              <a:t> EMP </a:t>
            </a:r>
            <a:r>
              <a:rPr lang="en-IN" sz="2000" dirty="0">
                <a:solidFill>
                  <a:srgbClr val="0077AA"/>
                </a:solidFill>
                <a:latin typeface="Arial" panose="020B0604020202020204" pitchFamily="34" charset="0"/>
                <a:ea typeface="Times New Roman" panose="02020603050405020304" pitchFamily="18" charset="0"/>
              </a:rPr>
              <a:t>WHERE</a:t>
            </a:r>
            <a:r>
              <a:rPr lang="en-IN" sz="2000" dirty="0" smtClean="0">
                <a:latin typeface="Arial" panose="020B0604020202020204" pitchFamily="34" charset="0"/>
                <a:cs typeface="Arial" panose="020B0604020202020204" pitchFamily="34" charset="0"/>
              </a:rPr>
              <a:t> DEPTNO </a:t>
            </a:r>
            <a:r>
              <a:rPr lang="en-IN" sz="2000" dirty="0" smtClean="0">
                <a:solidFill>
                  <a:schemeClr val="accent5">
                    <a:lumMod val="75000"/>
                  </a:schemeClr>
                </a:solidFill>
                <a:latin typeface="Arial" panose="020B0604020202020204" pitchFamily="34" charset="0"/>
                <a:cs typeface="Arial" panose="020B0604020202020204" pitchFamily="34" charset="0"/>
              </a:rPr>
              <a:t>=ANY</a:t>
            </a:r>
            <a:r>
              <a:rPr lang="en-IN" sz="2000" dirty="0" smtClean="0">
                <a:latin typeface="Arial" panose="020B0604020202020204" pitchFamily="34" charset="0"/>
                <a:cs typeface="Arial" panose="020B0604020202020204" pitchFamily="34" charset="0"/>
              </a:rPr>
              <a:t> (10, 20) </a:t>
            </a:r>
            <a:r>
              <a:rPr lang="en-IN" sz="2000" dirty="0" smtClean="0">
                <a:solidFill>
                  <a:srgbClr val="92D050"/>
                </a:solidFill>
                <a:latin typeface="Arial" panose="020B0604020202020204" pitchFamily="34" charset="0"/>
                <a:cs typeface="Arial" panose="020B0604020202020204" pitchFamily="34" charset="0"/>
              </a:rPr>
              <a:t>//error</a:t>
            </a:r>
            <a:endParaRPr lang="en-IN" sz="2000" dirty="0">
              <a:solidFill>
                <a:srgbClr val="92D050"/>
              </a:solidFill>
              <a:latin typeface="Arial" panose="020B0604020202020204" pitchFamily="34" charset="0"/>
              <a:cs typeface="Arial" panose="020B0604020202020204" pitchFamily="34" charset="0"/>
            </a:endParaRPr>
          </a:p>
        </p:txBody>
      </p:sp>
      <p:cxnSp>
        <p:nvCxnSpPr>
          <p:cNvPr id="8" name="Elbow Connector 7"/>
          <p:cNvCxnSpPr/>
          <p:nvPr/>
        </p:nvCxnSpPr>
        <p:spPr>
          <a:xfrm rot="10800000" flipV="1">
            <a:off x="7010400" y="4954476"/>
            <a:ext cx="864000" cy="720000"/>
          </a:xfrm>
          <a:prstGeom prst="bentConnector3">
            <a:avLst>
              <a:gd name="adj1" fmla="val 0"/>
            </a:avLst>
          </a:prstGeom>
          <a:ln w="28575">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65160135"/>
      </p:ext>
    </p:extLst>
  </p:cSld>
  <p:clrMapOvr>
    <a:masterClrMapping/>
  </p:clrMapOvr>
  <p:timing>
    <p:tnLst>
      <p:par>
        <p:cTn id="1" dur="indefinite" restart="never" nodeType="tmRoot"/>
      </p:par>
    </p:tnLst>
  </p:timing>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921127"/>
            <a:ext cx="9144000" cy="3539430"/>
          </a:xfrm>
          <a:prstGeom prst="rect">
            <a:avLst/>
          </a:prstGeom>
          <a:noFill/>
        </p:spPr>
        <p:txBody>
          <a:bodyPr wrap="square">
            <a:spAutoFit/>
          </a:bodyPr>
          <a:lstStyle/>
          <a:p>
            <a:pPr marL="342900" lvl="0" indent="-342900">
              <a:spcAft>
                <a:spcPts val="0"/>
              </a:spcAft>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ANY (...)": The value must match one or more values in the list to evaluate to TRUE.</a:t>
            </a:r>
          </a:p>
          <a:p>
            <a:pPr marL="342900" lvl="0" indent="-342900">
              <a:spcAft>
                <a:spcPts val="0"/>
              </a:spcAft>
              <a:buSzPts val="1000"/>
              <a:buFont typeface="Symbol" panose="05050102010706020507" pitchFamily="18" charset="2"/>
              <a:buChar char=""/>
            </a:pPr>
            <a:endParaRPr lang="en-IN" sz="1600"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lvl="0" indent="-342900">
              <a:spcAft>
                <a:spcPts val="0"/>
              </a:spcAft>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ANY (...)": The value must not match one or more values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lvl="0" indent="-342900">
              <a:spcAft>
                <a:spcPts val="0"/>
              </a:spcAft>
              <a:buSzPts val="1000"/>
              <a:buFont typeface="Symbol" panose="05050102010706020507" pitchFamily="18" charset="2"/>
              <a:buChar char=""/>
            </a:pPr>
            <a:endParaRPr lang="en-IN" sz="1600"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lvl="0" indent="-342900">
              <a:spcAft>
                <a:spcPts val="0"/>
              </a:spcAft>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ANY (...)": The value must be greater than the smallest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lvl="0" indent="-342900">
              <a:spcAft>
                <a:spcPts val="0"/>
              </a:spcAft>
              <a:buSzPts val="1000"/>
              <a:buFont typeface="Symbol" panose="05050102010706020507" pitchFamily="18" charset="2"/>
              <a:buChar char=""/>
            </a:pPr>
            <a:endParaRPr lang="en-IN" sz="1600"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lvl="0" indent="-342900">
              <a:spcAft>
                <a:spcPts val="0"/>
              </a:spcAft>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ANY (...)": The value must be smaller than the biggest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lvl="0" indent="-342900">
              <a:spcAft>
                <a:spcPts val="0"/>
              </a:spcAft>
              <a:buSzPts val="1000"/>
              <a:buFont typeface="Symbol" panose="05050102010706020507" pitchFamily="18" charset="2"/>
              <a:buChar char=""/>
            </a:pPr>
            <a:endParaRPr lang="en-IN" sz="1600"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lvl="0" indent="-342900">
              <a:spcAft>
                <a:spcPts val="0"/>
              </a:spcAft>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ANY (...)": The value must be greater than or equal to the smallest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lvl="0" indent="-342900">
              <a:spcAft>
                <a:spcPts val="0"/>
              </a:spcAft>
              <a:buSzPts val="1000"/>
              <a:buFont typeface="Symbol" panose="05050102010706020507" pitchFamily="18" charset="2"/>
              <a:buChar char=""/>
            </a:pPr>
            <a:endParaRPr lang="en-IN" sz="1600"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lvl="0" indent="-342900">
              <a:spcAft>
                <a:spcPts val="0"/>
              </a:spcAft>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ANY (...)": The value must be smaller than or equal to the biggest value in the list to evaluate to TRUE.</a:t>
            </a:r>
            <a:endParaRPr lang="en-IN" sz="1600" dirty="0">
              <a:solidFill>
                <a:schemeClr val="bg2">
                  <a:lumMod val="25000"/>
                </a:schemeClr>
              </a:solidFill>
              <a:effectLst/>
              <a:latin typeface="Arial" panose="020B0604020202020204" pitchFamily="34" charset="0"/>
              <a:ea typeface="Times New Roman" panose="02020603050405020304" pitchFamily="18" charset="0"/>
              <a:cs typeface="Arial" panose="020B0604020202020204" pitchFamily="34" charset="0"/>
            </a:endParaRPr>
          </a:p>
        </p:txBody>
      </p:sp>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Subqueries with ANY / SOME</a:t>
            </a:r>
          </a:p>
        </p:txBody>
      </p:sp>
      <p:sp>
        <p:nvSpPr>
          <p:cNvPr id="6" name="Rectangle 5"/>
          <p:cNvSpPr/>
          <p:nvPr/>
        </p:nvSpPr>
        <p:spPr>
          <a:xfrm>
            <a:off x="5956300" y="4460557"/>
            <a:ext cx="3187700" cy="954107"/>
          </a:xfrm>
          <a:prstGeom prst="rect">
            <a:avLst/>
          </a:prstGeom>
          <a:solidFill>
            <a:schemeClr val="accent1">
              <a:lumMod val="75000"/>
            </a:schemeClr>
          </a:solidFill>
        </p:spPr>
        <p:txBody>
          <a:bodyPr wrap="square">
            <a:spAutoFit/>
          </a:bodyPr>
          <a:lstStyle/>
          <a:p>
            <a:r>
              <a:rPr lang="en-IN" sz="2800" dirty="0">
                <a:solidFill>
                  <a:schemeClr val="bg1"/>
                </a:solidFill>
                <a:latin typeface="Arial" panose="020B0604020202020204" pitchFamily="34" charset="0"/>
                <a:cs typeface="Arial" panose="020B0604020202020204" pitchFamily="34" charset="0"/>
              </a:rPr>
              <a:t>The word SOME is an alias for ANY.</a:t>
            </a:r>
          </a:p>
        </p:txBody>
      </p:sp>
    </p:spTree>
    <p:extLst>
      <p:ext uri="{BB962C8B-B14F-4D97-AF65-F5344CB8AC3E}">
        <p14:creationId xmlns:p14="http://schemas.microsoft.com/office/powerpoint/2010/main" val="1393065693"/>
      </p:ext>
    </p:extLst>
  </p:cSld>
  <p:clrMapOvr>
    <a:masterClrMapping/>
  </p:clrMapOvr>
  <p:timing>
    <p:tnLst>
      <p:par>
        <p:cTn id="1" dur="indefinite" restart="never" nodeType="tmRoot"/>
      </p:par>
    </p:tnLst>
  </p:timing>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921127"/>
            <a:ext cx="9144000" cy="3785652"/>
          </a:xfrm>
          <a:prstGeom prst="rect">
            <a:avLst/>
          </a:prstGeom>
          <a:noFill/>
        </p:spPr>
        <p:txBody>
          <a:bodyPr wrap="square">
            <a:spAutoFit/>
          </a:bodyPr>
          <a:lstStyle/>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ALL (...)": The value must match all the values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ALL (...)": The value must not match any values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ALL (...)": The value must be greater than the biggest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ALL (...)": The value must be smaller than the smallest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ALL (...)": The value must be greater than or equal to the biggest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ALL (...)": The value must be smaller than or equal to the smallest value in the list to evaluate to TRUE.</a:t>
            </a: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p:txBody>
      </p:sp>
      <p:sp>
        <p:nvSpPr>
          <p:cNvPr id="3" name="Rectangle 2"/>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Subqueries with ALL</a:t>
            </a:r>
          </a:p>
        </p:txBody>
      </p:sp>
      <p:sp>
        <p:nvSpPr>
          <p:cNvPr id="4" name="Rectangle 3"/>
          <p:cNvSpPr/>
          <p:nvPr/>
        </p:nvSpPr>
        <p:spPr>
          <a:xfrm>
            <a:off x="152400" y="4812298"/>
            <a:ext cx="6324600" cy="461665"/>
          </a:xfrm>
          <a:prstGeom prst="rect">
            <a:avLst/>
          </a:prstGeom>
        </p:spPr>
        <p:txBody>
          <a:bodyPr wrap="square">
            <a:spAutoFit/>
          </a:bodyPr>
          <a:lstStyle/>
          <a:p>
            <a:r>
              <a:rPr lang="en-IN" sz="2400" dirty="0">
                <a:solidFill>
                  <a:schemeClr val="accent5">
                    <a:lumMod val="75000"/>
                  </a:schemeClr>
                </a:solidFill>
              </a:rPr>
              <a:t>The expression is TRUE, if table </a:t>
            </a:r>
            <a:r>
              <a:rPr lang="en-IN" sz="2400" dirty="0" smtClean="0">
                <a:solidFill>
                  <a:schemeClr val="accent5">
                    <a:lumMod val="75000"/>
                  </a:schemeClr>
                </a:solidFill>
              </a:rPr>
              <a:t>T2 </a:t>
            </a:r>
            <a:r>
              <a:rPr lang="en-IN" sz="2400" dirty="0">
                <a:solidFill>
                  <a:schemeClr val="accent5">
                    <a:lumMod val="75000"/>
                  </a:schemeClr>
                </a:solidFill>
              </a:rPr>
              <a:t>is empty.</a:t>
            </a:r>
          </a:p>
        </p:txBody>
      </p:sp>
      <p:sp>
        <p:nvSpPr>
          <p:cNvPr id="5" name="Rectangle 4"/>
          <p:cNvSpPr/>
          <p:nvPr/>
        </p:nvSpPr>
        <p:spPr>
          <a:xfrm>
            <a:off x="152400" y="5486400"/>
            <a:ext cx="8763000" cy="707886"/>
          </a:xfrm>
          <a:prstGeom prst="rect">
            <a:avLst/>
          </a:prstGeom>
        </p:spPr>
        <p:txBody>
          <a:bodyPr wrap="square">
            <a:spAutoFit/>
          </a:bodyPr>
          <a:lstStyle/>
          <a:p>
            <a:r>
              <a:rPr lang="en-IN" sz="2000" dirty="0">
                <a:solidFill>
                  <a:srgbClr val="0077AA"/>
                </a:solidFill>
                <a:latin typeface="Arial" panose="020B0604020202020204" pitchFamily="34" charset="0"/>
                <a:ea typeface="Times New Roman" panose="02020603050405020304" pitchFamily="18" charset="0"/>
              </a:rPr>
              <a:t> SELECT </a:t>
            </a:r>
            <a:r>
              <a:rPr lang="en-IN" sz="2000" dirty="0">
                <a:latin typeface="Arial" panose="020B0604020202020204" pitchFamily="34" charset="0"/>
                <a:ea typeface="Times New Roman" panose="02020603050405020304" pitchFamily="18" charset="0"/>
              </a:rPr>
              <a:t>*</a:t>
            </a:r>
            <a:r>
              <a:rPr lang="en-IN" sz="2000" dirty="0">
                <a:solidFill>
                  <a:srgbClr val="0077AA"/>
                </a:solidFill>
                <a:latin typeface="Arial" panose="020B0604020202020204" pitchFamily="34" charset="0"/>
                <a:ea typeface="Times New Roman" panose="02020603050405020304" pitchFamily="18" charset="0"/>
              </a:rPr>
              <a:t> FROM </a:t>
            </a:r>
            <a:r>
              <a:rPr lang="en-IN" sz="2000" dirty="0">
                <a:latin typeface="Arial" panose="020B0604020202020204" pitchFamily="34" charset="0"/>
                <a:ea typeface="Times New Roman" panose="02020603050405020304" pitchFamily="18" charset="0"/>
              </a:rPr>
              <a:t>EMP</a:t>
            </a:r>
            <a:r>
              <a:rPr lang="en-IN" sz="2000" dirty="0">
                <a:solidFill>
                  <a:srgbClr val="0077AA"/>
                </a:solidFill>
                <a:latin typeface="Arial" panose="020B0604020202020204" pitchFamily="34" charset="0"/>
                <a:ea typeface="Times New Roman" panose="02020603050405020304" pitchFamily="18" charset="0"/>
              </a:rPr>
              <a:t> WHERE </a:t>
            </a:r>
            <a:r>
              <a:rPr lang="en-IN" sz="2000" dirty="0">
                <a:latin typeface="Arial" panose="020B0604020202020204" pitchFamily="34" charset="0"/>
                <a:ea typeface="Times New Roman" panose="02020603050405020304" pitchFamily="18" charset="0"/>
              </a:rPr>
              <a:t>DEPTNO</a:t>
            </a:r>
            <a:r>
              <a:rPr lang="en-IN" sz="2000" dirty="0">
                <a:solidFill>
                  <a:srgbClr val="0077AA"/>
                </a:solidFill>
                <a:latin typeface="Arial" panose="020B0604020202020204" pitchFamily="34" charset="0"/>
                <a:ea typeface="Times New Roman" panose="02020603050405020304" pitchFamily="18" charset="0"/>
              </a:rPr>
              <a:t> </a:t>
            </a:r>
            <a:r>
              <a:rPr lang="en-IN" sz="2000" dirty="0">
                <a:solidFill>
                  <a:schemeClr val="accent5">
                    <a:lumMod val="75000"/>
                  </a:schemeClr>
                </a:solidFill>
                <a:latin typeface="Arial" panose="020B0604020202020204" pitchFamily="34" charset="0"/>
                <a:cs typeface="Arial" panose="020B0604020202020204" pitchFamily="34" charset="0"/>
              </a:rPr>
              <a:t>&gt;ALL </a:t>
            </a:r>
            <a:r>
              <a:rPr lang="en-IN" sz="2000" dirty="0">
                <a:solidFill>
                  <a:schemeClr val="bg1">
                    <a:lumMod val="65000"/>
                  </a:schemeClr>
                </a:solidFill>
                <a:latin typeface="Arial" panose="020B0604020202020204" pitchFamily="34" charset="0"/>
                <a:ea typeface="Times New Roman" panose="02020603050405020304" pitchFamily="18" charset="0"/>
              </a:rPr>
              <a:t>(</a:t>
            </a:r>
            <a:r>
              <a:rPr lang="en-IN" sz="2000" dirty="0">
                <a:solidFill>
                  <a:srgbClr val="0077AA"/>
                </a:solidFill>
                <a:latin typeface="Arial" panose="020B0604020202020204" pitchFamily="34" charset="0"/>
                <a:ea typeface="Times New Roman" panose="02020603050405020304" pitchFamily="18" charset="0"/>
              </a:rPr>
              <a:t>SELECT </a:t>
            </a:r>
            <a:r>
              <a:rPr lang="en-IN" sz="2000" dirty="0">
                <a:latin typeface="Arial" panose="020B0604020202020204" pitchFamily="34" charset="0"/>
                <a:ea typeface="Times New Roman" panose="02020603050405020304" pitchFamily="18" charset="0"/>
              </a:rPr>
              <a:t>C1</a:t>
            </a:r>
            <a:r>
              <a:rPr lang="en-IN" sz="2000" dirty="0">
                <a:solidFill>
                  <a:srgbClr val="0077AA"/>
                </a:solidFill>
                <a:latin typeface="Arial" panose="020B0604020202020204" pitchFamily="34" charset="0"/>
                <a:ea typeface="Times New Roman" panose="02020603050405020304" pitchFamily="18" charset="0"/>
              </a:rPr>
              <a:t> FROM </a:t>
            </a:r>
            <a:r>
              <a:rPr lang="en-IN" sz="2000" dirty="0" smtClean="0">
                <a:latin typeface="Arial" panose="020B0604020202020204" pitchFamily="34" charset="0"/>
                <a:ea typeface="Times New Roman" panose="02020603050405020304" pitchFamily="18" charset="0"/>
              </a:rPr>
              <a:t>T2</a:t>
            </a:r>
            <a:r>
              <a:rPr lang="en-IN" sz="2000" dirty="0" smtClean="0">
                <a:solidFill>
                  <a:schemeClr val="bg1">
                    <a:lumMod val="65000"/>
                  </a:schemeClr>
                </a:solidFill>
                <a:latin typeface="Arial" panose="020B0604020202020204" pitchFamily="34" charset="0"/>
                <a:ea typeface="Times New Roman" panose="02020603050405020304" pitchFamily="18" charset="0"/>
              </a:rPr>
              <a:t>) </a:t>
            </a:r>
            <a:r>
              <a:rPr lang="en-IN" sz="2000" dirty="0" smtClean="0">
                <a:solidFill>
                  <a:srgbClr val="92D050"/>
                </a:solidFill>
                <a:latin typeface="Arial" panose="020B0604020202020204" pitchFamily="34" charset="0"/>
                <a:ea typeface="Times New Roman" panose="02020603050405020304" pitchFamily="18" charset="0"/>
              </a:rPr>
              <a:t>// This statement will return all rows from EMP table.</a:t>
            </a:r>
            <a:endParaRPr lang="en-IN" sz="2000" dirty="0">
              <a:solidFill>
                <a:srgbClr val="92D050"/>
              </a:solidFill>
              <a:latin typeface="Arial" panose="020B0604020202020204" pitchFamily="34" charset="0"/>
              <a:ea typeface="Times New Roman" panose="02020603050405020304" pitchFamily="18" charset="0"/>
            </a:endParaRPr>
          </a:p>
        </p:txBody>
      </p:sp>
      <p:cxnSp>
        <p:nvCxnSpPr>
          <p:cNvPr id="7" name="Elbow Connector 6"/>
          <p:cNvCxnSpPr/>
          <p:nvPr/>
        </p:nvCxnSpPr>
        <p:spPr>
          <a:xfrm rot="5400000" flipH="1" flipV="1">
            <a:off x="8164800" y="5043000"/>
            <a:ext cx="612000" cy="432000"/>
          </a:xfrm>
          <a:prstGeom prst="bentConnector3">
            <a:avLst/>
          </a:prstGeom>
          <a:ln w="28575">
            <a:solidFill>
              <a:srgbClr val="FF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7773526" y="4634526"/>
            <a:ext cx="1377300" cy="369332"/>
          </a:xfrm>
          <a:prstGeom prst="rect">
            <a:avLst/>
          </a:prstGeom>
          <a:noFill/>
        </p:spPr>
        <p:txBody>
          <a:bodyPr wrap="none" rtlCol="0">
            <a:spAutoFit/>
          </a:bodyPr>
          <a:lstStyle/>
          <a:p>
            <a:r>
              <a:rPr lang="en-IN" dirty="0" smtClean="0"/>
              <a:t>empty table</a:t>
            </a:r>
            <a:endParaRPr lang="en-IN" dirty="0"/>
          </a:p>
        </p:txBody>
      </p:sp>
      <p:cxnSp>
        <p:nvCxnSpPr>
          <p:cNvPr id="11" name="Elbow Connector 10"/>
          <p:cNvCxnSpPr/>
          <p:nvPr/>
        </p:nvCxnSpPr>
        <p:spPr>
          <a:xfrm rot="16200000" flipV="1">
            <a:off x="5097017" y="5251817"/>
            <a:ext cx="321565" cy="304800"/>
          </a:xfrm>
          <a:prstGeom prst="bentConnector3">
            <a:avLst/>
          </a:prstGeom>
          <a:ln w="28575">
            <a:solidFill>
              <a:srgbClr val="FF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386951"/>
      </p:ext>
    </p:extLst>
  </p:cSld>
  <p:clrMapOvr>
    <a:masterClrMapping/>
  </p:clrMapOvr>
  <p:timing>
    <p:tnLst>
      <p:par>
        <p:cTn id="1" dur="indefinite" restart="never" nodeType="tmRoot"/>
      </p:par>
    </p:tnLst>
  </p:timing>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Subqueries with IN,  ALL, ANY, or SOME</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a subquery after a comparison operator, followed by the keyword IN, ALL, ANY, or SOME.</a:t>
            </a:r>
            <a:endParaRPr lang="en-IN" dirty="0" smtClean="0">
              <a:latin typeface="Arial" panose="020B0604020202020204" pitchFamily="34" charset="0"/>
              <a:cs typeface="Arial" panose="020B0604020202020204" pitchFamily="34" charset="0"/>
            </a:endParaRPr>
          </a:p>
        </p:txBody>
      </p:sp>
      <p:sp>
        <p:nvSpPr>
          <p:cNvPr id="2" name="Rectangle 1"/>
          <p:cNvSpPr/>
          <p:nvPr/>
        </p:nvSpPr>
        <p:spPr>
          <a:xfrm>
            <a:off x="76200" y="1813679"/>
            <a:ext cx="8991600" cy="3139321"/>
          </a:xfrm>
          <a:prstGeom prst="rect">
            <a:avLst/>
          </a:prstGeom>
        </p:spPr>
        <p:txBody>
          <a:bodyPr wrap="square">
            <a:spAutoFit/>
          </a:bodyPr>
          <a:lstStyle/>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DEPTNO</a:t>
            </a:r>
            <a:r>
              <a:rPr lang="en-IN" dirty="0" smtClean="0">
                <a:latin typeface="Arial" panose="020B0604020202020204" pitchFamily="34" charset="0"/>
                <a:cs typeface="Arial" panose="020B0604020202020204" pitchFamily="34" charset="0"/>
              </a:rPr>
              <a:t> </a:t>
            </a:r>
            <a:r>
              <a:rPr lang="en-IN" dirty="0" smtClean="0">
                <a:solidFill>
                  <a:schemeClr val="accent5">
                    <a:lumMod val="75000"/>
                  </a:schemeClr>
                </a:solidFill>
                <a:latin typeface="Arial" panose="020B0604020202020204" pitchFamily="34" charset="0"/>
                <a:cs typeface="Arial" panose="020B0604020202020204" pitchFamily="34" charset="0"/>
              </a:rPr>
              <a:t>IN</a:t>
            </a:r>
            <a:r>
              <a:rPr lang="en-IN" b="1"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DEPTNO </a:t>
            </a:r>
            <a:r>
              <a:rPr lang="en-IN" dirty="0" smtClean="0">
                <a:solidFill>
                  <a:schemeClr val="accent5">
                    <a:lumMod val="75000"/>
                  </a:schemeClr>
                </a:solidFill>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10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DEPTNO </a:t>
            </a:r>
            <a:r>
              <a:rPr lang="en-IN" dirty="0" smtClean="0">
                <a:solidFill>
                  <a:schemeClr val="accent5">
                    <a:lumMod val="75000"/>
                  </a:schemeClr>
                </a:solidFill>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20</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a:p>
            <a:pPr marL="342900" indent="-342900">
              <a:buFont typeface="+mj-lt"/>
              <a:buAutoNum type="arabicPeriod"/>
            </a:pP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SAL </a:t>
            </a:r>
            <a:r>
              <a:rPr lang="en-IN" dirty="0">
                <a:solidFill>
                  <a:schemeClr val="accent5">
                    <a:lumMod val="75000"/>
                  </a:schemeClr>
                </a:solidFill>
                <a:latin typeface="Arial" panose="020B0604020202020204" pitchFamily="34" charset="0"/>
                <a:cs typeface="Arial" panose="020B0604020202020204" pitchFamily="34" charset="0"/>
              </a:rPr>
              <a:t>&gt;ALL</a:t>
            </a:r>
            <a:r>
              <a:rPr lang="en-IN" dirty="0">
                <a:latin typeface="Arial" panose="020B0604020202020204" pitchFamily="34" charset="0"/>
                <a:cs typeface="Arial" panose="020B0604020202020204" pitchFamily="34" charset="0"/>
              </a:rPr>
              <a:t> </a:t>
            </a:r>
            <a:r>
              <a:rPr lang="en-IN" dirty="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SAL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'ADAMS</a:t>
            </a:r>
            <a:r>
              <a:rPr lang="en-IN" dirty="0">
                <a:solidFill>
                  <a:srgbClr val="92D05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a:t>
            </a:r>
            <a:r>
              <a:rPr lang="en-IN" dirty="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'TURNER</a:t>
            </a:r>
            <a:r>
              <a:rPr lang="en-IN" dirty="0">
                <a:solidFill>
                  <a:srgbClr val="92D050"/>
                </a:solidFill>
                <a:latin typeface="Arial" panose="020B0604020202020204" pitchFamily="34" charset="0"/>
                <a:ea typeface="Times New Roman" panose="02020603050405020304" pitchFamily="18" charset="0"/>
              </a:rPr>
              <a:t>'</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SAL </a:t>
            </a:r>
            <a:r>
              <a:rPr lang="en-IN" dirty="0">
                <a:solidFill>
                  <a:schemeClr val="accent5">
                    <a:lumMod val="75000"/>
                  </a:schemeClr>
                </a:solidFill>
                <a:latin typeface="Arial" panose="020B0604020202020204" pitchFamily="34" charset="0"/>
                <a:cs typeface="Arial" panose="020B0604020202020204" pitchFamily="34" charset="0"/>
              </a:rPr>
              <a:t>&gt;ANY</a:t>
            </a:r>
            <a:r>
              <a:rPr lang="en-IN" dirty="0">
                <a:latin typeface="Arial" panose="020B0604020202020204" pitchFamily="34" charset="0"/>
                <a:cs typeface="Arial" panose="020B0604020202020204" pitchFamily="34" charset="0"/>
              </a:rPr>
              <a:t> </a:t>
            </a:r>
            <a:r>
              <a:rPr lang="en-IN" dirty="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SAL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'ADAMS</a:t>
            </a:r>
            <a:r>
              <a:rPr lang="en-IN" dirty="0">
                <a:solidFill>
                  <a:srgbClr val="92D05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a:t>
            </a:r>
            <a:r>
              <a:rPr lang="en-IN" dirty="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'TURNER</a:t>
            </a:r>
            <a:r>
              <a:rPr lang="en-IN" dirty="0">
                <a:solidFill>
                  <a:srgbClr val="92D050"/>
                </a:solidFill>
                <a:latin typeface="Arial" panose="020B0604020202020204" pitchFamily="34" charset="0"/>
                <a:ea typeface="Times New Roman" panose="02020603050405020304" pitchFamily="18" charset="0"/>
              </a:rPr>
              <a:t>'</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a:t>
            </a: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SAL </a:t>
            </a:r>
            <a:r>
              <a:rPr lang="en-IN" dirty="0">
                <a:solidFill>
                  <a:schemeClr val="accent5">
                    <a:lumMod val="75000"/>
                  </a:schemeClr>
                </a:solidFill>
                <a:latin typeface="Arial" panose="020B0604020202020204" pitchFamily="34" charset="0"/>
                <a:cs typeface="Arial" panose="020B0604020202020204" pitchFamily="34" charset="0"/>
              </a:rPr>
              <a:t>&gt;</a:t>
            </a:r>
            <a:r>
              <a:rPr lang="en-IN" dirty="0" smtClean="0">
                <a:solidFill>
                  <a:schemeClr val="accent5">
                    <a:lumMod val="75000"/>
                  </a:schemeClr>
                </a:solidFill>
                <a:latin typeface="Arial" panose="020B0604020202020204" pitchFamily="34" charset="0"/>
                <a:cs typeface="Arial" panose="020B0604020202020204" pitchFamily="34" charset="0"/>
              </a:rPr>
              <a:t>SOME</a:t>
            </a:r>
            <a:r>
              <a:rPr lang="en-IN"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SAL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'ADAMS</a:t>
            </a:r>
            <a:r>
              <a:rPr lang="en-IN" dirty="0">
                <a:solidFill>
                  <a:srgbClr val="92D05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a:t>
            </a:r>
            <a:r>
              <a:rPr lang="en-IN" dirty="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'TURNER</a:t>
            </a:r>
            <a:r>
              <a:rPr lang="en-IN" dirty="0">
                <a:solidFill>
                  <a:srgbClr val="92D050"/>
                </a:solidFill>
                <a:latin typeface="Arial" panose="020B0604020202020204" pitchFamily="34" charset="0"/>
                <a:ea typeface="Times New Roman" panose="02020603050405020304" pitchFamily="18" charset="0"/>
              </a:rPr>
              <a:t>'</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3489079377"/>
      </p:ext>
    </p:extLst>
  </p:cSld>
  <p:clrMapOvr>
    <a:masterClrMapping/>
  </p:clrMapOvr>
  <p:timing>
    <p:tnLst>
      <p:par>
        <p:cTn id="1" dur="indefinite" restart="never" nodeType="tmRoot"/>
      </p:par>
    </p:tnLst>
  </p:timing>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marR="0" lvl="0" indent="0" algn="ctr" fontAlgn="auto">
              <a:lnSpc>
                <a:spcPct val="100000"/>
              </a:lnSpc>
              <a:spcBef>
                <a:spcPct val="0"/>
              </a:spcBef>
              <a:spcAft>
                <a:spcPts val="0"/>
              </a:spcAft>
              <a:buClrTx/>
              <a:buSzTx/>
              <a:buFontTx/>
              <a:buNone/>
              <a:tabLst/>
              <a:defRPr kumimoji="0" sz="4400" b="1" i="1" u="none" strike="noStrike" cap="none" spc="0" normalizeH="0" baseline="0">
                <a:ln>
                  <a:noFill/>
                </a:ln>
                <a:effectLst/>
                <a:uLnTx/>
                <a:uFillTx/>
                <a:latin typeface="Arial" pitchFamily="34" charset="0"/>
                <a:cs typeface="Arial" pitchFamily="34" charset="0"/>
              </a:defRPr>
            </a:lvl1pPr>
          </a:lstStyle>
          <a:p>
            <a:r>
              <a:rPr lang="en-IN" sz="4800" b="0" i="0" dirty="0" smtClean="0">
                <a:solidFill>
                  <a:srgbClr val="DC525C"/>
                </a:solidFill>
                <a:latin typeface="Segoe UI Light" panose="020B0502040204020203" pitchFamily="34" charset="0"/>
                <a:cs typeface="Segoe UI Light" panose="020B0502040204020203" pitchFamily="34" charset="0"/>
              </a:rPr>
              <a:t>Row Subquery</a:t>
            </a:r>
            <a:endParaRPr lang="en-IN" sz="4800" b="0" i="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149963047"/>
      </p:ext>
    </p:extLst>
  </p:cSld>
  <p:clrMapOvr>
    <a:masterClrMapping/>
  </p:clrMapOvr>
  <p:timing>
    <p:tnLst>
      <p:par>
        <p:cTn id="1" dur="indefinite" restart="never" nodeType="tmRoot"/>
      </p:par>
    </p:tnLst>
  </p:timing>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Row Subqueries</a:t>
            </a: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Scalar or column </a:t>
            </a:r>
            <a:r>
              <a:rPr lang="en-IN" dirty="0" smtClean="0">
                <a:latin typeface="Arial" panose="020B0604020202020204" pitchFamily="34" charset="0"/>
                <a:cs typeface="Arial" panose="020B0604020202020204" pitchFamily="34" charset="0"/>
              </a:rPr>
              <a:t>Subqueries </a:t>
            </a:r>
            <a:r>
              <a:rPr lang="en-IN" dirty="0">
                <a:latin typeface="Arial" panose="020B0604020202020204" pitchFamily="34" charset="0"/>
                <a:cs typeface="Arial" panose="020B0604020202020204" pitchFamily="34" charset="0"/>
              </a:rPr>
              <a:t>return a single value or a column of values. A row subquery is a subquery variant that returns a single row and can thus return more than one column value. You can use = , &gt;, &lt;, &gt;=, &lt;=, &lt;&gt;, !=, &lt;=&gt;</a:t>
            </a:r>
            <a:endParaRPr lang="en-IN" dirty="0" smtClean="0">
              <a:latin typeface="Arial" panose="020B0604020202020204" pitchFamily="34" charset="0"/>
              <a:cs typeface="Arial" panose="020B0604020202020204" pitchFamily="34" charset="0"/>
            </a:endParaRPr>
          </a:p>
        </p:txBody>
      </p:sp>
      <p:sp>
        <p:nvSpPr>
          <p:cNvPr id="2" name="Rectangle 1"/>
          <p:cNvSpPr/>
          <p:nvPr/>
        </p:nvSpPr>
        <p:spPr>
          <a:xfrm>
            <a:off x="76200" y="1981200"/>
            <a:ext cx="8991600" cy="1477328"/>
          </a:xfrm>
          <a:prstGeom prst="rect">
            <a:avLst/>
          </a:prstGeom>
        </p:spPr>
        <p:txBody>
          <a:bodyPr wrap="square">
            <a:spAutoFit/>
          </a:bodyPr>
          <a:lstStyle/>
          <a:p>
            <a:pPr marL="342900" indent="-342900">
              <a:buFont typeface="+mj-lt"/>
              <a:buAutoNum type="arabicPeriod"/>
            </a:pPr>
            <a:r>
              <a:rPr lang="en-IN" dirty="0" smtClean="0">
                <a:solidFill>
                  <a:srgbClr val="FF0000"/>
                </a:solidFill>
                <a:latin typeface="Arial" panose="020B0604020202020204" pitchFamily="34" charset="0"/>
                <a:cs typeface="Arial" panose="020B0604020202020204" pitchFamily="34" charset="0"/>
              </a:rPr>
              <a:t>SELECT * </a:t>
            </a:r>
            <a:r>
              <a:rPr lang="en-IN" dirty="0">
                <a:solidFill>
                  <a:srgbClr val="FF0000"/>
                </a:solidFill>
                <a:latin typeface="Arial" panose="020B0604020202020204" pitchFamily="34" charset="0"/>
                <a:cs typeface="Arial" panose="020B0604020202020204" pitchFamily="34" charset="0"/>
              </a:rPr>
              <a:t>from </a:t>
            </a:r>
            <a:r>
              <a:rPr lang="en-IN" dirty="0" smtClean="0">
                <a:solidFill>
                  <a:srgbClr val="FF0000"/>
                </a:solidFill>
                <a:latin typeface="Arial" panose="020B0604020202020204" pitchFamily="34" charset="0"/>
                <a:cs typeface="Arial" panose="020B0604020202020204" pitchFamily="34" charset="0"/>
              </a:rPr>
              <a:t>EMP where </a:t>
            </a:r>
            <a:r>
              <a:rPr lang="en-IN" dirty="0">
                <a:solidFill>
                  <a:srgbClr val="FF0000"/>
                </a:solidFill>
                <a:latin typeface="Arial" panose="020B0604020202020204" pitchFamily="34" charset="0"/>
                <a:cs typeface="Arial" panose="020B0604020202020204" pitchFamily="34" charset="0"/>
              </a:rPr>
              <a:t>deptno, 1 = </a:t>
            </a:r>
            <a:r>
              <a:rPr lang="en-IN" dirty="0" smtClean="0">
                <a:solidFill>
                  <a:srgbClr val="FF0000"/>
                </a:solidFill>
                <a:latin typeface="Arial" panose="020B0604020202020204" pitchFamily="34" charset="0"/>
                <a:cs typeface="Arial" panose="020B0604020202020204" pitchFamily="34" charset="0"/>
              </a:rPr>
              <a:t>(SELECT deptno</a:t>
            </a:r>
            <a:r>
              <a:rPr lang="en-IN" dirty="0">
                <a:solidFill>
                  <a:srgbClr val="FF0000"/>
                </a:solidFill>
                <a:latin typeface="Arial" panose="020B0604020202020204" pitchFamily="34" charset="0"/>
                <a:cs typeface="Arial" panose="020B0604020202020204" pitchFamily="34" charset="0"/>
              </a:rPr>
              <a:t>, 1 from </a:t>
            </a:r>
            <a:r>
              <a:rPr lang="en-IN" dirty="0" smtClean="0">
                <a:solidFill>
                  <a:srgbClr val="FF0000"/>
                </a:solidFill>
                <a:latin typeface="Arial" panose="020B0604020202020204" pitchFamily="34" charset="0"/>
                <a:cs typeface="Arial" panose="020B0604020202020204" pitchFamily="34" charset="0"/>
              </a:rPr>
              <a:t>DEPT where </a:t>
            </a:r>
            <a:r>
              <a:rPr lang="en-IN" dirty="0">
                <a:solidFill>
                  <a:srgbClr val="FF0000"/>
                </a:solidFill>
                <a:latin typeface="Arial" panose="020B0604020202020204" pitchFamily="34" charset="0"/>
                <a:cs typeface="Arial" panose="020B0604020202020204" pitchFamily="34" charset="0"/>
              </a:rPr>
              <a:t>deptno=10);</a:t>
            </a:r>
            <a:endParaRPr lang="en-IN" dirty="0" smtClean="0">
              <a:solidFill>
                <a:srgbClr val="FF0000"/>
              </a:solidFill>
              <a:latin typeface="Arial" panose="020B0604020202020204" pitchFamily="34" charset="0"/>
              <a:cs typeface="Arial" panose="020B0604020202020204" pitchFamily="34" charset="0"/>
            </a:endParaRPr>
          </a:p>
          <a:p>
            <a:pPr marL="342900" indent="-342900">
              <a:buFont typeface="+mj-lt"/>
              <a:buAutoNum type="arabicPeriod"/>
            </a:pPr>
            <a:endParaRPr lang="en-IN" dirty="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b="1" dirty="0">
                <a:solidFill>
                  <a:srgbClr val="E0D612"/>
                </a:solidFill>
                <a:latin typeface="Arial" panose="020B0604020202020204" pitchFamily="34" charset="0"/>
                <a:cs typeface="Arial" panose="020B0604020202020204" pitchFamily="34" charset="0"/>
              </a:rPr>
              <a:t>ROW</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(DEPTNO, 1</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chemeClr val="accent5">
                    <a:lumMod val="75000"/>
                  </a:schemeClr>
                </a:solidFill>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DEPTNO, </a:t>
            </a:r>
            <a:r>
              <a:rPr lang="en-IN" dirty="0">
                <a:latin typeface="Arial" panose="020B0604020202020204" pitchFamily="34" charset="0"/>
                <a:cs typeface="Arial" panose="020B0604020202020204" pitchFamily="34" charset="0"/>
              </a:rPr>
              <a:t>1 </a:t>
            </a:r>
            <a:r>
              <a:rPr lang="en-IN"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dirty="0" smtClean="0">
                <a:latin typeface="Arial" panose="020B0604020202020204" pitchFamily="34" charset="0"/>
                <a:cs typeface="Arial" panose="020B0604020202020204" pitchFamily="34" charset="0"/>
              </a:rPr>
              <a:t> DEPT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DEPTNO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10</a:t>
            </a:r>
            <a:r>
              <a:rPr lang="en-IN" dirty="0" smtClean="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813788860"/>
      </p:ext>
    </p:extLst>
  </p:cSld>
  <p:clrMapOvr>
    <a:masterClrMapping/>
  </p:clrMapOvr>
  <p:timing>
    <p:tnLst>
      <p:par>
        <p:cTn id="1" dur="indefinite" restart="never" nodeType="tmRoot"/>
      </p:par>
    </p:tnLst>
  </p:timing>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marR="0" lvl="0" indent="0" algn="ctr" fontAlgn="auto">
              <a:lnSpc>
                <a:spcPct val="100000"/>
              </a:lnSpc>
              <a:spcBef>
                <a:spcPct val="0"/>
              </a:spcBef>
              <a:spcAft>
                <a:spcPts val="0"/>
              </a:spcAft>
              <a:buClrTx/>
              <a:buSzTx/>
              <a:buFontTx/>
              <a:buNone/>
              <a:tabLst/>
              <a:defRPr kumimoji="0" sz="4400" b="1" i="1" u="none" strike="noStrike" cap="none" spc="0" normalizeH="0" baseline="0">
                <a:ln>
                  <a:noFill/>
                </a:ln>
                <a:effectLst/>
                <a:uLnTx/>
                <a:uFillTx/>
                <a:latin typeface="Arial" pitchFamily="34" charset="0"/>
                <a:cs typeface="Arial" pitchFamily="34" charset="0"/>
              </a:defRPr>
            </a:lvl1pPr>
          </a:lstStyle>
          <a:p>
            <a:r>
              <a:rPr lang="en-IN" sz="4800" b="0" i="0" dirty="0" smtClean="0">
                <a:solidFill>
                  <a:srgbClr val="DC525C"/>
                </a:solidFill>
                <a:latin typeface="Segoe UI Light" panose="020B0502040204020203" pitchFamily="34" charset="0"/>
                <a:cs typeface="Segoe UI Light" panose="020B0502040204020203" pitchFamily="34" charset="0"/>
              </a:rPr>
              <a:t>Subquery </a:t>
            </a:r>
            <a:r>
              <a:rPr lang="en-IN" sz="4800" b="0" i="0" dirty="0">
                <a:solidFill>
                  <a:srgbClr val="DC525C"/>
                </a:solidFill>
                <a:latin typeface="Segoe UI Light" panose="020B0502040204020203" pitchFamily="34" charset="0"/>
                <a:cs typeface="Segoe UI Light" panose="020B0502040204020203" pitchFamily="34" charset="0"/>
              </a:rPr>
              <a:t>with EXISTS or NOT EXISTS</a:t>
            </a:r>
          </a:p>
        </p:txBody>
      </p:sp>
    </p:spTree>
    <p:extLst>
      <p:ext uri="{BB962C8B-B14F-4D97-AF65-F5344CB8AC3E}">
        <p14:creationId xmlns:p14="http://schemas.microsoft.com/office/powerpoint/2010/main" val="2524787196"/>
      </p:ext>
    </p:extLst>
  </p:cSld>
  <p:clrMapOvr>
    <a:masterClrMapping/>
  </p:clrMapOvr>
  <p:timing>
    <p:tnLst>
      <p:par>
        <p:cTn id="1" dur="indefinite" restart="never" nodeType="tmRoot"/>
      </p:par>
    </p:tnLst>
  </p:timing>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Subqueries with EXISTS or NOT EXISTS</a:t>
            </a: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EXISTS operator tests for the existence of rows in the results set of the subquery. If a subquery row value is found, EXISTS subquery is TRUE and in this case NOT EXISTS subquery is FALSE.</a:t>
            </a:r>
            <a:endParaRPr lang="en-IN" dirty="0" smtClean="0">
              <a:latin typeface="Arial" panose="020B0604020202020204" pitchFamily="34" charset="0"/>
              <a:cs typeface="Arial" panose="020B0604020202020204" pitchFamily="34" charset="0"/>
            </a:endParaRPr>
          </a:p>
        </p:txBody>
      </p:sp>
      <p:sp>
        <p:nvSpPr>
          <p:cNvPr id="2" name="Rectangle 1"/>
          <p:cNvSpPr/>
          <p:nvPr/>
        </p:nvSpPr>
        <p:spPr>
          <a:xfrm>
            <a:off x="76200" y="2027872"/>
            <a:ext cx="8991600" cy="3139321"/>
          </a:xfrm>
          <a:prstGeom prst="rect">
            <a:avLst/>
          </a:prstGeom>
        </p:spPr>
        <p:txBody>
          <a:bodyPr wrap="square">
            <a:spAutoFit/>
          </a:bodyPr>
          <a:lstStyle/>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b="1" dirty="0" smtClean="0">
                <a:solidFill>
                  <a:srgbClr val="E0D612"/>
                </a:solidFill>
                <a:latin typeface="Arial" panose="020B0604020202020204" pitchFamily="34" charset="0"/>
                <a:cs typeface="Arial" panose="020B0604020202020204" pitchFamily="34" charset="0"/>
              </a:rPr>
              <a:t>EXISTS</a:t>
            </a:r>
            <a:r>
              <a:rPr lang="en-IN" b="1"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dirty="0" smtClean="0">
                <a:latin typeface="Arial" panose="020B0604020202020204" pitchFamily="34" charset="0"/>
                <a:cs typeface="Arial" panose="020B0604020202020204" pitchFamily="34" charset="0"/>
              </a:rPr>
              <a:t> DEPT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EMP.DEPTNO</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DEPT.DEPTNO</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p>
            <a:pPr marL="342900" indent="-342900">
              <a:buFont typeface="+mj-lt"/>
              <a:buAutoNum type="arabicPeriod"/>
            </a:pPr>
            <a:endParaRPr lang="en-IN" dirty="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b="1" dirty="0" smtClean="0">
                <a:solidFill>
                  <a:srgbClr val="E0D612"/>
                </a:solidFill>
                <a:latin typeface="Arial" panose="020B0604020202020204" pitchFamily="34" charset="0"/>
                <a:cs typeface="Arial" panose="020B0604020202020204" pitchFamily="34" charset="0"/>
              </a:rPr>
              <a:t>NOT</a:t>
            </a:r>
            <a:r>
              <a:rPr lang="en-IN" b="1" dirty="0" smtClean="0">
                <a:latin typeface="Arial" panose="020B0604020202020204" pitchFamily="34" charset="0"/>
                <a:cs typeface="Arial" panose="020B0604020202020204" pitchFamily="34" charset="0"/>
              </a:rPr>
              <a:t> </a:t>
            </a:r>
            <a:r>
              <a:rPr lang="en-IN" b="1" dirty="0">
                <a:solidFill>
                  <a:srgbClr val="E0D612"/>
                </a:solidFill>
                <a:latin typeface="Arial" panose="020B0604020202020204" pitchFamily="34" charset="0"/>
                <a:cs typeface="Arial" panose="020B0604020202020204" pitchFamily="34" charset="0"/>
              </a:rPr>
              <a:t>EXISTS</a:t>
            </a:r>
            <a:r>
              <a:rPr lang="en-IN" b="1" dirty="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DEPTNO </a:t>
            </a:r>
            <a:r>
              <a:rPr lang="en-IN"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dirty="0" smtClean="0">
                <a:latin typeface="Arial" panose="020B0604020202020204" pitchFamily="34" charset="0"/>
                <a:cs typeface="Arial" panose="020B0604020202020204" pitchFamily="34" charset="0"/>
              </a:rPr>
              <a:t> EMP </a:t>
            </a:r>
            <a:r>
              <a:rPr lang="en-IN" dirty="0">
                <a:solidFill>
                  <a:srgbClr val="0077AA"/>
                </a:solidFill>
                <a:latin typeface="Arial" panose="020B0604020202020204" pitchFamily="34" charset="0"/>
                <a:ea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EMP.DEPTNO</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DEPT.DEPTNO</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a:p>
            <a:pPr marL="342900" indent="-342900">
              <a:buFont typeface="+mj-lt"/>
              <a:buAutoNum type="arabicPeriod"/>
            </a:pP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M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US" b="1" dirty="0" smtClean="0">
                <a:solidFill>
                  <a:srgbClr val="E0D612"/>
                </a:solidFill>
                <a:latin typeface="Arial" panose="020B0604020202020204" pitchFamily="34" charset="0"/>
                <a:cs typeface="Arial" panose="020B0604020202020204" pitchFamily="34" charset="0"/>
              </a:rPr>
              <a:t>EXISTS</a:t>
            </a:r>
            <a:r>
              <a:rPr lang="en-US" b="1" dirty="0" smtClean="0">
                <a:latin typeface="Arial" panose="020B0604020202020204" pitchFamily="34" charset="0"/>
                <a:cs typeface="Arial" panose="020B0604020202020204" pitchFamily="34" charset="0"/>
              </a:rPr>
              <a:t> </a:t>
            </a:r>
            <a:r>
              <a:rPr lang="en-US"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smtClean="0">
                <a:latin typeface="Arial" panose="020B0604020202020204" pitchFamily="34" charset="0"/>
                <a:cs typeface="Arial" panose="020B0604020202020204" pitchFamily="34" charset="0"/>
              </a:rPr>
              <a:t>E </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E.MGR</a:t>
            </a:r>
            <a:r>
              <a:rPr lang="en-US" dirty="0" smtClean="0">
                <a:solidFill>
                  <a:srgbClr val="DD4A68"/>
                </a:solidFill>
                <a:latin typeface="Arial" panose="020B0604020202020204" pitchFamily="34" charset="0"/>
                <a:ea typeface="Times New Roman" panose="02020603050405020304" pitchFamily="18" charset="0"/>
              </a:rPr>
              <a:t> </a:t>
            </a:r>
            <a:r>
              <a:rPr lang="en-US" dirty="0" smtClean="0">
                <a:solidFill>
                  <a:schemeClr val="accent5">
                    <a:lumMod val="75000"/>
                  </a:schemeClr>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M.EMPNO</a:t>
            </a:r>
            <a:r>
              <a:rPr lang="en-US" dirty="0" smtClean="0">
                <a:solidFill>
                  <a:schemeClr val="bg1">
                    <a:lumMod val="65000"/>
                  </a:schemeClr>
                </a:solidFill>
                <a:latin typeface="Arial" panose="020B0604020202020204" pitchFamily="34" charset="0"/>
                <a:cs typeface="Arial" panose="020B0604020202020204" pitchFamily="34" charset="0"/>
              </a:rPr>
              <a:t>)</a:t>
            </a:r>
            <a:r>
              <a:rPr lang="en-US" dirty="0" smtClean="0">
                <a:latin typeface="Arial" panose="020B0604020202020204" pitchFamily="34" charset="0"/>
                <a:cs typeface="Arial" panose="020B0604020202020204" pitchFamily="34" charset="0"/>
              </a:rPr>
              <a:t>;</a:t>
            </a:r>
          </a:p>
          <a:p>
            <a:pPr marL="342900" indent="-342900">
              <a:buFont typeface="+mj-lt"/>
              <a:buAutoNum type="arabicPeriod"/>
            </a:pPr>
            <a:endParaRPr lang="en-US"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M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US" b="1" dirty="0" smtClean="0">
                <a:solidFill>
                  <a:srgbClr val="E0D612"/>
                </a:solidFill>
                <a:latin typeface="Arial" panose="020B0604020202020204" pitchFamily="34" charset="0"/>
                <a:cs typeface="Arial" panose="020B0604020202020204" pitchFamily="34" charset="0"/>
              </a:rPr>
              <a:t>NOT</a:t>
            </a:r>
            <a:r>
              <a:rPr lang="en-US" b="1" dirty="0" smtClean="0">
                <a:latin typeface="Arial" panose="020B0604020202020204" pitchFamily="34" charset="0"/>
                <a:cs typeface="Arial" panose="020B0604020202020204" pitchFamily="34" charset="0"/>
              </a:rPr>
              <a:t> </a:t>
            </a:r>
            <a:r>
              <a:rPr lang="en-US" b="1" dirty="0">
                <a:solidFill>
                  <a:srgbClr val="E0D612"/>
                </a:solidFill>
                <a:latin typeface="Arial" panose="020B0604020202020204" pitchFamily="34" charset="0"/>
                <a:cs typeface="Arial" panose="020B0604020202020204" pitchFamily="34" charset="0"/>
              </a:rPr>
              <a:t>EXISTS</a:t>
            </a:r>
            <a:r>
              <a:rPr lang="en-US" b="1" dirty="0" smtClean="0">
                <a:latin typeface="Arial" panose="020B0604020202020204" pitchFamily="34" charset="0"/>
                <a:cs typeface="Arial" panose="020B0604020202020204" pitchFamily="34" charset="0"/>
              </a:rPr>
              <a:t> </a:t>
            </a:r>
            <a:r>
              <a:rPr lang="en-US"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smtClean="0">
                <a:latin typeface="Arial" panose="020B0604020202020204" pitchFamily="34" charset="0"/>
                <a:cs typeface="Arial" panose="020B0604020202020204" pitchFamily="34" charset="0"/>
              </a:rPr>
              <a:t>E </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E.MGR</a:t>
            </a:r>
            <a:r>
              <a:rPr lang="en-US" dirty="0" smtClean="0">
                <a:solidFill>
                  <a:srgbClr val="DD4A68"/>
                </a:solidFill>
                <a:latin typeface="Arial" panose="020B0604020202020204" pitchFamily="34" charset="0"/>
                <a:ea typeface="Times New Roman" panose="02020603050405020304" pitchFamily="18" charset="0"/>
              </a:rPr>
              <a:t> </a:t>
            </a:r>
            <a:r>
              <a:rPr lang="en-US" dirty="0" smtClean="0">
                <a:solidFill>
                  <a:schemeClr val="accent5">
                    <a:lumMod val="75000"/>
                  </a:schemeClr>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M.EMPNO</a:t>
            </a:r>
            <a:r>
              <a:rPr lang="en-US" dirty="0" smtClean="0">
                <a:solidFill>
                  <a:schemeClr val="bg1">
                    <a:lumMod val="65000"/>
                  </a:schemeClr>
                </a:solidFill>
                <a:latin typeface="Arial" panose="020B0604020202020204" pitchFamily="34" charset="0"/>
                <a:cs typeface="Arial" panose="020B0604020202020204" pitchFamily="34" charset="0"/>
              </a:rPr>
              <a:t>)</a:t>
            </a:r>
            <a:r>
              <a:rPr lang="en-US" dirty="0" smtClean="0">
                <a:latin typeface="Arial" panose="020B0604020202020204" pitchFamily="34" charset="0"/>
                <a:cs typeface="Arial" panose="020B0604020202020204" pitchFamily="34" charset="0"/>
              </a:rPr>
              <a:t>;</a:t>
            </a:r>
            <a:endParaRPr lang="en-IN"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14467614"/>
      </p:ext>
    </p:extLst>
  </p:cSld>
  <p:clrMapOvr>
    <a:masterClrMapping/>
  </p:clrMapOvr>
  <p:timing>
    <p:tnLst>
      <p:par>
        <p:cTn id="1" dur="indefinite" restart="never" nodeType="tmRoot"/>
      </p:par>
    </p:tnLst>
  </p:timing>
</p:sld>
</file>

<file path=ppt/slides/slide2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marR="0" lvl="0" indent="0" algn="ctr" fontAlgn="auto">
              <a:lnSpc>
                <a:spcPct val="100000"/>
              </a:lnSpc>
              <a:spcBef>
                <a:spcPct val="0"/>
              </a:spcBef>
              <a:spcAft>
                <a:spcPts val="0"/>
              </a:spcAft>
              <a:buClrTx/>
              <a:buSzTx/>
              <a:buFontTx/>
              <a:buNone/>
              <a:tabLst/>
              <a:defRPr kumimoji="0" sz="4400" b="1" i="1" u="none" strike="noStrike" cap="none" spc="0" normalizeH="0" baseline="0">
                <a:ln>
                  <a:noFill/>
                </a:ln>
                <a:effectLst/>
                <a:uLnTx/>
                <a:uFillTx/>
                <a:latin typeface="Arial" pitchFamily="34" charset="0"/>
                <a:cs typeface="Arial" pitchFamily="34" charset="0"/>
              </a:defRPr>
            </a:lvl1pPr>
          </a:lstStyle>
          <a:p>
            <a:r>
              <a:rPr lang="en-IN" sz="4800" b="0" i="0" dirty="0">
                <a:solidFill>
                  <a:srgbClr val="DC525C"/>
                </a:solidFill>
                <a:latin typeface="Segoe UI Light" panose="020B0502040204020203" pitchFamily="34" charset="0"/>
                <a:cs typeface="Segoe UI Light" panose="020B0502040204020203" pitchFamily="34" charset="0"/>
              </a:rPr>
              <a:t>Correlated </a:t>
            </a:r>
            <a:r>
              <a:rPr lang="en-IN" sz="4800" b="0" i="0" dirty="0" smtClean="0">
                <a:solidFill>
                  <a:srgbClr val="DC525C"/>
                </a:solidFill>
                <a:latin typeface="Segoe UI Light" panose="020B0502040204020203" pitchFamily="34" charset="0"/>
                <a:cs typeface="Segoe UI Light" panose="020B0502040204020203" pitchFamily="34" charset="0"/>
              </a:rPr>
              <a:t>Subquery</a:t>
            </a:r>
            <a:endParaRPr lang="en-IN" sz="4800" b="0" i="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7763879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Correlated Subqueries</a:t>
            </a: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correlated subquery (</a:t>
            </a:r>
            <a:r>
              <a:rPr lang="en-IN" b="1" dirty="0">
                <a:latin typeface="Arial" panose="020B0604020202020204" pitchFamily="34" charset="0"/>
                <a:cs typeface="Arial" panose="020B0604020202020204" pitchFamily="34" charset="0"/>
              </a:rPr>
              <a:t>also known as a synchronized subquery</a:t>
            </a:r>
            <a:r>
              <a:rPr lang="en-IN" dirty="0">
                <a:latin typeface="Arial" panose="020B0604020202020204" pitchFamily="34" charset="0"/>
                <a:cs typeface="Arial" panose="020B0604020202020204" pitchFamily="34" charset="0"/>
              </a:rPr>
              <a:t>) is a subquery that uses values from the outer query. The subquery is evaluated once for each row processed by the outer query.</a:t>
            </a:r>
            <a:endParaRPr lang="en-IN" dirty="0" smtClean="0">
              <a:latin typeface="Arial" panose="020B0604020202020204" pitchFamily="34" charset="0"/>
              <a:cs typeface="Arial" panose="020B0604020202020204" pitchFamily="34" charset="0"/>
            </a:endParaRPr>
          </a:p>
        </p:txBody>
      </p:sp>
      <p:sp>
        <p:nvSpPr>
          <p:cNvPr id="2" name="Rectangle 1"/>
          <p:cNvSpPr/>
          <p:nvPr/>
        </p:nvSpPr>
        <p:spPr>
          <a:xfrm>
            <a:off x="76200" y="1841401"/>
            <a:ext cx="8991600" cy="3949799"/>
          </a:xfrm>
          <a:prstGeom prst="rect">
            <a:avLst/>
          </a:prstGeom>
        </p:spPr>
        <p:txBody>
          <a:bodyPr wrap="square">
            <a:spAutoFit/>
          </a:bodyPr>
          <a:lstStyle/>
          <a:p>
            <a:r>
              <a:rPr lang="en-IN" sz="1600" dirty="0" smtClean="0">
                <a:latin typeface="Arial" panose="020B0604020202020204" pitchFamily="34" charset="0"/>
                <a:cs typeface="Arial" panose="020B0604020202020204" pitchFamily="34" charset="0"/>
              </a:rPr>
              <a:t>Following query find </a:t>
            </a:r>
            <a:r>
              <a:rPr lang="en-IN" sz="1600" dirty="0">
                <a:latin typeface="Arial" panose="020B0604020202020204" pitchFamily="34" charset="0"/>
                <a:cs typeface="Arial" panose="020B0604020202020204" pitchFamily="34" charset="0"/>
              </a:rPr>
              <a:t>all employees who earn more than the average salary in their department.</a:t>
            </a:r>
          </a:p>
          <a:p>
            <a:pPr marL="342900" indent="-342900">
              <a:buFont typeface="+mj-lt"/>
              <a:buAutoNum type="arabicPeriod"/>
            </a:pPr>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E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SAL </a:t>
            </a:r>
            <a:r>
              <a:rPr lang="en-IN" sz="1600" dirty="0" smtClean="0">
                <a:solidFill>
                  <a:schemeClr val="accent5">
                    <a:lumMod val="75000"/>
                  </a:schemeClr>
                </a:solidFill>
                <a:latin typeface="Arial" panose="020B0604020202020204" pitchFamily="34" charset="0"/>
                <a:cs typeface="Arial" panose="020B0604020202020204" pitchFamily="34" charset="0"/>
              </a:rPr>
              <a:t>&gt;</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C74C49"/>
                </a:solidFill>
                <a:latin typeface="Arial" panose="020B0604020202020204" pitchFamily="34" charset="0"/>
                <a:cs typeface="Arial" panose="020B0604020202020204" pitchFamily="34" charset="0"/>
              </a:rPr>
              <a:t>AVG</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E.DEPTNO</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EMP.DEPTNO</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ORDER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BY</a:t>
            </a:r>
            <a:r>
              <a:rPr lang="en-IN" sz="1600" dirty="0" smtClean="0">
                <a:latin typeface="Arial" panose="020B0604020202020204" pitchFamily="34" charset="0"/>
                <a:cs typeface="Arial" panose="020B0604020202020204" pitchFamily="34" charset="0"/>
              </a:rPr>
              <a:t> DEPTNO;</a:t>
            </a:r>
          </a:p>
          <a:p>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ENAME, SAL, JOB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SAL </a:t>
            </a:r>
            <a:r>
              <a:rPr lang="en-IN" sz="1600" dirty="0" smtClean="0">
                <a:solidFill>
                  <a:schemeClr val="accent5">
                    <a:lumMod val="75000"/>
                  </a:schemeClr>
                </a:solidFill>
                <a:latin typeface="Arial" panose="020B0604020202020204" pitchFamily="34" charset="0"/>
                <a:cs typeface="Arial" panose="020B0604020202020204" pitchFamily="34" charset="0"/>
              </a:rPr>
              <a:t>&gt;</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C74C49"/>
                </a:solidFill>
                <a:latin typeface="Arial" panose="020B0604020202020204" pitchFamily="34" charset="0"/>
                <a:cs typeface="Arial" panose="020B0604020202020204" pitchFamily="34" charset="0"/>
              </a:rPr>
              <a:t>AVG</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E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E.JOB</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EMP.JOB</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a:t>
            </a:r>
          </a:p>
          <a:p>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JOB, </a:t>
            </a:r>
            <a:r>
              <a:rPr lang="en-IN" sz="1600" dirty="0" smtClean="0">
                <a:solidFill>
                  <a:srgbClr val="C74C49"/>
                </a:solidFill>
                <a:latin typeface="Arial" panose="020B0604020202020204" pitchFamily="34" charset="0"/>
                <a:cs typeface="Arial" panose="020B0604020202020204" pitchFamily="34" charset="0"/>
              </a:rPr>
              <a:t>MAX</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SAL </a:t>
            </a:r>
            <a:r>
              <a:rPr lang="en-IN" sz="1600" dirty="0" smtClean="0">
                <a:solidFill>
                  <a:schemeClr val="accent5">
                    <a:lumMod val="75000"/>
                  </a:schemeClr>
                </a:solidFill>
                <a:latin typeface="Arial" panose="020B0604020202020204" pitchFamily="34" charset="0"/>
                <a:cs typeface="Arial" panose="020B0604020202020204" pitchFamily="34" charset="0"/>
              </a:rPr>
              <a:t>&lt;</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C74C49"/>
                </a:solidFill>
                <a:latin typeface="Arial" panose="020B0604020202020204" pitchFamily="34" charset="0"/>
                <a:cs typeface="Arial" panose="020B0604020202020204" pitchFamily="34" charset="0"/>
              </a:rPr>
              <a:t>MAX</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E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EMP.JOB</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E.JOB</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rPr>
              <a:t>GROUP</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BY</a:t>
            </a:r>
            <a:r>
              <a:rPr lang="en-IN" sz="1600" dirty="0" smtClean="0">
                <a:latin typeface="Arial" panose="020B0604020202020204" pitchFamily="34" charset="0"/>
                <a:cs typeface="Arial" panose="020B0604020202020204" pitchFamily="34" charset="0"/>
              </a:rPr>
              <a:t> E.JOB</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GROUP BY JOB;</a:t>
            </a:r>
          </a:p>
          <a:p>
            <a:pPr marL="285750" indent="-285750">
              <a:buFont typeface="Arial" panose="020B0604020202020204" pitchFamily="34" charset="0"/>
              <a:buChar char="•"/>
            </a:pPr>
            <a:endParaRPr lang="en-IN" sz="1600" baseline="300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DISTINCTROW DEPTNO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b="1" dirty="0">
                <a:solidFill>
                  <a:srgbClr val="E0D612"/>
                </a:solidFill>
                <a:latin typeface="Arial" panose="020B0604020202020204" pitchFamily="34" charset="0"/>
                <a:cs typeface="Arial" panose="020B0604020202020204" pitchFamily="34" charset="0"/>
              </a:rPr>
              <a:t>EXISTS</a:t>
            </a:r>
            <a:r>
              <a:rPr lang="en-IN" sz="1600" b="1" dirty="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DEPTNO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DEPT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EMP.DEPTNO</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DEPT.DEPTNO</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C00000"/>
                </a:solidFill>
                <a:latin typeface="Arial" panose="020B0604020202020204" pitchFamily="34" charset="0"/>
                <a:cs typeface="Arial" panose="020B0604020202020204" pitchFamily="34" charset="0"/>
              </a:rPr>
              <a:t>(Intersect)</a:t>
            </a:r>
          </a:p>
          <a:p>
            <a:pPr marL="285750" indent="-28575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DISTINCTROW DEPTNO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DEPT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US" sz="1600" b="1" dirty="0">
                <a:solidFill>
                  <a:srgbClr val="E0D612"/>
                </a:solidFill>
                <a:latin typeface="Arial" panose="020B0604020202020204" pitchFamily="34" charset="0"/>
                <a:cs typeface="Arial" panose="020B0604020202020204" pitchFamily="34" charset="0"/>
              </a:rPr>
              <a:t>NOT</a:t>
            </a:r>
            <a:r>
              <a:rPr lang="en-US" sz="1600" b="1" dirty="0">
                <a:latin typeface="Arial" panose="020B0604020202020204" pitchFamily="34" charset="0"/>
                <a:cs typeface="Arial" panose="020B0604020202020204" pitchFamily="34" charset="0"/>
              </a:rPr>
              <a:t> </a:t>
            </a:r>
            <a:r>
              <a:rPr lang="en-IN" sz="1600" b="1" dirty="0" smtClean="0">
                <a:solidFill>
                  <a:srgbClr val="E0D612"/>
                </a:solidFill>
                <a:latin typeface="Arial" panose="020B0604020202020204" pitchFamily="34" charset="0"/>
                <a:cs typeface="Arial" panose="020B0604020202020204" pitchFamily="34" charset="0"/>
              </a:rPr>
              <a:t>EXISTS</a:t>
            </a:r>
            <a:r>
              <a:rPr lang="en-IN" sz="1600" b="1"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DEPTNO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EMP.DEPTNO</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DEPT.DEPTNO</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347508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Arial" pitchFamily="34" charset="0"/>
                <a:cs typeface="Arial" pitchFamily="34" charset="0"/>
              </a:rPr>
              <a:t>Entity Relationship Diagram (ER Diagram)</a:t>
            </a:r>
            <a:endParaRPr lang="en-US" dirty="0">
              <a:latin typeface="Arial" pitchFamily="34" charset="0"/>
              <a:cs typeface="Arial" pitchFamily="34" charset="0"/>
            </a:endParaRPr>
          </a:p>
        </p:txBody>
      </p:sp>
      <p:sp>
        <p:nvSpPr>
          <p:cNvPr id="1025" name="Rectangle 1"/>
          <p:cNvSpPr>
            <a:spLocks noChangeArrowheads="1"/>
          </p:cNvSpPr>
          <p:nvPr/>
        </p:nvSpPr>
        <p:spPr bwMode="auto">
          <a:xfrm>
            <a:off x="228600" y="2304000"/>
            <a:ext cx="8686800" cy="954107"/>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ctr" fontAlgn="base">
              <a:spcBef>
                <a:spcPct val="0"/>
              </a:spcBef>
              <a:spcAft>
                <a:spcPct val="0"/>
              </a:spcAft>
            </a:pPr>
            <a:r>
              <a:rPr lang="en-US" sz="2400" dirty="0" smtClean="0">
                <a:latin typeface="Arial" pitchFamily="34" charset="0"/>
                <a:cs typeface="Arial" pitchFamily="34" charset="0"/>
              </a:rPr>
              <a:t>Use E-R model to get a high-level graphical view to describe the </a:t>
            </a:r>
            <a:r>
              <a:rPr lang="en-US" sz="3200" b="1" dirty="0" smtClean="0">
                <a:latin typeface="Arial" pitchFamily="34" charset="0"/>
                <a:cs typeface="Arial" pitchFamily="34" charset="0"/>
              </a:rPr>
              <a:t>"</a:t>
            </a:r>
            <a:r>
              <a:rPr lang="en-US" sz="3200" b="1" dirty="0" smtClean="0">
                <a:solidFill>
                  <a:srgbClr val="C00000"/>
                </a:solidFill>
                <a:latin typeface="Arial" pitchFamily="34" charset="0"/>
                <a:cs typeface="Arial" pitchFamily="34" charset="0"/>
              </a:rPr>
              <a:t>ENTITIES</a:t>
            </a:r>
            <a:r>
              <a:rPr lang="en-US" sz="3200" b="1" dirty="0" smtClean="0">
                <a:latin typeface="Arial" pitchFamily="34" charset="0"/>
                <a:cs typeface="Arial" pitchFamily="34" charset="0"/>
              </a:rPr>
              <a:t>" </a:t>
            </a:r>
            <a:r>
              <a:rPr lang="en-US" sz="2400" dirty="0">
                <a:latin typeface="Arial" pitchFamily="34" charset="0"/>
                <a:cs typeface="Arial" pitchFamily="34" charset="0"/>
              </a:rPr>
              <a:t>and</a:t>
            </a:r>
            <a:r>
              <a:rPr lang="en-US" sz="3200" dirty="0" smtClean="0">
                <a:latin typeface="Arial" pitchFamily="34" charset="0"/>
                <a:cs typeface="Arial" pitchFamily="34" charset="0"/>
              </a:rPr>
              <a:t> </a:t>
            </a:r>
            <a:r>
              <a:rPr lang="en-US" sz="2400" dirty="0">
                <a:latin typeface="Arial" pitchFamily="34" charset="0"/>
                <a:cs typeface="Arial" pitchFamily="34" charset="0"/>
              </a:rPr>
              <a:t>their</a:t>
            </a:r>
            <a:r>
              <a:rPr lang="en-US" sz="3200" dirty="0" smtClean="0">
                <a:latin typeface="Arial" pitchFamily="34" charset="0"/>
                <a:cs typeface="Arial" pitchFamily="34" charset="0"/>
              </a:rPr>
              <a:t> </a:t>
            </a:r>
            <a:r>
              <a:rPr lang="en-US" sz="3200" b="1" dirty="0" smtClean="0">
                <a:latin typeface="Arial" pitchFamily="34" charset="0"/>
                <a:cs typeface="Arial" pitchFamily="34" charset="0"/>
              </a:rPr>
              <a:t>"</a:t>
            </a:r>
            <a:r>
              <a:rPr lang="en-US" sz="3200" b="1" dirty="0" smtClean="0">
                <a:solidFill>
                  <a:srgbClr val="C00000"/>
                </a:solidFill>
                <a:latin typeface="Arial" pitchFamily="34" charset="0"/>
                <a:cs typeface="Arial" pitchFamily="34" charset="0"/>
              </a:rPr>
              <a:t>RELATIONSHIP</a:t>
            </a:r>
            <a:r>
              <a:rPr lang="en-US" sz="3200" b="1" dirty="0" smtClean="0">
                <a:latin typeface="Arial" pitchFamily="34" charset="0"/>
                <a:cs typeface="Arial" pitchFamily="34" charset="0"/>
              </a:rPr>
              <a:t>"</a:t>
            </a:r>
          </a:p>
        </p:txBody>
      </p:sp>
    </p:spTree>
  </p:cSld>
  <p:clrMapOvr>
    <a:masterClrMapping/>
  </p:clrMapOvr>
  <p:timing>
    <p:tnLst>
      <p:par>
        <p:cTn id="1" dur="indefinite" restart="never" nodeType="tmRoot"/>
      </p:par>
    </p:tnLst>
  </p:timing>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JOINS</a:t>
            </a:r>
          </a:p>
        </p:txBody>
      </p:sp>
    </p:spTree>
  </p:cSld>
  <p:clrMapOvr>
    <a:masterClrMapping/>
  </p:clrMapOvr>
  <p:timing>
    <p:tnLst>
      <p:par>
        <p:cTn id="1" dur="indefinite" restart="never" nodeType="tmRoot"/>
      </p:par>
    </p:tnLst>
  </p:timing>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762000"/>
            <a:ext cx="8839200" cy="3352800"/>
          </a:xfrm>
          <a:prstGeom prst="rect">
            <a:avLst/>
          </a:prstGeom>
          <a:solidFill>
            <a:schemeClr val="bg1"/>
          </a:solidFill>
        </p:spPr>
        <p:txBody>
          <a:bodyPr>
            <a:noAutofit/>
          </a:bodyPr>
          <a:lstStyle/>
          <a:p>
            <a:pPr lvl="0" algn="ctr">
              <a:spcBef>
                <a:spcPct val="0"/>
              </a:spcBef>
              <a:defRPr/>
            </a:pPr>
            <a:endParaRPr lang="en-US" sz="2800" dirty="0" smtClean="0">
              <a:latin typeface="Arial" pitchFamily="34" charset="0"/>
              <a:cs typeface="Arial" pitchFamily="34" charset="0"/>
            </a:endParaRPr>
          </a:p>
          <a:p>
            <a:pPr lvl="0" algn="ctr">
              <a:spcBef>
                <a:spcPct val="0"/>
              </a:spcBef>
              <a:defRPr/>
            </a:pPr>
            <a:r>
              <a:rPr lang="en-US" sz="3600" b="1" dirty="0" smtClean="0">
                <a:latin typeface="Arial" pitchFamily="34" charset="0"/>
                <a:cs typeface="Arial" pitchFamily="34" charset="0"/>
              </a:rPr>
              <a:t>JOINS</a:t>
            </a:r>
            <a:r>
              <a:rPr lang="en-US" sz="2800" dirty="0" smtClean="0">
                <a:latin typeface="Arial" pitchFamily="34" charset="0"/>
                <a:cs typeface="Arial" pitchFamily="34" charset="0"/>
              </a:rPr>
              <a:t> are used to </a:t>
            </a:r>
            <a:r>
              <a:rPr lang="en-US" sz="3600" b="1" dirty="0" smtClean="0">
                <a:latin typeface="Arial" pitchFamily="34" charset="0"/>
                <a:cs typeface="Arial" pitchFamily="34" charset="0"/>
              </a:rPr>
              <a:t>retrieve data from multiple tables</a:t>
            </a:r>
            <a:r>
              <a:rPr lang="en-US" sz="2800" dirty="0" smtClean="0">
                <a:latin typeface="Arial" pitchFamily="34" charset="0"/>
                <a:cs typeface="Arial" pitchFamily="34" charset="0"/>
              </a:rPr>
              <a:t>.</a:t>
            </a:r>
          </a:p>
          <a:p>
            <a:pPr lvl="0" algn="ctr">
              <a:spcBef>
                <a:spcPct val="0"/>
              </a:spcBef>
              <a:defRPr/>
            </a:pPr>
            <a:endParaRPr lang="en-US" sz="2800" dirty="0" smtClean="0">
              <a:latin typeface="Arial" pitchFamily="34" charset="0"/>
              <a:cs typeface="Arial" pitchFamily="34" charset="0"/>
            </a:endParaRPr>
          </a:p>
          <a:p>
            <a:pPr lvl="0" algn="ctr">
              <a:spcBef>
                <a:spcPct val="0"/>
              </a:spcBef>
              <a:defRPr/>
            </a:pPr>
            <a:r>
              <a:rPr lang="en-US" sz="3600" b="1" dirty="0" smtClean="0">
                <a:latin typeface="Arial" pitchFamily="34" charset="0"/>
                <a:cs typeface="Arial" pitchFamily="34" charset="0"/>
              </a:rPr>
              <a:t>JOIN</a:t>
            </a:r>
            <a:r>
              <a:rPr lang="en-US" sz="2800" dirty="0" smtClean="0">
                <a:latin typeface="Arial" pitchFamily="34" charset="0"/>
                <a:cs typeface="Arial" pitchFamily="34" charset="0"/>
              </a:rPr>
              <a:t> is performed whenever </a:t>
            </a:r>
            <a:r>
              <a:rPr lang="en-US" sz="2800" b="1" dirty="0" smtClean="0">
                <a:latin typeface="Arial" pitchFamily="34" charset="0"/>
                <a:cs typeface="Arial" pitchFamily="34" charset="0"/>
              </a:rPr>
              <a:t>two or more tables </a:t>
            </a:r>
            <a:r>
              <a:rPr lang="en-US" sz="2800" dirty="0" smtClean="0">
                <a:latin typeface="Arial" pitchFamily="34" charset="0"/>
                <a:cs typeface="Arial" pitchFamily="34" charset="0"/>
              </a:rPr>
              <a:t>are joined in a SQL statement.</a:t>
            </a:r>
          </a:p>
        </p:txBody>
      </p:sp>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a:t>
            </a:r>
            <a:endParaRPr lang="en-IN" sz="3200" b="1" i="1" dirty="0">
              <a:solidFill>
                <a:srgbClr val="FFFF00"/>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838200"/>
            <a:ext cx="8839200" cy="3477875"/>
          </a:xfrm>
          <a:prstGeom prst="rect">
            <a:avLst/>
          </a:prstGeom>
        </p:spPr>
        <p:txBody>
          <a:bodyPr wrap="square">
            <a:spAutoFit/>
          </a:bodyPr>
          <a:lstStyle/>
          <a:p>
            <a:pPr marL="285750" lvl="0" indent="-285750">
              <a:spcBef>
                <a:spcPct val="0"/>
              </a:spcBef>
              <a:buFont typeface="Arial" panose="020B0604020202020204" pitchFamily="34" charset="0"/>
              <a:buChar char="•"/>
              <a:defRPr/>
            </a:pPr>
            <a:r>
              <a:rPr lang="en-US" sz="2000" dirty="0">
                <a:solidFill>
                  <a:srgbClr val="005E74"/>
                </a:solidFill>
                <a:latin typeface="Arial" pitchFamily="34" charset="0"/>
                <a:cs typeface="Arial" pitchFamily="34" charset="0"/>
              </a:rPr>
              <a:t>Cartesian or </a:t>
            </a:r>
            <a:r>
              <a:rPr lang="en-US" sz="2000" dirty="0" smtClean="0">
                <a:solidFill>
                  <a:srgbClr val="005E74"/>
                </a:solidFill>
                <a:latin typeface="Arial" pitchFamily="34" charset="0"/>
                <a:cs typeface="Arial" pitchFamily="34" charset="0"/>
              </a:rPr>
              <a:t>Product Join </a:t>
            </a:r>
            <a:r>
              <a:rPr lang="en-US" sz="2000" dirty="0">
                <a:solidFill>
                  <a:srgbClr val="005E74"/>
                </a:solidFill>
              </a:rPr>
              <a:t>– </a:t>
            </a:r>
            <a:r>
              <a:rPr lang="en-US" sz="2000" dirty="0" smtClean="0">
                <a:solidFill>
                  <a:srgbClr val="005E74"/>
                </a:solidFill>
                <a:latin typeface="Arial" pitchFamily="34" charset="0"/>
                <a:cs typeface="Arial" pitchFamily="34" charset="0"/>
              </a:rPr>
              <a:t>Cross Join</a:t>
            </a:r>
          </a:p>
          <a:p>
            <a:pPr marL="285750" lvl="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lvl="0" indent="-285750">
              <a:spcBef>
                <a:spcPct val="0"/>
              </a:spcBef>
              <a:buFont typeface="Arial" panose="020B0604020202020204" pitchFamily="34" charset="0"/>
              <a:buChar char="•"/>
              <a:defRPr/>
            </a:pPr>
            <a:r>
              <a:rPr lang="en-US" sz="2000" dirty="0" smtClean="0">
                <a:solidFill>
                  <a:srgbClr val="005E74"/>
                </a:solidFill>
              </a:rPr>
              <a:t>Equijoin – Inner Join</a:t>
            </a:r>
          </a:p>
          <a:p>
            <a:pPr marL="285750" lvl="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lvl="0" indent="-285750">
              <a:spcBef>
                <a:spcPct val="0"/>
              </a:spcBef>
              <a:buFont typeface="Arial" panose="020B0604020202020204" pitchFamily="34" charset="0"/>
              <a:buChar char="•"/>
              <a:defRPr/>
            </a:pPr>
            <a:r>
              <a:rPr lang="en-US" sz="2000" dirty="0" smtClean="0">
                <a:solidFill>
                  <a:srgbClr val="005E74"/>
                </a:solidFill>
                <a:latin typeface="Arial" pitchFamily="34" charset="0"/>
                <a:cs typeface="Arial" pitchFamily="34" charset="0"/>
              </a:rPr>
              <a:t>Natural Join</a:t>
            </a:r>
          </a:p>
          <a:p>
            <a:pPr marL="285750" lvl="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lvl="0" indent="-285750">
              <a:spcBef>
                <a:spcPct val="0"/>
              </a:spcBef>
              <a:buFont typeface="Arial" panose="020B0604020202020204" pitchFamily="34" charset="0"/>
              <a:buChar char="•"/>
              <a:defRPr/>
            </a:pPr>
            <a:r>
              <a:rPr lang="en-US" sz="2000" dirty="0" smtClean="0">
                <a:solidFill>
                  <a:srgbClr val="005E74"/>
                </a:solidFill>
                <a:latin typeface="Arial" pitchFamily="34" charset="0"/>
                <a:cs typeface="Arial" pitchFamily="34" charset="0"/>
              </a:rPr>
              <a:t>Simple Join</a:t>
            </a:r>
          </a:p>
          <a:p>
            <a:pPr marL="285750" lvl="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indent="-285750">
              <a:spcBef>
                <a:spcPct val="0"/>
              </a:spcBef>
              <a:buFont typeface="Arial" panose="020B0604020202020204" pitchFamily="34" charset="0"/>
              <a:buChar char="•"/>
              <a:defRPr/>
            </a:pPr>
            <a:r>
              <a:rPr lang="en-US" sz="2000" dirty="0">
                <a:solidFill>
                  <a:srgbClr val="005E74"/>
                </a:solidFill>
                <a:latin typeface="Arial" pitchFamily="34" charset="0"/>
                <a:cs typeface="Arial" pitchFamily="34" charset="0"/>
              </a:rPr>
              <a:t>Outer Join </a:t>
            </a:r>
            <a:r>
              <a:rPr lang="en-US" sz="2000" dirty="0">
                <a:solidFill>
                  <a:srgbClr val="005E74"/>
                </a:solidFill>
              </a:rPr>
              <a:t>– Right Outer Join, Left Outer </a:t>
            </a:r>
            <a:r>
              <a:rPr lang="en-US" sz="2000" dirty="0" smtClean="0">
                <a:solidFill>
                  <a:srgbClr val="005E74"/>
                </a:solidFill>
              </a:rPr>
              <a:t>Join</a:t>
            </a:r>
          </a:p>
          <a:p>
            <a:pPr marL="28575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lvl="0" indent="-285750">
              <a:spcBef>
                <a:spcPct val="0"/>
              </a:spcBef>
              <a:buFont typeface="Arial" panose="020B0604020202020204" pitchFamily="34" charset="0"/>
              <a:buChar char="•"/>
              <a:defRPr/>
            </a:pPr>
            <a:r>
              <a:rPr lang="en-US" sz="2000" dirty="0" smtClean="0">
                <a:solidFill>
                  <a:srgbClr val="005E74"/>
                </a:solidFill>
                <a:latin typeface="Arial" pitchFamily="34" charset="0"/>
                <a:cs typeface="Arial" pitchFamily="34" charset="0"/>
              </a:rPr>
              <a:t>Self Join</a:t>
            </a:r>
            <a:endParaRPr lang="en-US" sz="2000" dirty="0">
              <a:solidFill>
                <a:srgbClr val="005E74"/>
              </a:solidFill>
              <a:latin typeface="Arial" pitchFamily="34" charset="0"/>
              <a:cs typeface="Arial" pitchFamily="34" charset="0"/>
            </a:endParaRPr>
          </a:p>
        </p:txBody>
      </p:sp>
    </p:spTree>
    <p:extLst>
      <p:ext uri="{BB962C8B-B14F-4D97-AF65-F5344CB8AC3E}">
        <p14:creationId xmlns:p14="http://schemas.microsoft.com/office/powerpoint/2010/main" val="1076667074"/>
      </p:ext>
    </p:extLst>
  </p:cSld>
  <p:clrMapOvr>
    <a:masterClrMapping/>
  </p:clrMapOvr>
  <p:timing>
    <p:tnLst>
      <p:par>
        <p:cTn id="1" dur="indefinite" restart="never" nodeType="tmRoot"/>
      </p:par>
    </p:tnLst>
  </p:timing>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221" y="5304772"/>
            <a:ext cx="5477700" cy="927557"/>
          </a:xfrm>
          <a:prstGeom prst="rect">
            <a:avLst/>
          </a:prstGeom>
        </p:spPr>
      </p:pic>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Cartesian or Product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54107"/>
          </a:xfrm>
          <a:prstGeom prst="rect">
            <a:avLst/>
          </a:prstGeom>
        </p:spPr>
        <p:txBody>
          <a:bodyPr wrap="square">
            <a:spAutoFit/>
          </a:bodyPr>
          <a:lstStyle/>
          <a:p>
            <a:r>
              <a:rPr lang="en-US" dirty="0">
                <a:latin typeface="Arial" panose="020B0604020202020204" pitchFamily="34" charset="0"/>
                <a:cs typeface="Arial" panose="020B0604020202020204" pitchFamily="34" charset="0"/>
              </a:rPr>
              <a:t>Cartesian or Product joins are joins without a join condition. Each row of one table is combined with each row of another table. The result is referred to as a Cartesian product.</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76200" y="1923871"/>
            <a:ext cx="8991600" cy="400110"/>
          </a:xfrm>
          <a:prstGeom prst="rect">
            <a:avLst/>
          </a:prstGeom>
        </p:spPr>
        <p:txBody>
          <a:bodyPr wrap="square">
            <a:spAutoFit/>
          </a:bodyPr>
          <a:lstStyle/>
          <a:p>
            <a:r>
              <a:rPr lang="en-US" sz="2000" dirty="0">
                <a:solidFill>
                  <a:srgbClr val="0077AA"/>
                </a:solidFill>
                <a:latin typeface="Liberation Mono"/>
              </a:rPr>
              <a:t>SELECT column-list from &lt;table_references&gt;, &lt;table_references&gt;</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581400"/>
            <a:ext cx="9143999" cy="1994400"/>
          </a:xfrm>
          <a:prstGeom prst="rect">
            <a:avLst/>
          </a:prstGeom>
        </p:spPr>
      </p:pic>
      <p:pic>
        <p:nvPicPr>
          <p:cNvPr id="3" name="Picture 2"/>
          <p:cNvPicPr>
            <a:picLocks noChangeAspect="1"/>
          </p:cNvPicPr>
          <p:nvPr/>
        </p:nvPicPr>
        <p:blipFill>
          <a:blip r:embed="rId4"/>
          <a:stretch>
            <a:fillRect/>
          </a:stretch>
        </p:blipFill>
        <p:spPr>
          <a:xfrm>
            <a:off x="228600" y="2634358"/>
            <a:ext cx="5657850" cy="581025"/>
          </a:xfrm>
          <a:prstGeom prst="rect">
            <a:avLst/>
          </a:prstGeom>
        </p:spPr>
      </p:pic>
    </p:spTree>
    <p:extLst>
      <p:ext uri="{BB962C8B-B14F-4D97-AF65-F5344CB8AC3E}">
        <p14:creationId xmlns:p14="http://schemas.microsoft.com/office/powerpoint/2010/main" val="2765306214"/>
      </p:ext>
    </p:extLst>
  </p:cSld>
  <p:clrMapOvr>
    <a:masterClrMapping/>
  </p:clrMapOvr>
  <p:timing>
    <p:tnLst>
      <p:par>
        <p:cTn id="1" dur="indefinite" restart="never" nodeType="tmRoot"/>
      </p:par>
    </p:tnLst>
  </p:timing>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Cross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1200329"/>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CROSS JOIN produced a result set which is the product of rows of two associated tables when no WHERE clause is used with CROSS JOIN. In this join, the result set appeared by multiplying each row of the first table with all rows in the second table if no condition introduced with CROSS JOIN.</a:t>
            </a:r>
          </a:p>
        </p:txBody>
      </p:sp>
      <p:sp>
        <p:nvSpPr>
          <p:cNvPr id="7" name="Rectangle 6"/>
          <p:cNvSpPr/>
          <p:nvPr/>
        </p:nvSpPr>
        <p:spPr>
          <a:xfrm>
            <a:off x="76200" y="2133600"/>
            <a:ext cx="9067800" cy="707886"/>
          </a:xfrm>
          <a:prstGeom prst="rect">
            <a:avLst/>
          </a:prstGeom>
        </p:spPr>
        <p:txBody>
          <a:bodyPr wrap="square">
            <a:spAutoFit/>
          </a:bodyPr>
          <a:lstStyle/>
          <a:p>
            <a:r>
              <a:rPr lang="en-US" sz="2000" dirty="0">
                <a:solidFill>
                  <a:srgbClr val="0077AA"/>
                </a:solidFill>
                <a:latin typeface="Liberation Mono"/>
              </a:rPr>
              <a:t>SELECT column-list from &lt;table_references&gt; CROSS </a:t>
            </a:r>
            <a:r>
              <a:rPr lang="en-US" sz="2000" dirty="0" smtClean="0">
                <a:solidFill>
                  <a:srgbClr val="0077AA"/>
                </a:solidFill>
                <a:latin typeface="Liberation Mono"/>
              </a:rPr>
              <a:t>JOIN &lt;</a:t>
            </a:r>
            <a:r>
              <a:rPr lang="en-US" sz="2000" dirty="0">
                <a:solidFill>
                  <a:srgbClr val="0077AA"/>
                </a:solidFill>
                <a:latin typeface="Liberation Mono"/>
              </a:rPr>
              <a:t>table_references&gt;</a:t>
            </a:r>
          </a:p>
        </p:txBody>
      </p:sp>
      <p:sp>
        <p:nvSpPr>
          <p:cNvPr id="8" name="Rectangle 7"/>
          <p:cNvSpPr/>
          <p:nvPr/>
        </p:nvSpPr>
        <p:spPr>
          <a:xfrm>
            <a:off x="76200" y="2971800"/>
            <a:ext cx="89916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a:t>
            </a:r>
            <a:r>
              <a:rPr lang="en-IN" dirty="0" smtClean="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CROSS</a:t>
            </a:r>
            <a:r>
              <a:rPr lang="en-IN" dirty="0" smtClean="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JOIN</a:t>
            </a:r>
            <a:r>
              <a:rPr lang="en-IN" dirty="0" smtClean="0">
                <a:latin typeface="Arial" panose="020B0604020202020204" pitchFamily="34" charset="0"/>
                <a:cs typeface="Arial" panose="020B0604020202020204" pitchFamily="34" charset="0"/>
              </a:rPr>
              <a:t> DEPT;</a:t>
            </a: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581400"/>
            <a:ext cx="9143999" cy="1994400"/>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1" y="5106870"/>
            <a:ext cx="4419600" cy="1065330"/>
          </a:xfrm>
          <a:prstGeom prst="rect">
            <a:avLst/>
          </a:prstGeom>
        </p:spPr>
      </p:pic>
    </p:spTree>
    <p:extLst>
      <p:ext uri="{BB962C8B-B14F-4D97-AF65-F5344CB8AC3E}">
        <p14:creationId xmlns:p14="http://schemas.microsoft.com/office/powerpoint/2010/main" val="3247180374"/>
      </p:ext>
    </p:extLst>
  </p:cSld>
  <p:clrMapOvr>
    <a:masterClrMapping/>
  </p:clrMapOvr>
  <p:timing>
    <p:tnLst>
      <p:par>
        <p:cTn id="1" dur="indefinite" restart="never" nodeType="tmRoot"/>
      </p:par>
    </p:tnLst>
  </p:timing>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equi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54107"/>
          </a:xfrm>
          <a:prstGeom prst="rect">
            <a:avLst/>
          </a:prstGeom>
        </p:spPr>
        <p:txBody>
          <a:bodyPr wrap="square">
            <a:spAutoFit/>
          </a:bodyPr>
          <a:lstStyle/>
          <a:p>
            <a:r>
              <a:rPr lang="en-IN" dirty="0">
                <a:latin typeface="Arial" panose="020B0604020202020204" pitchFamily="34" charset="0"/>
                <a:cs typeface="Arial" panose="020B0604020202020204" pitchFamily="34" charset="0"/>
              </a:rPr>
              <a:t>EQUI JOIN performs a JOIN against equality or matching column(s) values of the associated tables. An equal sign (=) is used as comparison operator in the where clause to refer equality.</a:t>
            </a:r>
          </a:p>
        </p:txBody>
      </p:sp>
      <p:sp>
        <p:nvSpPr>
          <p:cNvPr id="7" name="Rectangle 6"/>
          <p:cNvSpPr/>
          <p:nvPr/>
        </p:nvSpPr>
        <p:spPr>
          <a:xfrm>
            <a:off x="76200" y="1923871"/>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&lt;table_references&gt; WHERE table1.column-name = table2.column-name</a:t>
            </a:r>
          </a:p>
        </p:txBody>
      </p:sp>
      <p:sp>
        <p:nvSpPr>
          <p:cNvPr id="8" name="Rectangle 7"/>
          <p:cNvSpPr/>
          <p:nvPr/>
        </p:nvSpPr>
        <p:spPr>
          <a:xfrm>
            <a:off x="76200" y="2866072"/>
            <a:ext cx="89916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DEPT </a:t>
            </a:r>
            <a:r>
              <a:rPr lang="en-IN" dirty="0">
                <a:solidFill>
                  <a:srgbClr val="E0D612"/>
                </a:solidFill>
                <a:latin typeface="Arial" panose="020B0604020202020204" pitchFamily="34" charset="0"/>
                <a:cs typeface="Arial" panose="020B0604020202020204" pitchFamily="34"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EMP.DEPTNO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 DEPT.DEPTNO</a:t>
            </a:r>
            <a:endParaRPr lang="en-IN" dirty="0">
              <a:latin typeface="Arial" panose="020B0604020202020204" pitchFamily="34" charset="0"/>
              <a:ea typeface="Times New Roman" panose="02020603050405020304" pitchFamily="18"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352800"/>
            <a:ext cx="8382000" cy="1981200"/>
          </a:xfrm>
          <a:prstGeom prst="rect">
            <a:avLst/>
          </a:prstGeom>
        </p:spPr>
      </p:pic>
      <p:grpSp>
        <p:nvGrpSpPr>
          <p:cNvPr id="13" name="Group 12"/>
          <p:cNvGrpSpPr/>
          <p:nvPr/>
        </p:nvGrpSpPr>
        <p:grpSpPr>
          <a:xfrm>
            <a:off x="76200" y="4800600"/>
            <a:ext cx="8610600" cy="1215941"/>
            <a:chOff x="76200" y="4854334"/>
            <a:chExt cx="8610600" cy="1215941"/>
          </a:xfrm>
        </p:grpSpPr>
        <p:grpSp>
          <p:nvGrpSpPr>
            <p:cNvPr id="11" name="Group 10"/>
            <p:cNvGrpSpPr/>
            <p:nvPr/>
          </p:nvGrpSpPr>
          <p:grpSpPr>
            <a:xfrm>
              <a:off x="76200" y="4854334"/>
              <a:ext cx="5486400" cy="1215941"/>
              <a:chOff x="63685" y="5105400"/>
              <a:chExt cx="5606794" cy="1215941"/>
            </a:xfrm>
          </p:grpSpPr>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0" y="5105400"/>
                <a:ext cx="5562600" cy="1215941"/>
              </a:xfrm>
              <a:prstGeom prst="rect">
                <a:avLst/>
              </a:prstGeom>
            </p:spPr>
          </p:pic>
          <p:sp>
            <p:nvSpPr>
              <p:cNvPr id="10" name="Rectangle 9"/>
              <p:cNvSpPr/>
              <p:nvPr/>
            </p:nvSpPr>
            <p:spPr>
              <a:xfrm>
                <a:off x="63685" y="5724875"/>
                <a:ext cx="5606794" cy="533400"/>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a:t>
                </a:r>
                <a:endParaRPr lang="en-IN" dirty="0"/>
              </a:p>
            </p:txBody>
          </p:sp>
        </p:grpSp>
        <p:sp>
          <p:nvSpPr>
            <p:cNvPr id="12" name="TextBox 11"/>
            <p:cNvSpPr txBox="1"/>
            <p:nvPr/>
          </p:nvSpPr>
          <p:spPr>
            <a:xfrm>
              <a:off x="6459908" y="5588000"/>
              <a:ext cx="2226892" cy="338554"/>
            </a:xfrm>
            <a:prstGeom prst="rect">
              <a:avLst/>
            </a:prstGeom>
            <a:noFill/>
          </p:spPr>
          <p:txBody>
            <a:bodyPr wrap="none" rtlCol="0">
              <a:spAutoFit/>
            </a:bodyPr>
            <a:lstStyle/>
            <a:p>
              <a:r>
                <a:rPr lang="en-IN" sz="1600" dirty="0" smtClean="0">
                  <a:solidFill>
                    <a:srgbClr val="0083A2"/>
                  </a:solidFill>
                </a:rPr>
                <a:t>JOINING CONDITION</a:t>
              </a:r>
              <a:endParaRPr lang="en-IN" sz="1600" dirty="0">
                <a:solidFill>
                  <a:srgbClr val="0083A2"/>
                </a:solidFill>
              </a:endParaRPr>
            </a:p>
          </p:txBody>
        </p:sp>
        <p:cxnSp>
          <p:nvCxnSpPr>
            <p:cNvPr id="9" name="Straight Arrow Connector 8"/>
            <p:cNvCxnSpPr/>
            <p:nvPr/>
          </p:nvCxnSpPr>
          <p:spPr>
            <a:xfrm flipH="1">
              <a:off x="5638800" y="5757277"/>
              <a:ext cx="858753" cy="0"/>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51179380"/>
      </p:ext>
    </p:extLst>
  </p:cSld>
  <p:clrMapOvr>
    <a:masterClrMapping/>
  </p:clrMapOvr>
  <p:timing>
    <p:tnLst>
      <p:par>
        <p:cTn id="1" dur="indefinite" restart="never" nodeType="tmRoot"/>
      </p:par>
    </p:tnLst>
  </p:timing>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304800"/>
            <a:ext cx="8763000" cy="830997"/>
          </a:xfrm>
          <a:prstGeom prst="rect">
            <a:avLst/>
          </a:prstGeom>
          <a:noFill/>
        </p:spPr>
        <p:txBody>
          <a:bodyPr wrap="square" rtlCol="0">
            <a:spAutoFit/>
          </a:bodyPr>
          <a:lstStyle/>
          <a:p>
            <a:pPr marL="285750" indent="-285750">
              <a:buFont typeface="Arial" panose="020B0604020202020204" pitchFamily="34" charset="0"/>
              <a:buChar char="•"/>
            </a:pPr>
            <a:r>
              <a:rPr lang="en-IN" sz="1600" dirty="0" smtClean="0">
                <a:latin typeface="Calibri" panose="020F0502020204030204" pitchFamily="34" charset="0"/>
                <a:cs typeface="Calibri" panose="020F0502020204030204" pitchFamily="34" charset="0"/>
              </a:rPr>
              <a:t>Display how many employees are working from every department?</a:t>
            </a:r>
          </a:p>
          <a:p>
            <a:pPr marL="285750" indent="-285750">
              <a:buFont typeface="Arial" panose="020B0604020202020204" pitchFamily="34" charset="0"/>
              <a:buChar char="•"/>
            </a:pPr>
            <a:r>
              <a:rPr lang="en-IN" sz="1600" dirty="0" smtClean="0">
                <a:latin typeface="Calibri" panose="020F0502020204030204" pitchFamily="34" charset="0"/>
                <a:cs typeface="Calibri" panose="020F0502020204030204" pitchFamily="34" charset="0"/>
              </a:rPr>
              <a:t>Display the department name where less the 3 employees </a:t>
            </a:r>
            <a:r>
              <a:rPr lang="en-IN" sz="1600" smtClean="0">
                <a:latin typeface="Calibri" panose="020F0502020204030204" pitchFamily="34" charset="0"/>
                <a:cs typeface="Calibri" panose="020F0502020204030204" pitchFamily="34" charset="0"/>
              </a:rPr>
              <a:t>are working?</a:t>
            </a:r>
          </a:p>
          <a:p>
            <a:pPr marL="285750" indent="-285750">
              <a:buFont typeface="Arial" panose="020B0604020202020204" pitchFamily="34" charset="0"/>
              <a:buChar char="•"/>
            </a:pPr>
            <a:endParaRPr lang="en-IN" sz="16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22076063"/>
      </p:ext>
    </p:extLst>
  </p:cSld>
  <p:clrMapOvr>
    <a:masterClrMapping/>
  </p:clrMapOvr>
  <p:timing>
    <p:tnLst>
      <p:par>
        <p:cTn id="1" dur="indefinite" restart="never" nodeType="tmRoot"/>
      </p:par>
    </p:tnLst>
  </p:timing>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fontScale="85000" lnSpcReduction="1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54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ON condition and USING Attribute</a:t>
            </a:r>
          </a:p>
        </p:txBody>
      </p:sp>
      <p:sp>
        <p:nvSpPr>
          <p:cNvPr id="3" name="Rectangle 2"/>
          <p:cNvSpPr/>
          <p:nvPr/>
        </p:nvSpPr>
        <p:spPr>
          <a:xfrm>
            <a:off x="142504" y="228600"/>
            <a:ext cx="8772896" cy="1661993"/>
          </a:xfrm>
          <a:prstGeom prst="rect">
            <a:avLst/>
          </a:prstGeom>
        </p:spPr>
        <p:txBody>
          <a:bodyPr wrap="square">
            <a:spAutoFit/>
          </a:bodyPr>
          <a:lstStyle/>
          <a:p>
            <a:pPr algn="just"/>
            <a:r>
              <a:rPr lang="en-IN" sz="2200" b="1" i="1" dirty="0" smtClean="0">
                <a:solidFill>
                  <a:srgbClr val="DBC04D"/>
                </a:solidFill>
              </a:rPr>
              <a:t>ON Contrition</a:t>
            </a:r>
          </a:p>
          <a:p>
            <a:pPr marL="285750" indent="-285750" algn="just">
              <a:buFont typeface="Arial" panose="020B0604020202020204" pitchFamily="34" charset="0"/>
              <a:buChar char="•"/>
            </a:pPr>
            <a:r>
              <a:rPr lang="en-IN" sz="2000" dirty="0" smtClean="0"/>
              <a:t>When </a:t>
            </a:r>
            <a:r>
              <a:rPr lang="en-IN" sz="2000" dirty="0"/>
              <a:t>this join condition gets applied none of the columns of the relation will get eliminated in the </a:t>
            </a:r>
            <a:r>
              <a:rPr lang="en-IN" sz="2000" dirty="0" smtClean="0"/>
              <a:t>result set.</a:t>
            </a:r>
            <a:endParaRPr lang="en-IN" sz="2000" dirty="0"/>
          </a:p>
          <a:p>
            <a:pPr marL="285750" indent="-285750" algn="just">
              <a:buFont typeface="Arial" panose="020B0604020202020204" pitchFamily="34" charset="0"/>
              <a:buChar char="•"/>
            </a:pPr>
            <a:r>
              <a:rPr lang="en-IN" sz="2000" dirty="0"/>
              <a:t>In order to apply this join condition, on any two tables they need not to have any common column.</a:t>
            </a:r>
          </a:p>
        </p:txBody>
      </p:sp>
      <p:sp>
        <p:nvSpPr>
          <p:cNvPr id="4" name="Rectangle 3"/>
          <p:cNvSpPr/>
          <p:nvPr/>
        </p:nvSpPr>
        <p:spPr>
          <a:xfrm>
            <a:off x="109352" y="3505200"/>
            <a:ext cx="8839200" cy="1661993"/>
          </a:xfrm>
          <a:prstGeom prst="rect">
            <a:avLst/>
          </a:prstGeom>
        </p:spPr>
        <p:txBody>
          <a:bodyPr wrap="square">
            <a:spAutoFit/>
          </a:bodyPr>
          <a:lstStyle/>
          <a:p>
            <a:pPr algn="just"/>
            <a:r>
              <a:rPr lang="en-IN" sz="2000" b="1" i="1" dirty="0" smtClean="0">
                <a:solidFill>
                  <a:srgbClr val="DBC04D"/>
                </a:solidFill>
              </a:rPr>
              <a:t>USING Attribute </a:t>
            </a:r>
            <a:r>
              <a:rPr lang="en-IN" sz="2000" b="1" i="1" dirty="0">
                <a:solidFill>
                  <a:srgbClr val="DBC04D"/>
                </a:solidFill>
              </a:rPr>
              <a:t>Contrition</a:t>
            </a:r>
            <a:endParaRPr lang="en-IN" sz="2000" dirty="0" smtClean="0"/>
          </a:p>
          <a:p>
            <a:pPr marL="342900" indent="-342900" algn="just">
              <a:buFont typeface="Arial" panose="020B0604020202020204" pitchFamily="34" charset="0"/>
              <a:buChar char="•"/>
            </a:pPr>
            <a:r>
              <a:rPr lang="en-IN" sz="2000" dirty="0" smtClean="0"/>
              <a:t>When </a:t>
            </a:r>
            <a:r>
              <a:rPr lang="en-IN" sz="2000" dirty="0"/>
              <a:t>all the common columns are used in the join predicate then the result would be same as Natural join.</a:t>
            </a:r>
          </a:p>
          <a:p>
            <a:pPr marL="342900" indent="-342900" algn="just">
              <a:buFont typeface="Arial" panose="020B0604020202020204" pitchFamily="34" charset="0"/>
              <a:buChar char="•"/>
            </a:pPr>
            <a:r>
              <a:rPr lang="en-IN" sz="2000" dirty="0"/>
              <a:t>In the </a:t>
            </a:r>
            <a:r>
              <a:rPr lang="en-IN" sz="2000" dirty="0" smtClean="0"/>
              <a:t>result set </a:t>
            </a:r>
            <a:r>
              <a:rPr lang="en-IN" sz="2000" dirty="0"/>
              <a:t>of the join the duplicates of the columns used in the predicate gets eliminated.</a:t>
            </a:r>
          </a:p>
        </p:txBody>
      </p:sp>
    </p:spTree>
    <p:extLst>
      <p:ext uri="{BB962C8B-B14F-4D97-AF65-F5344CB8AC3E}">
        <p14:creationId xmlns:p14="http://schemas.microsoft.com/office/powerpoint/2010/main" val="227315212"/>
      </p:ext>
    </p:extLst>
  </p:cSld>
  <p:clrMapOvr>
    <a:masterClrMapping/>
  </p:clrMapOvr>
  <p:timing>
    <p:tnLst>
      <p:par>
        <p:cTn id="1" dur="indefinite" restart="never" nodeType="tmRoot"/>
      </p:par>
    </p:tnLst>
  </p:timing>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USING &amp; ON clause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3441700"/>
            <a:ext cx="8991600" cy="1292662"/>
          </a:xfrm>
          <a:prstGeom prst="rect">
            <a:avLst/>
          </a:prstGeom>
        </p:spPr>
        <p:txBody>
          <a:bodyPr wrap="square">
            <a:spAutoFit/>
          </a:bodyPr>
          <a:lstStyle/>
          <a:p>
            <a:r>
              <a:rPr lang="en-IN" sz="2400" dirty="0">
                <a:solidFill>
                  <a:srgbClr val="DBC04D"/>
                </a:solidFill>
                <a:latin typeface="Open Sans"/>
                <a:cs typeface="Arial" panose="020B0604020202020204" pitchFamily="34" charset="0"/>
              </a:rPr>
              <a:t>The USING clause</a:t>
            </a:r>
          </a:p>
          <a:p>
            <a:r>
              <a:rPr lang="en-IN" dirty="0" smtClean="0">
                <a:latin typeface="Arial" panose="020B0604020202020204" pitchFamily="34" charset="0"/>
                <a:cs typeface="Arial" panose="020B0604020202020204" pitchFamily="34" charset="0"/>
              </a:rPr>
              <a:t>The </a:t>
            </a:r>
            <a:r>
              <a:rPr lang="en-IN" dirty="0">
                <a:latin typeface="Arial" panose="020B0604020202020204" pitchFamily="34" charset="0"/>
                <a:cs typeface="Arial" panose="020B0604020202020204" pitchFamily="34" charset="0"/>
              </a:rPr>
              <a:t>USING clause is used if several columns share the same name but you don’t want to join using all of these common columns. </a:t>
            </a:r>
            <a:r>
              <a:rPr lang="en-IN" i="1" dirty="0">
                <a:solidFill>
                  <a:srgbClr val="0083A2"/>
                </a:solidFill>
                <a:latin typeface="Arial" panose="020B0604020202020204" pitchFamily="34" charset="0"/>
                <a:cs typeface="Arial" panose="020B0604020202020204" pitchFamily="34" charset="0"/>
              </a:rPr>
              <a:t>The columns listed in the USING clause can’t have any qualifiers in the </a:t>
            </a:r>
            <a:r>
              <a:rPr lang="en-IN" i="1" dirty="0" smtClean="0">
                <a:solidFill>
                  <a:srgbClr val="0083A2"/>
                </a:solidFill>
                <a:latin typeface="Arial" panose="020B0604020202020204" pitchFamily="34" charset="0"/>
                <a:cs typeface="Arial" panose="020B0604020202020204" pitchFamily="34" charset="0"/>
              </a:rPr>
              <a:t>statement.</a:t>
            </a:r>
            <a:endParaRPr lang="en-IN" i="1" dirty="0">
              <a:solidFill>
                <a:srgbClr val="0083A2"/>
              </a:solidFill>
              <a:latin typeface="Arial" panose="020B0604020202020204" pitchFamily="34" charset="0"/>
              <a:cs typeface="Arial" panose="020B0604020202020204" pitchFamily="34" charset="0"/>
            </a:endParaRPr>
          </a:p>
        </p:txBody>
      </p:sp>
      <p:sp>
        <p:nvSpPr>
          <p:cNvPr id="10" name="Rectangle 9"/>
          <p:cNvSpPr/>
          <p:nvPr/>
        </p:nvSpPr>
        <p:spPr>
          <a:xfrm>
            <a:off x="76200" y="825837"/>
            <a:ext cx="8991600" cy="1015663"/>
          </a:xfrm>
          <a:prstGeom prst="rect">
            <a:avLst/>
          </a:prstGeom>
        </p:spPr>
        <p:txBody>
          <a:bodyPr wrap="square">
            <a:spAutoFit/>
          </a:bodyPr>
          <a:lstStyle/>
          <a:p>
            <a:r>
              <a:rPr lang="en-IN" sz="2400" dirty="0">
                <a:solidFill>
                  <a:srgbClr val="DBC04D"/>
                </a:solidFill>
                <a:latin typeface="Open Sans"/>
                <a:cs typeface="Arial" panose="020B0604020202020204" pitchFamily="34" charset="0"/>
              </a:rPr>
              <a:t>The ON clause</a:t>
            </a:r>
          </a:p>
          <a:p>
            <a:r>
              <a:rPr lang="en-IN" dirty="0" smtClean="0">
                <a:latin typeface="Arial" panose="020B0604020202020204" pitchFamily="34" charset="0"/>
                <a:cs typeface="Arial" panose="020B0604020202020204" pitchFamily="34" charset="0"/>
              </a:rPr>
              <a:t>The </a:t>
            </a:r>
            <a:r>
              <a:rPr lang="en-IN" dirty="0">
                <a:latin typeface="Arial" panose="020B0604020202020204" pitchFamily="34" charset="0"/>
                <a:cs typeface="Arial" panose="020B0604020202020204" pitchFamily="34" charset="0"/>
              </a:rPr>
              <a:t>ON clause is used to join tables where the column names don’t match in both tables.</a:t>
            </a:r>
          </a:p>
        </p:txBody>
      </p:sp>
      <p:grpSp>
        <p:nvGrpSpPr>
          <p:cNvPr id="23" name="Group 22"/>
          <p:cNvGrpSpPr/>
          <p:nvPr/>
        </p:nvGrpSpPr>
        <p:grpSpPr>
          <a:xfrm>
            <a:off x="762000" y="1600200"/>
            <a:ext cx="8305800" cy="1524000"/>
            <a:chOff x="988180" y="1676400"/>
            <a:chExt cx="8137966" cy="1524000"/>
          </a:xfrm>
        </p:grpSpPr>
        <p:grpSp>
          <p:nvGrpSpPr>
            <p:cNvPr id="13" name="Group 12"/>
            <p:cNvGrpSpPr/>
            <p:nvPr/>
          </p:nvGrpSpPr>
          <p:grpSpPr>
            <a:xfrm>
              <a:off x="988180" y="1828800"/>
              <a:ext cx="6784220" cy="1371600"/>
              <a:chOff x="1149033" y="1752600"/>
              <a:chExt cx="6784220" cy="137160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33500" y="1752600"/>
                <a:ext cx="6477000" cy="1371600"/>
              </a:xfrm>
              <a:prstGeom prst="rect">
                <a:avLst/>
              </a:prstGeom>
            </p:spPr>
          </p:pic>
          <p:sp>
            <p:nvSpPr>
              <p:cNvPr id="11" name="Rectangle 10"/>
              <p:cNvSpPr/>
              <p:nvPr/>
            </p:nvSpPr>
            <p:spPr>
              <a:xfrm>
                <a:off x="1149033" y="2636796"/>
                <a:ext cx="6784220" cy="484909"/>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6" name="TextBox 15"/>
            <p:cNvSpPr txBox="1"/>
            <p:nvPr/>
          </p:nvSpPr>
          <p:spPr>
            <a:xfrm>
              <a:off x="6899254" y="1676400"/>
              <a:ext cx="2226892" cy="338554"/>
            </a:xfrm>
            <a:prstGeom prst="rect">
              <a:avLst/>
            </a:prstGeom>
            <a:noFill/>
          </p:spPr>
          <p:txBody>
            <a:bodyPr wrap="none" rtlCol="0">
              <a:spAutoFit/>
            </a:bodyPr>
            <a:lstStyle/>
            <a:p>
              <a:r>
                <a:rPr lang="en-IN" sz="1600" dirty="0" smtClean="0">
                  <a:solidFill>
                    <a:srgbClr val="0083A2"/>
                  </a:solidFill>
                </a:rPr>
                <a:t>JOINING CONDITION</a:t>
              </a:r>
              <a:endParaRPr lang="en-IN" sz="1600" dirty="0">
                <a:solidFill>
                  <a:srgbClr val="0083A2"/>
                </a:solidFill>
              </a:endParaRPr>
            </a:p>
          </p:txBody>
        </p:sp>
        <p:cxnSp>
          <p:nvCxnSpPr>
            <p:cNvPr id="18" name="Elbow Connector 17"/>
            <p:cNvCxnSpPr/>
            <p:nvPr/>
          </p:nvCxnSpPr>
          <p:spPr>
            <a:xfrm rot="5400000">
              <a:off x="6530400" y="1423200"/>
              <a:ext cx="684000" cy="1800000"/>
            </a:xfrm>
            <a:prstGeom prst="bentConnector3">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7" name="Group 6"/>
          <p:cNvGrpSpPr/>
          <p:nvPr/>
        </p:nvGrpSpPr>
        <p:grpSpPr>
          <a:xfrm>
            <a:off x="1278308" y="4581876"/>
            <a:ext cx="7594974" cy="1590324"/>
            <a:chOff x="1278308" y="4581876"/>
            <a:chExt cx="7594974" cy="1590324"/>
          </a:xfrm>
        </p:grpSpPr>
        <p:grpSp>
          <p:nvGrpSpPr>
            <p:cNvPr id="14" name="Group 13"/>
            <p:cNvGrpSpPr/>
            <p:nvPr/>
          </p:nvGrpSpPr>
          <p:grpSpPr>
            <a:xfrm>
              <a:off x="4553705" y="4581876"/>
              <a:ext cx="4319577" cy="1590324"/>
              <a:chOff x="4748223" y="4572000"/>
              <a:chExt cx="4319577" cy="1590324"/>
            </a:xfrm>
          </p:grpSpPr>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00600" y="4572000"/>
                <a:ext cx="4267200" cy="1571861"/>
              </a:xfrm>
              <a:prstGeom prst="rect">
                <a:avLst/>
              </a:prstGeom>
            </p:spPr>
          </p:pic>
          <p:sp>
            <p:nvSpPr>
              <p:cNvPr id="12" name="Rectangle 11"/>
              <p:cNvSpPr/>
              <p:nvPr/>
            </p:nvSpPr>
            <p:spPr>
              <a:xfrm>
                <a:off x="4748223" y="5628924"/>
                <a:ext cx="3481377" cy="533400"/>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9" name="TextBox 18"/>
            <p:cNvSpPr txBox="1"/>
            <p:nvPr/>
          </p:nvSpPr>
          <p:spPr>
            <a:xfrm>
              <a:off x="1278308" y="5708254"/>
              <a:ext cx="2226892" cy="338554"/>
            </a:xfrm>
            <a:prstGeom prst="rect">
              <a:avLst/>
            </a:prstGeom>
            <a:noFill/>
          </p:spPr>
          <p:txBody>
            <a:bodyPr wrap="none" rtlCol="0">
              <a:spAutoFit/>
            </a:bodyPr>
            <a:lstStyle/>
            <a:p>
              <a:r>
                <a:rPr lang="en-IN" sz="1600" dirty="0" smtClean="0">
                  <a:solidFill>
                    <a:srgbClr val="0083A2"/>
                  </a:solidFill>
                </a:rPr>
                <a:t>JOINING CONDITION</a:t>
              </a:r>
              <a:endParaRPr lang="en-IN" sz="1600" dirty="0">
                <a:solidFill>
                  <a:srgbClr val="0083A2"/>
                </a:solidFill>
              </a:endParaRPr>
            </a:p>
          </p:txBody>
        </p:sp>
        <p:cxnSp>
          <p:nvCxnSpPr>
            <p:cNvPr id="20" name="Straight Arrow Connector 19"/>
            <p:cNvCxnSpPr/>
            <p:nvPr/>
          </p:nvCxnSpPr>
          <p:spPr>
            <a:xfrm>
              <a:off x="3450772" y="5877276"/>
              <a:ext cx="1044283" cy="0"/>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2146112"/>
      </p:ext>
    </p:extLst>
  </p:cSld>
  <p:clrMapOvr>
    <a:masterClrMapping/>
  </p:clrMapOvr>
  <p:timing>
    <p:tnLst>
      <p:par>
        <p:cTn id="1" dur="indefinite" restart="never" nodeType="tmRoot"/>
      </p:par>
    </p:tnLst>
  </p:timing>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Inner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54107"/>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INNER JOIN selects all rows from both participating tables as long as there is a match between the columns. An SQL INNER JOIN is same as JOIN clause, combining rows from two or more tables</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76200" y="1923871"/>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[INNER] JOIN &lt;table_references&gt; ON table1.column-name = table2.column-name</a:t>
            </a:r>
          </a:p>
        </p:txBody>
      </p:sp>
      <p:sp>
        <p:nvSpPr>
          <p:cNvPr id="8" name="Rectangle 7"/>
          <p:cNvSpPr/>
          <p:nvPr/>
        </p:nvSpPr>
        <p:spPr>
          <a:xfrm>
            <a:off x="76200" y="2754868"/>
            <a:ext cx="89916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E0D612"/>
                </a:solidFill>
                <a:latin typeface="Arial" panose="020B0604020202020204" pitchFamily="34" charset="0"/>
                <a:cs typeface="Arial" panose="020B0604020202020204" pitchFamily="34" charset="0"/>
              </a:rPr>
              <a:t>INNER</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E0D612"/>
                </a:solidFill>
                <a:latin typeface="Arial" panose="020B0604020202020204" pitchFamily="34" charset="0"/>
                <a:cs typeface="Arial" panose="020B0604020202020204" pitchFamily="34" charset="0"/>
              </a:rPr>
              <a:t>JOIN</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DEPT </a:t>
            </a:r>
            <a:r>
              <a:rPr lang="en-IN" dirty="0" smtClean="0">
                <a:solidFill>
                  <a:srgbClr val="DD4A68"/>
                </a:solidFill>
                <a:latin typeface="Arial" panose="020B0604020202020204" pitchFamily="34" charset="0"/>
                <a:ea typeface="Times New Roman" panose="02020603050405020304" pitchFamily="18" charset="0"/>
              </a:rPr>
              <a:t>ON </a:t>
            </a:r>
            <a:r>
              <a:rPr lang="en-IN" dirty="0" smtClean="0">
                <a:latin typeface="Arial" panose="020B0604020202020204" pitchFamily="34" charset="0"/>
                <a:ea typeface="Times New Roman" panose="02020603050405020304" pitchFamily="18" charset="0"/>
              </a:rPr>
              <a:t>EMP.DEPTNO</a:t>
            </a:r>
            <a:r>
              <a:rPr lang="en-IN" dirty="0" smtClean="0">
                <a:solidFill>
                  <a:schemeClr val="accent5">
                    <a:lumMod val="75000"/>
                  </a:schemeClr>
                </a:solidFill>
                <a:latin typeface="Arial" panose="020B0604020202020204" pitchFamily="34" charset="0"/>
                <a:ea typeface="Times New Roman" panose="02020603050405020304" pitchFamily="18" charset="0"/>
              </a:rPr>
              <a:t> = </a:t>
            </a:r>
            <a:r>
              <a:rPr lang="en-IN" dirty="0" smtClean="0">
                <a:latin typeface="Arial" panose="020B0604020202020204" pitchFamily="34" charset="0"/>
                <a:ea typeface="Times New Roman" panose="02020603050405020304" pitchFamily="18" charset="0"/>
              </a:rPr>
              <a:t>DEPT.DEPTNO</a:t>
            </a:r>
            <a:endParaRPr lang="en-IN" dirty="0" smtClean="0">
              <a:latin typeface="Arial" panose="020B0604020202020204" pitchFamily="34" charset="0"/>
              <a:cs typeface="Arial" panose="020B0604020202020204" pitchFamily="34" charset="0"/>
            </a:endParaRPr>
          </a:p>
        </p:txBody>
      </p:sp>
      <p:sp>
        <p:nvSpPr>
          <p:cNvPr id="9" name="Rectangle 8"/>
          <p:cNvSpPr/>
          <p:nvPr/>
        </p:nvSpPr>
        <p:spPr>
          <a:xfrm>
            <a:off x="76200" y="3276600"/>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[INNER] JOIN &lt;table_references&gt; USING (column-name)</a:t>
            </a:r>
          </a:p>
        </p:txBody>
      </p:sp>
      <p:sp>
        <p:nvSpPr>
          <p:cNvPr id="10" name="Rectangle 9"/>
          <p:cNvSpPr/>
          <p:nvPr/>
        </p:nvSpPr>
        <p:spPr>
          <a:xfrm>
            <a:off x="76200" y="4038600"/>
            <a:ext cx="89916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E0D612"/>
                </a:solidFill>
                <a:latin typeface="Arial" panose="020B0604020202020204" pitchFamily="34" charset="0"/>
                <a:cs typeface="Arial" panose="020B0604020202020204" pitchFamily="34" charset="0"/>
              </a:rPr>
              <a:t>INNER</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E0D612"/>
                </a:solidFill>
                <a:latin typeface="Arial" panose="020B0604020202020204" pitchFamily="34" charset="0"/>
                <a:cs typeface="Arial" panose="020B0604020202020204" pitchFamily="34" charset="0"/>
              </a:rPr>
              <a:t>JOIN</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DEPT </a:t>
            </a:r>
            <a:r>
              <a:rPr lang="en-IN" dirty="0" smtClean="0">
                <a:solidFill>
                  <a:srgbClr val="DD4A68"/>
                </a:solidFill>
                <a:latin typeface="Arial" panose="020B0604020202020204" pitchFamily="34" charset="0"/>
                <a:ea typeface="Times New Roman" panose="02020603050405020304" pitchFamily="18" charset="0"/>
              </a:rPr>
              <a:t>USING </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DEPTNO</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chemeClr val="bg1">
                  <a:lumMod val="65000"/>
                </a:schemeClr>
              </a:solidFill>
              <a:latin typeface="Arial" panose="020B0604020202020204" pitchFamily="34" charset="0"/>
              <a:ea typeface="Times New Roman" panose="02020603050405020304" pitchFamily="18" charset="0"/>
            </a:endParaRPr>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419600"/>
            <a:ext cx="9144000" cy="1934201"/>
          </a:xfrm>
          <a:prstGeom prst="rect">
            <a:avLst/>
          </a:prstGeom>
        </p:spPr>
      </p:pic>
      <p:sp>
        <p:nvSpPr>
          <p:cNvPr id="12" name="Rectangle 11"/>
          <p:cNvSpPr/>
          <p:nvPr/>
        </p:nvSpPr>
        <p:spPr>
          <a:xfrm>
            <a:off x="32657" y="76200"/>
            <a:ext cx="4615544" cy="707886"/>
          </a:xfrm>
          <a:prstGeom prst="rect">
            <a:avLst/>
          </a:prstGeom>
          <a:solidFill>
            <a:srgbClr val="D9DD21"/>
          </a:solidFill>
        </p:spPr>
        <p:txBody>
          <a:bodyPr wrap="square">
            <a:spAutoFit/>
          </a:bodyPr>
          <a:lstStyle/>
          <a:p>
            <a:r>
              <a:rPr lang="en-IN" sz="2000" dirty="0">
                <a:solidFill>
                  <a:schemeClr val="tx1">
                    <a:lumMod val="75000"/>
                    <a:lumOff val="25000"/>
                  </a:schemeClr>
                </a:solidFill>
                <a:latin typeface="Helvetica" panose="020B0604020202020204" pitchFamily="34" charset="0"/>
              </a:rPr>
              <a:t>Inner join returns rows when there is at least one match in both tables.</a:t>
            </a:r>
            <a:endParaRPr lang="en-IN" sz="2000" dirty="0">
              <a:solidFill>
                <a:schemeClr val="tx1">
                  <a:lumMod val="75000"/>
                  <a:lumOff val="25000"/>
                </a:schemeClr>
              </a:solidFill>
            </a:endParaRPr>
          </a:p>
        </p:txBody>
      </p:sp>
    </p:spTree>
    <p:extLst>
      <p:ext uri="{BB962C8B-B14F-4D97-AF65-F5344CB8AC3E}">
        <p14:creationId xmlns:p14="http://schemas.microsoft.com/office/powerpoint/2010/main" val="415964996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Arial" pitchFamily="34" charset="0"/>
                <a:cs typeface="Arial" pitchFamily="34" charset="0"/>
              </a:rPr>
              <a:t>Entity Relationship Diagram (ER Diagram)</a:t>
            </a:r>
            <a:endParaRPr lang="en-US" dirty="0">
              <a:latin typeface="Arial" pitchFamily="34" charset="0"/>
              <a:cs typeface="Arial" pitchFamily="34" charset="0"/>
            </a:endParaRPr>
          </a:p>
        </p:txBody>
      </p:sp>
      <p:sp>
        <p:nvSpPr>
          <p:cNvPr id="4" name="Rectangle 1"/>
          <p:cNvSpPr>
            <a:spLocks noChangeArrowheads="1"/>
          </p:cNvSpPr>
          <p:nvPr/>
        </p:nvSpPr>
        <p:spPr bwMode="auto">
          <a:xfrm>
            <a:off x="228600" y="2294947"/>
            <a:ext cx="8763000" cy="954107"/>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ctr" fontAlgn="base">
              <a:spcBef>
                <a:spcPct val="0"/>
              </a:spcBef>
              <a:spcAft>
                <a:spcPct val="0"/>
              </a:spcAft>
            </a:pPr>
            <a:r>
              <a:rPr lang="en-US" sz="2400" dirty="0" smtClean="0">
                <a:latin typeface="Arial" pitchFamily="34" charset="0"/>
                <a:cs typeface="Arial" pitchFamily="34" charset="0"/>
              </a:rPr>
              <a:t>The basic constructs of  ER Model are</a:t>
            </a:r>
          </a:p>
          <a:p>
            <a:pPr algn="ctr" fontAlgn="base">
              <a:spcBef>
                <a:spcPct val="0"/>
              </a:spcBef>
              <a:spcAft>
                <a:spcPct val="0"/>
              </a:spcAft>
            </a:pPr>
            <a:r>
              <a:rPr lang="en-US" sz="2400" dirty="0" smtClean="0">
                <a:latin typeface="Arial" pitchFamily="34" charset="0"/>
                <a:cs typeface="Arial" pitchFamily="34" charset="0"/>
              </a:rPr>
              <a:t> </a:t>
            </a:r>
            <a:r>
              <a:rPr lang="en-US" sz="3200" b="1" dirty="0" smtClean="0">
                <a:solidFill>
                  <a:srgbClr val="C00000"/>
                </a:solidFill>
                <a:latin typeface="Arial" pitchFamily="34" charset="0"/>
                <a:cs typeface="Arial" pitchFamily="34" charset="0"/>
              </a:rPr>
              <a:t>Entity</a:t>
            </a:r>
            <a:r>
              <a:rPr lang="en-US" sz="2400" dirty="0">
                <a:latin typeface="Arial" pitchFamily="34" charset="0"/>
                <a:cs typeface="Arial" pitchFamily="34" charset="0"/>
              </a:rPr>
              <a:t>,</a:t>
            </a:r>
            <a:r>
              <a:rPr lang="en-US" sz="3200" b="1" dirty="0" smtClean="0">
                <a:latin typeface="Arial" pitchFamily="34" charset="0"/>
                <a:cs typeface="Arial" pitchFamily="34" charset="0"/>
              </a:rPr>
              <a:t> </a:t>
            </a:r>
            <a:r>
              <a:rPr lang="en-US" sz="3200" b="1" dirty="0" smtClean="0">
                <a:solidFill>
                  <a:srgbClr val="C00000"/>
                </a:solidFill>
                <a:latin typeface="Arial" pitchFamily="34" charset="0"/>
                <a:cs typeface="Arial" pitchFamily="34" charset="0"/>
              </a:rPr>
              <a:t>Attributes</a:t>
            </a:r>
            <a:r>
              <a:rPr lang="en-US" sz="3200" b="1" dirty="0" smtClean="0">
                <a:latin typeface="Arial" pitchFamily="34" charset="0"/>
                <a:cs typeface="Arial" pitchFamily="34" charset="0"/>
              </a:rPr>
              <a:t> </a:t>
            </a:r>
            <a:r>
              <a:rPr lang="en-US" sz="2400" dirty="0">
                <a:latin typeface="Arial" pitchFamily="34" charset="0"/>
                <a:cs typeface="Arial" pitchFamily="34" charset="0"/>
              </a:rPr>
              <a:t>and</a:t>
            </a:r>
            <a:r>
              <a:rPr lang="en-US" sz="3200" b="1" dirty="0" smtClean="0">
                <a:latin typeface="Arial" pitchFamily="34" charset="0"/>
                <a:cs typeface="Arial" pitchFamily="34" charset="0"/>
              </a:rPr>
              <a:t> </a:t>
            </a:r>
            <a:r>
              <a:rPr lang="en-US" sz="3200" b="1" dirty="0" smtClean="0">
                <a:solidFill>
                  <a:srgbClr val="C00000"/>
                </a:solidFill>
                <a:latin typeface="Arial" pitchFamily="34" charset="0"/>
                <a:cs typeface="Arial" pitchFamily="34" charset="0"/>
              </a:rPr>
              <a:t>Relationships</a:t>
            </a:r>
            <a:r>
              <a:rPr lang="en-US" sz="3200" dirty="0" smtClean="0">
                <a:latin typeface="Arial" pitchFamily="34" charset="0"/>
                <a:cs typeface="Arial" pitchFamily="34" charset="0"/>
              </a:rPr>
              <a:t>.</a:t>
            </a:r>
          </a:p>
        </p:txBody>
      </p:sp>
    </p:spTree>
  </p:cSld>
  <p:clrMapOvr>
    <a:masterClrMapping/>
  </p:clrMapOvr>
  <p:timing>
    <p:tnLst>
      <p:par>
        <p:cTn id="1" dur="indefinite" restart="never" nodeType="tmRoot"/>
      </p:par>
    </p:tnLst>
  </p:timing>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23220"/>
          </a:xfrm>
          <a:prstGeom prst="rect">
            <a:avLst/>
          </a:prstGeom>
          <a:solidFill>
            <a:schemeClr val="bg2">
              <a:lumMod val="10000"/>
            </a:schemeClr>
          </a:solidFill>
        </p:spPr>
        <p:txBody>
          <a:bodyPr wrap="square">
            <a:spAutoFit/>
          </a:bodyPr>
          <a:lstStyle/>
          <a:p>
            <a:pPr algn="r"/>
            <a:r>
              <a:rPr lang="en-US" sz="2800" b="1" i="1" dirty="0">
                <a:solidFill>
                  <a:srgbClr val="FFFF00"/>
                </a:solidFill>
                <a:latin typeface="Arial" pitchFamily="34" charset="0"/>
                <a:cs typeface="Arial" pitchFamily="34" charset="0"/>
              </a:rPr>
              <a:t>JOINS – Natural Join</a:t>
            </a:r>
            <a:endParaRPr lang="en-IN" sz="2800" b="1" i="1" dirty="0">
              <a:solidFill>
                <a:srgbClr val="FFFF00"/>
              </a:solidFill>
              <a:latin typeface="Arial" pitchFamily="34" charset="0"/>
              <a:cs typeface="Arial" pitchFamily="34" charset="0"/>
            </a:endParaRPr>
          </a:p>
        </p:txBody>
      </p:sp>
      <p:sp>
        <p:nvSpPr>
          <p:cNvPr id="5" name="Rectangle 4"/>
          <p:cNvSpPr/>
          <p:nvPr/>
        </p:nvSpPr>
        <p:spPr>
          <a:xfrm>
            <a:off x="76200" y="1078468"/>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NATURAL JOIN is such a join that performs the same task as an </a:t>
            </a:r>
            <a:r>
              <a:rPr lang="en-IN" dirty="0" smtClean="0">
                <a:latin typeface="Arial" panose="020B0604020202020204" pitchFamily="34" charset="0"/>
                <a:cs typeface="Arial" panose="020B0604020202020204" pitchFamily="34" charset="0"/>
              </a:rPr>
              <a:t>INNER JOIN.</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76200" y="1406924"/>
            <a:ext cx="8991600" cy="707886"/>
          </a:xfrm>
          <a:prstGeom prst="rect">
            <a:avLst/>
          </a:prstGeom>
        </p:spPr>
        <p:txBody>
          <a:bodyPr wrap="square">
            <a:spAutoFit/>
          </a:bodyPr>
          <a:lstStyle/>
          <a:p>
            <a:r>
              <a:rPr lang="en-US" sz="2000" dirty="0">
                <a:solidFill>
                  <a:srgbClr val="0077AA"/>
                </a:solidFill>
                <a:latin typeface="Liberation Mono"/>
              </a:rPr>
              <a:t>SELECT column-list from &lt;</a:t>
            </a:r>
            <a:r>
              <a:rPr lang="en-US" sz="2000" dirty="0" smtClean="0">
                <a:solidFill>
                  <a:srgbClr val="0077AA"/>
                </a:solidFill>
                <a:latin typeface="Liberation Mono"/>
              </a:rPr>
              <a:t>table_references&gt; </a:t>
            </a:r>
            <a:r>
              <a:rPr lang="en-US" sz="2000" dirty="0">
                <a:solidFill>
                  <a:srgbClr val="0077AA"/>
                </a:solidFill>
                <a:latin typeface="Liberation Mono"/>
              </a:rPr>
              <a:t>NATURAL JOIN &lt;table_references&gt; NATURAL JOIN &lt;table_references&gt;</a:t>
            </a:r>
          </a:p>
        </p:txBody>
      </p:sp>
      <p:sp>
        <p:nvSpPr>
          <p:cNvPr id="8" name="Rectangle 7"/>
          <p:cNvSpPr/>
          <p:nvPr/>
        </p:nvSpPr>
        <p:spPr>
          <a:xfrm>
            <a:off x="76200" y="2101730"/>
            <a:ext cx="89916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E0D612"/>
                </a:solidFill>
                <a:latin typeface="Arial" panose="020B0604020202020204" pitchFamily="34" charset="0"/>
                <a:cs typeface="Arial" panose="020B0604020202020204" pitchFamily="34" charset="0"/>
              </a:rPr>
              <a:t>NATURAL</a:t>
            </a:r>
            <a:r>
              <a:rPr lang="en-IN" dirty="0" smtClean="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JOIN</a:t>
            </a:r>
            <a:r>
              <a:rPr lang="en-IN" dirty="0" smtClean="0">
                <a:latin typeface="Arial" panose="020B0604020202020204" pitchFamily="34" charset="0"/>
                <a:cs typeface="Arial" panose="020B0604020202020204" pitchFamily="34" charset="0"/>
              </a:rPr>
              <a:t> DEPT</a:t>
            </a:r>
          </a:p>
        </p:txBody>
      </p:sp>
      <p:sp>
        <p:nvSpPr>
          <p:cNvPr id="11" name="Rectangle 10"/>
          <p:cNvSpPr/>
          <p:nvPr/>
        </p:nvSpPr>
        <p:spPr>
          <a:xfrm>
            <a:off x="76200" y="2543695"/>
            <a:ext cx="8991600" cy="2400657"/>
          </a:xfrm>
          <a:prstGeom prst="rect">
            <a:avLst/>
          </a:prstGeom>
          <a:solidFill>
            <a:schemeClr val="bg2">
              <a:lumMod val="25000"/>
            </a:schemeClr>
          </a:solidFill>
        </p:spPr>
        <p:txBody>
          <a:bodyPr wrap="square">
            <a:spAutoFit/>
          </a:bodyPr>
          <a:lstStyle/>
          <a:p>
            <a:pPr marL="285750" indent="-285750">
              <a:lnSpc>
                <a:spcPct val="150000"/>
              </a:lnSpc>
              <a:buFont typeface="Arial" panose="020B0604020202020204" pitchFamily="34" charset="0"/>
              <a:buChar char="•"/>
            </a:pPr>
            <a:r>
              <a:rPr lang="en-IN" sz="2000" dirty="0">
                <a:solidFill>
                  <a:srgbClr val="FFFF00"/>
                </a:solidFill>
                <a:latin typeface="Arial" panose="020B0604020202020204" pitchFamily="34" charset="0"/>
                <a:cs typeface="Arial" panose="020B0604020202020204" pitchFamily="34" charset="0"/>
              </a:rPr>
              <a:t>The associated tables have one or more pairs of identically column-names.</a:t>
            </a:r>
          </a:p>
          <a:p>
            <a:pPr marL="285750" indent="-285750">
              <a:lnSpc>
                <a:spcPct val="150000"/>
              </a:lnSpc>
              <a:buFont typeface="Arial" panose="020B0604020202020204" pitchFamily="34" charset="0"/>
              <a:buChar char="•"/>
            </a:pPr>
            <a:r>
              <a:rPr lang="en-IN" sz="2000" dirty="0">
                <a:solidFill>
                  <a:srgbClr val="FFFF00"/>
                </a:solidFill>
                <a:latin typeface="Arial" panose="020B0604020202020204" pitchFamily="34" charset="0"/>
                <a:cs typeface="Arial" panose="020B0604020202020204" pitchFamily="34" charset="0"/>
              </a:rPr>
              <a:t>The columns must be of the same data type.</a:t>
            </a:r>
          </a:p>
          <a:p>
            <a:pPr marL="285750" indent="-285750">
              <a:lnSpc>
                <a:spcPct val="150000"/>
              </a:lnSpc>
              <a:buFont typeface="Arial" panose="020B0604020202020204" pitchFamily="34" charset="0"/>
              <a:buChar char="•"/>
            </a:pPr>
            <a:r>
              <a:rPr lang="en-IN" sz="2000" dirty="0">
                <a:solidFill>
                  <a:srgbClr val="FFFF00"/>
                </a:solidFill>
                <a:latin typeface="Arial" panose="020B0604020202020204" pitchFamily="34" charset="0"/>
                <a:cs typeface="Arial" panose="020B0604020202020204" pitchFamily="34" charset="0"/>
              </a:rPr>
              <a:t>Don't use ON / USING clause in a NATURAL JOIN.</a:t>
            </a:r>
          </a:p>
          <a:p>
            <a:pPr marL="285750" indent="-285750">
              <a:lnSpc>
                <a:spcPct val="150000"/>
              </a:lnSpc>
              <a:buFont typeface="Arial" panose="020B0604020202020204" pitchFamily="34" charset="0"/>
              <a:buChar char="•"/>
            </a:pPr>
            <a:r>
              <a:rPr lang="en-IN" sz="2000" dirty="0">
                <a:solidFill>
                  <a:srgbClr val="FFFF00"/>
                </a:solidFill>
                <a:latin typeface="Arial" panose="020B0604020202020204" pitchFamily="34" charset="0"/>
                <a:cs typeface="Arial" panose="020B0604020202020204" pitchFamily="34" charset="0"/>
              </a:rPr>
              <a:t>When this join condition gets applied always the duplicates of the common columns get eliminated from the result.</a:t>
            </a:r>
          </a:p>
        </p:txBody>
      </p:sp>
      <p:sp>
        <p:nvSpPr>
          <p:cNvPr id="13" name="Rectangle 12"/>
          <p:cNvSpPr/>
          <p:nvPr/>
        </p:nvSpPr>
        <p:spPr>
          <a:xfrm>
            <a:off x="0" y="5830669"/>
            <a:ext cx="5388429" cy="646331"/>
          </a:xfrm>
          <a:prstGeom prst="rect">
            <a:avLst/>
          </a:prstGeom>
          <a:solidFill>
            <a:srgbClr val="FE1212"/>
          </a:solidFill>
        </p:spPr>
        <p:txBody>
          <a:bodyPr wrap="square">
            <a:spAutoFit/>
          </a:bodyPr>
          <a:lstStyle/>
          <a:p>
            <a:r>
              <a:rPr lang="en-IN" dirty="0" smtClean="0">
                <a:solidFill>
                  <a:schemeClr val="bg1"/>
                </a:solidFill>
                <a:latin typeface="Arial" panose="020B0604020202020204" pitchFamily="34" charset="0"/>
                <a:cs typeface="Arial" panose="020B0604020202020204" pitchFamily="34" charset="0"/>
              </a:rPr>
              <a:t>If the column-names are not same, then NATURAL JOIN will work as CROSS JOIN.</a:t>
            </a:r>
            <a:endParaRPr lang="en-IN" dirty="0">
              <a:solidFill>
                <a:schemeClr val="bg1"/>
              </a:solidFill>
              <a:latin typeface="Arial" panose="020B0604020202020204" pitchFamily="34" charset="0"/>
              <a:cs typeface="Arial" panose="020B0604020202020204" pitchFamily="34" charset="0"/>
            </a:endParaRPr>
          </a:p>
        </p:txBody>
      </p:sp>
      <p:sp>
        <p:nvSpPr>
          <p:cNvPr id="14" name="Rectangle 13"/>
          <p:cNvSpPr/>
          <p:nvPr/>
        </p:nvSpPr>
        <p:spPr>
          <a:xfrm>
            <a:off x="76199" y="5068669"/>
            <a:ext cx="6096001" cy="646331"/>
          </a:xfrm>
          <a:prstGeom prst="rect">
            <a:avLst/>
          </a:prstGeom>
        </p:spPr>
        <p:txBody>
          <a:bodyPr wrap="square">
            <a:spAutoFit/>
          </a:bodyPr>
          <a:lstStyle/>
          <a:p>
            <a:r>
              <a:rPr lang="en-US" dirty="0" smtClean="0">
                <a:latin typeface="Arial" pitchFamily="34" charset="0"/>
                <a:cs typeface="Arial" pitchFamily="34" charset="0"/>
              </a:rPr>
              <a:t>A </a:t>
            </a:r>
            <a:r>
              <a:rPr lang="en-US" b="1" dirty="0" smtClean="0">
                <a:latin typeface="Arial" pitchFamily="34" charset="0"/>
                <a:cs typeface="Arial" pitchFamily="34" charset="0"/>
              </a:rPr>
              <a:t>NATURAL JOIN </a:t>
            </a:r>
            <a:r>
              <a:rPr lang="en-US" dirty="0" smtClean="0">
                <a:latin typeface="Arial" pitchFamily="34" charset="0"/>
                <a:cs typeface="Arial" pitchFamily="34" charset="0"/>
              </a:rPr>
              <a:t>can be used with </a:t>
            </a:r>
            <a:r>
              <a:rPr lang="en-US" b="1" dirty="0" smtClean="0">
                <a:latin typeface="Arial" pitchFamily="34" charset="0"/>
                <a:cs typeface="Arial" pitchFamily="34" charset="0"/>
              </a:rPr>
              <a:t>a LEFT OUTER join, </a:t>
            </a:r>
            <a:r>
              <a:rPr lang="en-US" dirty="0" smtClean="0">
                <a:latin typeface="Arial" pitchFamily="34" charset="0"/>
                <a:cs typeface="Arial" pitchFamily="34" charset="0"/>
              </a:rPr>
              <a:t>or</a:t>
            </a:r>
            <a:r>
              <a:rPr lang="en-US" b="1" dirty="0" smtClean="0">
                <a:latin typeface="Arial" pitchFamily="34" charset="0"/>
                <a:cs typeface="Arial" pitchFamily="34" charset="0"/>
              </a:rPr>
              <a:t> a RIGHT OUTER join</a:t>
            </a:r>
            <a:r>
              <a:rPr lang="en-US" dirty="0" smtClean="0">
                <a:latin typeface="Arial" pitchFamily="34" charset="0"/>
                <a:cs typeface="Arial" pitchFamily="34" charset="0"/>
              </a:rPr>
              <a:t>.</a:t>
            </a:r>
            <a:endParaRPr lang="en-US" dirty="0">
              <a:latin typeface="Arial" pitchFamily="34" charset="0"/>
              <a:cs typeface="Arial" pitchFamily="34"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27907" y="5540830"/>
            <a:ext cx="3539893" cy="936170"/>
          </a:xfrm>
          <a:prstGeom prst="rect">
            <a:avLst/>
          </a:prstGeom>
        </p:spPr>
      </p:pic>
      <p:sp>
        <p:nvSpPr>
          <p:cNvPr id="6" name="Rectangle 5"/>
          <p:cNvSpPr/>
          <p:nvPr/>
        </p:nvSpPr>
        <p:spPr>
          <a:xfrm>
            <a:off x="21771" y="28666"/>
            <a:ext cx="5312229" cy="1015663"/>
          </a:xfrm>
          <a:prstGeom prst="rect">
            <a:avLst/>
          </a:prstGeom>
          <a:solidFill>
            <a:srgbClr val="D9DD21"/>
          </a:solidFill>
        </p:spPr>
        <p:txBody>
          <a:bodyPr wrap="square">
            <a:spAutoFit/>
          </a:bodyPr>
          <a:lstStyle/>
          <a:p>
            <a:r>
              <a:rPr lang="en-IN" sz="2000" dirty="0">
                <a:solidFill>
                  <a:schemeClr val="tx1">
                    <a:lumMod val="75000"/>
                    <a:lumOff val="25000"/>
                  </a:schemeClr>
                </a:solidFill>
                <a:latin typeface="Helvetica" panose="020B0604020202020204" pitchFamily="34" charset="0"/>
              </a:rPr>
              <a:t>Joins two tables based on common column names. Hence one must confirm the common columns before using a NATURAL JOIN</a:t>
            </a:r>
          </a:p>
        </p:txBody>
      </p:sp>
    </p:spTree>
    <p:extLst>
      <p:ext uri="{BB962C8B-B14F-4D97-AF65-F5344CB8AC3E}">
        <p14:creationId xmlns:p14="http://schemas.microsoft.com/office/powerpoint/2010/main" val="3138291457"/>
      </p:ext>
    </p:extLst>
  </p:cSld>
  <p:clrMapOvr>
    <a:masterClrMapping/>
  </p:clrMapOvr>
  <p:timing>
    <p:tnLst>
      <p:par>
        <p:cTn id="1" dur="indefinite" restart="never" nodeType="tmRoot"/>
      </p:par>
    </p:tnLst>
  </p:timing>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Simple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a:t>
            </a:r>
            <a:r>
              <a:rPr lang="en-IN" dirty="0" smtClean="0">
                <a:latin typeface="Arial" panose="020B0604020202020204" pitchFamily="34" charset="0"/>
                <a:cs typeface="Arial" panose="020B0604020202020204" pitchFamily="34" charset="0"/>
              </a:rPr>
              <a:t>SIMPLE </a:t>
            </a:r>
            <a:r>
              <a:rPr lang="en-IN" dirty="0">
                <a:latin typeface="Arial" panose="020B0604020202020204" pitchFamily="34" charset="0"/>
                <a:cs typeface="Arial" panose="020B0604020202020204" pitchFamily="34" charset="0"/>
              </a:rPr>
              <a:t>JOIN is such a join that performs the same task as an </a:t>
            </a:r>
            <a:r>
              <a:rPr lang="en-IN" dirty="0" smtClean="0">
                <a:latin typeface="Arial" panose="020B0604020202020204" pitchFamily="34" charset="0"/>
                <a:cs typeface="Arial" panose="020B0604020202020204" pitchFamily="34" charset="0"/>
              </a:rPr>
              <a:t>INNER JOIN.</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76200" y="1307068"/>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SIMPLE JOIN &lt;table_references&gt; USING (column-list)</a:t>
            </a:r>
          </a:p>
        </p:txBody>
      </p:sp>
      <p:sp>
        <p:nvSpPr>
          <p:cNvPr id="8" name="Rectangle 7"/>
          <p:cNvSpPr/>
          <p:nvPr/>
        </p:nvSpPr>
        <p:spPr>
          <a:xfrm>
            <a:off x="76200" y="2133600"/>
            <a:ext cx="89916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E0D612"/>
                </a:solidFill>
                <a:latin typeface="Arial" panose="020B0604020202020204" pitchFamily="34" charset="0"/>
                <a:cs typeface="Arial" panose="020B0604020202020204" pitchFamily="34" charset="0"/>
              </a:rPr>
              <a:t>SIMPLE</a:t>
            </a:r>
            <a:r>
              <a:rPr lang="en-IN" dirty="0" smtClean="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JOIN</a:t>
            </a:r>
            <a:r>
              <a:rPr lang="en-IN" dirty="0" smtClean="0">
                <a:latin typeface="Arial" panose="020B0604020202020204" pitchFamily="34" charset="0"/>
                <a:cs typeface="Arial" panose="020B0604020202020204" pitchFamily="34" charset="0"/>
              </a:rPr>
              <a:t> DEPT </a:t>
            </a:r>
            <a:r>
              <a:rPr lang="en-IN" dirty="0" smtClean="0">
                <a:solidFill>
                  <a:srgbClr val="DD4A68"/>
                </a:solidFill>
                <a:latin typeface="Arial" panose="020B0604020202020204" pitchFamily="34" charset="0"/>
                <a:ea typeface="Times New Roman" panose="02020603050405020304" pitchFamily="18" charset="0"/>
              </a:rPr>
              <a:t>USING</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DEPTNO</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smtClean="0">
              <a:latin typeface="Arial" panose="020B0604020202020204" pitchFamily="34" charset="0"/>
              <a:cs typeface="Arial" panose="020B0604020202020204" pitchFamily="34" charset="0"/>
            </a:endParaRPr>
          </a:p>
        </p:txBody>
      </p:sp>
      <p:grpSp>
        <p:nvGrpSpPr>
          <p:cNvPr id="2" name="Group 1"/>
          <p:cNvGrpSpPr/>
          <p:nvPr/>
        </p:nvGrpSpPr>
        <p:grpSpPr>
          <a:xfrm>
            <a:off x="228600" y="2971800"/>
            <a:ext cx="4354286" cy="2548354"/>
            <a:chOff x="228600" y="2971800"/>
            <a:chExt cx="4354286" cy="2548354"/>
          </a:xfrm>
        </p:grpSpPr>
        <p:grpSp>
          <p:nvGrpSpPr>
            <p:cNvPr id="6" name="Group 5"/>
            <p:cNvGrpSpPr/>
            <p:nvPr/>
          </p:nvGrpSpPr>
          <p:grpSpPr>
            <a:xfrm>
              <a:off x="228600" y="2971800"/>
              <a:ext cx="4354286" cy="1609950"/>
              <a:chOff x="228600" y="2971800"/>
              <a:chExt cx="4354286" cy="160995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4143" y="2971800"/>
                <a:ext cx="4248743" cy="1609950"/>
              </a:xfrm>
              <a:prstGeom prst="rect">
                <a:avLst/>
              </a:prstGeom>
            </p:spPr>
          </p:pic>
          <p:sp>
            <p:nvSpPr>
              <p:cNvPr id="10" name="Rectangle 9"/>
              <p:cNvSpPr/>
              <p:nvPr/>
            </p:nvSpPr>
            <p:spPr>
              <a:xfrm>
                <a:off x="228600" y="4052970"/>
                <a:ext cx="3481377" cy="484909"/>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9" name="Straight Arrow Connector 8"/>
            <p:cNvCxnSpPr/>
            <p:nvPr/>
          </p:nvCxnSpPr>
          <p:spPr>
            <a:xfrm flipV="1">
              <a:off x="1752600" y="4604658"/>
              <a:ext cx="0" cy="605030"/>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696686" y="5181600"/>
              <a:ext cx="2226892" cy="338554"/>
            </a:xfrm>
            <a:prstGeom prst="rect">
              <a:avLst/>
            </a:prstGeom>
            <a:noFill/>
          </p:spPr>
          <p:txBody>
            <a:bodyPr wrap="none" rtlCol="0">
              <a:spAutoFit/>
            </a:bodyPr>
            <a:lstStyle/>
            <a:p>
              <a:r>
                <a:rPr lang="en-IN" sz="1600" dirty="0" smtClean="0">
                  <a:solidFill>
                    <a:srgbClr val="0083A2"/>
                  </a:solidFill>
                </a:rPr>
                <a:t>JOINING CONDITION</a:t>
              </a:r>
              <a:endParaRPr lang="en-IN" sz="1600" dirty="0">
                <a:solidFill>
                  <a:srgbClr val="0083A2"/>
                </a:solidFill>
              </a:endParaRPr>
            </a:p>
          </p:txBody>
        </p:sp>
      </p:grpSp>
    </p:spTree>
    <p:extLst>
      <p:ext uri="{BB962C8B-B14F-4D97-AF65-F5344CB8AC3E}">
        <p14:creationId xmlns:p14="http://schemas.microsoft.com/office/powerpoint/2010/main" val="637852599"/>
      </p:ext>
    </p:extLst>
  </p:cSld>
  <p:clrMapOvr>
    <a:masterClrMapping/>
  </p:clrMapOvr>
  <p:timing>
    <p:tnLst>
      <p:par>
        <p:cTn id="1" dur="indefinite" restart="never" nodeType="tmRoot"/>
      </p:par>
    </p:tnLst>
  </p:timing>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Left Outer Join </a:t>
            </a:r>
            <a:endParaRPr lang="en-IN" sz="3200" b="1" i="1" dirty="0">
              <a:solidFill>
                <a:srgbClr val="FFFF00"/>
              </a:solidFill>
              <a:latin typeface="Arial" pitchFamily="34" charset="0"/>
              <a:cs typeface="Arial" pitchFamily="34"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19200"/>
            <a:ext cx="9144000" cy="1964795"/>
          </a:xfrm>
          <a:prstGeom prst="rect">
            <a:avLst/>
          </a:prstGeom>
        </p:spPr>
      </p:pic>
      <p:grpSp>
        <p:nvGrpSpPr>
          <p:cNvPr id="19" name="Group 18"/>
          <p:cNvGrpSpPr/>
          <p:nvPr/>
        </p:nvGrpSpPr>
        <p:grpSpPr>
          <a:xfrm>
            <a:off x="148173" y="2971800"/>
            <a:ext cx="8614827" cy="3041793"/>
            <a:chOff x="148173" y="2971800"/>
            <a:chExt cx="8614827" cy="3041793"/>
          </a:xfrm>
        </p:grpSpPr>
        <p:grpSp>
          <p:nvGrpSpPr>
            <p:cNvPr id="12" name="Group 11"/>
            <p:cNvGrpSpPr/>
            <p:nvPr/>
          </p:nvGrpSpPr>
          <p:grpSpPr>
            <a:xfrm>
              <a:off x="148173" y="2971800"/>
              <a:ext cx="4881027" cy="1272855"/>
              <a:chOff x="148173" y="2971800"/>
              <a:chExt cx="4881027" cy="1272855"/>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0" y="2971800"/>
                <a:ext cx="4724400" cy="1272855"/>
              </a:xfrm>
              <a:prstGeom prst="rect">
                <a:avLst/>
              </a:prstGeom>
            </p:spPr>
          </p:pic>
          <p:sp>
            <p:nvSpPr>
              <p:cNvPr id="10" name="Rectangle 9"/>
              <p:cNvSpPr/>
              <p:nvPr/>
            </p:nvSpPr>
            <p:spPr>
              <a:xfrm>
                <a:off x="148173" y="3818163"/>
                <a:ext cx="4881027" cy="400751"/>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3" name="Group 12"/>
            <p:cNvGrpSpPr/>
            <p:nvPr/>
          </p:nvGrpSpPr>
          <p:grpSpPr>
            <a:xfrm>
              <a:off x="4149344" y="4610619"/>
              <a:ext cx="4613656" cy="1402974"/>
              <a:chOff x="4149344" y="4610619"/>
              <a:chExt cx="4613656" cy="1402974"/>
            </a:xfrm>
          </p:grpSpPr>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67200" y="4610619"/>
                <a:ext cx="4495800" cy="1386636"/>
              </a:xfrm>
              <a:prstGeom prst="rect">
                <a:avLst/>
              </a:prstGeom>
            </p:spPr>
          </p:pic>
          <p:sp>
            <p:nvSpPr>
              <p:cNvPr id="11" name="Rectangle 10"/>
              <p:cNvSpPr/>
              <p:nvPr/>
            </p:nvSpPr>
            <p:spPr>
              <a:xfrm>
                <a:off x="4149344" y="5528684"/>
                <a:ext cx="3164888" cy="484909"/>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6" name="Straight Arrow Connector 5"/>
            <p:cNvCxnSpPr/>
            <p:nvPr/>
          </p:nvCxnSpPr>
          <p:spPr>
            <a:xfrm flipV="1">
              <a:off x="2514600" y="4343400"/>
              <a:ext cx="0" cy="1419225"/>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381000" y="5762625"/>
              <a:ext cx="3768344" cy="0"/>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304800" y="5374795"/>
              <a:ext cx="2226892" cy="338554"/>
            </a:xfrm>
            <a:prstGeom prst="rect">
              <a:avLst/>
            </a:prstGeom>
            <a:noFill/>
          </p:spPr>
          <p:txBody>
            <a:bodyPr wrap="none" rtlCol="0">
              <a:spAutoFit/>
            </a:bodyPr>
            <a:lstStyle/>
            <a:p>
              <a:r>
                <a:rPr lang="en-IN" sz="1600" dirty="0" smtClean="0">
                  <a:solidFill>
                    <a:srgbClr val="0083A2"/>
                  </a:solidFill>
                </a:rPr>
                <a:t>JOINING CONDITION</a:t>
              </a:r>
              <a:endParaRPr lang="en-IN" sz="1600" dirty="0">
                <a:solidFill>
                  <a:srgbClr val="0083A2"/>
                </a:solidFill>
              </a:endParaRPr>
            </a:p>
          </p:txBody>
        </p:sp>
      </p:grpSp>
    </p:spTree>
    <p:extLst>
      <p:ext uri="{BB962C8B-B14F-4D97-AF65-F5344CB8AC3E}">
        <p14:creationId xmlns:p14="http://schemas.microsoft.com/office/powerpoint/2010/main" val="1387879498"/>
      </p:ext>
    </p:extLst>
  </p:cSld>
  <p:clrMapOvr>
    <a:masterClrMapping/>
  </p:clrMapOvr>
  <p:timing>
    <p:tnLst>
      <p:par>
        <p:cTn id="1" dur="indefinite" restart="never" nodeType="tmRoot"/>
      </p:par>
    </p:tnLst>
  </p:timing>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Left Outer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LEFT JOIN keyword returns all rows from the left table (table1), with the matching rows in the right table (table2). The result is NULL in the right side when there is no match.</a:t>
            </a:r>
          </a:p>
        </p:txBody>
      </p:sp>
      <p:sp>
        <p:nvSpPr>
          <p:cNvPr id="6" name="Rectangle 5"/>
          <p:cNvSpPr/>
          <p:nvPr/>
        </p:nvSpPr>
        <p:spPr>
          <a:xfrm>
            <a:off x="76200" y="1939498"/>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LEFT [OUTER ] JOIN &lt;table_references&gt; ON table1.column-name = table2.column-name</a:t>
            </a:r>
          </a:p>
        </p:txBody>
      </p:sp>
      <p:sp>
        <p:nvSpPr>
          <p:cNvPr id="9" name="Rectangle 8"/>
          <p:cNvSpPr/>
          <p:nvPr/>
        </p:nvSpPr>
        <p:spPr>
          <a:xfrm>
            <a:off x="76200" y="2667000"/>
            <a:ext cx="8991600" cy="338554"/>
          </a:xfrm>
          <a:prstGeom prst="rect">
            <a:avLst/>
          </a:prstGeom>
        </p:spPr>
        <p:txBody>
          <a:bodyPr wrap="square">
            <a:spAutoFit/>
          </a:bodyPr>
          <a:lstStyle/>
          <a:p>
            <a:r>
              <a:rPr lang="en-US" sz="1600" dirty="0">
                <a:solidFill>
                  <a:srgbClr val="0077AA"/>
                </a:solidFill>
                <a:latin typeface="Arial" panose="020B0604020202020204" pitchFamily="34" charset="0"/>
                <a:ea typeface="Times New Roman" panose="02020603050405020304" pitchFamily="18" charset="0"/>
              </a:rPr>
              <a:t>SELECT</a:t>
            </a:r>
            <a:r>
              <a:rPr lang="en-US" sz="1600" dirty="0">
                <a:solidFill>
                  <a:srgbClr val="000000"/>
                </a:solidFill>
                <a:latin typeface="Arial" panose="020B0604020202020204" pitchFamily="34" charset="0"/>
                <a:ea typeface="Times New Roman" panose="02020603050405020304" pitchFamily="18" charset="0"/>
              </a:rPr>
              <a:t> </a:t>
            </a:r>
            <a:r>
              <a:rPr lang="en-IN" sz="1600" dirty="0">
                <a:solidFill>
                  <a:srgbClr val="000000"/>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 </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600" dirty="0" smtClean="0">
                <a:solidFill>
                  <a:srgbClr val="000000"/>
                </a:solidFill>
                <a:latin typeface="Arial" panose="020B0604020202020204" pitchFamily="34" charset="0"/>
                <a:ea typeface="Times New Roman" panose="02020603050405020304" pitchFamily="18" charset="0"/>
              </a:rPr>
              <a:t>EMP </a:t>
            </a:r>
            <a:r>
              <a:rPr lang="en-IN" sz="1600" dirty="0">
                <a:solidFill>
                  <a:srgbClr val="E0D612"/>
                </a:solidFill>
                <a:latin typeface="Arial" panose="020B0604020202020204" pitchFamily="34" charset="0"/>
                <a:cs typeface="Arial" panose="020B0604020202020204" pitchFamily="34" charset="0"/>
              </a:rPr>
              <a:t>LEFT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E0D612"/>
                </a:solidFill>
                <a:latin typeface="Arial" panose="020B0604020202020204" pitchFamily="34" charset="0"/>
                <a:cs typeface="Arial" panose="020B0604020202020204" pitchFamily="34" charset="0"/>
              </a:rPr>
              <a:t>OUTER</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E0D612"/>
                </a:solidFill>
                <a:latin typeface="Arial" panose="020B0604020202020204" pitchFamily="34" charset="0"/>
                <a:cs typeface="Arial" panose="020B0604020202020204" pitchFamily="34" charset="0"/>
              </a:rPr>
              <a:t>JOIN</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cs typeface="Arial" panose="020B0604020202020204" pitchFamily="34" charset="0"/>
              </a:rPr>
              <a:t>DEPT </a:t>
            </a:r>
            <a:r>
              <a:rPr lang="en-IN" sz="1600" dirty="0" smtClean="0">
                <a:solidFill>
                  <a:srgbClr val="DD4A68"/>
                </a:solidFill>
                <a:latin typeface="Arial" panose="020B0604020202020204" pitchFamily="34" charset="0"/>
                <a:ea typeface="Times New Roman" panose="02020603050405020304" pitchFamily="18" charset="0"/>
              </a:rPr>
              <a:t>ON </a:t>
            </a:r>
            <a:r>
              <a:rPr lang="en-IN" sz="1600" dirty="0" smtClean="0">
                <a:latin typeface="Arial" panose="020B0604020202020204" pitchFamily="34" charset="0"/>
                <a:ea typeface="Times New Roman" panose="02020603050405020304" pitchFamily="18" charset="0"/>
              </a:rPr>
              <a:t>EMP.DEPTNO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latin typeface="Arial" panose="020B0604020202020204" pitchFamily="34" charset="0"/>
                <a:ea typeface="Times New Roman" panose="02020603050405020304" pitchFamily="18" charset="0"/>
              </a:rPr>
              <a:t> DEPT.DEPTNO</a:t>
            </a:r>
            <a:r>
              <a:rPr lang="en-IN" sz="1600" dirty="0" smtClean="0">
                <a:latin typeface="Arial" panose="020B0604020202020204" pitchFamily="34" charset="0"/>
                <a:cs typeface="Arial" panose="020B0604020202020204" pitchFamily="34" charset="0"/>
              </a:rPr>
              <a:t>;</a:t>
            </a:r>
          </a:p>
        </p:txBody>
      </p:sp>
      <p:sp>
        <p:nvSpPr>
          <p:cNvPr id="10" name="Rectangle 9"/>
          <p:cNvSpPr/>
          <p:nvPr/>
        </p:nvSpPr>
        <p:spPr>
          <a:xfrm>
            <a:off x="76200" y="3276600"/>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LEFT [OUTER ] JOIN &lt;table_references&gt; USING (column-name)</a:t>
            </a:r>
          </a:p>
        </p:txBody>
      </p:sp>
      <p:sp>
        <p:nvSpPr>
          <p:cNvPr id="11" name="Rectangle 10"/>
          <p:cNvSpPr/>
          <p:nvPr/>
        </p:nvSpPr>
        <p:spPr>
          <a:xfrm>
            <a:off x="76200" y="4038600"/>
            <a:ext cx="8991600" cy="338554"/>
          </a:xfrm>
          <a:prstGeom prst="rect">
            <a:avLst/>
          </a:prstGeom>
        </p:spPr>
        <p:txBody>
          <a:bodyPr wrap="square">
            <a:spAutoFit/>
          </a:bodyPr>
          <a:lstStyle/>
          <a:p>
            <a:r>
              <a:rPr lang="en-US" sz="1600" dirty="0">
                <a:solidFill>
                  <a:srgbClr val="0077AA"/>
                </a:solidFill>
                <a:latin typeface="Arial" panose="020B0604020202020204" pitchFamily="34" charset="0"/>
                <a:ea typeface="Times New Roman" panose="02020603050405020304" pitchFamily="18" charset="0"/>
              </a:rPr>
              <a:t>SELECT</a:t>
            </a:r>
            <a:r>
              <a:rPr lang="en-US" sz="1600" dirty="0">
                <a:solidFill>
                  <a:srgbClr val="000000"/>
                </a:solidFill>
                <a:latin typeface="Arial" panose="020B0604020202020204" pitchFamily="34" charset="0"/>
                <a:ea typeface="Times New Roman" panose="02020603050405020304" pitchFamily="18" charset="0"/>
              </a:rPr>
              <a:t> </a:t>
            </a:r>
            <a:r>
              <a:rPr lang="en-IN" sz="1600" dirty="0">
                <a:solidFill>
                  <a:srgbClr val="000000"/>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 </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600" dirty="0" smtClean="0">
                <a:solidFill>
                  <a:srgbClr val="000000"/>
                </a:solidFill>
                <a:latin typeface="Arial" panose="020B0604020202020204" pitchFamily="34" charset="0"/>
                <a:ea typeface="Times New Roman" panose="02020603050405020304" pitchFamily="18" charset="0"/>
              </a:rPr>
              <a:t>EMP </a:t>
            </a:r>
            <a:r>
              <a:rPr lang="en-IN" sz="1600" dirty="0">
                <a:solidFill>
                  <a:srgbClr val="E0D612"/>
                </a:solidFill>
                <a:latin typeface="Arial" panose="020B0604020202020204" pitchFamily="34" charset="0"/>
                <a:cs typeface="Arial" panose="020B0604020202020204" pitchFamily="34" charset="0"/>
              </a:rPr>
              <a:t>LEFT</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OUTER</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JOIN</a:t>
            </a:r>
            <a:r>
              <a:rPr lang="en-IN" sz="1600" dirty="0" smtClean="0">
                <a:latin typeface="Arial" panose="020B0604020202020204" pitchFamily="34" charset="0"/>
                <a:cs typeface="Arial" panose="020B0604020202020204" pitchFamily="34" charset="0"/>
              </a:rPr>
              <a:t> DEPT </a:t>
            </a:r>
            <a:r>
              <a:rPr lang="en-IN" sz="1600" dirty="0" smtClean="0">
                <a:solidFill>
                  <a:srgbClr val="DD4A68"/>
                </a:solidFill>
                <a:latin typeface="Arial" panose="020B0604020202020204" pitchFamily="34" charset="0"/>
                <a:ea typeface="Times New Roman" panose="02020603050405020304" pitchFamily="18" charset="0"/>
              </a:rPr>
              <a:t>USING</a:t>
            </a:r>
            <a:r>
              <a:rPr lang="en-IN" sz="1600" dirty="0" smtClean="0">
                <a:solidFill>
                  <a:schemeClr val="bg1">
                    <a:lumMod val="65000"/>
                  </a:schemeClr>
                </a:solidFill>
                <a:latin typeface="Arial" panose="020B0604020202020204" pitchFamily="34" charset="0"/>
                <a:ea typeface="Times New Roman" panose="02020603050405020304" pitchFamily="18" charset="0"/>
              </a:rPr>
              <a:t>(</a:t>
            </a:r>
            <a:r>
              <a:rPr lang="en-IN" sz="1600" dirty="0" smtClean="0">
                <a:latin typeface="Arial" panose="020B0604020202020204" pitchFamily="34" charset="0"/>
                <a:ea typeface="Times New Roman" panose="02020603050405020304" pitchFamily="18" charset="0"/>
              </a:rPr>
              <a:t>DEPTNO</a:t>
            </a:r>
            <a:r>
              <a:rPr lang="en-IN" sz="1600" dirty="0" smtClean="0">
                <a:solidFill>
                  <a:schemeClr val="bg1">
                    <a:lumMod val="65000"/>
                  </a:schemeClr>
                </a:solidFill>
                <a:latin typeface="Arial" panose="020B0604020202020204" pitchFamily="34" charset="0"/>
                <a:ea typeface="Times New Roman" panose="02020603050405020304" pitchFamily="18" charset="0"/>
              </a:rPr>
              <a:t>)</a:t>
            </a:r>
            <a:r>
              <a:rPr lang="en-IN" sz="1600" dirty="0" smtClean="0">
                <a:latin typeface="Arial" panose="020B0604020202020204" pitchFamily="34" charset="0"/>
                <a:cs typeface="Arial" panose="020B0604020202020204" pitchFamily="34" charset="0"/>
              </a:rPr>
              <a:t>;</a:t>
            </a:r>
          </a:p>
        </p:txBody>
      </p:sp>
      <p:sp>
        <p:nvSpPr>
          <p:cNvPr id="12" name="Rectangle 11"/>
          <p:cNvSpPr/>
          <p:nvPr/>
        </p:nvSpPr>
        <p:spPr>
          <a:xfrm>
            <a:off x="76200" y="5421868"/>
            <a:ext cx="8991600" cy="338554"/>
          </a:xfrm>
          <a:prstGeom prst="rect">
            <a:avLst/>
          </a:prstGeom>
        </p:spPr>
        <p:txBody>
          <a:bodyPr wrap="square">
            <a:spAutoFit/>
          </a:bodyPr>
          <a:lstStyle/>
          <a:p>
            <a:r>
              <a:rPr lang="en-US" sz="1600" dirty="0">
                <a:solidFill>
                  <a:srgbClr val="0077AA"/>
                </a:solidFill>
                <a:latin typeface="Arial" panose="020B0604020202020204" pitchFamily="34" charset="0"/>
                <a:ea typeface="Times New Roman" panose="02020603050405020304" pitchFamily="18" charset="0"/>
              </a:rPr>
              <a:t>SELECT</a:t>
            </a:r>
            <a:r>
              <a:rPr lang="en-US" sz="1600" dirty="0">
                <a:solidFill>
                  <a:srgbClr val="000000"/>
                </a:solidFill>
                <a:latin typeface="Arial" panose="020B0604020202020204" pitchFamily="34" charset="0"/>
                <a:ea typeface="Times New Roman" panose="02020603050405020304" pitchFamily="18" charset="0"/>
              </a:rPr>
              <a:t> </a:t>
            </a:r>
            <a:r>
              <a:rPr lang="en-IN" sz="1600" dirty="0">
                <a:solidFill>
                  <a:srgbClr val="000000"/>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 </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600" dirty="0" smtClean="0">
                <a:solidFill>
                  <a:srgbClr val="000000"/>
                </a:solidFill>
                <a:latin typeface="Arial" panose="020B0604020202020204" pitchFamily="34" charset="0"/>
                <a:ea typeface="Times New Roman" panose="02020603050405020304" pitchFamily="18" charset="0"/>
              </a:rPr>
              <a:t>EMP </a:t>
            </a:r>
            <a:r>
              <a:rPr lang="en-IN" sz="1600" dirty="0">
                <a:solidFill>
                  <a:srgbClr val="E0D612"/>
                </a:solidFill>
                <a:latin typeface="Arial" panose="020B0604020202020204" pitchFamily="34" charset="0"/>
                <a:cs typeface="Arial" panose="020B0604020202020204" pitchFamily="34" charset="0"/>
              </a:rPr>
              <a:t>NATURAL</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LEFT</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OUTER</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JOIN</a:t>
            </a:r>
            <a:r>
              <a:rPr lang="en-IN" sz="1600" dirty="0" smtClean="0">
                <a:latin typeface="Arial" panose="020B0604020202020204" pitchFamily="34" charset="0"/>
                <a:cs typeface="Arial" panose="020B0604020202020204" pitchFamily="34" charset="0"/>
              </a:rPr>
              <a:t> DEPT</a:t>
            </a:r>
            <a:r>
              <a:rPr lang="en-IN" sz="1600" dirty="0">
                <a:latin typeface="Arial" panose="020B0604020202020204" pitchFamily="34" charset="0"/>
                <a:cs typeface="Arial" panose="020B0604020202020204" pitchFamily="34" charset="0"/>
              </a:rPr>
              <a:t>;</a:t>
            </a:r>
          </a:p>
        </p:txBody>
      </p:sp>
      <p:sp>
        <p:nvSpPr>
          <p:cNvPr id="13" name="Rectangle 12"/>
          <p:cNvSpPr/>
          <p:nvPr/>
        </p:nvSpPr>
        <p:spPr>
          <a:xfrm>
            <a:off x="76200" y="4659868"/>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NATURAL LEFT [OUTER ] JOIN &lt;table_references&gt;</a:t>
            </a:r>
          </a:p>
        </p:txBody>
      </p:sp>
    </p:spTree>
    <p:extLst>
      <p:ext uri="{BB962C8B-B14F-4D97-AF65-F5344CB8AC3E}">
        <p14:creationId xmlns:p14="http://schemas.microsoft.com/office/powerpoint/2010/main" val="1515166831"/>
      </p:ext>
    </p:extLst>
  </p:cSld>
  <p:clrMapOvr>
    <a:masterClrMapping/>
  </p:clrMapOvr>
  <p:timing>
    <p:tnLst>
      <p:par>
        <p:cTn id="1" dur="indefinite" restart="never" nodeType="tmRoot"/>
      </p:par>
    </p:tnLst>
  </p:timing>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a:t>
            </a:r>
            <a:r>
              <a:rPr lang="en-US" sz="3200" b="1" i="1" dirty="0" smtClean="0">
                <a:solidFill>
                  <a:srgbClr val="FFFF00"/>
                </a:solidFill>
                <a:latin typeface="Arial" pitchFamily="34" charset="0"/>
                <a:cs typeface="Arial" pitchFamily="34" charset="0"/>
              </a:rPr>
              <a:t>Right </a:t>
            </a:r>
            <a:r>
              <a:rPr lang="en-US" sz="3200" b="1" i="1" dirty="0">
                <a:solidFill>
                  <a:srgbClr val="FFFF00"/>
                </a:solidFill>
                <a:latin typeface="Arial" pitchFamily="34" charset="0"/>
                <a:cs typeface="Arial" pitchFamily="34" charset="0"/>
              </a:rPr>
              <a:t>Outer Join</a:t>
            </a:r>
            <a:endParaRPr lang="en-IN" sz="3200" b="1" i="1" dirty="0">
              <a:solidFill>
                <a:srgbClr val="FFFF00"/>
              </a:solidFill>
              <a:latin typeface="Arial" pitchFamily="34" charset="0"/>
              <a:cs typeface="Arial"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19200"/>
            <a:ext cx="9144000" cy="2028059"/>
          </a:xfrm>
          <a:prstGeom prst="rect">
            <a:avLst/>
          </a:prstGeom>
        </p:spPr>
      </p:pic>
      <p:grpSp>
        <p:nvGrpSpPr>
          <p:cNvPr id="6" name="Group 5"/>
          <p:cNvGrpSpPr/>
          <p:nvPr/>
        </p:nvGrpSpPr>
        <p:grpSpPr>
          <a:xfrm>
            <a:off x="76200" y="3048000"/>
            <a:ext cx="8416751" cy="3048000"/>
            <a:chOff x="76200" y="3048000"/>
            <a:chExt cx="8416751" cy="3048000"/>
          </a:xfrm>
        </p:grpSpPr>
        <p:grpSp>
          <p:nvGrpSpPr>
            <p:cNvPr id="13" name="Group 12"/>
            <p:cNvGrpSpPr/>
            <p:nvPr/>
          </p:nvGrpSpPr>
          <p:grpSpPr>
            <a:xfrm>
              <a:off x="4278582" y="4770553"/>
              <a:ext cx="4214369" cy="1325447"/>
              <a:chOff x="4278582" y="4770553"/>
              <a:chExt cx="4214369" cy="1325447"/>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43400" y="4770553"/>
                <a:ext cx="4149551" cy="1325447"/>
              </a:xfrm>
              <a:prstGeom prst="rect">
                <a:avLst/>
              </a:prstGeom>
            </p:spPr>
          </p:pic>
          <p:sp>
            <p:nvSpPr>
              <p:cNvPr id="10" name="Rectangle 9"/>
              <p:cNvSpPr/>
              <p:nvPr/>
            </p:nvSpPr>
            <p:spPr>
              <a:xfrm>
                <a:off x="4278582" y="5573262"/>
                <a:ext cx="2701636" cy="440826"/>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2" name="Group 11"/>
            <p:cNvGrpSpPr/>
            <p:nvPr/>
          </p:nvGrpSpPr>
          <p:grpSpPr>
            <a:xfrm>
              <a:off x="76200" y="3048000"/>
              <a:ext cx="4633714" cy="1219956"/>
              <a:chOff x="76200" y="3048000"/>
              <a:chExt cx="4633714" cy="1219956"/>
            </a:xfrm>
          </p:grpSpPr>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5057" y="3048000"/>
                <a:ext cx="4419600" cy="1219956"/>
              </a:xfrm>
              <a:prstGeom prst="rect">
                <a:avLst/>
              </a:prstGeom>
            </p:spPr>
          </p:pic>
          <p:sp>
            <p:nvSpPr>
              <p:cNvPr id="11" name="Rectangle 10"/>
              <p:cNvSpPr/>
              <p:nvPr/>
            </p:nvSpPr>
            <p:spPr>
              <a:xfrm>
                <a:off x="76200" y="3830038"/>
                <a:ext cx="4633714" cy="400751"/>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14" name="Straight Arrow Connector 13"/>
            <p:cNvCxnSpPr/>
            <p:nvPr/>
          </p:nvCxnSpPr>
          <p:spPr>
            <a:xfrm flipV="1">
              <a:off x="2514600" y="4343400"/>
              <a:ext cx="0" cy="1419225"/>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381000" y="5762625"/>
              <a:ext cx="3768344" cy="0"/>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304800" y="5374795"/>
              <a:ext cx="2226892" cy="338554"/>
            </a:xfrm>
            <a:prstGeom prst="rect">
              <a:avLst/>
            </a:prstGeom>
            <a:noFill/>
          </p:spPr>
          <p:txBody>
            <a:bodyPr wrap="none" rtlCol="0">
              <a:spAutoFit/>
            </a:bodyPr>
            <a:lstStyle/>
            <a:p>
              <a:r>
                <a:rPr lang="en-IN" sz="1600" dirty="0" smtClean="0">
                  <a:solidFill>
                    <a:srgbClr val="0083A2"/>
                  </a:solidFill>
                </a:rPr>
                <a:t>JOINING CONDITION</a:t>
              </a:r>
              <a:endParaRPr lang="en-IN" sz="1600" dirty="0">
                <a:solidFill>
                  <a:srgbClr val="0083A2"/>
                </a:solidFill>
              </a:endParaRPr>
            </a:p>
          </p:txBody>
        </p:sp>
      </p:grpSp>
    </p:spTree>
    <p:extLst>
      <p:ext uri="{BB962C8B-B14F-4D97-AF65-F5344CB8AC3E}">
        <p14:creationId xmlns:p14="http://schemas.microsoft.com/office/powerpoint/2010/main" val="978147692"/>
      </p:ext>
    </p:extLst>
  </p:cSld>
  <p:clrMapOvr>
    <a:masterClrMapping/>
  </p:clrMapOvr>
  <p:timing>
    <p:tnLst>
      <p:par>
        <p:cTn id="1" dur="indefinite" restart="never" nodeType="tmRoot"/>
      </p:par>
    </p:tnLst>
  </p:timing>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Right Outer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RIGHT JOIN keyword returns all rows from the right table (table2), with the matching rows in the left table (table1). The result is NULL in the left side when there is no match.</a:t>
            </a:r>
          </a:p>
        </p:txBody>
      </p:sp>
      <p:sp>
        <p:nvSpPr>
          <p:cNvPr id="6" name="Rectangle 5"/>
          <p:cNvSpPr/>
          <p:nvPr/>
        </p:nvSpPr>
        <p:spPr>
          <a:xfrm>
            <a:off x="76200" y="1923871"/>
            <a:ext cx="8915400" cy="707886"/>
          </a:xfrm>
          <a:prstGeom prst="rect">
            <a:avLst/>
          </a:prstGeom>
        </p:spPr>
        <p:txBody>
          <a:bodyPr wrap="square">
            <a:spAutoFit/>
          </a:bodyPr>
          <a:lstStyle/>
          <a:p>
            <a:r>
              <a:rPr lang="en-US" sz="2000" dirty="0">
                <a:solidFill>
                  <a:srgbClr val="0077AA"/>
                </a:solidFill>
                <a:latin typeface="Liberation Mono"/>
              </a:rPr>
              <a:t>SELECT column-list from &lt;table_references&gt; RIGHT [OUTER ] JOIN &lt;table_references&gt; ON table1.column-name = table2.column-name</a:t>
            </a:r>
          </a:p>
        </p:txBody>
      </p:sp>
      <p:sp>
        <p:nvSpPr>
          <p:cNvPr id="9" name="Rectangle 8"/>
          <p:cNvSpPr/>
          <p:nvPr/>
        </p:nvSpPr>
        <p:spPr>
          <a:xfrm>
            <a:off x="76200" y="2709446"/>
            <a:ext cx="8991600" cy="646331"/>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sz="1600" dirty="0">
                <a:solidFill>
                  <a:srgbClr val="E0D612"/>
                </a:solidFill>
                <a:latin typeface="Arial" panose="020B0604020202020204" pitchFamily="34" charset="0"/>
                <a:cs typeface="Arial" panose="020B0604020202020204" pitchFamily="34" charset="0"/>
              </a:rPr>
              <a:t>RIGHT</a:t>
            </a:r>
            <a:r>
              <a:rPr lang="en-IN" dirty="0" smtClean="0">
                <a:solidFill>
                  <a:srgbClr val="DD4A68"/>
                </a:solidFill>
                <a:latin typeface="Arial" panose="020B0604020202020204" pitchFamily="34" charset="0"/>
                <a:ea typeface="Times New Roman" panose="02020603050405020304" pitchFamily="18" charset="0"/>
              </a:rPr>
              <a:t> </a:t>
            </a:r>
            <a:r>
              <a:rPr lang="en-IN" sz="1600" dirty="0">
                <a:solidFill>
                  <a:srgbClr val="E0D612"/>
                </a:solidFill>
                <a:latin typeface="Arial" panose="020B0604020202020204" pitchFamily="34" charset="0"/>
                <a:cs typeface="Arial" panose="020B0604020202020204" pitchFamily="34" charset="0"/>
              </a:rPr>
              <a:t>OUTER</a:t>
            </a:r>
            <a:r>
              <a:rPr lang="en-IN" dirty="0" smtClean="0">
                <a:solidFill>
                  <a:srgbClr val="DD4A68"/>
                </a:solidFill>
                <a:latin typeface="Arial" panose="020B0604020202020204" pitchFamily="34" charset="0"/>
                <a:ea typeface="Times New Roman" panose="02020603050405020304" pitchFamily="18" charset="0"/>
              </a:rPr>
              <a:t> </a:t>
            </a:r>
            <a:r>
              <a:rPr lang="en-IN" sz="1600" dirty="0">
                <a:solidFill>
                  <a:srgbClr val="E0D612"/>
                </a:solidFill>
                <a:latin typeface="Arial" panose="020B0604020202020204" pitchFamily="34" charset="0"/>
                <a:cs typeface="Arial" panose="020B0604020202020204" pitchFamily="34" charset="0"/>
              </a:rPr>
              <a:t>JOIN</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DEPT </a:t>
            </a:r>
            <a:r>
              <a:rPr lang="en-IN" dirty="0" smtClean="0">
                <a:solidFill>
                  <a:srgbClr val="DD4A68"/>
                </a:solidFill>
                <a:latin typeface="Arial" panose="020B0604020202020204" pitchFamily="34" charset="0"/>
                <a:ea typeface="Times New Roman" panose="02020603050405020304" pitchFamily="18" charset="0"/>
              </a:rPr>
              <a:t>ON </a:t>
            </a:r>
            <a:r>
              <a:rPr lang="en-IN" dirty="0" smtClean="0">
                <a:latin typeface="Arial" panose="020B0604020202020204" pitchFamily="34" charset="0"/>
                <a:ea typeface="Times New Roman" panose="02020603050405020304" pitchFamily="18" charset="0"/>
              </a:rPr>
              <a:t>EMP.DEPTNO </a:t>
            </a:r>
            <a:r>
              <a:rPr lang="en-IN" dirty="0" smtClean="0">
                <a:solidFill>
                  <a:schemeClr val="accent5">
                    <a:lumMod val="75000"/>
                  </a:schemeClr>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DEPT.DEPTNO</a:t>
            </a:r>
            <a:r>
              <a:rPr lang="en-IN" dirty="0" smtClean="0">
                <a:latin typeface="Arial" panose="020B0604020202020204" pitchFamily="34" charset="0"/>
                <a:cs typeface="Arial" panose="020B0604020202020204" pitchFamily="34" charset="0"/>
              </a:rPr>
              <a:t>;</a:t>
            </a:r>
          </a:p>
        </p:txBody>
      </p:sp>
      <p:sp>
        <p:nvSpPr>
          <p:cNvPr id="10" name="Rectangle 9"/>
          <p:cNvSpPr/>
          <p:nvPr/>
        </p:nvSpPr>
        <p:spPr>
          <a:xfrm>
            <a:off x="76200" y="3657600"/>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RIGHT [OUTER ] JOIN &lt;table_references&gt; USING (column-name)</a:t>
            </a:r>
          </a:p>
        </p:txBody>
      </p:sp>
      <p:sp>
        <p:nvSpPr>
          <p:cNvPr id="11" name="Rectangle 10"/>
          <p:cNvSpPr/>
          <p:nvPr/>
        </p:nvSpPr>
        <p:spPr>
          <a:xfrm>
            <a:off x="76200" y="4431268"/>
            <a:ext cx="89916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sz="1600" dirty="0">
                <a:solidFill>
                  <a:srgbClr val="E0D612"/>
                </a:solidFill>
                <a:latin typeface="Arial" panose="020B0604020202020204" pitchFamily="34" charset="0"/>
                <a:cs typeface="Arial" panose="020B0604020202020204" pitchFamily="34" charset="0"/>
              </a:rPr>
              <a:t>RIGHT</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OUTER</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JOIN</a:t>
            </a:r>
            <a:r>
              <a:rPr lang="en-IN" dirty="0" smtClean="0">
                <a:latin typeface="Arial" panose="020B0604020202020204" pitchFamily="34" charset="0"/>
                <a:cs typeface="Arial" panose="020B0604020202020204" pitchFamily="34" charset="0"/>
              </a:rPr>
              <a:t> DEPT </a:t>
            </a:r>
            <a:r>
              <a:rPr lang="en-IN" dirty="0" smtClean="0">
                <a:solidFill>
                  <a:srgbClr val="DD4A68"/>
                </a:solidFill>
                <a:latin typeface="Arial" panose="020B0604020202020204" pitchFamily="34" charset="0"/>
                <a:ea typeface="Times New Roman" panose="02020603050405020304" pitchFamily="18" charset="0"/>
              </a:rPr>
              <a:t>USING</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DEPTNO</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cs typeface="Arial" panose="020B0604020202020204" pitchFamily="34" charset="0"/>
              </a:rPr>
              <a:t>;</a:t>
            </a:r>
          </a:p>
        </p:txBody>
      </p:sp>
      <p:sp>
        <p:nvSpPr>
          <p:cNvPr id="12" name="Rectangle 11"/>
          <p:cNvSpPr/>
          <p:nvPr/>
        </p:nvSpPr>
        <p:spPr>
          <a:xfrm>
            <a:off x="76200" y="5802868"/>
            <a:ext cx="89916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sz="1600" dirty="0">
                <a:solidFill>
                  <a:srgbClr val="E0D612"/>
                </a:solidFill>
                <a:latin typeface="Arial" panose="020B0604020202020204" pitchFamily="34" charset="0"/>
                <a:cs typeface="Arial" panose="020B0604020202020204" pitchFamily="34" charset="0"/>
              </a:rPr>
              <a:t>NATURAL</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RIGHT</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OUTER</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JOIN</a:t>
            </a:r>
            <a:r>
              <a:rPr lang="en-IN" sz="1600" dirty="0" smtClean="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DEPT</a:t>
            </a:r>
            <a:r>
              <a:rPr lang="en-IN" dirty="0">
                <a:latin typeface="Arial" panose="020B0604020202020204" pitchFamily="34" charset="0"/>
                <a:cs typeface="Arial" panose="020B0604020202020204" pitchFamily="34" charset="0"/>
              </a:rPr>
              <a:t>;</a:t>
            </a:r>
          </a:p>
        </p:txBody>
      </p:sp>
      <p:sp>
        <p:nvSpPr>
          <p:cNvPr id="13" name="Rectangle 12"/>
          <p:cNvSpPr/>
          <p:nvPr/>
        </p:nvSpPr>
        <p:spPr>
          <a:xfrm>
            <a:off x="76200" y="5040868"/>
            <a:ext cx="8915400" cy="707886"/>
          </a:xfrm>
          <a:prstGeom prst="rect">
            <a:avLst/>
          </a:prstGeom>
        </p:spPr>
        <p:txBody>
          <a:bodyPr wrap="square">
            <a:spAutoFit/>
          </a:bodyPr>
          <a:lstStyle/>
          <a:p>
            <a:r>
              <a:rPr lang="en-US" sz="2000" dirty="0">
                <a:solidFill>
                  <a:srgbClr val="0077AA"/>
                </a:solidFill>
                <a:latin typeface="Liberation Mono"/>
              </a:rPr>
              <a:t>SELECT column-list from &lt;table_references&gt; NATURAL RIGHT [OUTER ] JOIN &lt;table_references&gt;</a:t>
            </a:r>
          </a:p>
        </p:txBody>
      </p:sp>
      <p:cxnSp>
        <p:nvCxnSpPr>
          <p:cNvPr id="3" name="Straight Connector 2"/>
          <p:cNvCxnSpPr/>
          <p:nvPr/>
        </p:nvCxnSpPr>
        <p:spPr>
          <a:xfrm>
            <a:off x="76200" y="3505200"/>
            <a:ext cx="891540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76200" y="4953000"/>
            <a:ext cx="891540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85010817"/>
      </p:ext>
    </p:extLst>
  </p:cSld>
  <p:clrMapOvr>
    <a:masterClrMapping/>
  </p:clrMapOvr>
  <p:timing>
    <p:tnLst>
      <p:par>
        <p:cTn id="1" dur="indefinite" restart="never" nodeType="tmRoot"/>
      </p:par>
    </p:tnLst>
  </p:timing>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Self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self join is a join in which a table is joined with itself (which is also called Unary relationships), especially when the table has a FOREIGN KEY which references its own PRIMARY KEY.</a:t>
            </a:r>
          </a:p>
        </p:txBody>
      </p:sp>
      <p:sp>
        <p:nvSpPr>
          <p:cNvPr id="7" name="Rectangle 6"/>
          <p:cNvSpPr/>
          <p:nvPr/>
        </p:nvSpPr>
        <p:spPr>
          <a:xfrm>
            <a:off x="76200" y="1944469"/>
            <a:ext cx="8991600" cy="707886"/>
          </a:xfrm>
          <a:prstGeom prst="rect">
            <a:avLst/>
          </a:prstGeom>
        </p:spPr>
        <p:txBody>
          <a:bodyPr wrap="square">
            <a:spAutoFit/>
          </a:bodyPr>
          <a:lstStyle/>
          <a:p>
            <a:r>
              <a:rPr lang="en-IN" sz="2000" dirty="0">
                <a:solidFill>
                  <a:srgbClr val="0077AA"/>
                </a:solidFill>
                <a:latin typeface="Liberation Mono"/>
              </a:rPr>
              <a:t>SELECT a.column_name, b.column_name... FROM table1 a, table1 b  WHERE a.common_name = b.common_name;</a:t>
            </a:r>
            <a:endParaRPr lang="en-US" sz="2000" dirty="0">
              <a:solidFill>
                <a:srgbClr val="0077AA"/>
              </a:solidFill>
              <a:latin typeface="Liberation Mono"/>
            </a:endParaRPr>
          </a:p>
        </p:txBody>
      </p:sp>
    </p:spTree>
    <p:extLst>
      <p:ext uri="{BB962C8B-B14F-4D97-AF65-F5344CB8AC3E}">
        <p14:creationId xmlns:p14="http://schemas.microsoft.com/office/powerpoint/2010/main" val="413848831"/>
      </p:ext>
    </p:extLst>
  </p:cSld>
  <p:clrMapOvr>
    <a:masterClrMapping/>
  </p:clrMapOvr>
  <p:timing>
    <p:tnLst>
      <p:par>
        <p:cTn id="1" dur="indefinite" restart="never" nodeType="tmRoot"/>
      </p:par>
    </p:tnLst>
  </p:timing>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Set Operation in SQL</a:t>
            </a:r>
            <a:endParaRPr lang="en-US" sz="4800" dirty="0" smtClean="0">
              <a:solidFill>
                <a:srgbClr val="DC525C"/>
              </a:solidFill>
              <a:latin typeface="Segoe UI Light" panose="020B0502040204020203" pitchFamily="34" charset="0"/>
              <a:cs typeface="Segoe UI Light" panose="020B0502040204020203" pitchFamily="34" charset="0"/>
            </a:endParaRPr>
          </a:p>
        </p:txBody>
      </p:sp>
      <p:sp>
        <p:nvSpPr>
          <p:cNvPr id="6" name="Rectangle 5"/>
          <p:cNvSpPr/>
          <p:nvPr/>
        </p:nvSpPr>
        <p:spPr>
          <a:xfrm>
            <a:off x="152400" y="143470"/>
            <a:ext cx="8534400" cy="923330"/>
          </a:xfrm>
          <a:prstGeom prst="rect">
            <a:avLst/>
          </a:prstGeom>
        </p:spPr>
        <p:txBody>
          <a:bodyPr wrap="square">
            <a:spAutoFit/>
          </a:bodyPr>
          <a:lstStyle/>
          <a:p>
            <a:r>
              <a:rPr lang="en-IN" dirty="0">
                <a:solidFill>
                  <a:srgbClr val="006C86"/>
                </a:solidFill>
                <a:latin typeface="Liberation Mono"/>
              </a:rPr>
              <a:t>UNION: To apply ORDER BY or LIMIT to an individual SELECT, place the clause inside the parentheses that enclose the SELECT.</a:t>
            </a:r>
          </a:p>
          <a:p>
            <a:r>
              <a:rPr lang="en-IN" dirty="0">
                <a:solidFill>
                  <a:srgbClr val="006C86"/>
                </a:solidFill>
                <a:latin typeface="Liberation Mono"/>
              </a:rPr>
              <a:t>E.g. (SELECT …) UNION (SELECT …)</a:t>
            </a:r>
          </a:p>
        </p:txBody>
      </p:sp>
      <p:pic>
        <p:nvPicPr>
          <p:cNvPr id="9" name="Picture 8"/>
          <p:cNvPicPr>
            <a:picLocks noChangeAspect="1"/>
          </p:cNvPicPr>
          <p:nvPr/>
        </p:nvPicPr>
        <p:blipFill>
          <a:blip r:embed="rId2"/>
          <a:stretch>
            <a:fillRect/>
          </a:stretch>
        </p:blipFill>
        <p:spPr>
          <a:xfrm>
            <a:off x="186046" y="1219200"/>
            <a:ext cx="8500753" cy="990600"/>
          </a:xfrm>
          <a:prstGeom prst="rect">
            <a:avLst/>
          </a:prstGeom>
        </p:spPr>
      </p:pic>
      <p:pic>
        <p:nvPicPr>
          <p:cNvPr id="8" name="Picture 7"/>
          <p:cNvPicPr>
            <a:picLocks noChangeAspect="1"/>
          </p:cNvPicPr>
          <p:nvPr/>
        </p:nvPicPr>
        <p:blipFill>
          <a:blip r:embed="rId3"/>
          <a:stretch>
            <a:fillRect/>
          </a:stretch>
        </p:blipFill>
        <p:spPr>
          <a:xfrm>
            <a:off x="999851" y="3475175"/>
            <a:ext cx="7144298" cy="685799"/>
          </a:xfrm>
          <a:prstGeom prst="rect">
            <a:avLst/>
          </a:prstGeom>
        </p:spPr>
      </p:pic>
      <p:pic>
        <p:nvPicPr>
          <p:cNvPr id="10" name="Picture 9"/>
          <p:cNvPicPr>
            <a:picLocks noChangeAspect="1"/>
          </p:cNvPicPr>
          <p:nvPr/>
        </p:nvPicPr>
        <p:blipFill>
          <a:blip r:embed="rId4"/>
          <a:stretch>
            <a:fillRect/>
          </a:stretch>
        </p:blipFill>
        <p:spPr>
          <a:xfrm>
            <a:off x="842996" y="4341600"/>
            <a:ext cx="7186851" cy="687600"/>
          </a:xfrm>
          <a:prstGeom prst="rect">
            <a:avLst/>
          </a:prstGeom>
        </p:spPr>
      </p:pic>
      <p:pic>
        <p:nvPicPr>
          <p:cNvPr id="11" name="Picture 10"/>
          <p:cNvPicPr>
            <a:picLocks noChangeAspect="1"/>
          </p:cNvPicPr>
          <p:nvPr/>
        </p:nvPicPr>
        <p:blipFill>
          <a:blip r:embed="rId5"/>
          <a:stretch>
            <a:fillRect/>
          </a:stretch>
        </p:blipFill>
        <p:spPr>
          <a:xfrm>
            <a:off x="826174" y="5257800"/>
            <a:ext cx="7186851" cy="687600"/>
          </a:xfrm>
          <a:prstGeom prst="rect">
            <a:avLst/>
          </a:prstGeom>
        </p:spPr>
      </p:pic>
    </p:spTree>
  </p:cSld>
  <p:clrMapOvr>
    <a:masterClrMapping/>
  </p:clrMapOvr>
  <p:timing>
    <p:tnLst>
      <p:par>
        <p:cTn id="1" dur="indefinite" restart="never" nodeType="tmRoot"/>
      </p:par>
    </p:tnLst>
  </p:timing>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UNION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1200329"/>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UNION operator is used to combine the result sets of 2 or more SELECT statements. It removes duplicate rows between the various SELECT statements. Each SELECT statement within the UNION operator must have the same number of fields in the result </a:t>
            </a:r>
            <a:r>
              <a:rPr lang="en-IN" dirty="0" smtClean="0">
                <a:latin typeface="Arial" panose="020B0604020202020204" pitchFamily="34" charset="0"/>
                <a:cs typeface="Arial" panose="020B0604020202020204" pitchFamily="34" charset="0"/>
              </a:rPr>
              <a:t>sets.</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76200" y="3589853"/>
            <a:ext cx="8991600" cy="2585323"/>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EMP </a:t>
            </a:r>
            <a:r>
              <a:rPr lang="en-IN" dirty="0">
                <a:solidFill>
                  <a:srgbClr val="E0D612"/>
                </a:solidFill>
                <a:latin typeface="Arial" panose="020B0604020202020204" pitchFamily="34" charset="0"/>
                <a:cs typeface="Arial" panose="020B0604020202020204" pitchFamily="34" charset="0"/>
              </a:rPr>
              <a:t>UNION</a:t>
            </a:r>
            <a:r>
              <a:rPr lang="en-IN" dirty="0" smtClean="0">
                <a:latin typeface="Arial" panose="020B0604020202020204" pitchFamily="34" charset="0"/>
                <a:cs typeface="Arial" panose="020B0604020202020204" pitchFamily="34" charset="0"/>
              </a:rPr>
              <a:t> </a:t>
            </a:r>
            <a:r>
              <a:rPr lang="en-US" dirty="0" smtClean="0">
                <a:solidFill>
                  <a:srgbClr val="0077AA"/>
                </a:solidFill>
                <a:latin typeface="Arial" panose="020B0604020202020204" pitchFamily="34" charset="0"/>
                <a:ea typeface="Times New Roman" panose="02020603050405020304" pitchFamily="18" charset="0"/>
              </a:rPr>
              <a:t>SELECT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DEPT;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EMP </a:t>
            </a:r>
            <a:r>
              <a:rPr lang="en-IN" dirty="0">
                <a:solidFill>
                  <a:srgbClr val="E0D612"/>
                </a:solidFill>
                <a:latin typeface="Arial" panose="020B0604020202020204" pitchFamily="34" charset="0"/>
                <a:cs typeface="Arial" panose="020B0604020202020204" pitchFamily="34" charset="0"/>
              </a:rPr>
              <a:t>UNION</a:t>
            </a:r>
            <a:r>
              <a:rPr lang="en-IN" dirty="0" smtClean="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ALL</a:t>
            </a:r>
            <a:r>
              <a:rPr lang="en-IN" dirty="0" smtClean="0">
                <a:latin typeface="Arial" panose="020B0604020202020204" pitchFamily="34" charset="0"/>
                <a:cs typeface="Arial" panose="020B0604020202020204" pitchFamily="34" charset="0"/>
              </a:rPr>
              <a:t> </a:t>
            </a:r>
            <a:r>
              <a:rPr lang="en-US" dirty="0" smtClean="0">
                <a:solidFill>
                  <a:srgbClr val="0077AA"/>
                </a:solidFill>
                <a:latin typeface="Arial" panose="020B0604020202020204" pitchFamily="34" charset="0"/>
                <a:ea typeface="Times New Roman" panose="02020603050405020304" pitchFamily="18" charset="0"/>
              </a:rPr>
              <a:t>SELECT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DEPT;</a:t>
            </a:r>
          </a:p>
          <a:p>
            <a:pPr marL="285750" indent="-285750">
              <a:buFont typeface="Arial" panose="020B0604020202020204" pitchFamily="34" charset="0"/>
              <a:buChar char="•"/>
            </a:pP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EMP </a:t>
            </a:r>
            <a:r>
              <a:rPr lang="en-IN" dirty="0" smtClean="0">
                <a:solidFill>
                  <a:srgbClr val="DD4A68"/>
                </a:solidFill>
                <a:latin typeface="Arial" panose="020B0604020202020204" pitchFamily="34" charset="0"/>
                <a:ea typeface="Times New Roman" panose="02020603050405020304" pitchFamily="18" charset="0"/>
              </a:rPr>
              <a:t>LIMIT</a:t>
            </a:r>
            <a:r>
              <a:rPr lang="en-IN" dirty="0" smtClean="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1</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UNION</a:t>
            </a:r>
            <a:r>
              <a:rPr lang="en-IN"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DEPT </a:t>
            </a:r>
            <a:r>
              <a:rPr lang="en-IN" dirty="0" smtClean="0">
                <a:solidFill>
                  <a:srgbClr val="DD4A68"/>
                </a:solidFill>
                <a:latin typeface="Arial" panose="020B0604020202020204" pitchFamily="34" charset="0"/>
                <a:ea typeface="Times New Roman" panose="02020603050405020304" pitchFamily="18" charset="0"/>
              </a:rPr>
              <a:t>LIMIT 1</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'EMP</a:t>
            </a:r>
            <a:r>
              <a:rPr lang="en-IN" dirty="0">
                <a:latin typeface="Arial" panose="020B0604020202020204" pitchFamily="34" charset="0"/>
                <a:cs typeface="Arial" panose="020B0604020202020204" pitchFamily="34" charset="0"/>
              </a:rPr>
              <a:t>' as 'Table Name', count(*)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 </a:t>
            </a:r>
            <a:r>
              <a:rPr lang="en-IN" dirty="0">
                <a:solidFill>
                  <a:srgbClr val="E0D612"/>
                </a:solidFill>
                <a:latin typeface="Arial" panose="020B0604020202020204" pitchFamily="34" charset="0"/>
                <a:cs typeface="Arial" panose="020B0604020202020204" pitchFamily="34" charset="0"/>
              </a:rPr>
              <a:t>UNION</a:t>
            </a:r>
            <a:r>
              <a:rPr lang="en-IN" dirty="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'DEPT</a:t>
            </a:r>
            <a:r>
              <a:rPr lang="en-IN" dirty="0">
                <a:latin typeface="Arial" panose="020B0604020202020204" pitchFamily="34" charset="0"/>
                <a:cs typeface="Arial" panose="020B0604020202020204" pitchFamily="34" charset="0"/>
              </a:rPr>
              <a:t>', count(*)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dirty="0" smtClean="0">
                <a:latin typeface="Arial" panose="020B0604020202020204" pitchFamily="34" charset="0"/>
                <a:cs typeface="Arial" panose="020B0604020202020204" pitchFamily="34" charset="0"/>
              </a:rPr>
              <a:t> DEPT </a:t>
            </a:r>
            <a:r>
              <a:rPr lang="en-IN" dirty="0">
                <a:solidFill>
                  <a:srgbClr val="E0D612"/>
                </a:solidFill>
                <a:latin typeface="Arial" panose="020B0604020202020204" pitchFamily="34" charset="0"/>
                <a:cs typeface="Arial" panose="020B0604020202020204" pitchFamily="34" charset="0"/>
              </a:rPr>
              <a:t>UNION</a:t>
            </a:r>
            <a:r>
              <a:rPr lang="en-IN" dirty="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'BONUS</a:t>
            </a:r>
            <a:r>
              <a:rPr lang="en-IN" dirty="0">
                <a:latin typeface="Arial" panose="020B0604020202020204" pitchFamily="34" charset="0"/>
                <a:cs typeface="Arial" panose="020B0604020202020204" pitchFamily="34" charset="0"/>
              </a:rPr>
              <a:t>', count(*)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BONUS;</a:t>
            </a:r>
          </a:p>
        </p:txBody>
      </p:sp>
      <p:sp>
        <p:nvSpPr>
          <p:cNvPr id="2" name="Rectangle 1"/>
          <p:cNvSpPr/>
          <p:nvPr/>
        </p:nvSpPr>
        <p:spPr>
          <a:xfrm>
            <a:off x="152400" y="2136099"/>
            <a:ext cx="4572000" cy="1015663"/>
          </a:xfrm>
          <a:prstGeom prst="rect">
            <a:avLst/>
          </a:prstGeom>
        </p:spPr>
        <p:txBody>
          <a:bodyPr>
            <a:spAutoFit/>
          </a:bodyPr>
          <a:lstStyle/>
          <a:p>
            <a:r>
              <a:rPr lang="en-IN" sz="2000" dirty="0">
                <a:solidFill>
                  <a:srgbClr val="0077AA"/>
                </a:solidFill>
                <a:latin typeface="Liberation Mono"/>
              </a:rPr>
              <a:t>SELECT</a:t>
            </a:r>
            <a:r>
              <a:rPr lang="en-IN" sz="2000" dirty="0">
                <a:solidFill>
                  <a:srgbClr val="000000"/>
                </a:solidFill>
                <a:latin typeface="Liberation Mono"/>
              </a:rPr>
              <a:t> </a:t>
            </a:r>
            <a:r>
              <a:rPr lang="en-IN" sz="2000" dirty="0">
                <a:solidFill>
                  <a:srgbClr val="999999"/>
                </a:solidFill>
                <a:latin typeface="Liberation Mono"/>
              </a:rPr>
              <a:t>...</a:t>
            </a:r>
            <a:r>
              <a:rPr lang="en-IN" sz="2000" dirty="0">
                <a:solidFill>
                  <a:srgbClr val="000000"/>
                </a:solidFill>
                <a:latin typeface="Liberation Mono"/>
              </a:rPr>
              <a:t> </a:t>
            </a:r>
            <a:r>
              <a:rPr lang="en-IN" sz="2000" dirty="0">
                <a:solidFill>
                  <a:srgbClr val="0077AA"/>
                </a:solidFill>
                <a:latin typeface="Liberation Mono"/>
              </a:rPr>
              <a:t>UNION</a:t>
            </a:r>
            <a:r>
              <a:rPr lang="en-IN" sz="2000" dirty="0">
                <a:solidFill>
                  <a:srgbClr val="000000"/>
                </a:solidFill>
                <a:latin typeface="Liberation Mono"/>
              </a:rPr>
              <a:t> </a:t>
            </a:r>
            <a:r>
              <a:rPr lang="en-IN" sz="2000" dirty="0">
                <a:solidFill>
                  <a:srgbClr val="999999"/>
                </a:solidFill>
                <a:latin typeface="Liberation Mono"/>
              </a:rPr>
              <a:t>[</a:t>
            </a:r>
            <a:r>
              <a:rPr lang="en-IN" sz="2000" dirty="0">
                <a:solidFill>
                  <a:srgbClr val="0077AA"/>
                </a:solidFill>
                <a:latin typeface="Liberation Mono"/>
              </a:rPr>
              <a:t>ALL</a:t>
            </a:r>
            <a:r>
              <a:rPr lang="en-IN" sz="2000" dirty="0">
                <a:solidFill>
                  <a:srgbClr val="000000"/>
                </a:solidFill>
                <a:latin typeface="Liberation Mono"/>
              </a:rPr>
              <a:t> </a:t>
            </a:r>
            <a:r>
              <a:rPr lang="en-IN" sz="2000" dirty="0">
                <a:solidFill>
                  <a:srgbClr val="A67F59"/>
                </a:solidFill>
                <a:latin typeface="Liberation Mono"/>
              </a:rPr>
              <a:t>|</a:t>
            </a:r>
            <a:r>
              <a:rPr lang="en-IN" sz="2000" dirty="0">
                <a:solidFill>
                  <a:srgbClr val="000000"/>
                </a:solidFill>
                <a:latin typeface="Liberation Mono"/>
              </a:rPr>
              <a:t> </a:t>
            </a:r>
            <a:r>
              <a:rPr lang="en-IN" sz="2000" dirty="0">
                <a:solidFill>
                  <a:srgbClr val="0077AA"/>
                </a:solidFill>
                <a:latin typeface="Liberation Mono"/>
              </a:rPr>
              <a:t>DISTINCT</a:t>
            </a:r>
            <a:r>
              <a:rPr lang="en-IN" sz="2000" dirty="0">
                <a:solidFill>
                  <a:srgbClr val="999999"/>
                </a:solidFill>
                <a:latin typeface="Liberation Mono"/>
              </a:rPr>
              <a:t>]</a:t>
            </a:r>
            <a:r>
              <a:rPr lang="en-IN" sz="2000" dirty="0">
                <a:solidFill>
                  <a:srgbClr val="000000"/>
                </a:solidFill>
                <a:latin typeface="Liberation Mono"/>
              </a:rPr>
              <a:t> </a:t>
            </a:r>
            <a:r>
              <a:rPr lang="en-IN" sz="2000" dirty="0">
                <a:solidFill>
                  <a:srgbClr val="0077AA"/>
                </a:solidFill>
                <a:latin typeface="Liberation Mono"/>
              </a:rPr>
              <a:t>SELECT</a:t>
            </a:r>
            <a:r>
              <a:rPr lang="en-IN" sz="2000" dirty="0">
                <a:solidFill>
                  <a:srgbClr val="000000"/>
                </a:solidFill>
                <a:latin typeface="Liberation Mono"/>
              </a:rPr>
              <a:t> </a:t>
            </a:r>
            <a:r>
              <a:rPr lang="en-IN" sz="2000" dirty="0">
                <a:solidFill>
                  <a:srgbClr val="999999"/>
                </a:solidFill>
                <a:latin typeface="Liberation Mono"/>
              </a:rPr>
              <a:t>...</a:t>
            </a:r>
            <a:r>
              <a:rPr lang="en-IN" sz="2000" dirty="0">
                <a:solidFill>
                  <a:srgbClr val="000000"/>
                </a:solidFill>
                <a:latin typeface="Liberation Mono"/>
              </a:rPr>
              <a:t> </a:t>
            </a:r>
            <a:r>
              <a:rPr lang="en-IN" sz="2000" dirty="0">
                <a:solidFill>
                  <a:srgbClr val="999999"/>
                </a:solidFill>
                <a:latin typeface="Liberation Mono"/>
              </a:rPr>
              <a:t>[</a:t>
            </a:r>
            <a:r>
              <a:rPr lang="en-IN" sz="2000" dirty="0">
                <a:solidFill>
                  <a:srgbClr val="0077AA"/>
                </a:solidFill>
                <a:latin typeface="Liberation Mono"/>
              </a:rPr>
              <a:t>UNION</a:t>
            </a:r>
            <a:r>
              <a:rPr lang="en-IN" sz="2000" dirty="0">
                <a:solidFill>
                  <a:srgbClr val="000000"/>
                </a:solidFill>
                <a:latin typeface="Liberation Mono"/>
              </a:rPr>
              <a:t> </a:t>
            </a:r>
            <a:r>
              <a:rPr lang="en-IN" sz="2000" dirty="0">
                <a:solidFill>
                  <a:srgbClr val="999999"/>
                </a:solidFill>
                <a:latin typeface="Liberation Mono"/>
              </a:rPr>
              <a:t>[</a:t>
            </a:r>
            <a:r>
              <a:rPr lang="en-IN" sz="2000" dirty="0">
                <a:solidFill>
                  <a:srgbClr val="0077AA"/>
                </a:solidFill>
                <a:latin typeface="Liberation Mono"/>
              </a:rPr>
              <a:t>ALL</a:t>
            </a:r>
            <a:r>
              <a:rPr lang="en-IN" sz="2000" dirty="0">
                <a:solidFill>
                  <a:srgbClr val="000000"/>
                </a:solidFill>
                <a:latin typeface="Liberation Mono"/>
              </a:rPr>
              <a:t> </a:t>
            </a:r>
            <a:r>
              <a:rPr lang="en-IN" sz="2000" dirty="0">
                <a:solidFill>
                  <a:srgbClr val="A67F59"/>
                </a:solidFill>
                <a:latin typeface="Liberation Mono"/>
              </a:rPr>
              <a:t>|</a:t>
            </a:r>
            <a:r>
              <a:rPr lang="en-IN" sz="2000" dirty="0">
                <a:solidFill>
                  <a:srgbClr val="000000"/>
                </a:solidFill>
                <a:latin typeface="Liberation Mono"/>
              </a:rPr>
              <a:t> </a:t>
            </a:r>
            <a:r>
              <a:rPr lang="en-IN" sz="2000" dirty="0">
                <a:solidFill>
                  <a:srgbClr val="0077AA"/>
                </a:solidFill>
                <a:latin typeface="Liberation Mono"/>
              </a:rPr>
              <a:t>DISTINCT</a:t>
            </a:r>
            <a:r>
              <a:rPr lang="en-IN" sz="2000" dirty="0">
                <a:solidFill>
                  <a:srgbClr val="999999"/>
                </a:solidFill>
                <a:latin typeface="Liberation Mono"/>
              </a:rPr>
              <a:t>]</a:t>
            </a:r>
            <a:r>
              <a:rPr lang="en-IN" sz="2000" dirty="0">
                <a:solidFill>
                  <a:srgbClr val="000000"/>
                </a:solidFill>
                <a:latin typeface="Liberation Mono"/>
              </a:rPr>
              <a:t> </a:t>
            </a:r>
            <a:r>
              <a:rPr lang="en-IN" sz="2000" dirty="0">
                <a:solidFill>
                  <a:srgbClr val="0077AA"/>
                </a:solidFill>
                <a:latin typeface="Liberation Mono"/>
              </a:rPr>
              <a:t>SELECT</a:t>
            </a:r>
            <a:r>
              <a:rPr lang="en-IN" sz="2000" dirty="0">
                <a:solidFill>
                  <a:srgbClr val="000000"/>
                </a:solidFill>
                <a:latin typeface="Liberation Mono"/>
              </a:rPr>
              <a:t> </a:t>
            </a:r>
            <a:r>
              <a:rPr lang="en-IN" sz="2000" dirty="0">
                <a:solidFill>
                  <a:srgbClr val="999999"/>
                </a:solidFill>
                <a:latin typeface="Liberation Mono"/>
              </a:rPr>
              <a:t>...]</a:t>
            </a:r>
            <a:endParaRPr lang="en-IN" sz="2000" dirty="0">
              <a:latin typeface="Liberation Mono"/>
            </a:endParaRPr>
          </a:p>
        </p:txBody>
      </p:sp>
      <p:sp>
        <p:nvSpPr>
          <p:cNvPr id="7" name="Rectangle 6"/>
          <p:cNvSpPr/>
          <p:nvPr/>
        </p:nvSpPr>
        <p:spPr>
          <a:xfrm>
            <a:off x="4800600" y="1985813"/>
            <a:ext cx="4267200" cy="923330"/>
          </a:xfrm>
          <a:prstGeom prst="rect">
            <a:avLst/>
          </a:prstGeom>
          <a:solidFill>
            <a:srgbClr val="E5EAC8"/>
          </a:solidFill>
        </p:spPr>
        <p:txBody>
          <a:bodyPr wrap="square">
            <a:spAutoFit/>
          </a:bodyPr>
          <a:lstStyle/>
          <a:p>
            <a:r>
              <a:rPr lang="en-IN" dirty="0"/>
              <a:t>The default </a:t>
            </a:r>
            <a:r>
              <a:rPr lang="en-IN" dirty="0" smtClean="0"/>
              <a:t>behaviour </a:t>
            </a:r>
            <a:r>
              <a:rPr lang="en-IN" dirty="0"/>
              <a:t>for UNION is that duplicate rows are removed from the result.</a:t>
            </a:r>
          </a:p>
        </p:txBody>
      </p:sp>
    </p:spTree>
    <p:extLst>
      <p:ext uri="{BB962C8B-B14F-4D97-AF65-F5344CB8AC3E}">
        <p14:creationId xmlns:p14="http://schemas.microsoft.com/office/powerpoint/2010/main" val="4034568701"/>
      </p:ext>
    </p:extLst>
  </p:cSld>
  <p:clrMapOvr>
    <a:masterClrMapping/>
  </p:clrMapOvr>
  <p:timing>
    <p:tnLst>
      <p:par>
        <p:cTn id="1" dur="indefinite" restart="never" nodeType="tmRoot"/>
      </p:par>
    </p:tnLst>
  </p:timing>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UNION &amp; UNION ALL</a:t>
            </a:r>
            <a:endParaRPr lang="en-IN" sz="3200" b="1" i="1" dirty="0">
              <a:solidFill>
                <a:srgbClr val="FFFF00"/>
              </a:solidFill>
              <a:latin typeface="Arial" pitchFamily="34" charset="0"/>
              <a:cs typeface="Arial" pitchFamily="34" charset="0"/>
            </a:endParaRPr>
          </a:p>
        </p:txBody>
      </p:sp>
      <p:pic>
        <p:nvPicPr>
          <p:cNvPr id="6" name="Picture 5"/>
          <p:cNvPicPr>
            <a:picLocks noChangeAspect="1"/>
          </p:cNvPicPr>
          <p:nvPr/>
        </p:nvPicPr>
        <p:blipFill>
          <a:blip r:embed="rId2"/>
          <a:stretch>
            <a:fillRect/>
          </a:stretch>
        </p:blipFill>
        <p:spPr>
          <a:xfrm>
            <a:off x="0" y="838200"/>
            <a:ext cx="9124185" cy="2514600"/>
          </a:xfrm>
          <a:prstGeom prst="rect">
            <a:avLst/>
          </a:prstGeom>
        </p:spPr>
      </p:pic>
      <p:pic>
        <p:nvPicPr>
          <p:cNvPr id="3" name="Picture 2"/>
          <p:cNvPicPr>
            <a:picLocks noChangeAspect="1"/>
          </p:cNvPicPr>
          <p:nvPr/>
        </p:nvPicPr>
        <p:blipFill>
          <a:blip r:embed="rId3"/>
          <a:stretch>
            <a:fillRect/>
          </a:stretch>
        </p:blipFill>
        <p:spPr>
          <a:xfrm>
            <a:off x="34316" y="3644084"/>
            <a:ext cx="9040503" cy="2667180"/>
          </a:xfrm>
          <a:prstGeom prst="rect">
            <a:avLst/>
          </a:prstGeom>
        </p:spPr>
      </p:pic>
    </p:spTree>
    <p:extLst>
      <p:ext uri="{BB962C8B-B14F-4D97-AF65-F5344CB8AC3E}">
        <p14:creationId xmlns:p14="http://schemas.microsoft.com/office/powerpoint/2010/main" val="232502323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What is Entity?</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
        <p:nvSpPr>
          <p:cNvPr id="4" name="Rectangle 3"/>
          <p:cNvSpPr/>
          <p:nvPr/>
        </p:nvSpPr>
        <p:spPr>
          <a:xfrm>
            <a:off x="304800" y="269557"/>
            <a:ext cx="8686800" cy="523220"/>
          </a:xfrm>
          <a:prstGeom prst="rect">
            <a:avLst/>
          </a:prstGeom>
        </p:spPr>
        <p:txBody>
          <a:bodyPr wrap="square">
            <a:spAutoFit/>
          </a:bodyPr>
          <a:lstStyle/>
          <a:p>
            <a:pPr lvl="0" algn="just" fontAlgn="base">
              <a:spcBef>
                <a:spcPct val="0"/>
              </a:spcBef>
              <a:spcAft>
                <a:spcPct val="0"/>
              </a:spcAft>
            </a:pPr>
            <a:r>
              <a:rPr lang="en-US" sz="2800" dirty="0">
                <a:solidFill>
                  <a:srgbClr val="527E67"/>
                </a:solidFill>
                <a:latin typeface="Arial" pitchFamily="34" charset="0"/>
                <a:ea typeface="MS Mincho" pitchFamily="49" charset="-128"/>
                <a:cs typeface="Arial" pitchFamily="34" charset="0"/>
              </a:rPr>
              <a:t>An entity can be a </a:t>
            </a:r>
            <a:r>
              <a:rPr lang="en-US" sz="2800" b="1" dirty="0">
                <a:solidFill>
                  <a:srgbClr val="527E67"/>
                </a:solidFill>
                <a:latin typeface="Arial" pitchFamily="34" charset="0"/>
                <a:ea typeface="MS Mincho" pitchFamily="49" charset="-128"/>
                <a:cs typeface="Arial" pitchFamily="34" charset="0"/>
              </a:rPr>
              <a:t>real-world </a:t>
            </a:r>
            <a:r>
              <a:rPr lang="en-US" sz="2800" b="1" dirty="0" smtClean="0">
                <a:solidFill>
                  <a:srgbClr val="527E67"/>
                </a:solidFill>
                <a:latin typeface="Arial" pitchFamily="34" charset="0"/>
                <a:ea typeface="MS Mincho" pitchFamily="49" charset="-128"/>
                <a:cs typeface="Arial" pitchFamily="34" charset="0"/>
              </a:rPr>
              <a:t>object.</a:t>
            </a:r>
            <a:endParaRPr lang="en-US" sz="2800" dirty="0">
              <a:solidFill>
                <a:srgbClr val="527E67"/>
              </a:solidFill>
              <a:latin typeface="Arial" pitchFamily="34" charset="0"/>
              <a:ea typeface="MS Mincho" pitchFamily="49" charset="-128"/>
              <a:cs typeface="Arial"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1906" y="3200400"/>
            <a:ext cx="8120189" cy="3112472"/>
          </a:xfrm>
          <a:prstGeom prst="rect">
            <a:avLst/>
          </a:prstGeom>
        </p:spPr>
      </p:pic>
    </p:spTree>
    <p:extLst>
      <p:ext uri="{BB962C8B-B14F-4D97-AF65-F5344CB8AC3E}">
        <p14:creationId xmlns:p14="http://schemas.microsoft.com/office/powerpoint/2010/main" val="791138314"/>
      </p:ext>
    </p:extLst>
  </p:cSld>
  <p:clrMapOvr>
    <a:masterClrMapping/>
  </p:clrMapOvr>
  <p:timing>
    <p:tnLst>
      <p:par>
        <p:cTn id="1" dur="indefinite" restart="never" nodeType="tmRoot"/>
      </p:par>
    </p:tnLst>
  </p:timing>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INTERSECT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An INTERSECT query returns the intersection of 2 or more datasets. If a record exists in both data sets, it will be included in the INTERSECT results</a:t>
            </a:r>
            <a:r>
              <a:rPr lang="en-IN" dirty="0" smtClean="0">
                <a:latin typeface="Arial" panose="020B0604020202020204" pitchFamily="34" charset="0"/>
                <a:cs typeface="Arial" panose="020B0604020202020204" pitchFamily="34" charset="0"/>
              </a:rPr>
              <a:t>.</a:t>
            </a:r>
          </a:p>
        </p:txBody>
      </p:sp>
      <p:sp>
        <p:nvSpPr>
          <p:cNvPr id="9" name="Rectangle 8"/>
          <p:cNvSpPr/>
          <p:nvPr/>
        </p:nvSpPr>
        <p:spPr>
          <a:xfrm>
            <a:off x="76200" y="2743200"/>
            <a:ext cx="8991600" cy="1200329"/>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DEPTNO</a:t>
            </a:r>
            <a:r>
              <a:rPr lang="en-IN" dirty="0" smtClean="0">
                <a:latin typeface="Arial" panose="020B0604020202020204" pitchFamily="34" charset="0"/>
                <a:cs typeface="Arial" panose="020B0604020202020204" pitchFamily="34" charset="0"/>
              </a:rPr>
              <a:t> </a:t>
            </a:r>
            <a:r>
              <a:rPr lang="en-IN" b="1" dirty="0">
                <a:solidFill>
                  <a:srgbClr val="E0D612"/>
                </a:solidFill>
                <a:latin typeface="Arial" panose="020B0604020202020204" pitchFamily="34" charset="0"/>
                <a:cs typeface="Arial" panose="020B0604020202020204" pitchFamily="34" charset="0"/>
              </a:rPr>
              <a:t>IN</a:t>
            </a:r>
            <a:r>
              <a:rPr lang="en-IN"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DEPT</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b="1" dirty="0">
                <a:solidFill>
                  <a:srgbClr val="E0D612"/>
                </a:solidFill>
                <a:latin typeface="Arial" panose="020B0604020202020204" pitchFamily="34" charset="0"/>
                <a:cs typeface="Arial" panose="020B0604020202020204" pitchFamily="34" charset="0"/>
              </a:rPr>
              <a:t>EXISTS</a:t>
            </a:r>
            <a:r>
              <a:rPr lang="en-IN" b="1" dirty="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DEPT </a:t>
            </a:r>
            <a:r>
              <a:rPr lang="en-IN" dirty="0">
                <a:solidFill>
                  <a:srgbClr val="0077AA"/>
                </a:solidFill>
                <a:latin typeface="Arial" panose="020B0604020202020204" pitchFamily="34" charset="0"/>
                <a:ea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EMP.DEPTNO </a:t>
            </a:r>
            <a:r>
              <a:rPr lang="en-IN" dirty="0">
                <a:solidFill>
                  <a:schemeClr val="accent5">
                    <a:lumMod val="75000"/>
                  </a:schemeClr>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DEPT.DEPTNO</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p:txBody>
      </p:sp>
      <p:sp>
        <p:nvSpPr>
          <p:cNvPr id="7" name="Rectangle 6"/>
          <p:cNvSpPr/>
          <p:nvPr/>
        </p:nvSpPr>
        <p:spPr>
          <a:xfrm>
            <a:off x="76200" y="1730514"/>
            <a:ext cx="8991600" cy="646331"/>
          </a:xfrm>
          <a:prstGeom prst="rect">
            <a:avLst/>
          </a:prstGeom>
          <a:solidFill>
            <a:srgbClr val="D9DD21"/>
          </a:solidFill>
        </p:spPr>
        <p:txBody>
          <a:bodyPr wrap="square">
            <a:spAutoFit/>
          </a:bodyPr>
          <a:lstStyle/>
          <a:p>
            <a:r>
              <a:rPr lang="en-IN" dirty="0">
                <a:solidFill>
                  <a:srgbClr val="FFFF00"/>
                </a:solidFill>
                <a:latin typeface="Arial" panose="020B0604020202020204" pitchFamily="34" charset="0"/>
                <a:cs typeface="Arial" panose="020B0604020202020204" pitchFamily="34" charset="0"/>
              </a:rPr>
              <a:t>There is no </a:t>
            </a:r>
            <a:r>
              <a:rPr lang="en-IN" b="1" dirty="0">
                <a:solidFill>
                  <a:srgbClr val="FFFF00"/>
                </a:solidFill>
                <a:latin typeface="Arial" panose="020B0604020202020204" pitchFamily="34" charset="0"/>
                <a:cs typeface="Arial" panose="020B0604020202020204" pitchFamily="34" charset="0"/>
              </a:rPr>
              <a:t>INTERSECT</a:t>
            </a:r>
            <a:r>
              <a:rPr lang="en-IN" dirty="0">
                <a:solidFill>
                  <a:srgbClr val="FFFF00"/>
                </a:solidFill>
                <a:latin typeface="Arial" panose="020B0604020202020204" pitchFamily="34" charset="0"/>
                <a:cs typeface="Arial" panose="020B0604020202020204" pitchFamily="34" charset="0"/>
              </a:rPr>
              <a:t> operator in MySQL, you can easily simulate this type of query using either the IN clause or the EXISTS clause.</a:t>
            </a:r>
          </a:p>
        </p:txBody>
      </p:sp>
      <p:pic>
        <p:nvPicPr>
          <p:cNvPr id="2" name="Picture 1"/>
          <p:cNvPicPr>
            <a:picLocks noChangeAspect="1"/>
          </p:cNvPicPr>
          <p:nvPr/>
        </p:nvPicPr>
        <p:blipFill>
          <a:blip r:embed="rId2"/>
          <a:stretch>
            <a:fillRect/>
          </a:stretch>
        </p:blipFill>
        <p:spPr>
          <a:xfrm>
            <a:off x="76199" y="4038600"/>
            <a:ext cx="9073663" cy="2206900"/>
          </a:xfrm>
          <a:prstGeom prst="rect">
            <a:avLst/>
          </a:prstGeom>
        </p:spPr>
      </p:pic>
    </p:spTree>
    <p:extLst>
      <p:ext uri="{BB962C8B-B14F-4D97-AF65-F5344CB8AC3E}">
        <p14:creationId xmlns:p14="http://schemas.microsoft.com/office/powerpoint/2010/main" val="3389791968"/>
      </p:ext>
    </p:extLst>
  </p:cSld>
  <p:clrMapOvr>
    <a:masterClrMapping/>
  </p:clrMapOvr>
  <p:timing>
    <p:tnLst>
      <p:par>
        <p:cTn id="1" dur="indefinite" restart="never" nodeType="tmRoot"/>
      </p:par>
    </p:tnLst>
  </p:timing>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MINUS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MINUS operator takes the distinct rows of one query and returns the rows that do not appear in a second result set.</a:t>
            </a:r>
            <a:endParaRPr lang="en-IN" dirty="0" smtClean="0">
              <a:latin typeface="Arial" panose="020B0604020202020204" pitchFamily="34" charset="0"/>
              <a:cs typeface="Arial" panose="020B0604020202020204" pitchFamily="34" charset="0"/>
            </a:endParaRPr>
          </a:p>
        </p:txBody>
      </p:sp>
      <p:sp>
        <p:nvSpPr>
          <p:cNvPr id="9" name="Rectangle 8"/>
          <p:cNvSpPr/>
          <p:nvPr/>
        </p:nvSpPr>
        <p:spPr>
          <a:xfrm>
            <a:off x="76200" y="2743200"/>
            <a:ext cx="8991600" cy="1477328"/>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DEPT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DEPTNO</a:t>
            </a:r>
            <a:r>
              <a:rPr lang="en-IN" dirty="0" smtClean="0">
                <a:solidFill>
                  <a:srgbClr val="DD4A68"/>
                </a:solidFill>
                <a:latin typeface="Arial" panose="020B0604020202020204" pitchFamily="34" charset="0"/>
                <a:ea typeface="Times New Roman" panose="02020603050405020304" pitchFamily="18" charset="0"/>
              </a:rPr>
              <a:t> </a:t>
            </a:r>
            <a:r>
              <a:rPr lang="en-IN" b="1" dirty="0" smtClean="0">
                <a:solidFill>
                  <a:srgbClr val="E0D612"/>
                </a:solidFill>
                <a:latin typeface="Arial" panose="020B0604020202020204" pitchFamily="34" charset="0"/>
                <a:cs typeface="Arial" panose="020B0604020202020204" pitchFamily="34" charset="0"/>
              </a:rPr>
              <a:t>NOT</a:t>
            </a:r>
            <a:r>
              <a:rPr lang="en-IN" dirty="0" smtClean="0">
                <a:solidFill>
                  <a:srgbClr val="DD4A68"/>
                </a:solidFill>
                <a:latin typeface="Arial" panose="020B0604020202020204" pitchFamily="34" charset="0"/>
                <a:ea typeface="Times New Roman" panose="02020603050405020304" pitchFamily="18" charset="0"/>
              </a:rPr>
              <a:t> </a:t>
            </a:r>
            <a:r>
              <a:rPr lang="en-IN" b="1" dirty="0">
                <a:solidFill>
                  <a:srgbClr val="E0D612"/>
                </a:solidFill>
                <a:latin typeface="Arial" panose="020B0604020202020204" pitchFamily="34" charset="0"/>
                <a:cs typeface="Arial" panose="020B0604020202020204" pitchFamily="34" charset="0"/>
              </a:rPr>
              <a:t>IN</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EMP</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DEPT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b="1" dirty="0" smtClean="0">
                <a:solidFill>
                  <a:srgbClr val="E0D612"/>
                </a:solidFill>
                <a:latin typeface="Arial" panose="020B0604020202020204" pitchFamily="34" charset="0"/>
                <a:cs typeface="Arial" panose="020B0604020202020204" pitchFamily="34" charset="0"/>
              </a:rPr>
              <a:t>NOT</a:t>
            </a:r>
            <a:r>
              <a:rPr lang="en-IN" dirty="0" smtClean="0">
                <a:latin typeface="Arial" panose="020B0604020202020204" pitchFamily="34" charset="0"/>
                <a:cs typeface="Arial" panose="020B0604020202020204" pitchFamily="34" charset="0"/>
              </a:rPr>
              <a:t> </a:t>
            </a:r>
            <a:r>
              <a:rPr lang="en-IN" b="1" dirty="0" smtClean="0">
                <a:solidFill>
                  <a:srgbClr val="E0D612"/>
                </a:solidFill>
                <a:latin typeface="Arial" panose="020B0604020202020204" pitchFamily="34" charset="0"/>
                <a:cs typeface="Arial" panose="020B0604020202020204" pitchFamily="34" charset="0"/>
              </a:rPr>
              <a:t>EXISTS</a:t>
            </a:r>
            <a:r>
              <a:rPr lang="en-IN" b="1"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EMP.DEPTNO </a:t>
            </a:r>
            <a:r>
              <a:rPr lang="en-IN" dirty="0">
                <a:solidFill>
                  <a:schemeClr val="accent5">
                    <a:lumMod val="75000"/>
                  </a:schemeClr>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DEPT.DEPTNO</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p:txBody>
      </p:sp>
      <p:sp>
        <p:nvSpPr>
          <p:cNvPr id="7" name="Rectangle 6"/>
          <p:cNvSpPr/>
          <p:nvPr/>
        </p:nvSpPr>
        <p:spPr>
          <a:xfrm>
            <a:off x="76200" y="1730514"/>
            <a:ext cx="8991600" cy="646331"/>
          </a:xfrm>
          <a:prstGeom prst="rect">
            <a:avLst/>
          </a:prstGeom>
          <a:solidFill>
            <a:srgbClr val="D9DD21"/>
          </a:solidFill>
        </p:spPr>
        <p:txBody>
          <a:bodyPr wrap="square">
            <a:spAutoFit/>
          </a:bodyPr>
          <a:lstStyle/>
          <a:p>
            <a:r>
              <a:rPr lang="en-IN" dirty="0">
                <a:solidFill>
                  <a:srgbClr val="FFFF00"/>
                </a:solidFill>
                <a:latin typeface="Arial" panose="020B0604020202020204" pitchFamily="34" charset="0"/>
                <a:cs typeface="Arial" panose="020B0604020202020204" pitchFamily="34" charset="0"/>
              </a:rPr>
              <a:t>There is no </a:t>
            </a:r>
            <a:r>
              <a:rPr lang="en-IN" b="1" dirty="0">
                <a:solidFill>
                  <a:srgbClr val="FFFF00"/>
                </a:solidFill>
                <a:latin typeface="Arial" panose="020B0604020202020204" pitchFamily="34" charset="0"/>
                <a:cs typeface="Arial" panose="020B0604020202020204" pitchFamily="34" charset="0"/>
              </a:rPr>
              <a:t>MINUS</a:t>
            </a:r>
            <a:r>
              <a:rPr lang="en-IN" dirty="0">
                <a:solidFill>
                  <a:srgbClr val="FFFF00"/>
                </a:solidFill>
                <a:latin typeface="Arial" panose="020B0604020202020204" pitchFamily="34" charset="0"/>
                <a:cs typeface="Arial" panose="020B0604020202020204" pitchFamily="34" charset="0"/>
              </a:rPr>
              <a:t> operator in MySQL, you can easily simulate this type of query using either the NOT IN clause or the NOT EXISTS clause.</a:t>
            </a:r>
          </a:p>
        </p:txBody>
      </p:sp>
    </p:spTree>
    <p:extLst>
      <p:ext uri="{BB962C8B-B14F-4D97-AF65-F5344CB8AC3E}">
        <p14:creationId xmlns:p14="http://schemas.microsoft.com/office/powerpoint/2010/main" val="3881707447"/>
      </p:ext>
    </p:extLst>
  </p:cSld>
  <p:clrMapOvr>
    <a:masterClrMapping/>
  </p:clrMapOvr>
  <p:timing>
    <p:tnLst>
      <p:par>
        <p:cTn id="1" dur="indefinite" restart="never" nodeType="tmRoot"/>
      </p:par>
    </p:tnLst>
  </p:timing>
</p:sld>
</file>

<file path=ppt/slides/slide2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1447800"/>
          </a:xfrm>
          <a:prstGeom prst="rect">
            <a:avLst/>
          </a:prstGeom>
        </p:spPr>
        <p:txBody>
          <a:bodyPr>
            <a:noAutofit/>
          </a:bodyPr>
          <a:lstStyle/>
          <a:p>
            <a:pPr algn="ctr"/>
            <a:r>
              <a:rPr lang="en-US" sz="4800" dirty="0">
                <a:solidFill>
                  <a:srgbClr val="DC525C"/>
                </a:solidFill>
                <a:latin typeface="Segoe UI Light" panose="020B0502040204020203" pitchFamily="34" charset="0"/>
                <a:cs typeface="Segoe UI Light" panose="020B0502040204020203" pitchFamily="34" charset="0"/>
              </a:rPr>
              <a:t>CREATE TABLE ... </a:t>
            </a:r>
            <a:r>
              <a:rPr lang="en-US" sz="4800" dirty="0" smtClean="0">
                <a:solidFill>
                  <a:srgbClr val="DC525C"/>
                </a:solidFill>
                <a:latin typeface="Segoe UI Light" panose="020B0502040204020203" pitchFamily="34" charset="0"/>
                <a:cs typeface="Segoe UI Light" panose="020B0502040204020203" pitchFamily="34" charset="0"/>
              </a:rPr>
              <a:t>LIKE STATEMENT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CREATE TABLE ... LIKE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Use CREATE TABLE ... LIKE to create an empty table based on the definition of another table, including any column attributes and indexes defined in the original table.</a:t>
            </a:r>
          </a:p>
        </p:txBody>
      </p:sp>
      <p:sp>
        <p:nvSpPr>
          <p:cNvPr id="7" name="Rectangle 6"/>
          <p:cNvSpPr/>
          <p:nvPr/>
        </p:nvSpPr>
        <p:spPr>
          <a:xfrm>
            <a:off x="152400" y="1563469"/>
            <a:ext cx="8839200" cy="400110"/>
          </a:xfrm>
          <a:prstGeom prst="rect">
            <a:avLst/>
          </a:prstGeom>
        </p:spPr>
        <p:txBody>
          <a:bodyPr wrap="square">
            <a:spAutoFit/>
          </a:bodyPr>
          <a:lstStyle/>
          <a:p>
            <a:r>
              <a:rPr lang="en-IN" sz="2000" dirty="0">
                <a:solidFill>
                  <a:srgbClr val="0077AA"/>
                </a:solidFill>
                <a:latin typeface="Liberation Mono"/>
              </a:rPr>
              <a:t>CREATE TABLE [IF NOT EXISTS] new_tbl LIKE orig_tbl;</a:t>
            </a:r>
            <a:endParaRPr lang="en-US" sz="2000" dirty="0">
              <a:solidFill>
                <a:srgbClr val="0077AA"/>
              </a:solidFill>
              <a:latin typeface="Liberation Mono"/>
            </a:endParaRPr>
          </a:p>
        </p:txBody>
      </p:sp>
      <p:sp>
        <p:nvSpPr>
          <p:cNvPr id="8" name="Rectangle 7"/>
          <p:cNvSpPr/>
          <p:nvPr/>
        </p:nvSpPr>
        <p:spPr>
          <a:xfrm>
            <a:off x="76200" y="3352800"/>
            <a:ext cx="8991600" cy="369332"/>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CREATE TABLE</a:t>
            </a:r>
            <a:r>
              <a:rPr lang="en-IN" dirty="0" smtClean="0">
                <a:latin typeface="Arial" panose="020B0604020202020204" pitchFamily="34" charset="0"/>
                <a:cs typeface="Arial" panose="020B0604020202020204" pitchFamily="34" charset="0"/>
              </a:rPr>
              <a:t> E </a:t>
            </a:r>
            <a:r>
              <a:rPr lang="en-IN" b="1" dirty="0">
                <a:solidFill>
                  <a:srgbClr val="E0D612"/>
                </a:solidFill>
                <a:latin typeface="Arial" panose="020B0604020202020204" pitchFamily="34" charset="0"/>
                <a:cs typeface="Arial" panose="020B0604020202020204" pitchFamily="34" charset="0"/>
              </a:rPr>
              <a:t>like</a:t>
            </a:r>
            <a:r>
              <a:rPr lang="en-IN" dirty="0" smtClean="0">
                <a:latin typeface="Arial" panose="020B0604020202020204" pitchFamily="34" charset="0"/>
                <a:cs typeface="Arial" panose="020B0604020202020204" pitchFamily="34" charset="0"/>
              </a:rPr>
              <a:t> EMP;</a:t>
            </a:r>
          </a:p>
        </p:txBody>
      </p:sp>
      <p:sp>
        <p:nvSpPr>
          <p:cNvPr id="6" name="Rectangle 5"/>
          <p:cNvSpPr/>
          <p:nvPr/>
        </p:nvSpPr>
        <p:spPr>
          <a:xfrm>
            <a:off x="76200" y="2057400"/>
            <a:ext cx="8991600" cy="923330"/>
          </a:xfrm>
          <a:prstGeom prst="rect">
            <a:avLst/>
          </a:prstGeom>
          <a:solidFill>
            <a:schemeClr val="accent4">
              <a:lumMod val="75000"/>
            </a:schemeClr>
          </a:solidFill>
        </p:spPr>
        <p:txBody>
          <a:bodyPr wrap="square">
            <a:spAutoFit/>
          </a:bodyPr>
          <a:lstStyle/>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LIKE works only for base tables, not for </a:t>
            </a:r>
            <a:r>
              <a:rPr lang="en-IN" dirty="0" smtClean="0">
                <a:latin typeface="Arial" panose="020B0604020202020204" pitchFamily="34" charset="0"/>
                <a:cs typeface="Arial" panose="020B0604020202020204" pitchFamily="34" charset="0"/>
              </a:rPr>
              <a:t>VIEWS.</a:t>
            </a:r>
          </a:p>
          <a:p>
            <a:pPr marL="342900" indent="-342900">
              <a:buFont typeface="Arial" panose="020B0604020202020204" pitchFamily="34" charset="0"/>
              <a:buChar char="•"/>
            </a:pPr>
            <a:r>
              <a:rPr lang="en-IN" dirty="0" smtClean="0">
                <a:latin typeface="Arial" panose="020B0604020202020204" pitchFamily="34" charset="0"/>
                <a:cs typeface="Arial" panose="020B0604020202020204" pitchFamily="34" charset="0"/>
              </a:rPr>
              <a:t>You </a:t>
            </a:r>
            <a:r>
              <a:rPr lang="en-IN" dirty="0">
                <a:latin typeface="Arial" panose="020B0604020202020204" pitchFamily="34" charset="0"/>
                <a:cs typeface="Arial" panose="020B0604020202020204" pitchFamily="34" charset="0"/>
              </a:rPr>
              <a:t>cannot execute CREATE TABLE or CREATE TABLE ... LIKE while a LOCK TABLES statement is in effect.</a:t>
            </a:r>
          </a:p>
        </p:txBody>
      </p:sp>
    </p:spTree>
    <p:extLst>
      <p:ext uri="{BB962C8B-B14F-4D97-AF65-F5344CB8AC3E}">
        <p14:creationId xmlns:p14="http://schemas.microsoft.com/office/powerpoint/2010/main" val="18921880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1447800"/>
          </a:xfrm>
          <a:prstGeom prst="rect">
            <a:avLst/>
          </a:prstGeom>
        </p:spPr>
        <p:txBody>
          <a:bodyPr>
            <a:noAutofit/>
          </a:bodyPr>
          <a:lstStyle/>
          <a:p>
            <a:pPr algn="ctr"/>
            <a:r>
              <a:rPr lang="en-US" sz="4800" i="1" dirty="0">
                <a:solidFill>
                  <a:srgbClr val="DC525C"/>
                </a:solidFill>
                <a:latin typeface="Segoe UI Light" panose="020B0502040204020203" pitchFamily="34" charset="0"/>
                <a:cs typeface="Segoe UI Light" panose="020B0502040204020203" pitchFamily="34" charset="0"/>
              </a:rPr>
              <a:t>CREATE TEMPORARY TABLE ... </a:t>
            </a:r>
            <a:r>
              <a:rPr lang="en-US" sz="4800" i="1" dirty="0" smtClean="0">
                <a:solidFill>
                  <a:srgbClr val="DC525C"/>
                </a:solidFill>
                <a:latin typeface="Segoe UI Light" panose="020B0502040204020203" pitchFamily="34" charset="0"/>
                <a:cs typeface="Segoe UI Light" panose="020B0502040204020203" pitchFamily="34" charset="0"/>
              </a:rPr>
              <a:t>LIKE STATEMENT</a:t>
            </a:r>
          </a:p>
        </p:txBody>
      </p:sp>
      <p:sp>
        <p:nvSpPr>
          <p:cNvPr id="3" name="TextBox 2"/>
          <p:cNvSpPr txBox="1"/>
          <p:nvPr/>
        </p:nvSpPr>
        <p:spPr>
          <a:xfrm>
            <a:off x="2895600" y="76200"/>
            <a:ext cx="6172200" cy="707886"/>
          </a:xfrm>
          <a:prstGeom prst="rect">
            <a:avLst/>
          </a:prstGeom>
          <a:noFill/>
        </p:spPr>
        <p:txBody>
          <a:bodyPr wrap="square" rtlCol="0">
            <a:spAutoFit/>
          </a:bodyPr>
          <a:lstStyle/>
          <a:p>
            <a:pPr algn="just"/>
            <a:r>
              <a:rPr lang="en-IN" sz="2000" dirty="0" smtClean="0">
                <a:solidFill>
                  <a:srgbClr val="2658E6"/>
                </a:solidFill>
              </a:rPr>
              <a:t> MEMORY tables are visible to another client, but TEMPORARY tables are not visible to another client.</a:t>
            </a:r>
            <a:endParaRPr lang="en-IN" sz="2000" dirty="0">
              <a:solidFill>
                <a:srgbClr val="2658E6"/>
              </a:solidFill>
            </a:endParaRPr>
          </a:p>
        </p:txBody>
      </p:sp>
    </p:spTree>
    <p:extLst>
      <p:ext uri="{BB962C8B-B14F-4D97-AF65-F5344CB8AC3E}">
        <p14:creationId xmlns:p14="http://schemas.microsoft.com/office/powerpoint/2010/main" val="41486658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CREATE  TEMPORARY TABLE ... LIKE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Use CREATE TABLE ... LIKE to create an empty table based on the definition of another </a:t>
            </a:r>
            <a:r>
              <a:rPr lang="en-IN" dirty="0" smtClean="0">
                <a:latin typeface="Arial" panose="020B0604020202020204" pitchFamily="34" charset="0"/>
                <a:cs typeface="Arial" panose="020B0604020202020204" pitchFamily="34" charset="0"/>
              </a:rPr>
              <a:t>table.</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2400" y="1563469"/>
            <a:ext cx="8839200" cy="400110"/>
          </a:xfrm>
          <a:prstGeom prst="rect">
            <a:avLst/>
          </a:prstGeom>
        </p:spPr>
        <p:txBody>
          <a:bodyPr wrap="square">
            <a:spAutoFit/>
          </a:bodyPr>
          <a:lstStyle/>
          <a:p>
            <a:r>
              <a:rPr lang="en-IN" sz="2000" dirty="0">
                <a:solidFill>
                  <a:srgbClr val="0077AA"/>
                </a:solidFill>
                <a:latin typeface="Liberation Mono"/>
              </a:rPr>
              <a:t>CREATE TEMPORARY TABLE [IF NOT EXISTS] new_tbl LIKE orig_tbl;</a:t>
            </a:r>
            <a:endParaRPr lang="en-US" sz="2000" dirty="0">
              <a:solidFill>
                <a:srgbClr val="0077AA"/>
              </a:solidFill>
              <a:latin typeface="Liberation Mono"/>
            </a:endParaRPr>
          </a:p>
        </p:txBody>
      </p:sp>
      <p:sp>
        <p:nvSpPr>
          <p:cNvPr id="8" name="Rectangle 7"/>
          <p:cNvSpPr/>
          <p:nvPr/>
        </p:nvSpPr>
        <p:spPr>
          <a:xfrm>
            <a:off x="76200" y="4309646"/>
            <a:ext cx="8991600" cy="369332"/>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CREATE</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TEMPORARY</a:t>
            </a:r>
            <a:r>
              <a:rPr lang="en-IN" dirty="0">
                <a:solidFill>
                  <a:srgbClr val="298AE5"/>
                </a:solidFill>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TABLE</a:t>
            </a:r>
            <a:r>
              <a:rPr lang="en-IN" dirty="0" smtClean="0">
                <a:latin typeface="Arial" panose="020B0604020202020204" pitchFamily="34" charset="0"/>
                <a:cs typeface="Arial" panose="020B0604020202020204" pitchFamily="34" charset="0"/>
              </a:rPr>
              <a:t> E </a:t>
            </a:r>
            <a:r>
              <a:rPr lang="en-IN" b="1" dirty="0">
                <a:solidFill>
                  <a:srgbClr val="E0D612"/>
                </a:solidFill>
                <a:latin typeface="Arial" panose="020B0604020202020204" pitchFamily="34" charset="0"/>
                <a:cs typeface="Arial" panose="020B0604020202020204" pitchFamily="34" charset="0"/>
              </a:rPr>
              <a:t>like</a:t>
            </a:r>
            <a:r>
              <a:rPr lang="en-IN" dirty="0" smtClean="0">
                <a:latin typeface="Arial" panose="020B0604020202020204" pitchFamily="34" charset="0"/>
                <a:cs typeface="Arial" panose="020B0604020202020204" pitchFamily="34" charset="0"/>
              </a:rPr>
              <a:t> EMP;</a:t>
            </a:r>
          </a:p>
        </p:txBody>
      </p:sp>
      <p:sp>
        <p:nvSpPr>
          <p:cNvPr id="6" name="Rectangle 5"/>
          <p:cNvSpPr/>
          <p:nvPr/>
        </p:nvSpPr>
        <p:spPr>
          <a:xfrm>
            <a:off x="76200" y="2057400"/>
            <a:ext cx="8991600" cy="923330"/>
          </a:xfrm>
          <a:prstGeom prst="rect">
            <a:avLst/>
          </a:prstGeom>
          <a:solidFill>
            <a:schemeClr val="accent4">
              <a:lumMod val="75000"/>
            </a:schemeClr>
          </a:solidFill>
        </p:spPr>
        <p:txBody>
          <a:bodyPr wrap="square">
            <a:spAutoFit/>
          </a:bodyPr>
          <a:lstStyle/>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LIKE works only for base tables, not for </a:t>
            </a:r>
            <a:r>
              <a:rPr lang="en-IN" dirty="0" smtClean="0">
                <a:latin typeface="Arial" panose="020B0604020202020204" pitchFamily="34" charset="0"/>
                <a:cs typeface="Arial" panose="020B0604020202020204" pitchFamily="34" charset="0"/>
              </a:rPr>
              <a:t>VIEWS.</a:t>
            </a:r>
          </a:p>
          <a:p>
            <a:pPr marL="342900" indent="-342900">
              <a:buFont typeface="Arial" panose="020B0604020202020204" pitchFamily="34" charset="0"/>
              <a:buChar char="•"/>
            </a:pPr>
            <a:r>
              <a:rPr lang="en-IN" dirty="0" smtClean="0">
                <a:latin typeface="Arial" panose="020B0604020202020204" pitchFamily="34" charset="0"/>
                <a:cs typeface="Arial" panose="020B0604020202020204" pitchFamily="34" charset="0"/>
              </a:rPr>
              <a:t>You </a:t>
            </a:r>
            <a:r>
              <a:rPr lang="en-IN" dirty="0">
                <a:latin typeface="Arial" panose="020B0604020202020204" pitchFamily="34" charset="0"/>
                <a:cs typeface="Arial" panose="020B0604020202020204" pitchFamily="34" charset="0"/>
              </a:rPr>
              <a:t>cannot execute CREATE TABLE or CREATE TABLE ... LIKE while a LOCK TABLES statement is in effect.</a:t>
            </a:r>
          </a:p>
        </p:txBody>
      </p:sp>
      <p:sp>
        <p:nvSpPr>
          <p:cNvPr id="9" name="Rectangle 8"/>
          <p:cNvSpPr/>
          <p:nvPr/>
        </p:nvSpPr>
        <p:spPr>
          <a:xfrm>
            <a:off x="76200" y="3048000"/>
            <a:ext cx="8991600" cy="923330"/>
          </a:xfrm>
          <a:prstGeom prst="rect">
            <a:avLst/>
          </a:prstGeom>
          <a:solidFill>
            <a:schemeClr val="accent4">
              <a:lumMod val="75000"/>
            </a:schemeClr>
          </a:solidFill>
        </p:spPr>
        <p:txBody>
          <a:bodyPr wrap="square">
            <a:spAutoFit/>
          </a:bodyPr>
          <a:lstStyle/>
          <a:p>
            <a:r>
              <a:rPr lang="en-US" dirty="0">
                <a:latin typeface="Arial" panose="020B0604020202020204" pitchFamily="34" charset="0"/>
                <a:cs typeface="Arial" panose="020B0604020202020204" pitchFamily="34" charset="0"/>
              </a:rPr>
              <a:t>You can use the TEMPORARY keyword when creating a table. A TEMPORARY table is visible only to the current session, and is dropped automatically when the session is closed.</a:t>
            </a:r>
            <a:endParaRPr lang="en-IN" dirty="0">
              <a:latin typeface="Arial" panose="020B0604020202020204" pitchFamily="34" charset="0"/>
              <a:cs typeface="Arial" panose="020B0604020202020204" pitchFamily="34" charset="0"/>
            </a:endParaRPr>
          </a:p>
        </p:txBody>
      </p:sp>
      <p:sp>
        <p:nvSpPr>
          <p:cNvPr id="10" name="Rectangle 9"/>
          <p:cNvSpPr/>
          <p:nvPr/>
        </p:nvSpPr>
        <p:spPr>
          <a:xfrm>
            <a:off x="76200" y="47244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Use </a:t>
            </a:r>
            <a:r>
              <a:rPr lang="en-IN" dirty="0" smtClean="0">
                <a:latin typeface="Arial" panose="020B0604020202020204" pitchFamily="34" charset="0"/>
                <a:cs typeface="Arial" panose="020B0604020202020204" pitchFamily="34" charset="0"/>
              </a:rPr>
              <a:t>TEMPORARY table with the same name as the original can be useful when you want to try some statements that modify the contents of the table, without changing the original table.</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209477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1447800"/>
          </a:xfrm>
          <a:prstGeom prst="rect">
            <a:avLst/>
          </a:prstGeom>
        </p:spPr>
        <p:txBody>
          <a:bodyPr>
            <a:noAutofit/>
          </a:bodyPr>
          <a:lstStyle/>
          <a:p>
            <a:pPr algn="ctr"/>
            <a:r>
              <a:rPr lang="en-US" sz="4800" dirty="0">
                <a:solidFill>
                  <a:srgbClr val="DC525C"/>
                </a:solidFill>
                <a:latin typeface="Segoe UI Light" panose="020B0502040204020203" pitchFamily="34" charset="0"/>
                <a:cs typeface="Segoe UI Light" panose="020B0502040204020203" pitchFamily="34" charset="0"/>
              </a:rPr>
              <a:t>CREATE TABLE ... </a:t>
            </a:r>
            <a:r>
              <a:rPr lang="en-US" sz="4800" dirty="0" smtClean="0">
                <a:solidFill>
                  <a:srgbClr val="DC525C"/>
                </a:solidFill>
                <a:latin typeface="Segoe UI Light" panose="020B0502040204020203" pitchFamily="34" charset="0"/>
                <a:cs typeface="Segoe UI Light" panose="020B0502040204020203" pitchFamily="34" charset="0"/>
              </a:rPr>
              <a:t>SELECT STATEMENT</a:t>
            </a:r>
          </a:p>
        </p:txBody>
      </p:sp>
    </p:spTree>
    <p:extLst>
      <p:ext uri="{BB962C8B-B14F-4D97-AF65-F5344CB8AC3E}">
        <p14:creationId xmlns:p14="http://schemas.microsoft.com/office/powerpoint/2010/main" val="5120182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CREATE TABLE ... SELECT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create one table from another by adding a SELECT statement at the end of the CREATE TABLE statement.</a:t>
            </a:r>
          </a:p>
        </p:txBody>
      </p:sp>
      <p:sp>
        <p:nvSpPr>
          <p:cNvPr id="7" name="Rectangle 6"/>
          <p:cNvSpPr/>
          <p:nvPr/>
        </p:nvSpPr>
        <p:spPr>
          <a:xfrm>
            <a:off x="152400" y="1563469"/>
            <a:ext cx="8839200" cy="400110"/>
          </a:xfrm>
          <a:prstGeom prst="rect">
            <a:avLst/>
          </a:prstGeom>
        </p:spPr>
        <p:txBody>
          <a:bodyPr wrap="square">
            <a:spAutoFit/>
          </a:bodyPr>
          <a:lstStyle/>
          <a:p>
            <a:r>
              <a:rPr lang="en-IN" sz="2000" dirty="0">
                <a:solidFill>
                  <a:srgbClr val="0077AA"/>
                </a:solidFill>
                <a:latin typeface="Liberation Mono"/>
              </a:rPr>
              <a:t>CREATE TABLE new_tbl [AS] SELECT * FROM orig_tbl;</a:t>
            </a:r>
            <a:endParaRPr lang="en-US" sz="2000" dirty="0">
              <a:solidFill>
                <a:srgbClr val="0077AA"/>
              </a:solidFill>
              <a:latin typeface="Liberation Mono"/>
            </a:endParaRPr>
          </a:p>
        </p:txBody>
      </p:sp>
      <p:sp>
        <p:nvSpPr>
          <p:cNvPr id="8" name="Rectangle 7"/>
          <p:cNvSpPr/>
          <p:nvPr/>
        </p:nvSpPr>
        <p:spPr>
          <a:xfrm>
            <a:off x="76200" y="3048000"/>
            <a:ext cx="8991600" cy="2585323"/>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endParaRPr lang="en-IN"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a:t>
            </a:r>
            <a:r>
              <a:rPr lang="en-IN" dirty="0" smtClean="0">
                <a:latin typeface="Arial" panose="020B0604020202020204" pitchFamily="34" charset="0"/>
                <a:ea typeface="Times New Roman" panose="02020603050405020304" pitchFamily="18" charset="0"/>
              </a:rPr>
              <a:t>AS</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(ID INT) </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a:t>
            </a:r>
            <a:r>
              <a:rPr lang="en-IN" dirty="0" smtClean="0">
                <a:latin typeface="Arial" panose="020B0604020202020204" pitchFamily="34" charset="0"/>
                <a:ea typeface="Times New Roman" panose="02020603050405020304" pitchFamily="18" charset="0"/>
              </a:rPr>
              <a:t>AS</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1+1</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ENAME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endParaRPr lang="en-IN"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a:t>
            </a:r>
            <a:r>
              <a:rPr lang="en-IN" dirty="0" smtClean="0">
                <a:latin typeface="Arial" panose="020B0604020202020204" pitchFamily="34" charset="0"/>
                <a:ea typeface="Times New Roman" panose="02020603050405020304" pitchFamily="18" charset="0"/>
              </a:rPr>
              <a:t>AS</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1+1 R1, ENAME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a:t>
            </a:r>
            <a:r>
              <a:rPr lang="en-IN" dirty="0" smtClean="0">
                <a:latin typeface="Arial" panose="020B0604020202020204" pitchFamily="34" charset="0"/>
                <a:ea typeface="Times New Roman" panose="02020603050405020304" pitchFamily="18" charset="0"/>
              </a:rPr>
              <a:t>AS</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 </a:t>
            </a:r>
            <a:r>
              <a:rPr lang="en-IN" dirty="0">
                <a:solidFill>
                  <a:srgbClr val="DD4A68"/>
                </a:solidFill>
                <a:latin typeface="Arial" panose="020B0604020202020204" pitchFamily="34" charset="0"/>
                <a:ea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1=2</a:t>
            </a:r>
            <a:r>
              <a:rPr lang="en-IN" dirty="0">
                <a:latin typeface="Arial" panose="020B0604020202020204" pitchFamily="34" charset="0"/>
                <a:cs typeface="Arial" panose="020B0604020202020204" pitchFamily="34" charset="0"/>
              </a:rPr>
              <a:t>;</a:t>
            </a:r>
            <a:endParaRPr lang="en-IN" dirty="0" smtClean="0">
              <a:latin typeface="Arial" panose="020B0604020202020204" pitchFamily="34" charset="0"/>
              <a:cs typeface="Arial" panose="020B0604020202020204" pitchFamily="34" charset="0"/>
            </a:endParaRPr>
          </a:p>
        </p:txBody>
      </p:sp>
      <p:sp>
        <p:nvSpPr>
          <p:cNvPr id="9" name="Rectangle 8"/>
          <p:cNvSpPr/>
          <p:nvPr/>
        </p:nvSpPr>
        <p:spPr>
          <a:xfrm>
            <a:off x="76200" y="2057400"/>
            <a:ext cx="8991600" cy="923330"/>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You cannot use FOR UPDATE as part of the SELECT in a statement such as CREATE TABLE new_table SELECT ... FROM old_table </a:t>
            </a:r>
            <a:r>
              <a:rPr lang="en-IN" dirty="0" smtClean="0">
                <a:latin typeface="Arial" panose="020B0604020202020204" pitchFamily="34" charset="0"/>
                <a:cs typeface="Arial" panose="020B0604020202020204" pitchFamily="34" charset="0"/>
              </a:rPr>
              <a:t>.... FOR UPDATE.</a:t>
            </a:r>
          </a:p>
          <a:p>
            <a:r>
              <a:rPr lang="en-IN" dirty="0" smtClean="0">
                <a:latin typeface="Arial" panose="020B0604020202020204" pitchFamily="34" charset="0"/>
                <a:cs typeface="Arial" panose="020B0604020202020204" pitchFamily="34" charset="0"/>
              </a:rPr>
              <a:t>If </a:t>
            </a:r>
            <a:r>
              <a:rPr lang="en-IN" dirty="0">
                <a:latin typeface="Arial" panose="020B0604020202020204" pitchFamily="34" charset="0"/>
                <a:cs typeface="Arial" panose="020B0604020202020204" pitchFamily="34" charset="0"/>
              </a:rPr>
              <a:t>you attempt to do so, the statement fails.</a:t>
            </a:r>
          </a:p>
        </p:txBody>
      </p:sp>
      <p:sp>
        <p:nvSpPr>
          <p:cNvPr id="10" name="Rectangle 9"/>
          <p:cNvSpPr/>
          <p:nvPr/>
        </p:nvSpPr>
        <p:spPr>
          <a:xfrm>
            <a:off x="190500" y="5715000"/>
            <a:ext cx="8763000" cy="353943"/>
          </a:xfrm>
          <a:prstGeom prst="rect">
            <a:avLst/>
          </a:prstGeom>
          <a:solidFill>
            <a:schemeClr val="accent2">
              <a:lumMod val="75000"/>
            </a:schemeClr>
          </a:solidFill>
        </p:spPr>
        <p:txBody>
          <a:bodyPr wrap="square">
            <a:spAutoFit/>
          </a:bodyPr>
          <a:lstStyle/>
          <a:p>
            <a:r>
              <a:rPr lang="en-IN" sz="1700" dirty="0" smtClean="0">
                <a:latin typeface="Arial" panose="020B0604020202020204" pitchFamily="34" charset="0"/>
                <a:cs typeface="Arial" panose="020B0604020202020204" pitchFamily="34" charset="0"/>
              </a:rPr>
              <a:t>By default, this statement does not copy all column attributes such as AUTO_INCREMET</a:t>
            </a:r>
            <a:endParaRPr lang="en-IN" sz="17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486560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Commit and Rollback</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890538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Commit and Rollback</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To undo MySQL statements you use the ROLLBACK statement. To write the changes into the database within a transaction, you use the COMMIT statement.</a:t>
            </a:r>
          </a:p>
        </p:txBody>
      </p:sp>
      <p:sp>
        <p:nvSpPr>
          <p:cNvPr id="7" name="Rectangle 6"/>
          <p:cNvSpPr/>
          <p:nvPr/>
        </p:nvSpPr>
        <p:spPr>
          <a:xfrm>
            <a:off x="152400" y="1524000"/>
            <a:ext cx="8839200" cy="193899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 </a:t>
            </a:r>
            <a:r>
              <a:rPr lang="en-IN" sz="2000" dirty="0">
                <a:solidFill>
                  <a:srgbClr val="0077AA"/>
                </a:solidFill>
                <a:latin typeface="Liberation Mono"/>
              </a:rPr>
              <a:t>START TRANSACTION</a:t>
            </a:r>
          </a:p>
          <a:p>
            <a:r>
              <a:rPr lang="en-IN" sz="2000" dirty="0">
                <a:solidFill>
                  <a:srgbClr val="0077AA"/>
                </a:solidFill>
                <a:latin typeface="Liberation Mono"/>
              </a:rPr>
              <a:t>     [transaction_characteristic]</a:t>
            </a:r>
          </a:p>
          <a:p>
            <a:endParaRPr lang="en-IN" sz="2000" dirty="0">
              <a:solidFill>
                <a:srgbClr val="0077AA"/>
              </a:solidFill>
              <a:latin typeface="Liberation Mono"/>
            </a:endParaRPr>
          </a:p>
          <a:p>
            <a:r>
              <a:rPr lang="en-IN" sz="2000" dirty="0">
                <a:solidFill>
                  <a:srgbClr val="0077AA"/>
                </a:solidFill>
                <a:latin typeface="Liberation Mono"/>
              </a:rPr>
              <a:t> transaction_characteristic:</a:t>
            </a:r>
          </a:p>
          <a:p>
            <a:r>
              <a:rPr lang="en-IN" sz="2000" dirty="0">
                <a:solidFill>
                  <a:srgbClr val="0077AA"/>
                </a:solidFill>
                <a:latin typeface="Liberation Mono"/>
              </a:rPr>
              <a:t>  | READ WRITE</a:t>
            </a:r>
          </a:p>
          <a:p>
            <a:r>
              <a:rPr lang="en-IN" sz="2000" dirty="0">
                <a:solidFill>
                  <a:srgbClr val="0077AA"/>
                </a:solidFill>
                <a:latin typeface="Liberation Mono"/>
              </a:rPr>
              <a:t>  | READ ONLY</a:t>
            </a:r>
            <a:endParaRPr lang="en-US" sz="2000" dirty="0">
              <a:solidFill>
                <a:srgbClr val="0077AA"/>
              </a:solidFill>
              <a:latin typeface="Liberation Mono"/>
            </a:endParaRPr>
          </a:p>
        </p:txBody>
      </p:sp>
      <p:sp>
        <p:nvSpPr>
          <p:cNvPr id="8" name="Rectangle 7"/>
          <p:cNvSpPr/>
          <p:nvPr/>
        </p:nvSpPr>
        <p:spPr>
          <a:xfrm>
            <a:off x="76200" y="4286071"/>
            <a:ext cx="8991600" cy="1200329"/>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smtClean="0">
                <a:latin typeface="Arial" panose="020B0604020202020204" pitchFamily="34" charset="0"/>
                <a:cs typeface="Arial" panose="020B0604020202020204" pitchFamily="34" charset="0"/>
              </a:rPr>
              <a:t>START TRANSACTION READ ONLY;</a:t>
            </a:r>
            <a:endParaRPr lang="en-IN"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1600" dirty="0" smtClean="0">
                <a:latin typeface="Arial" panose="020B0604020202020204" pitchFamily="34" charset="0"/>
                <a:cs typeface="Arial" panose="020B0604020202020204" pitchFamily="34" charset="0"/>
              </a:rPr>
              <a:t>INSERT DEPT values (60,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HRD',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Pune' );</a:t>
            </a:r>
          </a:p>
          <a:p>
            <a:pPr marL="342900" indent="-342900">
              <a:lnSpc>
                <a:spcPct val="150000"/>
              </a:lnSpc>
              <a:buFont typeface="Arial" panose="020B0604020202020204" pitchFamily="34" charset="0"/>
              <a:buChar char="•"/>
            </a:pPr>
            <a:r>
              <a:rPr lang="en-IN" sz="1600" dirty="0" smtClean="0">
                <a:latin typeface="Arial" panose="020B0604020202020204" pitchFamily="34" charset="0"/>
                <a:cs typeface="Arial" panose="020B0604020202020204" pitchFamily="34" charset="0"/>
              </a:rPr>
              <a:t>COMMIT</a:t>
            </a:r>
            <a:endParaRPr lang="en-IN" sz="1600" dirty="0">
              <a:latin typeface="Arial" panose="020B0604020202020204" pitchFamily="34" charset="0"/>
              <a:cs typeface="Arial" panose="020B0604020202020204" pitchFamily="34" charset="0"/>
            </a:endParaRPr>
          </a:p>
        </p:txBody>
      </p:sp>
      <p:sp>
        <p:nvSpPr>
          <p:cNvPr id="6" name="Rectangle 5"/>
          <p:cNvSpPr/>
          <p:nvPr/>
        </p:nvSpPr>
        <p:spPr>
          <a:xfrm>
            <a:off x="76200" y="3581400"/>
            <a:ext cx="8991600" cy="646331"/>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It is important to note that MySQL automatically commits the changes to the database by default.</a:t>
            </a:r>
          </a:p>
        </p:txBody>
      </p:sp>
    </p:spTree>
    <p:extLst>
      <p:ext uri="{BB962C8B-B14F-4D97-AF65-F5344CB8AC3E}">
        <p14:creationId xmlns:p14="http://schemas.microsoft.com/office/powerpoint/2010/main" val="22077702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Rectangle 1"/>
          <p:cNvSpPr>
            <a:spLocks noChangeArrowheads="1"/>
          </p:cNvSpPr>
          <p:nvPr/>
        </p:nvSpPr>
        <p:spPr bwMode="auto">
          <a:xfrm>
            <a:off x="228600" y="2133600"/>
            <a:ext cx="8686800" cy="830997"/>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just" fontAlgn="base">
              <a:spcBef>
                <a:spcPct val="0"/>
              </a:spcBef>
              <a:spcAft>
                <a:spcPct val="0"/>
              </a:spcAft>
            </a:pPr>
            <a:r>
              <a:rPr lang="en-US" sz="2400" b="1" i="1" dirty="0" smtClean="0">
                <a:solidFill>
                  <a:srgbClr val="FF0000"/>
                </a:solidFill>
                <a:latin typeface="Arial" pitchFamily="34" charset="0"/>
                <a:ea typeface="MS Mincho" pitchFamily="49" charset="-128"/>
                <a:cs typeface="Arial" pitchFamily="34" charset="0"/>
              </a:rPr>
              <a:t>e.g</a:t>
            </a:r>
            <a:r>
              <a:rPr lang="en-US" sz="2400" b="1" i="1" dirty="0">
                <a:solidFill>
                  <a:srgbClr val="FF0000"/>
                </a:solidFill>
                <a:latin typeface="Arial" pitchFamily="34" charset="0"/>
                <a:ea typeface="MS Mincho" pitchFamily="49" charset="-128"/>
                <a:cs typeface="Arial" pitchFamily="34" charset="0"/>
              </a:rPr>
              <a:t>.</a:t>
            </a:r>
            <a:r>
              <a:rPr kumimoji="0" lang="en-US" sz="2400" b="0" u="none" strike="noStrike" cap="none" normalizeH="0" baseline="0" dirty="0" smtClean="0">
                <a:ln>
                  <a:noFill/>
                </a:ln>
                <a:solidFill>
                  <a:schemeClr val="tx1"/>
                </a:solidFill>
                <a:effectLst/>
                <a:latin typeface="Arial" pitchFamily="34" charset="0"/>
                <a:ea typeface="MS Mincho" pitchFamily="49" charset="-128"/>
                <a:cs typeface="Arial" pitchFamily="34" charset="0"/>
              </a:rPr>
              <a:t>, in a school database, </a:t>
            </a:r>
            <a:r>
              <a:rPr kumimoji="0" lang="en-US" sz="2400" b="1" u="none" strike="noStrike" cap="none" normalizeH="0" baseline="0" dirty="0" smtClean="0">
                <a:ln>
                  <a:noFill/>
                </a:ln>
                <a:solidFill>
                  <a:schemeClr val="tx1"/>
                </a:solidFill>
                <a:effectLst/>
                <a:latin typeface="Arial" pitchFamily="34" charset="0"/>
                <a:ea typeface="MS Mincho" pitchFamily="49" charset="-128"/>
                <a:cs typeface="Arial" pitchFamily="34" charset="0"/>
              </a:rPr>
              <a:t>students, teachers, classes, </a:t>
            </a:r>
            <a:r>
              <a:rPr lang="en-US" sz="2400" dirty="0">
                <a:latin typeface="Arial" pitchFamily="34" charset="0"/>
                <a:ea typeface="MS Mincho" pitchFamily="49" charset="-128"/>
                <a:cs typeface="Arial" pitchFamily="34" charset="0"/>
              </a:rPr>
              <a:t>and</a:t>
            </a:r>
            <a:r>
              <a:rPr kumimoji="0" lang="en-US" sz="2400" b="1" u="none" strike="noStrike" cap="none" normalizeH="0" baseline="0" dirty="0" smtClean="0">
                <a:ln>
                  <a:noFill/>
                </a:ln>
                <a:solidFill>
                  <a:schemeClr val="tx1"/>
                </a:solidFill>
                <a:effectLst/>
                <a:latin typeface="Arial" pitchFamily="34" charset="0"/>
                <a:ea typeface="MS Mincho" pitchFamily="49" charset="-128"/>
                <a:cs typeface="Arial" pitchFamily="34" charset="0"/>
              </a:rPr>
              <a:t> courses</a:t>
            </a:r>
            <a:r>
              <a:rPr kumimoji="0" lang="en-US" sz="2400" b="1" u="none" strike="noStrike" cap="none" normalizeH="0" dirty="0" smtClean="0">
                <a:ln>
                  <a:noFill/>
                </a:ln>
                <a:solidFill>
                  <a:schemeClr val="tx1"/>
                </a:solidFill>
                <a:effectLst/>
                <a:latin typeface="Arial" pitchFamily="34" charset="0"/>
                <a:ea typeface="MS Mincho" pitchFamily="49" charset="-128"/>
                <a:cs typeface="Arial" pitchFamily="34" charset="0"/>
              </a:rPr>
              <a:t> </a:t>
            </a:r>
            <a:r>
              <a:rPr kumimoji="0" lang="en-US" sz="2400" b="0" u="none" strike="noStrike" cap="none" normalizeH="0" baseline="0" dirty="0" smtClean="0">
                <a:ln>
                  <a:noFill/>
                </a:ln>
                <a:solidFill>
                  <a:schemeClr val="tx1"/>
                </a:solidFill>
                <a:effectLst/>
                <a:latin typeface="Arial" pitchFamily="34" charset="0"/>
                <a:ea typeface="MS Mincho" pitchFamily="49" charset="-128"/>
                <a:cs typeface="Arial" pitchFamily="34" charset="0"/>
              </a:rPr>
              <a:t>can be considered as </a:t>
            </a:r>
            <a:r>
              <a:rPr kumimoji="0" lang="en-US" sz="2400" b="1" u="none" strike="noStrike" cap="none" normalizeH="0" baseline="0" dirty="0" smtClean="0">
                <a:ln>
                  <a:noFill/>
                </a:ln>
                <a:solidFill>
                  <a:schemeClr val="tx1"/>
                </a:solidFill>
                <a:effectLst/>
                <a:latin typeface="Arial" pitchFamily="34" charset="0"/>
                <a:ea typeface="MS Mincho" pitchFamily="49" charset="-128"/>
                <a:cs typeface="Arial" pitchFamily="34" charset="0"/>
              </a:rPr>
              <a:t>entities</a:t>
            </a:r>
            <a:r>
              <a:rPr kumimoji="0" lang="en-US" sz="2400" b="0" u="none" strike="noStrike" cap="none" normalizeH="0" baseline="0" dirty="0" smtClean="0">
                <a:ln>
                  <a:noFill/>
                </a:ln>
                <a:solidFill>
                  <a:schemeClr val="tx1"/>
                </a:solidFill>
                <a:effectLst/>
                <a:latin typeface="Arial" pitchFamily="34" charset="0"/>
                <a:ea typeface="MS Mincho" pitchFamily="49" charset="-128"/>
                <a:cs typeface="Arial" pitchFamily="34" charset="0"/>
              </a:rPr>
              <a:t>.</a:t>
            </a:r>
          </a:p>
        </p:txBody>
      </p:sp>
      <p:sp>
        <p:nvSpPr>
          <p:cNvPr id="72706" name="Rectangle 2"/>
          <p:cNvSpPr>
            <a:spLocks noChangeArrowheads="1"/>
          </p:cNvSpPr>
          <p:nvPr/>
        </p:nvSpPr>
        <p:spPr bwMode="auto">
          <a:xfrm>
            <a:off x="228600" y="4825425"/>
            <a:ext cx="8686800" cy="58477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r" defTabSz="914400" rtl="0" eaLnBrk="1" fontAlgn="base" latinLnBrk="0" hangingPunct="1">
              <a:lnSpc>
                <a:spcPct val="100000"/>
              </a:lnSpc>
              <a:spcBef>
                <a:spcPct val="0"/>
              </a:spcBef>
              <a:spcAft>
                <a:spcPct val="0"/>
              </a:spcAft>
              <a:buClrTx/>
              <a:buSzTx/>
              <a:buFontTx/>
              <a:buNone/>
              <a:tabLst/>
            </a:pPr>
            <a:r>
              <a:rPr lang="en-US" sz="3200" b="1" i="1" dirty="0" smtClean="0">
                <a:latin typeface="Arial" pitchFamily="34" charset="0"/>
                <a:ea typeface="MS Mincho" pitchFamily="49" charset="-128"/>
                <a:cs typeface="Arial" pitchFamily="34" charset="0"/>
              </a:rPr>
              <a:t>Every entity has its own characteristics.</a:t>
            </a:r>
          </a:p>
        </p:txBody>
      </p:sp>
      <p:sp>
        <p:nvSpPr>
          <p:cNvPr id="6" name="Rectangle 5"/>
          <p:cNvSpPr/>
          <p:nvPr/>
        </p:nvSpPr>
        <p:spPr>
          <a:xfrm>
            <a:off x="228600" y="762000"/>
            <a:ext cx="8686800" cy="954107"/>
          </a:xfrm>
          <a:prstGeom prst="rect">
            <a:avLst/>
          </a:prstGeom>
        </p:spPr>
        <p:txBody>
          <a:bodyPr wrap="square">
            <a:spAutoFit/>
          </a:bodyPr>
          <a:lstStyle/>
          <a:p>
            <a:r>
              <a:rPr lang="en-US" sz="2400" dirty="0" smtClean="0">
                <a:latin typeface="Arial" pitchFamily="34" charset="0"/>
                <a:cs typeface="Arial" pitchFamily="34" charset="0"/>
              </a:rPr>
              <a:t>In relation to a database , an entity is a </a:t>
            </a:r>
            <a:r>
              <a:rPr lang="en-US" sz="2800" b="1" dirty="0" smtClean="0">
                <a:solidFill>
                  <a:srgbClr val="C00000"/>
                </a:solidFill>
                <a:latin typeface="Arial" pitchFamily="34" charset="0"/>
                <a:cs typeface="Arial" pitchFamily="34" charset="0"/>
              </a:rPr>
              <a:t>person</a:t>
            </a:r>
            <a:r>
              <a:rPr lang="en-US" sz="2800" b="1" dirty="0" smtClean="0">
                <a:latin typeface="Arial" pitchFamily="34" charset="0"/>
                <a:cs typeface="Arial" pitchFamily="34" charset="0"/>
              </a:rPr>
              <a:t>, </a:t>
            </a:r>
            <a:r>
              <a:rPr lang="en-US" sz="2800" b="1" dirty="0" smtClean="0">
                <a:solidFill>
                  <a:srgbClr val="C00000"/>
                </a:solidFill>
                <a:latin typeface="Arial" pitchFamily="34" charset="0"/>
                <a:cs typeface="Arial" pitchFamily="34" charset="0"/>
              </a:rPr>
              <a:t>place</a:t>
            </a:r>
            <a:r>
              <a:rPr lang="en-US" sz="2800" b="1" dirty="0" smtClean="0">
                <a:latin typeface="Arial" pitchFamily="34" charset="0"/>
                <a:cs typeface="Arial" pitchFamily="34" charset="0"/>
              </a:rPr>
              <a:t>, </a:t>
            </a:r>
            <a:r>
              <a:rPr lang="en-US" sz="2400" dirty="0">
                <a:latin typeface="Arial" pitchFamily="34" charset="0"/>
                <a:cs typeface="Arial" pitchFamily="34" charset="0"/>
              </a:rPr>
              <a:t>or</a:t>
            </a:r>
            <a:r>
              <a:rPr lang="en-US" sz="2800" b="1" dirty="0" smtClean="0">
                <a:latin typeface="Arial" pitchFamily="34" charset="0"/>
                <a:cs typeface="Arial" pitchFamily="34" charset="0"/>
              </a:rPr>
              <a:t> </a:t>
            </a:r>
            <a:r>
              <a:rPr lang="en-US" sz="2800" b="1" dirty="0" smtClean="0">
                <a:solidFill>
                  <a:srgbClr val="C00000"/>
                </a:solidFill>
                <a:latin typeface="Arial" pitchFamily="34" charset="0"/>
                <a:cs typeface="Arial" pitchFamily="34" charset="0"/>
              </a:rPr>
              <a:t>thing</a:t>
            </a:r>
            <a:r>
              <a:rPr lang="en-US" sz="2400" dirty="0" smtClean="0">
                <a:solidFill>
                  <a:srgbClr val="C00000"/>
                </a:solidFill>
                <a:latin typeface="Arial" pitchFamily="34" charset="0"/>
                <a:cs typeface="Arial" pitchFamily="34" charset="0"/>
              </a:rPr>
              <a:t> </a:t>
            </a:r>
            <a:r>
              <a:rPr lang="en-US" sz="2400" dirty="0" smtClean="0">
                <a:latin typeface="Arial" pitchFamily="34" charset="0"/>
                <a:cs typeface="Arial" pitchFamily="34" charset="0"/>
              </a:rPr>
              <a:t>about which data can be stored.</a:t>
            </a:r>
            <a:endParaRPr lang="en-US" sz="2400" dirty="0">
              <a:latin typeface="Arial" pitchFamily="34" charset="0"/>
              <a:cs typeface="Arial" pitchFamily="34" charset="0"/>
            </a:endParaRPr>
          </a:p>
        </p:txBody>
      </p:sp>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Entity</a:t>
            </a:r>
          </a:p>
        </p:txBody>
      </p:sp>
      <p:sp>
        <p:nvSpPr>
          <p:cNvPr id="4" name="Rectangle 3"/>
          <p:cNvSpPr/>
          <p:nvPr/>
        </p:nvSpPr>
        <p:spPr>
          <a:xfrm>
            <a:off x="228601" y="3429000"/>
            <a:ext cx="8686800" cy="830997"/>
          </a:xfrm>
          <a:prstGeom prst="rect">
            <a:avLst/>
          </a:prstGeom>
        </p:spPr>
        <p:txBody>
          <a:bodyPr wrap="square">
            <a:spAutoFit/>
          </a:bodyPr>
          <a:lstStyle/>
          <a:p>
            <a:pPr lvl="0" algn="just" fontAlgn="base">
              <a:spcBef>
                <a:spcPct val="0"/>
              </a:spcBef>
              <a:spcAft>
                <a:spcPct val="0"/>
              </a:spcAft>
            </a:pPr>
            <a:r>
              <a:rPr lang="en-US" sz="2400" dirty="0">
                <a:latin typeface="Arial" pitchFamily="34" charset="0"/>
                <a:ea typeface="MS Mincho" pitchFamily="49" charset="-128"/>
                <a:cs typeface="Arial" pitchFamily="34" charset="0"/>
              </a:rPr>
              <a:t>All these entities have some</a:t>
            </a:r>
            <a:r>
              <a:rPr lang="en-US" sz="2400" b="1" dirty="0">
                <a:latin typeface="Arial" pitchFamily="34" charset="0"/>
                <a:ea typeface="MS Mincho" pitchFamily="49" charset="-128"/>
                <a:cs typeface="Arial" pitchFamily="34" charset="0"/>
              </a:rPr>
              <a:t> </a:t>
            </a:r>
            <a:r>
              <a:rPr lang="en-US" sz="2400" b="1" dirty="0">
                <a:solidFill>
                  <a:srgbClr val="C00000"/>
                </a:solidFill>
                <a:latin typeface="Arial" pitchFamily="34" charset="0"/>
                <a:ea typeface="MS Mincho" pitchFamily="49" charset="-128"/>
                <a:cs typeface="Arial" pitchFamily="34" charset="0"/>
              </a:rPr>
              <a:t>attributes</a:t>
            </a:r>
            <a:r>
              <a:rPr lang="en-US" sz="2400" b="1" dirty="0">
                <a:latin typeface="Arial" pitchFamily="34" charset="0"/>
                <a:ea typeface="MS Mincho" pitchFamily="49" charset="-128"/>
                <a:cs typeface="Arial" pitchFamily="34" charset="0"/>
              </a:rPr>
              <a:t> </a:t>
            </a:r>
            <a:r>
              <a:rPr lang="en-US" sz="2400" dirty="0">
                <a:latin typeface="Arial" pitchFamily="34" charset="0"/>
                <a:ea typeface="MS Mincho" pitchFamily="49" charset="-128"/>
                <a:cs typeface="Arial" pitchFamily="34" charset="0"/>
              </a:rPr>
              <a:t>or</a:t>
            </a:r>
            <a:r>
              <a:rPr lang="en-US" sz="2400" b="1" dirty="0">
                <a:latin typeface="Arial" pitchFamily="34" charset="0"/>
                <a:ea typeface="MS Mincho" pitchFamily="49" charset="-128"/>
                <a:cs typeface="Arial" pitchFamily="34" charset="0"/>
              </a:rPr>
              <a:t> </a:t>
            </a:r>
            <a:r>
              <a:rPr lang="en-US" sz="2400" b="1" dirty="0">
                <a:solidFill>
                  <a:srgbClr val="C00000"/>
                </a:solidFill>
                <a:latin typeface="Arial" pitchFamily="34" charset="0"/>
                <a:ea typeface="MS Mincho" pitchFamily="49" charset="-128"/>
                <a:cs typeface="Arial" pitchFamily="34" charset="0"/>
              </a:rPr>
              <a:t>properties</a:t>
            </a:r>
            <a:r>
              <a:rPr lang="en-US" sz="2400" dirty="0">
                <a:solidFill>
                  <a:srgbClr val="C00000"/>
                </a:solidFill>
                <a:latin typeface="Arial" pitchFamily="34" charset="0"/>
                <a:ea typeface="MS Mincho" pitchFamily="49" charset="-128"/>
                <a:cs typeface="Arial" pitchFamily="34" charset="0"/>
              </a:rPr>
              <a:t> </a:t>
            </a:r>
            <a:r>
              <a:rPr lang="en-US" sz="2400" dirty="0">
                <a:latin typeface="Arial" pitchFamily="34" charset="0"/>
                <a:ea typeface="MS Mincho" pitchFamily="49" charset="-128"/>
                <a:cs typeface="Arial" pitchFamily="34" charset="0"/>
              </a:rPr>
              <a:t>that give them their </a:t>
            </a:r>
            <a:r>
              <a:rPr lang="en-US" sz="2400" b="1" dirty="0">
                <a:latin typeface="Arial" pitchFamily="34" charset="0"/>
                <a:ea typeface="MS Mincho" pitchFamily="49" charset="-128"/>
                <a:cs typeface="Arial" pitchFamily="34" charset="0"/>
              </a:rPr>
              <a:t>identity</a:t>
            </a:r>
            <a:r>
              <a:rPr lang="en-US" sz="2400" dirty="0">
                <a:latin typeface="Arial" pitchFamily="34" charset="0"/>
                <a:ea typeface="MS Mincho" pitchFamily="49" charset="-128"/>
                <a:cs typeface="Arial" pitchFamily="34" charset="0"/>
              </a:rPr>
              <a:t>.</a:t>
            </a:r>
            <a:endParaRPr lang="en-US" sz="24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Commit and Rollback</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To undo MySQL statements you use the ROLLBACK statement. To write the changes into the database within a transaction, you use the COMMIT statement.</a:t>
            </a:r>
          </a:p>
        </p:txBody>
      </p:sp>
      <p:sp>
        <p:nvSpPr>
          <p:cNvPr id="7" name="Rectangle 6"/>
          <p:cNvSpPr/>
          <p:nvPr/>
        </p:nvSpPr>
        <p:spPr>
          <a:xfrm>
            <a:off x="152400" y="1524000"/>
            <a:ext cx="8839200" cy="1323439"/>
          </a:xfrm>
          <a:prstGeom prst="rect">
            <a:avLst/>
          </a:prstGeom>
        </p:spPr>
        <p:txBody>
          <a:bodyPr wrap="square">
            <a:spAutoFit/>
          </a:bodyPr>
          <a:lstStyle/>
          <a:p>
            <a:r>
              <a:rPr lang="en-IN" sz="2000" dirty="0">
                <a:solidFill>
                  <a:srgbClr val="0077AA"/>
                </a:solidFill>
                <a:latin typeface="Liberation Mono"/>
              </a:rPr>
              <a:t>BEGIN [WORK]</a:t>
            </a:r>
          </a:p>
          <a:p>
            <a:r>
              <a:rPr lang="en-IN" sz="2000" dirty="0">
                <a:solidFill>
                  <a:srgbClr val="0077AA"/>
                </a:solidFill>
                <a:latin typeface="Liberation Mono"/>
              </a:rPr>
              <a:t>COMMIT [WORK]</a:t>
            </a:r>
          </a:p>
          <a:p>
            <a:r>
              <a:rPr lang="en-IN" sz="2000" dirty="0">
                <a:solidFill>
                  <a:srgbClr val="0077AA"/>
                </a:solidFill>
                <a:latin typeface="Liberation Mono"/>
              </a:rPr>
              <a:t>ROLLBACK [WORK] </a:t>
            </a:r>
          </a:p>
          <a:p>
            <a:r>
              <a:rPr lang="en-IN" sz="2000" dirty="0">
                <a:solidFill>
                  <a:srgbClr val="0077AA"/>
                </a:solidFill>
                <a:latin typeface="Liberation Mono"/>
              </a:rPr>
              <a:t>SET autocommit = {0 | 1}</a:t>
            </a:r>
            <a:endParaRPr lang="en-US" sz="2000" dirty="0">
              <a:solidFill>
                <a:srgbClr val="0077AA"/>
              </a:solidFill>
              <a:latin typeface="Liberation Mono"/>
            </a:endParaRPr>
          </a:p>
        </p:txBody>
      </p:sp>
      <p:sp>
        <p:nvSpPr>
          <p:cNvPr id="8" name="Rectangle 7"/>
          <p:cNvSpPr/>
          <p:nvPr/>
        </p:nvSpPr>
        <p:spPr>
          <a:xfrm>
            <a:off x="76200" y="3581400"/>
            <a:ext cx="8991600" cy="1246495"/>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BEGIN WORK</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INSERT</a:t>
            </a:r>
            <a:r>
              <a:rPr lang="en-IN" sz="1600" dirty="0" smtClean="0">
                <a:latin typeface="Arial" panose="020B0604020202020204" pitchFamily="34" charset="0"/>
                <a:cs typeface="Arial" panose="020B0604020202020204" pitchFamily="34" charset="0"/>
              </a:rPr>
              <a:t> DEPT </a:t>
            </a:r>
            <a:r>
              <a:rPr lang="en-IN" sz="1600" dirty="0" smtClean="0">
                <a:solidFill>
                  <a:srgbClr val="0077AA"/>
                </a:solidFill>
                <a:latin typeface="Arial" panose="020B0604020202020204" pitchFamily="34" charset="0"/>
                <a:ea typeface="Times New Roman" panose="02020603050405020304" pitchFamily="18" charset="0"/>
              </a:rPr>
              <a:t>VALUES</a:t>
            </a:r>
            <a:r>
              <a:rPr lang="en-IN" sz="1600" dirty="0" smtClean="0">
                <a:latin typeface="Arial" panose="020B0604020202020204" pitchFamily="34" charset="0"/>
                <a:cs typeface="Arial" panose="020B0604020202020204" pitchFamily="34" charset="0"/>
              </a:rPr>
              <a:t> (60,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HRD',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Pune' );</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COMMIT WORK</a:t>
            </a:r>
          </a:p>
        </p:txBody>
      </p:sp>
      <p:sp>
        <p:nvSpPr>
          <p:cNvPr id="6" name="Rectangle 5"/>
          <p:cNvSpPr/>
          <p:nvPr/>
        </p:nvSpPr>
        <p:spPr>
          <a:xfrm>
            <a:off x="76200" y="2873514"/>
            <a:ext cx="8991600" cy="646331"/>
          </a:xfrm>
          <a:prstGeom prst="rect">
            <a:avLst/>
          </a:prstGeom>
          <a:solidFill>
            <a:srgbClr val="D9DD21"/>
          </a:solidFill>
        </p:spPr>
        <p:txBody>
          <a:bodyPr wrap="square">
            <a:spAutoFit/>
          </a:bodyPr>
          <a:lstStyle/>
          <a:p>
            <a:r>
              <a:rPr lang="en-IN" dirty="0">
                <a:latin typeface="Arial" panose="020B0604020202020204" pitchFamily="34" charset="0"/>
                <a:cs typeface="Arial" panose="020B0604020202020204" pitchFamily="34" charset="0"/>
              </a:rPr>
              <a:t>It is important to note that MySQL automatically commits the changes to the database by default.</a:t>
            </a:r>
          </a:p>
        </p:txBody>
      </p:sp>
      <p:sp>
        <p:nvSpPr>
          <p:cNvPr id="9" name="Rectangle 8"/>
          <p:cNvSpPr/>
          <p:nvPr/>
        </p:nvSpPr>
        <p:spPr>
          <a:xfrm>
            <a:off x="152400" y="5029200"/>
            <a:ext cx="8839200" cy="36933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SET autocommit = {0 | 1</a:t>
            </a:r>
            <a:r>
              <a:rPr lang="en-IN" dirty="0" smtClean="0">
                <a:solidFill>
                  <a:srgbClr val="298AE5"/>
                </a:solidFill>
                <a:latin typeface="Arial" panose="020B0604020202020204" pitchFamily="34" charset="0"/>
                <a:cs typeface="Arial" panose="020B0604020202020204" pitchFamily="34" charset="0"/>
              </a:rPr>
              <a:t>}    0 - </a:t>
            </a:r>
            <a:r>
              <a:rPr lang="en-US" dirty="0" smtClean="0">
                <a:solidFill>
                  <a:srgbClr val="298AE5"/>
                </a:solidFill>
                <a:latin typeface="Arial" panose="020B0604020202020204" pitchFamily="34" charset="0"/>
                <a:cs typeface="Arial" panose="020B0604020202020204" pitchFamily="34" charset="0"/>
              </a:rPr>
              <a:t>disable; 1 - enable</a:t>
            </a:r>
          </a:p>
        </p:txBody>
      </p:sp>
      <p:sp>
        <p:nvSpPr>
          <p:cNvPr id="10" name="Rectangle 9"/>
          <p:cNvSpPr/>
          <p:nvPr/>
        </p:nvSpPr>
        <p:spPr>
          <a:xfrm>
            <a:off x="152400" y="5599837"/>
            <a:ext cx="2917273" cy="369332"/>
          </a:xfrm>
          <a:prstGeom prst="rect">
            <a:avLst/>
          </a:prstGeom>
        </p:spPr>
        <p:txBody>
          <a:bodyPr wrap="none">
            <a:spAutoFit/>
          </a:bodyPr>
          <a:lstStyle/>
          <a:p>
            <a:r>
              <a:rPr lang="en-IN" sz="1600" dirty="0">
                <a:solidFill>
                  <a:srgbClr val="0077AA"/>
                </a:solidFill>
                <a:latin typeface="Arial" panose="020B0604020202020204" pitchFamily="34" charset="0"/>
                <a:ea typeface="Times New Roman" panose="02020603050405020304" pitchFamily="18" charset="0"/>
              </a:rPr>
              <a:t>SELECT</a:t>
            </a:r>
            <a:r>
              <a:rPr lang="en-IN" dirty="0"/>
              <a:t> </a:t>
            </a:r>
            <a:r>
              <a:rPr lang="en-IN" sz="1600" dirty="0">
                <a:solidFill>
                  <a:srgbClr val="DD4A68"/>
                </a:solidFill>
                <a:latin typeface="Arial" panose="020B0604020202020204" pitchFamily="34" charset="0"/>
                <a:ea typeface="Times New Roman" panose="02020603050405020304" pitchFamily="18" charset="0"/>
              </a:rPr>
              <a:t>@@AUTOCOMMIT;</a:t>
            </a:r>
          </a:p>
        </p:txBody>
      </p:sp>
    </p:spTree>
    <p:extLst>
      <p:ext uri="{BB962C8B-B14F-4D97-AF65-F5344CB8AC3E}">
        <p14:creationId xmlns:p14="http://schemas.microsoft.com/office/powerpoint/2010/main" val="5565620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Anomalies in DBMS</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3" name="Rectangle 2"/>
          <p:cNvSpPr/>
          <p:nvPr/>
        </p:nvSpPr>
        <p:spPr>
          <a:xfrm>
            <a:off x="304800" y="3276600"/>
            <a:ext cx="8610600" cy="707886"/>
          </a:xfrm>
          <a:prstGeom prst="rect">
            <a:avLst/>
          </a:prstGeom>
          <a:solidFill>
            <a:srgbClr val="E8F97F"/>
          </a:solidFill>
        </p:spPr>
        <p:txBody>
          <a:bodyPr wrap="square">
            <a:spAutoFit/>
          </a:bodyPr>
          <a:lstStyle/>
          <a:p>
            <a:r>
              <a:rPr lang="en-IN" sz="2000" dirty="0">
                <a:latin typeface="Segoe UI Light" panose="020B0502040204020203" pitchFamily="34" charset="0"/>
                <a:cs typeface="Segoe UI Light" panose="020B0502040204020203" pitchFamily="34" charset="0"/>
              </a:rPr>
              <a:t>There are three types of anomalies that occur when the database is not normalized. These are – </a:t>
            </a:r>
            <a:r>
              <a:rPr lang="en-IN" sz="2000" b="1" i="1" dirty="0">
                <a:latin typeface="Segoe UI Light" panose="020B0502040204020203" pitchFamily="34" charset="0"/>
                <a:cs typeface="Segoe UI Light" panose="020B0502040204020203" pitchFamily="34" charset="0"/>
              </a:rPr>
              <a:t>Insertion</a:t>
            </a:r>
            <a:r>
              <a:rPr lang="en-IN" sz="2000" b="1" dirty="0">
                <a:latin typeface="Segoe UI Light" panose="020B0502040204020203" pitchFamily="34" charset="0"/>
                <a:cs typeface="Segoe UI Light" panose="020B0502040204020203" pitchFamily="34" charset="0"/>
              </a:rPr>
              <a:t>, </a:t>
            </a:r>
            <a:r>
              <a:rPr lang="en-IN" sz="2000" b="1" i="1" dirty="0">
                <a:latin typeface="Segoe UI Light" panose="020B0502040204020203" pitchFamily="34" charset="0"/>
                <a:cs typeface="Segoe UI Light" panose="020B0502040204020203" pitchFamily="34" charset="0"/>
              </a:rPr>
              <a:t>update</a:t>
            </a:r>
            <a:r>
              <a:rPr lang="en-IN" sz="2000" b="1" dirty="0">
                <a:latin typeface="Segoe UI Light" panose="020B0502040204020203" pitchFamily="34" charset="0"/>
                <a:cs typeface="Segoe UI Light" panose="020B0502040204020203" pitchFamily="34" charset="0"/>
              </a:rPr>
              <a:t> </a:t>
            </a:r>
            <a:r>
              <a:rPr lang="en-IN" sz="2000" dirty="0">
                <a:latin typeface="Segoe UI Light" panose="020B0502040204020203" pitchFamily="34" charset="0"/>
                <a:cs typeface="Segoe UI Light" panose="020B0502040204020203" pitchFamily="34" charset="0"/>
              </a:rPr>
              <a:t>and</a:t>
            </a:r>
            <a:r>
              <a:rPr lang="en-IN" sz="2000" b="1" dirty="0">
                <a:latin typeface="Segoe UI Light" panose="020B0502040204020203" pitchFamily="34" charset="0"/>
                <a:cs typeface="Segoe UI Light" panose="020B0502040204020203" pitchFamily="34" charset="0"/>
              </a:rPr>
              <a:t> </a:t>
            </a:r>
            <a:r>
              <a:rPr lang="en-IN" sz="2000" b="1" i="1" dirty="0">
                <a:latin typeface="Segoe UI Light" panose="020B0502040204020203" pitchFamily="34" charset="0"/>
                <a:cs typeface="Segoe UI Light" panose="020B0502040204020203" pitchFamily="34" charset="0"/>
              </a:rPr>
              <a:t>deletion</a:t>
            </a:r>
            <a:r>
              <a:rPr lang="en-IN" sz="2000" b="1" dirty="0">
                <a:latin typeface="Segoe UI Light" panose="020B0502040204020203" pitchFamily="34" charset="0"/>
                <a:cs typeface="Segoe UI Light" panose="020B0502040204020203" pitchFamily="34" charset="0"/>
              </a:rPr>
              <a:t> </a:t>
            </a:r>
            <a:r>
              <a:rPr lang="en-IN" sz="2000" dirty="0">
                <a:latin typeface="Segoe UI Light" panose="020B0502040204020203" pitchFamily="34" charset="0"/>
                <a:cs typeface="Segoe UI Light" panose="020B0502040204020203" pitchFamily="34" charset="0"/>
              </a:rPr>
              <a:t>anomaly.</a:t>
            </a:r>
          </a:p>
        </p:txBody>
      </p:sp>
    </p:spTree>
    <p:extLst>
      <p:ext uri="{BB962C8B-B14F-4D97-AF65-F5344CB8AC3E}">
        <p14:creationId xmlns:p14="http://schemas.microsoft.com/office/powerpoint/2010/main" val="39219545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lvl="0" algn="r"/>
            <a:r>
              <a:rPr lang="en-US" sz="3200" b="1" i="1" dirty="0" smtClean="0">
                <a:solidFill>
                  <a:srgbClr val="FFFF00"/>
                </a:solidFill>
                <a:latin typeface="Arial" pitchFamily="34" charset="0"/>
                <a:cs typeface="Arial" pitchFamily="34" charset="0"/>
              </a:rPr>
              <a:t>Anomalies </a:t>
            </a:r>
            <a:r>
              <a:rPr lang="en-US" sz="3200" b="1" i="1" dirty="0">
                <a:solidFill>
                  <a:srgbClr val="FFFF00"/>
                </a:solidFill>
                <a:latin typeface="Arial" pitchFamily="34" charset="0"/>
                <a:cs typeface="Arial" pitchFamily="34" charset="0"/>
              </a:rPr>
              <a:t>in </a:t>
            </a:r>
            <a:r>
              <a:rPr lang="en-US" sz="3200" b="1" i="1" dirty="0" smtClean="0">
                <a:solidFill>
                  <a:srgbClr val="FFFF00"/>
                </a:solidFill>
                <a:latin typeface="Arial" pitchFamily="34" charset="0"/>
                <a:cs typeface="Arial" pitchFamily="34" charset="0"/>
              </a:rPr>
              <a:t>DBMS - Example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838200"/>
            <a:ext cx="8839200" cy="923330"/>
          </a:xfrm>
          <a:prstGeom prst="rect">
            <a:avLst/>
          </a:prstGeom>
        </p:spPr>
        <p:txBody>
          <a:bodyPr wrap="square">
            <a:spAutoFit/>
          </a:bodyPr>
          <a:lstStyle/>
          <a:p>
            <a:r>
              <a:rPr lang="en-IN" dirty="0">
                <a:solidFill>
                  <a:srgbClr val="222426"/>
                </a:solidFill>
                <a:latin typeface="Arial" panose="020B0604020202020204" pitchFamily="34" charset="0"/>
                <a:cs typeface="Arial" panose="020B0604020202020204" pitchFamily="34" charset="0"/>
              </a:rPr>
              <a:t>Suppose a manufacturing company stores the employee details in a table named </a:t>
            </a:r>
            <a:r>
              <a:rPr lang="en-IN" dirty="0" smtClean="0">
                <a:solidFill>
                  <a:srgbClr val="222426"/>
                </a:solidFill>
                <a:latin typeface="Arial" panose="020B0604020202020204" pitchFamily="34" charset="0"/>
                <a:cs typeface="Arial" panose="020B0604020202020204" pitchFamily="34" charset="0"/>
              </a:rPr>
              <a:t>EMP that </a:t>
            </a:r>
            <a:r>
              <a:rPr lang="en-IN" dirty="0">
                <a:solidFill>
                  <a:srgbClr val="222426"/>
                </a:solidFill>
                <a:latin typeface="Arial" panose="020B0604020202020204" pitchFamily="34" charset="0"/>
                <a:cs typeface="Arial" panose="020B0604020202020204" pitchFamily="34" charset="0"/>
              </a:rPr>
              <a:t>has </a:t>
            </a:r>
            <a:r>
              <a:rPr lang="en-IN" dirty="0" smtClean="0">
                <a:solidFill>
                  <a:srgbClr val="222426"/>
                </a:solidFill>
                <a:latin typeface="Arial" panose="020B0604020202020204" pitchFamily="34" charset="0"/>
                <a:cs typeface="Arial" panose="020B0604020202020204" pitchFamily="34" charset="0"/>
              </a:rPr>
              <a:t>following attributes</a:t>
            </a:r>
            <a:r>
              <a:rPr lang="en-IN" dirty="0">
                <a:solidFill>
                  <a:srgbClr val="222426"/>
                </a:solidFill>
                <a:latin typeface="Arial" panose="020B0604020202020204" pitchFamily="34" charset="0"/>
                <a:cs typeface="Arial" panose="020B0604020202020204" pitchFamily="34" charset="0"/>
              </a:rPr>
              <a:t>: </a:t>
            </a:r>
            <a:r>
              <a:rPr lang="en-IN" dirty="0" smtClean="0">
                <a:solidFill>
                  <a:srgbClr val="222426"/>
                </a:solidFill>
                <a:latin typeface="Arial" panose="020B0604020202020204" pitchFamily="34" charset="0"/>
                <a:cs typeface="Arial" panose="020B0604020202020204" pitchFamily="34" charset="0"/>
              </a:rPr>
              <a:t>ID, FIRSTNAME, ADDRESS, and </a:t>
            </a:r>
            <a:r>
              <a:rPr lang="en-IN" dirty="0">
                <a:latin typeface="Arial" panose="020B0604020202020204" pitchFamily="34" charset="0"/>
                <a:cs typeface="Arial" panose="020B0604020202020204" pitchFamily="34" charset="0"/>
              </a:rPr>
              <a:t>DEPTNO </a:t>
            </a:r>
            <a:r>
              <a:rPr lang="en-IN" dirty="0" smtClean="0">
                <a:solidFill>
                  <a:srgbClr val="222426"/>
                </a:solidFill>
                <a:latin typeface="Arial" panose="020B0604020202020204" pitchFamily="34" charset="0"/>
                <a:cs typeface="Arial" panose="020B0604020202020204" pitchFamily="34" charset="0"/>
              </a:rPr>
              <a:t>for storing  department details </a:t>
            </a:r>
            <a:r>
              <a:rPr lang="en-IN" dirty="0">
                <a:solidFill>
                  <a:srgbClr val="222426"/>
                </a:solidFill>
                <a:latin typeface="Arial" panose="020B0604020202020204" pitchFamily="34" charset="0"/>
                <a:cs typeface="Arial" panose="020B0604020202020204" pitchFamily="34" charset="0"/>
              </a:rPr>
              <a:t>in which the employee works.</a:t>
            </a:r>
            <a:endParaRPr lang="en-IN" dirty="0">
              <a:latin typeface="Arial" panose="020B0604020202020204" pitchFamily="34" charset="0"/>
              <a:cs typeface="Arial" panose="020B0604020202020204"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627278650"/>
              </p:ext>
            </p:extLst>
          </p:nvPr>
        </p:nvGraphicFramePr>
        <p:xfrm>
          <a:off x="186264" y="2043175"/>
          <a:ext cx="8805336" cy="3612896"/>
        </p:xfrm>
        <a:graphic>
          <a:graphicData uri="http://schemas.openxmlformats.org/drawingml/2006/table">
            <a:tbl>
              <a:tblPr firstRow="1" bandRow="1">
                <a:tableStyleId>{5940675A-B579-460E-94D1-54222C63F5DA}</a:tableStyleId>
              </a:tblPr>
              <a:tblGrid>
                <a:gridCol w="2201334"/>
                <a:gridCol w="2201334"/>
                <a:gridCol w="2201334"/>
                <a:gridCol w="2201334"/>
              </a:tblGrid>
              <a:tr h="516128">
                <a:tc>
                  <a:txBody>
                    <a:bodyPr/>
                    <a:lstStyle/>
                    <a:p>
                      <a:pPr algn="ctr"/>
                      <a:r>
                        <a:rPr lang="en-IN" dirty="0" smtClean="0"/>
                        <a:t>ID</a:t>
                      </a:r>
                      <a:endParaRPr lang="en-IN" dirty="0"/>
                    </a:p>
                  </a:txBody>
                  <a:tcPr anchor="ctr"/>
                </a:tc>
                <a:tc>
                  <a:txBody>
                    <a:bodyPr/>
                    <a:lstStyle/>
                    <a:p>
                      <a:pPr algn="ctr"/>
                      <a:r>
                        <a:rPr lang="en-IN" dirty="0" smtClean="0"/>
                        <a:t>FIRSTNAME</a:t>
                      </a:r>
                      <a:endParaRPr lang="en-IN" dirty="0"/>
                    </a:p>
                  </a:txBody>
                  <a:tcPr anchor="ctr"/>
                </a:tc>
                <a:tc>
                  <a:txBody>
                    <a:bodyPr/>
                    <a:lstStyle/>
                    <a:p>
                      <a:pPr algn="ctr"/>
                      <a:r>
                        <a:rPr lang="en-IN" dirty="0" smtClean="0"/>
                        <a:t>ADDRESS</a:t>
                      </a:r>
                      <a:endParaRPr lang="en-IN" dirty="0"/>
                    </a:p>
                  </a:txBody>
                  <a:tcPr anchor="ctr"/>
                </a:tc>
                <a:tc>
                  <a:txBody>
                    <a:bodyPr/>
                    <a:lstStyle/>
                    <a:p>
                      <a:pPr algn="ctr"/>
                      <a:r>
                        <a:rPr lang="en-IN" sz="1800" dirty="0" smtClean="0">
                          <a:latin typeface="Arial" panose="020B0604020202020204" pitchFamily="34" charset="0"/>
                          <a:cs typeface="Arial" panose="020B0604020202020204" pitchFamily="34" charset="0"/>
                        </a:rPr>
                        <a:t>DEPTNO</a:t>
                      </a:r>
                      <a:r>
                        <a:rPr lang="en-IN" sz="1800" baseline="0" dirty="0" smtClean="0">
                          <a:latin typeface="Arial" panose="020B0604020202020204" pitchFamily="34" charset="0"/>
                          <a:cs typeface="Arial" panose="020B0604020202020204" pitchFamily="34" charset="0"/>
                        </a:rPr>
                        <a:t> (NN)</a:t>
                      </a:r>
                      <a:endParaRPr lang="en-IN" dirty="0"/>
                    </a:p>
                  </a:txBody>
                  <a:tcPr anchor="ctr"/>
                </a:tc>
              </a:tr>
              <a:tr h="516128">
                <a:tc>
                  <a:txBody>
                    <a:bodyPr/>
                    <a:lstStyle/>
                    <a:p>
                      <a:pPr algn="ctr"/>
                      <a:r>
                        <a:rPr lang="en-IN" dirty="0" smtClean="0">
                          <a:solidFill>
                            <a:srgbClr val="D9DD21"/>
                          </a:solidFill>
                        </a:rPr>
                        <a:t>1</a:t>
                      </a:r>
                      <a:endParaRPr lang="en-IN" dirty="0">
                        <a:solidFill>
                          <a:srgbClr val="D9DD21"/>
                        </a:solidFill>
                      </a:endParaRPr>
                    </a:p>
                  </a:txBody>
                  <a:tcPr anchor="ctr"/>
                </a:tc>
                <a:tc>
                  <a:txBody>
                    <a:bodyPr/>
                    <a:lstStyle/>
                    <a:p>
                      <a:r>
                        <a:rPr lang="en-IN" dirty="0" smtClean="0">
                          <a:solidFill>
                            <a:srgbClr val="D9DD21"/>
                          </a:solidFill>
                        </a:rPr>
                        <a:t>RAMESH</a:t>
                      </a:r>
                      <a:endParaRPr lang="en-IN" dirty="0">
                        <a:solidFill>
                          <a:srgbClr val="D9DD21"/>
                        </a:solidFill>
                      </a:endParaRPr>
                    </a:p>
                  </a:txBody>
                  <a:tcPr anchor="ctr"/>
                </a:tc>
                <a:tc>
                  <a:txBody>
                    <a:bodyPr/>
                    <a:lstStyle/>
                    <a:p>
                      <a:r>
                        <a:rPr lang="en-IN" dirty="0" smtClean="0">
                          <a:solidFill>
                            <a:srgbClr val="D9DD21"/>
                          </a:solidFill>
                        </a:rPr>
                        <a:t>PUNE</a:t>
                      </a:r>
                      <a:endParaRPr lang="en-IN" dirty="0">
                        <a:solidFill>
                          <a:srgbClr val="D9DD21"/>
                        </a:solidFill>
                      </a:endParaRPr>
                    </a:p>
                  </a:txBody>
                  <a:tcPr/>
                </a:tc>
                <a:tc>
                  <a:txBody>
                    <a:bodyPr/>
                    <a:lstStyle/>
                    <a:p>
                      <a:pPr algn="ctr"/>
                      <a:r>
                        <a:rPr lang="en-IN" dirty="0" smtClean="0"/>
                        <a:t>10</a:t>
                      </a:r>
                      <a:endParaRPr lang="en-IN" dirty="0"/>
                    </a:p>
                  </a:txBody>
                  <a:tcPr/>
                </a:tc>
              </a:tr>
              <a:tr h="516128">
                <a:tc>
                  <a:txBody>
                    <a:bodyPr/>
                    <a:lstStyle/>
                    <a:p>
                      <a:pPr algn="ctr"/>
                      <a:r>
                        <a:rPr lang="en-IN" dirty="0" smtClean="0">
                          <a:solidFill>
                            <a:srgbClr val="D9DD21"/>
                          </a:solidFill>
                        </a:rPr>
                        <a:t>1</a:t>
                      </a:r>
                      <a:endParaRPr lang="en-IN" dirty="0">
                        <a:solidFill>
                          <a:srgbClr val="D9DD21"/>
                        </a:solidFill>
                      </a:endParaRPr>
                    </a:p>
                  </a:txBody>
                  <a:tcPr anchor="ctr"/>
                </a:tc>
                <a:tc>
                  <a:txBody>
                    <a:bodyPr/>
                    <a:lstStyle/>
                    <a:p>
                      <a:r>
                        <a:rPr lang="en-IN" dirty="0" smtClean="0">
                          <a:solidFill>
                            <a:srgbClr val="D9DD21"/>
                          </a:solidFill>
                        </a:rPr>
                        <a:t>RAMESH</a:t>
                      </a:r>
                      <a:endParaRPr lang="en-IN" dirty="0">
                        <a:solidFill>
                          <a:srgbClr val="D9DD21"/>
                        </a:solidFill>
                      </a:endParaRPr>
                    </a:p>
                  </a:txBody>
                  <a:tcPr anchor="ctr"/>
                </a:tc>
                <a:tc>
                  <a:txBody>
                    <a:bodyPr/>
                    <a:lstStyle/>
                    <a:p>
                      <a:r>
                        <a:rPr lang="en-IN" dirty="0" smtClean="0">
                          <a:solidFill>
                            <a:srgbClr val="D9DD21"/>
                          </a:solidFill>
                        </a:rPr>
                        <a:t>PUNE</a:t>
                      </a:r>
                      <a:endParaRPr lang="en-IN" dirty="0">
                        <a:solidFill>
                          <a:srgbClr val="D9DD21"/>
                        </a:solidFill>
                      </a:endParaRPr>
                    </a:p>
                  </a:txBody>
                  <a:tcPr/>
                </a:tc>
                <a:tc>
                  <a:txBody>
                    <a:bodyPr/>
                    <a:lstStyle/>
                    <a:p>
                      <a:pPr algn="ctr"/>
                      <a:r>
                        <a:rPr lang="en-IN" dirty="0" smtClean="0"/>
                        <a:t>20</a:t>
                      </a:r>
                      <a:endParaRPr lang="en-IN" dirty="0"/>
                    </a:p>
                  </a:txBody>
                  <a:tcPr/>
                </a:tc>
              </a:tr>
              <a:tr h="516128">
                <a:tc>
                  <a:txBody>
                    <a:bodyPr/>
                    <a:lstStyle/>
                    <a:p>
                      <a:pPr algn="ctr"/>
                      <a:r>
                        <a:rPr lang="en-IN" dirty="0" smtClean="0"/>
                        <a:t>2</a:t>
                      </a:r>
                      <a:endParaRPr lang="en-IN" dirty="0"/>
                    </a:p>
                  </a:txBody>
                  <a:tcPr anchor="ctr"/>
                </a:tc>
                <a:tc>
                  <a:txBody>
                    <a:bodyPr/>
                    <a:lstStyle/>
                    <a:p>
                      <a:r>
                        <a:rPr lang="en-IN" dirty="0" smtClean="0"/>
                        <a:t>NILESH</a:t>
                      </a:r>
                      <a:endParaRPr lang="en-IN" dirty="0"/>
                    </a:p>
                  </a:txBody>
                  <a:tcPr anchor="ctr"/>
                </a:tc>
                <a:tc>
                  <a:txBody>
                    <a:bodyPr/>
                    <a:lstStyle/>
                    <a:p>
                      <a:r>
                        <a:rPr lang="en-IN" dirty="0" smtClean="0"/>
                        <a:t>BARODA</a:t>
                      </a:r>
                      <a:endParaRPr lang="en-IN" dirty="0"/>
                    </a:p>
                  </a:txBody>
                  <a:tcPr/>
                </a:tc>
                <a:tc>
                  <a:txBody>
                    <a:bodyPr/>
                    <a:lstStyle/>
                    <a:p>
                      <a:pPr algn="ctr"/>
                      <a:r>
                        <a:rPr lang="en-IN" dirty="0" smtClean="0"/>
                        <a:t>10</a:t>
                      </a:r>
                      <a:endParaRPr lang="en-IN" dirty="0"/>
                    </a:p>
                  </a:txBody>
                  <a:tcPr/>
                </a:tc>
              </a:tr>
              <a:tr h="516128">
                <a:tc>
                  <a:txBody>
                    <a:bodyPr/>
                    <a:lstStyle/>
                    <a:p>
                      <a:pPr algn="ctr"/>
                      <a:r>
                        <a:rPr lang="en-IN" dirty="0" smtClean="0">
                          <a:solidFill>
                            <a:srgbClr val="D9DD21"/>
                          </a:solidFill>
                        </a:rPr>
                        <a:t>3</a:t>
                      </a:r>
                      <a:endParaRPr lang="en-IN" dirty="0">
                        <a:solidFill>
                          <a:srgbClr val="D9DD21"/>
                        </a:solidFill>
                      </a:endParaRPr>
                    </a:p>
                  </a:txBody>
                  <a:tcPr anchor="ctr"/>
                </a:tc>
                <a:tc>
                  <a:txBody>
                    <a:bodyPr/>
                    <a:lstStyle/>
                    <a:p>
                      <a:r>
                        <a:rPr lang="en-IN" dirty="0" smtClean="0">
                          <a:solidFill>
                            <a:srgbClr val="D9DD21"/>
                          </a:solidFill>
                        </a:rPr>
                        <a:t>KAMLESH</a:t>
                      </a:r>
                      <a:endParaRPr lang="en-IN" dirty="0">
                        <a:solidFill>
                          <a:srgbClr val="D9DD21"/>
                        </a:solidFill>
                      </a:endParaRPr>
                    </a:p>
                  </a:txBody>
                  <a:tcPr anchor="ctr"/>
                </a:tc>
                <a:tc>
                  <a:txBody>
                    <a:bodyPr/>
                    <a:lstStyle/>
                    <a:p>
                      <a:r>
                        <a:rPr lang="en-IN" dirty="0" smtClean="0">
                          <a:solidFill>
                            <a:srgbClr val="D9DD21"/>
                          </a:solidFill>
                        </a:rPr>
                        <a:t>SURAT</a:t>
                      </a:r>
                      <a:endParaRPr lang="en-IN" dirty="0">
                        <a:solidFill>
                          <a:srgbClr val="D9DD21"/>
                        </a:solidFill>
                      </a:endParaRPr>
                    </a:p>
                  </a:txBody>
                  <a:tcPr/>
                </a:tc>
                <a:tc>
                  <a:txBody>
                    <a:bodyPr/>
                    <a:lstStyle/>
                    <a:p>
                      <a:pPr algn="ctr"/>
                      <a:r>
                        <a:rPr lang="en-IN" dirty="0" smtClean="0"/>
                        <a:t>20</a:t>
                      </a:r>
                      <a:endParaRPr lang="en-IN" dirty="0"/>
                    </a:p>
                  </a:txBody>
                  <a:tcPr/>
                </a:tc>
              </a:tr>
              <a:tr h="516128">
                <a:tc>
                  <a:txBody>
                    <a:bodyPr/>
                    <a:lstStyle/>
                    <a:p>
                      <a:pPr algn="ctr"/>
                      <a:r>
                        <a:rPr lang="en-IN" dirty="0" smtClean="0">
                          <a:solidFill>
                            <a:srgbClr val="D9DD21"/>
                          </a:solidFill>
                        </a:rPr>
                        <a:t>3</a:t>
                      </a:r>
                      <a:endParaRPr lang="en-IN" dirty="0">
                        <a:solidFill>
                          <a:srgbClr val="D9DD21"/>
                        </a:solidFill>
                      </a:endParaRPr>
                    </a:p>
                  </a:txBody>
                  <a:tcPr anchor="ctr"/>
                </a:tc>
                <a:tc>
                  <a:txBody>
                    <a:bodyPr/>
                    <a:lstStyle/>
                    <a:p>
                      <a:r>
                        <a:rPr lang="en-IN" dirty="0" smtClean="0">
                          <a:solidFill>
                            <a:srgbClr val="D9DD21"/>
                          </a:solidFill>
                        </a:rPr>
                        <a:t>KAMLESH</a:t>
                      </a:r>
                      <a:endParaRPr lang="en-IN" dirty="0">
                        <a:solidFill>
                          <a:srgbClr val="D9DD21"/>
                        </a:solidFill>
                      </a:endParaRPr>
                    </a:p>
                  </a:txBody>
                  <a:tcPr anchor="ctr"/>
                </a:tc>
                <a:tc>
                  <a:txBody>
                    <a:bodyPr/>
                    <a:lstStyle/>
                    <a:p>
                      <a:r>
                        <a:rPr lang="en-IN" dirty="0" smtClean="0">
                          <a:solidFill>
                            <a:srgbClr val="D9DD21"/>
                          </a:solidFill>
                        </a:rPr>
                        <a:t>SURAT</a:t>
                      </a:r>
                      <a:endParaRPr lang="en-IN" dirty="0">
                        <a:solidFill>
                          <a:srgbClr val="D9DD21"/>
                        </a:solidFill>
                      </a:endParaRPr>
                    </a:p>
                  </a:txBody>
                  <a:tcPr/>
                </a:tc>
                <a:tc>
                  <a:txBody>
                    <a:bodyPr/>
                    <a:lstStyle/>
                    <a:p>
                      <a:pPr algn="ctr"/>
                      <a:r>
                        <a:rPr lang="en-IN" dirty="0" smtClean="0"/>
                        <a:t>30</a:t>
                      </a:r>
                      <a:endParaRPr lang="en-IN" dirty="0"/>
                    </a:p>
                  </a:txBody>
                  <a:tcPr/>
                </a:tc>
              </a:tr>
              <a:tr h="516128">
                <a:tc>
                  <a:txBody>
                    <a:bodyPr/>
                    <a:lstStyle/>
                    <a:p>
                      <a:pPr algn="ctr"/>
                      <a:r>
                        <a:rPr lang="en-IN" dirty="0" smtClean="0"/>
                        <a:t>4</a:t>
                      </a:r>
                      <a:endParaRPr lang="en-IN" dirty="0"/>
                    </a:p>
                  </a:txBody>
                  <a:tcPr anchor="ctr"/>
                </a:tc>
                <a:tc>
                  <a:txBody>
                    <a:bodyPr/>
                    <a:lstStyle/>
                    <a:p>
                      <a:r>
                        <a:rPr lang="en-IN" dirty="0" smtClean="0"/>
                        <a:t>RAJESH</a:t>
                      </a:r>
                      <a:endParaRPr lang="en-IN" dirty="0"/>
                    </a:p>
                  </a:txBody>
                  <a:tcPr anchor="ctr"/>
                </a:tc>
                <a:tc>
                  <a:txBody>
                    <a:bodyPr/>
                    <a:lstStyle/>
                    <a:p>
                      <a:r>
                        <a:rPr lang="en-IN" dirty="0" smtClean="0"/>
                        <a:t>MUMBAI</a:t>
                      </a:r>
                      <a:endParaRPr lang="en-IN" dirty="0"/>
                    </a:p>
                  </a:txBody>
                  <a:tcPr/>
                </a:tc>
                <a:tc>
                  <a:txBody>
                    <a:bodyPr/>
                    <a:lstStyle/>
                    <a:p>
                      <a:pPr algn="ctr"/>
                      <a:r>
                        <a:rPr lang="en-IN" dirty="0" smtClean="0"/>
                        <a:t>10</a:t>
                      </a:r>
                      <a:endParaRPr lang="en-IN" dirty="0"/>
                    </a:p>
                  </a:txBody>
                  <a:tcPr/>
                </a:tc>
              </a:tr>
            </a:tbl>
          </a:graphicData>
        </a:graphic>
      </p:graphicFrame>
    </p:spTree>
    <p:extLst>
      <p:ext uri="{BB962C8B-B14F-4D97-AF65-F5344CB8AC3E}">
        <p14:creationId xmlns:p14="http://schemas.microsoft.com/office/powerpoint/2010/main" val="6265319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INSERT, UPDATE, and DELETE </a:t>
            </a:r>
            <a:r>
              <a:rPr lang="en-IN" sz="3200" b="1" i="1" dirty="0" smtClean="0">
                <a:solidFill>
                  <a:srgbClr val="FFFF00"/>
                </a:solidFill>
                <a:latin typeface="Arial" pitchFamily="34" charset="0"/>
                <a:cs typeface="Arial" pitchFamily="34" charset="0"/>
              </a:rPr>
              <a:t>ANOMALY</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838200"/>
            <a:ext cx="8839200" cy="1015663"/>
          </a:xfrm>
          <a:prstGeom prst="rect">
            <a:avLst/>
          </a:prstGeom>
          <a:solidFill>
            <a:schemeClr val="accent3">
              <a:lumMod val="40000"/>
              <a:lumOff val="60000"/>
            </a:schemeClr>
          </a:solidFill>
        </p:spPr>
        <p:txBody>
          <a:bodyPr wrap="square">
            <a:spAutoFit/>
          </a:bodyPr>
          <a:lstStyle/>
          <a:p>
            <a:r>
              <a:rPr lang="en-IN" sz="2000" b="1" dirty="0">
                <a:latin typeface="Arial" panose="020B0604020202020204" pitchFamily="34" charset="0"/>
                <a:cs typeface="Arial" panose="020B0604020202020204" pitchFamily="34" charset="0"/>
              </a:rPr>
              <a:t>Insert anomaly</a:t>
            </a:r>
            <a:r>
              <a:rPr lang="en-IN" sz="2000" dirty="0">
                <a:latin typeface="Arial" panose="020B0604020202020204" pitchFamily="34" charset="0"/>
                <a:cs typeface="Arial" panose="020B0604020202020204" pitchFamily="34" charset="0"/>
              </a:rPr>
              <a:t>: Suppose a new employee joins the company, who is under training and currently not assigned to any department then we would not be able to insert the data into the table if </a:t>
            </a:r>
            <a:r>
              <a:rPr lang="en-IN" sz="2000" dirty="0" smtClean="0">
                <a:latin typeface="Arial" panose="020B0604020202020204" pitchFamily="34" charset="0"/>
                <a:cs typeface="Arial" panose="020B0604020202020204" pitchFamily="34" charset="0"/>
              </a:rPr>
              <a:t>DEPTNO </a:t>
            </a:r>
            <a:r>
              <a:rPr lang="en-IN" sz="2000" dirty="0">
                <a:latin typeface="Arial" panose="020B0604020202020204" pitchFamily="34" charset="0"/>
                <a:cs typeface="Arial" panose="020B0604020202020204" pitchFamily="34" charset="0"/>
              </a:rPr>
              <a:t>field doesn’t allow nulls.</a:t>
            </a:r>
          </a:p>
        </p:txBody>
      </p:sp>
      <p:sp>
        <p:nvSpPr>
          <p:cNvPr id="3" name="Rectangle 2"/>
          <p:cNvSpPr/>
          <p:nvPr/>
        </p:nvSpPr>
        <p:spPr>
          <a:xfrm>
            <a:off x="152400" y="2172831"/>
            <a:ext cx="8839200" cy="2246769"/>
          </a:xfrm>
          <a:prstGeom prst="rect">
            <a:avLst/>
          </a:prstGeom>
          <a:solidFill>
            <a:schemeClr val="accent3">
              <a:lumMod val="40000"/>
              <a:lumOff val="60000"/>
            </a:schemeClr>
          </a:solidFill>
        </p:spPr>
        <p:txBody>
          <a:bodyPr wrap="square">
            <a:spAutoFit/>
          </a:bodyPr>
          <a:lstStyle/>
          <a:p>
            <a:r>
              <a:rPr lang="en-IN" sz="2000" b="1" dirty="0">
                <a:latin typeface="Arial" panose="020B0604020202020204" pitchFamily="34" charset="0"/>
                <a:cs typeface="Arial" panose="020B0604020202020204" pitchFamily="34" charset="0"/>
              </a:rPr>
              <a:t>Update anomaly: </a:t>
            </a:r>
            <a:r>
              <a:rPr lang="en-IN" sz="2000" dirty="0">
                <a:latin typeface="Arial" panose="020B0604020202020204" pitchFamily="34" charset="0"/>
                <a:cs typeface="Arial" panose="020B0604020202020204" pitchFamily="34" charset="0"/>
              </a:rPr>
              <a:t>In the above table EMP we have two rows for employee RAMESH as he belongs to two departments of the company. If we want to update the address of RAMESH then we have to update the same in two rows or the data will become inconsistent. If somehow, the correct address gets updated in one department but not in other then as per the database, RAMESH would be having two different addresses, which is not correct and would lead to inconsistent data.</a:t>
            </a:r>
          </a:p>
        </p:txBody>
      </p:sp>
      <p:sp>
        <p:nvSpPr>
          <p:cNvPr id="5" name="Rectangle 4"/>
          <p:cNvSpPr/>
          <p:nvPr/>
        </p:nvSpPr>
        <p:spPr>
          <a:xfrm>
            <a:off x="152400" y="4696361"/>
            <a:ext cx="8839200" cy="1323439"/>
          </a:xfrm>
          <a:prstGeom prst="rect">
            <a:avLst/>
          </a:prstGeom>
          <a:solidFill>
            <a:schemeClr val="accent3">
              <a:lumMod val="40000"/>
              <a:lumOff val="60000"/>
            </a:schemeClr>
          </a:solidFill>
        </p:spPr>
        <p:txBody>
          <a:bodyPr wrap="square">
            <a:spAutoFit/>
          </a:bodyPr>
          <a:lstStyle/>
          <a:p>
            <a:r>
              <a:rPr lang="en-IN" sz="2000" b="1" dirty="0">
                <a:latin typeface="Arial" panose="020B0604020202020204" pitchFamily="34" charset="0"/>
                <a:cs typeface="Arial" panose="020B0604020202020204" pitchFamily="34" charset="0"/>
              </a:rPr>
              <a:t>Delete anomaly: </a:t>
            </a:r>
            <a:r>
              <a:rPr lang="en-IN" sz="2000" dirty="0">
                <a:latin typeface="Arial" panose="020B0604020202020204" pitchFamily="34" charset="0"/>
                <a:cs typeface="Arial" panose="020B0604020202020204" pitchFamily="34" charset="0"/>
              </a:rPr>
              <a:t>Suppose, if at a point of time the company closes the department 20 then deleting the rows that are having DEPTNO as 20 would also delete the information of employee Maggie since she is assigned only to this department.</a:t>
            </a:r>
          </a:p>
        </p:txBody>
      </p:sp>
    </p:spTree>
    <p:extLst>
      <p:ext uri="{BB962C8B-B14F-4D97-AF65-F5344CB8AC3E}">
        <p14:creationId xmlns:p14="http://schemas.microsoft.com/office/powerpoint/2010/main" val="22408683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INSERT ROWS using </a:t>
            </a:r>
            <a:r>
              <a:rPr lang="en-IN" sz="4800" dirty="0">
                <a:solidFill>
                  <a:srgbClr val="DC525C"/>
                </a:solidFill>
                <a:latin typeface="Segoe UI Light" panose="020B0502040204020203" pitchFamily="34" charset="0"/>
                <a:cs typeface="Segoe UI Light" panose="020B0502040204020203" pitchFamily="34" charset="0"/>
              </a:rPr>
              <a:t>VALUES</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cSld>
  <p:clrMapOvr>
    <a:masterClrMapping/>
  </p:clrMapOvr>
  <p:timing>
    <p:tnLst>
      <p:par>
        <p:cTn id="1" dur="indefinite" restart="never" nodeType="tmRoot"/>
      </p:par>
    </p:tnLst>
  </p:timing>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Picture 30"/>
          <p:cNvPicPr>
            <a:picLocks noChangeAspect="1"/>
          </p:cNvPicPr>
          <p:nvPr/>
        </p:nvPicPr>
        <p:blipFill>
          <a:blip r:embed="rId2"/>
          <a:stretch>
            <a:fillRect/>
          </a:stretch>
        </p:blipFill>
        <p:spPr>
          <a:xfrm>
            <a:off x="168828" y="3200400"/>
            <a:ext cx="7826226" cy="407679"/>
          </a:xfrm>
          <a:prstGeom prst="rect">
            <a:avLst/>
          </a:prstGeom>
        </p:spPr>
      </p:pic>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INSERT … VALUES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INSERT inserts new rows into an existing table. The INSERT ... </a:t>
            </a:r>
            <a:r>
              <a:rPr lang="en-IN" dirty="0" smtClean="0">
                <a:latin typeface="Arial" panose="020B0604020202020204" pitchFamily="34" charset="0"/>
                <a:cs typeface="Arial" panose="020B0604020202020204" pitchFamily="34" charset="0"/>
              </a:rPr>
              <a:t>VALUES</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2400" y="1447800"/>
            <a:ext cx="8839200" cy="707886"/>
          </a:xfrm>
          <a:prstGeom prst="rect">
            <a:avLst/>
          </a:prstGeom>
        </p:spPr>
        <p:txBody>
          <a:bodyPr wrap="square">
            <a:spAutoFit/>
          </a:bodyPr>
          <a:lstStyle/>
          <a:p>
            <a:r>
              <a:rPr lang="en-IN" sz="2000" dirty="0">
                <a:solidFill>
                  <a:srgbClr val="0077AA"/>
                </a:solidFill>
                <a:latin typeface="Liberation Mono"/>
              </a:rPr>
              <a:t>INSERT [INTO] tbl_name [(col_name,...)] {VALUES | VALUE} ({expr | DEFAULT}, ...) , (...), ... [ON DUPLICATE KEY UPDATE assignment_list]</a:t>
            </a:r>
            <a:endParaRPr lang="en-US" sz="2000" dirty="0">
              <a:solidFill>
                <a:srgbClr val="0077AA"/>
              </a:solidFill>
              <a:latin typeface="Liberation Mono"/>
            </a:endParaRPr>
          </a:p>
        </p:txBody>
      </p:sp>
      <p:sp>
        <p:nvSpPr>
          <p:cNvPr id="6" name="Rectangle 5"/>
          <p:cNvSpPr/>
          <p:nvPr/>
        </p:nvSpPr>
        <p:spPr>
          <a:xfrm>
            <a:off x="76200" y="2340114"/>
            <a:ext cx="8991600" cy="707886"/>
          </a:xfrm>
          <a:prstGeom prst="rect">
            <a:avLst/>
          </a:prstGeom>
          <a:solidFill>
            <a:srgbClr val="1B0125"/>
          </a:solidFill>
        </p:spPr>
        <p:txBody>
          <a:bodyPr wrap="square">
            <a:spAutoFit/>
          </a:bodyPr>
          <a:lstStyle/>
          <a:p>
            <a:pPr>
              <a:buFont typeface="Arial" panose="020B0604020202020204" pitchFamily="34" charset="0"/>
              <a:buNone/>
            </a:pPr>
            <a:r>
              <a:rPr lang="en-IN" sz="2000" dirty="0">
                <a:solidFill>
                  <a:srgbClr val="C8A0C3"/>
                </a:solidFill>
                <a:latin typeface="Segoe UI Light" panose="020B0502040204020203" pitchFamily="34" charset="0"/>
                <a:cs typeface="Segoe UI Light" panose="020B0502040204020203" pitchFamily="34" charset="0"/>
              </a:rPr>
              <a:t>The affected-rows value for an INSERT can be obtained using the ROW_COUNT() function.</a:t>
            </a:r>
          </a:p>
        </p:txBody>
      </p:sp>
      <p:grpSp>
        <p:nvGrpSpPr>
          <p:cNvPr id="3" name="Group 2"/>
          <p:cNvGrpSpPr/>
          <p:nvPr/>
        </p:nvGrpSpPr>
        <p:grpSpPr>
          <a:xfrm>
            <a:off x="3817620" y="4442415"/>
            <a:ext cx="2647667" cy="472666"/>
            <a:chOff x="3817620" y="4442415"/>
            <a:chExt cx="2647667" cy="472666"/>
          </a:xfrm>
        </p:grpSpPr>
        <p:cxnSp>
          <p:nvCxnSpPr>
            <p:cNvPr id="23" name="Elbow Connector 22"/>
            <p:cNvCxnSpPr/>
            <p:nvPr/>
          </p:nvCxnSpPr>
          <p:spPr>
            <a:xfrm rot="16200000" flipV="1">
              <a:off x="4321620" y="3938415"/>
              <a:ext cx="288000" cy="1296000"/>
            </a:xfrm>
            <a:prstGeom prst="bentConnector3">
              <a:avLst>
                <a:gd name="adj1" fmla="val -733"/>
              </a:avLst>
            </a:prstGeom>
            <a:ln w="19050">
              <a:solidFill>
                <a:srgbClr val="C74C49"/>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5062339" y="4545749"/>
              <a:ext cx="1402948" cy="369332"/>
            </a:xfrm>
            <a:prstGeom prst="rect">
              <a:avLst/>
            </a:prstGeom>
            <a:noFill/>
          </p:spPr>
          <p:txBody>
            <a:bodyPr wrap="none" rtlCol="0">
              <a:spAutoFit/>
            </a:bodyPr>
            <a:lstStyle/>
            <a:p>
              <a:r>
                <a:rPr lang="en-IN" dirty="0" smtClean="0">
                  <a:solidFill>
                    <a:srgbClr val="C8A0C3"/>
                  </a:solidFill>
                </a:rPr>
                <a:t>Column List</a:t>
              </a:r>
              <a:endParaRPr lang="en-IN" dirty="0">
                <a:solidFill>
                  <a:srgbClr val="C8A0C3"/>
                </a:solidFill>
              </a:endParaRPr>
            </a:p>
          </p:txBody>
        </p:sp>
      </p:grpSp>
      <p:grpSp>
        <p:nvGrpSpPr>
          <p:cNvPr id="2" name="Group 1"/>
          <p:cNvGrpSpPr/>
          <p:nvPr/>
        </p:nvGrpSpPr>
        <p:grpSpPr>
          <a:xfrm>
            <a:off x="6123543" y="3536458"/>
            <a:ext cx="2989977" cy="472666"/>
            <a:chOff x="6123543" y="3536458"/>
            <a:chExt cx="2989977" cy="472666"/>
          </a:xfrm>
        </p:grpSpPr>
        <p:cxnSp>
          <p:nvCxnSpPr>
            <p:cNvPr id="27" name="Elbow Connector 26"/>
            <p:cNvCxnSpPr/>
            <p:nvPr/>
          </p:nvCxnSpPr>
          <p:spPr>
            <a:xfrm rot="16200000" flipV="1">
              <a:off x="6627543" y="3032458"/>
              <a:ext cx="288000" cy="1296000"/>
            </a:xfrm>
            <a:prstGeom prst="bentConnector3">
              <a:avLst>
                <a:gd name="adj1" fmla="val -733"/>
              </a:avLst>
            </a:prstGeom>
            <a:ln w="19050">
              <a:solidFill>
                <a:srgbClr val="C74C49"/>
              </a:solidFill>
              <a:tailEnd type="triangle"/>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7381443" y="3639792"/>
              <a:ext cx="1732077" cy="369332"/>
            </a:xfrm>
            <a:prstGeom prst="rect">
              <a:avLst/>
            </a:prstGeom>
            <a:noFill/>
          </p:spPr>
          <p:txBody>
            <a:bodyPr wrap="none" rtlCol="0">
              <a:spAutoFit/>
            </a:bodyPr>
            <a:lstStyle/>
            <a:p>
              <a:r>
                <a:rPr lang="en-IN" dirty="0" smtClean="0">
                  <a:solidFill>
                    <a:srgbClr val="C8A0C3"/>
                  </a:solidFill>
                </a:rPr>
                <a:t>Column Values</a:t>
              </a:r>
              <a:endParaRPr lang="en-IN" dirty="0">
                <a:solidFill>
                  <a:srgbClr val="C8A0C3"/>
                </a:solidFill>
              </a:endParaRPr>
            </a:p>
          </p:txBody>
        </p:sp>
      </p:grpSp>
      <p:grpSp>
        <p:nvGrpSpPr>
          <p:cNvPr id="8" name="Group 7"/>
          <p:cNvGrpSpPr/>
          <p:nvPr/>
        </p:nvGrpSpPr>
        <p:grpSpPr>
          <a:xfrm>
            <a:off x="3429000" y="5771156"/>
            <a:ext cx="5257801" cy="401044"/>
            <a:chOff x="3429000" y="5885637"/>
            <a:chExt cx="4701100" cy="401044"/>
          </a:xfrm>
        </p:grpSpPr>
        <p:cxnSp>
          <p:nvCxnSpPr>
            <p:cNvPr id="29" name="Elbow Connector 28"/>
            <p:cNvCxnSpPr/>
            <p:nvPr/>
          </p:nvCxnSpPr>
          <p:spPr>
            <a:xfrm rot="16200000" flipV="1">
              <a:off x="4583581" y="4731056"/>
              <a:ext cx="216378" cy="2525540"/>
            </a:xfrm>
            <a:prstGeom prst="bentConnector3">
              <a:avLst>
                <a:gd name="adj1" fmla="val -733"/>
              </a:avLst>
            </a:prstGeom>
            <a:ln w="19050">
              <a:solidFill>
                <a:srgbClr val="C74C49"/>
              </a:solidFill>
              <a:tailEnd type="triangl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5896845" y="5917349"/>
              <a:ext cx="2233255" cy="369332"/>
            </a:xfrm>
            <a:prstGeom prst="rect">
              <a:avLst/>
            </a:prstGeom>
            <a:noFill/>
          </p:spPr>
          <p:txBody>
            <a:bodyPr wrap="square" rtlCol="0">
              <a:spAutoFit/>
            </a:bodyPr>
            <a:lstStyle/>
            <a:p>
              <a:r>
                <a:rPr lang="en-IN" dirty="0" smtClean="0">
                  <a:solidFill>
                    <a:srgbClr val="C8A0C3"/>
                  </a:solidFill>
                </a:rPr>
                <a:t>Inserting multiple rows</a:t>
              </a:r>
              <a:endParaRPr lang="en-IN" dirty="0">
                <a:solidFill>
                  <a:srgbClr val="C8A0C3"/>
                </a:solidFill>
              </a:endParaRPr>
            </a:p>
          </p:txBody>
        </p:sp>
      </p:grpSp>
      <p:pic>
        <p:nvPicPr>
          <p:cNvPr id="32" name="Picture 31"/>
          <p:cNvPicPr>
            <a:picLocks noChangeAspect="1"/>
          </p:cNvPicPr>
          <p:nvPr/>
        </p:nvPicPr>
        <p:blipFill>
          <a:blip r:embed="rId3"/>
          <a:stretch>
            <a:fillRect/>
          </a:stretch>
        </p:blipFill>
        <p:spPr>
          <a:xfrm>
            <a:off x="160614" y="4054884"/>
            <a:ext cx="8822772" cy="381000"/>
          </a:xfrm>
          <a:prstGeom prst="rect">
            <a:avLst/>
          </a:prstGeom>
        </p:spPr>
      </p:pic>
      <p:pic>
        <p:nvPicPr>
          <p:cNvPr id="33" name="Picture 32"/>
          <p:cNvPicPr>
            <a:picLocks noChangeAspect="1"/>
          </p:cNvPicPr>
          <p:nvPr/>
        </p:nvPicPr>
        <p:blipFill>
          <a:blip r:embed="rId4"/>
          <a:stretch>
            <a:fillRect/>
          </a:stretch>
        </p:blipFill>
        <p:spPr>
          <a:xfrm>
            <a:off x="152400" y="5027710"/>
            <a:ext cx="8898972" cy="724264"/>
          </a:xfrm>
          <a:prstGeom prst="rect">
            <a:avLst/>
          </a:prstGeom>
        </p:spPr>
      </p:pic>
    </p:spTree>
    <p:extLst>
      <p:ext uri="{BB962C8B-B14F-4D97-AF65-F5344CB8AC3E}">
        <p14:creationId xmlns:p14="http://schemas.microsoft.com/office/powerpoint/2010/main" val="2779365987"/>
      </p:ext>
    </p:extLst>
  </p:cSld>
  <p:clrMapOvr>
    <a:masterClrMapping/>
  </p:clrMapOvr>
  <p:timing>
    <p:tnLst>
      <p:par>
        <p:cTn id="1" dur="indefinite" restart="never" nodeType="tmRoot"/>
      </p:par>
    </p:tnLst>
  </p:timing>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INSERT </a:t>
            </a:r>
            <a:r>
              <a:rPr lang="en-IN" sz="4800" dirty="0" smtClean="0">
                <a:solidFill>
                  <a:srgbClr val="DC525C"/>
                </a:solidFill>
                <a:latin typeface="Segoe UI Light" panose="020B0502040204020203" pitchFamily="34" charset="0"/>
                <a:cs typeface="Segoe UI Light" panose="020B0502040204020203" pitchFamily="34" charset="0"/>
              </a:rPr>
              <a:t>ROWS using SET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281477927"/>
      </p:ext>
    </p:extLst>
  </p:cSld>
  <p:clrMapOvr>
    <a:masterClrMapping/>
  </p:clrMapOvr>
  <p:timing>
    <p:tnLst>
      <p:par>
        <p:cTn id="1" dur="indefinite" restart="never" nodeType="tmRoot"/>
      </p:par>
    </p:tnLst>
  </p:timing>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DML- INSERT …SET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01469"/>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INSERT inserts new rows into an existing table. The </a:t>
            </a:r>
            <a:r>
              <a:rPr lang="en-IN" dirty="0" smtClean="0">
                <a:latin typeface="Arial" panose="020B0604020202020204" pitchFamily="34" charset="0"/>
                <a:cs typeface="Arial" panose="020B0604020202020204" pitchFamily="34" charset="0"/>
              </a:rPr>
              <a:t>INSERT </a:t>
            </a:r>
            <a:r>
              <a:rPr lang="en-IN" dirty="0">
                <a:latin typeface="Arial" panose="020B0604020202020204" pitchFamily="34" charset="0"/>
                <a:cs typeface="Arial" panose="020B0604020202020204" pitchFamily="34" charset="0"/>
              </a:rPr>
              <a:t>... SET forms of the statement insert rows based on explicitly specified values.</a:t>
            </a:r>
          </a:p>
        </p:txBody>
      </p:sp>
      <p:sp>
        <p:nvSpPr>
          <p:cNvPr id="7" name="Rectangle 6"/>
          <p:cNvSpPr/>
          <p:nvPr/>
        </p:nvSpPr>
        <p:spPr>
          <a:xfrm>
            <a:off x="152400" y="1524000"/>
            <a:ext cx="8839200" cy="707886"/>
          </a:xfrm>
          <a:prstGeom prst="rect">
            <a:avLst/>
          </a:prstGeom>
        </p:spPr>
        <p:txBody>
          <a:bodyPr wrap="square">
            <a:spAutoFit/>
          </a:bodyPr>
          <a:lstStyle/>
          <a:p>
            <a:r>
              <a:rPr lang="en-IN" sz="2000" dirty="0">
                <a:solidFill>
                  <a:srgbClr val="0077AA"/>
                </a:solidFill>
                <a:latin typeface="Liberation Mono"/>
              </a:rPr>
              <a:t>INSERT [INTO] tbl_name SET col_name={expr | DEFAULT}, ... [ON DUPLICATE KEY UPDATE assignment_list]</a:t>
            </a:r>
            <a:endParaRPr lang="en-US" sz="2000" dirty="0">
              <a:solidFill>
                <a:srgbClr val="0077AA"/>
              </a:solidFill>
              <a:latin typeface="Liberation Mono"/>
            </a:endParaRPr>
          </a:p>
        </p:txBody>
      </p:sp>
      <p:sp>
        <p:nvSpPr>
          <p:cNvPr id="6" name="Rectangle 5"/>
          <p:cNvSpPr/>
          <p:nvPr/>
        </p:nvSpPr>
        <p:spPr>
          <a:xfrm>
            <a:off x="76200" y="2362200"/>
            <a:ext cx="8991600" cy="707886"/>
          </a:xfrm>
          <a:prstGeom prst="rect">
            <a:avLst/>
          </a:prstGeom>
          <a:solidFill>
            <a:srgbClr val="1B0125"/>
          </a:solidFill>
        </p:spPr>
        <p:txBody>
          <a:bodyPr wrap="square">
            <a:spAutoFit/>
          </a:bodyPr>
          <a:lstStyle/>
          <a:p>
            <a:pPr>
              <a:buFont typeface="Arial" panose="020B0604020202020204" pitchFamily="34" charset="0"/>
              <a:buNone/>
            </a:pPr>
            <a:r>
              <a:rPr lang="en-IN" sz="2000" dirty="0">
                <a:solidFill>
                  <a:srgbClr val="C8A0C3"/>
                </a:solidFill>
                <a:latin typeface="Segoe UI Light" panose="020B0502040204020203" pitchFamily="34" charset="0"/>
                <a:cs typeface="Segoe UI Light" panose="020B0502040204020203" pitchFamily="34" charset="0"/>
              </a:rPr>
              <a:t>The affected-rows value for an INSERT can be obtained using the ROW_COUNT() function.</a:t>
            </a:r>
          </a:p>
        </p:txBody>
      </p:sp>
      <p:sp>
        <p:nvSpPr>
          <p:cNvPr id="2" name="Rectangle 1"/>
          <p:cNvSpPr/>
          <p:nvPr/>
        </p:nvSpPr>
        <p:spPr>
          <a:xfrm>
            <a:off x="76200" y="4038600"/>
            <a:ext cx="8915400" cy="707886"/>
          </a:xfrm>
          <a:prstGeom prst="rect">
            <a:avLst/>
          </a:prstGeom>
          <a:solidFill>
            <a:srgbClr val="1B0125"/>
          </a:solidFill>
        </p:spPr>
        <p:txBody>
          <a:bodyPr wrap="square">
            <a:spAutoFit/>
          </a:bodyPr>
          <a:lstStyle/>
          <a:p>
            <a:pPr>
              <a:buFont typeface="Arial" panose="020B0604020202020204" pitchFamily="34" charset="0"/>
              <a:buNone/>
            </a:pPr>
            <a:r>
              <a:rPr lang="en-IN" sz="2000" dirty="0">
                <a:solidFill>
                  <a:srgbClr val="C8A0C3"/>
                </a:solidFill>
                <a:latin typeface="Segoe UI Light" panose="020B0502040204020203" pitchFamily="34" charset="0"/>
                <a:cs typeface="Segoe UI Light" panose="020B0502040204020203" pitchFamily="34" charset="0"/>
              </a:rPr>
              <a:t>A SET clause indicates columns explicitly by name, together with the value to assign each one.</a:t>
            </a:r>
          </a:p>
        </p:txBody>
      </p:sp>
      <p:pic>
        <p:nvPicPr>
          <p:cNvPr id="3" name="Picture 2"/>
          <p:cNvPicPr>
            <a:picLocks noChangeAspect="1"/>
          </p:cNvPicPr>
          <p:nvPr/>
        </p:nvPicPr>
        <p:blipFill>
          <a:blip r:embed="rId2"/>
          <a:stretch>
            <a:fillRect/>
          </a:stretch>
        </p:blipFill>
        <p:spPr>
          <a:xfrm>
            <a:off x="76201" y="3389531"/>
            <a:ext cx="8991600" cy="400050"/>
          </a:xfrm>
          <a:prstGeom prst="rect">
            <a:avLst/>
          </a:prstGeom>
        </p:spPr>
      </p:pic>
    </p:spTree>
    <p:extLst>
      <p:ext uri="{BB962C8B-B14F-4D97-AF65-F5344CB8AC3E}">
        <p14:creationId xmlns:p14="http://schemas.microsoft.com/office/powerpoint/2010/main" val="345885321"/>
      </p:ext>
    </p:extLst>
  </p:cSld>
  <p:clrMapOvr>
    <a:masterClrMapping/>
  </p:clrMapOvr>
  <p:timing>
    <p:tnLst>
      <p:par>
        <p:cTn id="1" dur="indefinite" restart="never" nodeType="tmRoot"/>
      </p:par>
    </p:tnLst>
  </p:timing>
</p:sld>
</file>

<file path=ppt/slides/slide26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INSERT </a:t>
            </a:r>
            <a:r>
              <a:rPr lang="en-IN" sz="4800" dirty="0" smtClean="0">
                <a:solidFill>
                  <a:srgbClr val="DC525C"/>
                </a:solidFill>
                <a:latin typeface="Segoe UI Light" panose="020B0502040204020203" pitchFamily="34" charset="0"/>
                <a:cs typeface="Segoe UI Light" panose="020B0502040204020203" pitchFamily="34" charset="0"/>
              </a:rPr>
              <a:t>ROWS using </a:t>
            </a:r>
            <a:r>
              <a:rPr lang="en-IN" sz="4800" dirty="0">
                <a:solidFill>
                  <a:srgbClr val="DC525C"/>
                </a:solidFill>
                <a:latin typeface="Segoe UI Light" panose="020B0502040204020203" pitchFamily="34" charset="0"/>
                <a:cs typeface="Segoe UI Light" panose="020B0502040204020203" pitchFamily="34" charset="0"/>
              </a:rPr>
              <a:t>ON DUPLICATE KEY</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1459060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DML- INSERT …ON DUPLICATE KEY</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2927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If you specify an ON DUPLICATE KEY UPDATE clause and a row to be inserted would cause a duplicate value in a UNIQUE index or PRIMARY KEY, an UPDATE of the old row occurs.</a:t>
            </a:r>
          </a:p>
        </p:txBody>
      </p:sp>
      <p:sp>
        <p:nvSpPr>
          <p:cNvPr id="9" name="Rectangle 8"/>
          <p:cNvSpPr/>
          <p:nvPr/>
        </p:nvSpPr>
        <p:spPr>
          <a:xfrm>
            <a:off x="152400" y="1905000"/>
            <a:ext cx="8839200" cy="707886"/>
          </a:xfrm>
          <a:prstGeom prst="rect">
            <a:avLst/>
          </a:prstGeom>
        </p:spPr>
        <p:txBody>
          <a:bodyPr wrap="square">
            <a:spAutoFit/>
          </a:bodyPr>
          <a:lstStyle/>
          <a:p>
            <a:r>
              <a:rPr lang="en-IN" sz="2000" dirty="0">
                <a:solidFill>
                  <a:srgbClr val="0077AA"/>
                </a:solidFill>
                <a:latin typeface="Liberation Mono"/>
              </a:rPr>
              <a:t>INSERT [INTO] tbl_name [(col_name,...)] {VALUES | VALUE} ({expr | DEFAULT}, ...) , (...), ... ON DUPLICATE KEY UPDATE</a:t>
            </a:r>
            <a:endParaRPr lang="en-US" sz="2000" dirty="0">
              <a:solidFill>
                <a:srgbClr val="0077AA"/>
              </a:solidFill>
              <a:latin typeface="Liberation Mono"/>
            </a:endParaRPr>
          </a:p>
        </p:txBody>
      </p:sp>
      <p:sp>
        <p:nvSpPr>
          <p:cNvPr id="2" name="Rectangle 1"/>
          <p:cNvSpPr/>
          <p:nvPr/>
        </p:nvSpPr>
        <p:spPr>
          <a:xfrm>
            <a:off x="172192" y="2890897"/>
            <a:ext cx="8819408" cy="2062103"/>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CREATE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TABLE</a:t>
            </a:r>
            <a:r>
              <a:rPr lang="en-IN" sz="1600" dirty="0" smtClean="0">
                <a:latin typeface="Arial" panose="020B0604020202020204" pitchFamily="34" charset="0"/>
                <a:cs typeface="Arial" panose="020B0604020202020204" pitchFamily="34" charset="0"/>
              </a:rPr>
              <a:t> TEMP (</a:t>
            </a:r>
            <a:r>
              <a:rPr lang="en-IN" sz="1600" dirty="0">
                <a:latin typeface="Arial" panose="020B0604020202020204" pitchFamily="34" charset="0"/>
                <a:cs typeface="Arial" panose="020B0604020202020204" pitchFamily="34" charset="0"/>
              </a:rPr>
              <a:t>a int primary key, b int, c int);</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TEMP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VALUES</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(1,2,3</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4,5,6) </a:t>
            </a:r>
            <a:r>
              <a:rPr lang="en-IN" sz="1600" dirty="0">
                <a:solidFill>
                  <a:srgbClr val="DD4A68"/>
                </a:solidFill>
                <a:latin typeface="Arial" panose="020B0604020202020204" pitchFamily="34" charset="0"/>
                <a:ea typeface="Times New Roman" panose="02020603050405020304" pitchFamily="18" charset="0"/>
                <a:cs typeface="Arial" panose="020B0604020202020204" pitchFamily="34" charset="0"/>
              </a:rPr>
              <a:t>ON DUPLICATE KEY UPDATE c = 10+10;</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TEMP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VALUES</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(1,2,3</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4,5,6) </a:t>
            </a:r>
            <a:r>
              <a:rPr lang="en-IN" sz="1600" dirty="0">
                <a:solidFill>
                  <a:srgbClr val="DD4A68"/>
                </a:solidFill>
                <a:latin typeface="Arial" panose="020B0604020202020204" pitchFamily="34" charset="0"/>
                <a:ea typeface="Times New Roman" panose="02020603050405020304" pitchFamily="18" charset="0"/>
                <a:cs typeface="Arial" panose="020B0604020202020204" pitchFamily="34" charset="0"/>
              </a:rPr>
              <a:t>ON DUPLICATE KEY UPDATE c= a + b;</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TEMP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VALUES</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(1,2,3</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4,5,6) </a:t>
            </a:r>
            <a:r>
              <a:rPr lang="en-IN" sz="1600" dirty="0">
                <a:solidFill>
                  <a:srgbClr val="DD4A68"/>
                </a:solidFill>
                <a:latin typeface="Arial" panose="020B0604020202020204" pitchFamily="34" charset="0"/>
                <a:ea typeface="Times New Roman" panose="02020603050405020304" pitchFamily="18" charset="0"/>
                <a:cs typeface="Arial" panose="020B0604020202020204" pitchFamily="34" charset="0"/>
              </a:rPr>
              <a:t>ON DUPLICATE KEY UPDATE c = VALUES(a) + VALUES(b);</a:t>
            </a:r>
          </a:p>
        </p:txBody>
      </p:sp>
    </p:spTree>
    <p:extLst>
      <p:ext uri="{BB962C8B-B14F-4D97-AF65-F5344CB8AC3E}">
        <p14:creationId xmlns:p14="http://schemas.microsoft.com/office/powerpoint/2010/main" val="3446041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What is Entity Type?</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9208052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INSERT ROWS using SELECT</a:t>
            </a:r>
          </a:p>
        </p:txBody>
      </p:sp>
    </p:spTree>
    <p:extLst>
      <p:ext uri="{BB962C8B-B14F-4D97-AF65-F5344CB8AC3E}">
        <p14:creationId xmlns:p14="http://schemas.microsoft.com/office/powerpoint/2010/main" val="89723082"/>
      </p:ext>
    </p:extLst>
  </p:cSld>
  <p:clrMapOvr>
    <a:masterClrMapping/>
  </p:clrMapOvr>
  <p:timing>
    <p:tnLst>
      <p:par>
        <p:cTn id="1" dur="indefinite" restart="never" nodeType="tmRoot"/>
      </p:par>
    </p:tnLst>
  </p:timing>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INSERT ... SELECT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With </a:t>
            </a:r>
            <a:r>
              <a:rPr lang="en-IN" dirty="0">
                <a:latin typeface="Arial" panose="020B0604020202020204" pitchFamily="34" charset="0"/>
                <a:cs typeface="Arial" panose="020B0604020202020204" pitchFamily="34" charset="0"/>
              </a:rPr>
              <a:t>INSERT ... SELECT, you can quickly insert many rows into a table from one or many tables</a:t>
            </a:r>
            <a:r>
              <a:rPr lang="en-IN" dirty="0" smtClean="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2400" y="1563469"/>
            <a:ext cx="8839200" cy="707886"/>
          </a:xfrm>
          <a:prstGeom prst="rect">
            <a:avLst/>
          </a:prstGeom>
        </p:spPr>
        <p:txBody>
          <a:bodyPr wrap="square">
            <a:spAutoFit/>
          </a:bodyPr>
          <a:lstStyle/>
          <a:p>
            <a:r>
              <a:rPr lang="en-IN" sz="2000" dirty="0">
                <a:solidFill>
                  <a:srgbClr val="0077AA"/>
                </a:solidFill>
                <a:latin typeface="Liberation Mono"/>
              </a:rPr>
              <a:t>INSERT [INTO] tbl_name [(col_name,...)] SELECT ... [ON DUPLICATE KEY UPDATE assignment_list]</a:t>
            </a:r>
            <a:endParaRPr lang="en-US" sz="2000" dirty="0">
              <a:solidFill>
                <a:srgbClr val="0077AA"/>
              </a:solidFill>
              <a:latin typeface="Liberation Mono"/>
            </a:endParaRPr>
          </a:p>
        </p:txBody>
      </p:sp>
      <p:sp>
        <p:nvSpPr>
          <p:cNvPr id="8" name="Rectangle 7"/>
          <p:cNvSpPr/>
          <p:nvPr/>
        </p:nvSpPr>
        <p:spPr>
          <a:xfrm>
            <a:off x="76200" y="2416076"/>
            <a:ext cx="8991600" cy="2677656"/>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DEPT (DEPTNO)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smtClean="0">
                <a:latin typeface="Arial" panose="020B0604020202020204" pitchFamily="34" charset="0"/>
                <a:cs typeface="Arial" panose="020B0604020202020204" pitchFamily="34" charset="0"/>
              </a:rPr>
              <a:t> 1 + 1</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DEPT (DEPTNO)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smtClean="0">
                <a:latin typeface="Arial" panose="020B0604020202020204" pitchFamily="34" charset="0"/>
                <a:cs typeface="Arial" panose="020B0604020202020204" pitchFamily="34" charset="0"/>
              </a:rPr>
              <a:t> DEPTNO </a:t>
            </a:r>
            <a:r>
              <a:rPr lang="en-US" sz="1600"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DEPT;</a:t>
            </a:r>
            <a:endParaRPr lang="en-IN"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DEPT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smtClean="0">
                <a:latin typeface="Arial" panose="020B0604020202020204" pitchFamily="34" charset="0"/>
                <a:cs typeface="Arial" panose="020B0604020202020204" pitchFamily="34" charset="0"/>
              </a:rPr>
              <a:t> * </a:t>
            </a:r>
            <a:r>
              <a:rPr lang="en-US" sz="1600"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DEPT;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DEPT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MAX(DEPTNO) </a:t>
            </a:r>
            <a:r>
              <a:rPr lang="en-IN" sz="1600" dirty="0">
                <a:solidFill>
                  <a:srgbClr val="DD4A68"/>
                </a:solidFill>
                <a:latin typeface="Arial" panose="020B0604020202020204" pitchFamily="34" charset="0"/>
                <a:ea typeface="Times New Roman" panose="02020603050405020304" pitchFamily="18" charset="0"/>
                <a:cs typeface="Arial" panose="020B0604020202020204" pitchFamily="34" charset="0"/>
              </a:rPr>
              <a:t>+ 1</a:t>
            </a:r>
            <a:r>
              <a:rPr lang="en-IN" sz="1600" dirty="0" smtClean="0">
                <a:latin typeface="Arial" panose="020B0604020202020204" pitchFamily="34" charset="0"/>
                <a:cs typeface="Arial" panose="020B0604020202020204" pitchFamily="34" charset="0"/>
              </a:rPr>
              <a:t>, 'HRD', 'BARODA', 'r57px33px' </a:t>
            </a:r>
            <a:r>
              <a:rPr lang="en-US" sz="1600"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DEPT);</a:t>
            </a:r>
          </a:p>
          <a:p>
            <a:pPr marL="285750" indent="-28575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set @x := 40;</a:t>
            </a: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DEPT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VALUES</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a:t>
            </a:r>
            <a:r>
              <a:rPr lang="en-IN" sz="1600" dirty="0">
                <a:solidFill>
                  <a:srgbClr val="DD4A68"/>
                </a:solidFill>
                <a:latin typeface="Arial" panose="020B0604020202020204" pitchFamily="34" charset="0"/>
                <a:ea typeface="Times New Roman" panose="02020603050405020304" pitchFamily="18" charset="0"/>
                <a:cs typeface="Arial" panose="020B0604020202020204" pitchFamily="34" charset="0"/>
              </a:rPr>
              <a:t>x := @x + 1 </a:t>
            </a:r>
            <a:r>
              <a:rPr lang="en-IN" sz="1600" dirty="0">
                <a:latin typeface="Arial" panose="020B0604020202020204" pitchFamily="34" charset="0"/>
                <a:cs typeface="Arial" panose="020B0604020202020204" pitchFamily="34" charset="0"/>
              </a:rPr>
              <a:t>, 'HRD', 'BARODA', 'r57px33px'</a:t>
            </a:r>
            <a:r>
              <a:rPr lang="en-IN" sz="1600" dirty="0" smtClean="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2444856781"/>
      </p:ext>
    </p:extLst>
  </p:cSld>
  <p:clrMapOvr>
    <a:masterClrMapping/>
  </p:clrMapOvr>
  <p:timing>
    <p:tnLst>
      <p:par>
        <p:cTn id="1" dur="indefinite" restart="never" nodeType="tmRoot"/>
      </p:par>
    </p:tnLst>
  </p:timing>
</p:sld>
</file>

<file path=ppt/slides/slide2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REPLACE using </a:t>
            </a:r>
            <a:r>
              <a:rPr lang="en-IN" sz="4800" dirty="0">
                <a:solidFill>
                  <a:srgbClr val="DC525C"/>
                </a:solidFill>
                <a:latin typeface="Segoe UI Light" panose="020B0502040204020203" pitchFamily="34" charset="0"/>
                <a:cs typeface="Segoe UI Light" panose="020B0502040204020203" pitchFamily="34" charset="0"/>
              </a:rPr>
              <a:t>VALUES</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650171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REPLACE … VALUES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REPLACE works exactly like INSERT, except that if an old row in the table has the same value as a new row for a PRIMARY KEY or a UNIQUE index, the old row is deleted before the new row is inserted.</a:t>
            </a:r>
          </a:p>
        </p:txBody>
      </p:sp>
      <p:sp>
        <p:nvSpPr>
          <p:cNvPr id="7" name="Rectangle 6"/>
          <p:cNvSpPr/>
          <p:nvPr/>
        </p:nvSpPr>
        <p:spPr>
          <a:xfrm>
            <a:off x="152400" y="1868269"/>
            <a:ext cx="8839200" cy="707886"/>
          </a:xfrm>
          <a:prstGeom prst="rect">
            <a:avLst/>
          </a:prstGeom>
        </p:spPr>
        <p:txBody>
          <a:bodyPr wrap="square">
            <a:spAutoFit/>
          </a:bodyPr>
          <a:lstStyle/>
          <a:p>
            <a:r>
              <a:rPr lang="en-IN" sz="2000" dirty="0">
                <a:solidFill>
                  <a:srgbClr val="0077AA"/>
                </a:solidFill>
                <a:latin typeface="Liberation Mono"/>
              </a:rPr>
              <a:t>REPLACE [INTO] tbl_name [(col_name,...)] {VALUES | VALUE} ({expr | DEFAULT}, ...), (...),...</a:t>
            </a:r>
            <a:endParaRPr lang="en-US" sz="2000" dirty="0">
              <a:solidFill>
                <a:srgbClr val="0077AA"/>
              </a:solidFill>
              <a:latin typeface="Liberation Mono"/>
            </a:endParaRPr>
          </a:p>
        </p:txBody>
      </p:sp>
      <p:sp>
        <p:nvSpPr>
          <p:cNvPr id="8" name="Rectangle 7"/>
          <p:cNvSpPr/>
          <p:nvPr/>
        </p:nvSpPr>
        <p:spPr>
          <a:xfrm>
            <a:off x="76200" y="3886200"/>
            <a:ext cx="8991600" cy="1200329"/>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DEPT </a:t>
            </a:r>
            <a:r>
              <a:rPr lang="en-IN" sz="1600" dirty="0" smtClean="0">
                <a:solidFill>
                  <a:srgbClr val="0077AA"/>
                </a:solidFill>
                <a:latin typeface="Arial" panose="020B0604020202020204" pitchFamily="34" charset="0"/>
                <a:ea typeface="Times New Roman" panose="02020603050405020304" pitchFamily="18" charset="0"/>
              </a:rPr>
              <a:t>VALUES</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10,'HRD','BARODA');</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DEPT </a:t>
            </a:r>
            <a:r>
              <a:rPr lang="en-IN" sz="1600" dirty="0" smtClean="0">
                <a:solidFill>
                  <a:srgbClr val="0077AA"/>
                </a:solidFill>
                <a:latin typeface="Arial" panose="020B0604020202020204" pitchFamily="34" charset="0"/>
                <a:ea typeface="Times New Roman" panose="02020603050405020304" pitchFamily="18" charset="0"/>
              </a:rPr>
              <a:t>VALUES</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50,'RESEARCH','DALLAS</a:t>
            </a:r>
            <a:r>
              <a:rPr lang="en-IN" sz="1600" dirty="0" smtClean="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DEPT(DEPTNO, DNAME) </a:t>
            </a:r>
            <a:r>
              <a:rPr lang="en-IN" sz="1600" dirty="0" smtClean="0">
                <a:solidFill>
                  <a:srgbClr val="0077AA"/>
                </a:solidFill>
                <a:latin typeface="Arial" panose="020B0604020202020204" pitchFamily="34" charset="0"/>
                <a:ea typeface="Times New Roman" panose="02020603050405020304" pitchFamily="18" charset="0"/>
              </a:rPr>
              <a:t>VALUE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60,‘New Data');</a:t>
            </a:r>
          </a:p>
        </p:txBody>
      </p:sp>
      <p:sp>
        <p:nvSpPr>
          <p:cNvPr id="6" name="Rectangle 5"/>
          <p:cNvSpPr/>
          <p:nvPr/>
        </p:nvSpPr>
        <p:spPr>
          <a:xfrm>
            <a:off x="76200" y="2667000"/>
            <a:ext cx="8991600" cy="923330"/>
          </a:xfrm>
          <a:prstGeom prst="rect">
            <a:avLst/>
          </a:prstGeom>
          <a:solidFill>
            <a:srgbClr val="D9DD21"/>
          </a:solidFill>
        </p:spPr>
        <p:txBody>
          <a:bodyPr wrap="square">
            <a:spAutoFit/>
          </a:bodyPr>
          <a:lstStyle/>
          <a:p>
            <a:r>
              <a:rPr lang="en-IN" dirty="0">
                <a:latin typeface="Arial" panose="020B0604020202020204" pitchFamily="34" charset="0"/>
                <a:cs typeface="Arial" panose="020B0604020202020204" pitchFamily="34" charset="0"/>
              </a:rPr>
              <a:t>REPLACE makes sense only if a table has a PRIMARY KEY or UNIQUE index. Otherwise, it becomes equivalent to INSERT, because there is no index to be used to determine whether a new row duplicates another.</a:t>
            </a:r>
          </a:p>
        </p:txBody>
      </p:sp>
    </p:spTree>
    <p:extLst>
      <p:ext uri="{BB962C8B-B14F-4D97-AF65-F5344CB8AC3E}">
        <p14:creationId xmlns:p14="http://schemas.microsoft.com/office/powerpoint/2010/main" val="8402470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REPLACE using SET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1066663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REPLACE … SET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REPLACE works exactly like INSERT, except that if an old row in the table has the same value as a new row for a PRIMARY KEY or a UNIQUE index, the old row is deleted before the new row is inserted.</a:t>
            </a:r>
          </a:p>
        </p:txBody>
      </p:sp>
      <p:sp>
        <p:nvSpPr>
          <p:cNvPr id="7" name="Rectangle 6"/>
          <p:cNvSpPr/>
          <p:nvPr/>
        </p:nvSpPr>
        <p:spPr>
          <a:xfrm>
            <a:off x="152400" y="1868269"/>
            <a:ext cx="8839200" cy="400110"/>
          </a:xfrm>
          <a:prstGeom prst="rect">
            <a:avLst/>
          </a:prstGeom>
        </p:spPr>
        <p:txBody>
          <a:bodyPr wrap="square">
            <a:spAutoFit/>
          </a:bodyPr>
          <a:lstStyle/>
          <a:p>
            <a:r>
              <a:rPr lang="en-IN" sz="2000" dirty="0">
                <a:solidFill>
                  <a:srgbClr val="0077AA"/>
                </a:solidFill>
                <a:latin typeface="Liberation Mono"/>
              </a:rPr>
              <a:t>REPLACE [INTO] tbl_name SET col_name = {expr | DEFAULT}, ...</a:t>
            </a:r>
            <a:endParaRPr lang="en-US" sz="2000" dirty="0">
              <a:solidFill>
                <a:srgbClr val="0077AA"/>
              </a:solidFill>
              <a:latin typeface="Liberation Mono"/>
            </a:endParaRPr>
          </a:p>
        </p:txBody>
      </p:sp>
      <p:sp>
        <p:nvSpPr>
          <p:cNvPr id="8" name="Rectangle 7"/>
          <p:cNvSpPr/>
          <p:nvPr/>
        </p:nvSpPr>
        <p:spPr>
          <a:xfrm>
            <a:off x="76200" y="3657600"/>
            <a:ext cx="8991600" cy="830997"/>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DEPT </a:t>
            </a:r>
            <a:r>
              <a:rPr lang="en-IN" sz="1600" dirty="0" smtClean="0">
                <a:solidFill>
                  <a:srgbClr val="DD4A68"/>
                </a:solidFill>
                <a:latin typeface="Arial" panose="020B0604020202020204" pitchFamily="34" charset="0"/>
                <a:ea typeface="Times New Roman" panose="02020603050405020304" pitchFamily="18" charset="0"/>
              </a:rPr>
              <a:t>SET DNAME=</a:t>
            </a:r>
            <a:r>
              <a:rPr lang="en-IN" sz="1600" dirty="0">
                <a:solidFill>
                  <a:srgbClr val="DD4A68"/>
                </a:solidFill>
                <a:latin typeface="Arial" panose="020B0604020202020204" pitchFamily="34" charset="0"/>
                <a:ea typeface="Times New Roman" panose="02020603050405020304" pitchFamily="18" charset="0"/>
              </a:rPr>
              <a:t>'HRD', </a:t>
            </a:r>
            <a:r>
              <a:rPr lang="en-IN" sz="1600" dirty="0" smtClean="0">
                <a:solidFill>
                  <a:srgbClr val="DD4A68"/>
                </a:solidFill>
                <a:latin typeface="Arial" panose="020B0604020202020204" pitchFamily="34" charset="0"/>
                <a:ea typeface="Times New Roman" panose="02020603050405020304" pitchFamily="18" charset="0"/>
              </a:rPr>
              <a:t>LOC=</a:t>
            </a:r>
            <a:r>
              <a:rPr lang="en-IN" sz="1600" dirty="0">
                <a:solidFill>
                  <a:srgbClr val="DD4A68"/>
                </a:solidFill>
                <a:latin typeface="Arial" panose="020B0604020202020204" pitchFamily="34" charset="0"/>
                <a:ea typeface="Times New Roman" panose="02020603050405020304" pitchFamily="18" charset="0"/>
              </a:rPr>
              <a:t>'BARODA', </a:t>
            </a:r>
            <a:r>
              <a:rPr lang="en-IN" sz="1600" dirty="0" smtClean="0">
                <a:solidFill>
                  <a:srgbClr val="DD4A68"/>
                </a:solidFill>
                <a:latin typeface="Arial" panose="020B0604020202020204" pitchFamily="34" charset="0"/>
                <a:ea typeface="Times New Roman" panose="02020603050405020304" pitchFamily="18" charset="0"/>
              </a:rPr>
              <a:t>DEPTNO=10</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DEPT </a:t>
            </a:r>
            <a:r>
              <a:rPr lang="en-IN" sz="1600" dirty="0" smtClean="0">
                <a:solidFill>
                  <a:srgbClr val="DD4A68"/>
                </a:solidFill>
                <a:latin typeface="Arial" panose="020B0604020202020204" pitchFamily="34" charset="0"/>
                <a:ea typeface="Times New Roman" panose="02020603050405020304" pitchFamily="18" charset="0"/>
              </a:rPr>
              <a:t>SET DNAME=</a:t>
            </a:r>
            <a:r>
              <a:rPr lang="en-IN" sz="1600" dirty="0">
                <a:solidFill>
                  <a:srgbClr val="DD4A68"/>
                </a:solidFill>
                <a:latin typeface="Arial" panose="020B0604020202020204" pitchFamily="34" charset="0"/>
                <a:ea typeface="Times New Roman" panose="02020603050405020304" pitchFamily="18" charset="0"/>
              </a:rPr>
              <a:t>'HRD', </a:t>
            </a:r>
            <a:r>
              <a:rPr lang="en-IN" sz="1600" dirty="0" smtClean="0">
                <a:solidFill>
                  <a:srgbClr val="DD4A68"/>
                </a:solidFill>
                <a:latin typeface="Arial" panose="020B0604020202020204" pitchFamily="34" charset="0"/>
                <a:ea typeface="Times New Roman" panose="02020603050405020304" pitchFamily="18" charset="0"/>
              </a:rPr>
              <a:t>LOC=</a:t>
            </a:r>
            <a:r>
              <a:rPr lang="en-IN" sz="1600" dirty="0">
                <a:solidFill>
                  <a:srgbClr val="DD4A68"/>
                </a:solidFill>
                <a:latin typeface="Arial" panose="020B0604020202020204" pitchFamily="34" charset="0"/>
                <a:ea typeface="Times New Roman" panose="02020603050405020304" pitchFamily="18" charset="0"/>
              </a:rPr>
              <a:t>'BARODA', </a:t>
            </a:r>
            <a:r>
              <a:rPr lang="en-IN" sz="1600" dirty="0" smtClean="0">
                <a:solidFill>
                  <a:srgbClr val="DD4A68"/>
                </a:solidFill>
                <a:latin typeface="Arial" panose="020B0604020202020204" pitchFamily="34" charset="0"/>
                <a:ea typeface="Times New Roman" panose="02020603050405020304" pitchFamily="18" charset="0"/>
              </a:rPr>
              <a:t>DEPTNO=50</a:t>
            </a:r>
            <a:r>
              <a:rPr lang="en-IN" sz="1600" dirty="0" smtClean="0">
                <a:latin typeface="Arial" panose="020B0604020202020204" pitchFamily="34" charset="0"/>
                <a:cs typeface="Arial" panose="020B0604020202020204" pitchFamily="34" charset="0"/>
              </a:rPr>
              <a:t>;</a:t>
            </a:r>
          </a:p>
        </p:txBody>
      </p:sp>
      <p:sp>
        <p:nvSpPr>
          <p:cNvPr id="6" name="Rectangle 5"/>
          <p:cNvSpPr/>
          <p:nvPr/>
        </p:nvSpPr>
        <p:spPr>
          <a:xfrm>
            <a:off x="76200" y="2438400"/>
            <a:ext cx="8991600" cy="923330"/>
          </a:xfrm>
          <a:prstGeom prst="rect">
            <a:avLst/>
          </a:prstGeom>
          <a:solidFill>
            <a:srgbClr val="D9DD21"/>
          </a:solidFill>
        </p:spPr>
        <p:txBody>
          <a:bodyPr wrap="square">
            <a:spAutoFit/>
          </a:bodyPr>
          <a:lstStyle/>
          <a:p>
            <a:r>
              <a:rPr lang="en-IN" dirty="0">
                <a:latin typeface="Arial" panose="020B0604020202020204" pitchFamily="34" charset="0"/>
                <a:cs typeface="Arial" panose="020B0604020202020204" pitchFamily="34" charset="0"/>
              </a:rPr>
              <a:t>REPLACE makes sense only if a table has a PRIMARY KEY or UNIQUE index. Otherwise, it becomes equivalent to INSERT, because there is no index to be used to determine whether a new row duplicates another.</a:t>
            </a:r>
          </a:p>
        </p:txBody>
      </p:sp>
    </p:spTree>
    <p:extLst>
      <p:ext uri="{BB962C8B-B14F-4D97-AF65-F5344CB8AC3E}">
        <p14:creationId xmlns:p14="http://schemas.microsoft.com/office/powerpoint/2010/main" val="37017902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REPLACE using SELECT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1524862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REPLACE … SELECT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REPLACE works exactly like INSERT, except that if an old row in the table has the same value as a new row for a PRIMARY KEY or a UNIQUE index, the old row is deleted before the new row is inserted.</a:t>
            </a:r>
          </a:p>
        </p:txBody>
      </p:sp>
      <p:sp>
        <p:nvSpPr>
          <p:cNvPr id="7" name="Rectangle 6"/>
          <p:cNvSpPr/>
          <p:nvPr/>
        </p:nvSpPr>
        <p:spPr>
          <a:xfrm>
            <a:off x="152400" y="1868269"/>
            <a:ext cx="8839200" cy="400110"/>
          </a:xfrm>
          <a:prstGeom prst="rect">
            <a:avLst/>
          </a:prstGeom>
        </p:spPr>
        <p:txBody>
          <a:bodyPr wrap="square">
            <a:spAutoFit/>
          </a:bodyPr>
          <a:lstStyle/>
          <a:p>
            <a:r>
              <a:rPr lang="en-IN" sz="2000" dirty="0">
                <a:solidFill>
                  <a:srgbClr val="0077AA"/>
                </a:solidFill>
                <a:latin typeface="Liberation Mono"/>
              </a:rPr>
              <a:t>REPLACE [INTO] tbl_name [(col_name,...)] SELECT ...</a:t>
            </a:r>
            <a:endParaRPr lang="en-US" sz="2000" dirty="0">
              <a:solidFill>
                <a:srgbClr val="0077AA"/>
              </a:solidFill>
              <a:latin typeface="Liberation Mono"/>
            </a:endParaRPr>
          </a:p>
        </p:txBody>
      </p:sp>
      <p:sp>
        <p:nvSpPr>
          <p:cNvPr id="8" name="Rectangle 7"/>
          <p:cNvSpPr/>
          <p:nvPr/>
        </p:nvSpPr>
        <p:spPr>
          <a:xfrm>
            <a:off x="76200" y="3657600"/>
            <a:ext cx="8991600" cy="1246495"/>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TEMP </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DEPT;</a:t>
            </a:r>
            <a:endParaRPr lang="en-IN"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TEMP </a:t>
            </a:r>
            <a:r>
              <a:rPr lang="en-IN" sz="1600" dirty="0" smtClean="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REPLACEDEPT;</a:t>
            </a:r>
            <a:endParaRPr lang="en-IN"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TEMP </a:t>
            </a:r>
            <a:r>
              <a:rPr lang="en-IN" sz="1600" dirty="0" smtClean="0">
                <a:latin typeface="Arial" panose="020B0604020202020204" pitchFamily="34" charset="0"/>
                <a:cs typeface="Arial" panose="020B0604020202020204" pitchFamily="34" charset="0"/>
              </a:rPr>
              <a:t>(DEPTNO, DNAME)  </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DEPTNO, DNAME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DEPT;</a:t>
            </a:r>
          </a:p>
        </p:txBody>
      </p:sp>
      <p:sp>
        <p:nvSpPr>
          <p:cNvPr id="6" name="Rectangle 5"/>
          <p:cNvSpPr/>
          <p:nvPr/>
        </p:nvSpPr>
        <p:spPr>
          <a:xfrm>
            <a:off x="76200" y="2438400"/>
            <a:ext cx="8991600" cy="923330"/>
          </a:xfrm>
          <a:prstGeom prst="rect">
            <a:avLst/>
          </a:prstGeom>
          <a:solidFill>
            <a:srgbClr val="D9DD21"/>
          </a:solidFill>
        </p:spPr>
        <p:txBody>
          <a:bodyPr wrap="square">
            <a:spAutoFit/>
          </a:bodyPr>
          <a:lstStyle/>
          <a:p>
            <a:r>
              <a:rPr lang="en-IN" dirty="0">
                <a:latin typeface="Arial" panose="020B0604020202020204" pitchFamily="34" charset="0"/>
                <a:cs typeface="Arial" panose="020B0604020202020204" pitchFamily="34" charset="0"/>
              </a:rPr>
              <a:t>REPLACE makes sense only if a table has a PRIMARY KEY or UNIQUE index. Otherwise, it becomes equivalent to INSERT, because there is no index to be used to determine whether a new row duplicates another.</a:t>
            </a:r>
          </a:p>
        </p:txBody>
      </p:sp>
    </p:spTree>
    <p:extLst>
      <p:ext uri="{BB962C8B-B14F-4D97-AF65-F5344CB8AC3E}">
        <p14:creationId xmlns:p14="http://schemas.microsoft.com/office/powerpoint/2010/main" val="35883917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Single-table UPDATE</a:t>
            </a:r>
          </a:p>
        </p:txBody>
      </p:sp>
      <p:sp>
        <p:nvSpPr>
          <p:cNvPr id="4" name="Rectangle 3"/>
          <p:cNvSpPr/>
          <p:nvPr/>
        </p:nvSpPr>
        <p:spPr>
          <a:xfrm>
            <a:off x="304800" y="3429000"/>
            <a:ext cx="8534400" cy="1200329"/>
          </a:xfrm>
          <a:prstGeom prst="rect">
            <a:avLst/>
          </a:prstGeom>
          <a:solidFill>
            <a:srgbClr val="C74C49"/>
          </a:solidFill>
        </p:spPr>
        <p:txBody>
          <a:bodyPr wrap="square">
            <a:spAutoFit/>
          </a:bodyPr>
          <a:lstStyle/>
          <a:p>
            <a:r>
              <a:rPr lang="en-IN" dirty="0" smtClean="0">
                <a:solidFill>
                  <a:schemeClr val="bg1"/>
                </a:solidFill>
              </a:rPr>
              <a:t>ORDER BY in UPDATE: if </a:t>
            </a:r>
            <a:r>
              <a:rPr lang="en-IN" dirty="0">
                <a:solidFill>
                  <a:schemeClr val="bg1"/>
                </a:solidFill>
              </a:rPr>
              <a:t>the table contains 1 and 2 in the id column and 1 is updated to 2 before 2 is updated to 3, an error occurs. To avoid this problem, add an ORDER BY clause to cause the rows with larger id values to be updated before those with </a:t>
            </a:r>
            <a:r>
              <a:rPr lang="en-IN">
                <a:solidFill>
                  <a:schemeClr val="bg1"/>
                </a:solidFill>
              </a:rPr>
              <a:t>smaller </a:t>
            </a:r>
            <a:r>
              <a:rPr lang="en-IN" smtClean="0">
                <a:solidFill>
                  <a:schemeClr val="bg1"/>
                </a:solidFill>
              </a:rPr>
              <a:t>values</a:t>
            </a:r>
            <a:endParaRPr lang="en-IN" dirty="0">
              <a:solidFill>
                <a:schemeClr val="bg1"/>
              </a:solidFill>
            </a:endParaRPr>
          </a:p>
        </p:txBody>
      </p:sp>
      <p:sp>
        <p:nvSpPr>
          <p:cNvPr id="3" name="Rectangle 2"/>
          <p:cNvSpPr/>
          <p:nvPr/>
        </p:nvSpPr>
        <p:spPr>
          <a:xfrm>
            <a:off x="304800" y="4814386"/>
            <a:ext cx="6011454" cy="369332"/>
          </a:xfrm>
          <a:prstGeom prst="rect">
            <a:avLst/>
          </a:prstGeom>
        </p:spPr>
        <p:txBody>
          <a:bodyPr wrap="none">
            <a:spAutoFit/>
          </a:bodyPr>
          <a:lstStyle/>
          <a:p>
            <a:r>
              <a:rPr lang="en-IN" dirty="0" smtClean="0">
                <a:solidFill>
                  <a:srgbClr val="0077AA"/>
                </a:solidFill>
                <a:latin typeface="Gill Sans MT (Body)"/>
                <a:ea typeface="Times New Roman" panose="02020603050405020304" pitchFamily="18" charset="0"/>
              </a:rPr>
              <a:t>UPDATE</a:t>
            </a:r>
            <a:r>
              <a:rPr lang="en-IN" dirty="0" smtClean="0">
                <a:latin typeface="Gill Sans MT (Body)"/>
              </a:rPr>
              <a:t> TEMP </a:t>
            </a:r>
            <a:r>
              <a:rPr lang="en-IN" dirty="0" smtClean="0">
                <a:solidFill>
                  <a:srgbClr val="0077AA"/>
                </a:solidFill>
                <a:latin typeface="Gill Sans MT (Body)"/>
                <a:ea typeface="Times New Roman" panose="02020603050405020304" pitchFamily="18" charset="0"/>
              </a:rPr>
              <a:t>SET</a:t>
            </a:r>
            <a:r>
              <a:rPr lang="en-IN" dirty="0" smtClean="0">
                <a:latin typeface="Gill Sans MT (Body)"/>
              </a:rPr>
              <a:t> C1 = C1 + 1 </a:t>
            </a:r>
            <a:r>
              <a:rPr lang="en-IN" dirty="0" smtClean="0">
                <a:solidFill>
                  <a:srgbClr val="0077AA"/>
                </a:solidFill>
                <a:latin typeface="Gill Sans MT (Body)"/>
                <a:ea typeface="Times New Roman" panose="02020603050405020304" pitchFamily="18" charset="0"/>
              </a:rPr>
              <a:t>ORDER</a:t>
            </a:r>
            <a:r>
              <a:rPr lang="en-IN" dirty="0" smtClean="0">
                <a:latin typeface="Gill Sans MT (Body)"/>
              </a:rPr>
              <a:t> </a:t>
            </a:r>
            <a:r>
              <a:rPr lang="en-IN" dirty="0" smtClean="0">
                <a:solidFill>
                  <a:srgbClr val="0077AA"/>
                </a:solidFill>
                <a:latin typeface="Gill Sans MT (Body)"/>
                <a:ea typeface="Times New Roman" panose="02020603050405020304" pitchFamily="18" charset="0"/>
              </a:rPr>
              <a:t>BY</a:t>
            </a:r>
            <a:r>
              <a:rPr lang="en-IN" dirty="0" smtClean="0">
                <a:latin typeface="Gill Sans MT (Body)"/>
              </a:rPr>
              <a:t> C1 </a:t>
            </a:r>
            <a:r>
              <a:rPr lang="en-IN" dirty="0" smtClean="0">
                <a:solidFill>
                  <a:srgbClr val="0077AA"/>
                </a:solidFill>
                <a:latin typeface="Gill Sans MT (Body)"/>
                <a:ea typeface="Times New Roman" panose="02020603050405020304" pitchFamily="18" charset="0"/>
              </a:rPr>
              <a:t>DESC</a:t>
            </a:r>
            <a:r>
              <a:rPr lang="en-IN" dirty="0" smtClean="0">
                <a:latin typeface="Gill Sans MT (Body)"/>
              </a:rPr>
              <a:t>;</a:t>
            </a:r>
            <a:endParaRPr lang="en-IN" dirty="0">
              <a:latin typeface="Gill Sans MT (Body)"/>
            </a:endParaRPr>
          </a:p>
        </p:txBody>
      </p:sp>
    </p:spTree>
  </p:cSld>
  <p:clrMapOvr>
    <a:masterClrMapping/>
  </p:clrMapOvr>
  <p:timing>
    <p:tnLst>
      <p:par>
        <p:cTn id="1" dur="indefinite" restart="never" nodeType="tmRoot"/>
      </p:par>
    </p:tnLst>
  </p:timing>
</p:sld>
</file>

<file path=ppt/slides/slide2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Single-table UPDATE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1754326"/>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UPDATE statement updates columns of existing rows in the named table with new values. The SET clause indicates which columns to modify and the values they should be given. The </a:t>
            </a:r>
            <a:r>
              <a:rPr lang="en-IN" b="1" dirty="0">
                <a:latin typeface="Arial" panose="020B0604020202020204" pitchFamily="34" charset="0"/>
                <a:cs typeface="Arial" panose="020B0604020202020204" pitchFamily="34" charset="0"/>
              </a:rPr>
              <a:t>WHERE</a:t>
            </a:r>
            <a:r>
              <a:rPr lang="en-IN" dirty="0">
                <a:latin typeface="Arial" panose="020B0604020202020204" pitchFamily="34" charset="0"/>
                <a:cs typeface="Arial" panose="020B0604020202020204" pitchFamily="34" charset="0"/>
              </a:rPr>
              <a:t> clause, if given, specifies the conditions that identify which rows to update. With </a:t>
            </a:r>
            <a:r>
              <a:rPr lang="en-IN" b="1" dirty="0">
                <a:latin typeface="Arial" panose="020B0604020202020204" pitchFamily="34" charset="0"/>
                <a:cs typeface="Arial" panose="020B0604020202020204" pitchFamily="34" charset="0"/>
              </a:rPr>
              <a:t>no WHERE </a:t>
            </a:r>
            <a:r>
              <a:rPr lang="en-IN" dirty="0">
                <a:latin typeface="Arial" panose="020B0604020202020204" pitchFamily="34" charset="0"/>
                <a:cs typeface="Arial" panose="020B0604020202020204" pitchFamily="34" charset="0"/>
              </a:rPr>
              <a:t>clause, all rows are updated. If the </a:t>
            </a:r>
            <a:r>
              <a:rPr lang="en-IN" b="1" dirty="0">
                <a:latin typeface="Arial" panose="020B0604020202020204" pitchFamily="34" charset="0"/>
                <a:cs typeface="Arial" panose="020B0604020202020204" pitchFamily="34" charset="0"/>
              </a:rPr>
              <a:t>ORDER BY </a:t>
            </a:r>
            <a:r>
              <a:rPr lang="en-IN" dirty="0">
                <a:latin typeface="Arial" panose="020B0604020202020204" pitchFamily="34" charset="0"/>
                <a:cs typeface="Arial" panose="020B0604020202020204" pitchFamily="34" charset="0"/>
              </a:rPr>
              <a:t>clause is specified, the rows are updated in the order that is specified. The </a:t>
            </a:r>
            <a:r>
              <a:rPr lang="en-IN" b="1" dirty="0">
                <a:latin typeface="Arial" panose="020B0604020202020204" pitchFamily="34" charset="0"/>
                <a:cs typeface="Arial" panose="020B0604020202020204" pitchFamily="34" charset="0"/>
              </a:rPr>
              <a:t>LIMIT</a:t>
            </a:r>
            <a:r>
              <a:rPr lang="en-IN" dirty="0">
                <a:latin typeface="Arial" panose="020B0604020202020204" pitchFamily="34" charset="0"/>
                <a:cs typeface="Arial" panose="020B0604020202020204" pitchFamily="34" charset="0"/>
              </a:rPr>
              <a:t> clause places a limit on the number of rows that can be updated.</a:t>
            </a:r>
          </a:p>
        </p:txBody>
      </p:sp>
      <p:sp>
        <p:nvSpPr>
          <p:cNvPr id="7" name="Rectangle 6"/>
          <p:cNvSpPr/>
          <p:nvPr/>
        </p:nvSpPr>
        <p:spPr>
          <a:xfrm>
            <a:off x="152400" y="2667000"/>
            <a:ext cx="8839200" cy="1631216"/>
          </a:xfrm>
          <a:prstGeom prst="rect">
            <a:avLst/>
          </a:prstGeom>
        </p:spPr>
        <p:txBody>
          <a:bodyPr wrap="square">
            <a:spAutoFit/>
          </a:bodyPr>
          <a:lstStyle/>
          <a:p>
            <a:r>
              <a:rPr lang="en-IN" sz="2000" dirty="0">
                <a:solidFill>
                  <a:srgbClr val="0077AA"/>
                </a:solidFill>
                <a:latin typeface="Liberation Mono"/>
              </a:rPr>
              <a:t>UPDATE &lt;table_reference&gt; SET col_name1 = {expr1 | DEFAULT} [, col_name2 = {expr2 | DEFAULT}] ...</a:t>
            </a:r>
          </a:p>
          <a:p>
            <a:r>
              <a:rPr lang="en-IN" sz="2000" dirty="0">
                <a:solidFill>
                  <a:srgbClr val="0077AA"/>
                </a:solidFill>
                <a:latin typeface="Liberation Mono"/>
              </a:rPr>
              <a:t>    [WHERE where_condition]</a:t>
            </a:r>
          </a:p>
          <a:p>
            <a:r>
              <a:rPr lang="en-IN" sz="2000" dirty="0">
                <a:solidFill>
                  <a:srgbClr val="0077AA"/>
                </a:solidFill>
                <a:latin typeface="Liberation Mono"/>
              </a:rPr>
              <a:t>    [ORDER BY ...]</a:t>
            </a:r>
          </a:p>
          <a:p>
            <a:r>
              <a:rPr lang="en-IN" sz="2000" dirty="0">
                <a:solidFill>
                  <a:srgbClr val="0077AA"/>
                </a:solidFill>
                <a:latin typeface="Liberation Mono"/>
              </a:rPr>
              <a:t>    [LIMIT row_count]</a:t>
            </a:r>
            <a:endParaRPr lang="en-US" sz="2000" dirty="0">
              <a:solidFill>
                <a:srgbClr val="0077AA"/>
              </a:solidFill>
              <a:latin typeface="Liberation Mono"/>
            </a:endParaRPr>
          </a:p>
        </p:txBody>
      </p:sp>
      <p:sp>
        <p:nvSpPr>
          <p:cNvPr id="8" name="Rectangle 7"/>
          <p:cNvSpPr/>
          <p:nvPr/>
        </p:nvSpPr>
        <p:spPr>
          <a:xfrm>
            <a:off x="76200" y="4373940"/>
            <a:ext cx="8991600" cy="1569660"/>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UPDATE</a:t>
            </a:r>
            <a:r>
              <a:rPr lang="en-IN" sz="1600" dirty="0" smtClean="0">
                <a:latin typeface="Arial" panose="020B0604020202020204" pitchFamily="34" charset="0"/>
                <a:cs typeface="Arial" panose="020B0604020202020204" pitchFamily="34" charset="0"/>
              </a:rPr>
              <a:t> </a:t>
            </a:r>
            <a:r>
              <a:rPr lang="en-IN" sz="1600" dirty="0" smtClean="0"/>
              <a:t>TEMP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SET dname='xyz' </a:t>
            </a:r>
            <a:r>
              <a:rPr lang="en-IN" sz="1600" dirty="0" smtClean="0">
                <a:solidFill>
                  <a:srgbClr val="DD4A68"/>
                </a:solidFill>
                <a:latin typeface="Arial" panose="020B0604020202020204" pitchFamily="34" charset="0"/>
                <a:ea typeface="Times New Roman" panose="02020603050405020304" pitchFamily="18" charset="0"/>
              </a:rPr>
              <a:t>LIMIT 2</a:t>
            </a:r>
            <a:r>
              <a:rPr lang="en-IN" sz="1600" dirty="0"/>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UPDATE</a:t>
            </a:r>
            <a:r>
              <a:rPr lang="en-IN" sz="1600" dirty="0" smtClean="0">
                <a:latin typeface="Arial" panose="020B0604020202020204" pitchFamily="34" charset="0"/>
                <a:cs typeface="Arial" panose="020B0604020202020204" pitchFamily="34" charset="0"/>
              </a:rPr>
              <a:t> </a:t>
            </a:r>
            <a:r>
              <a:rPr lang="en-IN" sz="1600" dirty="0" smtClean="0"/>
              <a:t>TEMP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SET c1='x' </a:t>
            </a:r>
            <a:r>
              <a:rPr lang="en-IN" sz="1600" dirty="0" smtClean="0">
                <a:solidFill>
                  <a:srgbClr val="DD4A68"/>
                </a:solidFill>
                <a:latin typeface="Arial" panose="020B0604020202020204" pitchFamily="34" charset="0"/>
                <a:ea typeface="Times New Roman" panose="02020603050405020304" pitchFamily="18" charset="0"/>
              </a:rPr>
              <a:t>ORDER BY loc LIMIT 2</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UPDATE</a:t>
            </a:r>
            <a:r>
              <a:rPr lang="en-IN" sz="1600" dirty="0" smtClean="0">
                <a:latin typeface="Arial" panose="020B0604020202020204" pitchFamily="34" charset="0"/>
                <a:cs typeface="Arial" panose="020B0604020202020204" pitchFamily="34" charset="0"/>
              </a:rPr>
              <a:t> </a:t>
            </a:r>
            <a:r>
              <a:rPr lang="en-IN" sz="1600" dirty="0" smtClean="0"/>
              <a:t>TEMP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SET c1 = 'x' </a:t>
            </a:r>
            <a:r>
              <a:rPr lang="en-IN" sz="1600" dirty="0" smtClean="0">
                <a:solidFill>
                  <a:srgbClr val="DD4A68"/>
                </a:solidFill>
                <a:latin typeface="Arial" panose="020B0604020202020204" pitchFamily="34" charset="0"/>
                <a:ea typeface="Times New Roman" panose="02020603050405020304" pitchFamily="18" charset="0"/>
              </a:rPr>
              <a:t>WHERE deptno </a:t>
            </a:r>
            <a:r>
              <a:rPr lang="en-IN" sz="1600" dirty="0">
                <a:solidFill>
                  <a:srgbClr val="DD4A68"/>
                </a:solidFill>
                <a:latin typeface="Arial" panose="020B0604020202020204" pitchFamily="34" charset="0"/>
                <a:ea typeface="Times New Roman" panose="02020603050405020304" pitchFamily="18" charset="0"/>
              </a:rPr>
              <a:t>&lt;50</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UPDATE</a:t>
            </a:r>
            <a:r>
              <a:rPr lang="en-IN" sz="1600" dirty="0" smtClean="0">
                <a:latin typeface="Arial" panose="020B0604020202020204" pitchFamily="34" charset="0"/>
                <a:cs typeface="Arial" panose="020B0604020202020204" pitchFamily="34" charset="0"/>
              </a:rPr>
              <a:t> </a:t>
            </a:r>
            <a:r>
              <a:rPr lang="en-IN" sz="1600" dirty="0" smtClean="0"/>
              <a:t>TEMP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SET c1 = 'x' </a:t>
            </a:r>
            <a:r>
              <a:rPr lang="en-IN" sz="1600" dirty="0" smtClean="0">
                <a:solidFill>
                  <a:srgbClr val="DD4A68"/>
                </a:solidFill>
                <a:latin typeface="Arial" panose="020B0604020202020204" pitchFamily="34" charset="0"/>
                <a:ea typeface="Times New Roman" panose="02020603050405020304" pitchFamily="18" charset="0"/>
              </a:rPr>
              <a:t>WHERE deptno </a:t>
            </a:r>
            <a:r>
              <a:rPr lang="en-IN" sz="1600" dirty="0">
                <a:solidFill>
                  <a:srgbClr val="DD4A68"/>
                </a:solidFill>
                <a:latin typeface="Arial" panose="020B0604020202020204" pitchFamily="34" charset="0"/>
                <a:ea typeface="Times New Roman" panose="02020603050405020304" pitchFamily="18" charset="0"/>
              </a:rPr>
              <a:t>&lt;50 </a:t>
            </a:r>
            <a:r>
              <a:rPr lang="en-IN" sz="1600" dirty="0" smtClean="0">
                <a:solidFill>
                  <a:srgbClr val="DD4A68"/>
                </a:solidFill>
                <a:latin typeface="Arial" panose="020B0604020202020204" pitchFamily="34" charset="0"/>
                <a:ea typeface="Times New Roman" panose="02020603050405020304" pitchFamily="18" charset="0"/>
              </a:rPr>
              <a:t>LIMIT 2</a:t>
            </a:r>
            <a:r>
              <a:rPr lang="en-IN" sz="1600" dirty="0">
                <a:latin typeface="Arial" panose="020B0604020202020204" pitchFamily="34" charset="0"/>
                <a:cs typeface="Arial" panose="020B0604020202020204" pitchFamily="34" charset="0"/>
              </a:rPr>
              <a:t>;</a:t>
            </a:r>
            <a:endParaRPr lang="en-IN" sz="16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3711641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6" name="Rectangle 1"/>
          <p:cNvSpPr>
            <a:spLocks noChangeArrowheads="1"/>
          </p:cNvSpPr>
          <p:nvPr/>
        </p:nvSpPr>
        <p:spPr bwMode="auto">
          <a:xfrm>
            <a:off x="228600" y="700446"/>
            <a:ext cx="8610600" cy="3293209"/>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US" sz="2400" dirty="0" smtClean="0">
                <a:latin typeface="Arial" pitchFamily="34" charset="0"/>
                <a:ea typeface="MS Mincho" pitchFamily="49" charset="-128"/>
                <a:cs typeface="Arial" pitchFamily="34" charset="0"/>
              </a:rPr>
              <a:t>The entities that have the </a:t>
            </a:r>
            <a:r>
              <a:rPr lang="en-IN" sz="2800" b="1" dirty="0">
                <a:latin typeface="Arial" pitchFamily="34" charset="0"/>
                <a:ea typeface="MS Mincho" pitchFamily="49" charset="-128"/>
                <a:cs typeface="Arial" pitchFamily="34" charset="0"/>
              </a:rPr>
              <a:t>common</a:t>
            </a:r>
            <a:r>
              <a:rPr lang="en-IN" sz="2800" dirty="0"/>
              <a:t> </a:t>
            </a:r>
            <a:r>
              <a:rPr lang="en-US" sz="2800" b="1" dirty="0" smtClean="0">
                <a:latin typeface="Arial" pitchFamily="34" charset="0"/>
                <a:ea typeface="MS Mincho" pitchFamily="49" charset="-128"/>
                <a:cs typeface="Arial" pitchFamily="34" charset="0"/>
              </a:rPr>
              <a:t>attributes </a:t>
            </a:r>
            <a:r>
              <a:rPr lang="en-US" sz="2400" dirty="0" smtClean="0">
                <a:latin typeface="Arial" pitchFamily="34" charset="0"/>
                <a:ea typeface="MS Mincho" pitchFamily="49" charset="-128"/>
                <a:cs typeface="Arial" pitchFamily="34" charset="0"/>
              </a:rPr>
              <a:t>is called an </a:t>
            </a:r>
            <a:r>
              <a:rPr lang="en-US" sz="2800" b="1" dirty="0" smtClean="0">
                <a:latin typeface="Arial" pitchFamily="34" charset="0"/>
                <a:ea typeface="MS Mincho" pitchFamily="49" charset="-128"/>
                <a:cs typeface="Arial" pitchFamily="34" charset="0"/>
              </a:rPr>
              <a:t>entity type. </a:t>
            </a:r>
          </a:p>
          <a:p>
            <a:endParaRPr lang="en-US" sz="2400" dirty="0" smtClean="0">
              <a:latin typeface="Arial" pitchFamily="34" charset="0"/>
              <a:ea typeface="MS Mincho" pitchFamily="49" charset="-128"/>
              <a:cs typeface="Arial" pitchFamily="34" charset="0"/>
            </a:endParaRPr>
          </a:p>
          <a:p>
            <a:r>
              <a:rPr lang="en-US" sz="2400" dirty="0" smtClean="0">
                <a:latin typeface="Arial" pitchFamily="34" charset="0"/>
                <a:ea typeface="MS Mincho" pitchFamily="49" charset="-128"/>
                <a:cs typeface="Arial" pitchFamily="34" charset="0"/>
              </a:rPr>
              <a:t>Each entity type in the database is described by a </a:t>
            </a:r>
            <a:r>
              <a:rPr lang="en-US" sz="2800" b="1" dirty="0" smtClean="0">
                <a:latin typeface="Arial" pitchFamily="34" charset="0"/>
                <a:ea typeface="MS Mincho" pitchFamily="49" charset="-128"/>
                <a:cs typeface="Arial" pitchFamily="34" charset="0"/>
              </a:rPr>
              <a:t>name </a:t>
            </a:r>
            <a:r>
              <a:rPr lang="en-US" sz="2400" dirty="0">
                <a:latin typeface="Arial" pitchFamily="34" charset="0"/>
                <a:ea typeface="MS Mincho" pitchFamily="49" charset="-128"/>
                <a:cs typeface="Arial" pitchFamily="34" charset="0"/>
              </a:rPr>
              <a:t>and</a:t>
            </a:r>
            <a:r>
              <a:rPr lang="en-US" sz="2400" b="1" dirty="0" smtClean="0">
                <a:latin typeface="Arial" pitchFamily="34" charset="0"/>
                <a:ea typeface="MS Mincho" pitchFamily="49" charset="-128"/>
                <a:cs typeface="Arial" pitchFamily="34" charset="0"/>
              </a:rPr>
              <a:t> </a:t>
            </a:r>
            <a:r>
              <a:rPr lang="en-US" sz="2800" b="1" dirty="0" smtClean="0">
                <a:latin typeface="Arial" pitchFamily="34" charset="0"/>
                <a:ea typeface="MS Mincho" pitchFamily="49" charset="-128"/>
                <a:cs typeface="Arial" pitchFamily="34" charset="0"/>
              </a:rPr>
              <a:t>a list of attributes</a:t>
            </a:r>
            <a:r>
              <a:rPr lang="en-US" sz="2400" b="1" dirty="0" smtClean="0">
                <a:latin typeface="Arial" pitchFamily="34" charset="0"/>
                <a:ea typeface="MS Mincho" pitchFamily="49" charset="-128"/>
                <a:cs typeface="Arial" pitchFamily="34" charset="0"/>
              </a:rPr>
              <a:t>.</a:t>
            </a:r>
            <a:r>
              <a:rPr lang="en-US" sz="2400" dirty="0" smtClean="0">
                <a:latin typeface="Arial" pitchFamily="34" charset="0"/>
                <a:ea typeface="MS Mincho" pitchFamily="49" charset="-128"/>
                <a:cs typeface="Arial" pitchFamily="34" charset="0"/>
              </a:rPr>
              <a:t> </a:t>
            </a:r>
          </a:p>
          <a:p>
            <a:endParaRPr lang="en-US" sz="2400" dirty="0" smtClean="0">
              <a:latin typeface="Arial" pitchFamily="34" charset="0"/>
              <a:ea typeface="MS Mincho" pitchFamily="49" charset="-128"/>
              <a:cs typeface="Arial" pitchFamily="34" charset="0"/>
            </a:endParaRPr>
          </a:p>
          <a:p>
            <a:r>
              <a:rPr lang="en-US" sz="2400" b="1" i="1" dirty="0" smtClean="0">
                <a:solidFill>
                  <a:srgbClr val="FF0000"/>
                </a:solidFill>
                <a:latin typeface="Arial" pitchFamily="34" charset="0"/>
                <a:ea typeface="MS Mincho" pitchFamily="49" charset="-128"/>
                <a:cs typeface="Arial" pitchFamily="34" charset="0"/>
              </a:rPr>
              <a:t>e.g</a:t>
            </a:r>
            <a:r>
              <a:rPr lang="en-US" sz="2400" b="1" i="1" dirty="0">
                <a:solidFill>
                  <a:srgbClr val="FF0000"/>
                </a:solidFill>
                <a:latin typeface="Arial" pitchFamily="34" charset="0"/>
                <a:ea typeface="MS Mincho" pitchFamily="49" charset="-128"/>
                <a:cs typeface="Arial" pitchFamily="34" charset="0"/>
              </a:rPr>
              <a:t>.</a:t>
            </a:r>
            <a:r>
              <a:rPr lang="en-US" sz="2400" b="1" dirty="0" smtClean="0">
                <a:solidFill>
                  <a:srgbClr val="FF0000"/>
                </a:solidFill>
                <a:latin typeface="Arial" pitchFamily="34" charset="0"/>
                <a:ea typeface="MS Mincho" pitchFamily="49" charset="-128"/>
                <a:cs typeface="Arial" pitchFamily="34" charset="0"/>
              </a:rPr>
              <a:t> </a:t>
            </a:r>
            <a:r>
              <a:rPr lang="en-US" sz="2400" dirty="0" smtClean="0">
                <a:latin typeface="Arial" pitchFamily="34" charset="0"/>
                <a:ea typeface="MS Mincho" pitchFamily="49" charset="-128"/>
                <a:cs typeface="Arial" pitchFamily="34" charset="0"/>
              </a:rPr>
              <a:t>an entity Person is an entity type that has </a:t>
            </a:r>
            <a:r>
              <a:rPr lang="en-US" sz="2400" i="1" dirty="0" smtClean="0">
                <a:latin typeface="Arial" pitchFamily="34" charset="0"/>
                <a:ea typeface="MS Mincho" pitchFamily="49" charset="-128"/>
                <a:cs typeface="Arial" pitchFamily="34" charset="0"/>
              </a:rPr>
              <a:t>Age, Name</a:t>
            </a:r>
            <a:r>
              <a:rPr lang="en-US" sz="2400" dirty="0" smtClean="0">
                <a:latin typeface="Arial" pitchFamily="34" charset="0"/>
                <a:ea typeface="MS Mincho" pitchFamily="49" charset="-128"/>
                <a:cs typeface="Arial" pitchFamily="34" charset="0"/>
              </a:rPr>
              <a:t> and </a:t>
            </a:r>
            <a:r>
              <a:rPr lang="en-US" sz="2400" i="1" dirty="0" smtClean="0">
                <a:latin typeface="Arial" pitchFamily="34" charset="0"/>
                <a:ea typeface="MS Mincho" pitchFamily="49" charset="-128"/>
                <a:cs typeface="Arial" pitchFamily="34" charset="0"/>
              </a:rPr>
              <a:t>Address</a:t>
            </a:r>
            <a:r>
              <a:rPr lang="en-US" sz="2400" dirty="0" smtClean="0">
                <a:latin typeface="Arial" pitchFamily="34" charset="0"/>
                <a:ea typeface="MS Mincho" pitchFamily="49" charset="-128"/>
                <a:cs typeface="Arial" pitchFamily="34" charset="0"/>
              </a:rPr>
              <a:t> attributes.</a:t>
            </a:r>
          </a:p>
        </p:txBody>
      </p:sp>
      <p:sp>
        <p:nvSpPr>
          <p:cNvPr id="58369" name="Rectangle 1"/>
          <p:cNvSpPr>
            <a:spLocks noChangeArrowheads="1"/>
          </p:cNvSpPr>
          <p:nvPr/>
        </p:nvSpPr>
        <p:spPr bwMode="auto">
          <a:xfrm>
            <a:off x="228600" y="4256782"/>
            <a:ext cx="8763000" cy="107721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1" u="none" strike="noStrike" cap="none" normalizeH="0" baseline="0" dirty="0" smtClean="0">
                <a:ln>
                  <a:noFill/>
                </a:ln>
                <a:solidFill>
                  <a:srgbClr val="FF0000"/>
                </a:solidFill>
                <a:effectLst/>
                <a:latin typeface="Arial" pitchFamily="34" charset="0"/>
                <a:ea typeface="MS Mincho" pitchFamily="49" charset="-128"/>
                <a:cs typeface="Arial" pitchFamily="34" charset="0"/>
              </a:rPr>
              <a:t>Eg.</a:t>
            </a:r>
            <a:endParaRPr kumimoji="0" lang="en-US" sz="1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1" i="1" u="none" strike="noStrike" cap="none" normalizeH="0" baseline="0" dirty="0" smtClean="0">
                <a:ln>
                  <a:noFill/>
                </a:ln>
                <a:solidFill>
                  <a:srgbClr val="002060"/>
                </a:solidFill>
                <a:effectLst/>
                <a:latin typeface="Arial" pitchFamily="34" charset="0"/>
                <a:ea typeface="MS Mincho" pitchFamily="49" charset="-128"/>
                <a:cs typeface="Arial" pitchFamily="34" charset="0"/>
              </a:rPr>
              <a:t>Entity TYPE		                   Entity</a:t>
            </a:r>
            <a:r>
              <a:rPr kumimoji="0" lang="en-US" sz="2400" b="1" i="1" u="none" strike="noStrike" cap="none" normalizeH="0" baseline="0" dirty="0" smtClean="0">
                <a:ln>
                  <a:noFill/>
                </a:ln>
                <a:solidFill>
                  <a:srgbClr val="002060"/>
                </a:solidFill>
                <a:effectLst/>
                <a:latin typeface="Arial" pitchFamily="34" charset="0"/>
                <a:ea typeface="MS Mincho" pitchFamily="49" charset="-128"/>
                <a:cs typeface="Arial" pitchFamily="34" charset="0"/>
              </a:rPr>
              <a:t>	</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1" i="1" u="none" strike="noStrike" cap="none" normalizeH="0" baseline="0" dirty="0" smtClean="0">
                <a:ln>
                  <a:noFill/>
                </a:ln>
                <a:solidFill>
                  <a:schemeClr val="tx1"/>
                </a:solidFill>
                <a:effectLst/>
                <a:latin typeface="Arial" pitchFamily="34" charset="0"/>
                <a:ea typeface="MS Mincho" pitchFamily="49" charset="-128"/>
                <a:cs typeface="Arial" pitchFamily="34" charset="0"/>
              </a:rPr>
              <a:t>Person (Age, Name, Address</a:t>
            </a:r>
            <a:r>
              <a:rPr lang="en-US" sz="1200" b="1" i="1" dirty="0" smtClean="0">
                <a:latin typeface="Arial" pitchFamily="34" charset="0"/>
                <a:ea typeface="MS Mincho" pitchFamily="49" charset="-128"/>
                <a:cs typeface="Arial" pitchFamily="34" charset="0"/>
              </a:rPr>
              <a:t> ,. . .)</a:t>
            </a:r>
            <a:r>
              <a:rPr kumimoji="0" lang="en-US" sz="1200" b="1" i="1" u="none" strike="noStrike" cap="none" normalizeH="0" baseline="0" dirty="0" smtClean="0">
                <a:ln>
                  <a:noFill/>
                </a:ln>
                <a:solidFill>
                  <a:schemeClr val="tx1"/>
                </a:solidFill>
                <a:effectLst/>
                <a:latin typeface="Arial" pitchFamily="34" charset="0"/>
                <a:ea typeface="MS Mincho" pitchFamily="49" charset="-128"/>
                <a:cs typeface="Arial" pitchFamily="34" charset="0"/>
              </a:rPr>
              <a:t>		                      </a:t>
            </a:r>
            <a:r>
              <a:rPr lang="en-US" b="1" i="1" dirty="0" smtClean="0">
                <a:latin typeface="Arial" pitchFamily="34" charset="0"/>
                <a:ea typeface="MS Mincho" pitchFamily="49" charset="-128"/>
                <a:cs typeface="Arial" pitchFamily="34" charset="0"/>
              </a:rPr>
              <a:t>17 , Sharmin, Paud Road, …</a:t>
            </a:r>
          </a:p>
        </p:txBody>
      </p:sp>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Entity type</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Multiple-table </a:t>
            </a:r>
            <a:r>
              <a:rPr lang="en-US" sz="4800" dirty="0" smtClean="0">
                <a:solidFill>
                  <a:srgbClr val="DC525C"/>
                </a:solidFill>
                <a:latin typeface="Segoe UI Light" panose="020B0502040204020203" pitchFamily="34" charset="0"/>
                <a:cs typeface="Segoe UI Light" panose="020B0502040204020203" pitchFamily="34" charset="0"/>
              </a:rPr>
              <a:t>UPDATE</a:t>
            </a:r>
          </a:p>
        </p:txBody>
      </p:sp>
    </p:spTree>
    <p:extLst>
      <p:ext uri="{BB962C8B-B14F-4D97-AF65-F5344CB8AC3E}">
        <p14:creationId xmlns:p14="http://schemas.microsoft.com/office/powerpoint/2010/main" val="9755666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Multiple-table UPDATE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multiple-table UPDATE updates rows in each table named in table_references that satisfy the conditions. Each matching row is updated once, even if it matches the conditions multiple times.</a:t>
            </a:r>
          </a:p>
        </p:txBody>
      </p:sp>
      <p:sp>
        <p:nvSpPr>
          <p:cNvPr id="7" name="Rectangle 6"/>
          <p:cNvSpPr/>
          <p:nvPr/>
        </p:nvSpPr>
        <p:spPr>
          <a:xfrm>
            <a:off x="152400" y="1828800"/>
            <a:ext cx="8839200" cy="1015663"/>
          </a:xfrm>
          <a:prstGeom prst="rect">
            <a:avLst/>
          </a:prstGeom>
        </p:spPr>
        <p:txBody>
          <a:bodyPr wrap="square">
            <a:spAutoFit/>
          </a:bodyPr>
          <a:lstStyle/>
          <a:p>
            <a:r>
              <a:rPr lang="en-IN" sz="2000" dirty="0">
                <a:solidFill>
                  <a:srgbClr val="0077AA"/>
                </a:solidFill>
                <a:latin typeface="Liberation Mono"/>
              </a:rPr>
              <a:t>UPDATE table_references SET col_name1 = {expr1|DEFAULT} [, col_name2 = {expr2|DEFAULT}] ...</a:t>
            </a:r>
          </a:p>
          <a:p>
            <a:r>
              <a:rPr lang="en-IN" sz="2000" dirty="0">
                <a:solidFill>
                  <a:srgbClr val="0077AA"/>
                </a:solidFill>
                <a:latin typeface="Liberation Mono"/>
              </a:rPr>
              <a:t>    [WHERE where_condition]</a:t>
            </a:r>
            <a:endParaRPr lang="en-US" sz="2000" dirty="0">
              <a:solidFill>
                <a:srgbClr val="0077AA"/>
              </a:solidFill>
              <a:latin typeface="Liberation Mono"/>
            </a:endParaRPr>
          </a:p>
        </p:txBody>
      </p:sp>
      <p:sp>
        <p:nvSpPr>
          <p:cNvPr id="8" name="Rectangle 7"/>
          <p:cNvSpPr/>
          <p:nvPr/>
        </p:nvSpPr>
        <p:spPr>
          <a:xfrm>
            <a:off x="76200" y="3556337"/>
            <a:ext cx="8991600" cy="1077218"/>
          </a:xfrm>
          <a:prstGeom prst="rect">
            <a:avLst/>
          </a:prstGeom>
        </p:spPr>
        <p:txBody>
          <a:bodyPr wrap="square">
            <a:spAutoFit/>
          </a:bodyPr>
          <a:lstStyle/>
          <a:p>
            <a:pPr marL="342900" indent="-34290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UPDATE</a:t>
            </a:r>
            <a:r>
              <a:rPr lang="en-IN" sz="1600" dirty="0" smtClean="0">
                <a:latin typeface="Arial" panose="020B0604020202020204" pitchFamily="34" charset="0"/>
                <a:cs typeface="Arial" panose="020B0604020202020204" pitchFamily="34" charset="0"/>
              </a:rPr>
              <a:t> EMP, </a:t>
            </a:r>
            <a:r>
              <a:rPr lang="en-IN" sz="1600" dirty="0">
                <a:latin typeface="Arial" panose="020B0604020202020204" pitchFamily="34" charset="0"/>
                <a:cs typeface="Arial" panose="020B0604020202020204" pitchFamily="34" charset="0"/>
              </a:rPr>
              <a:t>DEPT</a:t>
            </a:r>
            <a:r>
              <a:rPr lang="en-IN" sz="1600" dirty="0">
                <a:solidFill>
                  <a:srgbClr val="DD4A68"/>
                </a:solidFill>
                <a:latin typeface="Arial" panose="020B0604020202020204" pitchFamily="34" charset="0"/>
                <a:ea typeface="Times New Roman" panose="02020603050405020304" pitchFamily="18" charset="0"/>
              </a:rPr>
              <a:t> SET EMP.pwd = DEPT.pwd </a:t>
            </a:r>
            <a:r>
              <a:rPr lang="en-IN" sz="1600" dirty="0" smtClean="0">
                <a:solidFill>
                  <a:srgbClr val="DD4A68"/>
                </a:solidFill>
                <a:latin typeface="Arial" panose="020B0604020202020204" pitchFamily="34" charset="0"/>
                <a:ea typeface="Times New Roman" panose="02020603050405020304" pitchFamily="18" charset="0"/>
              </a:rPr>
              <a:t>WHERE EMP.deptno </a:t>
            </a:r>
            <a:r>
              <a:rPr lang="en-IN" sz="1600" dirty="0">
                <a:solidFill>
                  <a:srgbClr val="DD4A68"/>
                </a:solidFill>
                <a:latin typeface="Arial" panose="020B0604020202020204" pitchFamily="34" charset="0"/>
                <a:ea typeface="Times New Roman" panose="02020603050405020304" pitchFamily="18" charset="0"/>
              </a:rPr>
              <a:t>= DEPT.deptno</a:t>
            </a:r>
            <a:r>
              <a:rPr lang="en-IN" sz="1600" dirty="0" smtClean="0">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UPDATE</a:t>
            </a:r>
            <a:r>
              <a:rPr lang="en-IN" sz="1600" dirty="0" smtClean="0">
                <a:latin typeface="Arial" panose="020B0604020202020204" pitchFamily="34" charset="0"/>
                <a:cs typeface="Arial" panose="020B0604020202020204" pitchFamily="34" charset="0"/>
              </a:rPr>
              <a:t> EMP, DEPT </a:t>
            </a:r>
            <a:r>
              <a:rPr lang="en-IN" sz="1600" dirty="0">
                <a:solidFill>
                  <a:srgbClr val="DD4A68"/>
                </a:solidFill>
                <a:latin typeface="Arial" panose="020B0604020202020204" pitchFamily="34" charset="0"/>
                <a:ea typeface="Times New Roman" panose="02020603050405020304" pitchFamily="18" charset="0"/>
              </a:rPr>
              <a:t>SET EMP.pwd = DEPT.pwd, DEPT.loc=‘New Data' </a:t>
            </a:r>
            <a:r>
              <a:rPr lang="en-IN" sz="1600" dirty="0" smtClean="0">
                <a:solidFill>
                  <a:srgbClr val="DD4A68"/>
                </a:solidFill>
                <a:latin typeface="Arial" panose="020B0604020202020204" pitchFamily="34" charset="0"/>
                <a:ea typeface="Times New Roman" panose="02020603050405020304" pitchFamily="18" charset="0"/>
              </a:rPr>
              <a:t>WHERE EMP.deptno </a:t>
            </a:r>
            <a:r>
              <a:rPr lang="en-IN" sz="1600" dirty="0">
                <a:solidFill>
                  <a:srgbClr val="DD4A68"/>
                </a:solidFill>
                <a:latin typeface="Arial" panose="020B0604020202020204" pitchFamily="34" charset="0"/>
                <a:ea typeface="Times New Roman" panose="02020603050405020304" pitchFamily="18" charset="0"/>
              </a:rPr>
              <a:t>= DEPT.deptno</a:t>
            </a:r>
            <a:r>
              <a:rPr lang="en-IN" sz="1600" dirty="0">
                <a:latin typeface="Arial" panose="020B0604020202020204" pitchFamily="34" charset="0"/>
                <a:cs typeface="Arial" panose="020B0604020202020204" pitchFamily="34" charset="0"/>
              </a:rPr>
              <a:t>;</a:t>
            </a:r>
            <a:endParaRPr lang="en-IN" sz="1600" dirty="0" smtClean="0">
              <a:latin typeface="Arial" panose="020B0604020202020204" pitchFamily="34" charset="0"/>
              <a:cs typeface="Arial" panose="020B0604020202020204" pitchFamily="34" charset="0"/>
            </a:endParaRPr>
          </a:p>
        </p:txBody>
      </p:sp>
      <p:sp>
        <p:nvSpPr>
          <p:cNvPr id="6" name="Rectangle 5"/>
          <p:cNvSpPr/>
          <p:nvPr/>
        </p:nvSpPr>
        <p:spPr>
          <a:xfrm>
            <a:off x="76200" y="2952690"/>
            <a:ext cx="8991600" cy="369332"/>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For multiple-table syntax, ORDER BY and LIMIT cannot be used.</a:t>
            </a:r>
          </a:p>
        </p:txBody>
      </p:sp>
    </p:spTree>
    <p:extLst>
      <p:ext uri="{BB962C8B-B14F-4D97-AF65-F5344CB8AC3E}">
        <p14:creationId xmlns:p14="http://schemas.microsoft.com/office/powerpoint/2010/main" val="15439158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Single-Table </a:t>
            </a:r>
            <a:r>
              <a:rPr lang="en-US" sz="4800" dirty="0" smtClean="0">
                <a:solidFill>
                  <a:srgbClr val="DC525C"/>
                </a:solidFill>
                <a:latin typeface="Segoe UI Light" panose="020B0502040204020203" pitchFamily="34" charset="0"/>
                <a:cs typeface="Segoe UI Light" panose="020B0502040204020203" pitchFamily="34" charset="0"/>
              </a:rPr>
              <a:t>DELETE</a:t>
            </a:r>
          </a:p>
        </p:txBody>
      </p:sp>
    </p:spTree>
  </p:cSld>
  <p:clrMapOvr>
    <a:masterClrMapping/>
  </p:clrMapOvr>
  <p:timing>
    <p:tnLst>
      <p:par>
        <p:cTn id="1" dur="indefinite" restart="never" nodeType="tmRoot"/>
      </p:par>
    </p:tnLst>
  </p:timing>
</p:sld>
</file>

<file path=ppt/slides/slide2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Single</a:t>
            </a:r>
            <a:r>
              <a:rPr lang="en-US" sz="3200" b="1" i="1" dirty="0">
                <a:solidFill>
                  <a:srgbClr val="FFFF00"/>
                </a:solidFill>
                <a:latin typeface="Arial" pitchFamily="34" charset="0"/>
                <a:cs typeface="Arial" pitchFamily="34" charset="0"/>
              </a:rPr>
              <a:t>-table DELETE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1754326"/>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DELETE statement deletes rows from tbl_name and returns the number of deleted rows. To check the number of deleted rows, call the ROW_COUNT() function. The </a:t>
            </a:r>
            <a:r>
              <a:rPr lang="en-IN" dirty="0" smtClean="0">
                <a:latin typeface="Arial" panose="020B0604020202020204" pitchFamily="34" charset="0"/>
                <a:cs typeface="Arial" panose="020B0604020202020204" pitchFamily="34" charset="0"/>
              </a:rPr>
              <a:t>optional </a:t>
            </a:r>
            <a:r>
              <a:rPr lang="en-IN" dirty="0">
                <a:latin typeface="Arial" panose="020B0604020202020204" pitchFamily="34" charset="0"/>
                <a:cs typeface="Arial" panose="020B0604020202020204" pitchFamily="34" charset="0"/>
              </a:rPr>
              <a:t>WHERE clause identify which rows to delete. With no WHERE clause, all rows are deleted. If the ORDER BY clause is specified, the rows are deleted in the order that is specified. The LIMIT clause places a limit on the number of rows that can be deleted.</a:t>
            </a:r>
          </a:p>
        </p:txBody>
      </p:sp>
      <p:sp>
        <p:nvSpPr>
          <p:cNvPr id="7" name="Rectangle 6"/>
          <p:cNvSpPr/>
          <p:nvPr/>
        </p:nvSpPr>
        <p:spPr>
          <a:xfrm>
            <a:off x="152400" y="2590800"/>
            <a:ext cx="8839200" cy="1323439"/>
          </a:xfrm>
          <a:prstGeom prst="rect">
            <a:avLst/>
          </a:prstGeom>
        </p:spPr>
        <p:txBody>
          <a:bodyPr wrap="square">
            <a:spAutoFit/>
          </a:bodyPr>
          <a:lstStyle/>
          <a:p>
            <a:r>
              <a:rPr lang="en-IN" sz="2000" dirty="0">
                <a:solidFill>
                  <a:srgbClr val="0077AA"/>
                </a:solidFill>
                <a:latin typeface="Liberation Mono"/>
              </a:rPr>
              <a:t>DELETE FROM table_reference</a:t>
            </a:r>
          </a:p>
          <a:p>
            <a:r>
              <a:rPr lang="en-IN" sz="2000" dirty="0">
                <a:solidFill>
                  <a:srgbClr val="0077AA"/>
                </a:solidFill>
                <a:latin typeface="Liberation Mono"/>
              </a:rPr>
              <a:t>    [WHERE where_condition]</a:t>
            </a:r>
          </a:p>
          <a:p>
            <a:r>
              <a:rPr lang="en-IN" sz="2000" dirty="0">
                <a:solidFill>
                  <a:srgbClr val="0077AA"/>
                </a:solidFill>
                <a:latin typeface="Liberation Mono"/>
              </a:rPr>
              <a:t>    [ORDER BY ...]</a:t>
            </a:r>
          </a:p>
          <a:p>
            <a:r>
              <a:rPr lang="en-IN" sz="2000" dirty="0">
                <a:solidFill>
                  <a:srgbClr val="0077AA"/>
                </a:solidFill>
                <a:latin typeface="Liberation Mono"/>
              </a:rPr>
              <a:t>    [LIMIT row_count]</a:t>
            </a:r>
            <a:endParaRPr lang="en-US" sz="2000" dirty="0">
              <a:solidFill>
                <a:srgbClr val="0077AA"/>
              </a:solidFill>
              <a:latin typeface="Liberation Mono"/>
            </a:endParaRPr>
          </a:p>
        </p:txBody>
      </p:sp>
      <p:sp>
        <p:nvSpPr>
          <p:cNvPr id="6" name="Rectangle 5"/>
          <p:cNvSpPr/>
          <p:nvPr/>
        </p:nvSpPr>
        <p:spPr>
          <a:xfrm>
            <a:off x="76200" y="3943290"/>
            <a:ext cx="8991600" cy="400110"/>
          </a:xfrm>
          <a:prstGeom prst="rect">
            <a:avLst/>
          </a:prstGeom>
          <a:solidFill>
            <a:srgbClr val="EDE701"/>
          </a:solidFill>
        </p:spPr>
        <p:txBody>
          <a:bodyPr wrap="square">
            <a:spAutoFit/>
          </a:bodyPr>
          <a:lstStyle/>
          <a:p>
            <a:r>
              <a:rPr lang="en-IN" sz="2000" dirty="0" smtClean="0">
                <a:latin typeface="Segoe UI Light" panose="020B0502040204020203" pitchFamily="34" charset="0"/>
                <a:cs typeface="Segoe UI Light" panose="020B0502040204020203" pitchFamily="34" charset="0"/>
              </a:rPr>
              <a:t>LIMIT clauses </a:t>
            </a:r>
            <a:r>
              <a:rPr lang="en-IN" sz="2000" dirty="0">
                <a:latin typeface="Segoe UI Light" panose="020B0502040204020203" pitchFamily="34" charset="0"/>
                <a:cs typeface="Segoe UI Light" panose="020B0502040204020203" pitchFamily="34" charset="0"/>
              </a:rPr>
              <a:t>apply to single-table deletes, </a:t>
            </a:r>
            <a:r>
              <a:rPr lang="en-IN" sz="2000" b="1" dirty="0">
                <a:latin typeface="Segoe UI Light" panose="020B0502040204020203" pitchFamily="34" charset="0"/>
                <a:cs typeface="Segoe UI Light" panose="020B0502040204020203" pitchFamily="34" charset="0"/>
              </a:rPr>
              <a:t>but not multi-table deletes.</a:t>
            </a:r>
          </a:p>
        </p:txBody>
      </p:sp>
      <p:sp>
        <p:nvSpPr>
          <p:cNvPr id="9" name="Rectangle 8"/>
          <p:cNvSpPr/>
          <p:nvPr/>
        </p:nvSpPr>
        <p:spPr>
          <a:xfrm>
            <a:off x="76200" y="4417874"/>
            <a:ext cx="8991600" cy="1569660"/>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DELETE </a:t>
            </a:r>
            <a:r>
              <a:rPr lang="en-IN" sz="1600" dirty="0" smtClean="0">
                <a:solidFill>
                  <a:srgbClr val="0077AA"/>
                </a:solidFill>
                <a:latin typeface="Arial" panose="020B0604020202020204" pitchFamily="34" charset="0"/>
                <a:ea typeface="Times New Roman" panose="02020603050405020304" pitchFamily="18" charset="0"/>
              </a:rPr>
              <a:t>FROM </a:t>
            </a:r>
            <a:r>
              <a:rPr lang="en-IN" sz="1600" dirty="0" smtClean="0"/>
              <a:t>TEMP;</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DELETE </a:t>
            </a:r>
            <a:r>
              <a:rPr lang="en-IN" sz="1600" dirty="0" smtClean="0">
                <a:solidFill>
                  <a:srgbClr val="0077AA"/>
                </a:solidFill>
                <a:latin typeface="Arial" panose="020B0604020202020204" pitchFamily="34" charset="0"/>
                <a:ea typeface="Times New Roman" panose="02020603050405020304" pitchFamily="18" charset="0"/>
              </a:rPr>
              <a:t>FROM </a:t>
            </a:r>
            <a:r>
              <a:rPr lang="en-IN" sz="1600" dirty="0" smtClean="0"/>
              <a:t>TEMP </a:t>
            </a:r>
            <a:r>
              <a:rPr lang="en-IN" sz="1600" dirty="0" smtClean="0">
                <a:solidFill>
                  <a:srgbClr val="DD4A68"/>
                </a:solidFill>
                <a:latin typeface="Arial" panose="020B0604020202020204" pitchFamily="34" charset="0"/>
                <a:ea typeface="Times New Roman" panose="02020603050405020304" pitchFamily="18" charset="0"/>
              </a:rPr>
              <a:t>ORDER BY LOC LIMIT 2</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DELETE </a:t>
            </a:r>
            <a:r>
              <a:rPr lang="en-IN" sz="1600" dirty="0" smtClean="0">
                <a:solidFill>
                  <a:srgbClr val="0077AA"/>
                </a:solidFill>
                <a:latin typeface="Arial" panose="020B0604020202020204" pitchFamily="34" charset="0"/>
                <a:ea typeface="Times New Roman" panose="02020603050405020304" pitchFamily="18" charset="0"/>
              </a:rPr>
              <a:t>FROM </a:t>
            </a:r>
            <a:r>
              <a:rPr lang="en-IN" sz="1600" dirty="0" smtClean="0"/>
              <a:t>TEMP</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WHERE DEPTNO &lt;</a:t>
            </a:r>
            <a:r>
              <a:rPr lang="en-IN" sz="1600" dirty="0">
                <a:solidFill>
                  <a:srgbClr val="DD4A68"/>
                </a:solidFill>
                <a:latin typeface="Arial" panose="020B0604020202020204" pitchFamily="34" charset="0"/>
                <a:ea typeface="Times New Roman" panose="02020603050405020304" pitchFamily="18" charset="0"/>
              </a:rPr>
              <a:t>50</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DELETE </a:t>
            </a:r>
            <a:r>
              <a:rPr lang="en-IN" sz="1600" dirty="0" smtClean="0">
                <a:solidFill>
                  <a:srgbClr val="0077AA"/>
                </a:solidFill>
                <a:latin typeface="Arial" panose="020B0604020202020204" pitchFamily="34" charset="0"/>
                <a:ea typeface="Times New Roman" panose="02020603050405020304" pitchFamily="18" charset="0"/>
              </a:rPr>
              <a:t>FROM </a:t>
            </a:r>
            <a:r>
              <a:rPr lang="en-IN" sz="1600" dirty="0" smtClean="0"/>
              <a:t>TEMP</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WHERE DEPTNO &lt;</a:t>
            </a:r>
            <a:r>
              <a:rPr lang="en-IN" sz="1600" dirty="0">
                <a:solidFill>
                  <a:srgbClr val="DD4A68"/>
                </a:solidFill>
                <a:latin typeface="Arial" panose="020B0604020202020204" pitchFamily="34" charset="0"/>
                <a:ea typeface="Times New Roman" panose="02020603050405020304" pitchFamily="18" charset="0"/>
              </a:rPr>
              <a:t>50 </a:t>
            </a:r>
            <a:r>
              <a:rPr lang="en-IN" sz="1600" dirty="0" smtClean="0">
                <a:solidFill>
                  <a:srgbClr val="DD4A68"/>
                </a:solidFill>
                <a:latin typeface="Arial" panose="020B0604020202020204" pitchFamily="34" charset="0"/>
                <a:ea typeface="Times New Roman" panose="02020603050405020304" pitchFamily="18" charset="0"/>
              </a:rPr>
              <a:t>LIMIT 2</a:t>
            </a:r>
            <a:r>
              <a:rPr lang="en-IN" sz="1600" dirty="0">
                <a:latin typeface="Arial" panose="020B0604020202020204" pitchFamily="34" charset="0"/>
                <a:cs typeface="Arial" panose="020B0604020202020204" pitchFamily="34" charset="0"/>
              </a:rPr>
              <a:t>;</a:t>
            </a:r>
            <a:endParaRPr lang="en-IN" sz="16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38679953"/>
      </p:ext>
    </p:extLst>
  </p:cSld>
  <p:clrMapOvr>
    <a:masterClrMapping/>
  </p:clrMapOvr>
  <p:timing>
    <p:tnLst>
      <p:par>
        <p:cTn id="1" dur="indefinite" restart="never" nodeType="tmRoot"/>
      </p:par>
    </p:tnLst>
  </p:timing>
</p:sld>
</file>

<file path=ppt/slides/slide2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Multiple-table </a:t>
            </a:r>
            <a:r>
              <a:rPr lang="en-US" sz="4800" dirty="0" smtClean="0">
                <a:solidFill>
                  <a:srgbClr val="DC525C"/>
                </a:solidFill>
                <a:latin typeface="Segoe UI Light" panose="020B0502040204020203" pitchFamily="34" charset="0"/>
                <a:cs typeface="Segoe UI Light" panose="020B0502040204020203" pitchFamily="34" charset="0"/>
              </a:rPr>
              <a:t>DELETE</a:t>
            </a:r>
          </a:p>
        </p:txBody>
      </p:sp>
    </p:spTree>
    <p:extLst>
      <p:ext uri="{BB962C8B-B14F-4D97-AF65-F5344CB8AC3E}">
        <p14:creationId xmlns:p14="http://schemas.microsoft.com/office/powerpoint/2010/main" val="28760921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Multiple-table DELETE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US" dirty="0">
                <a:latin typeface="Arial" panose="020B0604020202020204" pitchFamily="34" charset="0"/>
                <a:cs typeface="Arial" panose="020B0604020202020204" pitchFamily="34" charset="0"/>
              </a:rPr>
              <a:t>You can specify multiple tables in a DELETE statement to delete rows from one or more tables depending on the condition in the WHERE clause.</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5369" y="1591509"/>
            <a:ext cx="8839200" cy="1015663"/>
          </a:xfrm>
          <a:prstGeom prst="rect">
            <a:avLst/>
          </a:prstGeom>
        </p:spPr>
        <p:txBody>
          <a:bodyPr wrap="square">
            <a:spAutoFit/>
          </a:bodyPr>
          <a:lstStyle/>
          <a:p>
            <a:r>
              <a:rPr lang="en-US" sz="2000" dirty="0">
                <a:solidFill>
                  <a:srgbClr val="0077AA"/>
                </a:solidFill>
                <a:latin typeface="Liberation Mono"/>
              </a:rPr>
              <a:t>DELETE FROM tbl_name [, tbl_name] ...</a:t>
            </a:r>
          </a:p>
          <a:p>
            <a:r>
              <a:rPr lang="en-US" sz="2000" dirty="0">
                <a:solidFill>
                  <a:srgbClr val="0077AA"/>
                </a:solidFill>
                <a:latin typeface="Liberation Mono"/>
              </a:rPr>
              <a:t>    USING &lt;</a:t>
            </a:r>
            <a:r>
              <a:rPr lang="en-IN" sz="2000" dirty="0">
                <a:solidFill>
                  <a:srgbClr val="0077AA"/>
                </a:solidFill>
                <a:latin typeface="Liberation Mono"/>
              </a:rPr>
              <a:t>table_references&gt;</a:t>
            </a:r>
            <a:endParaRPr lang="en-US" sz="2000" dirty="0">
              <a:solidFill>
                <a:srgbClr val="0077AA"/>
              </a:solidFill>
              <a:latin typeface="Liberation Mono"/>
            </a:endParaRPr>
          </a:p>
          <a:p>
            <a:r>
              <a:rPr lang="en-US" sz="2000" dirty="0">
                <a:solidFill>
                  <a:srgbClr val="0077AA"/>
                </a:solidFill>
                <a:latin typeface="Liberation Mono"/>
              </a:rPr>
              <a:t>    [WHERE where_condition]</a:t>
            </a:r>
          </a:p>
        </p:txBody>
      </p:sp>
      <p:sp>
        <p:nvSpPr>
          <p:cNvPr id="8" name="Rectangle 7"/>
          <p:cNvSpPr/>
          <p:nvPr/>
        </p:nvSpPr>
        <p:spPr>
          <a:xfrm>
            <a:off x="76200" y="3200400"/>
            <a:ext cx="8991600" cy="830997"/>
          </a:xfrm>
          <a:prstGeom prst="rect">
            <a:avLst/>
          </a:prstGeom>
        </p:spPr>
        <p:txBody>
          <a:bodyPr wrap="square">
            <a:spAutoFit/>
          </a:bodyPr>
          <a:lstStyle/>
          <a:p>
            <a:pPr marL="342900" indent="-342900">
              <a:lnSpc>
                <a:spcPct val="150000"/>
              </a:lnSpc>
              <a:buFont typeface="Arial" panose="020B0604020202020204" pitchFamily="34" charset="0"/>
              <a:buChar char="•"/>
            </a:pPr>
            <a:r>
              <a:rPr lang="en-US" sz="1600" dirty="0">
                <a:solidFill>
                  <a:srgbClr val="0077AA"/>
                </a:solidFill>
                <a:latin typeface="Arial" panose="020B0604020202020204" pitchFamily="34" charset="0"/>
                <a:ea typeface="Times New Roman" panose="02020603050405020304" pitchFamily="18" charset="0"/>
              </a:rPr>
              <a:t>DELETE </a:t>
            </a:r>
            <a:r>
              <a:rPr lang="en-US" sz="1600" dirty="0" smtClean="0">
                <a:solidFill>
                  <a:srgbClr val="0077AA"/>
                </a:solidFill>
                <a:latin typeface="Arial" panose="020B0604020202020204" pitchFamily="34" charset="0"/>
                <a:ea typeface="Times New Roman" panose="02020603050405020304" pitchFamily="18" charset="0"/>
              </a:rPr>
              <a:t>FROM </a:t>
            </a:r>
            <a:r>
              <a:rPr lang="en-US" sz="1600" dirty="0" smtClean="0">
                <a:latin typeface="Arial" panose="020B0604020202020204" pitchFamily="34" charset="0"/>
                <a:cs typeface="Arial" panose="020B0604020202020204" pitchFamily="34" charset="0"/>
              </a:rPr>
              <a:t>A, B </a:t>
            </a:r>
            <a:r>
              <a:rPr lang="en-US" sz="1600" dirty="0" smtClean="0">
                <a:solidFill>
                  <a:srgbClr val="DD4A68"/>
                </a:solidFill>
                <a:latin typeface="Arial" panose="020B0604020202020204" pitchFamily="34" charset="0"/>
                <a:ea typeface="Times New Roman" panose="02020603050405020304" pitchFamily="18" charset="0"/>
              </a:rPr>
              <a:t>USING</a:t>
            </a:r>
            <a:r>
              <a:rPr lang="en-US" sz="1600" dirty="0" smtClean="0">
                <a:latin typeface="Arial" panose="020B0604020202020204" pitchFamily="34" charset="0"/>
                <a:cs typeface="Arial" panose="020B0604020202020204" pitchFamily="34" charset="0"/>
              </a:rPr>
              <a:t> A </a:t>
            </a:r>
            <a:r>
              <a:rPr lang="en-US" sz="1600" dirty="0" smtClean="0">
                <a:solidFill>
                  <a:srgbClr val="DD4A68"/>
                </a:solidFill>
                <a:latin typeface="Arial" panose="020B0604020202020204" pitchFamily="34" charset="0"/>
                <a:ea typeface="Times New Roman" panose="02020603050405020304" pitchFamily="18" charset="0"/>
              </a:rPr>
              <a:t>INNER JOIN </a:t>
            </a:r>
            <a:r>
              <a:rPr lang="en-US" sz="1600" dirty="0" smtClean="0">
                <a:latin typeface="Arial" panose="020B0604020202020204" pitchFamily="34" charset="0"/>
                <a:cs typeface="Arial" panose="020B0604020202020204" pitchFamily="34" charset="0"/>
              </a:rPr>
              <a:t>B </a:t>
            </a:r>
            <a:r>
              <a:rPr lang="en-US" sz="1600" dirty="0" smtClean="0">
                <a:solidFill>
                  <a:srgbClr val="DD4A68"/>
                </a:solidFill>
                <a:latin typeface="Arial" panose="020B0604020202020204" pitchFamily="34" charset="0"/>
                <a:ea typeface="Times New Roman" panose="02020603050405020304" pitchFamily="18" charset="0"/>
              </a:rPr>
              <a:t>ON c2=c4</a:t>
            </a:r>
            <a:r>
              <a:rPr lang="en-US"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US" sz="1600" dirty="0">
                <a:solidFill>
                  <a:srgbClr val="0077AA"/>
                </a:solidFill>
                <a:latin typeface="Arial" panose="020B0604020202020204" pitchFamily="34" charset="0"/>
                <a:ea typeface="Times New Roman" panose="02020603050405020304" pitchFamily="18" charset="0"/>
              </a:rPr>
              <a:t>DELETE </a:t>
            </a:r>
            <a:r>
              <a:rPr lang="en-US" sz="1600" dirty="0" smtClean="0">
                <a:solidFill>
                  <a:srgbClr val="0077AA"/>
                </a:solidFill>
                <a:latin typeface="Arial" panose="020B0604020202020204" pitchFamily="34" charset="0"/>
                <a:ea typeface="Times New Roman" panose="02020603050405020304" pitchFamily="18" charset="0"/>
              </a:rPr>
              <a:t>FROM </a:t>
            </a:r>
            <a:r>
              <a:rPr lang="en-US" sz="1600" dirty="0" smtClean="0">
                <a:latin typeface="Arial" panose="020B0604020202020204" pitchFamily="34" charset="0"/>
                <a:cs typeface="Arial" panose="020B0604020202020204" pitchFamily="34" charset="0"/>
              </a:rPr>
              <a:t>A, B </a:t>
            </a:r>
            <a:r>
              <a:rPr lang="en-US" sz="1600" dirty="0" smtClean="0">
                <a:solidFill>
                  <a:srgbClr val="DD4A68"/>
                </a:solidFill>
                <a:latin typeface="Arial" panose="020B0604020202020204" pitchFamily="34" charset="0"/>
                <a:ea typeface="Times New Roman" panose="02020603050405020304" pitchFamily="18" charset="0"/>
              </a:rPr>
              <a:t>USING</a:t>
            </a:r>
            <a:r>
              <a:rPr lang="en-US" sz="1600" dirty="0" smtClean="0">
                <a:latin typeface="Arial" panose="020B0604020202020204" pitchFamily="34" charset="0"/>
                <a:cs typeface="Arial" panose="020B0604020202020204" pitchFamily="34" charset="0"/>
              </a:rPr>
              <a:t> A </a:t>
            </a:r>
            <a:r>
              <a:rPr lang="en-US" sz="1600" dirty="0" smtClean="0">
                <a:solidFill>
                  <a:srgbClr val="DD4A68"/>
                </a:solidFill>
                <a:latin typeface="Arial" panose="020B0604020202020204" pitchFamily="34" charset="0"/>
                <a:ea typeface="Times New Roman" panose="02020603050405020304" pitchFamily="18" charset="0"/>
              </a:rPr>
              <a:t>INNER JOIN </a:t>
            </a:r>
            <a:r>
              <a:rPr lang="en-US" sz="1600" dirty="0" smtClean="0">
                <a:latin typeface="Arial" panose="020B0604020202020204" pitchFamily="34" charset="0"/>
                <a:cs typeface="Arial" panose="020B0604020202020204" pitchFamily="34" charset="0"/>
              </a:rPr>
              <a:t>B </a:t>
            </a:r>
            <a:r>
              <a:rPr lang="en-US" sz="1600" dirty="0" smtClean="0">
                <a:solidFill>
                  <a:srgbClr val="DD4A68"/>
                </a:solidFill>
                <a:latin typeface="Arial" panose="020B0604020202020204" pitchFamily="34" charset="0"/>
                <a:ea typeface="Times New Roman" panose="02020603050405020304" pitchFamily="18" charset="0"/>
              </a:rPr>
              <a:t>ON c2=c4 WHERE c2</a:t>
            </a:r>
            <a:r>
              <a:rPr lang="en-US" sz="1600" dirty="0">
                <a:solidFill>
                  <a:srgbClr val="DD4A68"/>
                </a:solidFill>
                <a:latin typeface="Arial" panose="020B0604020202020204" pitchFamily="34" charset="0"/>
                <a:ea typeface="Times New Roman" panose="02020603050405020304" pitchFamily="18" charset="0"/>
              </a:rPr>
              <a:t>&lt;=2</a:t>
            </a:r>
            <a:r>
              <a:rPr lang="en-US" sz="1600" dirty="0">
                <a:latin typeface="Arial" panose="020B0604020202020204" pitchFamily="34" charset="0"/>
                <a:cs typeface="Arial" panose="020B0604020202020204" pitchFamily="34" charset="0"/>
              </a:rPr>
              <a:t>;</a:t>
            </a:r>
            <a:endParaRPr lang="en-IN" sz="1600" dirty="0" smtClean="0">
              <a:latin typeface="Arial" panose="020B0604020202020204" pitchFamily="34" charset="0"/>
              <a:cs typeface="Arial" panose="020B0604020202020204" pitchFamily="34" charset="0"/>
            </a:endParaRPr>
          </a:p>
        </p:txBody>
      </p:sp>
      <p:sp>
        <p:nvSpPr>
          <p:cNvPr id="6" name="Rectangle 5"/>
          <p:cNvSpPr/>
          <p:nvPr/>
        </p:nvSpPr>
        <p:spPr>
          <a:xfrm>
            <a:off x="76200" y="2724090"/>
            <a:ext cx="8991600" cy="400110"/>
          </a:xfrm>
          <a:prstGeom prst="rect">
            <a:avLst/>
          </a:prstGeom>
          <a:solidFill>
            <a:srgbClr val="D9DD21"/>
          </a:solidFill>
        </p:spPr>
        <p:txBody>
          <a:bodyPr wrap="square">
            <a:spAutoFit/>
          </a:bodyPr>
          <a:lstStyle/>
          <a:p>
            <a:r>
              <a:rPr lang="en-US" sz="2000" dirty="0">
                <a:latin typeface="Arial" panose="020B0604020202020204" pitchFamily="34" charset="0"/>
                <a:cs typeface="Arial" panose="020B0604020202020204" pitchFamily="34" charset="0"/>
              </a:rPr>
              <a:t>You cannot use ORDER BY or LIMIT in a multiple-table DELETE.</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844570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i="1" dirty="0" smtClean="0">
                <a:solidFill>
                  <a:srgbClr val="DC525C"/>
                </a:solidFill>
                <a:latin typeface="Segoe UI Light" panose="020B0502040204020203" pitchFamily="34" charset="0"/>
                <a:cs typeface="Segoe UI Light" panose="020B0502040204020203" pitchFamily="34" charset="0"/>
              </a:rPr>
              <a:t>datatypes</a:t>
            </a:r>
          </a:p>
        </p:txBody>
      </p:sp>
      <p:graphicFrame>
        <p:nvGraphicFramePr>
          <p:cNvPr id="3" name="Table 2"/>
          <p:cNvGraphicFramePr>
            <a:graphicFrameLocks noGrp="1"/>
          </p:cNvGraphicFramePr>
          <p:nvPr>
            <p:extLst>
              <p:ext uri="{D42A27DB-BD31-4B8C-83A1-F6EECF244321}">
                <p14:modId xmlns:p14="http://schemas.microsoft.com/office/powerpoint/2010/main" val="1347976867"/>
              </p:ext>
            </p:extLst>
          </p:nvPr>
        </p:nvGraphicFramePr>
        <p:xfrm>
          <a:off x="111825" y="3276600"/>
          <a:ext cx="8906150" cy="736600"/>
        </p:xfrm>
        <a:graphic>
          <a:graphicData uri="http://schemas.openxmlformats.org/drawingml/2006/table">
            <a:tbl>
              <a:tblPr firstRow="1" bandRow="1">
                <a:tableStyleId>{2D5ABB26-0587-4C30-8999-92F81FD0307C}</a:tableStyleId>
              </a:tblPr>
              <a:tblGrid>
                <a:gridCol w="2592000"/>
                <a:gridCol w="451415"/>
                <a:gridCol w="451415"/>
                <a:gridCol w="451415"/>
                <a:gridCol w="451415"/>
                <a:gridCol w="451415"/>
                <a:gridCol w="451415"/>
                <a:gridCol w="451415"/>
                <a:gridCol w="451415"/>
                <a:gridCol w="451415"/>
                <a:gridCol w="451415"/>
                <a:gridCol w="1800000"/>
              </a:tblGrid>
              <a:tr h="370840">
                <a:tc>
                  <a:txBody>
                    <a:bodyPr/>
                    <a:lstStyle/>
                    <a:p>
                      <a:r>
                        <a:rPr lang="en-IN" dirty="0" smtClean="0"/>
                        <a:t>ENAME</a:t>
                      </a:r>
                      <a:r>
                        <a:rPr lang="en-IN" baseline="0" dirty="0" smtClean="0"/>
                        <a:t> </a:t>
                      </a:r>
                      <a:r>
                        <a:rPr lang="en-IN" dirty="0" smtClean="0"/>
                        <a:t>CHAR (10)</a:t>
                      </a:r>
                      <a:endParaRPr lang="en-IN"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A</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r>
                        <a:rPr lang="en-IN" dirty="0" smtClean="0"/>
                        <a:t> LENGTH</a:t>
                      </a:r>
                      <a:r>
                        <a:rPr lang="en-IN" baseline="0" dirty="0" smtClean="0"/>
                        <a:t> -&gt; 10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lang="en-IN" dirty="0" smtClean="0"/>
                        <a:t>ENAME VARCHAR(10)</a:t>
                      </a:r>
                      <a:endParaRPr lang="en-IN"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A</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 LENGTH -&gt; 6</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4" name="Rectangle 3"/>
          <p:cNvSpPr/>
          <p:nvPr/>
        </p:nvSpPr>
        <p:spPr>
          <a:xfrm>
            <a:off x="152400" y="152400"/>
            <a:ext cx="7315200" cy="707886"/>
          </a:xfrm>
          <a:prstGeom prst="rect">
            <a:avLst/>
          </a:prstGeom>
        </p:spPr>
        <p:txBody>
          <a:bodyPr wrap="square">
            <a:spAutoFit/>
          </a:bodyPr>
          <a:lstStyle/>
          <a:p>
            <a:r>
              <a:rPr lang="en-IN" sz="2000" dirty="0">
                <a:solidFill>
                  <a:srgbClr val="0089A4"/>
                </a:solidFill>
                <a:latin typeface="arial" panose="020B0604020202020204" pitchFamily="34" charset="0"/>
              </a:rPr>
              <a:t>The </a:t>
            </a:r>
            <a:r>
              <a:rPr lang="en-IN" sz="2000" b="1" dirty="0">
                <a:solidFill>
                  <a:srgbClr val="0089A4"/>
                </a:solidFill>
                <a:latin typeface="arial" panose="020B0604020202020204" pitchFamily="34" charset="0"/>
              </a:rPr>
              <a:t>char</a:t>
            </a:r>
            <a:r>
              <a:rPr lang="en-IN" sz="2000" dirty="0">
                <a:solidFill>
                  <a:srgbClr val="0089A4"/>
                </a:solidFill>
                <a:latin typeface="arial" panose="020B0604020202020204" pitchFamily="34" charset="0"/>
              </a:rPr>
              <a:t> is a fixed-length character data type, </a:t>
            </a:r>
            <a:endParaRPr lang="en-IN" sz="2000" dirty="0" smtClean="0">
              <a:solidFill>
                <a:srgbClr val="0089A4"/>
              </a:solidFill>
              <a:latin typeface="arial" panose="020B0604020202020204" pitchFamily="34" charset="0"/>
            </a:endParaRPr>
          </a:p>
          <a:p>
            <a:r>
              <a:rPr lang="en-IN" sz="2000" dirty="0">
                <a:solidFill>
                  <a:srgbClr val="0089A4"/>
                </a:solidFill>
                <a:latin typeface="arial" panose="020B0604020202020204" pitchFamily="34" charset="0"/>
              </a:rPr>
              <a:t>T</a:t>
            </a:r>
            <a:r>
              <a:rPr lang="en-IN" sz="2000" dirty="0" smtClean="0">
                <a:solidFill>
                  <a:srgbClr val="0089A4"/>
                </a:solidFill>
                <a:latin typeface="arial" panose="020B0604020202020204" pitchFamily="34" charset="0"/>
              </a:rPr>
              <a:t>he</a:t>
            </a:r>
            <a:r>
              <a:rPr lang="en-IN" sz="2000" dirty="0">
                <a:solidFill>
                  <a:srgbClr val="0089A4"/>
                </a:solidFill>
                <a:latin typeface="arial" panose="020B0604020202020204" pitchFamily="34" charset="0"/>
              </a:rPr>
              <a:t> </a:t>
            </a:r>
            <a:r>
              <a:rPr lang="en-IN" sz="2000" b="1" dirty="0">
                <a:solidFill>
                  <a:srgbClr val="0089A4"/>
                </a:solidFill>
                <a:latin typeface="arial" panose="020B0604020202020204" pitchFamily="34" charset="0"/>
              </a:rPr>
              <a:t>varchar</a:t>
            </a:r>
            <a:r>
              <a:rPr lang="en-IN" sz="2000" dirty="0">
                <a:solidFill>
                  <a:srgbClr val="0089A4"/>
                </a:solidFill>
                <a:latin typeface="arial" panose="020B0604020202020204" pitchFamily="34" charset="0"/>
              </a:rPr>
              <a:t> is a variable-length character data type.</a:t>
            </a:r>
            <a:endParaRPr lang="en-IN" sz="2000" dirty="0">
              <a:solidFill>
                <a:srgbClr val="0089A4"/>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2180589403"/>
              </p:ext>
            </p:extLst>
          </p:nvPr>
        </p:nvGraphicFramePr>
        <p:xfrm>
          <a:off x="123550" y="5283200"/>
          <a:ext cx="8906150" cy="736600"/>
        </p:xfrm>
        <a:graphic>
          <a:graphicData uri="http://schemas.openxmlformats.org/drawingml/2006/table">
            <a:tbl>
              <a:tblPr firstRow="1" bandRow="1">
                <a:tableStyleId>{2D5ABB26-0587-4C30-8999-92F81FD0307C}</a:tableStyleId>
              </a:tblPr>
              <a:tblGrid>
                <a:gridCol w="2592000"/>
                <a:gridCol w="451415"/>
                <a:gridCol w="451415"/>
                <a:gridCol w="451415"/>
                <a:gridCol w="451415"/>
                <a:gridCol w="451415"/>
                <a:gridCol w="451415"/>
                <a:gridCol w="451415"/>
                <a:gridCol w="451415"/>
                <a:gridCol w="451415"/>
                <a:gridCol w="451415"/>
                <a:gridCol w="1800000"/>
              </a:tblGrid>
              <a:tr h="370840">
                <a:tc>
                  <a:txBody>
                    <a:bodyPr/>
                    <a:lstStyle/>
                    <a:p>
                      <a:r>
                        <a:rPr lang="en-IN" dirty="0" smtClean="0"/>
                        <a:t>ENAME</a:t>
                      </a:r>
                      <a:r>
                        <a:rPr lang="en-IN" baseline="0" dirty="0" smtClean="0"/>
                        <a:t> </a:t>
                      </a:r>
                      <a:r>
                        <a:rPr lang="en-IN" dirty="0" smtClean="0"/>
                        <a:t>CHAR (10)</a:t>
                      </a:r>
                      <a:endParaRPr lang="en-IN"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A</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smtClean="0"/>
                        <a:t> LENGTH</a:t>
                      </a:r>
                      <a:r>
                        <a:rPr lang="en-IN" baseline="0" dirty="0" smtClean="0"/>
                        <a:t> -&gt; 6</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lang="en-IN" dirty="0" smtClean="0"/>
                        <a:t>ENAME VARCHAR(10)</a:t>
                      </a:r>
                      <a:endParaRPr lang="en-IN"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A</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 LENGTH -&gt; 6</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9" name="Rectangle 8"/>
          <p:cNvSpPr/>
          <p:nvPr/>
        </p:nvSpPr>
        <p:spPr>
          <a:xfrm>
            <a:off x="152400" y="4800600"/>
            <a:ext cx="1220206" cy="400110"/>
          </a:xfrm>
          <a:prstGeom prst="rect">
            <a:avLst/>
          </a:prstGeom>
        </p:spPr>
        <p:txBody>
          <a:bodyPr wrap="none">
            <a:spAutoFit/>
          </a:bodyPr>
          <a:lstStyle/>
          <a:p>
            <a:r>
              <a:rPr lang="en-US" sz="2000" dirty="0">
                <a:solidFill>
                  <a:srgbClr val="DC525C"/>
                </a:solidFill>
                <a:latin typeface="Segoe UI Light" panose="020B0502040204020203" pitchFamily="34" charset="0"/>
                <a:cs typeface="Segoe UI Light" panose="020B0502040204020203" pitchFamily="34" charset="0"/>
              </a:rPr>
              <a:t>In MySQL</a:t>
            </a:r>
            <a:endParaRPr lang="en-IN" sz="2000" dirty="0"/>
          </a:p>
        </p:txBody>
      </p:sp>
      <p:sp>
        <p:nvSpPr>
          <p:cNvPr id="10" name="Rectangle 9"/>
          <p:cNvSpPr/>
          <p:nvPr/>
        </p:nvSpPr>
        <p:spPr>
          <a:xfrm>
            <a:off x="1786181" y="4154269"/>
            <a:ext cx="7239000" cy="646331"/>
          </a:xfrm>
          <a:prstGeom prst="rect">
            <a:avLst/>
          </a:prstGeom>
          <a:solidFill>
            <a:schemeClr val="bg1"/>
          </a:solidFill>
        </p:spPr>
        <p:txBody>
          <a:bodyPr wrap="square">
            <a:spAutoFit/>
          </a:bodyPr>
          <a:lstStyle/>
          <a:p>
            <a:r>
              <a:rPr lang="en-IN" dirty="0">
                <a:solidFill>
                  <a:srgbClr val="006C86"/>
                </a:solidFill>
                <a:latin typeface="arial" panose="020B0604020202020204" pitchFamily="34" charset="0"/>
              </a:rPr>
              <a:t>When CHAR values are retrieved, the trailing spaces are removed (unless the PAD_CHAR_TO_FULL_LENGTHSQL mode is enabled)</a:t>
            </a:r>
          </a:p>
        </p:txBody>
      </p:sp>
      <p:sp>
        <p:nvSpPr>
          <p:cNvPr id="5" name="Rectangle 4"/>
          <p:cNvSpPr/>
          <p:nvPr/>
        </p:nvSpPr>
        <p:spPr>
          <a:xfrm>
            <a:off x="152399" y="1085671"/>
            <a:ext cx="8872781" cy="1200329"/>
          </a:xfrm>
          <a:prstGeom prst="rect">
            <a:avLst/>
          </a:prstGeom>
        </p:spPr>
        <p:txBody>
          <a:bodyPr wrap="square">
            <a:spAutoFit/>
          </a:bodyPr>
          <a:lstStyle/>
          <a:p>
            <a:pPr algn="just"/>
            <a:r>
              <a:rPr lang="en-IN" b="1" dirty="0">
                <a:solidFill>
                  <a:srgbClr val="0089A4"/>
                </a:solidFill>
                <a:latin typeface="arial" panose="020B0604020202020204" pitchFamily="34" charset="0"/>
              </a:rPr>
              <a:t>Natural</a:t>
            </a:r>
            <a:r>
              <a:rPr lang="en-IN" dirty="0">
                <a:solidFill>
                  <a:srgbClr val="0089A4"/>
                </a:solidFill>
                <a:latin typeface="arial" panose="020B0604020202020204" pitchFamily="34" charset="0"/>
              </a:rPr>
              <a:t> numbers are the set of positive integers, that is, integers from 1 to ∞ excluding fractional n decimal part. They are </a:t>
            </a:r>
            <a:r>
              <a:rPr lang="en-IN" b="1" dirty="0">
                <a:solidFill>
                  <a:srgbClr val="0089A4"/>
                </a:solidFill>
                <a:latin typeface="arial" panose="020B0604020202020204" pitchFamily="34" charset="0"/>
              </a:rPr>
              <a:t>whole</a:t>
            </a:r>
            <a:r>
              <a:rPr lang="en-IN" dirty="0">
                <a:solidFill>
                  <a:srgbClr val="0089A4"/>
                </a:solidFill>
                <a:latin typeface="arial" panose="020B0604020202020204" pitchFamily="34" charset="0"/>
              </a:rPr>
              <a:t> numbers excluding zero. Natural Numbers are also called counting numbers. Zero is the only whole number which is not a natural number.</a:t>
            </a:r>
          </a:p>
        </p:txBody>
      </p:sp>
    </p:spTree>
  </p:cSld>
  <p:clrMapOvr>
    <a:masterClrMapping/>
  </p:clrMapOvr>
  <p:timing>
    <p:tnLst>
      <p:par>
        <p:cTn id="1" dur="indefinite" restart="never" nodeType="tmRoot"/>
      </p:par>
    </p:tnLst>
  </p:timing>
</p:sld>
</file>

<file path=ppt/slides/slide2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a:t>
            </a:r>
            <a:r>
              <a:rPr lang="en-IN" sz="3200" b="1" i="1" dirty="0" smtClean="0">
                <a:solidFill>
                  <a:srgbClr val="FFFF00"/>
                </a:solidFill>
                <a:latin typeface="Arial" pitchFamily="34" charset="0"/>
                <a:cs typeface="Arial" pitchFamily="34" charset="0"/>
              </a:rPr>
              <a:t>ataType </a:t>
            </a:r>
            <a:r>
              <a:rPr lang="en-IN" sz="3200" b="1" i="1" dirty="0">
                <a:solidFill>
                  <a:srgbClr val="FFFF00"/>
                </a:solidFill>
                <a:latin typeface="Arial" pitchFamily="34" charset="0"/>
                <a:cs typeface="Arial" pitchFamily="34" charset="0"/>
              </a:rPr>
              <a:t>- STRING</a:t>
            </a:r>
          </a:p>
        </p:txBody>
      </p:sp>
      <p:sp>
        <p:nvSpPr>
          <p:cNvPr id="5" name="Rectangle 4"/>
          <p:cNvSpPr/>
          <p:nvPr/>
        </p:nvSpPr>
        <p:spPr>
          <a:xfrm>
            <a:off x="76200" y="649069"/>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supports a number of SQL data types in several categories: numeric types, date and time types, string.</a:t>
            </a:r>
          </a:p>
        </p:txBody>
      </p:sp>
      <p:graphicFrame>
        <p:nvGraphicFramePr>
          <p:cNvPr id="2" name="Table 1"/>
          <p:cNvGraphicFramePr>
            <a:graphicFrameLocks noGrp="1"/>
          </p:cNvGraphicFramePr>
          <p:nvPr>
            <p:extLst>
              <p:ext uri="{D42A27DB-BD31-4B8C-83A1-F6EECF244321}">
                <p14:modId xmlns:p14="http://schemas.microsoft.com/office/powerpoint/2010/main" val="4233509387"/>
              </p:ext>
            </p:extLst>
          </p:nvPr>
        </p:nvGraphicFramePr>
        <p:xfrm>
          <a:off x="152400" y="1310640"/>
          <a:ext cx="8839200" cy="3337560"/>
        </p:xfrm>
        <a:graphic>
          <a:graphicData uri="http://schemas.openxmlformats.org/drawingml/2006/table">
            <a:tbl>
              <a:tblPr firstRow="1" bandRow="1">
                <a:tableStyleId>{7E9639D4-E3E2-4D34-9284-5A2195B3D0D7}</a:tableStyleId>
              </a:tblPr>
              <a:tblGrid>
                <a:gridCol w="2895600"/>
                <a:gridCol w="2286000"/>
                <a:gridCol w="3657600"/>
              </a:tblGrid>
              <a:tr h="370840">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Datatypes</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Size</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Description</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CHAR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0-255</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VARCHAR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0-65535</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TINYTEXT [(length)]</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Arial" panose="020B0604020202020204" pitchFamily="34" charset="0"/>
                          <a:ea typeface="+mn-ea"/>
                          <a:cs typeface="Arial" panose="020B0604020202020204" pitchFamily="34" charset="0"/>
                        </a:rPr>
                        <a:t>(2</a:t>
                      </a:r>
                      <a:r>
                        <a:rPr kumimoji="0" lang="en-IN" sz="1600" b="1" i="0" kern="1200" baseline="30000" dirty="0" smtClean="0">
                          <a:solidFill>
                            <a:schemeClr val="tx1"/>
                          </a:solidFill>
                          <a:effectLst/>
                          <a:latin typeface="Arial" panose="020B0604020202020204" pitchFamily="34" charset="0"/>
                          <a:ea typeface="+mn-ea"/>
                          <a:cs typeface="Arial" panose="020B0604020202020204" pitchFamily="34" charset="0"/>
                        </a:rPr>
                        <a:t>8</a:t>
                      </a:r>
                      <a:r>
                        <a:rPr kumimoji="0" lang="en-IN" sz="1600" b="0" i="0" kern="1200" dirty="0" smtClean="0">
                          <a:solidFill>
                            <a:schemeClr val="tx1"/>
                          </a:solidFill>
                          <a:effectLst/>
                          <a:latin typeface="Arial" panose="020B0604020202020204" pitchFamily="34" charset="0"/>
                          <a:ea typeface="+mn-ea"/>
                          <a:cs typeface="Arial" panose="020B0604020202020204" pitchFamily="34" charset="0"/>
                        </a:rPr>
                        <a:t> − 1) 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TEXT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(2</a:t>
                      </a:r>
                      <a:r>
                        <a:rPr kumimoji="0" lang="en-IN" sz="1600" b="1" i="0" kern="1200" baseline="30000" dirty="0" smtClean="0">
                          <a:solidFill>
                            <a:schemeClr val="tx1"/>
                          </a:solidFill>
                          <a:effectLst/>
                          <a:latin typeface="Arial" panose="020B0604020202020204" pitchFamily="34" charset="0"/>
                          <a:ea typeface="+mn-ea"/>
                          <a:cs typeface="Arial" panose="020B0604020202020204" pitchFamily="34" charset="0"/>
                        </a:rPr>
                        <a:t>16</a:t>
                      </a:r>
                      <a:r>
                        <a:rPr lang="en-IN" sz="1600" baseline="0" dirty="0" smtClean="0">
                          <a:latin typeface="Arial" panose="020B0604020202020204" pitchFamily="34" charset="0"/>
                          <a:cs typeface="Arial" panose="020B0604020202020204" pitchFamily="34" charset="0"/>
                        </a:rPr>
                        <a:t> -1) </a:t>
                      </a:r>
                      <a:r>
                        <a:rPr kumimoji="0" lang="en-IN" sz="1600" b="0" i="0" kern="1200" dirty="0" smtClean="0">
                          <a:solidFill>
                            <a:schemeClr val="tx1"/>
                          </a:solidFill>
                          <a:effectLst/>
                          <a:latin typeface="Arial" panose="020B0604020202020204" pitchFamily="34" charset="0"/>
                          <a:ea typeface="+mn-ea"/>
                          <a:cs typeface="Arial" panose="020B0604020202020204" pitchFamily="34" charset="0"/>
                        </a:rPr>
                        <a:t>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MEDIUMTEXT [(length)]</a:t>
                      </a:r>
                      <a:endParaRPr lang="en-IN" sz="1600" dirty="0">
                        <a:latin typeface="Arial" panose="020B0604020202020204" pitchFamily="34" charset="0"/>
                        <a:cs typeface="Arial" panose="020B0604020202020204" pitchFamily="34" charset="0"/>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(2</a:t>
                      </a:r>
                      <a:r>
                        <a:rPr kumimoji="0" lang="en-IN" sz="1600" b="1" i="0" kern="1200" baseline="30000" dirty="0" smtClean="0">
                          <a:solidFill>
                            <a:schemeClr val="tx1"/>
                          </a:solidFill>
                          <a:effectLst/>
                          <a:latin typeface="Arial" panose="020B0604020202020204" pitchFamily="34" charset="0"/>
                          <a:ea typeface="+mn-ea"/>
                          <a:cs typeface="Arial" panose="020B0604020202020204" pitchFamily="34" charset="0"/>
                        </a:rPr>
                        <a:t>24</a:t>
                      </a:r>
                      <a:r>
                        <a:rPr lang="en-IN" sz="1600" baseline="0" dirty="0" smtClean="0">
                          <a:latin typeface="Arial" panose="020B0604020202020204" pitchFamily="34" charset="0"/>
                          <a:cs typeface="Arial" panose="020B0604020202020204" pitchFamily="34" charset="0"/>
                        </a:rPr>
                        <a:t> -1) </a:t>
                      </a:r>
                      <a:r>
                        <a:rPr kumimoji="0" lang="en-IN" sz="1600" b="0" i="0" kern="1200" dirty="0" smtClean="0">
                          <a:solidFill>
                            <a:schemeClr val="tx1"/>
                          </a:solidFill>
                          <a:effectLst/>
                          <a:latin typeface="Arial" panose="020B0604020202020204" pitchFamily="34" charset="0"/>
                          <a:ea typeface="+mn-ea"/>
                          <a:cs typeface="Arial" panose="020B0604020202020204" pitchFamily="34" charset="0"/>
                        </a:rPr>
                        <a:t>bytes</a:t>
                      </a:r>
                      <a:endParaRPr lang="en-IN" sz="1600" dirty="0" smtClean="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LONGTEXT [(length)]</a:t>
                      </a:r>
                      <a:endParaRPr lang="en-IN" sz="1600" dirty="0">
                        <a:latin typeface="Arial" panose="020B0604020202020204" pitchFamily="34" charset="0"/>
                        <a:cs typeface="Arial" panose="020B0604020202020204" pitchFamily="34" charset="0"/>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(2</a:t>
                      </a:r>
                      <a:r>
                        <a:rPr kumimoji="0" lang="en-IN" sz="1600" b="1" i="0" kern="1200" baseline="30000" dirty="0" smtClean="0">
                          <a:solidFill>
                            <a:schemeClr val="tx1"/>
                          </a:solidFill>
                          <a:effectLst/>
                          <a:latin typeface="Arial" panose="020B0604020202020204" pitchFamily="34" charset="0"/>
                          <a:ea typeface="+mn-ea"/>
                          <a:cs typeface="Arial" panose="020B0604020202020204" pitchFamily="34" charset="0"/>
                        </a:rPr>
                        <a:t>32</a:t>
                      </a:r>
                      <a:r>
                        <a:rPr lang="en-IN" sz="1600" baseline="0" dirty="0" smtClean="0">
                          <a:latin typeface="Arial" panose="020B0604020202020204" pitchFamily="34" charset="0"/>
                          <a:cs typeface="Arial" panose="020B0604020202020204" pitchFamily="34" charset="0"/>
                        </a:rPr>
                        <a:t> -1) </a:t>
                      </a:r>
                      <a:r>
                        <a:rPr kumimoji="0" lang="en-IN" sz="1600" b="0" i="0" kern="1200" dirty="0" smtClean="0">
                          <a:solidFill>
                            <a:schemeClr val="tx1"/>
                          </a:solidFill>
                          <a:effectLst/>
                          <a:latin typeface="Arial" panose="020B0604020202020204" pitchFamily="34" charset="0"/>
                          <a:ea typeface="+mn-ea"/>
                          <a:cs typeface="Arial" panose="020B0604020202020204" pitchFamily="34" charset="0"/>
                        </a:rPr>
                        <a:t>bytes</a:t>
                      </a:r>
                      <a:endParaRPr lang="en-IN" sz="1600" dirty="0" smtClean="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ENUM('value1', 'value2',...)</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65,535 members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SET('value1', 'value2',...)</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64 members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bl>
          </a:graphicData>
        </a:graphic>
      </p:graphicFrame>
      <p:sp>
        <p:nvSpPr>
          <p:cNvPr id="3" name="Rectangle 2"/>
          <p:cNvSpPr/>
          <p:nvPr/>
        </p:nvSpPr>
        <p:spPr>
          <a:xfrm>
            <a:off x="76200" y="4695978"/>
            <a:ext cx="8991600" cy="923330"/>
          </a:xfrm>
          <a:prstGeom prst="rect">
            <a:avLst/>
          </a:prstGeom>
        </p:spPr>
        <p:txBody>
          <a:bodyPr wrap="square">
            <a:spAutoFit/>
          </a:bodyPr>
          <a:lstStyle/>
          <a:p>
            <a:pPr algn="just"/>
            <a:r>
              <a:rPr lang="en-IN" dirty="0">
                <a:solidFill>
                  <a:srgbClr val="0089A4"/>
                </a:solidFill>
                <a:latin typeface="Arial" panose="020B0604020202020204" pitchFamily="34" charset="0"/>
                <a:cs typeface="Arial" panose="020B0604020202020204" pitchFamily="34" charset="0"/>
              </a:rPr>
              <a:t>By default, trailing spaces are trimmed from CHAR column values on retrieval. If PAD_CHAR_TO_FULL_LENGTH is enabled, trimming does not occur and retrieved CHAR values are padded to their full length.</a:t>
            </a:r>
          </a:p>
        </p:txBody>
      </p:sp>
      <p:sp>
        <p:nvSpPr>
          <p:cNvPr id="6" name="Rectangle 5"/>
          <p:cNvSpPr/>
          <p:nvPr/>
        </p:nvSpPr>
        <p:spPr>
          <a:xfrm>
            <a:off x="76200" y="5681166"/>
            <a:ext cx="8991600" cy="872034"/>
          </a:xfrm>
          <a:prstGeom prst="rect">
            <a:avLst/>
          </a:prstGeom>
          <a:solidFill>
            <a:schemeClr val="accent4">
              <a:lumMod val="40000"/>
              <a:lumOff val="60000"/>
            </a:schemeClr>
          </a:solidFill>
        </p:spPr>
        <p:txBody>
          <a:bodyPr wrap="square">
            <a:spAutoFit/>
          </a:bodyPr>
          <a:lstStyle/>
          <a:p>
            <a:pPr marL="285750" indent="-285750">
              <a:lnSpc>
                <a:spcPct val="150000"/>
              </a:lnSpc>
              <a:buFont typeface="Arial" panose="020B0604020202020204" pitchFamily="34" charset="0"/>
              <a:buChar char="•"/>
            </a:pPr>
            <a:r>
              <a:rPr lang="en-IN" i="1" dirty="0">
                <a:solidFill>
                  <a:srgbClr val="0070C0"/>
                </a:solidFill>
                <a:latin typeface="Arial" panose="020B0604020202020204" pitchFamily="34" charset="0"/>
                <a:cs typeface="Arial" panose="020B0604020202020204" pitchFamily="34" charset="0"/>
              </a:rPr>
              <a:t>SET sql_mode = '';</a:t>
            </a:r>
          </a:p>
          <a:p>
            <a:pPr marL="285750" indent="-285750">
              <a:lnSpc>
                <a:spcPct val="150000"/>
              </a:lnSpc>
              <a:buFont typeface="Arial" panose="020B0604020202020204" pitchFamily="34" charset="0"/>
              <a:buChar char="•"/>
            </a:pPr>
            <a:r>
              <a:rPr lang="en-IN" i="1" dirty="0">
                <a:solidFill>
                  <a:srgbClr val="0070C0"/>
                </a:solidFill>
                <a:latin typeface="Arial" panose="020B0604020202020204" pitchFamily="34" charset="0"/>
                <a:cs typeface="Arial" panose="020B0604020202020204" pitchFamily="34" charset="0"/>
              </a:rPr>
              <a:t>SET sql_mode = 'PAD_CHAR_TO_FULL_LENGTH';</a:t>
            </a:r>
          </a:p>
        </p:txBody>
      </p:sp>
    </p:spTree>
    <p:extLst>
      <p:ext uri="{BB962C8B-B14F-4D97-AF65-F5344CB8AC3E}">
        <p14:creationId xmlns:p14="http://schemas.microsoft.com/office/powerpoint/2010/main" val="2599020258"/>
      </p:ext>
    </p:extLst>
  </p:cSld>
  <p:clrMapOvr>
    <a:masterClrMapping/>
  </p:clrMapOvr>
  <p:timing>
    <p:tnLst>
      <p:par>
        <p:cTn id="1" dur="indefinite" restart="never" nodeType="tmRoot"/>
      </p:par>
    </p:tnLst>
  </p:timing>
</p:sld>
</file>

<file path=ppt/slides/slide2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a:t>
            </a:r>
            <a:r>
              <a:rPr lang="en-IN" sz="3200" b="1" i="1" dirty="0" smtClean="0">
                <a:solidFill>
                  <a:srgbClr val="FFFF00"/>
                </a:solidFill>
                <a:latin typeface="Arial" pitchFamily="34" charset="0"/>
                <a:cs typeface="Arial" pitchFamily="34" charset="0"/>
              </a:rPr>
              <a:t>ataType </a:t>
            </a:r>
            <a:r>
              <a:rPr lang="en-IN" sz="3200" b="1" i="1" dirty="0">
                <a:solidFill>
                  <a:srgbClr val="FFFF00"/>
                </a:solidFill>
                <a:latin typeface="Arial" pitchFamily="34" charset="0"/>
                <a:cs typeface="Arial" pitchFamily="34" charset="0"/>
              </a:rPr>
              <a:t>– ENUM</a:t>
            </a:r>
          </a:p>
        </p:txBody>
      </p:sp>
      <p:sp>
        <p:nvSpPr>
          <p:cNvPr id="2" name="Rectangle 1"/>
          <p:cNvSpPr/>
          <p:nvPr/>
        </p:nvSpPr>
        <p:spPr>
          <a:xfrm>
            <a:off x="228600" y="838200"/>
            <a:ext cx="8686800" cy="1477328"/>
          </a:xfrm>
          <a:prstGeom prst="rect">
            <a:avLst/>
          </a:prstGeom>
          <a:solidFill>
            <a:schemeClr val="accent4">
              <a:lumMod val="75000"/>
            </a:schemeClr>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ENUM values are sorted based on their index numbers, which depend on the order in which the enumeration members were listed in the column specification</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smtClean="0">
              <a:solidFill>
                <a:srgbClr val="FFC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FC000"/>
                </a:solidFill>
                <a:latin typeface="Arial" panose="020B0604020202020204" pitchFamily="34" charset="0"/>
                <a:cs typeface="Arial" panose="020B0604020202020204" pitchFamily="34" charset="0"/>
              </a:rPr>
              <a:t>Default value, NULL if the column can be NULL, first enumeration value if NOT </a:t>
            </a:r>
            <a:r>
              <a:rPr lang="en-IN" dirty="0" smtClean="0">
                <a:solidFill>
                  <a:srgbClr val="FFC000"/>
                </a:solidFill>
                <a:latin typeface="Arial" panose="020B0604020202020204" pitchFamily="34" charset="0"/>
                <a:cs typeface="Arial" panose="020B0604020202020204" pitchFamily="34" charset="0"/>
              </a:rPr>
              <a:t>NULL</a:t>
            </a:r>
            <a:endParaRPr lang="en-IN" dirty="0">
              <a:solidFill>
                <a:srgbClr val="FFC000"/>
              </a:solidFill>
              <a:latin typeface="Arial" panose="020B0604020202020204" pitchFamily="34" charset="0"/>
              <a:cs typeface="Arial" panose="020B0604020202020204" pitchFamily="34" charset="0"/>
            </a:endParaRPr>
          </a:p>
        </p:txBody>
      </p:sp>
      <p:sp>
        <p:nvSpPr>
          <p:cNvPr id="5" name="Rectangle 4"/>
          <p:cNvSpPr/>
          <p:nvPr/>
        </p:nvSpPr>
        <p:spPr>
          <a:xfrm>
            <a:off x="228600" y="2416076"/>
            <a:ext cx="8686800" cy="2308324"/>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CREATE</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a:t>
            </a:r>
            <a:r>
              <a:rPr lang="en-IN" dirty="0" smtClean="0">
                <a:latin typeface="Arial" panose="020B0604020202020204" pitchFamily="34" charset="0"/>
                <a:cs typeface="Arial" panose="020B0604020202020204" pitchFamily="34" charset="0"/>
              </a:rPr>
              <a:t> TEMP (COL1 INT, COL2 ENUM('A','B','C') NULL);</a:t>
            </a:r>
          </a:p>
          <a:p>
            <a:r>
              <a:rPr lang="en-IN" dirty="0">
                <a:solidFill>
                  <a:srgbClr val="0077AA"/>
                </a:solidFill>
                <a:latin typeface="Arial" panose="020B0604020202020204" pitchFamily="34" charset="0"/>
                <a:ea typeface="Times New Roman" panose="02020603050405020304" pitchFamily="18" charset="0"/>
              </a:rPr>
              <a:t>INSERT</a:t>
            </a:r>
            <a:r>
              <a:rPr lang="en-IN" dirty="0" smtClean="0">
                <a:latin typeface="Arial" panose="020B0604020202020204" pitchFamily="34" charset="0"/>
                <a:cs typeface="Arial" panose="020B0604020202020204" pitchFamily="34" charset="0"/>
              </a:rPr>
              <a:t> INTO TEMP (COL1) VALUES (1);</a:t>
            </a:r>
          </a:p>
          <a:p>
            <a:endParaRPr lang="en-IN" dirty="0" smtClean="0">
              <a:latin typeface="Arial" panose="020B0604020202020204" pitchFamily="34" charset="0"/>
              <a:cs typeface="Arial" panose="020B0604020202020204" pitchFamily="34" charset="0"/>
            </a:endParaRPr>
          </a:p>
          <a:p>
            <a:r>
              <a:rPr lang="en-IN" dirty="0">
                <a:solidFill>
                  <a:srgbClr val="0077AA"/>
                </a:solidFill>
                <a:latin typeface="Arial" panose="020B0604020202020204" pitchFamily="34" charset="0"/>
                <a:ea typeface="Times New Roman" panose="02020603050405020304" pitchFamily="18" charset="0"/>
              </a:rPr>
              <a:t>CREATE</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a:t>
            </a:r>
            <a:r>
              <a:rPr lang="en-IN" dirty="0" smtClean="0">
                <a:latin typeface="Arial" panose="020B0604020202020204" pitchFamily="34" charset="0"/>
                <a:cs typeface="Arial" panose="020B0604020202020204" pitchFamily="34" charset="0"/>
              </a:rPr>
              <a:t> TEMP (COL1 INT, COL2 ENUM('A','B','C') NOT NULL);</a:t>
            </a:r>
          </a:p>
          <a:p>
            <a:r>
              <a:rPr lang="en-IN" dirty="0" smtClean="0">
                <a:latin typeface="Arial" panose="020B0604020202020204" pitchFamily="34" charset="0"/>
                <a:cs typeface="Arial" panose="020B0604020202020204" pitchFamily="34" charset="0"/>
              </a:rPr>
              <a:t>INSERT INTO TEMP (COL1) VALUES (1);</a:t>
            </a:r>
          </a:p>
          <a:p>
            <a:endParaRPr lang="en-IN" dirty="0" smtClean="0">
              <a:latin typeface="Arial" panose="020B0604020202020204" pitchFamily="34" charset="0"/>
              <a:cs typeface="Arial" panose="020B0604020202020204" pitchFamily="34" charset="0"/>
            </a:endParaRPr>
          </a:p>
          <a:p>
            <a:r>
              <a:rPr lang="en-IN" dirty="0">
                <a:solidFill>
                  <a:srgbClr val="0077AA"/>
                </a:solidFill>
                <a:latin typeface="Arial" panose="020B0604020202020204" pitchFamily="34" charset="0"/>
                <a:ea typeface="Times New Roman" panose="02020603050405020304" pitchFamily="18" charset="0"/>
              </a:rPr>
              <a:t>CREATE</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a:t>
            </a:r>
            <a:r>
              <a:rPr lang="en-IN" dirty="0" smtClean="0">
                <a:latin typeface="Arial" panose="020B0604020202020204" pitchFamily="34" charset="0"/>
                <a:cs typeface="Arial" panose="020B0604020202020204" pitchFamily="34" charset="0"/>
              </a:rPr>
              <a:t> TEMP (COL1 INT, COL2 ENUM('') NOT NULL);</a:t>
            </a:r>
          </a:p>
          <a:p>
            <a:r>
              <a:rPr lang="en-IN" dirty="0">
                <a:solidFill>
                  <a:srgbClr val="0077AA"/>
                </a:solidFill>
                <a:latin typeface="Arial" panose="020B0604020202020204" pitchFamily="34" charset="0"/>
                <a:ea typeface="Times New Roman" panose="02020603050405020304" pitchFamily="18" charset="0"/>
              </a:rPr>
              <a:t>INSERT</a:t>
            </a:r>
            <a:r>
              <a:rPr lang="en-IN" dirty="0" smtClean="0">
                <a:latin typeface="Arial" panose="020B0604020202020204" pitchFamily="34" charset="0"/>
                <a:cs typeface="Arial" panose="020B0604020202020204" pitchFamily="34" charset="0"/>
              </a:rPr>
              <a:t> INTO TEMP (COL1) VALUES (1,'THIS IS THE TEST');</a:t>
            </a:r>
            <a:endParaRPr lang="en-IN" dirty="0">
              <a:latin typeface="Arial" panose="020B0604020202020204" pitchFamily="34" charset="0"/>
              <a:cs typeface="Arial" panose="020B0604020202020204" pitchFamily="34" charset="0"/>
            </a:endParaRPr>
          </a:p>
        </p:txBody>
      </p:sp>
      <p:sp>
        <p:nvSpPr>
          <p:cNvPr id="6" name="Rectangle 5"/>
          <p:cNvSpPr/>
          <p:nvPr/>
        </p:nvSpPr>
        <p:spPr>
          <a:xfrm>
            <a:off x="228600" y="4847272"/>
            <a:ext cx="8686800" cy="1477328"/>
          </a:xfrm>
          <a:prstGeom prst="rect">
            <a:avLst/>
          </a:prstGeom>
          <a:solidFill>
            <a:schemeClr val="accent4">
              <a:lumMod val="75000"/>
            </a:schemeClr>
          </a:solidFill>
        </p:spPr>
        <p:txBody>
          <a:bodyPr wrap="square">
            <a:spAutoFit/>
          </a:bodyPr>
          <a:lstStyle/>
          <a:p>
            <a:r>
              <a:rPr lang="en-IN" dirty="0"/>
              <a:t>You also cannot </a:t>
            </a:r>
            <a:r>
              <a:rPr lang="en-IN" dirty="0" smtClean="0"/>
              <a:t>use user </a:t>
            </a:r>
            <a:r>
              <a:rPr lang="en-IN" dirty="0"/>
              <a:t>variable as an enumeration value. This pair of statements do not work:</a:t>
            </a:r>
          </a:p>
          <a:p>
            <a:endParaRPr lang="en-IN" dirty="0"/>
          </a:p>
          <a:p>
            <a:r>
              <a:rPr lang="en-IN" dirty="0" smtClean="0"/>
              <a:t>SET </a:t>
            </a:r>
            <a:r>
              <a:rPr lang="en-IN" dirty="0"/>
              <a:t>@mysize = 'medium';</a:t>
            </a:r>
          </a:p>
          <a:p>
            <a:r>
              <a:rPr lang="en-IN" dirty="0" smtClean="0"/>
              <a:t>CREATE </a:t>
            </a:r>
            <a:r>
              <a:rPr lang="en-IN" dirty="0"/>
              <a:t>TABLE sizes </a:t>
            </a:r>
            <a:r>
              <a:rPr lang="en-IN" dirty="0" smtClean="0"/>
              <a:t>( size </a:t>
            </a:r>
            <a:r>
              <a:rPr lang="en-IN" dirty="0"/>
              <a:t>ENUM('small', @mysize, 'large</a:t>
            </a:r>
            <a:r>
              <a:rPr lang="en-IN" dirty="0" smtClean="0"/>
              <a:t>'));</a:t>
            </a:r>
            <a:endParaRPr lang="en-IN" dirty="0"/>
          </a:p>
        </p:txBody>
      </p:sp>
      <p:sp>
        <p:nvSpPr>
          <p:cNvPr id="3" name="Rectangle 2"/>
          <p:cNvSpPr/>
          <p:nvPr/>
        </p:nvSpPr>
        <p:spPr>
          <a:xfrm>
            <a:off x="0" y="16326"/>
            <a:ext cx="5638800" cy="584775"/>
          </a:xfrm>
          <a:prstGeom prst="rect">
            <a:avLst/>
          </a:prstGeom>
        </p:spPr>
        <p:txBody>
          <a:bodyPr wrap="square">
            <a:spAutoFit/>
          </a:bodyPr>
          <a:lstStyle/>
          <a:p>
            <a:r>
              <a:rPr lang="en-IN" sz="1600" dirty="0">
                <a:solidFill>
                  <a:srgbClr val="FFFF00"/>
                </a:solidFill>
                <a:latin typeface="Arial" panose="020B0604020202020204" pitchFamily="34" charset="0"/>
                <a:cs typeface="Arial" panose="020B0604020202020204" pitchFamily="34" charset="0"/>
              </a:rPr>
              <a:t>An ENUM column can have a maximum of </a:t>
            </a:r>
            <a:r>
              <a:rPr lang="en-IN" sz="1600" b="1" dirty="0">
                <a:solidFill>
                  <a:srgbClr val="FFFF00"/>
                </a:solidFill>
                <a:latin typeface="Arial" panose="020B0604020202020204" pitchFamily="34" charset="0"/>
                <a:cs typeface="Arial" panose="020B0604020202020204" pitchFamily="34" charset="0"/>
              </a:rPr>
              <a:t>65,535</a:t>
            </a:r>
            <a:r>
              <a:rPr lang="en-IN" sz="1600" dirty="0">
                <a:solidFill>
                  <a:srgbClr val="FFFF00"/>
                </a:solidFill>
                <a:latin typeface="Arial" panose="020B0604020202020204" pitchFamily="34" charset="0"/>
                <a:cs typeface="Arial" panose="020B0604020202020204" pitchFamily="34" charset="0"/>
              </a:rPr>
              <a:t> distinct elements.</a:t>
            </a:r>
          </a:p>
        </p:txBody>
      </p:sp>
    </p:spTree>
    <p:extLst>
      <p:ext uri="{BB962C8B-B14F-4D97-AF65-F5344CB8AC3E}">
        <p14:creationId xmlns:p14="http://schemas.microsoft.com/office/powerpoint/2010/main" val="2867959643"/>
      </p:ext>
    </p:extLst>
  </p:cSld>
  <p:clrMapOvr>
    <a:masterClrMapping/>
  </p:clrMapOvr>
  <p:timing>
    <p:tnLst>
      <p:par>
        <p:cTn id="1" dur="indefinite" restart="never" nodeType="tmRoot"/>
      </p:par>
    </p:tnLst>
  </p:timing>
</p:sld>
</file>

<file path=ppt/slides/slide2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dataType </a:t>
            </a:r>
            <a:r>
              <a:rPr lang="en-IN" sz="3200" b="1" i="1" dirty="0">
                <a:solidFill>
                  <a:srgbClr val="FFFF00"/>
                </a:solidFill>
                <a:latin typeface="Arial" pitchFamily="34" charset="0"/>
                <a:cs typeface="Arial" pitchFamily="34" charset="0"/>
              </a:rPr>
              <a:t>– SET</a:t>
            </a:r>
          </a:p>
        </p:txBody>
      </p:sp>
      <p:sp>
        <p:nvSpPr>
          <p:cNvPr id="6" name="Rectangle 5"/>
          <p:cNvSpPr/>
          <p:nvPr/>
        </p:nvSpPr>
        <p:spPr>
          <a:xfrm>
            <a:off x="228600" y="838200"/>
            <a:ext cx="8686800" cy="1477328"/>
          </a:xfrm>
          <a:prstGeom prst="rect">
            <a:avLst/>
          </a:prstGeom>
          <a:solidFill>
            <a:srgbClr val="EDE701"/>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SET is a string object that can have zero or more values, each of which must be chosen from a list of permitted values specified when the table is created. </a:t>
            </a: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smtClean="0">
                <a:latin typeface="Arial" panose="020B0604020202020204" pitchFamily="34" charset="0"/>
                <a:cs typeface="Arial" panose="020B0604020202020204" pitchFamily="34" charset="0"/>
              </a:rPr>
              <a:t>SET </a:t>
            </a:r>
            <a:r>
              <a:rPr lang="en-IN" dirty="0">
                <a:latin typeface="Arial" panose="020B0604020202020204" pitchFamily="34" charset="0"/>
                <a:cs typeface="Arial" panose="020B0604020202020204" pitchFamily="34" charset="0"/>
              </a:rPr>
              <a:t>column values that consist of multiple set members are specified with members separated by commas (,).</a:t>
            </a:r>
          </a:p>
        </p:txBody>
      </p:sp>
      <p:sp>
        <p:nvSpPr>
          <p:cNvPr id="5" name="Rectangle 4"/>
          <p:cNvSpPr/>
          <p:nvPr/>
        </p:nvSpPr>
        <p:spPr>
          <a:xfrm>
            <a:off x="0" y="157844"/>
            <a:ext cx="5638800" cy="338554"/>
          </a:xfrm>
          <a:prstGeom prst="rect">
            <a:avLst/>
          </a:prstGeom>
        </p:spPr>
        <p:txBody>
          <a:bodyPr wrap="square">
            <a:spAutoFit/>
          </a:bodyPr>
          <a:lstStyle/>
          <a:p>
            <a:r>
              <a:rPr lang="en-IN" sz="1600" dirty="0">
                <a:solidFill>
                  <a:srgbClr val="FFFF00"/>
                </a:solidFill>
                <a:latin typeface="Arial" panose="020B0604020202020204" pitchFamily="34" charset="0"/>
                <a:cs typeface="Arial" panose="020B0604020202020204" pitchFamily="34" charset="0"/>
              </a:rPr>
              <a:t>A SET column can have a maximum of </a:t>
            </a:r>
            <a:r>
              <a:rPr lang="en-IN" sz="1600" b="1" dirty="0">
                <a:solidFill>
                  <a:srgbClr val="FFFF00"/>
                </a:solidFill>
                <a:latin typeface="Arial" panose="020B0604020202020204" pitchFamily="34" charset="0"/>
                <a:cs typeface="Arial" panose="020B0604020202020204" pitchFamily="34" charset="0"/>
              </a:rPr>
              <a:t>64</a:t>
            </a:r>
            <a:r>
              <a:rPr lang="en-IN" sz="1600" dirty="0">
                <a:solidFill>
                  <a:srgbClr val="FFFF00"/>
                </a:solidFill>
                <a:latin typeface="Arial" panose="020B0604020202020204" pitchFamily="34" charset="0"/>
                <a:cs typeface="Arial" panose="020B0604020202020204" pitchFamily="34" charset="0"/>
              </a:rPr>
              <a:t> distinct members.</a:t>
            </a:r>
          </a:p>
        </p:txBody>
      </p:sp>
      <p:sp>
        <p:nvSpPr>
          <p:cNvPr id="2" name="Rectangle 1"/>
          <p:cNvSpPr/>
          <p:nvPr/>
        </p:nvSpPr>
        <p:spPr>
          <a:xfrm>
            <a:off x="228600" y="2828836"/>
            <a:ext cx="8686800" cy="872034"/>
          </a:xfrm>
          <a:prstGeom prst="rect">
            <a:avLst/>
          </a:prstGeom>
        </p:spPr>
        <p:txBody>
          <a:bodyPr wrap="square">
            <a:spAutoFit/>
          </a:bodyPr>
          <a:lstStyle/>
          <a:p>
            <a:pPr>
              <a:lnSpc>
                <a:spcPct val="150000"/>
              </a:lnSpc>
            </a:pPr>
            <a:r>
              <a:rPr lang="en-IN" dirty="0">
                <a:solidFill>
                  <a:srgbClr val="0077AA"/>
                </a:solidFill>
                <a:latin typeface="Arial" panose="020B0604020202020204" pitchFamily="34" charset="0"/>
                <a:ea typeface="Times New Roman" panose="02020603050405020304" pitchFamily="18" charset="0"/>
              </a:rPr>
              <a:t>CREATE TABLE </a:t>
            </a:r>
            <a:r>
              <a:rPr lang="en-IN" dirty="0">
                <a:latin typeface="Arial" panose="020B0604020202020204" pitchFamily="34" charset="0"/>
                <a:cs typeface="Arial" panose="020B0604020202020204" pitchFamily="34" charset="0"/>
              </a:rPr>
              <a:t>TEMP </a:t>
            </a:r>
            <a:r>
              <a:rPr lang="en-IN" dirty="0" smtClean="0"/>
              <a:t>(</a:t>
            </a:r>
            <a:r>
              <a:rPr lang="en-IN" dirty="0"/>
              <a:t>col SET('a', 'b', 'c', 'd'));</a:t>
            </a:r>
          </a:p>
          <a:p>
            <a:pPr>
              <a:lnSpc>
                <a:spcPct val="150000"/>
              </a:lnSpc>
            </a:pPr>
            <a:r>
              <a:rPr lang="en-IN" dirty="0">
                <a:solidFill>
                  <a:srgbClr val="0077AA"/>
                </a:solidFill>
                <a:latin typeface="Arial" panose="020B0604020202020204" pitchFamily="34" charset="0"/>
                <a:ea typeface="Times New Roman" panose="02020603050405020304" pitchFamily="18" charset="0"/>
              </a:rPr>
              <a:t>INSERT INTO </a:t>
            </a:r>
            <a:r>
              <a:rPr lang="en-IN" dirty="0">
                <a:latin typeface="Arial" panose="020B0604020202020204" pitchFamily="34" charset="0"/>
                <a:cs typeface="Arial" panose="020B0604020202020204" pitchFamily="34" charset="0"/>
              </a:rPr>
              <a:t>TEMP </a:t>
            </a:r>
            <a:r>
              <a:rPr lang="en-IN" dirty="0" smtClean="0"/>
              <a:t>(</a:t>
            </a:r>
            <a:r>
              <a:rPr lang="en-IN" dirty="0"/>
              <a:t>col) VALUES (</a:t>
            </a:r>
            <a:r>
              <a:rPr lang="en-IN" dirty="0" smtClean="0"/>
              <a:t>'</a:t>
            </a:r>
            <a:r>
              <a:rPr lang="en-IN" dirty="0" err="1" smtClean="0"/>
              <a:t>a,d</a:t>
            </a:r>
            <a:r>
              <a:rPr lang="en-IN" dirty="0"/>
              <a:t>'), ('</a:t>
            </a:r>
            <a:r>
              <a:rPr lang="en-IN" dirty="0" err="1"/>
              <a:t>d,a</a:t>
            </a:r>
            <a:r>
              <a:rPr lang="en-IN" dirty="0"/>
              <a:t>'), ('</a:t>
            </a:r>
            <a:r>
              <a:rPr lang="en-IN" dirty="0" err="1"/>
              <a:t>a,d,a</a:t>
            </a:r>
            <a:r>
              <a:rPr lang="en-IN" dirty="0"/>
              <a:t>'), ('</a:t>
            </a:r>
            <a:r>
              <a:rPr lang="en-IN" dirty="0" err="1"/>
              <a:t>a,d,d</a:t>
            </a:r>
            <a:r>
              <a:rPr lang="en-IN" dirty="0"/>
              <a:t>'), ('</a:t>
            </a:r>
            <a:r>
              <a:rPr lang="en-IN" dirty="0" err="1"/>
              <a:t>d,a,d</a:t>
            </a:r>
            <a:r>
              <a:rPr lang="en-IN" dirty="0"/>
              <a:t>');</a:t>
            </a:r>
          </a:p>
        </p:txBody>
      </p:sp>
    </p:spTree>
    <p:extLst>
      <p:ext uri="{BB962C8B-B14F-4D97-AF65-F5344CB8AC3E}">
        <p14:creationId xmlns:p14="http://schemas.microsoft.com/office/powerpoint/2010/main" val="21188849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oup 18"/>
          <p:cNvGrpSpPr/>
          <p:nvPr/>
        </p:nvGrpSpPr>
        <p:grpSpPr>
          <a:xfrm>
            <a:off x="5562600" y="2895600"/>
            <a:ext cx="3276600" cy="3290658"/>
            <a:chOff x="5564023" y="2715357"/>
            <a:chExt cx="3642125" cy="381156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64023" y="3324100"/>
              <a:ext cx="3427577" cy="3202817"/>
            </a:xfrm>
            <a:prstGeom prst="rect">
              <a:avLst/>
            </a:prstGeom>
          </p:spPr>
        </p:pic>
        <p:cxnSp>
          <p:nvCxnSpPr>
            <p:cNvPr id="9" name="Elbow Connector 8"/>
            <p:cNvCxnSpPr/>
            <p:nvPr/>
          </p:nvCxnSpPr>
          <p:spPr>
            <a:xfrm rot="10800000" flipV="1">
              <a:off x="7277813" y="2908164"/>
              <a:ext cx="1027989" cy="507111"/>
            </a:xfrm>
            <a:prstGeom prst="bentConnector2">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8242718" y="2715357"/>
              <a:ext cx="761747" cy="369332"/>
            </a:xfrm>
            <a:prstGeom prst="rect">
              <a:avLst/>
            </a:prstGeom>
            <a:noFill/>
          </p:spPr>
          <p:txBody>
            <a:bodyPr wrap="none" rtlCol="0">
              <a:spAutoFit/>
            </a:bodyPr>
            <a:lstStyle/>
            <a:p>
              <a:r>
                <a:rPr lang="en-IN" dirty="0" smtClean="0"/>
                <a:t>Entity</a:t>
              </a:r>
              <a:endParaRPr lang="en-IN" dirty="0"/>
            </a:p>
          </p:txBody>
        </p:sp>
        <p:cxnSp>
          <p:nvCxnSpPr>
            <p:cNvPr id="12" name="Elbow Connector 11"/>
            <p:cNvCxnSpPr/>
            <p:nvPr/>
          </p:nvCxnSpPr>
          <p:spPr>
            <a:xfrm rot="16200000" flipH="1" flipV="1">
              <a:off x="7931809" y="3590999"/>
              <a:ext cx="508183" cy="996619"/>
            </a:xfrm>
            <a:prstGeom prst="bentConnector4">
              <a:avLst>
                <a:gd name="adj1" fmla="val -44984"/>
                <a:gd name="adj2" fmla="val 76185"/>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8162272" y="3821668"/>
              <a:ext cx="1043876" cy="369332"/>
            </a:xfrm>
            <a:prstGeom prst="rect">
              <a:avLst/>
            </a:prstGeom>
            <a:noFill/>
          </p:spPr>
          <p:txBody>
            <a:bodyPr wrap="none" rtlCol="0">
              <a:spAutoFit/>
            </a:bodyPr>
            <a:lstStyle/>
            <a:p>
              <a:r>
                <a:rPr lang="en-IN" dirty="0" smtClean="0"/>
                <a:t>Attribute</a:t>
              </a:r>
              <a:endParaRPr lang="en-IN" dirty="0"/>
            </a:p>
          </p:txBody>
        </p:sp>
      </p:grpSp>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What is an Attribute?</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
        <p:nvSpPr>
          <p:cNvPr id="4" name="Rectangle 3"/>
          <p:cNvSpPr/>
          <p:nvPr/>
        </p:nvSpPr>
        <p:spPr>
          <a:xfrm>
            <a:off x="76200" y="228600"/>
            <a:ext cx="8991600" cy="1538883"/>
          </a:xfrm>
          <a:prstGeom prst="rect">
            <a:avLst/>
          </a:prstGeom>
        </p:spPr>
        <p:txBody>
          <a:bodyPr wrap="square">
            <a:spAutoFit/>
          </a:bodyPr>
          <a:lstStyle/>
          <a:p>
            <a:pPr algn="just"/>
            <a:r>
              <a:rPr lang="en-IN" dirty="0">
                <a:solidFill>
                  <a:schemeClr val="accent6">
                    <a:lumMod val="75000"/>
                  </a:schemeClr>
                </a:solidFill>
                <a:latin typeface="Arial" panose="020B0604020202020204" pitchFamily="34" charset="0"/>
                <a:cs typeface="Arial" panose="020B0604020202020204" pitchFamily="34" charset="0"/>
              </a:rPr>
              <a:t>When you are designing attributes for your entities, you will sometimes find that an attribute does not have a value for every instance of the entity. </a:t>
            </a:r>
            <a:r>
              <a:rPr lang="en-IN" dirty="0" smtClean="0">
                <a:solidFill>
                  <a:schemeClr val="accent6">
                    <a:lumMod val="75000"/>
                  </a:schemeClr>
                </a:solidFill>
                <a:latin typeface="Arial" panose="020B0604020202020204" pitchFamily="34" charset="0"/>
                <a:cs typeface="Arial" panose="020B0604020202020204" pitchFamily="34" charset="0"/>
              </a:rPr>
              <a:t>For </a:t>
            </a:r>
            <a:r>
              <a:rPr lang="en-IN" dirty="0">
                <a:solidFill>
                  <a:schemeClr val="accent6">
                    <a:lumMod val="75000"/>
                  </a:schemeClr>
                </a:solidFill>
                <a:latin typeface="Arial" panose="020B0604020202020204" pitchFamily="34" charset="0"/>
                <a:cs typeface="Arial" panose="020B0604020202020204" pitchFamily="34" charset="0"/>
              </a:rPr>
              <a:t>example, you might want an attribute for a person's middle name, but you can't require a value because some people have no middle name</a:t>
            </a:r>
            <a:r>
              <a:rPr lang="en-IN" i="1" dirty="0">
                <a:solidFill>
                  <a:srgbClr val="D9DD21"/>
                </a:solidFill>
                <a:latin typeface="Arial" panose="020B0604020202020204" pitchFamily="34" charset="0"/>
                <a:cs typeface="Arial" panose="020B0604020202020204" pitchFamily="34" charset="0"/>
              </a:rPr>
              <a:t>. </a:t>
            </a:r>
            <a:r>
              <a:rPr lang="en-IN" sz="2000" i="1" dirty="0">
                <a:solidFill>
                  <a:srgbClr val="D9DD21"/>
                </a:solidFill>
                <a:latin typeface="Arial" panose="020B0604020202020204" pitchFamily="34" charset="0"/>
                <a:cs typeface="Arial" panose="020B0604020202020204" pitchFamily="34" charset="0"/>
              </a:rPr>
              <a:t>For these occasions, you can define the attribute so that it can contain null values.</a:t>
            </a:r>
            <a:endParaRPr lang="en-IN" i="1" dirty="0">
              <a:solidFill>
                <a:srgbClr val="D9DD21"/>
              </a:solidFill>
              <a:latin typeface="Arial" panose="020B0604020202020204" pitchFamily="34" charset="0"/>
              <a:cs typeface="Arial" panose="020B0604020202020204" pitchFamily="34" charset="0"/>
            </a:endParaRPr>
          </a:p>
        </p:txBody>
      </p:sp>
      <p:sp>
        <p:nvSpPr>
          <p:cNvPr id="5" name="Rectangle 4"/>
          <p:cNvSpPr/>
          <p:nvPr/>
        </p:nvSpPr>
        <p:spPr>
          <a:xfrm>
            <a:off x="76200" y="3544431"/>
            <a:ext cx="5562600" cy="2123658"/>
          </a:xfrm>
          <a:prstGeom prst="rect">
            <a:avLst/>
          </a:prstGeom>
        </p:spPr>
        <p:txBody>
          <a:bodyPr wrap="square">
            <a:spAutoFit/>
          </a:bodyPr>
          <a:lstStyle/>
          <a:p>
            <a:pPr algn="just"/>
            <a:r>
              <a:rPr lang="en-IN" dirty="0">
                <a:solidFill>
                  <a:schemeClr val="accent6">
                    <a:lumMod val="75000"/>
                  </a:schemeClr>
                </a:solidFill>
                <a:latin typeface="Arial" panose="020B0604020202020204" pitchFamily="34" charset="0"/>
                <a:cs typeface="Arial" panose="020B0604020202020204" pitchFamily="34" charset="0"/>
              </a:rPr>
              <a:t>In some cases, you might not want a specific attribute to contain a null value, but you don't want to require that the user or program always provide a value. In this case, a default value might be appropriate</a:t>
            </a:r>
            <a:r>
              <a:rPr lang="en-IN" dirty="0" smtClean="0">
                <a:solidFill>
                  <a:schemeClr val="accent6">
                    <a:lumMod val="75000"/>
                  </a:schemeClr>
                </a:solidFill>
                <a:latin typeface="Arial" panose="020B0604020202020204" pitchFamily="34" charset="0"/>
                <a:cs typeface="Arial" panose="020B0604020202020204" pitchFamily="34" charset="0"/>
              </a:rPr>
              <a:t>. </a:t>
            </a:r>
            <a:r>
              <a:rPr lang="en-IN" sz="2000" i="1" dirty="0">
                <a:solidFill>
                  <a:srgbClr val="D9DD21"/>
                </a:solidFill>
                <a:latin typeface="Arial" panose="020B0604020202020204" pitchFamily="34" charset="0"/>
                <a:cs typeface="Arial" panose="020B0604020202020204" pitchFamily="34" charset="0"/>
              </a:rPr>
              <a:t>A default value is a value that applies to an attribute if no other valid value is available.</a:t>
            </a:r>
          </a:p>
        </p:txBody>
      </p:sp>
    </p:spTree>
    <p:extLst>
      <p:ext uri="{BB962C8B-B14F-4D97-AF65-F5344CB8AC3E}">
        <p14:creationId xmlns:p14="http://schemas.microsoft.com/office/powerpoint/2010/main" val="2234012022"/>
      </p:ext>
    </p:extLst>
  </p:cSld>
  <p:clrMapOvr>
    <a:masterClrMapping/>
  </p:clrMapOvr>
  <p:timing>
    <p:tnLst>
      <p:par>
        <p:cTn id="1" dur="indefinite" restart="never" nodeType="tmRoot"/>
      </p:par>
    </p:tnLst>
  </p:timing>
</p:sld>
</file>

<file path=ppt/slides/slide2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dataType </a:t>
            </a:r>
            <a:r>
              <a:rPr lang="en-IN" sz="3200" b="1" i="1" dirty="0">
                <a:solidFill>
                  <a:srgbClr val="FFFF00"/>
                </a:solidFill>
                <a:latin typeface="Arial" pitchFamily="34" charset="0"/>
                <a:cs typeface="Arial" pitchFamily="34" charset="0"/>
              </a:rPr>
              <a:t>- NUMERIC</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supports a number of SQL data types in several categories: numeric types, date and time types, string.</a:t>
            </a:r>
          </a:p>
        </p:txBody>
      </p:sp>
      <p:graphicFrame>
        <p:nvGraphicFramePr>
          <p:cNvPr id="2" name="Table 1"/>
          <p:cNvGraphicFramePr>
            <a:graphicFrameLocks noGrp="1"/>
          </p:cNvGraphicFramePr>
          <p:nvPr>
            <p:extLst>
              <p:ext uri="{D42A27DB-BD31-4B8C-83A1-F6EECF244321}">
                <p14:modId xmlns:p14="http://schemas.microsoft.com/office/powerpoint/2010/main" val="2469521112"/>
              </p:ext>
            </p:extLst>
          </p:nvPr>
        </p:nvGraphicFramePr>
        <p:xfrm>
          <a:off x="152400" y="1676400"/>
          <a:ext cx="8839200" cy="3962400"/>
        </p:xfrm>
        <a:graphic>
          <a:graphicData uri="http://schemas.openxmlformats.org/drawingml/2006/table">
            <a:tbl>
              <a:tblPr firstRow="1" bandRow="1">
                <a:tableStyleId>{7E9639D4-E3E2-4D34-9284-5A2195B3D0D7}</a:tableStyleId>
              </a:tblPr>
              <a:tblGrid>
                <a:gridCol w="4495800"/>
                <a:gridCol w="1066800"/>
                <a:gridCol w="3276600"/>
              </a:tblGrid>
              <a:tr h="370840">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Datatypes</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Size</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Description</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TINYINT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1 byte</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 -128 to +127</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SMALLINT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2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-32,768 to +32,767</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MEDIUMINT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3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-8,388,608 to 8,388,607</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INT, INTEGER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4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-2,147,483,648 to +2,147,483,647</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BIGINT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8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-9,223,372,036,854,775,808 to 9,223,372,036,854,775,807</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FLOAT [(length[,decimals])]</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4 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DECIMAL [(length[,decimals])], NUMERIC [(length[,decimals])]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NUMERIC will </a:t>
                      </a:r>
                      <a:r>
                        <a:rPr lang="en-IN" sz="1600" smtClean="0">
                          <a:latin typeface="Arial" panose="020B0604020202020204" pitchFamily="34" charset="0"/>
                          <a:cs typeface="Arial" panose="020B0604020202020204" pitchFamily="34" charset="0"/>
                        </a:rPr>
                        <a:t>get converted in DECIMAL</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DOUBLE [PRECISION] [(length[,decimals])], </a:t>
                      </a:r>
                    </a:p>
                    <a:p>
                      <a:r>
                        <a:rPr lang="en-IN" sz="1600" dirty="0" smtClean="0">
                          <a:latin typeface="Arial" panose="020B0604020202020204" pitchFamily="34" charset="0"/>
                          <a:cs typeface="Arial" panose="020B0604020202020204" pitchFamily="34" charset="0"/>
                        </a:rPr>
                        <a:t>REAL [(length[,decimals])]</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8 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bl>
          </a:graphicData>
        </a:graphic>
      </p:graphicFrame>
      <p:sp>
        <p:nvSpPr>
          <p:cNvPr id="3" name="Rectangle 2"/>
          <p:cNvSpPr/>
          <p:nvPr/>
        </p:nvSpPr>
        <p:spPr>
          <a:xfrm>
            <a:off x="152400" y="5786735"/>
            <a:ext cx="8839200" cy="461665"/>
          </a:xfrm>
          <a:prstGeom prst="rect">
            <a:avLst/>
          </a:prstGeom>
          <a:solidFill>
            <a:schemeClr val="bg2"/>
          </a:solidFill>
        </p:spPr>
        <p:txBody>
          <a:bodyPr wrap="square">
            <a:spAutoFit/>
          </a:bodyPr>
          <a:lstStyle/>
          <a:p>
            <a:r>
              <a:rPr lang="en-IN" sz="2400" dirty="0">
                <a:solidFill>
                  <a:srgbClr val="0070C0"/>
                </a:solidFill>
                <a:latin typeface="Segoe UI Light" panose="020B0502040204020203" pitchFamily="34" charset="0"/>
                <a:cs typeface="Segoe UI Light" panose="020B0502040204020203" pitchFamily="34" charset="0"/>
              </a:rPr>
              <a:t> </a:t>
            </a:r>
            <a:r>
              <a:rPr lang="en-IN" sz="2400" dirty="0" smtClean="0">
                <a:solidFill>
                  <a:srgbClr val="0070C0"/>
                </a:solidFill>
                <a:latin typeface="Segoe UI Light" panose="020B0502040204020203" pitchFamily="34" charset="0"/>
                <a:cs typeface="Segoe UI Light" panose="020B0502040204020203" pitchFamily="34" charset="0"/>
              </a:rPr>
              <a:t>For: </a:t>
            </a:r>
            <a:r>
              <a:rPr lang="en-IN" sz="2400" dirty="0">
                <a:solidFill>
                  <a:srgbClr val="0070C0"/>
                </a:solidFill>
                <a:latin typeface="Segoe UI Light" panose="020B0502040204020203" pitchFamily="34" charset="0"/>
                <a:cs typeface="Segoe UI Light" panose="020B0502040204020203" pitchFamily="34" charset="0"/>
              </a:rPr>
              <a:t>float(M,D), double(M,D) or decimal(M,D), M must be &gt;= D</a:t>
            </a:r>
          </a:p>
        </p:txBody>
      </p:sp>
      <p:sp>
        <p:nvSpPr>
          <p:cNvPr id="6" name="TextBox 5"/>
          <p:cNvSpPr txBox="1"/>
          <p:nvPr/>
        </p:nvSpPr>
        <p:spPr>
          <a:xfrm>
            <a:off x="67241" y="107721"/>
            <a:ext cx="4504759" cy="400110"/>
          </a:xfrm>
          <a:prstGeom prst="rect">
            <a:avLst/>
          </a:prstGeom>
          <a:noFill/>
        </p:spPr>
        <p:txBody>
          <a:bodyPr wrap="none" rtlCol="0">
            <a:spAutoFit/>
          </a:bodyPr>
          <a:lstStyle/>
          <a:p>
            <a:r>
              <a:rPr lang="en-IN" sz="2000" dirty="0" smtClean="0">
                <a:solidFill>
                  <a:srgbClr val="D9DD21"/>
                </a:solidFill>
              </a:rPr>
              <a:t>UNSIGNED prohibits negative values.</a:t>
            </a:r>
            <a:endParaRPr lang="en-IN" sz="2000" dirty="0">
              <a:solidFill>
                <a:srgbClr val="D9DD21"/>
              </a:solidFill>
            </a:endParaRPr>
          </a:p>
        </p:txBody>
      </p:sp>
    </p:spTree>
    <p:extLst>
      <p:ext uri="{BB962C8B-B14F-4D97-AF65-F5344CB8AC3E}">
        <p14:creationId xmlns:p14="http://schemas.microsoft.com/office/powerpoint/2010/main" val="2057850781"/>
      </p:ext>
    </p:extLst>
  </p:cSld>
  <p:clrMapOvr>
    <a:masterClrMapping/>
  </p:clrMapOvr>
  <p:timing>
    <p:tnLst>
      <p:par>
        <p:cTn id="1" dur="indefinite" restart="never" nodeType="tmRoot"/>
      </p:par>
    </p:tnLst>
  </p:timing>
</p:sld>
</file>

<file path=ppt/slides/slide2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dataType </a:t>
            </a:r>
            <a:r>
              <a:rPr lang="en-IN" sz="3200" b="1" i="1" dirty="0">
                <a:solidFill>
                  <a:srgbClr val="FFFF00"/>
                </a:solidFill>
                <a:latin typeface="Arial" pitchFamily="34" charset="0"/>
                <a:cs typeface="Arial" pitchFamily="34" charset="0"/>
              </a:rPr>
              <a:t>– DATE and TIME</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supports a number of SQL data types in several categories: numeric types, date and time types, string.</a:t>
            </a:r>
          </a:p>
        </p:txBody>
      </p:sp>
      <p:graphicFrame>
        <p:nvGraphicFramePr>
          <p:cNvPr id="2" name="Table 1"/>
          <p:cNvGraphicFramePr>
            <a:graphicFrameLocks noGrp="1"/>
          </p:cNvGraphicFramePr>
          <p:nvPr>
            <p:extLst>
              <p:ext uri="{D42A27DB-BD31-4B8C-83A1-F6EECF244321}">
                <p14:modId xmlns:p14="http://schemas.microsoft.com/office/powerpoint/2010/main" val="2039092478"/>
              </p:ext>
            </p:extLst>
          </p:nvPr>
        </p:nvGraphicFramePr>
        <p:xfrm>
          <a:off x="152400" y="1676400"/>
          <a:ext cx="8839200" cy="2641600"/>
        </p:xfrm>
        <a:graphic>
          <a:graphicData uri="http://schemas.openxmlformats.org/drawingml/2006/table">
            <a:tbl>
              <a:tblPr firstRow="1" bandRow="1">
                <a:tableStyleId>{7E9639D4-E3E2-4D34-9284-5A2195B3D0D7}</a:tableStyleId>
              </a:tblPr>
              <a:tblGrid>
                <a:gridCol w="2895600"/>
                <a:gridCol w="2286000"/>
                <a:gridCol w="3657600"/>
              </a:tblGrid>
              <a:tr h="370840">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Datatypes</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Size</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Description</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YEAR</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1 byte</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DATE</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3 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TIME</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3 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DATETIME</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8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'1000-01-01 00:00:00' to '9999-12-31 23:59:59' </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TIMESTAMP</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4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'1970-01-01 00:00:01' to '2038-01-19 03:14:07' </a:t>
                      </a:r>
                      <a:endParaRPr lang="en-IN" sz="1600" dirty="0">
                        <a:latin typeface="Arial" panose="020B0604020202020204" pitchFamily="34" charset="0"/>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493550903"/>
      </p:ext>
    </p:extLst>
  </p:cSld>
  <p:clrMapOvr>
    <a:masterClrMapping/>
  </p:clrMapOvr>
  <p:timing>
    <p:tnLst>
      <p:par>
        <p:cTn id="1" dur="indefinite" restart="never" nodeType="tmRoot"/>
      </p:par>
    </p:tnLst>
  </p:timing>
</p:sld>
</file>

<file path=ppt/slides/slide2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dataType </a:t>
            </a:r>
            <a:r>
              <a:rPr lang="en-IN" sz="3200" b="1" i="1" dirty="0">
                <a:solidFill>
                  <a:srgbClr val="FFFF00"/>
                </a:solidFill>
                <a:latin typeface="Arial" pitchFamily="34" charset="0"/>
                <a:cs typeface="Arial" pitchFamily="34" charset="0"/>
              </a:rPr>
              <a:t>– Boolean</a:t>
            </a:r>
          </a:p>
        </p:txBody>
      </p:sp>
      <p:sp>
        <p:nvSpPr>
          <p:cNvPr id="5" name="Rectangle 4"/>
          <p:cNvSpPr/>
          <p:nvPr/>
        </p:nvSpPr>
        <p:spPr>
          <a:xfrm>
            <a:off x="76200" y="838200"/>
            <a:ext cx="8991600" cy="369332"/>
          </a:xfrm>
          <a:prstGeom prst="rect">
            <a:avLst/>
          </a:prstGeom>
          <a:solidFill>
            <a:schemeClr val="accent4">
              <a:lumMod val="75000"/>
            </a:schemeClr>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BOOL and BOOLEAN are synonym of </a:t>
            </a:r>
            <a:r>
              <a:rPr lang="en-IN" dirty="0" smtClean="0">
                <a:latin typeface="Arial" panose="020B0604020202020204" pitchFamily="34" charset="0"/>
                <a:cs typeface="Arial" panose="020B0604020202020204" pitchFamily="34" charset="0"/>
              </a:rPr>
              <a:t>TINYINT(1</a:t>
            </a:r>
            <a:r>
              <a:rPr lang="en-IN" dirty="0">
                <a:latin typeface="Arial" panose="020B0604020202020204" pitchFamily="34" charset="0"/>
                <a:cs typeface="Arial" panose="020B0604020202020204" pitchFamily="34" charset="0"/>
              </a:rPr>
              <a:t>)</a:t>
            </a:r>
          </a:p>
        </p:txBody>
      </p:sp>
      <p:sp>
        <p:nvSpPr>
          <p:cNvPr id="3" name="Rectangle 2"/>
          <p:cNvSpPr/>
          <p:nvPr/>
        </p:nvSpPr>
        <p:spPr>
          <a:xfrm>
            <a:off x="76200" y="1676400"/>
            <a:ext cx="8915400" cy="1815882"/>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CREATE TABLE </a:t>
            </a:r>
            <a:r>
              <a:rPr lang="en-IN" sz="1600" dirty="0">
                <a:latin typeface="Arial" panose="020B0604020202020204" pitchFamily="34" charset="0"/>
                <a:cs typeface="Arial" panose="020B0604020202020204" pitchFamily="34" charset="0"/>
              </a:rPr>
              <a:t>TEMP (COL1 int ,COL2 bool,  COL3 boolean</a:t>
            </a:r>
            <a:r>
              <a:rPr lang="en-IN" sz="1600" dirty="0" smtClean="0">
                <a:latin typeface="Arial" panose="020B0604020202020204" pitchFamily="34" charset="0"/>
                <a:cs typeface="Arial" panose="020B0604020202020204" pitchFamily="34" charset="0"/>
              </a:rPr>
              <a:t>);</a:t>
            </a:r>
          </a:p>
          <a:p>
            <a:endParaRPr lang="en-IN" sz="1600" dirty="0" smtClean="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rPr>
              <a:t>DESCRIBE</a:t>
            </a:r>
            <a:r>
              <a:rPr lang="en-IN" sz="1600" dirty="0" smtClean="0">
                <a:latin typeface="Arial" panose="020B0604020202020204" pitchFamily="34" charset="0"/>
                <a:cs typeface="Arial" panose="020B0604020202020204" pitchFamily="34" charset="0"/>
              </a:rPr>
              <a:t> TEMP;</a:t>
            </a:r>
          </a:p>
          <a:p>
            <a:endParaRPr lang="en-IN" sz="1600" dirty="0" smtClean="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rPr>
              <a:t>INSERT INTO </a:t>
            </a:r>
            <a:r>
              <a:rPr lang="en-IN" sz="1600" dirty="0" smtClean="0">
                <a:latin typeface="Arial" panose="020B0604020202020204" pitchFamily="34" charset="0"/>
                <a:cs typeface="Arial" panose="020B0604020202020204" pitchFamily="34" charset="0"/>
              </a:rPr>
              <a:t>T </a:t>
            </a:r>
            <a:r>
              <a:rPr lang="en-IN" sz="1600" dirty="0">
                <a:solidFill>
                  <a:srgbClr val="0077AA"/>
                </a:solidFill>
                <a:latin typeface="Arial" panose="020B0604020202020204" pitchFamily="34" charset="0"/>
                <a:ea typeface="Times New Roman" panose="02020603050405020304" pitchFamily="18" charset="0"/>
              </a:rPr>
              <a:t>VALUES</a:t>
            </a:r>
            <a:r>
              <a:rPr lang="en-IN" sz="1600" dirty="0" smtClean="0">
                <a:latin typeface="Arial" panose="020B0604020202020204" pitchFamily="34" charset="0"/>
                <a:cs typeface="Arial" panose="020B0604020202020204" pitchFamily="34" charset="0"/>
              </a:rPr>
              <a:t> (1, TRUE ,FALSE);</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TEMP;</a:t>
            </a: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38579340"/>
      </p:ext>
    </p:extLst>
  </p:cSld>
  <p:clrMapOvr>
    <a:masterClrMapping/>
  </p:clrMapOvr>
  <p:timing>
    <p:tnLst>
      <p:par>
        <p:cTn id="1" dur="indefinite" restart="never" nodeType="tmRoot"/>
      </p:par>
    </p:tnLst>
  </p:timing>
</p:sld>
</file>

<file path=ppt/slides/slide2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JSON Datatype</a:t>
            </a:r>
          </a:p>
        </p:txBody>
      </p:sp>
    </p:spTree>
    <p:extLst>
      <p:ext uri="{BB962C8B-B14F-4D97-AF65-F5344CB8AC3E}">
        <p14:creationId xmlns:p14="http://schemas.microsoft.com/office/powerpoint/2010/main" val="2217411492"/>
      </p:ext>
    </p:extLst>
  </p:cSld>
  <p:clrMapOvr>
    <a:masterClrMapping/>
  </p:clrMapOvr>
  <p:timing>
    <p:tnLst>
      <p:par>
        <p:cTn id="1" dur="indefinite" restart="never" nodeType="tmRoot"/>
      </p:par>
    </p:tnLst>
  </p:timing>
</p:sld>
</file>

<file path=ppt/slides/slide2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Datatype – JSON</a:t>
            </a:r>
          </a:p>
        </p:txBody>
      </p:sp>
      <p:sp>
        <p:nvSpPr>
          <p:cNvPr id="8" name="Rectangle 7"/>
          <p:cNvSpPr/>
          <p:nvPr/>
        </p:nvSpPr>
        <p:spPr>
          <a:xfrm>
            <a:off x="304800" y="1371600"/>
            <a:ext cx="8534400" cy="2308324"/>
          </a:xfrm>
          <a:prstGeom prst="rect">
            <a:avLst/>
          </a:prstGeom>
          <a:solidFill>
            <a:srgbClr val="F9DAFE"/>
          </a:solidFill>
        </p:spPr>
        <p:txBody>
          <a:bodyPr wrap="square">
            <a:spAutoFit/>
          </a:bodyPr>
          <a:lstStyle/>
          <a:p>
            <a:pPr marL="347663" indent="-347663">
              <a:lnSpc>
                <a:spcPct val="200000"/>
              </a:lnSpc>
              <a:buFont typeface="Wingdings" pitchFamily="2" charset="2"/>
              <a:buChar char="§"/>
            </a:pPr>
            <a:r>
              <a:rPr lang="en-US" dirty="0" smtClean="0">
                <a:latin typeface="Arial" pitchFamily="34" charset="0"/>
                <a:cs typeface="Arial" pitchFamily="34" charset="0"/>
              </a:rPr>
              <a:t>Data is in name/value pairs</a:t>
            </a:r>
          </a:p>
          <a:p>
            <a:pPr marL="347663" indent="-347663">
              <a:lnSpc>
                <a:spcPct val="200000"/>
              </a:lnSpc>
              <a:buFont typeface="Wingdings" pitchFamily="2" charset="2"/>
              <a:buChar char="§"/>
            </a:pPr>
            <a:r>
              <a:rPr lang="en-US" dirty="0" smtClean="0">
                <a:latin typeface="Arial" pitchFamily="34" charset="0"/>
                <a:cs typeface="Arial" pitchFamily="34" charset="0"/>
              </a:rPr>
              <a:t>Data is separated by comm</a:t>
            </a:r>
          </a:p>
          <a:p>
            <a:pPr marL="347663" indent="-347663">
              <a:lnSpc>
                <a:spcPct val="200000"/>
              </a:lnSpc>
              <a:buFont typeface="Wingdings" pitchFamily="2" charset="2"/>
              <a:buChar char="§"/>
            </a:pPr>
            <a:r>
              <a:rPr lang="en-US" dirty="0" smtClean="0">
                <a:latin typeface="Arial" pitchFamily="34" charset="0"/>
                <a:cs typeface="Arial" pitchFamily="34" charset="0"/>
              </a:rPr>
              <a:t>Curly braces hold objects</a:t>
            </a:r>
          </a:p>
          <a:p>
            <a:pPr marL="347663" indent="-347663">
              <a:lnSpc>
                <a:spcPct val="200000"/>
              </a:lnSpc>
              <a:buFont typeface="Wingdings" pitchFamily="2" charset="2"/>
              <a:buChar char="§"/>
            </a:pPr>
            <a:r>
              <a:rPr lang="en-US" dirty="0" smtClean="0">
                <a:latin typeface="Arial" pitchFamily="34" charset="0"/>
                <a:cs typeface="Arial" pitchFamily="34" charset="0"/>
              </a:rPr>
              <a:t>Square brackets hold arrays</a:t>
            </a:r>
            <a:endParaRPr lang="en-US" dirty="0">
              <a:latin typeface="Arial" pitchFamily="34" charset="0"/>
              <a:cs typeface="Arial" pitchFamily="34" charset="0"/>
            </a:endParaRPr>
          </a:p>
        </p:txBody>
      </p:sp>
      <p:sp>
        <p:nvSpPr>
          <p:cNvPr id="9" name="Rectangle 8"/>
          <p:cNvSpPr/>
          <p:nvPr/>
        </p:nvSpPr>
        <p:spPr>
          <a:xfrm>
            <a:off x="76200" y="838200"/>
            <a:ext cx="8991600" cy="369332"/>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JSON </a:t>
            </a:r>
            <a:r>
              <a:rPr lang="en-IN" dirty="0">
                <a:latin typeface="Arial" panose="020B0604020202020204" pitchFamily="34" charset="0"/>
                <a:cs typeface="Arial" panose="020B0604020202020204" pitchFamily="34" charset="0"/>
              </a:rPr>
              <a:t>(JavaScript Object Notation) documents.</a:t>
            </a:r>
          </a:p>
        </p:txBody>
      </p:sp>
    </p:spTree>
    <p:extLst>
      <p:ext uri="{BB962C8B-B14F-4D97-AF65-F5344CB8AC3E}">
        <p14:creationId xmlns:p14="http://schemas.microsoft.com/office/powerpoint/2010/main" val="846369966"/>
      </p:ext>
    </p:extLst>
  </p:cSld>
  <p:clrMapOvr>
    <a:masterClrMapping/>
  </p:clrMapOvr>
  <p:timing>
    <p:tnLst>
      <p:par>
        <p:cTn id="1" dur="indefinite" restart="never" nodeType="tmRoot"/>
      </p:par>
    </p:tnLst>
  </p:timing>
</p:sld>
</file>

<file path=ppt/slides/slide2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json.org/object.gif"/>
          <p:cNvPicPr>
            <a:picLocks noChangeAspect="1" noChangeArrowheads="1"/>
          </p:cNvPicPr>
          <p:nvPr/>
        </p:nvPicPr>
        <p:blipFill>
          <a:blip r:embed="rId2"/>
          <a:srcRect/>
          <a:stretch>
            <a:fillRect/>
          </a:stretch>
        </p:blipFill>
        <p:spPr bwMode="auto">
          <a:xfrm>
            <a:off x="1143000" y="1143000"/>
            <a:ext cx="6248400" cy="1260642"/>
          </a:xfrm>
          <a:prstGeom prst="rect">
            <a:avLst/>
          </a:prstGeom>
          <a:noFill/>
        </p:spPr>
      </p:pic>
      <p:sp>
        <p:nvSpPr>
          <p:cNvPr id="3" name="Rectangle 2"/>
          <p:cNvSpPr/>
          <p:nvPr/>
        </p:nvSpPr>
        <p:spPr>
          <a:xfrm>
            <a:off x="304800" y="228600"/>
            <a:ext cx="8534400" cy="369332"/>
          </a:xfrm>
          <a:prstGeom prst="rect">
            <a:avLst/>
          </a:prstGeom>
          <a:solidFill>
            <a:schemeClr val="bg1"/>
          </a:solidFill>
        </p:spPr>
        <p:txBody>
          <a:bodyPr wrap="square">
            <a:spAutoFit/>
          </a:bodyPr>
          <a:lstStyle/>
          <a:p>
            <a:r>
              <a:rPr lang="en-US" dirty="0" smtClean="0">
                <a:latin typeface="Arial" pitchFamily="34" charset="0"/>
                <a:cs typeface="Arial" pitchFamily="34" charset="0"/>
              </a:rPr>
              <a:t>An object is an unordered set of name/value pairs.</a:t>
            </a:r>
            <a:endParaRPr lang="en-US" dirty="0">
              <a:latin typeface="Arial" pitchFamily="34" charset="0"/>
              <a:cs typeface="Arial" pitchFamily="34" charset="0"/>
            </a:endParaRPr>
          </a:p>
        </p:txBody>
      </p:sp>
      <p:sp>
        <p:nvSpPr>
          <p:cNvPr id="4" name="Rectangle 3"/>
          <p:cNvSpPr/>
          <p:nvPr/>
        </p:nvSpPr>
        <p:spPr>
          <a:xfrm>
            <a:off x="304800" y="3210580"/>
            <a:ext cx="8534400" cy="369332"/>
          </a:xfrm>
          <a:prstGeom prst="rect">
            <a:avLst/>
          </a:prstGeom>
          <a:solidFill>
            <a:schemeClr val="bg1"/>
          </a:solidFill>
        </p:spPr>
        <p:txBody>
          <a:bodyPr wrap="square">
            <a:spAutoFit/>
          </a:bodyPr>
          <a:lstStyle/>
          <a:p>
            <a:r>
              <a:rPr lang="en-US" dirty="0" smtClean="0">
                <a:latin typeface="Arial" pitchFamily="34" charset="0"/>
                <a:cs typeface="Arial" pitchFamily="34" charset="0"/>
              </a:rPr>
              <a:t>An array is an ordered collection of values.</a:t>
            </a:r>
          </a:p>
        </p:txBody>
      </p:sp>
      <p:pic>
        <p:nvPicPr>
          <p:cNvPr id="1028" name="Picture 4" descr="http://www.json.org/array.gif"/>
          <p:cNvPicPr>
            <a:picLocks noChangeAspect="1" noChangeArrowheads="1"/>
          </p:cNvPicPr>
          <p:nvPr/>
        </p:nvPicPr>
        <p:blipFill>
          <a:blip r:embed="rId3"/>
          <a:srcRect/>
          <a:stretch>
            <a:fillRect/>
          </a:stretch>
        </p:blipFill>
        <p:spPr bwMode="auto">
          <a:xfrm>
            <a:off x="1143000" y="4145508"/>
            <a:ext cx="6248400" cy="1348175"/>
          </a:xfrm>
          <a:prstGeom prst="rect">
            <a:avLst/>
          </a:prstGeom>
          <a:noFill/>
        </p:spPr>
      </p:pic>
    </p:spTree>
    <p:extLst>
      <p:ext uri="{BB962C8B-B14F-4D97-AF65-F5344CB8AC3E}">
        <p14:creationId xmlns:p14="http://schemas.microsoft.com/office/powerpoint/2010/main" val="3341761783"/>
      </p:ext>
    </p:extLst>
  </p:cSld>
  <p:clrMapOvr>
    <a:masterClrMapping/>
  </p:clrMapOvr>
  <p:timing>
    <p:tnLst>
      <p:par>
        <p:cTn id="1" dur="indefinite" restart="never" nodeType="tmRoot"/>
      </p:par>
    </p:tnLst>
  </p:timing>
</p:sld>
</file>

<file path=ppt/slides/slide2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JSON</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75604" y="2514600"/>
            <a:ext cx="8815996" cy="1815882"/>
          </a:xfrm>
          <a:prstGeom prst="rect">
            <a:avLst/>
          </a:prstGeom>
          <a:solidFill>
            <a:schemeClr val="bg1">
              <a:lumMod val="95000"/>
            </a:schemeClr>
          </a:solidFill>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('[10, 20, [30, 40], [50, 60, 70]]');</a:t>
            </a:r>
          </a:p>
          <a:p>
            <a:endParaRPr lang="en-IN" sz="1600" dirty="0" smtClean="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JSON_EXTRACT('[</a:t>
            </a:r>
            <a:r>
              <a:rPr lang="en-IN" sz="1600" dirty="0">
                <a:solidFill>
                  <a:srgbClr val="DD4A68"/>
                </a:solidFill>
                <a:latin typeface="Arial" panose="020B0604020202020204" pitchFamily="34" charset="0"/>
                <a:ea typeface="Times New Roman" panose="02020603050405020304" pitchFamily="18" charset="0"/>
              </a:rPr>
              <a:t>10, 20, [30, 40], [50, 60, 70</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DD4A68"/>
                </a:solidFill>
                <a:latin typeface="Arial" panose="020B0604020202020204" pitchFamily="34" charset="0"/>
                <a:ea typeface="Times New Roman" panose="02020603050405020304" pitchFamily="18" charset="0"/>
              </a:rPr>
              <a:t>0]');</a:t>
            </a:r>
          </a:p>
          <a:p>
            <a:endParaRPr lang="en-IN" sz="1600" dirty="0" smtClean="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JSON_EXTRACT('[</a:t>
            </a:r>
            <a:r>
              <a:rPr lang="en-IN" sz="1600" dirty="0">
                <a:solidFill>
                  <a:srgbClr val="DD4A68"/>
                </a:solidFill>
                <a:latin typeface="Arial" panose="020B0604020202020204" pitchFamily="34" charset="0"/>
                <a:ea typeface="Times New Roman" panose="02020603050405020304" pitchFamily="18" charset="0"/>
              </a:rPr>
              <a:t>10, 20, [30, 40], [50, 60, 70</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DD4A68"/>
                </a:solidFill>
                <a:latin typeface="Arial" panose="020B0604020202020204" pitchFamily="34" charset="0"/>
                <a:ea typeface="Times New Roman" panose="02020603050405020304" pitchFamily="18" charset="0"/>
              </a:rPr>
              <a:t>3][0</a:t>
            </a:r>
            <a:r>
              <a:rPr lang="en-IN" sz="1600" dirty="0" smtClean="0">
                <a:solidFill>
                  <a:srgbClr val="DD4A68"/>
                </a:solidFill>
                <a:latin typeface="Arial" panose="020B0604020202020204" pitchFamily="34" charset="0"/>
                <a:ea typeface="Times New Roman" panose="02020603050405020304" pitchFamily="18" charset="0"/>
              </a:rPr>
              <a:t>]');</a:t>
            </a:r>
          </a:p>
          <a:p>
            <a:endParaRPr lang="en-IN" sz="1600" dirty="0">
              <a:solidFill>
                <a:srgbClr val="DD4A68"/>
              </a:solidFill>
              <a:latin typeface="Arial" panose="020B0604020202020204" pitchFamily="34" charset="0"/>
              <a:ea typeface="Times New Roman" panose="02020603050405020304" pitchFamily="18"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solidFill>
                  <a:srgbClr val="DD4A68"/>
                </a:solidFill>
                <a:latin typeface="Arial" panose="020B0604020202020204" pitchFamily="34" charset="0"/>
                <a:ea typeface="Times New Roman" panose="02020603050405020304" pitchFamily="18" charset="0"/>
              </a:rPr>
              <a:t> JSON_EXTRACT('[10, 20, [30, 40]]', '$[0]', '$[1]');</a:t>
            </a:r>
          </a:p>
        </p:txBody>
      </p:sp>
      <p:sp>
        <p:nvSpPr>
          <p:cNvPr id="3" name="Rectangle 2"/>
          <p:cNvSpPr/>
          <p:nvPr/>
        </p:nvSpPr>
        <p:spPr>
          <a:xfrm>
            <a:off x="175604" y="4495800"/>
            <a:ext cx="8815996" cy="1815882"/>
          </a:xfrm>
          <a:prstGeom prst="rect">
            <a:avLst/>
          </a:prstGeom>
          <a:solidFill>
            <a:schemeClr val="bg1">
              <a:lumMod val="95000"/>
            </a:schemeClr>
          </a:solidFill>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id" : "</a:t>
            </a:r>
            <a:r>
              <a:rPr lang="en-IN" sz="1600" dirty="0">
                <a:solidFill>
                  <a:srgbClr val="DD4A68"/>
                </a:solidFill>
                <a:latin typeface="Arial" panose="020B0604020202020204" pitchFamily="34" charset="0"/>
                <a:ea typeface="Times New Roman" panose="02020603050405020304" pitchFamily="18" charset="0"/>
              </a:rPr>
              <a:t>1001", "</a:t>
            </a:r>
            <a:r>
              <a:rPr lang="en-IN" sz="1600" dirty="0" smtClean="0">
                <a:solidFill>
                  <a:srgbClr val="DD4A68"/>
                </a:solidFill>
                <a:latin typeface="Arial" panose="020B0604020202020204" pitchFamily="34" charset="0"/>
                <a:ea typeface="Times New Roman" panose="02020603050405020304" pitchFamily="18" charset="0"/>
              </a:rPr>
              <a:t>ename" : "</a:t>
            </a:r>
            <a:r>
              <a:rPr lang="en-IN" sz="1600" dirty="0">
                <a:solidFill>
                  <a:srgbClr val="DD4A68"/>
                </a:solidFill>
                <a:latin typeface="Arial" panose="020B0604020202020204" pitchFamily="34" charset="0"/>
                <a:ea typeface="Times New Roman" panose="02020603050405020304" pitchFamily="18" charset="0"/>
              </a:rPr>
              <a:t>saleel"}');</a:t>
            </a:r>
          </a:p>
          <a:p>
            <a:endParaRPr lang="en-IN" sz="1600" dirty="0" smtClean="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 {"id" : "1001“ ,"ename" : "saleel"}, {"id" : "1002", "ename" : "sharmin", "mob" : "12345"} ]');</a:t>
            </a:r>
          </a:p>
          <a:p>
            <a:endParaRPr lang="en-IN" sz="1600" dirty="0" smtClean="0">
              <a:solidFill>
                <a:srgbClr val="0077AA"/>
              </a:solidFill>
              <a:latin typeface="Arial" panose="020B0604020202020204" pitchFamily="34" charset="0"/>
              <a:ea typeface="Times New Roman" panose="02020603050405020304" pitchFamily="18" charset="0"/>
              <a:cs typeface="Arial" panose="020B0604020202020204" pitchFamily="34" charset="0"/>
            </a:endParaRPr>
          </a:p>
          <a:p>
            <a:r>
              <a:rPr lang="en-IN" sz="1600"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JSON_EXTRACT('{"id" : "</a:t>
            </a:r>
            <a:r>
              <a:rPr lang="en-IN" sz="1600" dirty="0">
                <a:solidFill>
                  <a:srgbClr val="DD4A68"/>
                </a:solidFill>
                <a:latin typeface="Arial" panose="020B0604020202020204" pitchFamily="34" charset="0"/>
                <a:ea typeface="Times New Roman" panose="02020603050405020304" pitchFamily="18" charset="0"/>
              </a:rPr>
              <a:t>1001", "</a:t>
            </a:r>
            <a:r>
              <a:rPr lang="en-IN" sz="1600" dirty="0" smtClean="0">
                <a:solidFill>
                  <a:srgbClr val="DD4A68"/>
                </a:solidFill>
                <a:latin typeface="Arial" panose="020B0604020202020204" pitchFamily="34" charset="0"/>
                <a:ea typeface="Times New Roman" panose="02020603050405020304" pitchFamily="18" charset="0"/>
              </a:rPr>
              <a:t>ename" : "</a:t>
            </a:r>
            <a:r>
              <a:rPr lang="en-IN" sz="1600" dirty="0">
                <a:solidFill>
                  <a:srgbClr val="DD4A68"/>
                </a:solidFill>
                <a:latin typeface="Arial" panose="020B0604020202020204" pitchFamily="34" charset="0"/>
                <a:ea typeface="Times New Roman" panose="02020603050405020304" pitchFamily="18" charset="0"/>
              </a:rPr>
              <a:t>saleel"}', '$.ename');</a:t>
            </a:r>
          </a:p>
          <a:p>
            <a:endParaRPr lang="en-IN" sz="1600" dirty="0">
              <a:latin typeface="Arial" panose="020B0604020202020204" pitchFamily="34" charset="0"/>
              <a:cs typeface="Arial" panose="020B0604020202020204" pitchFamily="34" charset="0"/>
            </a:endParaRPr>
          </a:p>
        </p:txBody>
      </p:sp>
      <p:sp>
        <p:nvSpPr>
          <p:cNvPr id="5" name="Rectangle 4"/>
          <p:cNvSpPr/>
          <p:nvPr/>
        </p:nvSpPr>
        <p:spPr>
          <a:xfrm>
            <a:off x="175604" y="735430"/>
            <a:ext cx="8739796" cy="1200329"/>
          </a:xfrm>
          <a:prstGeom prst="rect">
            <a:avLst/>
          </a:prstGeom>
        </p:spPr>
        <p:txBody>
          <a:bodyPr wrap="square">
            <a:spAutoFit/>
          </a:bodyPr>
          <a:lstStyle/>
          <a:p>
            <a:pPr algn="just"/>
            <a:r>
              <a:rPr lang="en-IN" dirty="0"/>
              <a:t>Returns data from a JSON document, selected from the parts of the document matched by the path arguments. Returns NULL if any argument is NULL or no paths locate a value in the document. An error occurs if the json_doc argument is not a valid JSON document or any path argument is not a valid path expression.</a:t>
            </a:r>
          </a:p>
        </p:txBody>
      </p:sp>
      <p:sp>
        <p:nvSpPr>
          <p:cNvPr id="6" name="Rectangle 5"/>
          <p:cNvSpPr/>
          <p:nvPr/>
        </p:nvSpPr>
        <p:spPr>
          <a:xfrm>
            <a:off x="175604" y="2069068"/>
            <a:ext cx="8739796" cy="36933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JSON_EXTRACT(json_doc, path[, path] ...)</a:t>
            </a:r>
          </a:p>
        </p:txBody>
      </p:sp>
    </p:spTree>
    <p:extLst>
      <p:ext uri="{BB962C8B-B14F-4D97-AF65-F5344CB8AC3E}">
        <p14:creationId xmlns:p14="http://schemas.microsoft.com/office/powerpoint/2010/main" val="1256803995"/>
      </p:ext>
    </p:extLst>
  </p:cSld>
  <p:clrMapOvr>
    <a:masterClrMapping/>
  </p:clrMapOvr>
  <p:timing>
    <p:tnLst>
      <p:par>
        <p:cTn id="1" dur="indefinite" restart="never" nodeType="tmRoot"/>
      </p:par>
    </p:tnLst>
  </p:timing>
</p:sld>
</file>

<file path=ppt/slides/slide2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Datatype – JSON … (Insert)</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supports a native JSON data type that enables efficient access to data in JSON (JavaScript Object Notation) documents.</a:t>
            </a:r>
          </a:p>
        </p:txBody>
      </p:sp>
      <p:sp>
        <p:nvSpPr>
          <p:cNvPr id="6" name="Rectangle 5"/>
          <p:cNvSpPr/>
          <p:nvPr/>
        </p:nvSpPr>
        <p:spPr>
          <a:xfrm>
            <a:off x="152400" y="1600200"/>
            <a:ext cx="8839200" cy="400110"/>
          </a:xfrm>
          <a:prstGeom prst="rect">
            <a:avLst/>
          </a:prstGeom>
        </p:spPr>
        <p:txBody>
          <a:bodyPr wrap="square">
            <a:spAutoFit/>
          </a:bodyPr>
          <a:lstStyle/>
          <a:p>
            <a:r>
              <a:rPr lang="en-IN" sz="2000" dirty="0">
                <a:solidFill>
                  <a:srgbClr val="0077AA"/>
                </a:solidFill>
                <a:latin typeface="Liberation Mono"/>
              </a:rPr>
              <a:t>CREATE table E (c1 json);</a:t>
            </a:r>
            <a:endParaRPr lang="en-US" sz="2000" dirty="0">
              <a:solidFill>
                <a:srgbClr val="0077AA"/>
              </a:solidFill>
              <a:latin typeface="Liberation Mono"/>
            </a:endParaRPr>
          </a:p>
        </p:txBody>
      </p:sp>
      <p:sp>
        <p:nvSpPr>
          <p:cNvPr id="7" name="Rectangle 6"/>
          <p:cNvSpPr/>
          <p:nvPr/>
        </p:nvSpPr>
        <p:spPr>
          <a:xfrm>
            <a:off x="76200" y="2057400"/>
            <a:ext cx="8991600" cy="2308324"/>
          </a:xfrm>
          <a:prstGeom prst="rect">
            <a:avLst/>
          </a:prstGeom>
        </p:spPr>
        <p:txBody>
          <a:bodyPr wrap="square">
            <a:spAutoFit/>
          </a:bodyPr>
          <a:lstStyle/>
          <a:p>
            <a:pPr marL="342900" indent="-342900">
              <a:lnSpc>
                <a:spcPct val="150000"/>
              </a:lnSpc>
              <a:buFont typeface="Arial" panose="020B0604020202020204" pitchFamily="34" charset="0"/>
              <a:buChar char="•"/>
            </a:pPr>
            <a:r>
              <a:rPr lang="en-US" sz="1600" dirty="0">
                <a:solidFill>
                  <a:srgbClr val="0077AA"/>
                </a:solidFill>
                <a:latin typeface="Arial" panose="020B0604020202020204" pitchFamily="34" charset="0"/>
                <a:ea typeface="Times New Roman" panose="02020603050405020304" pitchFamily="18" charset="0"/>
              </a:rPr>
              <a:t>INSERT into </a:t>
            </a:r>
            <a:r>
              <a:rPr lang="en-US" sz="1600" dirty="0" smtClean="0">
                <a:latin typeface="Arial" panose="020B0604020202020204" pitchFamily="34" charset="0"/>
                <a:cs typeface="Arial" panose="020B0604020202020204" pitchFamily="34" charset="0"/>
              </a:rPr>
              <a:t>E </a:t>
            </a:r>
            <a:r>
              <a:rPr lang="en-US" sz="1600" dirty="0" smtClean="0">
                <a:solidFill>
                  <a:srgbClr val="0077AA"/>
                </a:solidFill>
                <a:latin typeface="Arial" panose="020B0604020202020204" pitchFamily="34" charset="0"/>
                <a:ea typeface="Times New Roman" panose="02020603050405020304" pitchFamily="18" charset="0"/>
              </a:rPr>
              <a:t>VALUES</a:t>
            </a:r>
            <a:r>
              <a:rPr lang="en-US" sz="1600" dirty="0" smtClean="0">
                <a:latin typeface="Arial" panose="020B0604020202020204" pitchFamily="34" charset="0"/>
                <a:cs typeface="Arial" panose="020B0604020202020204" pitchFamily="34" charset="0"/>
              </a:rPr>
              <a:t> ('</a:t>
            </a:r>
            <a:r>
              <a:rPr lang="en-US" sz="1600" dirty="0">
                <a:solidFill>
                  <a:srgbClr val="DD4A68"/>
                </a:solidFill>
                <a:latin typeface="Arial" panose="020B0604020202020204" pitchFamily="34" charset="0"/>
                <a:ea typeface="Times New Roman" panose="02020603050405020304" pitchFamily="18" charset="0"/>
              </a:rPr>
              <a:t>{}</a:t>
            </a:r>
            <a:r>
              <a:rPr lang="en-US" sz="1600" dirty="0" smtClean="0">
                <a:latin typeface="Arial" panose="020B0604020202020204" pitchFamily="34" charset="0"/>
                <a:cs typeface="Arial" panose="020B0604020202020204" pitchFamily="34" charset="0"/>
              </a:rPr>
              <a:t>');</a:t>
            </a:r>
            <a:endParaRPr lang="en-US"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US" sz="1600" dirty="0">
                <a:solidFill>
                  <a:srgbClr val="0077AA"/>
                </a:solidFill>
                <a:latin typeface="Arial" panose="020B0604020202020204" pitchFamily="34" charset="0"/>
                <a:ea typeface="Times New Roman" panose="02020603050405020304" pitchFamily="18" charset="0"/>
              </a:rPr>
              <a:t>INSERT into </a:t>
            </a:r>
            <a:r>
              <a:rPr lang="en-US" sz="1600" dirty="0" smtClean="0">
                <a:latin typeface="Arial" panose="020B0604020202020204" pitchFamily="34" charset="0"/>
                <a:cs typeface="Arial" panose="020B0604020202020204" pitchFamily="34" charset="0"/>
              </a:rPr>
              <a:t>E </a:t>
            </a:r>
            <a:r>
              <a:rPr lang="en-US" sz="1600" dirty="0" smtClean="0">
                <a:solidFill>
                  <a:srgbClr val="0077AA"/>
                </a:solidFill>
                <a:latin typeface="Arial" panose="020B0604020202020204" pitchFamily="34" charset="0"/>
                <a:ea typeface="Times New Roman" panose="02020603050405020304" pitchFamily="18" charset="0"/>
              </a:rPr>
              <a:t>VALUES</a:t>
            </a:r>
            <a:r>
              <a:rPr lang="en-US" sz="1600" dirty="0" smtClean="0">
                <a:latin typeface="Arial" panose="020B0604020202020204" pitchFamily="34" charset="0"/>
                <a:cs typeface="Arial" panose="020B0604020202020204" pitchFamily="34" charset="0"/>
              </a:rPr>
              <a:t> ('</a:t>
            </a:r>
            <a:r>
              <a:rPr lang="en-US" sz="1600" dirty="0">
                <a:solidFill>
                  <a:srgbClr val="DD4A68"/>
                </a:solidFill>
                <a:latin typeface="Arial" panose="020B0604020202020204" pitchFamily="34" charset="0"/>
                <a:ea typeface="Times New Roman" panose="02020603050405020304" pitchFamily="18" charset="0"/>
              </a:rPr>
              <a:t>{"</a:t>
            </a:r>
            <a:r>
              <a:rPr lang="en-US" sz="1600" dirty="0" smtClean="0">
                <a:solidFill>
                  <a:srgbClr val="DD4A68"/>
                </a:solidFill>
                <a:latin typeface="Arial" panose="020B0604020202020204" pitchFamily="34" charset="0"/>
                <a:ea typeface="Times New Roman" panose="02020603050405020304" pitchFamily="18" charset="0"/>
              </a:rPr>
              <a:t>empno" : "</a:t>
            </a:r>
            <a:r>
              <a:rPr lang="en-US" sz="1600" dirty="0">
                <a:solidFill>
                  <a:srgbClr val="DD4A68"/>
                </a:solidFill>
                <a:latin typeface="Arial" panose="020B0604020202020204" pitchFamily="34" charset="0"/>
                <a:ea typeface="Times New Roman" panose="02020603050405020304" pitchFamily="18" charset="0"/>
              </a:rPr>
              <a:t>1001", "</a:t>
            </a:r>
            <a:r>
              <a:rPr lang="en-US" sz="1600" dirty="0" smtClean="0">
                <a:solidFill>
                  <a:srgbClr val="DD4A68"/>
                </a:solidFill>
                <a:latin typeface="Arial" panose="020B0604020202020204" pitchFamily="34" charset="0"/>
                <a:ea typeface="Times New Roman" panose="02020603050405020304" pitchFamily="18" charset="0"/>
              </a:rPr>
              <a:t>ename" : "</a:t>
            </a:r>
            <a:r>
              <a:rPr lang="en-US" sz="1600" dirty="0">
                <a:solidFill>
                  <a:srgbClr val="DD4A68"/>
                </a:solidFill>
                <a:latin typeface="Arial" panose="020B0604020202020204" pitchFamily="34" charset="0"/>
                <a:ea typeface="Times New Roman" panose="02020603050405020304" pitchFamily="18" charset="0"/>
              </a:rPr>
              <a:t>saleel", "</a:t>
            </a:r>
            <a:r>
              <a:rPr lang="en-US" sz="1600" dirty="0" smtClean="0">
                <a:solidFill>
                  <a:srgbClr val="DD4A68"/>
                </a:solidFill>
                <a:latin typeface="Arial" panose="020B0604020202020204" pitchFamily="34" charset="0"/>
                <a:ea typeface="Times New Roman" panose="02020603050405020304" pitchFamily="18" charset="0"/>
              </a:rPr>
              <a:t>phone" : [</a:t>
            </a:r>
            <a:r>
              <a:rPr lang="en-US" sz="1600" dirty="0">
                <a:solidFill>
                  <a:srgbClr val="DD4A68"/>
                </a:solidFill>
                <a:latin typeface="Arial" panose="020B0604020202020204" pitchFamily="34" charset="0"/>
                <a:ea typeface="Times New Roman" panose="02020603050405020304" pitchFamily="18" charset="0"/>
              </a:rPr>
              <a:t>123,456]}</a:t>
            </a:r>
            <a:r>
              <a:rPr lang="en-US"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US" sz="1600" dirty="0">
                <a:solidFill>
                  <a:srgbClr val="0077AA"/>
                </a:solidFill>
                <a:latin typeface="Arial" panose="020B0604020202020204" pitchFamily="34" charset="0"/>
                <a:ea typeface="Times New Roman" panose="02020603050405020304" pitchFamily="18" charset="0"/>
              </a:rPr>
              <a:t>INSERT into </a:t>
            </a:r>
            <a:r>
              <a:rPr lang="en-US" sz="1600" dirty="0" smtClean="0">
                <a:latin typeface="Arial" panose="020B0604020202020204" pitchFamily="34" charset="0"/>
                <a:cs typeface="Arial" panose="020B0604020202020204" pitchFamily="34" charset="0"/>
              </a:rPr>
              <a:t>E </a:t>
            </a:r>
            <a:r>
              <a:rPr lang="en-US" sz="1600" dirty="0" smtClean="0">
                <a:solidFill>
                  <a:srgbClr val="0077AA"/>
                </a:solidFill>
                <a:latin typeface="Arial" panose="020B0604020202020204" pitchFamily="34" charset="0"/>
                <a:ea typeface="Times New Roman" panose="02020603050405020304" pitchFamily="18" charset="0"/>
              </a:rPr>
              <a:t>VALUES</a:t>
            </a:r>
            <a:r>
              <a:rPr lang="en-US" sz="1600" dirty="0" smtClean="0">
                <a:latin typeface="Arial" panose="020B0604020202020204" pitchFamily="34" charset="0"/>
                <a:cs typeface="Arial" panose="020B0604020202020204" pitchFamily="34" charset="0"/>
              </a:rPr>
              <a:t> ('</a:t>
            </a:r>
            <a:r>
              <a:rPr lang="en-US" sz="1600" dirty="0">
                <a:solidFill>
                  <a:srgbClr val="DD4A68"/>
                </a:solidFill>
                <a:latin typeface="Arial" panose="020B0604020202020204" pitchFamily="34" charset="0"/>
                <a:ea typeface="Times New Roman" panose="02020603050405020304" pitchFamily="18" charset="0"/>
              </a:rPr>
              <a:t>{"</a:t>
            </a:r>
            <a:r>
              <a:rPr lang="en-US" sz="1600" dirty="0" smtClean="0">
                <a:solidFill>
                  <a:srgbClr val="DD4A68"/>
                </a:solidFill>
                <a:latin typeface="Arial" panose="020B0604020202020204" pitchFamily="34" charset="0"/>
                <a:ea typeface="Times New Roman" panose="02020603050405020304" pitchFamily="18" charset="0"/>
              </a:rPr>
              <a:t>empno" : "</a:t>
            </a:r>
            <a:r>
              <a:rPr lang="en-US" sz="1600" dirty="0">
                <a:solidFill>
                  <a:srgbClr val="DD4A68"/>
                </a:solidFill>
                <a:latin typeface="Arial" panose="020B0604020202020204" pitchFamily="34" charset="0"/>
                <a:ea typeface="Times New Roman" panose="02020603050405020304" pitchFamily="18" charset="0"/>
              </a:rPr>
              <a:t>1002", "</a:t>
            </a:r>
            <a:r>
              <a:rPr lang="en-US" sz="1600" dirty="0" smtClean="0">
                <a:solidFill>
                  <a:srgbClr val="DD4A68"/>
                </a:solidFill>
                <a:latin typeface="Arial" panose="020B0604020202020204" pitchFamily="34" charset="0"/>
                <a:ea typeface="Times New Roman" panose="02020603050405020304" pitchFamily="18" charset="0"/>
              </a:rPr>
              <a:t>ename" : </a:t>
            </a:r>
            <a:r>
              <a:rPr lang="en-US" sz="1600" dirty="0">
                <a:solidFill>
                  <a:srgbClr val="DD4A68"/>
                </a:solidFill>
                <a:latin typeface="Arial" panose="020B0604020202020204" pitchFamily="34" charset="0"/>
                <a:ea typeface="Times New Roman" panose="02020603050405020304" pitchFamily="18" charset="0"/>
              </a:rPr>
              <a:t>"</a:t>
            </a:r>
            <a:r>
              <a:rPr lang="en-US" sz="1600" dirty="0" smtClean="0">
                <a:solidFill>
                  <a:srgbClr val="DD4A68"/>
                </a:solidFill>
                <a:latin typeface="Arial" panose="020B0604020202020204" pitchFamily="34" charset="0"/>
                <a:ea typeface="Times New Roman" panose="02020603050405020304" pitchFamily="18" charset="0"/>
              </a:rPr>
              <a:t>sharmin" </a:t>
            </a:r>
            <a:r>
              <a:rPr lang="en-US" sz="1600" dirty="0">
                <a:solidFill>
                  <a:srgbClr val="DD4A68"/>
                </a:solidFill>
                <a:latin typeface="Arial" panose="020B0604020202020204" pitchFamily="34" charset="0"/>
                <a:ea typeface="Times New Roman" panose="02020603050405020304" pitchFamily="18" charset="0"/>
              </a:rPr>
              <a:t>,"</a:t>
            </a:r>
            <a:r>
              <a:rPr lang="en-US" sz="1600" dirty="0" smtClean="0">
                <a:solidFill>
                  <a:srgbClr val="DD4A68"/>
                </a:solidFill>
                <a:latin typeface="Arial" panose="020B0604020202020204" pitchFamily="34" charset="0"/>
                <a:ea typeface="Times New Roman" panose="02020603050405020304" pitchFamily="18" charset="0"/>
              </a:rPr>
              <a:t>phone" : [</a:t>
            </a:r>
            <a:r>
              <a:rPr lang="en-US" sz="1600" dirty="0">
                <a:solidFill>
                  <a:srgbClr val="DD4A68"/>
                </a:solidFill>
                <a:latin typeface="Arial" panose="020B0604020202020204" pitchFamily="34" charset="0"/>
                <a:ea typeface="Times New Roman" panose="02020603050405020304" pitchFamily="18" charset="0"/>
              </a:rPr>
              <a:t>9922,8811], "</a:t>
            </a:r>
            <a:r>
              <a:rPr lang="en-US" sz="1600" dirty="0" smtClean="0">
                <a:solidFill>
                  <a:srgbClr val="DD4A68"/>
                </a:solidFill>
                <a:latin typeface="Arial" panose="020B0604020202020204" pitchFamily="34" charset="0"/>
                <a:ea typeface="Times New Roman" panose="02020603050405020304" pitchFamily="18" charset="0"/>
              </a:rPr>
              <a:t>address" : "</a:t>
            </a:r>
            <a:r>
              <a:rPr lang="en-US" sz="1600" dirty="0">
                <a:solidFill>
                  <a:srgbClr val="DD4A68"/>
                </a:solidFill>
                <a:latin typeface="Arial" panose="020B0604020202020204" pitchFamily="34" charset="0"/>
                <a:ea typeface="Times New Roman" panose="02020603050405020304" pitchFamily="18" charset="0"/>
              </a:rPr>
              <a:t>Paud Road"}</a:t>
            </a:r>
            <a:r>
              <a:rPr lang="en-US"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US" sz="1600" dirty="0">
                <a:solidFill>
                  <a:srgbClr val="0077AA"/>
                </a:solidFill>
                <a:latin typeface="Arial" panose="020B0604020202020204" pitchFamily="34" charset="0"/>
                <a:ea typeface="Times New Roman" panose="02020603050405020304" pitchFamily="18" charset="0"/>
              </a:rPr>
              <a:t>INSERT into </a:t>
            </a:r>
            <a:r>
              <a:rPr lang="en-US" sz="1600" dirty="0" smtClean="0">
                <a:latin typeface="Arial" panose="020B0604020202020204" pitchFamily="34" charset="0"/>
                <a:cs typeface="Arial" panose="020B0604020202020204" pitchFamily="34" charset="0"/>
              </a:rPr>
              <a:t>E </a:t>
            </a:r>
            <a:r>
              <a:rPr lang="en-US" sz="1600" dirty="0" smtClean="0">
                <a:solidFill>
                  <a:srgbClr val="0077AA"/>
                </a:solidFill>
                <a:latin typeface="Arial" panose="020B0604020202020204" pitchFamily="34" charset="0"/>
                <a:ea typeface="Times New Roman" panose="02020603050405020304" pitchFamily="18" charset="0"/>
              </a:rPr>
              <a:t>VALUES</a:t>
            </a:r>
            <a:r>
              <a:rPr lang="en-US" sz="1600" dirty="0" smtClean="0">
                <a:latin typeface="Arial" panose="020B0604020202020204" pitchFamily="34" charset="0"/>
                <a:cs typeface="Arial" panose="020B0604020202020204" pitchFamily="34" charset="0"/>
              </a:rPr>
              <a:t> ('</a:t>
            </a:r>
            <a:r>
              <a:rPr lang="en-US" sz="1600" dirty="0">
                <a:solidFill>
                  <a:srgbClr val="DD4A68"/>
                </a:solidFill>
                <a:latin typeface="Arial" panose="020B0604020202020204" pitchFamily="34" charset="0"/>
                <a:ea typeface="Times New Roman" panose="02020603050405020304" pitchFamily="18" charset="0"/>
              </a:rPr>
              <a:t>{"</a:t>
            </a:r>
            <a:r>
              <a:rPr lang="en-US" sz="1600" dirty="0" smtClean="0">
                <a:solidFill>
                  <a:srgbClr val="DD4A68"/>
                </a:solidFill>
                <a:latin typeface="Arial" panose="020B0604020202020204" pitchFamily="34" charset="0"/>
                <a:ea typeface="Times New Roman" panose="02020603050405020304" pitchFamily="18" charset="0"/>
              </a:rPr>
              <a:t>empno" : "</a:t>
            </a:r>
            <a:r>
              <a:rPr lang="en-US" sz="1600" dirty="0">
                <a:solidFill>
                  <a:srgbClr val="DD4A68"/>
                </a:solidFill>
                <a:latin typeface="Arial" panose="020B0604020202020204" pitchFamily="34" charset="0"/>
                <a:ea typeface="Times New Roman" panose="02020603050405020304" pitchFamily="18" charset="0"/>
              </a:rPr>
              <a:t>1003", "</a:t>
            </a:r>
            <a:r>
              <a:rPr lang="en-US" sz="1600" dirty="0" smtClean="0">
                <a:solidFill>
                  <a:srgbClr val="DD4A68"/>
                </a:solidFill>
                <a:latin typeface="Arial" panose="020B0604020202020204" pitchFamily="34" charset="0"/>
                <a:ea typeface="Times New Roman" panose="02020603050405020304" pitchFamily="18" charset="0"/>
              </a:rPr>
              <a:t>ename" : "</a:t>
            </a:r>
            <a:r>
              <a:rPr lang="en-US" sz="1600" dirty="0">
                <a:solidFill>
                  <a:srgbClr val="DD4A68"/>
                </a:solidFill>
                <a:latin typeface="Arial" panose="020B0604020202020204" pitchFamily="34" charset="0"/>
                <a:ea typeface="Times New Roman" panose="02020603050405020304" pitchFamily="18" charset="0"/>
              </a:rPr>
              <a:t>vrushali", "</a:t>
            </a:r>
            <a:r>
              <a:rPr lang="en-US" sz="1600" dirty="0" smtClean="0">
                <a:solidFill>
                  <a:srgbClr val="DD4A68"/>
                </a:solidFill>
                <a:latin typeface="Arial" panose="020B0604020202020204" pitchFamily="34" charset="0"/>
                <a:ea typeface="Times New Roman" panose="02020603050405020304" pitchFamily="18" charset="0"/>
              </a:rPr>
              <a:t>phone" : [</a:t>
            </a:r>
            <a:r>
              <a:rPr lang="en-US" sz="1600" dirty="0">
                <a:solidFill>
                  <a:srgbClr val="DD4A68"/>
                </a:solidFill>
                <a:latin typeface="Arial" panose="020B0604020202020204" pitchFamily="34" charset="0"/>
                <a:ea typeface="Times New Roman" panose="02020603050405020304" pitchFamily="18" charset="0"/>
              </a:rPr>
              <a:t>7788,9977], "</a:t>
            </a:r>
            <a:r>
              <a:rPr lang="en-US" sz="1600" dirty="0" smtClean="0">
                <a:solidFill>
                  <a:srgbClr val="DD4A68"/>
                </a:solidFill>
                <a:latin typeface="Arial" panose="020B0604020202020204" pitchFamily="34" charset="0"/>
                <a:ea typeface="Times New Roman" panose="02020603050405020304" pitchFamily="18" charset="0"/>
              </a:rPr>
              <a:t>address" : </a:t>
            </a:r>
            <a:r>
              <a:rPr lang="en-US" sz="1600" dirty="0">
                <a:solidFill>
                  <a:srgbClr val="DD4A68"/>
                </a:solidFill>
                <a:latin typeface="Arial" panose="020B0604020202020204" pitchFamily="34" charset="0"/>
                <a:ea typeface="Times New Roman" panose="02020603050405020304" pitchFamily="18" charset="0"/>
              </a:rPr>
              <a:t>{"</a:t>
            </a:r>
            <a:r>
              <a:rPr lang="en-US" sz="1600" dirty="0" smtClean="0">
                <a:solidFill>
                  <a:srgbClr val="DD4A68"/>
                </a:solidFill>
                <a:latin typeface="Arial" panose="020B0604020202020204" pitchFamily="34" charset="0"/>
                <a:ea typeface="Times New Roman" panose="02020603050405020304" pitchFamily="18" charset="0"/>
              </a:rPr>
              <a:t>city" : "</a:t>
            </a:r>
            <a:r>
              <a:rPr lang="en-US" sz="1600" dirty="0">
                <a:solidFill>
                  <a:srgbClr val="DD4A68"/>
                </a:solidFill>
                <a:latin typeface="Arial" panose="020B0604020202020204" pitchFamily="34" charset="0"/>
                <a:ea typeface="Times New Roman" panose="02020603050405020304" pitchFamily="18" charset="0"/>
              </a:rPr>
              <a:t>Pune", "</a:t>
            </a:r>
            <a:r>
              <a:rPr lang="en-US" sz="1600" dirty="0" smtClean="0">
                <a:solidFill>
                  <a:srgbClr val="DD4A68"/>
                </a:solidFill>
                <a:latin typeface="Arial" panose="020B0604020202020204" pitchFamily="34" charset="0"/>
                <a:ea typeface="Times New Roman" panose="02020603050405020304" pitchFamily="18" charset="0"/>
              </a:rPr>
              <a:t>state" : "</a:t>
            </a:r>
            <a:r>
              <a:rPr lang="en-US" sz="1600" dirty="0">
                <a:solidFill>
                  <a:srgbClr val="DD4A68"/>
                </a:solidFill>
                <a:latin typeface="Arial" panose="020B0604020202020204" pitchFamily="34" charset="0"/>
                <a:ea typeface="Times New Roman" panose="02020603050405020304" pitchFamily="18" charset="0"/>
              </a:rPr>
              <a:t>MH"}}</a:t>
            </a:r>
            <a:r>
              <a:rPr lang="en-US" sz="1600" dirty="0">
                <a:latin typeface="Arial" panose="020B0604020202020204" pitchFamily="34" charset="0"/>
                <a:cs typeface="Arial" panose="020B0604020202020204" pitchFamily="34" charset="0"/>
              </a:rPr>
              <a:t>');</a:t>
            </a:r>
            <a:endParaRPr lang="en-IN" sz="16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00870175"/>
      </p:ext>
    </p:extLst>
  </p:cSld>
  <p:clrMapOvr>
    <a:masterClrMapping/>
  </p:clrMapOvr>
  <p:timing>
    <p:tnLst>
      <p:par>
        <p:cTn id="1" dur="indefinite" restart="never" nodeType="tmRoot"/>
      </p:par>
    </p:tnLst>
  </p:timing>
</p:sld>
</file>

<file path=ppt/slides/slide2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Datatype – JSON … (Select)</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supports a native JSON data type that enables efficient access to data in JSON (JavaScript Object Notation) documents.</a:t>
            </a:r>
          </a:p>
        </p:txBody>
      </p:sp>
      <p:sp>
        <p:nvSpPr>
          <p:cNvPr id="6" name="Rectangle 5"/>
          <p:cNvSpPr/>
          <p:nvPr/>
        </p:nvSpPr>
        <p:spPr>
          <a:xfrm>
            <a:off x="152400" y="1600200"/>
            <a:ext cx="8839200" cy="400110"/>
          </a:xfrm>
          <a:prstGeom prst="rect">
            <a:avLst/>
          </a:prstGeom>
        </p:spPr>
        <p:txBody>
          <a:bodyPr wrap="square">
            <a:spAutoFit/>
          </a:bodyPr>
          <a:lstStyle/>
          <a:p>
            <a:r>
              <a:rPr lang="en-IN" sz="2000" dirty="0">
                <a:solidFill>
                  <a:srgbClr val="0077AA"/>
                </a:solidFill>
                <a:latin typeface="Liberation Mono"/>
              </a:rPr>
              <a:t>CREATE table Books (data json);</a:t>
            </a:r>
            <a:endParaRPr lang="en-US" sz="2000" dirty="0">
              <a:solidFill>
                <a:srgbClr val="0077AA"/>
              </a:solidFill>
              <a:latin typeface="Liberation Mono"/>
            </a:endParaRPr>
          </a:p>
        </p:txBody>
      </p:sp>
      <p:sp>
        <p:nvSpPr>
          <p:cNvPr id="7" name="Rectangle 6"/>
          <p:cNvSpPr/>
          <p:nvPr/>
        </p:nvSpPr>
        <p:spPr>
          <a:xfrm>
            <a:off x="76200" y="2057400"/>
            <a:ext cx="8991600" cy="1938992"/>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Books;</a:t>
            </a:r>
            <a:endParaRPr lang="en-IN"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json_extract (data, '$.*')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Books</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json_extract (</a:t>
            </a:r>
            <a:r>
              <a:rPr lang="en-IN" sz="1600" dirty="0">
                <a:solidFill>
                  <a:srgbClr val="DD4A68"/>
                </a:solidFill>
                <a:latin typeface="Arial" panose="020B0604020202020204" pitchFamily="34" charset="0"/>
                <a:ea typeface="Times New Roman" panose="02020603050405020304" pitchFamily="18" charset="0"/>
              </a:rPr>
              <a:t>data, </a:t>
            </a:r>
            <a:r>
              <a:rPr lang="en-IN" sz="1600" dirty="0" smtClean="0">
                <a:solidFill>
                  <a:srgbClr val="DD4A68"/>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empno')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Books</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json_extract (</a:t>
            </a:r>
            <a:r>
              <a:rPr lang="en-IN" sz="1600" dirty="0">
                <a:solidFill>
                  <a:srgbClr val="DD4A68"/>
                </a:solidFill>
                <a:latin typeface="Arial" panose="020B0604020202020204" pitchFamily="34" charset="0"/>
                <a:ea typeface="Times New Roman" panose="02020603050405020304" pitchFamily="18" charset="0"/>
              </a:rPr>
              <a:t>data, </a:t>
            </a:r>
            <a:r>
              <a:rPr lang="en-IN" sz="1600" dirty="0" smtClean="0">
                <a:solidFill>
                  <a:srgbClr val="DD4A68"/>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phone[1]') </a:t>
            </a:r>
            <a:r>
              <a:rPr lang="en-IN" sz="1600" dirty="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Books</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json_extract (</a:t>
            </a:r>
            <a:r>
              <a:rPr lang="en-IN" sz="1600" dirty="0">
                <a:solidFill>
                  <a:srgbClr val="DD4A68"/>
                </a:solidFill>
                <a:latin typeface="Arial" panose="020B0604020202020204" pitchFamily="34" charset="0"/>
                <a:ea typeface="Times New Roman" panose="02020603050405020304" pitchFamily="18" charset="0"/>
              </a:rPr>
              <a:t>data, </a:t>
            </a:r>
            <a:r>
              <a:rPr lang="en-IN" sz="1600" dirty="0" smtClean="0">
                <a:solidFill>
                  <a:srgbClr val="DD4A68"/>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address.city")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Books</a:t>
            </a:r>
            <a:r>
              <a:rPr lang="en-IN" sz="1600" dirty="0">
                <a:latin typeface="Arial" panose="020B0604020202020204" pitchFamily="34" charset="0"/>
                <a:cs typeface="Arial" panose="020B0604020202020204" pitchFamily="34" charset="0"/>
              </a:rPr>
              <a:t>;</a:t>
            </a:r>
            <a:endParaRPr lang="en-IN" sz="16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21346437"/>
      </p:ext>
    </p:extLst>
  </p:cSld>
  <p:clrMapOvr>
    <a:masterClrMapping/>
  </p:clrMapOvr>
  <p:timing>
    <p:tnLst>
      <p:par>
        <p:cTn id="1" dur="indefinite" restart="never" nodeType="tmRoot"/>
      </p:par>
    </p:tnLst>
  </p:timing>
</p:sld>
</file>

<file path=ppt/slides/slide2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CREATE TABLE</a:t>
            </a:r>
            <a:endParaRPr lang="en-US" sz="4800" dirty="0" smtClean="0">
              <a:solidFill>
                <a:srgbClr val="DC525C"/>
              </a:solidFill>
              <a:latin typeface="Segoe UI Light" panose="020B0502040204020203" pitchFamily="34" charset="0"/>
              <a:cs typeface="Segoe UI Light" panose="020B0502040204020203" pitchFamily="34" charset="0"/>
            </a:endParaRPr>
          </a:p>
        </p:txBody>
      </p:sp>
      <p:sp>
        <p:nvSpPr>
          <p:cNvPr id="4" name="Rectangle 3"/>
          <p:cNvSpPr/>
          <p:nvPr/>
        </p:nvSpPr>
        <p:spPr>
          <a:xfrm>
            <a:off x="304800" y="3276600"/>
            <a:ext cx="8510650" cy="923330"/>
          </a:xfrm>
          <a:prstGeom prst="rect">
            <a:avLst/>
          </a:prstGeom>
          <a:solidFill>
            <a:srgbClr val="EDE701"/>
          </a:solidFill>
        </p:spPr>
        <p:txBody>
          <a:bodyPr wrap="square">
            <a:spAutoFit/>
          </a:bodyPr>
          <a:lstStyle/>
          <a:p>
            <a:r>
              <a:rPr lang="en-IN" dirty="0">
                <a:latin typeface="Segoe UI Light" panose="020B0502040204020203" pitchFamily="34" charset="0"/>
                <a:cs typeface="Segoe UI Light" panose="020B0502040204020203" pitchFamily="34" charset="0"/>
              </a:rPr>
              <a:t>By default, tables are created in the default database, using the InnoDB storage engine. An error occurs if the table exists, if there is no default database, or if the database does not exist.</a:t>
            </a:r>
          </a:p>
        </p:txBody>
      </p:sp>
      <p:sp>
        <p:nvSpPr>
          <p:cNvPr id="5" name="Rectangle 4"/>
          <p:cNvSpPr/>
          <p:nvPr/>
        </p:nvSpPr>
        <p:spPr>
          <a:xfrm>
            <a:off x="152400" y="76200"/>
            <a:ext cx="5486400" cy="769441"/>
          </a:xfrm>
          <a:prstGeom prst="rect">
            <a:avLst/>
          </a:prstGeom>
          <a:solidFill>
            <a:srgbClr val="E5EAC8"/>
          </a:solidFill>
        </p:spPr>
        <p:txBody>
          <a:bodyPr wrap="square">
            <a:spAutoFit/>
          </a:bodyPr>
          <a:lstStyle/>
          <a:p>
            <a:r>
              <a:rPr lang="en-IN" sz="2200" dirty="0">
                <a:latin typeface="Segoe UI Light" panose="020B0502040204020203" pitchFamily="34" charset="0"/>
                <a:cs typeface="Segoe UI Light" panose="020B0502040204020203" pitchFamily="34" charset="0"/>
              </a:rPr>
              <a:t>Use a CREATE TABLE statement to specify the layout of your table</a:t>
            </a:r>
          </a:p>
        </p:txBody>
      </p:sp>
    </p:spTree>
    <p:extLst>
      <p:ext uri="{BB962C8B-B14F-4D97-AF65-F5344CB8AC3E}">
        <p14:creationId xmlns:p14="http://schemas.microsoft.com/office/powerpoint/2010/main" val="138936295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04800" y="228600"/>
            <a:ext cx="86106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Class Room</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sp>
        <p:nvSpPr>
          <p:cNvPr id="3" name="Title 1"/>
          <p:cNvSpPr txBox="1">
            <a:spLocks/>
          </p:cNvSpPr>
          <p:nvPr/>
        </p:nvSpPr>
        <p:spPr>
          <a:xfrm>
            <a:off x="304800" y="1981200"/>
            <a:ext cx="8610600" cy="914400"/>
          </a:xfrm>
          <a:prstGeom prst="rect">
            <a:avLst/>
          </a:prstGeom>
        </p:spPr>
        <p:txBody>
          <a:bodyPr>
            <a:noAutofit/>
          </a:bodyPr>
          <a:lstStyle/>
          <a:p>
            <a:pPr lvl="0" algn="ctr">
              <a:spcBef>
                <a:spcPct val="0"/>
              </a:spcBef>
              <a:defRPr/>
            </a:pPr>
            <a:r>
              <a:rPr lang="en-US" sz="6600" b="1" dirty="0" smtClean="0">
                <a:latin typeface="Arial" pitchFamily="34" charset="0"/>
                <a:cs typeface="Arial" pitchFamily="34" charset="0"/>
              </a:rPr>
              <a:t>Session 1</a:t>
            </a:r>
            <a:endParaRPr kumimoji="0" lang="en-US" sz="6600" b="1" i="1" u="none" strike="noStrike" kern="1200" cap="none" spc="0" normalizeH="0" baseline="0" noProof="0" dirty="0" smtClean="0">
              <a:ln>
                <a:noFill/>
              </a:ln>
              <a:effectLst/>
              <a:uLnTx/>
              <a:uFillTx/>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400" y="838200"/>
            <a:ext cx="8839200" cy="523220"/>
          </a:xfrm>
          <a:prstGeom prst="rect">
            <a:avLst/>
          </a:prstGeom>
        </p:spPr>
        <p:txBody>
          <a:bodyPr wrap="square">
            <a:spAutoFit/>
          </a:bodyPr>
          <a:lstStyle/>
          <a:p>
            <a:r>
              <a:rPr lang="en-IN" sz="2800" dirty="0">
                <a:solidFill>
                  <a:schemeClr val="bg2">
                    <a:lumMod val="90000"/>
                  </a:schemeClr>
                </a:solidFill>
                <a:latin typeface="arial" panose="020B0604020202020204" pitchFamily="34" charset="0"/>
              </a:rPr>
              <a:t>A table has rows and </a:t>
            </a:r>
            <a:r>
              <a:rPr lang="en-IN" sz="2800" dirty="0" smtClean="0">
                <a:solidFill>
                  <a:schemeClr val="bg2">
                    <a:lumMod val="90000"/>
                  </a:schemeClr>
                </a:solidFill>
                <a:latin typeface="arial" panose="020B0604020202020204" pitchFamily="34" charset="0"/>
              </a:rPr>
              <a:t>columns</a:t>
            </a:r>
            <a:endParaRPr lang="en-IN" sz="2800" dirty="0">
              <a:solidFill>
                <a:schemeClr val="bg2">
                  <a:lumMod val="90000"/>
                </a:schemeClr>
              </a:solidFill>
            </a:endParaRPr>
          </a:p>
        </p:txBody>
      </p:sp>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Attributes</a:t>
            </a:r>
          </a:p>
        </p:txBody>
      </p:sp>
      <p:sp>
        <p:nvSpPr>
          <p:cNvPr id="8" name="Rectangle 7"/>
          <p:cNvSpPr/>
          <p:nvPr/>
        </p:nvSpPr>
        <p:spPr>
          <a:xfrm>
            <a:off x="152400" y="1560731"/>
            <a:ext cx="8839200" cy="1015663"/>
          </a:xfrm>
          <a:prstGeom prst="rect">
            <a:avLst/>
          </a:prstGeom>
        </p:spPr>
        <p:txBody>
          <a:bodyPr wrap="square">
            <a:spAutoFit/>
          </a:bodyPr>
          <a:lstStyle/>
          <a:p>
            <a:r>
              <a:rPr lang="en-IN" sz="2000" dirty="0">
                <a:solidFill>
                  <a:srgbClr val="222426"/>
                </a:solidFill>
                <a:latin typeface="Arial" panose="020B0604020202020204" pitchFamily="34" charset="0"/>
                <a:cs typeface="Arial" panose="020B0604020202020204" pitchFamily="34" charset="0"/>
              </a:rPr>
              <a:t>In RDBMS, a table organizes data in rows and columns. The </a:t>
            </a:r>
            <a:r>
              <a:rPr lang="en-IN" sz="2000" b="1" dirty="0" smtClean="0">
                <a:solidFill>
                  <a:srgbClr val="C00000"/>
                </a:solidFill>
                <a:latin typeface="Arial" panose="020B0604020202020204" pitchFamily="34" charset="0"/>
                <a:cs typeface="Arial" panose="020B0604020202020204" pitchFamily="34" charset="0"/>
              </a:rPr>
              <a:t>COLUMNS</a:t>
            </a:r>
            <a:r>
              <a:rPr lang="en-IN" sz="2000" dirty="0" smtClean="0">
                <a:solidFill>
                  <a:srgbClr val="C00000"/>
                </a:solidFill>
                <a:latin typeface="Arial" panose="020B0604020202020204" pitchFamily="34" charset="0"/>
                <a:cs typeface="Arial" panose="020B0604020202020204" pitchFamily="34" charset="0"/>
              </a:rPr>
              <a:t> </a:t>
            </a:r>
            <a:r>
              <a:rPr lang="en-IN" sz="2000" dirty="0" smtClean="0">
                <a:solidFill>
                  <a:srgbClr val="222426"/>
                </a:solidFill>
                <a:latin typeface="Arial" panose="020B0604020202020204" pitchFamily="34" charset="0"/>
                <a:cs typeface="Arial" panose="020B0604020202020204" pitchFamily="34" charset="0"/>
              </a:rPr>
              <a:t>are </a:t>
            </a:r>
            <a:r>
              <a:rPr lang="en-IN" sz="2000" dirty="0">
                <a:solidFill>
                  <a:srgbClr val="222426"/>
                </a:solidFill>
                <a:latin typeface="Arial" panose="020B0604020202020204" pitchFamily="34" charset="0"/>
                <a:cs typeface="Arial" panose="020B0604020202020204" pitchFamily="34" charset="0"/>
              </a:rPr>
              <a:t>known as </a:t>
            </a:r>
            <a:r>
              <a:rPr lang="en-IN" sz="2000" b="1" dirty="0" smtClean="0">
                <a:solidFill>
                  <a:srgbClr val="C00000"/>
                </a:solidFill>
                <a:latin typeface="Arial" panose="020B0604020202020204" pitchFamily="34" charset="0"/>
                <a:cs typeface="Arial" panose="020B0604020202020204" pitchFamily="34" charset="0"/>
              </a:rPr>
              <a:t>ATTRIBUTES / FIELDS</a:t>
            </a:r>
            <a:r>
              <a:rPr lang="en-IN" sz="2000" dirty="0" smtClean="0">
                <a:solidFill>
                  <a:srgbClr val="C00000"/>
                </a:solidFill>
                <a:latin typeface="Arial" panose="020B0604020202020204" pitchFamily="34" charset="0"/>
                <a:cs typeface="Arial" panose="020B0604020202020204" pitchFamily="34" charset="0"/>
              </a:rPr>
              <a:t> </a:t>
            </a:r>
            <a:r>
              <a:rPr lang="en-IN" sz="2000" dirty="0" smtClean="0">
                <a:solidFill>
                  <a:srgbClr val="222426"/>
                </a:solidFill>
                <a:latin typeface="Arial" panose="020B0604020202020204" pitchFamily="34" charset="0"/>
                <a:cs typeface="Arial" panose="020B0604020202020204" pitchFamily="34" charset="0"/>
              </a:rPr>
              <a:t>whereas </a:t>
            </a:r>
            <a:r>
              <a:rPr lang="en-IN" sz="2000" dirty="0">
                <a:solidFill>
                  <a:srgbClr val="222426"/>
                </a:solidFill>
                <a:latin typeface="Arial" panose="020B0604020202020204" pitchFamily="34" charset="0"/>
                <a:cs typeface="Arial" panose="020B0604020202020204" pitchFamily="34" charset="0"/>
              </a:rPr>
              <a:t>the </a:t>
            </a:r>
            <a:r>
              <a:rPr lang="en-IN" sz="2000" b="1" dirty="0" smtClean="0">
                <a:solidFill>
                  <a:srgbClr val="C00000"/>
                </a:solidFill>
                <a:latin typeface="Arial" panose="020B0604020202020204" pitchFamily="34" charset="0"/>
                <a:cs typeface="Arial" panose="020B0604020202020204" pitchFamily="34" charset="0"/>
              </a:rPr>
              <a:t>ROWS</a:t>
            </a:r>
            <a:r>
              <a:rPr lang="en-IN" sz="2000" dirty="0" smtClean="0">
                <a:solidFill>
                  <a:srgbClr val="C00000"/>
                </a:solidFill>
                <a:latin typeface="Arial" panose="020B0604020202020204" pitchFamily="34" charset="0"/>
                <a:cs typeface="Arial" panose="020B0604020202020204" pitchFamily="34" charset="0"/>
              </a:rPr>
              <a:t> </a:t>
            </a:r>
            <a:r>
              <a:rPr lang="en-IN" sz="2000" dirty="0" smtClean="0">
                <a:solidFill>
                  <a:srgbClr val="222426"/>
                </a:solidFill>
                <a:latin typeface="Arial" panose="020B0604020202020204" pitchFamily="34" charset="0"/>
                <a:cs typeface="Arial" panose="020B0604020202020204" pitchFamily="34" charset="0"/>
              </a:rPr>
              <a:t>are </a:t>
            </a:r>
            <a:r>
              <a:rPr lang="en-IN" sz="2000" dirty="0">
                <a:solidFill>
                  <a:srgbClr val="222426"/>
                </a:solidFill>
                <a:latin typeface="Arial" panose="020B0604020202020204" pitchFamily="34" charset="0"/>
                <a:cs typeface="Arial" panose="020B0604020202020204" pitchFamily="34" charset="0"/>
              </a:rPr>
              <a:t>known as </a:t>
            </a:r>
            <a:r>
              <a:rPr lang="en-IN" sz="2000" b="1" dirty="0">
                <a:solidFill>
                  <a:srgbClr val="C00000"/>
                </a:solidFill>
                <a:latin typeface="Arial" panose="020B0604020202020204" pitchFamily="34" charset="0"/>
                <a:cs typeface="Arial" panose="020B0604020202020204" pitchFamily="34" charset="0"/>
              </a:rPr>
              <a:t>RECORDS / </a:t>
            </a:r>
            <a:r>
              <a:rPr lang="en-IN" sz="2000" b="1" dirty="0" smtClean="0">
                <a:solidFill>
                  <a:srgbClr val="C00000"/>
                </a:solidFill>
                <a:latin typeface="Arial" panose="020B0604020202020204" pitchFamily="34" charset="0"/>
                <a:cs typeface="Arial" panose="020B0604020202020204" pitchFamily="34" charset="0"/>
              </a:rPr>
              <a:t>TUPLE</a:t>
            </a:r>
            <a:r>
              <a:rPr lang="en-IN" sz="2000" dirty="0" smtClean="0">
                <a:solidFill>
                  <a:srgbClr val="222426"/>
                </a:solidFill>
                <a:latin typeface="Arial" panose="020B0604020202020204" pitchFamily="34" charset="0"/>
                <a:cs typeface="Arial" panose="020B0604020202020204" pitchFamily="34" charset="0"/>
              </a:rPr>
              <a:t>.</a:t>
            </a:r>
            <a:endParaRPr lang="en-IN" sz="2000" dirty="0">
              <a:latin typeface="Arial" panose="020B0604020202020204" pitchFamily="34" charset="0"/>
              <a:cs typeface="Arial" panose="020B060402020202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385775350"/>
              </p:ext>
            </p:extLst>
          </p:nvPr>
        </p:nvGraphicFramePr>
        <p:xfrm>
          <a:off x="685801" y="3860800"/>
          <a:ext cx="7162799" cy="2006600"/>
        </p:xfrm>
        <a:graphic>
          <a:graphicData uri="http://schemas.openxmlformats.org/drawingml/2006/table">
            <a:tbl>
              <a:tblPr firstRow="1" bandRow="1">
                <a:tableStyleId>{5940675A-B579-460E-94D1-54222C63F5DA}</a:tableStyleId>
              </a:tblPr>
              <a:tblGrid>
                <a:gridCol w="778565"/>
                <a:gridCol w="2117035"/>
                <a:gridCol w="1600200"/>
                <a:gridCol w="1577008"/>
                <a:gridCol w="1089991"/>
              </a:tblGrid>
              <a:tr h="401320">
                <a:tc>
                  <a:txBody>
                    <a:bodyPr/>
                    <a:lstStyle/>
                    <a:p>
                      <a:r>
                        <a:rPr lang="en-IN" b="0" dirty="0" smtClean="0">
                          <a:latin typeface="Arial" panose="020B0604020202020204" pitchFamily="34" charset="0"/>
                          <a:cs typeface="Arial" panose="020B0604020202020204" pitchFamily="34" charset="0"/>
                        </a:rPr>
                        <a:t>SSN</a:t>
                      </a:r>
                      <a:endParaRPr lang="en-IN" b="0" dirty="0">
                        <a:latin typeface="Arial" panose="020B0604020202020204" pitchFamily="34" charset="0"/>
                        <a:cs typeface="Arial" panose="020B0604020202020204" pitchFamily="34" charset="0"/>
                      </a:endParaRPr>
                    </a:p>
                  </a:txBody>
                  <a:tcPr anchor="ctr">
                    <a:solidFill>
                      <a:schemeClr val="accent4"/>
                    </a:solidFill>
                  </a:tcPr>
                </a:tc>
                <a:tc>
                  <a:txBody>
                    <a:bodyPr/>
                    <a:lstStyle/>
                    <a:p>
                      <a:r>
                        <a:rPr lang="en-IN" b="0" dirty="0" smtClean="0">
                          <a:latin typeface="Arial" panose="020B0604020202020204" pitchFamily="34" charset="0"/>
                          <a:cs typeface="Arial" panose="020B0604020202020204" pitchFamily="34" charset="0"/>
                        </a:rPr>
                        <a:t>EmployeeName</a:t>
                      </a:r>
                      <a:endParaRPr lang="en-IN" b="0" dirty="0">
                        <a:latin typeface="Arial" panose="020B0604020202020204" pitchFamily="34" charset="0"/>
                        <a:cs typeface="Arial" panose="020B0604020202020204" pitchFamily="34" charset="0"/>
                      </a:endParaRPr>
                    </a:p>
                  </a:txBody>
                  <a:tcPr anchor="ctr">
                    <a:solidFill>
                      <a:schemeClr val="accent4"/>
                    </a:solidFill>
                  </a:tcPr>
                </a:tc>
                <a:tc>
                  <a:txBody>
                    <a:bodyPr/>
                    <a:lstStyle/>
                    <a:p>
                      <a:r>
                        <a:rPr lang="en-IN" b="0" dirty="0" smtClean="0">
                          <a:latin typeface="Arial" panose="020B0604020202020204" pitchFamily="34" charset="0"/>
                          <a:cs typeface="Arial" panose="020B0604020202020204" pitchFamily="34" charset="0"/>
                        </a:rPr>
                        <a:t> Job</a:t>
                      </a:r>
                      <a:endParaRPr lang="en-IN" b="0" dirty="0">
                        <a:latin typeface="Arial" panose="020B0604020202020204" pitchFamily="34" charset="0"/>
                        <a:cs typeface="Arial" panose="020B0604020202020204" pitchFamily="34" charset="0"/>
                      </a:endParaRPr>
                    </a:p>
                  </a:txBody>
                  <a:tcPr anchor="ctr">
                    <a:solidFill>
                      <a:schemeClr val="accent4"/>
                    </a:solidFill>
                  </a:tcPr>
                </a:tc>
                <a:tc>
                  <a:txBody>
                    <a:bodyPr/>
                    <a:lstStyle/>
                    <a:p>
                      <a:r>
                        <a:rPr lang="en-IN" b="0" dirty="0" smtClean="0">
                          <a:latin typeface="Arial" panose="020B0604020202020204" pitchFamily="34" charset="0"/>
                          <a:cs typeface="Arial" panose="020B0604020202020204" pitchFamily="34" charset="0"/>
                        </a:rPr>
                        <a:t>Hiredate</a:t>
                      </a:r>
                      <a:endParaRPr lang="en-IN" b="0" dirty="0">
                        <a:latin typeface="Arial" panose="020B0604020202020204" pitchFamily="34" charset="0"/>
                        <a:cs typeface="Arial" panose="020B0604020202020204" pitchFamily="34" charset="0"/>
                      </a:endParaRPr>
                    </a:p>
                  </a:txBody>
                  <a:tcPr anchor="ctr">
                    <a:solidFill>
                      <a:schemeClr val="accent4"/>
                    </a:solidFill>
                  </a:tcPr>
                </a:tc>
                <a:tc>
                  <a:txBody>
                    <a:bodyPr/>
                    <a:lstStyle/>
                    <a:p>
                      <a:r>
                        <a:rPr lang="en-IN" b="0" dirty="0" smtClean="0">
                          <a:latin typeface="Arial" panose="020B0604020202020204" pitchFamily="34" charset="0"/>
                          <a:cs typeface="Arial" panose="020B0604020202020204" pitchFamily="34" charset="0"/>
                        </a:rPr>
                        <a:t>Salary</a:t>
                      </a:r>
                      <a:endParaRPr lang="en-IN" b="0" dirty="0">
                        <a:latin typeface="Arial" panose="020B0604020202020204" pitchFamily="34" charset="0"/>
                        <a:cs typeface="Arial" panose="020B0604020202020204" pitchFamily="34" charset="0"/>
                      </a:endParaRPr>
                    </a:p>
                  </a:txBody>
                  <a:tcPr anchor="ctr">
                    <a:solidFill>
                      <a:schemeClr val="accent4"/>
                    </a:solidFill>
                  </a:tcPr>
                </a:tc>
              </a:tr>
              <a:tr h="401320">
                <a:tc>
                  <a:txBody>
                    <a:bodyPr/>
                    <a:lstStyle/>
                    <a:p>
                      <a:r>
                        <a:rPr lang="en-IN" dirty="0" smtClean="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KING</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PRESIDENT</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2017-02-15</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5000</a:t>
                      </a:r>
                      <a:endParaRPr lang="en-IN" dirty="0">
                        <a:latin typeface="Arial" panose="020B0604020202020204" pitchFamily="34" charset="0"/>
                        <a:cs typeface="Arial" panose="020B0604020202020204" pitchFamily="34" charset="0"/>
                      </a:endParaRPr>
                    </a:p>
                  </a:txBody>
                  <a:tcPr/>
                </a:tc>
              </a:tr>
              <a:tr h="401320">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r>
              <a:tr h="401320">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r>
              <a:tr h="401320">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r>
            </a:tbl>
          </a:graphicData>
        </a:graphic>
      </p:graphicFrame>
      <p:sp>
        <p:nvSpPr>
          <p:cNvPr id="17" name="TextBox 16"/>
          <p:cNvSpPr txBox="1"/>
          <p:nvPr/>
        </p:nvSpPr>
        <p:spPr>
          <a:xfrm>
            <a:off x="3710466" y="3004066"/>
            <a:ext cx="1394934" cy="400110"/>
          </a:xfrm>
          <a:prstGeom prst="rect">
            <a:avLst/>
          </a:prstGeom>
          <a:noFill/>
        </p:spPr>
        <p:txBody>
          <a:bodyPr wrap="none" rtlCol="0">
            <a:spAutoFit/>
          </a:bodyPr>
          <a:lstStyle/>
          <a:p>
            <a:r>
              <a:rPr lang="en-IN" sz="2000" b="1" dirty="0" smtClean="0">
                <a:latin typeface="Arial" panose="020B0604020202020204" pitchFamily="34" charset="0"/>
                <a:cs typeface="Arial" panose="020B0604020202020204" pitchFamily="34" charset="0"/>
              </a:rPr>
              <a:t>Attributes</a:t>
            </a:r>
            <a:endParaRPr lang="en-IN" sz="2000" b="1" dirty="0">
              <a:latin typeface="Arial" panose="020B0604020202020204" pitchFamily="34" charset="0"/>
              <a:cs typeface="Arial" panose="020B0604020202020204" pitchFamily="34" charset="0"/>
            </a:endParaRPr>
          </a:p>
        </p:txBody>
      </p:sp>
      <p:cxnSp>
        <p:nvCxnSpPr>
          <p:cNvPr id="44" name="Straight Arrow Connector 43"/>
          <p:cNvCxnSpPr/>
          <p:nvPr/>
        </p:nvCxnSpPr>
        <p:spPr>
          <a:xfrm flipV="1">
            <a:off x="4354284" y="3313668"/>
            <a:ext cx="0" cy="29313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979712" y="3659852"/>
            <a:ext cx="0" cy="3025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a:off x="2296885" y="3657600"/>
            <a:ext cx="0" cy="3025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3897084" y="3657600"/>
            <a:ext cx="0" cy="3025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5725884" y="3657600"/>
            <a:ext cx="0" cy="3025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a:off x="7169499" y="3667648"/>
            <a:ext cx="4185" cy="27072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a:off x="8305800" y="4782066"/>
            <a:ext cx="869149" cy="400110"/>
          </a:xfrm>
          <a:prstGeom prst="rect">
            <a:avLst/>
          </a:prstGeom>
          <a:noFill/>
        </p:spPr>
        <p:txBody>
          <a:bodyPr wrap="square" rtlCol="0">
            <a:spAutoFit/>
          </a:bodyPr>
          <a:lstStyle/>
          <a:p>
            <a:r>
              <a:rPr lang="en-IN" sz="2000" b="1" dirty="0" smtClean="0">
                <a:latin typeface="Arial" panose="020B0604020202020204" pitchFamily="34" charset="0"/>
                <a:cs typeface="Arial" panose="020B0604020202020204" pitchFamily="34" charset="0"/>
              </a:rPr>
              <a:t>Rows</a:t>
            </a:r>
            <a:endParaRPr lang="en-IN" sz="2000" b="1" dirty="0">
              <a:latin typeface="Arial" panose="020B0604020202020204" pitchFamily="34" charset="0"/>
              <a:cs typeface="Arial" panose="020B0604020202020204" pitchFamily="34" charset="0"/>
            </a:endParaRPr>
          </a:p>
        </p:txBody>
      </p:sp>
      <p:cxnSp>
        <p:nvCxnSpPr>
          <p:cNvPr id="63" name="Straight Arrow Connector 62"/>
          <p:cNvCxnSpPr/>
          <p:nvPr/>
        </p:nvCxnSpPr>
        <p:spPr>
          <a:xfrm>
            <a:off x="8112916" y="4982121"/>
            <a:ext cx="269084"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p:nvPr/>
        </p:nvCxnSpPr>
        <p:spPr>
          <a:xfrm flipH="1">
            <a:off x="7574749" y="4463142"/>
            <a:ext cx="48435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p:nvPr/>
        </p:nvCxnSpPr>
        <p:spPr>
          <a:xfrm flipH="1">
            <a:off x="7574749" y="5639376"/>
            <a:ext cx="48435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flipH="1">
            <a:off x="7574749" y="4877376"/>
            <a:ext cx="48435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p:nvPr/>
        </p:nvCxnSpPr>
        <p:spPr>
          <a:xfrm flipH="1">
            <a:off x="7574749" y="5257800"/>
            <a:ext cx="48435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32657" y="2819400"/>
            <a:ext cx="2005677" cy="369332"/>
          </a:xfrm>
          <a:prstGeom prst="rect">
            <a:avLst/>
          </a:prstGeom>
          <a:noFill/>
        </p:spPr>
        <p:txBody>
          <a:bodyPr wrap="none" rtlCol="0">
            <a:spAutoFit/>
          </a:bodyPr>
          <a:lstStyle/>
          <a:p>
            <a:r>
              <a:rPr lang="en-IN" b="1" dirty="0" smtClean="0">
                <a:latin typeface="Arial" panose="020B0604020202020204" pitchFamily="34" charset="0"/>
                <a:cs typeface="Arial" panose="020B0604020202020204" pitchFamily="34" charset="0"/>
              </a:rPr>
              <a:t>In Relation: EMP</a:t>
            </a:r>
            <a:endParaRPr lang="en-IN" b="1" dirty="0">
              <a:latin typeface="Arial" panose="020B0604020202020204" pitchFamily="34" charset="0"/>
              <a:cs typeface="Arial" panose="020B0604020202020204" pitchFamily="34" charset="0"/>
            </a:endParaRPr>
          </a:p>
        </p:txBody>
      </p:sp>
      <p:sp>
        <p:nvSpPr>
          <p:cNvPr id="89" name="Left Brace 88"/>
          <p:cNvSpPr/>
          <p:nvPr/>
        </p:nvSpPr>
        <p:spPr>
          <a:xfrm>
            <a:off x="87088" y="3505200"/>
            <a:ext cx="827312" cy="2514600"/>
          </a:xfrm>
          <a:prstGeom prst="leftBrace">
            <a:avLst>
              <a:gd name="adj1" fmla="val 8333"/>
              <a:gd name="adj2" fmla="val 47355"/>
            </a:avLst>
          </a:prstGeom>
          <a:ln w="38100">
            <a:solidFill>
              <a:srgbClr val="FF0000"/>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cxnSp>
        <p:nvCxnSpPr>
          <p:cNvPr id="128" name="Straight Connector 127"/>
          <p:cNvCxnSpPr>
            <a:stCxn id="89" idx="1"/>
          </p:cNvCxnSpPr>
          <p:nvPr/>
        </p:nvCxnSpPr>
        <p:spPr>
          <a:xfrm flipV="1">
            <a:off x="87088" y="3423166"/>
            <a:ext cx="0" cy="1272823"/>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flipH="1">
            <a:off x="76202" y="3429000"/>
            <a:ext cx="1600198"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41" name="Straight Arrow Connector 140"/>
          <p:cNvCxnSpPr/>
          <p:nvPr/>
        </p:nvCxnSpPr>
        <p:spPr>
          <a:xfrm flipV="1">
            <a:off x="1676400" y="3159072"/>
            <a:ext cx="0" cy="279976"/>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62" name="Straight Arrow Connector 161"/>
          <p:cNvCxnSpPr/>
          <p:nvPr/>
        </p:nvCxnSpPr>
        <p:spPr>
          <a:xfrm>
            <a:off x="8048730" y="4461468"/>
            <a:ext cx="10370" cy="171073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65" name="Straight Arrow Connector 164"/>
          <p:cNvCxnSpPr/>
          <p:nvPr/>
        </p:nvCxnSpPr>
        <p:spPr>
          <a:xfrm>
            <a:off x="974412" y="3666531"/>
            <a:ext cx="73152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39560148"/>
      </p:ext>
    </p:extLst>
  </p:cSld>
  <p:clrMapOvr>
    <a:masterClrMapping/>
  </p:clrMapOvr>
  <p:timing>
    <p:tnLst>
      <p:par>
        <p:cTn id="1" dur="indefinite" restart="never" nodeType="tmRoot"/>
      </p:par>
    </p:tnLst>
  </p:timing>
</p:sld>
</file>

<file path=ppt/slides/slide3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Create Table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52400" y="762000"/>
            <a:ext cx="8839200" cy="5355312"/>
          </a:xfrm>
          <a:prstGeom prst="rect">
            <a:avLst/>
          </a:prstGeom>
        </p:spPr>
        <p:txBody>
          <a:bodyPr wrap="square">
            <a:spAutoFit/>
          </a:bodyPr>
          <a:lstStyle/>
          <a:p>
            <a:r>
              <a:rPr lang="en-IN" dirty="0">
                <a:solidFill>
                  <a:srgbClr val="0077AA"/>
                </a:solidFill>
                <a:latin typeface="Liberation Mono"/>
              </a:rPr>
              <a:t>CREATE [TEMPORARY] TABLE [IF NOT EXISTS] tbl_name</a:t>
            </a:r>
          </a:p>
          <a:p>
            <a:r>
              <a:rPr lang="en-IN" dirty="0">
                <a:solidFill>
                  <a:srgbClr val="0077AA"/>
                </a:solidFill>
                <a:latin typeface="Liberation Mono"/>
              </a:rPr>
              <a:t>    (create_definition,...)</a:t>
            </a:r>
          </a:p>
          <a:p>
            <a:r>
              <a:rPr lang="en-IN" dirty="0">
                <a:solidFill>
                  <a:srgbClr val="0077AA"/>
                </a:solidFill>
                <a:latin typeface="Liberation Mono"/>
              </a:rPr>
              <a:t>    [table_options]</a:t>
            </a:r>
          </a:p>
          <a:p>
            <a:r>
              <a:rPr lang="en-IN" dirty="0">
                <a:solidFill>
                  <a:srgbClr val="0077AA"/>
                </a:solidFill>
                <a:latin typeface="Liberation Mono"/>
              </a:rPr>
              <a:t>    [partition_options]</a:t>
            </a:r>
          </a:p>
          <a:p>
            <a:endParaRPr lang="en-IN" dirty="0">
              <a:solidFill>
                <a:srgbClr val="0077AA"/>
              </a:solidFill>
              <a:latin typeface="Liberation Mono"/>
            </a:endParaRPr>
          </a:p>
          <a:p>
            <a:r>
              <a:rPr lang="en-US" dirty="0">
                <a:solidFill>
                  <a:srgbClr val="0077AA"/>
                </a:solidFill>
                <a:latin typeface="Liberation Mono"/>
              </a:rPr>
              <a:t>create_definition:</a:t>
            </a:r>
          </a:p>
          <a:p>
            <a:r>
              <a:rPr lang="en-US" dirty="0">
                <a:solidFill>
                  <a:srgbClr val="0077AA"/>
                </a:solidFill>
                <a:latin typeface="Liberation Mono"/>
              </a:rPr>
              <a:t>    col_name column_definition</a:t>
            </a:r>
          </a:p>
          <a:p>
            <a:endParaRPr lang="en-US" dirty="0">
              <a:solidFill>
                <a:srgbClr val="0077AA"/>
              </a:solidFill>
              <a:latin typeface="Liberation Mono"/>
            </a:endParaRPr>
          </a:p>
          <a:p>
            <a:r>
              <a:rPr lang="en-US" dirty="0">
                <a:solidFill>
                  <a:srgbClr val="0077AA"/>
                </a:solidFill>
                <a:latin typeface="Liberation Mono"/>
              </a:rPr>
              <a:t>column_definition:</a:t>
            </a:r>
          </a:p>
          <a:p>
            <a:r>
              <a:rPr lang="en-US" dirty="0">
                <a:solidFill>
                  <a:srgbClr val="0077AA"/>
                </a:solidFill>
                <a:latin typeface="Liberation Mono"/>
              </a:rPr>
              <a:t>    data_type [NOT NULL | NULL] [DEFAULT default_value]</a:t>
            </a:r>
          </a:p>
          <a:p>
            <a:r>
              <a:rPr lang="en-US" dirty="0">
                <a:solidFill>
                  <a:srgbClr val="0077AA"/>
                </a:solidFill>
                <a:latin typeface="Liberation Mono"/>
              </a:rPr>
              <a:t>      [AUTO_INCREMENT] [UNIQUE [KEY] | [PRIMARY] KEY]</a:t>
            </a:r>
          </a:p>
          <a:p>
            <a:r>
              <a:rPr lang="en-US" dirty="0">
                <a:solidFill>
                  <a:srgbClr val="0077AA"/>
                </a:solidFill>
                <a:latin typeface="Liberation Mono"/>
              </a:rPr>
              <a:t>      [COMMENT 'string']</a:t>
            </a:r>
          </a:p>
          <a:p>
            <a:r>
              <a:rPr lang="en-US" dirty="0">
                <a:solidFill>
                  <a:srgbClr val="0077AA"/>
                </a:solidFill>
                <a:latin typeface="Liberation Mono"/>
              </a:rPr>
              <a:t>      [reference_definition]</a:t>
            </a:r>
          </a:p>
          <a:p>
            <a:r>
              <a:rPr lang="en-US" dirty="0">
                <a:solidFill>
                  <a:srgbClr val="0077AA"/>
                </a:solidFill>
                <a:latin typeface="Liberation Mono"/>
              </a:rPr>
              <a:t>  | data_type [GENERATED ALWAYS] AS (expression)</a:t>
            </a:r>
          </a:p>
          <a:p>
            <a:r>
              <a:rPr lang="en-US" dirty="0">
                <a:solidFill>
                  <a:srgbClr val="0077AA"/>
                </a:solidFill>
                <a:latin typeface="Liberation Mono"/>
              </a:rPr>
              <a:t>      [VIRTUAL] [UNIQUE [KEY]] [COMMENT comment]</a:t>
            </a:r>
          </a:p>
          <a:p>
            <a:r>
              <a:rPr lang="en-US" dirty="0">
                <a:solidFill>
                  <a:srgbClr val="0077AA"/>
                </a:solidFill>
                <a:latin typeface="Liberation Mono"/>
              </a:rPr>
              <a:t>      [NOT NULL | NULL] [[PRIMARY] KEY]</a:t>
            </a:r>
          </a:p>
          <a:p>
            <a:endParaRPr lang="en-US" dirty="0">
              <a:solidFill>
                <a:srgbClr val="0077AA"/>
              </a:solidFill>
              <a:latin typeface="Liberation Mono"/>
            </a:endParaRPr>
          </a:p>
          <a:p>
            <a:r>
              <a:rPr lang="en-IN" dirty="0">
                <a:solidFill>
                  <a:srgbClr val="0077AA"/>
                </a:solidFill>
                <a:latin typeface="Liberation Mono"/>
              </a:rPr>
              <a:t>table_options:</a:t>
            </a:r>
          </a:p>
          <a:p>
            <a:r>
              <a:rPr lang="en-IN" dirty="0">
                <a:solidFill>
                  <a:srgbClr val="0077AA"/>
                </a:solidFill>
                <a:latin typeface="Liberation Mono"/>
              </a:rPr>
              <a:t>ENGINE [=] engine_name</a:t>
            </a:r>
          </a:p>
        </p:txBody>
      </p:sp>
    </p:spTree>
    <p:extLst>
      <p:ext uri="{BB962C8B-B14F-4D97-AF65-F5344CB8AC3E}">
        <p14:creationId xmlns:p14="http://schemas.microsoft.com/office/powerpoint/2010/main" val="2350439288"/>
      </p:ext>
    </p:extLst>
  </p:cSld>
  <p:clrMapOvr>
    <a:masterClrMapping/>
  </p:clrMapOvr>
  <p:timing>
    <p:tnLst>
      <p:par>
        <p:cTn id="1" dur="indefinite" restart="never" nodeType="tmRoot"/>
      </p:par>
    </p:tnLst>
  </p:timing>
</p:sld>
</file>

<file path=ppt/slides/slide3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Temporary Table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28600" y="869752"/>
            <a:ext cx="8686800" cy="5078313"/>
          </a:xfrm>
          <a:prstGeom prst="rect">
            <a:avLst/>
          </a:prstGeom>
          <a:solidFill>
            <a:srgbClr val="FDE139"/>
          </a:solidFill>
        </p:spPr>
        <p:txBody>
          <a:bodyPr wrap="square">
            <a:spAutoFit/>
          </a:bodyPr>
          <a:lstStyle/>
          <a:p>
            <a:pPr marL="285750" indent="-285750">
              <a:buFont typeface="Arial" panose="020B0604020202020204" pitchFamily="34" charset="0"/>
              <a:buChar char="•"/>
            </a:pPr>
            <a:r>
              <a:rPr lang="en-IN" dirty="0" smtClean="0">
                <a:latin typeface="Segoe UI Light" panose="020B0502040204020203" pitchFamily="34" charset="0"/>
                <a:cs typeface="Segoe UI Light" panose="020B0502040204020203" pitchFamily="34" charset="0"/>
              </a:rPr>
              <a:t>You </a:t>
            </a:r>
            <a:r>
              <a:rPr lang="en-IN" dirty="0">
                <a:latin typeface="Segoe UI Light" panose="020B0502040204020203" pitchFamily="34" charset="0"/>
                <a:cs typeface="Segoe UI Light" panose="020B0502040204020203" pitchFamily="34" charset="0"/>
              </a:rPr>
              <a:t>can use the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keyword when creating a table</a:t>
            </a:r>
            <a:r>
              <a:rPr lang="en-IN" dirty="0" smtClean="0">
                <a:latin typeface="Segoe UI Light" panose="020B0502040204020203" pitchFamily="34" charset="0"/>
                <a:cs typeface="Segoe UI Light" panose="020B0502040204020203" pitchFamily="34" charset="0"/>
              </a:rPr>
              <a:t>.</a:t>
            </a:r>
          </a:p>
          <a:p>
            <a:pPr marL="285750" indent="-285750">
              <a:buFont typeface="Arial" panose="020B0604020202020204" pitchFamily="34" charset="0"/>
              <a:buChar char="•"/>
            </a:pPr>
            <a:endParaRPr lang="en-IN" dirty="0" smtClean="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IN" dirty="0" smtClean="0">
                <a:latin typeface="Segoe UI Light" panose="020B0502040204020203" pitchFamily="34" charset="0"/>
                <a:cs typeface="Segoe UI Light" panose="020B0502040204020203" pitchFamily="34" charset="0"/>
              </a:rPr>
              <a:t> </a:t>
            </a:r>
            <a:r>
              <a:rPr lang="en-IN" dirty="0">
                <a:latin typeface="Segoe UI Light" panose="020B0502040204020203" pitchFamily="34" charset="0"/>
                <a:cs typeface="Segoe UI Light" panose="020B0502040204020203" pitchFamily="34" charset="0"/>
              </a:rPr>
              <a:t>A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table is visible only to the current session, </a:t>
            </a:r>
            <a:r>
              <a:rPr lang="en-IN" dirty="0" smtClean="0">
                <a:latin typeface="Segoe UI Light" panose="020B0502040204020203" pitchFamily="34" charset="0"/>
                <a:cs typeface="Segoe UI Light" panose="020B0502040204020203" pitchFamily="34" charset="0"/>
              </a:rPr>
              <a:t>and </a:t>
            </a:r>
            <a:r>
              <a:rPr lang="en-IN" dirty="0">
                <a:latin typeface="Segoe UI Light" panose="020B0502040204020203" pitchFamily="34" charset="0"/>
                <a:cs typeface="Segoe UI Light" panose="020B0502040204020203" pitchFamily="34" charset="0"/>
              </a:rPr>
              <a:t>is dropped automatically when the session is closed. </a:t>
            </a:r>
            <a:endParaRPr lang="en-IN" dirty="0" smtClean="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endParaRPr lang="en-IN" dirty="0" smtClean="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IN" dirty="0">
                <a:latin typeface="Segoe UI Light" panose="020B0502040204020203" pitchFamily="34" charset="0"/>
                <a:cs typeface="Segoe UI Light" panose="020B0502040204020203" pitchFamily="34" charset="0"/>
              </a:rPr>
              <a:t>Use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table with the same name as the original can be useful when you want to try some statements that modify the contents of the table, without changing the original table</a:t>
            </a:r>
            <a:r>
              <a:rPr lang="en-IN" dirty="0" smtClean="0">
                <a:latin typeface="Segoe UI Light" panose="020B0502040204020203" pitchFamily="34" charset="0"/>
                <a:cs typeface="Segoe UI Light" panose="020B0502040204020203" pitchFamily="34" charset="0"/>
              </a:rPr>
              <a:t>.</a:t>
            </a:r>
          </a:p>
          <a:p>
            <a:pPr marL="285750" indent="-285750">
              <a:buFont typeface="Arial" panose="020B0604020202020204" pitchFamily="34" charset="0"/>
              <a:buChar char="•"/>
            </a:pPr>
            <a:endParaRPr lang="en-IN" dirty="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IN" dirty="0">
                <a:latin typeface="Segoe UI Light" panose="020B0502040204020203" pitchFamily="34" charset="0"/>
                <a:cs typeface="Segoe UI Light" panose="020B0502040204020203" pitchFamily="34" charset="0"/>
              </a:rPr>
              <a:t>The permanent (original) table becomes </a:t>
            </a:r>
            <a:r>
              <a:rPr lang="en-IN" dirty="0" smtClean="0">
                <a:latin typeface="Segoe UI Light" panose="020B0502040204020203" pitchFamily="34" charset="0"/>
                <a:cs typeface="Segoe UI Light" panose="020B0502040204020203" pitchFamily="34" charset="0"/>
              </a:rPr>
              <a:t>hidden (</a:t>
            </a:r>
            <a:r>
              <a:rPr lang="en-IN" dirty="0">
                <a:latin typeface="Segoe UI Light" panose="020B0502040204020203" pitchFamily="34" charset="0"/>
                <a:cs typeface="Segoe UI Light" panose="020B0502040204020203" pitchFamily="34" charset="0"/>
              </a:rPr>
              <a:t>inaccessible) to the client who creates the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table with same name as the original</a:t>
            </a:r>
            <a:r>
              <a:rPr lang="en-IN" dirty="0" smtClean="0">
                <a:latin typeface="Segoe UI Light" panose="020B0502040204020203" pitchFamily="34" charset="0"/>
                <a:cs typeface="Segoe UI Light" panose="020B0502040204020203" pitchFamily="34" charset="0"/>
              </a:rPr>
              <a:t>.</a:t>
            </a:r>
          </a:p>
          <a:p>
            <a:pPr marL="285750" indent="-285750">
              <a:buFont typeface="Arial" panose="020B0604020202020204" pitchFamily="34" charset="0"/>
              <a:buChar char="•"/>
            </a:pPr>
            <a:endParaRPr lang="en-IN" dirty="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IN" dirty="0">
                <a:latin typeface="Segoe UI Light" panose="020B0502040204020203" pitchFamily="34" charset="0"/>
                <a:cs typeface="Segoe UI Light" panose="020B0502040204020203" pitchFamily="34" charset="0"/>
              </a:rPr>
              <a:t>If you issue a DROP TABLE statement, the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table is removed and the original table </a:t>
            </a:r>
            <a:r>
              <a:rPr lang="en-IN" dirty="0" smtClean="0">
                <a:latin typeface="Segoe UI Light" panose="020B0502040204020203" pitchFamily="34" charset="0"/>
                <a:cs typeface="Segoe UI Light" panose="020B0502040204020203" pitchFamily="34" charset="0"/>
              </a:rPr>
              <a:t>reappears, it is possible, only when then original </a:t>
            </a:r>
            <a:r>
              <a:rPr lang="en-IN" i="1" dirty="0" smtClean="0">
                <a:latin typeface="Segoe UI Light" panose="020B0502040204020203" pitchFamily="34" charset="0"/>
                <a:cs typeface="Segoe UI Light" panose="020B0502040204020203" pitchFamily="34" charset="0"/>
              </a:rPr>
              <a:t>tbl_name</a:t>
            </a:r>
            <a:r>
              <a:rPr lang="en-IN" dirty="0" smtClean="0">
                <a:latin typeface="Segoe UI Light" panose="020B0502040204020203" pitchFamily="34" charset="0"/>
                <a:cs typeface="Segoe UI Light" panose="020B0502040204020203" pitchFamily="34" charset="0"/>
              </a:rPr>
              <a:t> and temporary </a:t>
            </a:r>
            <a:r>
              <a:rPr lang="en-IN" i="1" dirty="0" smtClean="0">
                <a:latin typeface="Segoe UI Light" panose="020B0502040204020203" pitchFamily="34" charset="0"/>
                <a:cs typeface="Segoe UI Light" panose="020B0502040204020203" pitchFamily="34" charset="0"/>
              </a:rPr>
              <a:t>tbl_name</a:t>
            </a:r>
            <a:r>
              <a:rPr lang="en-IN" dirty="0" smtClean="0">
                <a:latin typeface="Segoe UI Light" panose="020B0502040204020203" pitchFamily="34" charset="0"/>
                <a:cs typeface="Segoe UI Light" panose="020B0502040204020203" pitchFamily="34" charset="0"/>
              </a:rPr>
              <a:t> are same.</a:t>
            </a:r>
          </a:p>
          <a:p>
            <a:pPr marL="285750" indent="-285750">
              <a:buFont typeface="Arial" panose="020B0604020202020204" pitchFamily="34" charset="0"/>
              <a:buChar char="•"/>
            </a:pPr>
            <a:endParaRPr lang="en-IN" dirty="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IN" dirty="0">
                <a:latin typeface="Segoe UI Light" panose="020B0502040204020203" pitchFamily="34" charset="0"/>
                <a:cs typeface="Segoe UI Light" panose="020B0502040204020203" pitchFamily="34" charset="0"/>
              </a:rPr>
              <a:t>The original table also reappears if you rename the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table.</a:t>
            </a:r>
          </a:p>
          <a:p>
            <a:endParaRPr lang="en-IN"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097574674"/>
      </p:ext>
    </p:extLst>
  </p:cSld>
  <p:clrMapOvr>
    <a:masterClrMapping/>
  </p:clrMapOvr>
  <p:timing>
    <p:tnLst>
      <p:par>
        <p:cTn id="1" dur="indefinite" restart="never" nodeType="tmRoot"/>
      </p:par>
    </p:tnLst>
  </p:timing>
</p:sld>
</file>

<file path=ppt/slides/slide3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AUTO_INCREMENT</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878681"/>
            <a:ext cx="8839200" cy="3785652"/>
          </a:xfrm>
          <a:prstGeom prst="rect">
            <a:avLst/>
          </a:prstGeom>
          <a:solidFill>
            <a:srgbClr val="EFEF03"/>
          </a:solidFill>
        </p:spPr>
        <p:txBody>
          <a:bodyPr wrap="square">
            <a:spAutoFit/>
          </a:bodyPr>
          <a:lstStyle/>
          <a:p>
            <a:pPr marL="285750" indent="-285750">
              <a:buFont typeface="Arial" panose="020B0604020202020204" pitchFamily="34" charset="0"/>
              <a:buChar char="•"/>
            </a:pPr>
            <a:r>
              <a:rPr lang="en-IN" sz="1600" b="1" i="1" dirty="0">
                <a:latin typeface="Arial" panose="020B0604020202020204" pitchFamily="34" charset="0"/>
                <a:cs typeface="Arial" panose="020B0604020202020204" pitchFamily="34" charset="0"/>
              </a:rPr>
              <a:t>AUTO_INCREMENT</a:t>
            </a:r>
            <a:r>
              <a:rPr lang="en-IN" sz="1600" dirty="0">
                <a:latin typeface="Arial" panose="020B0604020202020204" pitchFamily="34" charset="0"/>
                <a:cs typeface="Arial" panose="020B0604020202020204" pitchFamily="34" charset="0"/>
              </a:rPr>
              <a:t> applies only to integer and floating-point types</a:t>
            </a:r>
            <a:r>
              <a:rPr lang="en-IN" sz="16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There </a:t>
            </a:r>
            <a:r>
              <a:rPr lang="en-IN" sz="1600" dirty="0">
                <a:latin typeface="Arial" panose="020B0604020202020204" pitchFamily="34" charset="0"/>
                <a:cs typeface="Arial" panose="020B0604020202020204" pitchFamily="34" charset="0"/>
              </a:rPr>
              <a:t>can be only one </a:t>
            </a:r>
            <a:r>
              <a:rPr lang="en-IN" sz="1600" b="1" i="1" dirty="0">
                <a:latin typeface="Arial" panose="020B0604020202020204" pitchFamily="34" charset="0"/>
                <a:cs typeface="Arial" panose="020B0604020202020204" pitchFamily="34" charset="0"/>
              </a:rPr>
              <a:t>AUTO_INCREMENT</a:t>
            </a:r>
            <a:r>
              <a:rPr lang="en-IN" sz="1600" dirty="0">
                <a:latin typeface="Arial" panose="020B0604020202020204" pitchFamily="34" charset="0"/>
                <a:cs typeface="Arial" panose="020B0604020202020204" pitchFamily="34" charset="0"/>
              </a:rPr>
              <a:t> column per table, it must be indexed, and it cannot have a DEFAULT value. </a:t>
            </a: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An </a:t>
            </a:r>
            <a:r>
              <a:rPr lang="en-IN" sz="1600" b="1" i="1" dirty="0">
                <a:latin typeface="Arial" panose="020B0604020202020204" pitchFamily="34" charset="0"/>
                <a:cs typeface="Arial" panose="020B0604020202020204" pitchFamily="34" charset="0"/>
              </a:rPr>
              <a:t>AUTO_INCREMENT</a:t>
            </a:r>
            <a:r>
              <a:rPr lang="en-IN" sz="1600" dirty="0">
                <a:latin typeface="Arial" panose="020B0604020202020204" pitchFamily="34" charset="0"/>
                <a:cs typeface="Arial" panose="020B0604020202020204" pitchFamily="34" charset="0"/>
              </a:rPr>
              <a:t> column works properly only if it contains </a:t>
            </a:r>
            <a:r>
              <a:rPr lang="en-IN" sz="1600" dirty="0" smtClean="0">
                <a:latin typeface="Arial" panose="020B0604020202020204" pitchFamily="34" charset="0"/>
                <a:cs typeface="Arial" panose="020B0604020202020204" pitchFamily="34" charset="0"/>
              </a:rPr>
              <a:t>positive </a:t>
            </a:r>
            <a:r>
              <a:rPr lang="en-IN" sz="1600" dirty="0">
                <a:latin typeface="Arial" panose="020B0604020202020204" pitchFamily="34" charset="0"/>
                <a:cs typeface="Arial" panose="020B0604020202020204" pitchFamily="34" charset="0"/>
              </a:rPr>
              <a:t>values. </a:t>
            </a: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latin typeface="Arial" panose="020B0604020202020204" pitchFamily="34" charset="0"/>
                <a:cs typeface="Arial" panose="020B0604020202020204" pitchFamily="34" charset="0"/>
              </a:rPr>
              <a:t>The  AUTO_INCREMENT column must be indexed, which means it can be either PRIMARY KEY or UNIQUE index</a:t>
            </a:r>
            <a:r>
              <a:rPr lang="en-IN" sz="16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When </a:t>
            </a:r>
            <a:r>
              <a:rPr lang="en-IN" sz="1600" dirty="0">
                <a:latin typeface="Arial" panose="020B0604020202020204" pitchFamily="34" charset="0"/>
                <a:cs typeface="Arial" panose="020B0604020202020204" pitchFamily="34" charset="0"/>
              </a:rPr>
              <a:t>you insert a value of NULL or 0 into </a:t>
            </a:r>
            <a:r>
              <a:rPr lang="en-IN" sz="1600" b="1" i="1" dirty="0" smtClean="0">
                <a:latin typeface="Arial" panose="020B0604020202020204" pitchFamily="34" charset="0"/>
                <a:cs typeface="Arial" panose="020B0604020202020204" pitchFamily="34" charset="0"/>
              </a:rPr>
              <a:t>AUTO_INCREMENT</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column, the column is set to the next sequence </a:t>
            </a:r>
            <a:r>
              <a:rPr lang="en-IN" sz="1600" dirty="0" smtClean="0">
                <a:latin typeface="Arial" panose="020B0604020202020204" pitchFamily="34" charset="0"/>
                <a:cs typeface="Arial" panose="020B0604020202020204" pitchFamily="34" charset="0"/>
              </a:rPr>
              <a:t>value.</a:t>
            </a:r>
          </a:p>
          <a:p>
            <a:pPr marL="285750" indent="-28575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Use </a:t>
            </a:r>
            <a:r>
              <a:rPr lang="en-IN" sz="1600" b="1" i="1" dirty="0">
                <a:latin typeface="Arial" panose="020B0604020202020204" pitchFamily="34" charset="0"/>
                <a:cs typeface="Arial" panose="020B0604020202020204" pitchFamily="34" charset="0"/>
              </a:rPr>
              <a:t>LAST_INSERT_ID</a:t>
            </a:r>
            <a:r>
              <a:rPr lang="en-IN" sz="1600" dirty="0">
                <a:latin typeface="Arial" panose="020B0604020202020204" pitchFamily="34" charset="0"/>
                <a:cs typeface="Arial" panose="020B0604020202020204" pitchFamily="34" charset="0"/>
              </a:rPr>
              <a:t>() function to find the row that contains the most recent </a:t>
            </a:r>
            <a:r>
              <a:rPr lang="en-IN" sz="1600" b="1" i="1" dirty="0">
                <a:latin typeface="Arial" panose="020B0604020202020204" pitchFamily="34" charset="0"/>
                <a:cs typeface="Arial" panose="020B0604020202020204" pitchFamily="34" charset="0"/>
              </a:rPr>
              <a:t>AUTO_INCREMENT</a:t>
            </a:r>
            <a:r>
              <a:rPr lang="en-IN" sz="1600" dirty="0">
                <a:latin typeface="Arial" panose="020B0604020202020204" pitchFamily="34" charset="0"/>
                <a:cs typeface="Arial" panose="020B0604020202020204" pitchFamily="34" charset="0"/>
              </a:rPr>
              <a:t> value</a:t>
            </a:r>
          </a:p>
        </p:txBody>
      </p:sp>
      <p:sp>
        <p:nvSpPr>
          <p:cNvPr id="3" name="Rectangle 2"/>
          <p:cNvSpPr/>
          <p:nvPr/>
        </p:nvSpPr>
        <p:spPr>
          <a:xfrm>
            <a:off x="76200" y="4800600"/>
            <a:ext cx="3516086" cy="1400383"/>
          </a:xfrm>
          <a:prstGeom prst="rect">
            <a:avLst/>
          </a:prstGeom>
        </p:spPr>
        <p:txBody>
          <a:bodyPr wrap="square">
            <a:spAutoFit/>
          </a:bodyPr>
          <a:lstStyle/>
          <a:p>
            <a:pPr marL="285750" indent="-285750">
              <a:buFont typeface="Arial" panose="020B0604020202020204" pitchFamily="34" charset="0"/>
              <a:buChar char="•"/>
            </a:pPr>
            <a:r>
              <a:rPr lang="en-IN" sz="1700" dirty="0">
                <a:solidFill>
                  <a:srgbClr val="0077AA"/>
                </a:solidFill>
                <a:latin typeface="Arial" panose="020B0604020202020204" pitchFamily="34" charset="0"/>
                <a:ea typeface="Times New Roman" panose="02020603050405020304" pitchFamily="18" charset="0"/>
              </a:rPr>
              <a:t>SELECT</a:t>
            </a:r>
            <a:r>
              <a:rPr lang="en-IN" sz="1700" dirty="0"/>
              <a:t> </a:t>
            </a:r>
            <a:r>
              <a:rPr lang="en-IN" sz="1700" i="1" dirty="0">
                <a:solidFill>
                  <a:srgbClr val="EE9900"/>
                </a:solidFill>
                <a:latin typeface="Gill Sans MT (Body)"/>
              </a:rPr>
              <a:t>@@</a:t>
            </a:r>
            <a:r>
              <a:rPr lang="en-IN" sz="1700" dirty="0" smtClean="0">
                <a:solidFill>
                  <a:srgbClr val="E0D612"/>
                </a:solidFill>
                <a:latin typeface="Liberation Mono"/>
                <a:cs typeface="Arial" panose="020B0604020202020204" pitchFamily="34" charset="0"/>
              </a:rPr>
              <a:t>IDENTITY</a:t>
            </a:r>
            <a:endParaRPr lang="en-IN" sz="1700" dirty="0" smtClean="0">
              <a:solidFill>
                <a:srgbClr val="DD4A68"/>
              </a:solidFill>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endParaRPr lang="en-IN" sz="1700" dirty="0" smtClean="0">
              <a:solidFill>
                <a:srgbClr val="DD4A68"/>
              </a:solidFill>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r>
              <a:rPr lang="en-IN" sz="1700" dirty="0" smtClean="0">
                <a:solidFill>
                  <a:srgbClr val="0077AA"/>
                </a:solidFill>
                <a:latin typeface="Arial" panose="020B0604020202020204" pitchFamily="34" charset="0"/>
                <a:ea typeface="Times New Roman" panose="02020603050405020304" pitchFamily="18" charset="0"/>
              </a:rPr>
              <a:t>SELECT</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a:solidFill>
                  <a:srgbClr val="E0D612"/>
                </a:solidFill>
                <a:latin typeface="Liberation Mono"/>
                <a:cs typeface="Arial" panose="020B0604020202020204" pitchFamily="34" charset="0"/>
              </a:rPr>
              <a:t>LAST_INSERT_ID</a:t>
            </a:r>
            <a:r>
              <a:rPr lang="en-IN" sz="1700" dirty="0" smtClean="0">
                <a:solidFill>
                  <a:srgbClr val="E0D612"/>
                </a:solidFill>
                <a:latin typeface="Liberation Mono"/>
                <a:cs typeface="Arial" panose="020B0604020202020204" pitchFamily="34" charset="0"/>
              </a:rPr>
              <a:t>()</a:t>
            </a:r>
            <a:endParaRPr lang="en-IN" sz="1700" dirty="0" smtClean="0">
              <a:solidFill>
                <a:srgbClr val="DD4A68"/>
              </a:solidFill>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endParaRPr lang="en-IN" sz="1700" dirty="0" smtClean="0">
              <a:solidFill>
                <a:srgbClr val="DD4A68"/>
              </a:solidFill>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r>
              <a:rPr lang="en-IN" sz="1700" dirty="0">
                <a:solidFill>
                  <a:srgbClr val="0077AA"/>
                </a:solidFill>
                <a:latin typeface="Arial" panose="020B0604020202020204" pitchFamily="34" charset="0"/>
                <a:ea typeface="Times New Roman" panose="02020603050405020304" pitchFamily="18" charset="0"/>
              </a:rPr>
              <a:t>SET</a:t>
            </a:r>
            <a:r>
              <a:rPr lang="en-IN" sz="1700" dirty="0">
                <a:solidFill>
                  <a:srgbClr val="DD4A68"/>
                </a:solidFill>
                <a:latin typeface="Arial" panose="020B0604020202020204" pitchFamily="34" charset="0"/>
                <a:ea typeface="Times New Roman" panose="02020603050405020304" pitchFamily="18" charset="0"/>
              </a:rPr>
              <a:t> </a:t>
            </a:r>
            <a:r>
              <a:rPr lang="en-IN" sz="1700" dirty="0">
                <a:solidFill>
                  <a:srgbClr val="E0D612"/>
                </a:solidFill>
                <a:latin typeface="Liberation Mono"/>
                <a:cs typeface="Arial" panose="020B0604020202020204" pitchFamily="34" charset="0"/>
              </a:rPr>
              <a:t>INSERT_ID = </a:t>
            </a:r>
            <a:r>
              <a:rPr lang="en-IN" sz="1700" dirty="0" smtClean="0">
                <a:solidFill>
                  <a:srgbClr val="E0D612"/>
                </a:solidFill>
                <a:latin typeface="Liberation Mono"/>
                <a:cs typeface="Arial" panose="020B0604020202020204" pitchFamily="34" charset="0"/>
              </a:rPr>
              <a:t>7</a:t>
            </a:r>
            <a:endParaRPr lang="en-IN" sz="1700" dirty="0">
              <a:solidFill>
                <a:srgbClr val="DD4A68"/>
              </a:solidFill>
              <a:latin typeface="Arial" panose="020B0604020202020204" pitchFamily="34" charset="0"/>
              <a:ea typeface="Times New Roman" panose="02020603050405020304" pitchFamily="18" charset="0"/>
            </a:endParaRPr>
          </a:p>
        </p:txBody>
      </p:sp>
      <p:sp>
        <p:nvSpPr>
          <p:cNvPr id="7" name="Rectangle 6"/>
          <p:cNvSpPr/>
          <p:nvPr/>
        </p:nvSpPr>
        <p:spPr>
          <a:xfrm>
            <a:off x="163286" y="115669"/>
            <a:ext cx="3429000" cy="646331"/>
          </a:xfrm>
          <a:prstGeom prst="rect">
            <a:avLst/>
          </a:prstGeom>
          <a:solidFill>
            <a:srgbClr val="CFFF21"/>
          </a:solidFill>
        </p:spPr>
        <p:txBody>
          <a:bodyPr wrap="square">
            <a:spAutoFit/>
          </a:bodyPr>
          <a:lstStyle/>
          <a:p>
            <a:r>
              <a:rPr lang="en-IN" i="1" dirty="0">
                <a:latin typeface="Arial" panose="020B0604020202020204" pitchFamily="34" charset="0"/>
                <a:ea typeface="Times New Roman" panose="02020603050405020304" pitchFamily="18" charset="0"/>
                <a:cs typeface="Arial" panose="020B0604020202020204" pitchFamily="34" charset="0"/>
              </a:rPr>
              <a:t>IDENTITY</a:t>
            </a:r>
            <a:r>
              <a:rPr lang="en-IN" dirty="0">
                <a:latin typeface="Arial" panose="020B0604020202020204" pitchFamily="34" charset="0"/>
                <a:ea typeface="Times New Roman" panose="02020603050405020304" pitchFamily="18" charset="0"/>
                <a:cs typeface="Arial" panose="020B0604020202020204" pitchFamily="34" charset="0"/>
              </a:rPr>
              <a:t> </a:t>
            </a:r>
            <a:r>
              <a:rPr lang="en-IN" dirty="0" smtClean="0">
                <a:latin typeface="Arial" panose="020B0604020202020204" pitchFamily="34" charset="0"/>
                <a:cs typeface="Arial" panose="020B0604020202020204" pitchFamily="34" charset="0"/>
              </a:rPr>
              <a:t>is </a:t>
            </a:r>
            <a:r>
              <a:rPr lang="en-IN" dirty="0">
                <a:latin typeface="Arial" panose="020B0604020202020204" pitchFamily="34" charset="0"/>
                <a:cs typeface="Arial" panose="020B0604020202020204" pitchFamily="34" charset="0"/>
              </a:rPr>
              <a:t>a synonym to the </a:t>
            </a:r>
            <a:r>
              <a:rPr lang="en-IN" i="1" dirty="0">
                <a:latin typeface="Arial" panose="020B0604020202020204" pitchFamily="34" charset="0"/>
                <a:ea typeface="Times New Roman" panose="02020603050405020304" pitchFamily="18" charset="0"/>
                <a:cs typeface="Arial" panose="020B0604020202020204" pitchFamily="34" charset="0"/>
              </a:rPr>
              <a:t>LAST_INSERT_ID</a:t>
            </a:r>
            <a:r>
              <a:rPr lang="en-IN" dirty="0">
                <a:latin typeface="Arial" panose="020B0604020202020204" pitchFamily="34" charset="0"/>
                <a:cs typeface="Arial" panose="020B0604020202020204" pitchFamily="34" charset="0"/>
              </a:rPr>
              <a:t> variable.</a:t>
            </a:r>
          </a:p>
        </p:txBody>
      </p:sp>
      <p:sp>
        <p:nvSpPr>
          <p:cNvPr id="6" name="Rectangle 5"/>
          <p:cNvSpPr/>
          <p:nvPr/>
        </p:nvSpPr>
        <p:spPr>
          <a:xfrm>
            <a:off x="3505200" y="4754155"/>
            <a:ext cx="5551714" cy="1200329"/>
          </a:xfrm>
          <a:prstGeom prst="rect">
            <a:avLst/>
          </a:prstGeom>
        </p:spPr>
        <p:txBody>
          <a:bodyPr wrap="square">
            <a:spAutoFit/>
          </a:bodyPr>
          <a:lstStyle/>
          <a:p>
            <a:pPr algn="just"/>
            <a:r>
              <a:rPr lang="en-IN" dirty="0">
                <a:solidFill>
                  <a:srgbClr val="0070C0"/>
                </a:solidFill>
                <a:latin typeface="Segoe UI Light" panose="020B0502040204020203" pitchFamily="34" charset="0"/>
                <a:cs typeface="Segoe UI Light" panose="020B0502040204020203" pitchFamily="34" charset="0"/>
              </a:rPr>
              <a:t>There can be only one AUTO_INCREMENT column per table, it must be indexed, and it cannot have a DEFAULT value. An AUTO_INCREMENT column works properly only if it contains only positive values.</a:t>
            </a:r>
          </a:p>
        </p:txBody>
      </p:sp>
    </p:spTree>
    <p:extLst>
      <p:ext uri="{BB962C8B-B14F-4D97-AF65-F5344CB8AC3E}">
        <p14:creationId xmlns:p14="http://schemas.microsoft.com/office/powerpoint/2010/main" val="3735833355"/>
      </p:ext>
    </p:extLst>
  </p:cSld>
  <p:clrMapOvr>
    <a:masterClrMapping/>
  </p:clrMapOvr>
  <p:timing>
    <p:tnLst>
      <p:par>
        <p:cTn id="1" dur="indefinite" restart="never" nodeType="tmRoot"/>
      </p:par>
    </p:tnLst>
  </p:timing>
</p:sld>
</file>

<file path=ppt/slides/slide3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AUTO_INCREMENT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28649" y="880408"/>
            <a:ext cx="8839200" cy="1938992"/>
          </a:xfrm>
          <a:prstGeom prst="rect">
            <a:avLst/>
          </a:prstGeom>
          <a:solidFill>
            <a:schemeClr val="accent4">
              <a:lumMod val="40000"/>
              <a:lumOff val="60000"/>
            </a:schemeClr>
          </a:solidFill>
        </p:spPr>
        <p:txBody>
          <a:bodyPr wrap="square">
            <a:spAutoFit/>
          </a:bodyPr>
          <a:lstStyle/>
          <a:p>
            <a:pPr marL="285750" indent="-285750">
              <a:buFont typeface="Arial" panose="020B0604020202020204" pitchFamily="34" charset="0"/>
              <a:buChar char="•"/>
            </a:pPr>
            <a:r>
              <a:rPr lang="en-IN" sz="2000" b="1" dirty="0">
                <a:latin typeface="Calibri" panose="020F0502020204030204" pitchFamily="34" charset="0"/>
                <a:cs typeface="Calibri" panose="020F0502020204030204" pitchFamily="34" charset="0"/>
              </a:rPr>
              <a:t>auto_increment_increment</a:t>
            </a:r>
            <a:r>
              <a:rPr lang="en-IN" sz="2000" dirty="0">
                <a:latin typeface="Calibri" panose="020F0502020204030204" pitchFamily="34" charset="0"/>
                <a:cs typeface="Calibri" panose="020F0502020204030204" pitchFamily="34" charset="0"/>
              </a:rPr>
              <a:t> – is the incremental value, controls the interval between successive column values</a:t>
            </a:r>
            <a:r>
              <a:rPr lang="en-IN" sz="2000" dirty="0" smtClean="0">
                <a:latin typeface="Calibri" panose="020F0502020204030204" pitchFamily="34" charset="0"/>
                <a:cs typeface="Calibri" panose="020F0502020204030204" pitchFamily="34" charset="0"/>
              </a:rPr>
              <a:t>.</a:t>
            </a:r>
          </a:p>
          <a:p>
            <a:pPr marL="285750" indent="-285750">
              <a:buFont typeface="Arial" panose="020B0604020202020204" pitchFamily="34" charset="0"/>
              <a:buChar char="•"/>
            </a:pPr>
            <a:endParaRPr lang="en-IN" sz="2000"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IN" sz="2000" b="1" dirty="0">
                <a:latin typeface="Calibri" panose="020F0502020204030204" pitchFamily="34" charset="0"/>
                <a:cs typeface="Calibri" panose="020F0502020204030204" pitchFamily="34" charset="0"/>
              </a:rPr>
              <a:t>auto_increment_offset</a:t>
            </a:r>
            <a:r>
              <a:rPr lang="en-IN" sz="2000" dirty="0">
                <a:latin typeface="Calibri" panose="020F0502020204030204" pitchFamily="34" charset="0"/>
                <a:cs typeface="Calibri" panose="020F0502020204030204" pitchFamily="34" charset="0"/>
              </a:rPr>
              <a:t> – determines the starting value for the AUTO_INCREMENT field; this value is used for the first record inserted into the table.</a:t>
            </a:r>
            <a:endParaRPr lang="en-IN" sz="2000" dirty="0" smtClean="0">
              <a:latin typeface="Calibri" panose="020F0502020204030204" pitchFamily="34" charset="0"/>
              <a:cs typeface="Calibri" panose="020F0502020204030204" pitchFamily="34" charset="0"/>
            </a:endParaRPr>
          </a:p>
        </p:txBody>
      </p:sp>
      <p:sp>
        <p:nvSpPr>
          <p:cNvPr id="6" name="Rectangle 5"/>
          <p:cNvSpPr/>
          <p:nvPr/>
        </p:nvSpPr>
        <p:spPr>
          <a:xfrm>
            <a:off x="128649" y="3154617"/>
            <a:ext cx="8839200" cy="1015663"/>
          </a:xfrm>
          <a:prstGeom prst="rect">
            <a:avLst/>
          </a:prstGeom>
          <a:noFill/>
        </p:spPr>
        <p:txBody>
          <a:bodyPr wrap="square">
            <a:spAutoFit/>
          </a:bodyPr>
          <a:lstStyle/>
          <a:p>
            <a:r>
              <a:rPr lang="en-IN" sz="2000" dirty="0" smtClean="0">
                <a:solidFill>
                  <a:srgbClr val="0077AA"/>
                </a:solidFill>
                <a:latin typeface="Gill Sans MT (Body)"/>
              </a:rPr>
              <a:t>SET</a:t>
            </a:r>
            <a:r>
              <a:rPr lang="en-IN" sz="2000" dirty="0" smtClean="0">
                <a:solidFill>
                  <a:srgbClr val="0089A4"/>
                </a:solidFill>
              </a:rPr>
              <a:t> </a:t>
            </a:r>
            <a:r>
              <a:rPr lang="en-IN" sz="2000" i="1" dirty="0" smtClean="0">
                <a:solidFill>
                  <a:srgbClr val="EE9900"/>
                </a:solidFill>
                <a:latin typeface="Gill Sans MT (Body)"/>
              </a:rPr>
              <a:t>@@</a:t>
            </a:r>
            <a:r>
              <a:rPr lang="en-IN" sz="2000" dirty="0">
                <a:solidFill>
                  <a:schemeClr val="accent5">
                    <a:lumMod val="75000"/>
                  </a:schemeClr>
                </a:solidFill>
              </a:rPr>
              <a:t>session</a:t>
            </a:r>
            <a:r>
              <a:rPr lang="en-IN" sz="2000" dirty="0"/>
              <a:t>.</a:t>
            </a:r>
            <a:r>
              <a:rPr lang="en-IN" sz="2000" dirty="0">
                <a:solidFill>
                  <a:srgbClr val="E0D612"/>
                </a:solidFill>
                <a:latin typeface="Liberation Mono"/>
                <a:cs typeface="Arial" panose="020B0604020202020204" pitchFamily="34" charset="0"/>
              </a:rPr>
              <a:t>auto_increment_offset</a:t>
            </a:r>
            <a:r>
              <a:rPr lang="en-IN" sz="2000" dirty="0">
                <a:solidFill>
                  <a:srgbClr val="0089A4"/>
                </a:solidFill>
              </a:rPr>
              <a:t> </a:t>
            </a:r>
            <a:r>
              <a:rPr lang="en-IN" sz="2000" dirty="0">
                <a:solidFill>
                  <a:schemeClr val="accent5">
                    <a:lumMod val="75000"/>
                  </a:schemeClr>
                </a:solidFill>
                <a:latin typeface="Liberation Mono"/>
                <a:cs typeface="Arial" panose="020B0604020202020204" pitchFamily="34" charset="0"/>
              </a:rPr>
              <a:t>=</a:t>
            </a:r>
            <a:r>
              <a:rPr lang="en-IN" sz="2000" dirty="0">
                <a:solidFill>
                  <a:srgbClr val="0089A4"/>
                </a:solidFill>
              </a:rPr>
              <a:t> </a:t>
            </a:r>
            <a:r>
              <a:rPr lang="en-IN" sz="2000" dirty="0" smtClean="0">
                <a:solidFill>
                  <a:srgbClr val="92D050"/>
                </a:solidFill>
              </a:rPr>
              <a:t>5</a:t>
            </a:r>
            <a:endParaRPr lang="en-IN" sz="2000" dirty="0" smtClean="0">
              <a:solidFill>
                <a:srgbClr val="0089A4"/>
              </a:solidFill>
            </a:endParaRPr>
          </a:p>
          <a:p>
            <a:endParaRPr lang="en-IN" sz="2000" dirty="0">
              <a:solidFill>
                <a:srgbClr val="0089A4"/>
              </a:solidFill>
            </a:endParaRPr>
          </a:p>
          <a:p>
            <a:r>
              <a:rPr lang="en-IN" sz="2000" dirty="0" smtClean="0">
                <a:solidFill>
                  <a:srgbClr val="0077AA"/>
                </a:solidFill>
                <a:latin typeface="Gill Sans MT (Body)"/>
              </a:rPr>
              <a:t>SET</a:t>
            </a:r>
            <a:r>
              <a:rPr lang="en-IN" sz="2000" dirty="0" smtClean="0">
                <a:solidFill>
                  <a:srgbClr val="0089A4"/>
                </a:solidFill>
              </a:rPr>
              <a:t> </a:t>
            </a:r>
            <a:r>
              <a:rPr lang="en-IN" sz="2000" i="1" dirty="0" smtClean="0">
                <a:solidFill>
                  <a:srgbClr val="EE9900"/>
                </a:solidFill>
                <a:latin typeface="Gill Sans MT (Body)"/>
              </a:rPr>
              <a:t>@@</a:t>
            </a:r>
            <a:r>
              <a:rPr lang="en-IN" sz="2000" dirty="0">
                <a:solidFill>
                  <a:schemeClr val="accent5">
                    <a:lumMod val="75000"/>
                  </a:schemeClr>
                </a:solidFill>
              </a:rPr>
              <a:t>session</a:t>
            </a:r>
            <a:r>
              <a:rPr lang="en-IN" sz="2000" dirty="0"/>
              <a:t>.</a:t>
            </a:r>
            <a:r>
              <a:rPr lang="en-IN" sz="2000" dirty="0">
                <a:solidFill>
                  <a:srgbClr val="E0D612"/>
                </a:solidFill>
                <a:latin typeface="Liberation Mono"/>
                <a:cs typeface="Arial" panose="020B0604020202020204" pitchFamily="34" charset="0"/>
              </a:rPr>
              <a:t>auto_increment_increment</a:t>
            </a:r>
            <a:r>
              <a:rPr lang="en-IN" sz="2000" dirty="0">
                <a:solidFill>
                  <a:srgbClr val="0089A4"/>
                </a:solidFill>
              </a:rPr>
              <a:t> </a:t>
            </a:r>
            <a:r>
              <a:rPr lang="en-IN" sz="2000" dirty="0">
                <a:solidFill>
                  <a:schemeClr val="accent5">
                    <a:lumMod val="75000"/>
                  </a:schemeClr>
                </a:solidFill>
                <a:latin typeface="Liberation Mono"/>
                <a:cs typeface="Arial" panose="020B0604020202020204" pitchFamily="34" charset="0"/>
              </a:rPr>
              <a:t>=</a:t>
            </a:r>
            <a:r>
              <a:rPr lang="en-IN" sz="2000" dirty="0">
                <a:solidFill>
                  <a:srgbClr val="0089A4"/>
                </a:solidFill>
              </a:rPr>
              <a:t> </a:t>
            </a:r>
            <a:r>
              <a:rPr lang="en-IN" sz="2000" dirty="0" smtClean="0">
                <a:solidFill>
                  <a:srgbClr val="92D050"/>
                </a:solidFill>
              </a:rPr>
              <a:t>10</a:t>
            </a:r>
            <a:endParaRPr lang="en-IN" sz="2000" dirty="0">
              <a:solidFill>
                <a:srgbClr val="0089A4"/>
              </a:solidFill>
            </a:endParaRPr>
          </a:p>
        </p:txBody>
      </p:sp>
      <p:sp>
        <p:nvSpPr>
          <p:cNvPr id="2" name="Rectangle 1"/>
          <p:cNvSpPr/>
          <p:nvPr/>
        </p:nvSpPr>
        <p:spPr>
          <a:xfrm>
            <a:off x="152400" y="4876800"/>
            <a:ext cx="5051768" cy="369332"/>
          </a:xfrm>
          <a:prstGeom prst="rect">
            <a:avLst/>
          </a:prstGeom>
        </p:spPr>
        <p:txBody>
          <a:bodyPr wrap="none">
            <a:spAutoFit/>
          </a:bodyPr>
          <a:lstStyle/>
          <a:p>
            <a:r>
              <a:rPr lang="en-IN" dirty="0">
                <a:solidFill>
                  <a:srgbClr val="0077AA"/>
                </a:solidFill>
                <a:latin typeface="Liberation Mono"/>
              </a:rPr>
              <a:t>ALTER</a:t>
            </a:r>
            <a:r>
              <a:rPr lang="en-IN" dirty="0" smtClean="0">
                <a:latin typeface="Liberation Mono"/>
                <a:cs typeface="Arial" panose="020B0604020202020204" pitchFamily="34" charset="0"/>
              </a:rPr>
              <a:t> </a:t>
            </a:r>
            <a:r>
              <a:rPr lang="en-IN" dirty="0">
                <a:solidFill>
                  <a:srgbClr val="0077AA"/>
                </a:solidFill>
                <a:latin typeface="Liberation Mono"/>
              </a:rPr>
              <a:t>TABLE</a:t>
            </a:r>
            <a:r>
              <a:rPr lang="en-IN" dirty="0" smtClean="0">
                <a:latin typeface="Liberation Mono"/>
                <a:cs typeface="Arial" panose="020B0604020202020204" pitchFamily="34" charset="0"/>
              </a:rPr>
              <a:t> TEMP </a:t>
            </a:r>
            <a:r>
              <a:rPr lang="en-IN" dirty="0" smtClean="0">
                <a:solidFill>
                  <a:srgbClr val="E0D612"/>
                </a:solidFill>
                <a:latin typeface="Liberation Mono"/>
                <a:cs typeface="Arial" panose="020B0604020202020204" pitchFamily="34" charset="0"/>
              </a:rPr>
              <a:t>AUTO_INCREMENT</a:t>
            </a:r>
            <a:r>
              <a:rPr lang="en-IN" dirty="0" smtClean="0">
                <a:latin typeface="Liberation Mono"/>
                <a:cs typeface="Arial" panose="020B0604020202020204" pitchFamily="34" charset="0"/>
              </a:rPr>
              <a:t> </a:t>
            </a:r>
            <a:r>
              <a:rPr lang="en-IN" dirty="0" smtClean="0">
                <a:solidFill>
                  <a:schemeClr val="accent5">
                    <a:lumMod val="75000"/>
                  </a:schemeClr>
                </a:solidFill>
                <a:latin typeface="Liberation Mono"/>
                <a:cs typeface="Arial" panose="020B0604020202020204" pitchFamily="34" charset="0"/>
              </a:rPr>
              <a:t>=</a:t>
            </a:r>
            <a:r>
              <a:rPr lang="en-IN" dirty="0" smtClean="0">
                <a:latin typeface="Liberation Mono"/>
                <a:cs typeface="Arial" panose="020B0604020202020204" pitchFamily="34" charset="0"/>
              </a:rPr>
              <a:t> </a:t>
            </a:r>
            <a:r>
              <a:rPr lang="en-IN" dirty="0" smtClean="0">
                <a:solidFill>
                  <a:srgbClr val="92D050"/>
                </a:solidFill>
                <a:latin typeface="Liberation Mono"/>
                <a:cs typeface="Arial" panose="020B0604020202020204" pitchFamily="34" charset="0"/>
              </a:rPr>
              <a:t>0</a:t>
            </a:r>
            <a:r>
              <a:rPr lang="en-IN" dirty="0" smtClean="0">
                <a:latin typeface="Liberation Mono"/>
                <a:cs typeface="Arial" panose="020B0604020202020204" pitchFamily="34" charset="0"/>
              </a:rPr>
              <a:t>;</a:t>
            </a:r>
            <a:endParaRPr lang="en-IN" dirty="0">
              <a:latin typeface="Liberation Mono"/>
              <a:cs typeface="Arial" panose="020B0604020202020204" pitchFamily="34" charset="0"/>
            </a:endParaRPr>
          </a:p>
        </p:txBody>
      </p:sp>
    </p:spTree>
    <p:extLst>
      <p:ext uri="{BB962C8B-B14F-4D97-AF65-F5344CB8AC3E}">
        <p14:creationId xmlns:p14="http://schemas.microsoft.com/office/powerpoint/2010/main" val="275640641"/>
      </p:ext>
    </p:extLst>
  </p:cSld>
  <p:clrMapOvr>
    <a:masterClrMapping/>
  </p:clrMapOvr>
  <p:timing>
    <p:tnLst>
      <p:par>
        <p:cTn id="1" dur="indefinite" restart="never" nodeType="tmRoot"/>
      </p:par>
    </p:tnLst>
  </p:timing>
</p:sld>
</file>

<file path=ppt/slides/slide3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AUTO_INCREMENT</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762000"/>
            <a:ext cx="8839200" cy="1200329"/>
          </a:xfrm>
          <a:prstGeom prst="rect">
            <a:avLst/>
          </a:prstGeom>
          <a:solidFill>
            <a:srgbClr val="FEF810"/>
          </a:solidFill>
        </p:spPr>
        <p:txBody>
          <a:bodyPr wrap="square">
            <a:spAutoFit/>
          </a:bodyPr>
          <a:lstStyle/>
          <a:p>
            <a:r>
              <a:rPr lang="en-IN" i="1" dirty="0">
                <a:latin typeface="Arial" panose="020B0604020202020204" pitchFamily="34" charset="0"/>
                <a:cs typeface="Arial" panose="020B0604020202020204" pitchFamily="34" charset="0"/>
              </a:rPr>
              <a:t>NO_AUTO_VALUE_ON_ZERO</a:t>
            </a:r>
            <a:r>
              <a:rPr lang="en-IN" dirty="0">
                <a:latin typeface="Arial" panose="020B0604020202020204" pitchFamily="34" charset="0"/>
                <a:cs typeface="Arial" panose="020B0604020202020204" pitchFamily="34" charset="0"/>
              </a:rPr>
              <a:t> affects handling of </a:t>
            </a:r>
            <a:r>
              <a:rPr lang="en-IN" i="1" dirty="0">
                <a:latin typeface="Arial" panose="020B0604020202020204" pitchFamily="34" charset="0"/>
                <a:cs typeface="Arial" panose="020B0604020202020204" pitchFamily="34" charset="0"/>
              </a:rPr>
              <a:t>AUTO_INCREMENT</a:t>
            </a:r>
            <a:r>
              <a:rPr lang="en-IN" dirty="0">
                <a:latin typeface="Arial" panose="020B0604020202020204" pitchFamily="34" charset="0"/>
                <a:cs typeface="Arial" panose="020B0604020202020204" pitchFamily="34" charset="0"/>
              </a:rPr>
              <a:t> columns. Normally, you generate the next sequence number for the column by inserting either NULL or 0 into it. </a:t>
            </a:r>
            <a:r>
              <a:rPr lang="en-IN" i="1" dirty="0">
                <a:latin typeface="Arial" panose="020B0604020202020204" pitchFamily="34" charset="0"/>
                <a:cs typeface="Arial" panose="020B0604020202020204" pitchFamily="34" charset="0"/>
              </a:rPr>
              <a:t>NO_AUTO_VALUE_ON_ZERO</a:t>
            </a:r>
            <a:r>
              <a:rPr lang="en-IN" dirty="0">
                <a:latin typeface="Arial" panose="020B0604020202020204" pitchFamily="34" charset="0"/>
                <a:cs typeface="Arial" panose="020B0604020202020204" pitchFamily="34" charset="0"/>
              </a:rPr>
              <a:t> suppresses this behaviour for 0 so that only NULL generates the next sequence number.</a:t>
            </a:r>
          </a:p>
        </p:txBody>
      </p:sp>
      <p:sp>
        <p:nvSpPr>
          <p:cNvPr id="5" name="Rectangle 4"/>
          <p:cNvSpPr/>
          <p:nvPr/>
        </p:nvSpPr>
        <p:spPr>
          <a:xfrm>
            <a:off x="152400" y="2429470"/>
            <a:ext cx="8839200" cy="830997"/>
          </a:xfrm>
          <a:prstGeom prst="rect">
            <a:avLst/>
          </a:prstGeom>
          <a:solidFill>
            <a:schemeClr val="accent4">
              <a:lumMod val="40000"/>
              <a:lumOff val="60000"/>
            </a:schemeClr>
          </a:solidFill>
        </p:spPr>
        <p:txBody>
          <a:bodyPr wrap="square">
            <a:spAutoFit/>
          </a:bodyPr>
          <a:lstStyle/>
          <a:p>
            <a:pPr marL="285750" indent="-285750">
              <a:lnSpc>
                <a:spcPct val="150000"/>
              </a:lnSpc>
              <a:buFont typeface="Arial" panose="020B0604020202020204" pitchFamily="34" charset="0"/>
              <a:buChar char="•"/>
            </a:pPr>
            <a:r>
              <a:rPr lang="en-IN" sz="1600" i="1" dirty="0">
                <a:solidFill>
                  <a:srgbClr val="0070C0"/>
                </a:solidFill>
                <a:latin typeface="Arial" panose="020B0604020202020204" pitchFamily="34" charset="0"/>
                <a:cs typeface="Arial" panose="020B0604020202020204" pitchFamily="34" charset="0"/>
              </a:rPr>
              <a:t>SET sql_mode = '';</a:t>
            </a:r>
          </a:p>
          <a:p>
            <a:pPr marL="285750" indent="-285750">
              <a:lnSpc>
                <a:spcPct val="150000"/>
              </a:lnSpc>
              <a:buFont typeface="Arial" panose="020B0604020202020204" pitchFamily="34" charset="0"/>
              <a:buChar char="•"/>
            </a:pPr>
            <a:r>
              <a:rPr lang="en-IN" sz="1600" i="1" dirty="0">
                <a:solidFill>
                  <a:srgbClr val="0070C0"/>
                </a:solidFill>
                <a:latin typeface="Arial" panose="020B0604020202020204" pitchFamily="34" charset="0"/>
                <a:cs typeface="Arial" panose="020B0604020202020204" pitchFamily="34" charset="0"/>
              </a:rPr>
              <a:t>SET sql_mode = </a:t>
            </a:r>
            <a:r>
              <a:rPr lang="en-IN" sz="1600" i="1" dirty="0" smtClean="0">
                <a:solidFill>
                  <a:srgbClr val="0070C0"/>
                </a:solidFill>
                <a:latin typeface="Arial" panose="020B0604020202020204" pitchFamily="34" charset="0"/>
                <a:cs typeface="Arial" panose="020B0604020202020204" pitchFamily="34" charset="0"/>
              </a:rPr>
              <a:t>'NO_AUTO_VALUE_ON_ZERO';</a:t>
            </a:r>
          </a:p>
        </p:txBody>
      </p:sp>
    </p:spTree>
    <p:extLst>
      <p:ext uri="{BB962C8B-B14F-4D97-AF65-F5344CB8AC3E}">
        <p14:creationId xmlns:p14="http://schemas.microsoft.com/office/powerpoint/2010/main" val="1052058271"/>
      </p:ext>
    </p:extLst>
  </p:cSld>
  <p:clrMapOvr>
    <a:masterClrMapping/>
  </p:clrMapOvr>
  <p:timing>
    <p:tnLst>
      <p:par>
        <p:cTn id="1" dur="indefinite" restart="never" nodeType="tmRoot"/>
      </p:par>
    </p:tnLst>
  </p:timing>
</p:sld>
</file>

<file path=ppt/slides/slide3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Virtual column - GENERATED ALWAYS</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762000"/>
            <a:ext cx="8839200" cy="923330"/>
          </a:xfrm>
          <a:prstGeom prst="rect">
            <a:avLst/>
          </a:prstGeom>
          <a:solidFill>
            <a:srgbClr val="FEF810"/>
          </a:solidFill>
        </p:spPr>
        <p:txBody>
          <a:bodyPr wrap="square">
            <a:spAutoFit/>
          </a:bodyPr>
          <a:lstStyle/>
          <a:p>
            <a:r>
              <a:rPr lang="en-IN" i="1" dirty="0">
                <a:latin typeface="Arial" panose="020B0604020202020204" pitchFamily="34" charset="0"/>
                <a:cs typeface="Arial" panose="020B0604020202020204" pitchFamily="34" charset="0"/>
              </a:rPr>
              <a:t>CREATE TABLE supports the specification of generated columns. Values of a generated column are computed from an expression included in the column definition.</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135466" y="1803737"/>
            <a:ext cx="8856133" cy="646331"/>
          </a:xfrm>
          <a:prstGeom prst="rect">
            <a:avLst/>
          </a:prstGeom>
        </p:spPr>
        <p:txBody>
          <a:bodyPr wrap="square">
            <a:spAutoFit/>
          </a:bodyPr>
          <a:lstStyle/>
          <a:p>
            <a:r>
              <a:rPr lang="en-IN" i="1" dirty="0">
                <a:solidFill>
                  <a:srgbClr val="000000"/>
                </a:solidFill>
                <a:latin typeface="Liberation Mono"/>
              </a:rPr>
              <a:t>col_name</a:t>
            </a:r>
            <a:r>
              <a:rPr lang="en-IN" dirty="0">
                <a:solidFill>
                  <a:srgbClr val="000000"/>
                </a:solidFill>
                <a:latin typeface="Liberation Mono"/>
              </a:rPr>
              <a:t> </a:t>
            </a:r>
            <a:r>
              <a:rPr lang="en-IN" i="1" dirty="0">
                <a:solidFill>
                  <a:srgbClr val="000000"/>
                </a:solidFill>
                <a:latin typeface="Liberation Mono"/>
              </a:rPr>
              <a:t>data_type</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GENERATED</a:t>
            </a:r>
            <a:r>
              <a:rPr lang="en-IN" dirty="0">
                <a:solidFill>
                  <a:srgbClr val="000000"/>
                </a:solidFill>
                <a:latin typeface="Liberation Mono"/>
              </a:rPr>
              <a:t> </a:t>
            </a:r>
            <a:r>
              <a:rPr lang="en-IN" dirty="0">
                <a:solidFill>
                  <a:srgbClr val="0077AA"/>
                </a:solidFill>
                <a:latin typeface="Liberation Mono"/>
              </a:rPr>
              <a:t>ALWAYS</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AS</a:t>
            </a:r>
            <a:r>
              <a:rPr lang="en-IN" dirty="0">
                <a:solidFill>
                  <a:srgbClr val="000000"/>
                </a:solidFill>
                <a:latin typeface="Liberation Mono"/>
              </a:rPr>
              <a:t> </a:t>
            </a:r>
            <a:r>
              <a:rPr lang="en-IN" dirty="0">
                <a:solidFill>
                  <a:srgbClr val="999999"/>
                </a:solidFill>
                <a:latin typeface="Liberation Mono"/>
              </a:rPr>
              <a:t>(</a:t>
            </a:r>
            <a:r>
              <a:rPr lang="en-IN" i="1" dirty="0">
                <a:solidFill>
                  <a:srgbClr val="000000"/>
                </a:solidFill>
                <a:latin typeface="Liberation Mono"/>
              </a:rPr>
              <a:t>expression</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VIRTUAL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STORED</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A67F59"/>
                </a:solidFill>
                <a:latin typeface="Liberation Mono"/>
              </a:rPr>
              <a:t>NOT</a:t>
            </a:r>
            <a:r>
              <a:rPr lang="en-IN" dirty="0">
                <a:solidFill>
                  <a:srgbClr val="000000"/>
                </a:solidFill>
                <a:latin typeface="Liberation Mono"/>
              </a:rPr>
              <a:t> </a:t>
            </a:r>
            <a:r>
              <a:rPr lang="en-IN" dirty="0">
                <a:solidFill>
                  <a:srgbClr val="990055"/>
                </a:solidFill>
                <a:latin typeface="Liberation Mono"/>
              </a:rPr>
              <a:t>NULL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990055"/>
                </a:solidFill>
                <a:latin typeface="Liberation Mono"/>
              </a:rPr>
              <a:t>NULL</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UNIQUE</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KEY</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PRIMARY</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KEY</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COMMENT</a:t>
            </a:r>
            <a:r>
              <a:rPr lang="en-IN" dirty="0">
                <a:solidFill>
                  <a:srgbClr val="000000"/>
                </a:solidFill>
                <a:latin typeface="Liberation Mono"/>
              </a:rPr>
              <a:t> </a:t>
            </a:r>
            <a:r>
              <a:rPr lang="en-IN" dirty="0">
                <a:solidFill>
                  <a:srgbClr val="669900"/>
                </a:solidFill>
                <a:latin typeface="Liberation Mono"/>
              </a:rPr>
              <a:t>'</a:t>
            </a:r>
            <a:r>
              <a:rPr lang="en-IN" i="1" dirty="0">
                <a:solidFill>
                  <a:srgbClr val="669900"/>
                </a:solidFill>
                <a:latin typeface="Liberation Mono"/>
              </a:rPr>
              <a:t>string</a:t>
            </a:r>
            <a:r>
              <a:rPr lang="en-IN" dirty="0">
                <a:solidFill>
                  <a:srgbClr val="669900"/>
                </a:solidFill>
                <a:latin typeface="Liberation Mono"/>
              </a:rPr>
              <a:t>'</a:t>
            </a:r>
            <a:r>
              <a:rPr lang="en-IN" dirty="0">
                <a:solidFill>
                  <a:srgbClr val="999999"/>
                </a:solidFill>
                <a:latin typeface="Liberation Mono"/>
              </a:rPr>
              <a:t>]</a:t>
            </a:r>
            <a:endParaRPr lang="en-IN" dirty="0"/>
          </a:p>
        </p:txBody>
      </p:sp>
      <p:sp>
        <p:nvSpPr>
          <p:cNvPr id="6" name="Rectangle 5"/>
          <p:cNvSpPr/>
          <p:nvPr/>
        </p:nvSpPr>
        <p:spPr>
          <a:xfrm>
            <a:off x="110065" y="2667000"/>
            <a:ext cx="8881533" cy="1477328"/>
          </a:xfrm>
          <a:prstGeom prst="rect">
            <a:avLst/>
          </a:prstGeom>
        </p:spPr>
        <p:txBody>
          <a:bodyPr wrap="square">
            <a:spAutoFit/>
          </a:bodyPr>
          <a:lstStyle/>
          <a:p>
            <a:pPr marL="285750" indent="-285750">
              <a:buFont typeface="Arial" panose="020B0604020202020204" pitchFamily="34" charset="0"/>
              <a:buChar char="•"/>
            </a:pPr>
            <a:r>
              <a:rPr lang="en-IN" b="1" dirty="0"/>
              <a:t>VIRTUAL</a:t>
            </a:r>
            <a:r>
              <a:rPr lang="en-IN" dirty="0"/>
              <a:t>: Column values are not stored, but are evaluated when rows are read, immediately after any BEFORE triggers. A virtual column takes no storage</a:t>
            </a:r>
            <a:r>
              <a:rPr lang="en-IN" dirty="0" smtClean="0"/>
              <a:t>.</a:t>
            </a:r>
          </a:p>
          <a:p>
            <a:endParaRPr lang="en-IN" dirty="0"/>
          </a:p>
          <a:p>
            <a:pPr marL="285750" indent="-285750">
              <a:buFont typeface="Arial" panose="020B0604020202020204" pitchFamily="34" charset="0"/>
              <a:buChar char="•"/>
            </a:pPr>
            <a:r>
              <a:rPr lang="en-IN" b="1" dirty="0"/>
              <a:t>STORED</a:t>
            </a:r>
            <a:r>
              <a:rPr lang="en-IN" dirty="0"/>
              <a:t>: Column values are evaluated and stored when rows are inserted or updated. A stored column does require storage space and can be indexed.</a:t>
            </a:r>
          </a:p>
        </p:txBody>
      </p:sp>
      <p:sp>
        <p:nvSpPr>
          <p:cNvPr id="9" name="Rectangle 8"/>
          <p:cNvSpPr/>
          <p:nvPr/>
        </p:nvSpPr>
        <p:spPr>
          <a:xfrm>
            <a:off x="152400" y="4876800"/>
            <a:ext cx="8839198" cy="1200329"/>
          </a:xfrm>
          <a:prstGeom prst="rect">
            <a:avLst/>
          </a:prstGeom>
        </p:spPr>
        <p:txBody>
          <a:bodyPr wrap="square">
            <a:spAutoFit/>
          </a:bodyPr>
          <a:lstStyle/>
          <a:p>
            <a:r>
              <a:rPr lang="en-IN" dirty="0">
                <a:solidFill>
                  <a:srgbClr val="0077AA"/>
                </a:solidFill>
                <a:latin typeface="Liberation Mono"/>
              </a:rPr>
              <a:t>CREATE</a:t>
            </a:r>
            <a:r>
              <a:rPr lang="en-IN" dirty="0">
                <a:solidFill>
                  <a:srgbClr val="000000"/>
                </a:solidFill>
                <a:latin typeface="Liberation Mono"/>
              </a:rPr>
              <a:t> </a:t>
            </a:r>
            <a:r>
              <a:rPr lang="en-IN" dirty="0">
                <a:solidFill>
                  <a:srgbClr val="0077AA"/>
                </a:solidFill>
                <a:latin typeface="Liberation Mono"/>
              </a:rPr>
              <a:t>TABLE</a:t>
            </a:r>
            <a:r>
              <a:rPr lang="en-IN" dirty="0">
                <a:solidFill>
                  <a:srgbClr val="000000"/>
                </a:solidFill>
                <a:latin typeface="Liberation Mono"/>
              </a:rPr>
              <a:t> triangle </a:t>
            </a:r>
            <a:r>
              <a:rPr lang="en-IN" dirty="0" smtClean="0">
                <a:solidFill>
                  <a:srgbClr val="999999"/>
                </a:solidFill>
                <a:latin typeface="Liberation Mono"/>
              </a:rPr>
              <a:t>(</a:t>
            </a:r>
          </a:p>
          <a:p>
            <a:r>
              <a:rPr lang="en-IN" dirty="0" smtClean="0">
                <a:solidFill>
                  <a:srgbClr val="000000"/>
                </a:solidFill>
                <a:latin typeface="Liberation Mono"/>
              </a:rPr>
              <a:t>sidea </a:t>
            </a:r>
            <a:r>
              <a:rPr lang="en-IN" dirty="0">
                <a:solidFill>
                  <a:srgbClr val="834689"/>
                </a:solidFill>
                <a:latin typeface="Liberation Mono"/>
              </a:rPr>
              <a:t>DOUBLE</a:t>
            </a:r>
            <a:r>
              <a:rPr lang="en-IN" dirty="0">
                <a:solidFill>
                  <a:srgbClr val="999999"/>
                </a:solidFill>
                <a:latin typeface="Liberation Mono"/>
              </a:rPr>
              <a:t>,</a:t>
            </a:r>
            <a:r>
              <a:rPr lang="en-IN" dirty="0">
                <a:solidFill>
                  <a:srgbClr val="000000"/>
                </a:solidFill>
                <a:latin typeface="Liberation Mono"/>
              </a:rPr>
              <a:t> </a:t>
            </a:r>
            <a:endParaRPr lang="en-IN" dirty="0" smtClean="0">
              <a:solidFill>
                <a:srgbClr val="000000"/>
              </a:solidFill>
              <a:latin typeface="Liberation Mono"/>
            </a:endParaRPr>
          </a:p>
          <a:p>
            <a:r>
              <a:rPr lang="en-IN" dirty="0" smtClean="0">
                <a:solidFill>
                  <a:srgbClr val="000000"/>
                </a:solidFill>
                <a:latin typeface="Liberation Mono"/>
              </a:rPr>
              <a:t>sideb </a:t>
            </a:r>
            <a:r>
              <a:rPr lang="en-IN" dirty="0">
                <a:solidFill>
                  <a:srgbClr val="834689"/>
                </a:solidFill>
                <a:latin typeface="Liberation Mono"/>
              </a:rPr>
              <a:t>DOUBLE</a:t>
            </a:r>
            <a:r>
              <a:rPr lang="en-IN" dirty="0">
                <a:solidFill>
                  <a:srgbClr val="999999"/>
                </a:solidFill>
                <a:latin typeface="Liberation Mono"/>
              </a:rPr>
              <a:t>,</a:t>
            </a:r>
            <a:r>
              <a:rPr lang="en-IN" dirty="0">
                <a:solidFill>
                  <a:srgbClr val="000000"/>
                </a:solidFill>
                <a:latin typeface="Liberation Mono"/>
              </a:rPr>
              <a:t> </a:t>
            </a:r>
            <a:endParaRPr lang="en-IN" dirty="0" smtClean="0">
              <a:solidFill>
                <a:srgbClr val="000000"/>
              </a:solidFill>
              <a:latin typeface="Liberation Mono"/>
            </a:endParaRPr>
          </a:p>
          <a:p>
            <a:r>
              <a:rPr lang="en-IN" dirty="0" smtClean="0">
                <a:solidFill>
                  <a:srgbClr val="000000"/>
                </a:solidFill>
                <a:latin typeface="Liberation Mono"/>
              </a:rPr>
              <a:t>sidec </a:t>
            </a:r>
            <a:r>
              <a:rPr lang="en-IN" dirty="0">
                <a:solidFill>
                  <a:srgbClr val="834689"/>
                </a:solidFill>
                <a:latin typeface="Liberation Mono"/>
              </a:rPr>
              <a:t>DOUBLE</a:t>
            </a:r>
            <a:r>
              <a:rPr lang="en-IN" dirty="0">
                <a:solidFill>
                  <a:srgbClr val="000000"/>
                </a:solidFill>
                <a:latin typeface="Liberation Mono"/>
              </a:rPr>
              <a:t> </a:t>
            </a:r>
            <a:r>
              <a:rPr lang="en-IN" dirty="0">
                <a:solidFill>
                  <a:srgbClr val="0077AA"/>
                </a:solidFill>
                <a:latin typeface="Liberation Mono"/>
              </a:rPr>
              <a:t>AS</a:t>
            </a:r>
            <a:r>
              <a:rPr lang="en-IN" dirty="0">
                <a:solidFill>
                  <a:srgbClr val="000000"/>
                </a:solidFill>
                <a:latin typeface="Liberation Mono"/>
              </a:rPr>
              <a:t> </a:t>
            </a:r>
            <a:r>
              <a:rPr lang="en-IN" dirty="0">
                <a:solidFill>
                  <a:srgbClr val="999999"/>
                </a:solidFill>
                <a:latin typeface="Liberation Mono"/>
              </a:rPr>
              <a:t>(</a:t>
            </a:r>
            <a:r>
              <a:rPr lang="en-IN" dirty="0">
                <a:solidFill>
                  <a:srgbClr val="DD4A68"/>
                </a:solidFill>
                <a:latin typeface="Liberation Mono"/>
              </a:rPr>
              <a:t>SQRT</a:t>
            </a:r>
            <a:r>
              <a:rPr lang="en-IN" dirty="0">
                <a:solidFill>
                  <a:srgbClr val="999999"/>
                </a:solidFill>
                <a:latin typeface="Liberation Mono"/>
              </a:rPr>
              <a:t>(</a:t>
            </a:r>
            <a:r>
              <a:rPr lang="en-IN" dirty="0">
                <a:solidFill>
                  <a:srgbClr val="000000"/>
                </a:solidFill>
                <a:latin typeface="Liberation Mono"/>
              </a:rPr>
              <a:t>sidea </a:t>
            </a:r>
            <a:r>
              <a:rPr lang="en-IN" dirty="0">
                <a:solidFill>
                  <a:srgbClr val="A67F59"/>
                </a:solidFill>
                <a:latin typeface="Liberation Mono"/>
              </a:rPr>
              <a:t>*</a:t>
            </a:r>
            <a:r>
              <a:rPr lang="en-IN" dirty="0">
                <a:solidFill>
                  <a:srgbClr val="000000"/>
                </a:solidFill>
                <a:latin typeface="Liberation Mono"/>
              </a:rPr>
              <a:t> sidea </a:t>
            </a:r>
            <a:r>
              <a:rPr lang="en-IN" dirty="0">
                <a:solidFill>
                  <a:srgbClr val="A67F59"/>
                </a:solidFill>
                <a:latin typeface="Liberation Mono"/>
              </a:rPr>
              <a:t>+</a:t>
            </a:r>
            <a:r>
              <a:rPr lang="en-IN" dirty="0">
                <a:solidFill>
                  <a:srgbClr val="000000"/>
                </a:solidFill>
                <a:latin typeface="Liberation Mono"/>
              </a:rPr>
              <a:t> sideb </a:t>
            </a:r>
            <a:r>
              <a:rPr lang="en-IN" dirty="0">
                <a:solidFill>
                  <a:srgbClr val="A67F59"/>
                </a:solidFill>
                <a:latin typeface="Liberation Mono"/>
              </a:rPr>
              <a:t>*</a:t>
            </a:r>
            <a:r>
              <a:rPr lang="en-IN" dirty="0">
                <a:solidFill>
                  <a:srgbClr val="000000"/>
                </a:solidFill>
                <a:latin typeface="Liberation Mono"/>
              </a:rPr>
              <a:t> sideb</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endParaRPr lang="en-IN" dirty="0"/>
          </a:p>
        </p:txBody>
      </p:sp>
      <p:sp>
        <p:nvSpPr>
          <p:cNvPr id="11" name="Rectangle 10"/>
          <p:cNvSpPr/>
          <p:nvPr/>
        </p:nvSpPr>
        <p:spPr>
          <a:xfrm>
            <a:off x="162277" y="4386660"/>
            <a:ext cx="8819443" cy="400110"/>
          </a:xfrm>
          <a:prstGeom prst="rect">
            <a:avLst/>
          </a:prstGeom>
        </p:spPr>
        <p:txBody>
          <a:bodyPr wrap="square">
            <a:spAutoFit/>
          </a:bodyPr>
          <a:lstStyle/>
          <a:p>
            <a:r>
              <a:rPr lang="en-IN" sz="2000" dirty="0" smtClean="0">
                <a:solidFill>
                  <a:srgbClr val="669900"/>
                </a:solidFill>
                <a:latin typeface="Liberation Mono"/>
              </a:rPr>
              <a:t>Note: The</a:t>
            </a:r>
            <a:r>
              <a:rPr lang="en-IN" sz="2000" dirty="0" smtClean="0">
                <a:latin typeface="Liberation Mono"/>
              </a:rPr>
              <a:t> </a:t>
            </a:r>
            <a:r>
              <a:rPr lang="en-IN" sz="2000" dirty="0">
                <a:solidFill>
                  <a:srgbClr val="669900"/>
                </a:solidFill>
                <a:latin typeface="Liberation Mono"/>
              </a:rPr>
              <a:t>default</a:t>
            </a:r>
            <a:r>
              <a:rPr lang="en-IN" sz="2000" dirty="0">
                <a:latin typeface="Liberation Mono"/>
              </a:rPr>
              <a:t> </a:t>
            </a:r>
            <a:r>
              <a:rPr lang="en-IN" sz="2000" dirty="0">
                <a:solidFill>
                  <a:srgbClr val="669900"/>
                </a:solidFill>
                <a:latin typeface="Liberation Mono"/>
              </a:rPr>
              <a:t>is VIRTUAL if neither keyword is specified.</a:t>
            </a:r>
          </a:p>
        </p:txBody>
      </p:sp>
    </p:spTree>
    <p:extLst>
      <p:ext uri="{BB962C8B-B14F-4D97-AF65-F5344CB8AC3E}">
        <p14:creationId xmlns:p14="http://schemas.microsoft.com/office/powerpoint/2010/main" val="560504821"/>
      </p:ext>
    </p:extLst>
  </p:cSld>
  <p:clrMapOvr>
    <a:masterClrMapping/>
  </p:clrMapOvr>
  <p:timing>
    <p:tnLst>
      <p:par>
        <p:cTn id="1" dur="indefinite" restart="never" nodeType="tmRoot"/>
      </p:par>
    </p:tnLst>
  </p:timing>
</p:sld>
</file>

<file path=ppt/slides/slide3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Virtual column - GENERATED ALWAYS</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762000"/>
            <a:ext cx="8839200" cy="923330"/>
          </a:xfrm>
          <a:prstGeom prst="rect">
            <a:avLst/>
          </a:prstGeom>
          <a:solidFill>
            <a:srgbClr val="FEF810"/>
          </a:solidFill>
        </p:spPr>
        <p:txBody>
          <a:bodyPr wrap="square">
            <a:spAutoFit/>
          </a:bodyPr>
          <a:lstStyle/>
          <a:p>
            <a:r>
              <a:rPr lang="en-IN" i="1" dirty="0">
                <a:latin typeface="Arial" panose="020B0604020202020204" pitchFamily="34" charset="0"/>
                <a:cs typeface="Arial" panose="020B0604020202020204" pitchFamily="34" charset="0"/>
              </a:rPr>
              <a:t>CREATE TABLE supports the specification of generated columns. Values of a generated column are computed from an expression included in the column definition.</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135466" y="1905000"/>
            <a:ext cx="8856133" cy="646331"/>
          </a:xfrm>
          <a:prstGeom prst="rect">
            <a:avLst/>
          </a:prstGeom>
        </p:spPr>
        <p:txBody>
          <a:bodyPr wrap="square">
            <a:spAutoFit/>
          </a:bodyPr>
          <a:lstStyle/>
          <a:p>
            <a:r>
              <a:rPr lang="en-IN" i="1" dirty="0">
                <a:solidFill>
                  <a:srgbClr val="000000"/>
                </a:solidFill>
                <a:latin typeface="Liberation Mono"/>
              </a:rPr>
              <a:t>col_name</a:t>
            </a:r>
            <a:r>
              <a:rPr lang="en-IN" dirty="0">
                <a:solidFill>
                  <a:srgbClr val="000000"/>
                </a:solidFill>
                <a:latin typeface="Liberation Mono"/>
              </a:rPr>
              <a:t> </a:t>
            </a:r>
            <a:r>
              <a:rPr lang="en-IN" i="1" dirty="0">
                <a:solidFill>
                  <a:srgbClr val="000000"/>
                </a:solidFill>
                <a:latin typeface="Liberation Mono"/>
              </a:rPr>
              <a:t>data_type</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GENERATED</a:t>
            </a:r>
            <a:r>
              <a:rPr lang="en-IN" dirty="0">
                <a:solidFill>
                  <a:srgbClr val="000000"/>
                </a:solidFill>
                <a:latin typeface="Liberation Mono"/>
              </a:rPr>
              <a:t> </a:t>
            </a:r>
            <a:r>
              <a:rPr lang="en-IN" dirty="0">
                <a:solidFill>
                  <a:srgbClr val="0077AA"/>
                </a:solidFill>
                <a:latin typeface="Liberation Mono"/>
              </a:rPr>
              <a:t>ALWAYS</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AS</a:t>
            </a:r>
            <a:r>
              <a:rPr lang="en-IN" dirty="0">
                <a:solidFill>
                  <a:srgbClr val="000000"/>
                </a:solidFill>
                <a:latin typeface="Liberation Mono"/>
              </a:rPr>
              <a:t> </a:t>
            </a:r>
            <a:r>
              <a:rPr lang="en-IN" dirty="0">
                <a:solidFill>
                  <a:srgbClr val="999999"/>
                </a:solidFill>
                <a:latin typeface="Liberation Mono"/>
              </a:rPr>
              <a:t>(</a:t>
            </a:r>
            <a:r>
              <a:rPr lang="en-IN" i="1" dirty="0">
                <a:solidFill>
                  <a:srgbClr val="000000"/>
                </a:solidFill>
                <a:latin typeface="Liberation Mono"/>
              </a:rPr>
              <a:t>expression</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VIRTUAL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STORED</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A67F59"/>
                </a:solidFill>
                <a:latin typeface="Liberation Mono"/>
              </a:rPr>
              <a:t>NOT</a:t>
            </a:r>
            <a:r>
              <a:rPr lang="en-IN" dirty="0">
                <a:solidFill>
                  <a:srgbClr val="000000"/>
                </a:solidFill>
                <a:latin typeface="Liberation Mono"/>
              </a:rPr>
              <a:t> </a:t>
            </a:r>
            <a:r>
              <a:rPr lang="en-IN" dirty="0">
                <a:solidFill>
                  <a:srgbClr val="990055"/>
                </a:solidFill>
                <a:latin typeface="Liberation Mono"/>
              </a:rPr>
              <a:t>NULL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990055"/>
                </a:solidFill>
                <a:latin typeface="Liberation Mono"/>
              </a:rPr>
              <a:t>NULL</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UNIQUE</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KEY</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PRIMARY</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KEY</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COMMENT</a:t>
            </a:r>
            <a:r>
              <a:rPr lang="en-IN" dirty="0">
                <a:solidFill>
                  <a:srgbClr val="000000"/>
                </a:solidFill>
                <a:latin typeface="Liberation Mono"/>
              </a:rPr>
              <a:t> </a:t>
            </a:r>
            <a:r>
              <a:rPr lang="en-IN" dirty="0">
                <a:solidFill>
                  <a:srgbClr val="669900"/>
                </a:solidFill>
                <a:latin typeface="Liberation Mono"/>
              </a:rPr>
              <a:t>'</a:t>
            </a:r>
            <a:r>
              <a:rPr lang="en-IN" i="1" dirty="0">
                <a:solidFill>
                  <a:srgbClr val="669900"/>
                </a:solidFill>
                <a:latin typeface="Liberation Mono"/>
              </a:rPr>
              <a:t>string</a:t>
            </a:r>
            <a:r>
              <a:rPr lang="en-IN" dirty="0">
                <a:solidFill>
                  <a:srgbClr val="669900"/>
                </a:solidFill>
                <a:latin typeface="Liberation Mono"/>
              </a:rPr>
              <a:t>'</a:t>
            </a:r>
            <a:r>
              <a:rPr lang="en-IN" dirty="0">
                <a:solidFill>
                  <a:srgbClr val="999999"/>
                </a:solidFill>
                <a:latin typeface="Liberation Mono"/>
              </a:rPr>
              <a:t>]</a:t>
            </a:r>
            <a:endParaRPr lang="en-IN" dirty="0"/>
          </a:p>
        </p:txBody>
      </p:sp>
      <p:sp>
        <p:nvSpPr>
          <p:cNvPr id="8" name="Rectangle 7"/>
          <p:cNvSpPr/>
          <p:nvPr/>
        </p:nvSpPr>
        <p:spPr>
          <a:xfrm>
            <a:off x="228600" y="2887288"/>
            <a:ext cx="6172200" cy="646331"/>
          </a:xfrm>
          <a:prstGeom prst="rect">
            <a:avLst/>
          </a:prstGeom>
          <a:solidFill>
            <a:schemeClr val="tx1"/>
          </a:solidFill>
        </p:spPr>
        <p:txBody>
          <a:bodyPr wrap="square">
            <a:spAutoFit/>
          </a:bodyPr>
          <a:lstStyle/>
          <a:p>
            <a:r>
              <a:rPr lang="en-IN" i="1" dirty="0">
                <a:solidFill>
                  <a:srgbClr val="CFFF21"/>
                </a:solidFill>
              </a:rPr>
              <a:t>Triggers cannot use NEW.col_name or use OLD.col_name to refer to generated columns.</a:t>
            </a:r>
          </a:p>
        </p:txBody>
      </p:sp>
      <p:sp>
        <p:nvSpPr>
          <p:cNvPr id="5" name="Rectangle 4"/>
          <p:cNvSpPr/>
          <p:nvPr/>
        </p:nvSpPr>
        <p:spPr>
          <a:xfrm>
            <a:off x="166255" y="3885411"/>
            <a:ext cx="8828313" cy="1477328"/>
          </a:xfrm>
          <a:prstGeom prst="rect">
            <a:avLst/>
          </a:prstGeom>
        </p:spPr>
        <p:txBody>
          <a:bodyPr wrap="square">
            <a:spAutoFit/>
          </a:bodyPr>
          <a:lstStyle/>
          <a:p>
            <a:r>
              <a:rPr lang="en-IN" b="1" dirty="0" smtClean="0"/>
              <a:t>CREATE </a:t>
            </a:r>
            <a:r>
              <a:rPr lang="en-IN" b="1" dirty="0"/>
              <a:t>TABLE ... LIKE</a:t>
            </a:r>
            <a:r>
              <a:rPr lang="en-IN" dirty="0"/>
              <a:t>, the destination table </a:t>
            </a:r>
            <a:r>
              <a:rPr lang="en-IN" i="1" dirty="0">
                <a:solidFill>
                  <a:srgbClr val="0089A4"/>
                </a:solidFill>
              </a:rPr>
              <a:t>preserves generated column information</a:t>
            </a:r>
            <a:r>
              <a:rPr lang="en-IN" dirty="0"/>
              <a:t> from the original table.</a:t>
            </a:r>
          </a:p>
          <a:p>
            <a:endParaRPr lang="en-IN" dirty="0" smtClean="0"/>
          </a:p>
          <a:p>
            <a:r>
              <a:rPr lang="en-IN" b="1" dirty="0" smtClean="0"/>
              <a:t>CREATE </a:t>
            </a:r>
            <a:r>
              <a:rPr lang="en-IN" b="1" dirty="0"/>
              <a:t>TABLE ... SELECT</a:t>
            </a:r>
            <a:r>
              <a:rPr lang="en-IN" dirty="0"/>
              <a:t>, the destination table </a:t>
            </a:r>
            <a:r>
              <a:rPr lang="en-IN" i="1" dirty="0">
                <a:solidFill>
                  <a:srgbClr val="0089A4"/>
                </a:solidFill>
              </a:rPr>
              <a:t>does not preserves generated column information</a:t>
            </a:r>
            <a:r>
              <a:rPr lang="en-IN" dirty="0"/>
              <a:t> from the original table.</a:t>
            </a:r>
          </a:p>
        </p:txBody>
      </p:sp>
    </p:spTree>
    <p:extLst>
      <p:ext uri="{BB962C8B-B14F-4D97-AF65-F5344CB8AC3E}">
        <p14:creationId xmlns:p14="http://schemas.microsoft.com/office/powerpoint/2010/main" val="2964029205"/>
      </p:ext>
    </p:extLst>
  </p:cSld>
  <p:clrMapOvr>
    <a:masterClrMapping/>
  </p:clrMapOvr>
  <p:timing>
    <p:tnLst>
      <p:par>
        <p:cTn id="1" dur="indefinite" restart="never" nodeType="tmRoot"/>
      </p:par>
    </p:tnLst>
  </p:timing>
</p:sld>
</file>

<file path=ppt/slides/slide3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ALTER TABLE</a:t>
            </a:r>
          </a:p>
        </p:txBody>
      </p:sp>
    </p:spTree>
    <p:extLst>
      <p:ext uri="{BB962C8B-B14F-4D97-AF65-F5344CB8AC3E}">
        <p14:creationId xmlns:p14="http://schemas.microsoft.com/office/powerpoint/2010/main" val="3510893457"/>
      </p:ext>
    </p:extLst>
  </p:cSld>
  <p:clrMapOvr>
    <a:masterClrMapping/>
  </p:clrMapOvr>
  <p:timing>
    <p:tnLst>
      <p:par>
        <p:cTn id="1" dur="indefinite" restart="never" nodeType="tmRoot"/>
      </p:par>
    </p:tnLst>
  </p:timing>
</p:sld>
</file>

<file path=ppt/slides/slide3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Alter Table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6858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ALTER TABLE changes the structure of a table. For example, you can add or delete columns, create or destroy indexes, change the type of existing columns, or rename columns or the table itself.</a:t>
            </a:r>
          </a:p>
        </p:txBody>
      </p:sp>
      <p:sp>
        <p:nvSpPr>
          <p:cNvPr id="7" name="Rectangle 6"/>
          <p:cNvSpPr/>
          <p:nvPr/>
        </p:nvSpPr>
        <p:spPr>
          <a:xfrm>
            <a:off x="152400" y="1772483"/>
            <a:ext cx="8839200" cy="4247317"/>
          </a:xfrm>
          <a:prstGeom prst="rect">
            <a:avLst/>
          </a:prstGeom>
        </p:spPr>
        <p:txBody>
          <a:bodyPr wrap="square">
            <a:spAutoFit/>
          </a:bodyPr>
          <a:lstStyle/>
          <a:p>
            <a:r>
              <a:rPr lang="en-IN" dirty="0">
                <a:solidFill>
                  <a:srgbClr val="0077AA"/>
                </a:solidFill>
                <a:latin typeface="Liberation Mono"/>
              </a:rPr>
              <a:t>ALTER TABLE tbl_name [alter_specification [, alter_specification] ...]</a:t>
            </a:r>
          </a:p>
          <a:p>
            <a:r>
              <a:rPr lang="en-IN" dirty="0">
                <a:solidFill>
                  <a:srgbClr val="0077AA"/>
                </a:solidFill>
                <a:latin typeface="Liberation Mono"/>
              </a:rPr>
              <a:t>| ADD [COLUMN] col_name column_definition [FIRST | AFTER col_name ]</a:t>
            </a:r>
          </a:p>
          <a:p>
            <a:r>
              <a:rPr lang="en-IN" dirty="0">
                <a:solidFill>
                  <a:srgbClr val="0077AA"/>
                </a:solidFill>
                <a:latin typeface="Liberation Mono"/>
              </a:rPr>
              <a:t>| ADD [COLUMN] (col_name column_definition,...)</a:t>
            </a:r>
          </a:p>
          <a:p>
            <a:r>
              <a:rPr lang="en-IN" dirty="0">
                <a:solidFill>
                  <a:srgbClr val="0077AA"/>
                </a:solidFill>
                <a:latin typeface="Liberation Mono"/>
              </a:rPr>
              <a:t>| ADD {INDEX|KEY} [index_name] (index_col_name,...)</a:t>
            </a:r>
          </a:p>
          <a:p>
            <a:r>
              <a:rPr lang="en-IN" dirty="0">
                <a:solidFill>
                  <a:srgbClr val="0077AA"/>
                </a:solidFill>
                <a:latin typeface="Liberation Mono"/>
              </a:rPr>
              <a:t>| ADD [CONSTRAINT [symbol]] PRIMARY KEY</a:t>
            </a:r>
          </a:p>
          <a:p>
            <a:r>
              <a:rPr lang="en-IN" dirty="0">
                <a:solidFill>
                  <a:srgbClr val="0077AA"/>
                </a:solidFill>
                <a:latin typeface="Liberation Mono"/>
              </a:rPr>
              <a:t>| ADD [CONSTRAINT [symbol]] UNIQUE KEY</a:t>
            </a:r>
          </a:p>
          <a:p>
            <a:r>
              <a:rPr lang="en-IN" dirty="0">
                <a:solidFill>
                  <a:srgbClr val="0077AA"/>
                </a:solidFill>
                <a:latin typeface="Liberation Mono"/>
              </a:rPr>
              <a:t>| ADD [CONSTRAINT [symbol]] FOREIGN KEY reference_definition</a:t>
            </a:r>
          </a:p>
          <a:p>
            <a:r>
              <a:rPr lang="en-IN" dirty="0">
                <a:solidFill>
                  <a:srgbClr val="0077AA"/>
                </a:solidFill>
                <a:latin typeface="Liberation Mono"/>
              </a:rPr>
              <a:t>| CHANGE [COLUMN] old_col_name new_col_name column_definition    </a:t>
            </a:r>
          </a:p>
          <a:p>
            <a:r>
              <a:rPr lang="en-IN" dirty="0">
                <a:solidFill>
                  <a:srgbClr val="0077AA"/>
                </a:solidFill>
                <a:latin typeface="Liberation Mono"/>
              </a:rPr>
              <a:t>  [FIRST|AFTER col_name]</a:t>
            </a:r>
          </a:p>
          <a:p>
            <a:r>
              <a:rPr lang="en-IN" dirty="0">
                <a:solidFill>
                  <a:srgbClr val="0077AA"/>
                </a:solidFill>
                <a:latin typeface="Liberation Mono"/>
              </a:rPr>
              <a:t>| MODIFY [COLUMN] col_name column_definition [FIRST | AFTER col_name]</a:t>
            </a:r>
          </a:p>
          <a:p>
            <a:r>
              <a:rPr lang="en-IN" dirty="0">
                <a:solidFill>
                  <a:srgbClr val="0077AA"/>
                </a:solidFill>
                <a:latin typeface="Liberation Mono"/>
              </a:rPr>
              <a:t>| DROP [COLUMN] col_name</a:t>
            </a:r>
          </a:p>
          <a:p>
            <a:r>
              <a:rPr lang="en-IN" dirty="0">
                <a:solidFill>
                  <a:srgbClr val="0077AA"/>
                </a:solidFill>
                <a:latin typeface="Liberation Mono"/>
              </a:rPr>
              <a:t>| DROP PRIMARY KEY</a:t>
            </a:r>
          </a:p>
          <a:p>
            <a:r>
              <a:rPr lang="en-IN" dirty="0">
                <a:solidFill>
                  <a:srgbClr val="0077AA"/>
                </a:solidFill>
                <a:latin typeface="Liberation Mono"/>
              </a:rPr>
              <a:t>| DROP {INDEX|KEY} index_name</a:t>
            </a:r>
          </a:p>
          <a:p>
            <a:r>
              <a:rPr lang="en-IN" dirty="0">
                <a:solidFill>
                  <a:srgbClr val="0077AA"/>
                </a:solidFill>
                <a:latin typeface="Liberation Mono"/>
              </a:rPr>
              <a:t>| DROP FOREIGN KEY fk_symbol</a:t>
            </a:r>
          </a:p>
          <a:p>
            <a:r>
              <a:rPr lang="en-IN" dirty="0">
                <a:solidFill>
                  <a:srgbClr val="0077AA"/>
                </a:solidFill>
                <a:latin typeface="Liberation Mono"/>
              </a:rPr>
              <a:t>| RENAME [TO|AS] new_tbl_name</a:t>
            </a:r>
          </a:p>
        </p:txBody>
      </p:sp>
    </p:spTree>
    <p:extLst>
      <p:ext uri="{BB962C8B-B14F-4D97-AF65-F5344CB8AC3E}">
        <p14:creationId xmlns:p14="http://schemas.microsoft.com/office/powerpoint/2010/main" val="2581842829"/>
      </p:ext>
    </p:extLst>
  </p:cSld>
  <p:clrMapOvr>
    <a:masterClrMapping/>
  </p:clrMapOvr>
  <p:timing>
    <p:tnLst>
      <p:par>
        <p:cTn id="1" dur="indefinite" restart="never" nodeType="tmRoot"/>
      </p:par>
    </p:tnLst>
  </p:timing>
</p:sld>
</file>

<file path=ppt/slides/slide3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Alter Table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729342"/>
            <a:ext cx="8991600" cy="313932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Change </a:t>
            </a:r>
            <a:r>
              <a:rPr lang="en-IN" b="1" dirty="0" smtClean="0">
                <a:latin typeface="Arial" panose="020B0604020202020204" pitchFamily="34" charset="0"/>
                <a:cs typeface="Arial" panose="020B0604020202020204" pitchFamily="34" charset="0"/>
              </a:rPr>
              <a:t>Columns</a:t>
            </a:r>
            <a:r>
              <a:rPr lang="en-IN" dirty="0" smtClean="0">
                <a:latin typeface="Arial" panose="020B0604020202020204" pitchFamily="34" charset="0"/>
                <a:cs typeface="Arial" panose="020B0604020202020204" pitchFamily="34" charset="0"/>
              </a:rPr>
              <a:t> :- You </a:t>
            </a:r>
            <a:r>
              <a:rPr lang="en-IN" dirty="0">
                <a:latin typeface="Arial" panose="020B0604020202020204" pitchFamily="34" charset="0"/>
                <a:cs typeface="Arial" panose="020B0604020202020204" pitchFamily="34" charset="0"/>
              </a:rPr>
              <a:t>can rename a column using a CHANGE old_col_name new_col_name column_definition clause. To do so, specify the old and new column names and the definition that the column currently </a:t>
            </a:r>
            <a:r>
              <a:rPr lang="en-IN" dirty="0" smtClean="0">
                <a:latin typeface="Arial" panose="020B0604020202020204" pitchFamily="34" charset="0"/>
                <a:cs typeface="Arial" panose="020B0604020202020204" pitchFamily="34" charset="0"/>
              </a:rPr>
              <a:t>has.</a:t>
            </a:r>
          </a:p>
          <a:p>
            <a:endParaRPr lang="en-IN" b="1" dirty="0" smtClean="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Modify </a:t>
            </a:r>
            <a:r>
              <a:rPr lang="en-IN" b="1" dirty="0">
                <a:latin typeface="Arial" panose="020B0604020202020204" pitchFamily="34" charset="0"/>
                <a:cs typeface="Arial" panose="020B0604020202020204" pitchFamily="34" charset="0"/>
              </a:rPr>
              <a:t>Columns :- </a:t>
            </a:r>
            <a:r>
              <a:rPr lang="en-IN" dirty="0">
                <a:latin typeface="Arial" panose="020B0604020202020204" pitchFamily="34" charset="0"/>
                <a:cs typeface="Arial" panose="020B0604020202020204" pitchFamily="34" charset="0"/>
              </a:rPr>
              <a:t>You can also use MODIFY to change a column's type without renaming it</a:t>
            </a:r>
            <a:r>
              <a:rPr lang="en-IN" dirty="0" smtClean="0">
                <a:latin typeface="Arial" panose="020B0604020202020204" pitchFamily="34" charset="0"/>
                <a:cs typeface="Arial" panose="020B0604020202020204" pitchFamily="34" charset="0"/>
              </a:rPr>
              <a:t>.</a:t>
            </a:r>
          </a:p>
          <a:p>
            <a:endParaRPr lang="en-IN" b="1" dirty="0" smtClean="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Dropping </a:t>
            </a:r>
            <a:r>
              <a:rPr lang="en-IN" b="1" dirty="0">
                <a:latin typeface="Arial" panose="020B0604020202020204" pitchFamily="34" charset="0"/>
                <a:cs typeface="Arial" panose="020B0604020202020204" pitchFamily="34" charset="0"/>
              </a:rPr>
              <a:t>Columns :- </a:t>
            </a:r>
            <a:r>
              <a:rPr lang="en-IN" dirty="0">
                <a:latin typeface="Arial" panose="020B0604020202020204" pitchFamily="34" charset="0"/>
                <a:cs typeface="Arial" panose="020B0604020202020204" pitchFamily="34" charset="0"/>
              </a:rPr>
              <a:t>If a table contains only one column, the column cannot be dropped. If columns are dropped from a table, the columns are also removed from any index of which they are a part. If all columns that make up an index are dropped, the index is dropped as well</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43542" y="3907970"/>
            <a:ext cx="9024257" cy="646331"/>
          </a:xfrm>
          <a:prstGeom prst="rect">
            <a:avLst/>
          </a:prstGeom>
          <a:solidFill>
            <a:srgbClr val="EDE701"/>
          </a:solidFill>
        </p:spPr>
        <p:txBody>
          <a:bodyPr wrap="square">
            <a:spAutoFit/>
          </a:bodyPr>
          <a:lstStyle/>
          <a:p>
            <a:r>
              <a:rPr lang="en-IN" dirty="0">
                <a:latin typeface="Arial" panose="020B0604020202020204" pitchFamily="34" charset="0"/>
                <a:cs typeface="Arial" panose="020B0604020202020204" pitchFamily="34" charset="0"/>
              </a:rPr>
              <a:t>To convert a table from one storage engine to another, use an ALTER TABLE statement that indicates the new engine:</a:t>
            </a:r>
          </a:p>
        </p:txBody>
      </p:sp>
      <p:sp>
        <p:nvSpPr>
          <p:cNvPr id="3" name="Rectangle 2"/>
          <p:cNvSpPr/>
          <p:nvPr/>
        </p:nvSpPr>
        <p:spPr>
          <a:xfrm>
            <a:off x="239486" y="4517570"/>
            <a:ext cx="7903317" cy="1754326"/>
          </a:xfrm>
          <a:prstGeom prst="rect">
            <a:avLst/>
          </a:prstGeom>
        </p:spPr>
        <p:txBody>
          <a:bodyPr wrap="none">
            <a:spAutoFit/>
          </a:bodyPr>
          <a:lstStyle/>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dirty="0">
                <a:latin typeface="Arial" panose="020B0604020202020204" pitchFamily="34" charset="0"/>
                <a:cs typeface="Arial" panose="020B0604020202020204" pitchFamily="34" charset="0"/>
              </a:rPr>
              <a:t> TABLE </a:t>
            </a:r>
            <a:r>
              <a:rPr lang="en-IN" i="1" dirty="0" smtClean="0">
                <a:latin typeface="Arial" panose="020B0604020202020204" pitchFamily="34" charset="0"/>
                <a:cs typeface="Arial" panose="020B0604020202020204" pitchFamily="34" charset="0"/>
              </a:rPr>
              <a:t>tbl_name</a:t>
            </a:r>
            <a:r>
              <a:rPr lang="en-IN"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ENGINE = </a:t>
            </a:r>
            <a:r>
              <a:rPr lang="en-IN" sz="1600" dirty="0" smtClean="0">
                <a:solidFill>
                  <a:srgbClr val="DD4A68"/>
                </a:solidFill>
                <a:latin typeface="Arial" panose="020B0604020202020204" pitchFamily="34" charset="0"/>
                <a:ea typeface="Times New Roman" panose="02020603050405020304" pitchFamily="18" charset="0"/>
              </a:rPr>
              <a:t>InnoDB</a:t>
            </a:r>
            <a:endParaRPr lang="en-IN" sz="1600" dirty="0">
              <a:solidFill>
                <a:srgbClr val="DD4A68"/>
              </a:solidFill>
              <a:latin typeface="Arial" panose="020B0604020202020204" pitchFamily="34" charset="0"/>
              <a:ea typeface="Times New Roman" panose="02020603050405020304" pitchFamily="18" charset="0"/>
            </a:endParaRPr>
          </a:p>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dirty="0"/>
              <a:t> TABLE </a:t>
            </a:r>
            <a:r>
              <a:rPr lang="en-IN" i="1" dirty="0">
                <a:latin typeface="Arial" panose="020B0604020202020204" pitchFamily="34" charset="0"/>
                <a:cs typeface="Arial" panose="020B0604020202020204" pitchFamily="34" charset="0"/>
              </a:rPr>
              <a:t>tbl_name</a:t>
            </a:r>
            <a:r>
              <a:rPr lang="en-IN" dirty="0"/>
              <a:t> </a:t>
            </a:r>
            <a:r>
              <a:rPr lang="en-IN" sz="1600" dirty="0">
                <a:solidFill>
                  <a:srgbClr val="0077AA"/>
                </a:solidFill>
                <a:latin typeface="Arial" panose="020B0604020202020204" pitchFamily="34" charset="0"/>
                <a:ea typeface="Times New Roman" panose="02020603050405020304" pitchFamily="18" charset="0"/>
              </a:rPr>
              <a:t>ADD</a:t>
            </a:r>
            <a:r>
              <a:rPr lang="en-IN" dirty="0"/>
              <a:t> </a:t>
            </a:r>
            <a:r>
              <a:rPr lang="en-IN" sz="1600" dirty="0">
                <a:solidFill>
                  <a:srgbClr val="DD4A68"/>
                </a:solidFill>
                <a:latin typeface="Arial" panose="020B0604020202020204" pitchFamily="34" charset="0"/>
                <a:ea typeface="Times New Roman" panose="02020603050405020304" pitchFamily="18" charset="0"/>
              </a:rPr>
              <a:t>COL1 </a:t>
            </a:r>
            <a:r>
              <a:rPr lang="en-IN" sz="1600" dirty="0" smtClean="0">
                <a:solidFill>
                  <a:srgbClr val="DD4A68"/>
                </a:solidFill>
                <a:latin typeface="Arial" panose="020B0604020202020204" pitchFamily="34" charset="0"/>
                <a:ea typeface="Times New Roman" panose="02020603050405020304" pitchFamily="18" charset="0"/>
              </a:rPr>
              <a:t>INT</a:t>
            </a:r>
            <a:r>
              <a:rPr lang="en-IN" sz="1600" dirty="0" smtClean="0">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rPr>
              <a:t>ADD</a:t>
            </a:r>
            <a:r>
              <a:rPr lang="en-IN" sz="1600" dirty="0">
                <a:solidFill>
                  <a:srgbClr val="DD4A68"/>
                </a:solidFill>
                <a:latin typeface="Arial" panose="020B0604020202020204" pitchFamily="34" charset="0"/>
                <a:ea typeface="Times New Roman" panose="02020603050405020304" pitchFamily="18" charset="0"/>
              </a:rPr>
              <a:t> COL2 </a:t>
            </a:r>
            <a:r>
              <a:rPr lang="en-IN" sz="1600" dirty="0" smtClean="0">
                <a:solidFill>
                  <a:srgbClr val="DD4A68"/>
                </a:solidFill>
                <a:latin typeface="Arial" panose="020B0604020202020204" pitchFamily="34" charset="0"/>
                <a:ea typeface="Times New Roman" panose="02020603050405020304" pitchFamily="18" charset="0"/>
              </a:rPr>
              <a:t>INT</a:t>
            </a:r>
            <a:endParaRPr lang="en-IN" sz="1600" dirty="0">
              <a:solidFill>
                <a:srgbClr val="DD4A68"/>
              </a:solidFill>
              <a:latin typeface="Arial" panose="020B0604020202020204" pitchFamily="34" charset="0"/>
              <a:ea typeface="Times New Roman" panose="02020603050405020304" pitchFamily="18" charset="0"/>
            </a:endParaRPr>
          </a:p>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dirty="0"/>
              <a:t> TABLE </a:t>
            </a:r>
            <a:r>
              <a:rPr lang="en-IN" i="1" dirty="0">
                <a:latin typeface="Arial" panose="020B0604020202020204" pitchFamily="34" charset="0"/>
                <a:cs typeface="Arial" panose="020B0604020202020204" pitchFamily="34" charset="0"/>
              </a:rPr>
              <a:t>tbl_name</a:t>
            </a:r>
            <a:r>
              <a:rPr lang="en-IN" dirty="0"/>
              <a:t> </a:t>
            </a:r>
            <a:r>
              <a:rPr lang="en-IN" sz="1600" dirty="0">
                <a:solidFill>
                  <a:srgbClr val="0077AA"/>
                </a:solidFill>
                <a:latin typeface="Arial" panose="020B0604020202020204" pitchFamily="34" charset="0"/>
                <a:ea typeface="Times New Roman" panose="02020603050405020304" pitchFamily="18" charset="0"/>
              </a:rPr>
              <a:t>DROP</a:t>
            </a:r>
            <a:r>
              <a:rPr lang="en-IN" dirty="0"/>
              <a:t> </a:t>
            </a:r>
            <a:r>
              <a:rPr lang="en-IN" sz="1600" dirty="0">
                <a:solidFill>
                  <a:srgbClr val="0077AA"/>
                </a:solidFill>
                <a:latin typeface="Arial" panose="020B0604020202020204" pitchFamily="34" charset="0"/>
                <a:ea typeface="Times New Roman" panose="02020603050405020304" pitchFamily="18" charset="0"/>
              </a:rPr>
              <a:t>COLUMN</a:t>
            </a:r>
            <a:r>
              <a:rPr lang="en-IN" sz="1600" dirty="0">
                <a:solidFill>
                  <a:srgbClr val="DD4A68"/>
                </a:solidFill>
                <a:latin typeface="Arial" panose="020B0604020202020204" pitchFamily="34" charset="0"/>
                <a:ea typeface="Times New Roman" panose="02020603050405020304" pitchFamily="18" charset="0"/>
              </a:rPr>
              <a:t> </a:t>
            </a:r>
            <a:r>
              <a:rPr lang="en-IN" sz="1600" dirty="0" smtClean="0">
                <a:solidFill>
                  <a:srgbClr val="DD4A68"/>
                </a:solidFill>
                <a:latin typeface="Arial" panose="020B0604020202020204" pitchFamily="34" charset="0"/>
                <a:ea typeface="Times New Roman" panose="02020603050405020304" pitchFamily="18" charset="0"/>
              </a:rPr>
              <a:t>COL1</a:t>
            </a:r>
            <a:r>
              <a:rPr lang="en-IN" sz="1600" dirty="0" smtClean="0">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rPr>
              <a:t>DROP</a:t>
            </a:r>
            <a:r>
              <a:rPr lang="en-IN" dirty="0"/>
              <a:t> </a:t>
            </a:r>
            <a:r>
              <a:rPr lang="en-IN" sz="1600" dirty="0">
                <a:solidFill>
                  <a:srgbClr val="0077AA"/>
                </a:solidFill>
                <a:latin typeface="Arial" panose="020B0604020202020204" pitchFamily="34" charset="0"/>
                <a:ea typeface="Times New Roman" panose="02020603050405020304" pitchFamily="18" charset="0"/>
              </a:rPr>
              <a:t>COLUMN</a:t>
            </a:r>
            <a:r>
              <a:rPr lang="en-IN" sz="1600" dirty="0">
                <a:solidFill>
                  <a:srgbClr val="DD4A68"/>
                </a:solidFill>
                <a:latin typeface="Arial" panose="020B0604020202020204" pitchFamily="34" charset="0"/>
                <a:ea typeface="Times New Roman" panose="02020603050405020304" pitchFamily="18" charset="0"/>
              </a:rPr>
              <a:t> </a:t>
            </a:r>
            <a:r>
              <a:rPr lang="en-IN" sz="1600" dirty="0" smtClean="0">
                <a:solidFill>
                  <a:srgbClr val="DD4A68"/>
                </a:solidFill>
                <a:latin typeface="Arial" panose="020B0604020202020204" pitchFamily="34" charset="0"/>
                <a:ea typeface="Times New Roman" panose="02020603050405020304" pitchFamily="18" charset="0"/>
              </a:rPr>
              <a:t>COL2</a:t>
            </a:r>
            <a:endParaRPr lang="en-IN" sz="1600" dirty="0">
              <a:solidFill>
                <a:srgbClr val="DD4A68"/>
              </a:solidFill>
              <a:latin typeface="Arial" panose="020B0604020202020204" pitchFamily="34" charset="0"/>
              <a:ea typeface="Times New Roman" panose="02020603050405020304" pitchFamily="18" charset="0"/>
            </a:endParaRPr>
          </a:p>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dirty="0" smtClean="0">
                <a:latin typeface="Arial" panose="020B0604020202020204" pitchFamily="34" charset="0"/>
                <a:cs typeface="Arial" panose="020B0604020202020204" pitchFamily="34" charset="0"/>
              </a:rPr>
              <a:t> TABLE </a:t>
            </a:r>
            <a:r>
              <a:rPr lang="en-IN" i="1" dirty="0">
                <a:latin typeface="Arial" panose="020B0604020202020204" pitchFamily="34" charset="0"/>
                <a:cs typeface="Arial" panose="020B0604020202020204" pitchFamily="34" charset="0"/>
              </a:rPr>
              <a:t>tbl_name</a:t>
            </a:r>
            <a:r>
              <a:rPr lang="en-IN"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DROP</a:t>
            </a:r>
            <a:r>
              <a:rPr lang="en-IN"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COLUMN</a:t>
            </a:r>
            <a:r>
              <a:rPr lang="en-IN"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C4</a:t>
            </a:r>
            <a:r>
              <a:rPr lang="en-IN"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DROP</a:t>
            </a:r>
            <a:r>
              <a:rPr lang="en-IN"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COLUMN</a:t>
            </a:r>
            <a:r>
              <a:rPr lang="en-IN"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C5</a:t>
            </a:r>
            <a:r>
              <a:rPr lang="en-IN" sz="1600" dirty="0" smtClean="0">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rPr>
              <a:t>ADD</a:t>
            </a:r>
            <a:r>
              <a:rPr lang="en-IN" sz="1600" dirty="0">
                <a:solidFill>
                  <a:srgbClr val="DD4A68"/>
                </a:solidFill>
                <a:latin typeface="Arial" panose="020B0604020202020204" pitchFamily="34" charset="0"/>
                <a:ea typeface="Times New Roman" panose="02020603050405020304" pitchFamily="18" charset="0"/>
              </a:rPr>
              <a:t> C3 </a:t>
            </a:r>
            <a:r>
              <a:rPr lang="en-IN" sz="1600" dirty="0" smtClean="0">
                <a:solidFill>
                  <a:srgbClr val="DD4A68"/>
                </a:solidFill>
                <a:latin typeface="Arial" panose="020B0604020202020204" pitchFamily="34" charset="0"/>
                <a:ea typeface="Times New Roman" panose="02020603050405020304" pitchFamily="18" charset="0"/>
              </a:rPr>
              <a:t>INT</a:t>
            </a:r>
            <a:endParaRPr lang="en-IN" sz="1600"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42387801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4" name="Rectangle 1"/>
          <p:cNvSpPr>
            <a:spLocks noChangeArrowheads="1"/>
          </p:cNvSpPr>
          <p:nvPr/>
        </p:nvSpPr>
        <p:spPr bwMode="auto">
          <a:xfrm>
            <a:off x="228600" y="838200"/>
            <a:ext cx="8610600" cy="1077218"/>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ctr"/>
            <a:r>
              <a:rPr lang="en-US" sz="3200" dirty="0" smtClean="0">
                <a:latin typeface="Arial" pitchFamily="34" charset="0"/>
                <a:cs typeface="Arial" pitchFamily="34" charset="0"/>
              </a:rPr>
              <a:t>In Entity Relationship(ER) Model attributes can be classified into the following types.</a:t>
            </a:r>
            <a:endParaRPr lang="en-US" sz="3200" dirty="0" smtClean="0">
              <a:latin typeface="Arial" pitchFamily="34" charset="0"/>
              <a:ea typeface="MS Mincho" pitchFamily="49" charset="-128"/>
              <a:cs typeface="Arial" pitchFamily="34" charset="0"/>
            </a:endParaRPr>
          </a:p>
        </p:txBody>
      </p:sp>
      <p:sp>
        <p:nvSpPr>
          <p:cNvPr id="5" name="Rectangle 4"/>
          <p:cNvSpPr/>
          <p:nvPr/>
        </p:nvSpPr>
        <p:spPr>
          <a:xfrm>
            <a:off x="228600" y="2133600"/>
            <a:ext cx="8610600" cy="2308324"/>
          </a:xfrm>
          <a:prstGeom prst="rect">
            <a:avLst/>
          </a:prstGeom>
          <a:solidFill>
            <a:schemeClr val="bg1"/>
          </a:solidFill>
        </p:spPr>
        <p:txBody>
          <a:bodyPr wrap="square">
            <a:spAutoFit/>
          </a:bodyPr>
          <a:lstStyle/>
          <a:p>
            <a:pPr>
              <a:lnSpc>
                <a:spcPct val="150000"/>
              </a:lnSpc>
              <a:buFont typeface="Arial" pitchFamily="34" charset="0"/>
              <a:buChar char="•"/>
            </a:pPr>
            <a:r>
              <a:rPr lang="en-US" sz="2400" dirty="0" smtClean="0">
                <a:solidFill>
                  <a:schemeClr val="bg2">
                    <a:lumMod val="50000"/>
                  </a:schemeClr>
                </a:solidFill>
                <a:latin typeface="Arial" pitchFamily="34" charset="0"/>
                <a:cs typeface="Arial" pitchFamily="34" charset="0"/>
              </a:rPr>
              <a:t> </a:t>
            </a:r>
            <a:r>
              <a:rPr lang="en-US" sz="2400" dirty="0" smtClean="0">
                <a:solidFill>
                  <a:schemeClr val="bg2">
                    <a:lumMod val="50000"/>
                  </a:schemeClr>
                </a:solidFill>
                <a:latin typeface="Arial" pitchFamily="34" charset="0"/>
                <a:ea typeface="MS Mincho" pitchFamily="49" charset="-128"/>
                <a:cs typeface="Arial" pitchFamily="34" charset="0"/>
              </a:rPr>
              <a:t>Simple/Atomic and Composite Attribute</a:t>
            </a:r>
          </a:p>
          <a:p>
            <a:pPr>
              <a:lnSpc>
                <a:spcPct val="150000"/>
              </a:lnSpc>
              <a:buFont typeface="Arial" pitchFamily="34" charset="0"/>
              <a:buChar char="•"/>
            </a:pPr>
            <a:r>
              <a:rPr lang="en-US" sz="2400" dirty="0" smtClean="0">
                <a:solidFill>
                  <a:schemeClr val="bg2">
                    <a:lumMod val="50000"/>
                  </a:schemeClr>
                </a:solidFill>
                <a:latin typeface="Arial" pitchFamily="34" charset="0"/>
                <a:ea typeface="MS Mincho" pitchFamily="49" charset="-128"/>
                <a:cs typeface="Arial" pitchFamily="34" charset="0"/>
              </a:rPr>
              <a:t> Single Valued and Multi Valued attribute</a:t>
            </a:r>
          </a:p>
          <a:p>
            <a:pPr>
              <a:lnSpc>
                <a:spcPct val="150000"/>
              </a:lnSpc>
              <a:buFont typeface="Arial" pitchFamily="34" charset="0"/>
              <a:buChar char="•"/>
            </a:pPr>
            <a:r>
              <a:rPr lang="en-US" sz="2400" dirty="0" smtClean="0">
                <a:solidFill>
                  <a:schemeClr val="bg2">
                    <a:lumMod val="50000"/>
                  </a:schemeClr>
                </a:solidFill>
                <a:latin typeface="Arial" pitchFamily="34" charset="0"/>
                <a:ea typeface="MS Mincho" pitchFamily="49" charset="-128"/>
                <a:cs typeface="Arial" pitchFamily="34" charset="0"/>
              </a:rPr>
              <a:t> Stored and Derived Attributes</a:t>
            </a:r>
          </a:p>
          <a:p>
            <a:pPr>
              <a:lnSpc>
                <a:spcPct val="150000"/>
              </a:lnSpc>
              <a:buFont typeface="Arial" pitchFamily="34" charset="0"/>
              <a:buChar char="•"/>
            </a:pPr>
            <a:r>
              <a:rPr lang="en-US" sz="2400" dirty="0" smtClean="0">
                <a:solidFill>
                  <a:schemeClr val="bg2">
                    <a:lumMod val="50000"/>
                  </a:schemeClr>
                </a:solidFill>
                <a:latin typeface="Arial" pitchFamily="34" charset="0"/>
                <a:ea typeface="MS Mincho" pitchFamily="49" charset="-128"/>
                <a:cs typeface="Arial" pitchFamily="34" charset="0"/>
              </a:rPr>
              <a:t> Complex Attribute</a:t>
            </a:r>
            <a:endParaRPr lang="en-US" sz="2400" dirty="0">
              <a:solidFill>
                <a:schemeClr val="bg2">
                  <a:lumMod val="50000"/>
                </a:schemeClr>
              </a:solidFill>
              <a:latin typeface="Arial" pitchFamily="34" charset="0"/>
              <a:ea typeface="MS Mincho" pitchFamily="49" charset="-128"/>
              <a:cs typeface="Arial"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Attributes</a:t>
            </a:r>
          </a:p>
        </p:txBody>
      </p:sp>
    </p:spTree>
  </p:cSld>
  <p:clrMapOvr>
    <a:masterClrMapping/>
  </p:clrMapOvr>
  <p:timing>
    <p:tnLst>
      <p:par>
        <p:cTn id="1" dur="indefinite" restart="never" nodeType="tmRoot"/>
      </p:par>
    </p:tnLst>
  </p:timing>
</p:sld>
</file>

<file path=ppt/slides/slide3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DROP TABLE</a:t>
            </a:r>
          </a:p>
        </p:txBody>
      </p:sp>
      <p:sp>
        <p:nvSpPr>
          <p:cNvPr id="3" name="Rectangle 2"/>
          <p:cNvSpPr/>
          <p:nvPr/>
        </p:nvSpPr>
        <p:spPr>
          <a:xfrm>
            <a:off x="76200" y="3124200"/>
            <a:ext cx="8991600" cy="923330"/>
          </a:xfrm>
          <a:prstGeom prst="rect">
            <a:avLst/>
          </a:prstGeom>
          <a:solidFill>
            <a:srgbClr val="EDE701"/>
          </a:solidFill>
        </p:spPr>
        <p:txBody>
          <a:bodyPr wrap="square">
            <a:spAutoFit/>
          </a:bodyPr>
          <a:lstStyle/>
          <a:p>
            <a:r>
              <a:rPr lang="en-IN" dirty="0">
                <a:latin typeface="Segoe UI Light" panose="020B0502040204020203" pitchFamily="34" charset="0"/>
                <a:cs typeface="Segoe UI Light" panose="020B0502040204020203" pitchFamily="34" charset="0"/>
              </a:rPr>
              <a:t>DROP and TRUNCATE are DDL commands, whereas DELETE is a DML command. Therefore DELETE operations can be rolled back (undone), while DROP and TRUNCATE operations cannot be rolled back.</a:t>
            </a:r>
          </a:p>
        </p:txBody>
      </p:sp>
    </p:spTree>
    <p:extLst>
      <p:ext uri="{BB962C8B-B14F-4D97-AF65-F5344CB8AC3E}">
        <p14:creationId xmlns:p14="http://schemas.microsoft.com/office/powerpoint/2010/main" val="3059040269"/>
      </p:ext>
    </p:extLst>
  </p:cSld>
  <p:clrMapOvr>
    <a:masterClrMapping/>
  </p:clrMapOvr>
  <p:timing>
    <p:tnLst>
      <p:par>
        <p:cTn id="1" dur="indefinite" restart="never" nodeType="tmRoot"/>
      </p:par>
    </p:tnLst>
  </p:timing>
</p:sld>
</file>

<file path=ppt/slides/slide3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Drop Table</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DROP TABLE removes one or more tables. All table data and the table definition are removed.</a:t>
            </a:r>
          </a:p>
        </p:txBody>
      </p:sp>
      <p:sp>
        <p:nvSpPr>
          <p:cNvPr id="6" name="Rectangle 5"/>
          <p:cNvSpPr/>
          <p:nvPr/>
        </p:nvSpPr>
        <p:spPr>
          <a:xfrm>
            <a:off x="152400" y="1600200"/>
            <a:ext cx="8839200" cy="369332"/>
          </a:xfrm>
          <a:prstGeom prst="rect">
            <a:avLst/>
          </a:prstGeom>
        </p:spPr>
        <p:txBody>
          <a:bodyPr wrap="square">
            <a:spAutoFit/>
          </a:bodyPr>
          <a:lstStyle/>
          <a:p>
            <a:r>
              <a:rPr lang="en-IN" dirty="0">
                <a:solidFill>
                  <a:srgbClr val="0077AA"/>
                </a:solidFill>
                <a:latin typeface="Liberation Mono"/>
              </a:rPr>
              <a:t>DROP [TEMPORARY] TABLE [IF EXISTS] tbl_name [, tbl_name] ...</a:t>
            </a:r>
            <a:endParaRPr lang="en-US" dirty="0">
              <a:solidFill>
                <a:srgbClr val="0077AA"/>
              </a:solidFill>
              <a:latin typeface="Liberation Mono"/>
            </a:endParaRPr>
          </a:p>
        </p:txBody>
      </p:sp>
    </p:spTree>
    <p:extLst>
      <p:ext uri="{BB962C8B-B14F-4D97-AF65-F5344CB8AC3E}">
        <p14:creationId xmlns:p14="http://schemas.microsoft.com/office/powerpoint/2010/main" val="3240828758"/>
      </p:ext>
    </p:extLst>
  </p:cSld>
  <p:clrMapOvr>
    <a:masterClrMapping/>
  </p:clrMapOvr>
  <p:timing>
    <p:tnLst>
      <p:par>
        <p:cTn id="1" dur="indefinite" restart="never" nodeType="tmRoot"/>
      </p:par>
    </p:tnLst>
  </p:timing>
</p:sld>
</file>

<file path=ppt/slides/slide3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TRUNCATE TABLE</a:t>
            </a:r>
          </a:p>
        </p:txBody>
      </p:sp>
      <p:sp>
        <p:nvSpPr>
          <p:cNvPr id="3" name="Rectangle 2"/>
          <p:cNvSpPr/>
          <p:nvPr/>
        </p:nvSpPr>
        <p:spPr>
          <a:xfrm>
            <a:off x="152400" y="3124200"/>
            <a:ext cx="8839200" cy="923330"/>
          </a:xfrm>
          <a:prstGeom prst="rect">
            <a:avLst/>
          </a:prstGeom>
          <a:solidFill>
            <a:srgbClr val="EDE701"/>
          </a:solidFill>
        </p:spPr>
        <p:txBody>
          <a:bodyPr wrap="square">
            <a:spAutoFit/>
          </a:bodyPr>
          <a:lstStyle/>
          <a:p>
            <a:r>
              <a:rPr lang="en-IN" dirty="0">
                <a:latin typeface="Segoe UI Light" panose="020B0502040204020203" pitchFamily="34" charset="0"/>
                <a:cs typeface="Segoe UI Light" panose="020B0502040204020203" pitchFamily="34" charset="0"/>
              </a:rPr>
              <a:t>DROP and TRUNCATE are DDL commands, whereas DELETE is a DML command. Therefore DELETE operations can be rolled back (undone), while DROP and TRUNCATE operations cannot be rolled back.</a:t>
            </a:r>
          </a:p>
        </p:txBody>
      </p:sp>
      <p:sp>
        <p:nvSpPr>
          <p:cNvPr id="4" name="Rectangle 3"/>
          <p:cNvSpPr/>
          <p:nvPr/>
        </p:nvSpPr>
        <p:spPr>
          <a:xfrm>
            <a:off x="152400" y="152400"/>
            <a:ext cx="8839200" cy="707886"/>
          </a:xfrm>
          <a:prstGeom prst="rect">
            <a:avLst/>
          </a:prstGeom>
        </p:spPr>
        <p:txBody>
          <a:bodyPr wrap="square">
            <a:spAutoFit/>
          </a:bodyPr>
          <a:lstStyle/>
          <a:p>
            <a:r>
              <a:rPr lang="en-IN" sz="2000" dirty="0">
                <a:solidFill>
                  <a:srgbClr val="006C86"/>
                </a:solidFill>
                <a:latin typeface="Segoe UI Light" panose="020B0502040204020203" pitchFamily="34" charset="0"/>
                <a:cs typeface="Segoe UI Light" panose="020B0502040204020203" pitchFamily="34" charset="0"/>
              </a:rPr>
              <a:t>The TRUNCATE TABLE statement removes all the data of a table and resets the auto-increment value to zero.</a:t>
            </a:r>
          </a:p>
        </p:txBody>
      </p:sp>
    </p:spTree>
    <p:extLst>
      <p:ext uri="{BB962C8B-B14F-4D97-AF65-F5344CB8AC3E}">
        <p14:creationId xmlns:p14="http://schemas.microsoft.com/office/powerpoint/2010/main" val="81896664"/>
      </p:ext>
    </p:extLst>
  </p:cSld>
  <p:clrMapOvr>
    <a:masterClrMapping/>
  </p:clrMapOvr>
  <p:timing>
    <p:tnLst>
      <p:par>
        <p:cTn id="1" dur="indefinite" restart="never" nodeType="tmRoot"/>
      </p:par>
    </p:tnLst>
  </p:timing>
</p:sld>
</file>

<file path=ppt/slides/slide3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Truncate Table</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Logically, TRUNCATE TABLE is similar to a DELETE statement that deletes all rows, or a sequence of DROP TABLE and CREATE TABLE statements.</a:t>
            </a:r>
          </a:p>
        </p:txBody>
      </p:sp>
      <p:sp>
        <p:nvSpPr>
          <p:cNvPr id="6" name="Rectangle 5"/>
          <p:cNvSpPr/>
          <p:nvPr/>
        </p:nvSpPr>
        <p:spPr>
          <a:xfrm>
            <a:off x="152400" y="1600200"/>
            <a:ext cx="8839200" cy="369332"/>
          </a:xfrm>
          <a:prstGeom prst="rect">
            <a:avLst/>
          </a:prstGeom>
        </p:spPr>
        <p:txBody>
          <a:bodyPr wrap="square">
            <a:spAutoFit/>
          </a:bodyPr>
          <a:lstStyle/>
          <a:p>
            <a:r>
              <a:rPr lang="en-IN" dirty="0">
                <a:solidFill>
                  <a:srgbClr val="0077AA"/>
                </a:solidFill>
                <a:latin typeface="Liberation Mono"/>
              </a:rPr>
              <a:t>TRUNCATE [TABLE] tbl_name</a:t>
            </a:r>
            <a:endParaRPr lang="en-US" dirty="0">
              <a:solidFill>
                <a:srgbClr val="0077AA"/>
              </a:solidFill>
              <a:latin typeface="Liberation Mono"/>
            </a:endParaRPr>
          </a:p>
        </p:txBody>
      </p:sp>
      <p:sp>
        <p:nvSpPr>
          <p:cNvPr id="7" name="Rectangle 6"/>
          <p:cNvSpPr/>
          <p:nvPr/>
        </p:nvSpPr>
        <p:spPr>
          <a:xfrm>
            <a:off x="152400" y="2221468"/>
            <a:ext cx="8839200" cy="3893374"/>
          </a:xfrm>
          <a:prstGeom prst="rect">
            <a:avLst/>
          </a:prstGeom>
          <a:solidFill>
            <a:srgbClr val="E8F97F"/>
          </a:solidFill>
        </p:spPr>
        <p:txBody>
          <a:bodyPr wrap="square">
            <a:spAutoFit/>
          </a:bodyPr>
          <a:lstStyle/>
          <a:p>
            <a:pPr marL="285750" indent="-285750">
              <a:buFont typeface="Arial" panose="020B0604020202020204" pitchFamily="34" charset="0"/>
              <a:buChar char="•"/>
            </a:pPr>
            <a:r>
              <a:rPr lang="en-US" sz="1900" i="1" dirty="0">
                <a:latin typeface="Arial" panose="020B0604020202020204" pitchFamily="34" charset="0"/>
                <a:cs typeface="Arial" panose="020B0604020202020204" pitchFamily="34" charset="0"/>
              </a:rPr>
              <a:t>Truncate</a:t>
            </a:r>
            <a:r>
              <a:rPr lang="en-US" sz="1900" dirty="0">
                <a:latin typeface="Arial" panose="020B0604020202020204" pitchFamily="34" charset="0"/>
                <a:cs typeface="Arial" panose="020B0604020202020204" pitchFamily="34" charset="0"/>
              </a:rPr>
              <a:t> operations drop and re-create the table, which is much faster than deleting rows one by one</a:t>
            </a:r>
            <a:r>
              <a:rPr lang="en-US" sz="19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US" sz="19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900" i="1" dirty="0" smtClean="0">
                <a:latin typeface="Arial" panose="020B0604020202020204" pitchFamily="34" charset="0"/>
                <a:cs typeface="Arial" panose="020B0604020202020204" pitchFamily="34" charset="0"/>
              </a:rPr>
              <a:t>Truncate</a:t>
            </a:r>
            <a:r>
              <a:rPr lang="en-US" sz="1900" dirty="0" smtClean="0">
                <a:latin typeface="Arial" panose="020B0604020202020204" pitchFamily="34" charset="0"/>
                <a:cs typeface="Arial" panose="020B0604020202020204" pitchFamily="34" charset="0"/>
              </a:rPr>
              <a:t> </a:t>
            </a:r>
            <a:r>
              <a:rPr lang="en-US" sz="1900" dirty="0">
                <a:latin typeface="Arial" panose="020B0604020202020204" pitchFamily="34" charset="0"/>
                <a:cs typeface="Arial" panose="020B0604020202020204" pitchFamily="34" charset="0"/>
              </a:rPr>
              <a:t>operations cause an implicit commit, and so cannot be rolled back</a:t>
            </a:r>
            <a:r>
              <a:rPr lang="en-US" sz="19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US" sz="19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900" i="1" dirty="0">
                <a:latin typeface="Arial" panose="020B0604020202020204" pitchFamily="34" charset="0"/>
                <a:cs typeface="Arial" panose="020B0604020202020204" pitchFamily="34" charset="0"/>
              </a:rPr>
              <a:t>Truncate</a:t>
            </a:r>
            <a:r>
              <a:rPr lang="en-IN" sz="1900" dirty="0">
                <a:latin typeface="Arial" panose="020B0604020202020204" pitchFamily="34" charset="0"/>
                <a:cs typeface="Arial" panose="020B0604020202020204" pitchFamily="34" charset="0"/>
              </a:rPr>
              <a:t> does not cause </a:t>
            </a:r>
            <a:r>
              <a:rPr lang="en-IN" sz="1900" i="1" dirty="0">
                <a:latin typeface="Arial" panose="020B0604020202020204" pitchFamily="34" charset="0"/>
                <a:cs typeface="Arial" panose="020B0604020202020204" pitchFamily="34" charset="0"/>
              </a:rPr>
              <a:t>ON</a:t>
            </a:r>
            <a:r>
              <a:rPr lang="en-IN" sz="1900" dirty="0">
                <a:latin typeface="Arial" panose="020B0604020202020204" pitchFamily="34" charset="0"/>
                <a:cs typeface="Arial" panose="020B0604020202020204" pitchFamily="34" charset="0"/>
              </a:rPr>
              <a:t> </a:t>
            </a:r>
            <a:r>
              <a:rPr lang="en-IN" sz="1900" i="1" dirty="0">
                <a:latin typeface="Arial" panose="020B0604020202020204" pitchFamily="34" charset="0"/>
                <a:cs typeface="Arial" panose="020B0604020202020204" pitchFamily="34" charset="0"/>
              </a:rPr>
              <a:t>DELETE</a:t>
            </a:r>
            <a:r>
              <a:rPr lang="en-IN" sz="1900" dirty="0">
                <a:latin typeface="Arial" panose="020B0604020202020204" pitchFamily="34" charset="0"/>
                <a:cs typeface="Arial" panose="020B0604020202020204" pitchFamily="34" charset="0"/>
              </a:rPr>
              <a:t> triggers to fire</a:t>
            </a:r>
            <a:r>
              <a:rPr lang="en-IN" sz="19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9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900" i="1" dirty="0">
                <a:latin typeface="Arial" panose="020B0604020202020204" pitchFamily="34" charset="0"/>
                <a:cs typeface="Arial" panose="020B0604020202020204" pitchFamily="34" charset="0"/>
              </a:rPr>
              <a:t>Truncate</a:t>
            </a:r>
            <a:r>
              <a:rPr lang="en-IN" sz="1900" dirty="0">
                <a:latin typeface="Arial" panose="020B0604020202020204" pitchFamily="34" charset="0"/>
                <a:cs typeface="Arial" panose="020B0604020202020204" pitchFamily="34" charset="0"/>
              </a:rPr>
              <a:t> cannot be performed for InnoDB tables with parent-child foreign key relationships</a:t>
            </a:r>
            <a:r>
              <a:rPr lang="en-IN" sz="19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900" dirty="0" smtClean="0"/>
          </a:p>
          <a:p>
            <a:pPr marL="285750" indent="-285750">
              <a:buFont typeface="Arial" panose="020B0604020202020204" pitchFamily="34" charset="0"/>
              <a:buChar char="•"/>
            </a:pPr>
            <a:r>
              <a:rPr lang="en-IN" sz="1900" i="1" dirty="0" smtClean="0"/>
              <a:t>Truncate</a:t>
            </a:r>
            <a:r>
              <a:rPr lang="en-IN" sz="1900" dirty="0" smtClean="0"/>
              <a:t> </a:t>
            </a:r>
            <a:r>
              <a:rPr lang="en-IN" sz="1900" dirty="0"/>
              <a:t>retain </a:t>
            </a:r>
            <a:r>
              <a:rPr lang="en-IN" sz="1900" dirty="0" smtClean="0"/>
              <a:t>Identity and reset </a:t>
            </a:r>
            <a:r>
              <a:rPr lang="en-IN" sz="1900" dirty="0"/>
              <a:t>to the </a:t>
            </a:r>
            <a:r>
              <a:rPr lang="en-IN" sz="1900" dirty="0" smtClean="0"/>
              <a:t>seed </a:t>
            </a:r>
            <a:r>
              <a:rPr lang="en-IN" sz="1900" i="1" dirty="0">
                <a:solidFill>
                  <a:srgbClr val="00B050"/>
                </a:solidFill>
              </a:rPr>
              <a:t>(start value) </a:t>
            </a:r>
            <a:r>
              <a:rPr lang="en-IN" sz="1900" dirty="0" smtClean="0"/>
              <a:t>value.</a:t>
            </a:r>
          </a:p>
          <a:p>
            <a:pPr marL="285750" indent="-285750">
              <a:buFont typeface="Arial" panose="020B0604020202020204" pitchFamily="34" charset="0"/>
              <a:buChar char="•"/>
            </a:pPr>
            <a:endParaRPr lang="en-IN" sz="19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900" dirty="0">
                <a:latin typeface="Arial" panose="020B0604020202020204" pitchFamily="34" charset="0"/>
                <a:cs typeface="Arial" panose="020B0604020202020204" pitchFamily="34" charset="0"/>
              </a:rPr>
              <a:t>Cannot truncate a table referenced in a foreign key </a:t>
            </a:r>
            <a:r>
              <a:rPr lang="en-IN" sz="1900" dirty="0" smtClean="0">
                <a:latin typeface="Arial" panose="020B0604020202020204" pitchFamily="34" charset="0"/>
                <a:cs typeface="Arial" panose="020B0604020202020204" pitchFamily="34" charset="0"/>
              </a:rPr>
              <a:t>constraint.</a:t>
            </a:r>
            <a:endParaRPr lang="en-IN" sz="19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04231385"/>
      </p:ext>
    </p:extLst>
  </p:cSld>
  <p:clrMapOvr>
    <a:masterClrMapping/>
  </p:clrMapOvr>
  <p:timing>
    <p:tnLst>
      <p:par>
        <p:cTn id="1" dur="indefinite" restart="never" nodeType="tmRoot"/>
      </p:par>
    </p:tnLst>
  </p:timing>
</p:sld>
</file>

<file path=ppt/slides/slide3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RENAME Table</a:t>
            </a:r>
          </a:p>
        </p:txBody>
      </p:sp>
      <p:sp>
        <p:nvSpPr>
          <p:cNvPr id="3" name="Rectangle 2"/>
          <p:cNvSpPr/>
          <p:nvPr/>
        </p:nvSpPr>
        <p:spPr>
          <a:xfrm>
            <a:off x="152400" y="3505200"/>
            <a:ext cx="8839200" cy="369332"/>
          </a:xfrm>
          <a:prstGeom prst="rect">
            <a:avLst/>
          </a:prstGeom>
        </p:spPr>
        <p:txBody>
          <a:bodyPr wrap="square">
            <a:spAutoFit/>
          </a:bodyPr>
          <a:lstStyle/>
          <a:p>
            <a:r>
              <a:rPr lang="en-IN" dirty="0">
                <a:solidFill>
                  <a:srgbClr val="0077AA"/>
                </a:solidFill>
                <a:latin typeface="Liberation Mono"/>
              </a:rPr>
              <a:t>RENAME TABLE old_tbl_name to new_tbl_name</a:t>
            </a:r>
            <a:endParaRPr lang="en-US" dirty="0">
              <a:solidFill>
                <a:srgbClr val="0077AA"/>
              </a:solidFill>
              <a:latin typeface="Liberation Mono"/>
            </a:endParaRPr>
          </a:p>
        </p:txBody>
      </p:sp>
      <p:sp>
        <p:nvSpPr>
          <p:cNvPr id="4" name="Rectangle 3"/>
          <p:cNvSpPr/>
          <p:nvPr/>
        </p:nvSpPr>
        <p:spPr>
          <a:xfrm>
            <a:off x="152400" y="4267200"/>
            <a:ext cx="8839200" cy="338554"/>
          </a:xfrm>
          <a:prstGeom prst="rect">
            <a:avLst/>
          </a:prstGeom>
        </p:spPr>
        <p:txBody>
          <a:bodyPr wrap="square">
            <a:spAutoFit/>
          </a:bodyPr>
          <a:lstStyle/>
          <a:p>
            <a:r>
              <a:rPr lang="en-IN" sz="1600" dirty="0" smtClean="0">
                <a:solidFill>
                  <a:srgbClr val="0077AA"/>
                </a:solidFill>
                <a:latin typeface="Arial" panose="020B0604020202020204" pitchFamily="34" charset="0"/>
                <a:ea typeface="Times New Roman" panose="02020603050405020304" pitchFamily="18" charset="0"/>
              </a:rPr>
              <a:t>RENAME</a:t>
            </a:r>
            <a:r>
              <a:rPr lang="en-IN" sz="1600" dirty="0" smtClean="0"/>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t> </a:t>
            </a:r>
            <a:r>
              <a:rPr lang="en-IN" sz="1600" dirty="0" smtClean="0">
                <a:latin typeface="Arial" panose="020B0604020202020204" pitchFamily="34" charset="0"/>
                <a:ea typeface="Times New Roman" panose="02020603050405020304" pitchFamily="18" charset="0"/>
              </a:rPr>
              <a:t>EMP</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rPr>
              <a:t>TO</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EMPLOYEE</a:t>
            </a:r>
            <a:r>
              <a:rPr lang="en-IN" sz="1600" dirty="0" smtClean="0">
                <a:solidFill>
                  <a:srgbClr val="DD4A68"/>
                </a:solidFill>
                <a:latin typeface="Arial" panose="020B0604020202020204" pitchFamily="34" charset="0"/>
                <a:ea typeface="Times New Roman" panose="02020603050405020304" pitchFamily="18" charset="0"/>
              </a:rPr>
              <a:t>;</a:t>
            </a:r>
            <a:endParaRPr lang="en-IN" sz="1600"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1522131221"/>
      </p:ext>
    </p:extLst>
  </p:cSld>
  <p:clrMapOvr>
    <a:masterClrMapping/>
  </p:clrMapOvr>
  <p:timing>
    <p:tnLst>
      <p:par>
        <p:cTn id="1" dur="indefinite" restart="never" nodeType="tmRoot"/>
      </p:par>
    </p:tnLst>
  </p:timing>
</p:sld>
</file>

<file path=ppt/slides/slide3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CONSTRAINTS</a:t>
            </a:r>
          </a:p>
        </p:txBody>
      </p:sp>
      <p:sp>
        <p:nvSpPr>
          <p:cNvPr id="3" name="Rectangle 2"/>
          <p:cNvSpPr/>
          <p:nvPr/>
        </p:nvSpPr>
        <p:spPr>
          <a:xfrm>
            <a:off x="304800" y="3581400"/>
            <a:ext cx="8534400" cy="1631216"/>
          </a:xfrm>
          <a:prstGeom prst="rect">
            <a:avLst/>
          </a:prstGeom>
        </p:spPr>
        <p:txBody>
          <a:bodyPr wrap="square">
            <a:spAutoFit/>
          </a:bodyPr>
          <a:lstStyle/>
          <a:p>
            <a:r>
              <a:rPr lang="en-IN" sz="2000" b="1" dirty="0" smtClean="0"/>
              <a:t>PRI</a:t>
            </a:r>
            <a:r>
              <a:rPr lang="en-IN" sz="2000" dirty="0" smtClean="0"/>
              <a:t> =&gt; primary key</a:t>
            </a:r>
          </a:p>
          <a:p>
            <a:r>
              <a:rPr lang="en-IN" sz="2000" b="1" dirty="0" smtClean="0"/>
              <a:t>UNI</a:t>
            </a:r>
            <a:r>
              <a:rPr lang="en-IN" sz="2000" dirty="0" smtClean="0"/>
              <a:t> =&gt; unique key</a:t>
            </a:r>
          </a:p>
          <a:p>
            <a:r>
              <a:rPr lang="en-IN" sz="2000" b="1" dirty="0" smtClean="0"/>
              <a:t>MUL</a:t>
            </a:r>
            <a:r>
              <a:rPr lang="en-IN" sz="2000" dirty="0" smtClean="0"/>
              <a:t>=&gt; is basically an index that is neither a </a:t>
            </a:r>
            <a:r>
              <a:rPr lang="en-IN" sz="2000" b="1" dirty="0" smtClean="0">
                <a:solidFill>
                  <a:srgbClr val="0089A4"/>
                </a:solidFill>
              </a:rPr>
              <a:t>primary</a:t>
            </a:r>
            <a:r>
              <a:rPr lang="en-IN" sz="2000" dirty="0" smtClean="0">
                <a:solidFill>
                  <a:srgbClr val="0089A4"/>
                </a:solidFill>
              </a:rPr>
              <a:t> </a:t>
            </a:r>
            <a:r>
              <a:rPr lang="en-IN" sz="2000" b="1" dirty="0" smtClean="0">
                <a:solidFill>
                  <a:srgbClr val="0089A4"/>
                </a:solidFill>
              </a:rPr>
              <a:t>key</a:t>
            </a:r>
            <a:r>
              <a:rPr lang="en-IN" sz="2000" dirty="0" smtClean="0">
                <a:solidFill>
                  <a:srgbClr val="0089A4"/>
                </a:solidFill>
              </a:rPr>
              <a:t> </a:t>
            </a:r>
            <a:r>
              <a:rPr lang="en-IN" sz="2000" dirty="0" smtClean="0"/>
              <a:t>nor a </a:t>
            </a:r>
            <a:r>
              <a:rPr lang="en-IN" sz="2000" b="1" dirty="0">
                <a:solidFill>
                  <a:srgbClr val="0089A4"/>
                </a:solidFill>
              </a:rPr>
              <a:t>unique</a:t>
            </a:r>
            <a:r>
              <a:rPr lang="en-IN" sz="2000" dirty="0" smtClean="0"/>
              <a:t> </a:t>
            </a:r>
            <a:r>
              <a:rPr lang="en-IN" sz="2000" b="1" dirty="0">
                <a:solidFill>
                  <a:srgbClr val="0089A4"/>
                </a:solidFill>
              </a:rPr>
              <a:t>key</a:t>
            </a:r>
            <a:r>
              <a:rPr lang="en-IN" sz="2000" dirty="0" smtClean="0"/>
              <a:t>. The name comes from "multiple" because multiple occurrences of the same value are allowed.</a:t>
            </a:r>
            <a:endParaRPr lang="en-IN" sz="2000" dirty="0"/>
          </a:p>
        </p:txBody>
      </p:sp>
      <p:sp>
        <p:nvSpPr>
          <p:cNvPr id="4" name="Rectangle 3"/>
          <p:cNvSpPr/>
          <p:nvPr/>
        </p:nvSpPr>
        <p:spPr>
          <a:xfrm>
            <a:off x="152400" y="457200"/>
            <a:ext cx="8839200" cy="707886"/>
          </a:xfrm>
          <a:prstGeom prst="rect">
            <a:avLst/>
          </a:prstGeom>
          <a:solidFill>
            <a:schemeClr val="tx1">
              <a:lumMod val="85000"/>
              <a:lumOff val="15000"/>
            </a:schemeClr>
          </a:solidFill>
        </p:spPr>
        <p:txBody>
          <a:bodyPr wrap="square">
            <a:spAutoFit/>
          </a:bodyPr>
          <a:lstStyle/>
          <a:p>
            <a:r>
              <a:rPr lang="en-IN" sz="2000" dirty="0">
                <a:solidFill>
                  <a:srgbClr val="DCFA2A"/>
                </a:solidFill>
              </a:rPr>
              <a:t>If more than one of the Key values applies to a given column of a table, Key displays the one with the highest priority, in the order PRI, UNI, and MUL.</a:t>
            </a:r>
          </a:p>
        </p:txBody>
      </p:sp>
      <p:sp>
        <p:nvSpPr>
          <p:cNvPr id="6" name="Rectangle 5"/>
          <p:cNvSpPr/>
          <p:nvPr/>
        </p:nvSpPr>
        <p:spPr>
          <a:xfrm>
            <a:off x="2743200" y="1437922"/>
            <a:ext cx="6096000" cy="707886"/>
          </a:xfrm>
          <a:prstGeom prst="rect">
            <a:avLst/>
          </a:prstGeom>
          <a:solidFill>
            <a:srgbClr val="E0D612"/>
          </a:solidFill>
        </p:spPr>
        <p:txBody>
          <a:bodyPr wrap="square">
            <a:spAutoFit/>
          </a:bodyPr>
          <a:lstStyle/>
          <a:p>
            <a:r>
              <a:rPr lang="en-IN" sz="2000" dirty="0"/>
              <a:t>Note that a table with a </a:t>
            </a:r>
            <a:r>
              <a:rPr lang="en-IN" sz="2000" b="1" dirty="0"/>
              <a:t>foreign</a:t>
            </a:r>
            <a:r>
              <a:rPr lang="en-IN" sz="2000" dirty="0"/>
              <a:t> </a:t>
            </a:r>
            <a:r>
              <a:rPr lang="en-IN" sz="2000" b="1" dirty="0"/>
              <a:t>key</a:t>
            </a:r>
            <a:r>
              <a:rPr lang="en-IN" sz="2000" dirty="0"/>
              <a:t> that references another table's primary key is MUL</a:t>
            </a:r>
          </a:p>
        </p:txBody>
      </p:sp>
    </p:spTree>
    <p:extLst>
      <p:ext uri="{BB962C8B-B14F-4D97-AF65-F5344CB8AC3E}">
        <p14:creationId xmlns:p14="http://schemas.microsoft.com/office/powerpoint/2010/main" val="3975298614"/>
      </p:ext>
    </p:extLst>
  </p:cSld>
  <p:clrMapOvr>
    <a:masterClrMapping/>
  </p:clrMapOvr>
  <p:timing>
    <p:tnLst>
      <p:par>
        <p:cTn id="1" dur="indefinite" restart="never" nodeType="tmRoot"/>
      </p:par>
    </p:tnLst>
  </p:timing>
</p:sld>
</file>

<file path=ppt/slides/slide3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a:t>
            </a:r>
          </a:p>
        </p:txBody>
      </p:sp>
      <p:sp>
        <p:nvSpPr>
          <p:cNvPr id="5" name="Rectangle 4"/>
          <p:cNvSpPr/>
          <p:nvPr/>
        </p:nvSpPr>
        <p:spPr>
          <a:xfrm>
            <a:off x="76200" y="838200"/>
            <a:ext cx="8991600" cy="3139321"/>
          </a:xfrm>
          <a:prstGeom prst="rect">
            <a:avLst/>
          </a:prstGeom>
        </p:spPr>
        <p:txBody>
          <a:bodyPr wrap="square">
            <a:spAutoFit/>
          </a:bodyPr>
          <a:lstStyle/>
          <a:p>
            <a:r>
              <a:rPr lang="en-US" dirty="0">
                <a:latin typeface="Arial" panose="020B0604020202020204" pitchFamily="34" charset="0"/>
                <a:cs typeface="Arial" panose="020B0604020202020204" pitchFamily="34" charset="0"/>
              </a:rPr>
              <a:t>MySQL CONSTRAINT is used to define rules to allow or restrict what values can be stored in columns. The purpose of inducing constraints is to enforce the integrity of a database. </a:t>
            </a:r>
            <a:endParaRPr lang="en-US" dirty="0" smtClean="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r>
              <a:rPr lang="en-US" dirty="0" smtClean="0">
                <a:latin typeface="Arial" panose="020B0604020202020204" pitchFamily="34" charset="0"/>
                <a:cs typeface="Arial" panose="020B0604020202020204" pitchFamily="34" charset="0"/>
              </a:rPr>
              <a:t>MySQL </a:t>
            </a:r>
            <a:r>
              <a:rPr lang="en-US" dirty="0">
                <a:latin typeface="Arial" panose="020B0604020202020204" pitchFamily="34" charset="0"/>
                <a:cs typeface="Arial" panose="020B0604020202020204" pitchFamily="34" charset="0"/>
              </a:rPr>
              <a:t>CONSTRAINTS are used to limit the type of data that can be inserted into a table.</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MySQL CONSTRAINTS can be classified into two types - column level and table level.</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The column level constraints can apply only to one column where as table level constraints are applied to the entire table.</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51379239"/>
      </p:ext>
    </p:extLst>
  </p:cSld>
  <p:clrMapOvr>
    <a:masterClrMapping/>
  </p:clrMapOvr>
  <p:timing>
    <p:tnLst>
      <p:par>
        <p:cTn id="1" dur="indefinite" restart="never" nodeType="tmRoot"/>
      </p:par>
    </p:tnLst>
  </p:timing>
</p:sld>
</file>

<file path=ppt/slides/slide3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Rectangle 2"/>
          <p:cNvSpPr/>
          <p:nvPr/>
        </p:nvSpPr>
        <p:spPr>
          <a:xfrm>
            <a:off x="152400" y="141982"/>
            <a:ext cx="8763000" cy="1077218"/>
          </a:xfrm>
          <a:prstGeom prst="rect">
            <a:avLst/>
          </a:prstGeom>
        </p:spPr>
        <p:txBody>
          <a:bodyPr wrap="square">
            <a:spAutoFit/>
          </a:bodyPr>
          <a:lstStyle/>
          <a:p>
            <a:pPr lvl="0" algn="r">
              <a:spcBef>
                <a:spcPct val="0"/>
              </a:spcBef>
              <a:defRPr/>
            </a:pPr>
            <a:r>
              <a:rPr lang="en-IN" sz="3200" b="1" i="1" dirty="0">
                <a:solidFill>
                  <a:srgbClr val="FF9900"/>
                </a:solidFill>
                <a:latin typeface="Arial" pitchFamily="34" charset="0"/>
                <a:cs typeface="Arial" pitchFamily="34" charset="0"/>
              </a:rPr>
              <a:t>Keys in Relational Model (Candidate, Super, Primary, Alternate and Foreign)?</a:t>
            </a:r>
            <a:endParaRPr lang="en-US" sz="32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 name="Rectangle 4"/>
          <p:cNvSpPr/>
          <p:nvPr/>
        </p:nvSpPr>
        <p:spPr>
          <a:xfrm>
            <a:off x="152400" y="1676400"/>
            <a:ext cx="8839200" cy="3416320"/>
          </a:xfrm>
          <a:prstGeom prst="rect">
            <a:avLst/>
          </a:prstGeom>
        </p:spPr>
        <p:txBody>
          <a:bodyPr wrap="square">
            <a:spAutoFit/>
          </a:bodyPr>
          <a:lstStyle/>
          <a:p>
            <a:pPr algn="just"/>
            <a:r>
              <a:rPr lang="en-IN" b="1" i="1" dirty="0" smtClean="0">
                <a:solidFill>
                  <a:schemeClr val="bg2">
                    <a:lumMod val="50000"/>
                  </a:schemeClr>
                </a:solidFill>
                <a:latin typeface="Arial" pitchFamily="34" charset="0"/>
                <a:cs typeface="Arial" pitchFamily="34" charset="0"/>
              </a:rPr>
              <a:t>Candidate </a:t>
            </a:r>
            <a:r>
              <a:rPr lang="en-IN" b="1" i="1" dirty="0">
                <a:solidFill>
                  <a:schemeClr val="bg2">
                    <a:lumMod val="50000"/>
                  </a:schemeClr>
                </a:solidFill>
                <a:latin typeface="Arial" pitchFamily="34" charset="0"/>
                <a:cs typeface="Arial" pitchFamily="34" charset="0"/>
              </a:rPr>
              <a:t>Key: </a:t>
            </a:r>
            <a:r>
              <a:rPr lang="en-IN" dirty="0">
                <a:solidFill>
                  <a:schemeClr val="bg2">
                    <a:lumMod val="50000"/>
                  </a:schemeClr>
                </a:solidFill>
                <a:latin typeface="Arial" pitchFamily="34" charset="0"/>
                <a:cs typeface="Arial" pitchFamily="34" charset="0"/>
              </a:rPr>
              <a:t>The minimal set of attribute which can uniquely identify a tuple is known as candidate key. There can be more than one candidate key in a relation. For Example, ID as well as PHONE both are candidate keys for relation STUDENT. </a:t>
            </a:r>
            <a:endParaRPr lang="en-IN" dirty="0" smtClean="0">
              <a:solidFill>
                <a:schemeClr val="bg2">
                  <a:lumMod val="50000"/>
                </a:schemeClr>
              </a:solidFill>
              <a:latin typeface="Arial" pitchFamily="34" charset="0"/>
              <a:cs typeface="Arial" pitchFamily="34" charset="0"/>
            </a:endParaRPr>
          </a:p>
          <a:p>
            <a:pPr algn="just"/>
            <a:endParaRPr lang="en-IN" dirty="0">
              <a:solidFill>
                <a:schemeClr val="bg2">
                  <a:lumMod val="50000"/>
                </a:schemeClr>
              </a:solidFill>
              <a:latin typeface="Arial" pitchFamily="34" charset="0"/>
              <a:cs typeface="Arial" pitchFamily="34" charset="0"/>
            </a:endParaRPr>
          </a:p>
          <a:p>
            <a:pPr algn="just"/>
            <a:r>
              <a:rPr lang="en-IN" b="1" i="1" dirty="0">
                <a:solidFill>
                  <a:schemeClr val="bg2">
                    <a:lumMod val="50000"/>
                  </a:schemeClr>
                </a:solidFill>
                <a:latin typeface="Arial" pitchFamily="34" charset="0"/>
                <a:cs typeface="Arial" pitchFamily="34" charset="0"/>
              </a:rPr>
              <a:t>Primary Key: </a:t>
            </a:r>
            <a:r>
              <a:rPr lang="en-IN" dirty="0">
                <a:solidFill>
                  <a:schemeClr val="bg2">
                    <a:lumMod val="50000"/>
                  </a:schemeClr>
                </a:solidFill>
                <a:latin typeface="Gentium Basic"/>
              </a:rPr>
              <a:t>There can be more than one candidate key in a relation out of which one can be chosen as primary key. For Example, ID as well as PHONE both are candidate keys for relation STUDENT but ID can be chosen as primary key (only one out of many candidate keys</a:t>
            </a:r>
            <a:r>
              <a:rPr lang="en-IN" dirty="0" smtClean="0">
                <a:solidFill>
                  <a:schemeClr val="bg2">
                    <a:lumMod val="50000"/>
                  </a:schemeClr>
                </a:solidFill>
                <a:latin typeface="Gentium Basic"/>
              </a:rPr>
              <a:t>).</a:t>
            </a:r>
          </a:p>
          <a:p>
            <a:pPr algn="just"/>
            <a:endParaRPr lang="en-IN" dirty="0">
              <a:solidFill>
                <a:schemeClr val="bg2">
                  <a:lumMod val="50000"/>
                </a:schemeClr>
              </a:solidFill>
              <a:latin typeface="Gentium Basic"/>
            </a:endParaRPr>
          </a:p>
          <a:p>
            <a:pPr algn="just"/>
            <a:r>
              <a:rPr lang="en-IN" b="1" i="1" dirty="0">
                <a:solidFill>
                  <a:schemeClr val="bg2">
                    <a:lumMod val="50000"/>
                  </a:schemeClr>
                </a:solidFill>
                <a:latin typeface="Gentium Basic"/>
              </a:rPr>
              <a:t>Alternate Key: </a:t>
            </a:r>
            <a:r>
              <a:rPr lang="en-IN" dirty="0">
                <a:solidFill>
                  <a:schemeClr val="bg2">
                    <a:lumMod val="50000"/>
                  </a:schemeClr>
                </a:solidFill>
                <a:latin typeface="Gentium Basic"/>
              </a:rPr>
              <a:t>The candidate key other than primary key is called as alternate key. For Example, ID as well as PHONE both are candidate keys for relation STUDENT but PHONE will be alternate key (only one out of many candidate keys).</a:t>
            </a:r>
          </a:p>
        </p:txBody>
      </p:sp>
    </p:spTree>
    <p:extLst>
      <p:ext uri="{BB962C8B-B14F-4D97-AF65-F5344CB8AC3E}">
        <p14:creationId xmlns:p14="http://schemas.microsoft.com/office/powerpoint/2010/main" val="3107903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What is the meaning of </a:t>
            </a:r>
            <a:r>
              <a:rPr lang="en-IN" sz="4800" dirty="0" smtClean="0">
                <a:solidFill>
                  <a:srgbClr val="DC525C"/>
                </a:solidFill>
                <a:latin typeface="Segoe UI Light" panose="020B0502040204020203" pitchFamily="34" charset="0"/>
                <a:cs typeface="Segoe UI Light" panose="020B0502040204020203" pitchFamily="34" charset="0"/>
              </a:rPr>
              <a:t>PRIMARY KEY constraint?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2060564"/>
          </a:xfrm>
          <a:prstGeom prst="rect">
            <a:avLst/>
          </a:prstGeom>
          <a:solidFill>
            <a:srgbClr val="B2242E"/>
          </a:solidFill>
        </p:spPr>
        <p:txBody>
          <a:bodyPr wrap="square">
            <a:spAutoFit/>
          </a:bodyPr>
          <a:lstStyle/>
          <a:p>
            <a:pPr marL="285750" indent="-285750">
              <a:lnSpc>
                <a:spcPct val="150000"/>
              </a:lnSpc>
              <a:buFont typeface="Arial" panose="020B0604020202020204" pitchFamily="34" charset="0"/>
              <a:buChar char="•"/>
            </a:pPr>
            <a:r>
              <a:rPr lang="en-IN" sz="2200" dirty="0">
                <a:solidFill>
                  <a:schemeClr val="bg2"/>
                </a:solidFill>
                <a:latin typeface="Segoe UI Light" panose="020B0502040204020203" pitchFamily="34" charset="0"/>
                <a:cs typeface="Segoe UI Light" panose="020B0502040204020203" pitchFamily="34" charset="0"/>
              </a:rPr>
              <a:t>A primary key cannot be NULL</a:t>
            </a:r>
          </a:p>
          <a:p>
            <a:pPr marL="285750" indent="-285750">
              <a:lnSpc>
                <a:spcPct val="150000"/>
              </a:lnSpc>
              <a:buFont typeface="Arial" panose="020B0604020202020204" pitchFamily="34" charset="0"/>
              <a:buChar char="•"/>
            </a:pPr>
            <a:r>
              <a:rPr lang="en-IN" sz="2200" dirty="0">
                <a:solidFill>
                  <a:schemeClr val="bg2"/>
                </a:solidFill>
                <a:latin typeface="Segoe UI Light" panose="020B0502040204020203" pitchFamily="34" charset="0"/>
                <a:cs typeface="Segoe UI Light" panose="020B0502040204020203" pitchFamily="34" charset="0"/>
              </a:rPr>
              <a:t>A primary key value must be unique</a:t>
            </a:r>
          </a:p>
          <a:p>
            <a:pPr marL="285750" indent="-285750">
              <a:lnSpc>
                <a:spcPct val="150000"/>
              </a:lnSpc>
              <a:buFont typeface="Arial" panose="020B0604020202020204" pitchFamily="34" charset="0"/>
              <a:buChar char="•"/>
            </a:pPr>
            <a:r>
              <a:rPr lang="en-IN" sz="2200" dirty="0">
                <a:solidFill>
                  <a:schemeClr val="bg2"/>
                </a:solidFill>
                <a:latin typeface="Segoe UI Light" panose="020B0502040204020203" pitchFamily="34" charset="0"/>
                <a:cs typeface="Segoe UI Light" panose="020B0502040204020203" pitchFamily="34" charset="0"/>
              </a:rPr>
              <a:t>The primary key values cannot be changed</a:t>
            </a:r>
          </a:p>
          <a:p>
            <a:pPr marL="285750" indent="-285750">
              <a:lnSpc>
                <a:spcPct val="150000"/>
              </a:lnSpc>
              <a:buFont typeface="Arial" panose="020B0604020202020204" pitchFamily="34" charset="0"/>
              <a:buChar char="•"/>
            </a:pPr>
            <a:r>
              <a:rPr lang="en-IN" sz="2200" dirty="0">
                <a:solidFill>
                  <a:schemeClr val="bg2"/>
                </a:solidFill>
                <a:latin typeface="Segoe UI Light" panose="020B0502040204020203" pitchFamily="34" charset="0"/>
                <a:cs typeface="Segoe UI Light" panose="020B0502040204020203" pitchFamily="34" charset="0"/>
              </a:rPr>
              <a:t>The primary key must be given a value when a new record is inserted.</a:t>
            </a:r>
          </a:p>
        </p:txBody>
      </p:sp>
      <p:sp>
        <p:nvSpPr>
          <p:cNvPr id="5" name="TextBox 4"/>
          <p:cNvSpPr txBox="1"/>
          <p:nvPr/>
        </p:nvSpPr>
        <p:spPr>
          <a:xfrm>
            <a:off x="138545" y="4572000"/>
            <a:ext cx="8853055" cy="769441"/>
          </a:xfrm>
          <a:prstGeom prst="rect">
            <a:avLst/>
          </a:prstGeom>
          <a:solidFill>
            <a:srgbClr val="1B0125"/>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IN" dirty="0">
                <a:solidFill>
                  <a:srgbClr val="FFFF00"/>
                </a:solidFill>
              </a:rPr>
              <a:t>If, we give on a column a combination of </a:t>
            </a:r>
            <a:r>
              <a:rPr lang="en-IN" b="1" i="1" dirty="0">
                <a:solidFill>
                  <a:srgbClr val="FFFF00"/>
                </a:solidFill>
              </a:rPr>
              <a:t>NOT</a:t>
            </a:r>
            <a:r>
              <a:rPr lang="en-IN" dirty="0">
                <a:solidFill>
                  <a:srgbClr val="FFFF00"/>
                </a:solidFill>
              </a:rPr>
              <a:t> </a:t>
            </a:r>
            <a:r>
              <a:rPr lang="en-IN" b="1" i="1" dirty="0">
                <a:solidFill>
                  <a:srgbClr val="FFFF00"/>
                </a:solidFill>
              </a:rPr>
              <a:t>NULL</a:t>
            </a:r>
            <a:r>
              <a:rPr lang="en-IN" dirty="0">
                <a:solidFill>
                  <a:srgbClr val="FFFF00"/>
                </a:solidFill>
              </a:rPr>
              <a:t> &amp; </a:t>
            </a:r>
            <a:r>
              <a:rPr lang="en-IN" b="1" i="1" dirty="0">
                <a:solidFill>
                  <a:srgbClr val="FFFF00"/>
                </a:solidFill>
              </a:rPr>
              <a:t>UNIQUE</a:t>
            </a:r>
            <a:r>
              <a:rPr lang="en-IN" dirty="0">
                <a:solidFill>
                  <a:srgbClr val="FFFF00"/>
                </a:solidFill>
              </a:rPr>
              <a:t> </a:t>
            </a:r>
            <a:r>
              <a:rPr lang="en-IN" b="1" dirty="0">
                <a:solidFill>
                  <a:srgbClr val="FFFF00"/>
                </a:solidFill>
              </a:rPr>
              <a:t>key</a:t>
            </a:r>
            <a:r>
              <a:rPr lang="en-IN" dirty="0">
                <a:solidFill>
                  <a:srgbClr val="FFFF00"/>
                </a:solidFill>
              </a:rPr>
              <a:t> then it behaves like a </a:t>
            </a:r>
            <a:r>
              <a:rPr lang="en-IN" b="1" i="1" dirty="0">
                <a:solidFill>
                  <a:srgbClr val="FFFF00"/>
                </a:solidFill>
              </a:rPr>
              <a:t>PRIMARY</a:t>
            </a:r>
            <a:r>
              <a:rPr lang="en-IN" dirty="0">
                <a:solidFill>
                  <a:srgbClr val="FFFF00"/>
                </a:solidFill>
              </a:rPr>
              <a:t> </a:t>
            </a:r>
            <a:r>
              <a:rPr lang="en-IN" b="1" dirty="0" smtClean="0">
                <a:solidFill>
                  <a:srgbClr val="FFFF00"/>
                </a:solidFill>
              </a:rPr>
              <a:t>key.</a:t>
            </a:r>
            <a:endParaRPr lang="en-IN" b="1" dirty="0">
              <a:solidFill>
                <a:srgbClr val="FFFF00"/>
              </a:solidFill>
            </a:endParaRPr>
          </a:p>
        </p:txBody>
      </p:sp>
    </p:spTree>
    <p:extLst>
      <p:ext uri="{BB962C8B-B14F-4D97-AF65-F5344CB8AC3E}">
        <p14:creationId xmlns:p14="http://schemas.microsoft.com/office/powerpoint/2010/main" val="1888485486"/>
      </p:ext>
    </p:extLst>
  </p:cSld>
  <p:clrMapOvr>
    <a:masterClrMapping/>
  </p:clrMapOvr>
  <p:timing>
    <p:tnLst>
      <p:par>
        <p:cTn id="1" dur="indefinite" restart="never" nodeType="tmRoot"/>
      </p:par>
    </p:tnLst>
  </p:timing>
</p:sld>
</file>

<file path=ppt/slides/slide3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Primary Key</a:t>
            </a:r>
          </a:p>
        </p:txBody>
      </p:sp>
      <p:sp>
        <p:nvSpPr>
          <p:cNvPr id="2" name="Rectangle 1"/>
          <p:cNvSpPr/>
          <p:nvPr/>
        </p:nvSpPr>
        <p:spPr>
          <a:xfrm>
            <a:off x="152400" y="1600200"/>
            <a:ext cx="8839200" cy="2308324"/>
          </a:xfrm>
          <a:prstGeom prst="rect">
            <a:avLst/>
          </a:prstGeom>
          <a:solidFill>
            <a:schemeClr val="accent4">
              <a:lumMod val="75000"/>
            </a:schemeClr>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primary key must contain unique values. If the primary key consists of multiple columns, the combination of values in these columns must be unique</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primary key column cannot contain NULL values. It means that you have to declare the primary key column with the NOT NULL  attribute. If you don’t, MySQL will force the primary key column as NOT NULL  implicitly</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table has only one primary key.</a:t>
            </a:r>
          </a:p>
        </p:txBody>
      </p:sp>
      <p:sp>
        <p:nvSpPr>
          <p:cNvPr id="3" name="Rectangle 2"/>
          <p:cNvSpPr/>
          <p:nvPr/>
        </p:nvSpPr>
        <p:spPr>
          <a:xfrm>
            <a:off x="152400" y="757465"/>
            <a:ext cx="8839200" cy="646331"/>
          </a:xfrm>
          <a:prstGeom prst="rect">
            <a:avLst/>
          </a:prstGeom>
        </p:spPr>
        <p:txBody>
          <a:bodyPr wrap="square">
            <a:spAutoFit/>
          </a:bodyPr>
          <a:lstStyle/>
          <a:p>
            <a:r>
              <a:rPr lang="en-IN" dirty="0">
                <a:solidFill>
                  <a:srgbClr val="000000"/>
                </a:solidFill>
                <a:latin typeface="Arial" panose="020B0604020202020204" pitchFamily="34" charset="0"/>
                <a:cs typeface="Arial" panose="020B0604020202020204" pitchFamily="34" charset="0"/>
              </a:rPr>
              <a:t>A primary key is a column or a set of columns that uniquely identifies each row in the table. </a:t>
            </a:r>
            <a:endParaRPr lang="en-IN" dirty="0">
              <a:latin typeface="Arial" panose="020B0604020202020204" pitchFamily="34" charset="0"/>
              <a:cs typeface="Arial" panose="020B0604020202020204" pitchFamily="34" charset="0"/>
            </a:endParaRPr>
          </a:p>
        </p:txBody>
      </p:sp>
      <p:sp>
        <p:nvSpPr>
          <p:cNvPr id="5" name="Rectangle 4"/>
          <p:cNvSpPr/>
          <p:nvPr/>
        </p:nvSpPr>
        <p:spPr>
          <a:xfrm>
            <a:off x="152400" y="4191000"/>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
        <p:nvSpPr>
          <p:cNvPr id="6" name="Rectangle 5"/>
          <p:cNvSpPr/>
          <p:nvPr/>
        </p:nvSpPr>
        <p:spPr>
          <a:xfrm>
            <a:off x="4953000" y="4104928"/>
            <a:ext cx="4038600" cy="707886"/>
          </a:xfrm>
          <a:prstGeom prst="rect">
            <a:avLst/>
          </a:prstGeom>
        </p:spPr>
        <p:txBody>
          <a:bodyPr wrap="square">
            <a:spAutoFit/>
          </a:bodyPr>
          <a:lstStyle/>
          <a:p>
            <a:r>
              <a:rPr lang="en-IN" sz="2000" dirty="0">
                <a:solidFill>
                  <a:srgbClr val="006C86"/>
                </a:solidFill>
              </a:rPr>
              <a:t>Primary key in a relation </a:t>
            </a:r>
            <a:r>
              <a:rPr lang="en-IN" sz="2000" dirty="0" smtClean="0">
                <a:solidFill>
                  <a:srgbClr val="006C86"/>
                </a:solidFill>
              </a:rPr>
              <a:t>is </a:t>
            </a:r>
            <a:r>
              <a:rPr lang="en-IN" sz="2000" dirty="0">
                <a:solidFill>
                  <a:srgbClr val="006C86"/>
                </a:solidFill>
              </a:rPr>
              <a:t>always associated with an INDEX object</a:t>
            </a:r>
          </a:p>
        </p:txBody>
      </p:sp>
    </p:spTree>
    <p:extLst>
      <p:ext uri="{BB962C8B-B14F-4D97-AF65-F5344CB8AC3E}">
        <p14:creationId xmlns:p14="http://schemas.microsoft.com/office/powerpoint/2010/main" val="290762361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1025" name="Rectangle 1"/>
          <p:cNvSpPr>
            <a:spLocks noChangeArrowheads="1"/>
          </p:cNvSpPr>
          <p:nvPr/>
        </p:nvSpPr>
        <p:spPr bwMode="auto">
          <a:xfrm>
            <a:off x="228600" y="1475124"/>
            <a:ext cx="8686800" cy="317009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Char char="•"/>
              <a:tabLst/>
            </a:pPr>
            <a:r>
              <a:rPr kumimoji="0" lang="en-US" sz="2000" b="1"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Simple / Atomic Attribute       --VS--        Composite Attribute</a:t>
            </a: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a:t>
            </a: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(Can’t be divided further)                            (Can be divided further)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1"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Single Value Attribute             --VS--        Multi Valued Attribute </a:t>
            </a: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(Only One value) 		                  (Multiple values)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a:t>
            </a: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1"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Stored Attribute                       --VS--        Derived Attribute</a:t>
            </a: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lvl="0" eaLnBrk="0" fontAlgn="base" hangingPunct="0">
              <a:spcBef>
                <a:spcPct val="0"/>
              </a:spcBef>
              <a:spcAft>
                <a:spcPct val="0"/>
              </a:spcAft>
            </a:pP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a:t>
            </a:r>
            <a:r>
              <a:rPr lang="en-US" sz="2000" dirty="0">
                <a:solidFill>
                  <a:schemeClr val="bg2">
                    <a:lumMod val="50000"/>
                  </a:schemeClr>
                </a:solidFill>
                <a:latin typeface="Arial" pitchFamily="34" charset="0"/>
                <a:ea typeface="MS Mincho" pitchFamily="49" charset="-128"/>
                <a:cs typeface="Arial" pitchFamily="34" charset="0"/>
              </a:rPr>
              <a:t>(Only One value)</a:t>
            </a: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(Virtual)</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1"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Complex Attribute </a:t>
            </a:r>
          </a:p>
          <a:p>
            <a:pPr marL="0" marR="0" lvl="0" indent="0" algn="l" defTabSz="914400" rtl="0" eaLnBrk="0" fontAlgn="base" latinLnBrk="0" hangingPunct="0">
              <a:lnSpc>
                <a:spcPct val="100000"/>
              </a:lnSpc>
              <a:spcBef>
                <a:spcPct val="0"/>
              </a:spcBef>
              <a:spcAft>
                <a:spcPct val="0"/>
              </a:spcAft>
              <a:buClrTx/>
              <a:buSzTx/>
              <a:tabLst/>
            </a:pPr>
            <a:r>
              <a:rPr lang="en-US" sz="2000" b="1" dirty="0" smtClean="0">
                <a:solidFill>
                  <a:schemeClr val="bg2">
                    <a:lumMod val="50000"/>
                  </a:schemeClr>
                </a:solidFill>
                <a:latin typeface="Arial" pitchFamily="34" charset="0"/>
                <a:ea typeface="MS Mincho" pitchFamily="49" charset="-128"/>
                <a:cs typeface="Arial" pitchFamily="34" charset="0"/>
              </a:rPr>
              <a:t>  </a:t>
            </a: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(Composite &amp; Multivalued)</a:t>
            </a:r>
            <a:endParaRPr kumimoji="0" lang="en-US" sz="2800" b="0" u="none" strike="noStrike" cap="none" normalizeH="0" baseline="0" dirty="0" smtClean="0">
              <a:ln>
                <a:noFill/>
              </a:ln>
              <a:solidFill>
                <a:schemeClr val="bg2">
                  <a:lumMod val="50000"/>
                </a:schemeClr>
              </a:solidFill>
              <a:effectLst/>
              <a:latin typeface="Arial" pitchFamily="34" charset="0"/>
              <a:cs typeface="Arial" pitchFamily="34" charset="0"/>
            </a:endParaRPr>
          </a:p>
        </p:txBody>
      </p:sp>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Attributes</a:t>
            </a:r>
          </a:p>
        </p:txBody>
      </p:sp>
    </p:spTree>
  </p:cSld>
  <p:clrMapOvr>
    <a:masterClrMapping/>
  </p:clrMapOvr>
  <p:timing>
    <p:tnLst>
      <p:par>
        <p:cTn id="1" dur="indefinite" restart="never" nodeType="tmRoot"/>
      </p:par>
    </p:tnLst>
  </p:timing>
</p:sld>
</file>

<file path=ppt/slides/slide3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Add Primary Key</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following example creates users table whose primary key is user_id </a:t>
            </a:r>
            <a:r>
              <a:rPr lang="en-IN" dirty="0" smtClean="0">
                <a:latin typeface="Arial" panose="020B0604020202020204" pitchFamily="34" charset="0"/>
                <a:cs typeface="Arial" panose="020B0604020202020204" pitchFamily="34" charset="0"/>
              </a:rPr>
              <a:t>column.</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76200" y="1258669"/>
            <a:ext cx="8991600" cy="584775"/>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a:latin typeface="Arial" panose="020B0604020202020204" pitchFamily="34" charset="0"/>
                <a:cs typeface="Arial" panose="020B0604020202020204" pitchFamily="34" charset="0"/>
              </a:rPr>
              <a:t>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user_id </a:t>
            </a:r>
            <a:r>
              <a:rPr lang="en-IN" sz="1600" dirty="0">
                <a:latin typeface="Arial" panose="020B0604020202020204" pitchFamily="34" charset="0"/>
                <a:cs typeface="Arial" panose="020B0604020202020204" pitchFamily="34" charset="0"/>
              </a:rPr>
              <a:t>INT </a:t>
            </a:r>
            <a:r>
              <a:rPr lang="en-IN" sz="1600" dirty="0">
                <a:solidFill>
                  <a:srgbClr val="C00000"/>
                </a:solidFill>
                <a:latin typeface="Arial" panose="020B0604020202020204" pitchFamily="34" charset="0"/>
                <a:cs typeface="Arial" panose="020B0604020202020204" pitchFamily="34" charset="0"/>
              </a:rPr>
              <a:t>PRIMARY KEY</a:t>
            </a:r>
            <a:r>
              <a:rPr lang="en-IN" sz="1600" dirty="0">
                <a:latin typeface="Arial" panose="020B0604020202020204" pitchFamily="34" charset="0"/>
                <a:cs typeface="Arial" panose="020B0604020202020204" pitchFamily="34" charset="0"/>
              </a:rPr>
              <a: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7" name="Rectangle 6"/>
          <p:cNvSpPr/>
          <p:nvPr/>
        </p:nvSpPr>
        <p:spPr>
          <a:xfrm>
            <a:off x="76200" y="22098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also specify the PRIMARY KEY at the end of the CREATE TABLE  statement as follows.</a:t>
            </a:r>
          </a:p>
        </p:txBody>
      </p:sp>
      <p:sp>
        <p:nvSpPr>
          <p:cNvPr id="8" name="Rectangle 7"/>
          <p:cNvSpPr/>
          <p:nvPr/>
        </p:nvSpPr>
        <p:spPr>
          <a:xfrm>
            <a:off x="76200" y="2905703"/>
            <a:ext cx="8991600" cy="584775"/>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USERS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user_id </a:t>
            </a:r>
            <a:r>
              <a:rPr lang="en-IN" sz="1600" dirty="0" smtClean="0">
                <a:latin typeface="Arial" panose="020B0604020202020204" pitchFamily="34" charset="0"/>
                <a:cs typeface="Arial" panose="020B0604020202020204" pitchFamily="34" charset="0"/>
              </a:rPr>
              <a:t>INT, </a:t>
            </a:r>
            <a:r>
              <a:rPr lang="en-IN" sz="1600" dirty="0">
                <a:latin typeface="Arial" panose="020B0604020202020204" pitchFamily="34" charset="0"/>
                <a:cs typeface="Arial" panose="020B0604020202020204" pitchFamily="34" charset="0"/>
              </a:rPr>
              <a:t>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C00000"/>
                </a:solidFill>
                <a:latin typeface="Arial" panose="020B0604020202020204" pitchFamily="34" charset="0"/>
                <a:cs typeface="Arial" panose="020B0604020202020204" pitchFamily="34" charset="0"/>
              </a:rPr>
              <a:t>constraint pk_user_id </a:t>
            </a:r>
            <a:r>
              <a:rPr lang="en-IN" sz="1600" dirty="0" smtClean="0">
                <a:solidFill>
                  <a:srgbClr val="C00000"/>
                </a:solidFill>
                <a:latin typeface="Arial" panose="020B0604020202020204" pitchFamily="34" charset="0"/>
                <a:cs typeface="Arial" panose="020B0604020202020204" pitchFamily="34" charset="0"/>
              </a:rPr>
              <a:t>PRIMARY KEY</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solidFill>
                  <a:srgbClr val="C00000"/>
                </a:solidFill>
                <a:latin typeface="Arial" panose="020B0604020202020204" pitchFamily="34" charset="0"/>
                <a:cs typeface="Arial" panose="020B0604020202020204" pitchFamily="34" charset="0"/>
              </a:rPr>
              <a:t>USER_ID</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cxnSp>
        <p:nvCxnSpPr>
          <p:cNvPr id="10" name="Straight Connector 9"/>
          <p:cNvCxnSpPr/>
          <p:nvPr/>
        </p:nvCxnSpPr>
        <p:spPr>
          <a:xfrm>
            <a:off x="0" y="2057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0" y="3962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152400" y="4095767"/>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 case the primary key consists of multiple columns, you must specify them at the end of the CREATE TABLE  statement. You put a coma-separated list of primary key columns inside parentheses followed the PRIMARY KEY  keywords.</a:t>
            </a:r>
          </a:p>
        </p:txBody>
      </p:sp>
      <p:sp>
        <p:nvSpPr>
          <p:cNvPr id="13" name="Rectangle 12"/>
          <p:cNvSpPr/>
          <p:nvPr/>
        </p:nvSpPr>
        <p:spPr>
          <a:xfrm>
            <a:off x="152400" y="5096470"/>
            <a:ext cx="8991600" cy="830997"/>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USERS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user_id INT,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C00000"/>
                </a:solidFill>
                <a:latin typeface="Arial" panose="020B0604020202020204" pitchFamily="34" charset="0"/>
                <a:cs typeface="Arial" panose="020B0604020202020204" pitchFamily="34" charset="0"/>
              </a:rPr>
              <a:t>constraint pk_user_id </a:t>
            </a:r>
            <a:r>
              <a:rPr lang="en-IN" sz="1600" dirty="0" smtClean="0">
                <a:solidFill>
                  <a:srgbClr val="C00000"/>
                </a:solidFill>
                <a:latin typeface="Arial" panose="020B0604020202020204" pitchFamily="34" charset="0"/>
                <a:cs typeface="Arial" panose="020B0604020202020204" pitchFamily="34" charset="0"/>
              </a:rPr>
              <a:t>PRIMARY KEY</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solidFill>
                  <a:srgbClr val="C00000"/>
                </a:solidFill>
                <a:latin typeface="Arial" panose="020B0604020202020204" pitchFamily="34" charset="0"/>
                <a:cs typeface="Arial" panose="020B0604020202020204" pitchFamily="34" charset="0"/>
              </a:rPr>
              <a:t>USER_ID, USERNAME</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2928758"/>
      </p:ext>
    </p:extLst>
  </p:cSld>
  <p:clrMapOvr>
    <a:masterClrMapping/>
  </p:clrMapOvr>
  <p:timing>
    <p:tnLst>
      <p:par>
        <p:cTn id="1" dur="indefinite" restart="never" nodeType="tmRoot"/>
      </p:par>
    </p:tnLst>
  </p:timing>
</p:sld>
</file>

<file path=ppt/slides/slide3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Add Primary Key using Alter</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ALTER TABLE statement to add Primary Key on existing column.</a:t>
            </a:r>
          </a:p>
        </p:txBody>
      </p:sp>
      <p:sp>
        <p:nvSpPr>
          <p:cNvPr id="2" name="Rectangle 1"/>
          <p:cNvSpPr/>
          <p:nvPr/>
        </p:nvSpPr>
        <p:spPr>
          <a:xfrm>
            <a:off x="76200" y="1414046"/>
            <a:ext cx="8991600" cy="338554"/>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ALTER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ADD</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CONSTRAINT pk_user_id PRIMARY KEY </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user_id</a:t>
            </a:r>
            <a:r>
              <a:rPr lang="en-IN" sz="1600" dirty="0" smtClean="0">
                <a:solidFill>
                  <a:schemeClr val="bg1">
                    <a:lumMod val="65000"/>
                  </a:schemeClr>
                </a:solidFill>
                <a:latin typeface="Arial" panose="020B0604020202020204" pitchFamily="34" charset="0"/>
                <a:ea typeface="Times New Roman" panose="02020603050405020304" pitchFamily="18" charset="0"/>
              </a:rPr>
              <a:t>)</a:t>
            </a:r>
            <a:endParaRPr lang="en-IN" sz="1600" dirty="0">
              <a:solidFill>
                <a:srgbClr val="DD4A68"/>
              </a:solidFill>
              <a:latin typeface="Arial" panose="020B0604020202020204" pitchFamily="34" charset="0"/>
              <a:ea typeface="Times New Roman" panose="02020603050405020304" pitchFamily="18" charset="0"/>
            </a:endParaRPr>
          </a:p>
        </p:txBody>
      </p:sp>
      <p:sp>
        <p:nvSpPr>
          <p:cNvPr id="7" name="Rectangle 6"/>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2911960780"/>
      </p:ext>
    </p:extLst>
  </p:cSld>
  <p:clrMapOvr>
    <a:masterClrMapping/>
  </p:clrMapOvr>
  <p:timing>
    <p:tnLst>
      <p:par>
        <p:cTn id="1" dur="indefinite" restart="never" nodeType="tmRoot"/>
      </p:par>
    </p:tnLst>
  </p:timing>
</p:sld>
</file>

<file path=ppt/slides/slide3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Drop Primary Key</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ALTER TABLE statement to </a:t>
            </a:r>
            <a:r>
              <a:rPr lang="en-IN" dirty="0" smtClean="0">
                <a:latin typeface="Arial" panose="020B0604020202020204" pitchFamily="34" charset="0"/>
                <a:cs typeface="Arial" panose="020B0604020202020204" pitchFamily="34" charset="0"/>
              </a:rPr>
              <a:t>drop Primary Key.</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76200" y="1414046"/>
            <a:ext cx="8991600" cy="338554"/>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ALTER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DROP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PRIMARY</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KEY</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7" name="Rectangle 6"/>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2186942385"/>
      </p:ext>
    </p:extLst>
  </p:cSld>
  <p:clrMapOvr>
    <a:masterClrMapping/>
  </p:clrMapOvr>
  <p:timing>
    <p:tnLst>
      <p:par>
        <p:cTn id="1" dur="indefinite" restart="never" nodeType="tmRoot"/>
      </p:par>
    </p:tnLst>
  </p:timing>
</p:sld>
</file>

<file path=ppt/slides/slide3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algn="ctr">
              <a:defRPr sz="4800">
                <a:solidFill>
                  <a:srgbClr val="DC525C"/>
                </a:solidFill>
                <a:latin typeface="Segoe UI Light" panose="020B0502040204020203" pitchFamily="34" charset="0"/>
                <a:cs typeface="Segoe UI Light" panose="020B0502040204020203" pitchFamily="34" charset="0"/>
              </a:defRPr>
            </a:lvl1pPr>
          </a:lstStyle>
          <a:p>
            <a:r>
              <a:rPr lang="en-IN" dirty="0"/>
              <a:t>What is Composite Key?</a:t>
            </a:r>
          </a:p>
          <a:p>
            <a:endParaRPr lang="en-US" dirty="0"/>
          </a:p>
        </p:txBody>
      </p:sp>
      <p:sp>
        <p:nvSpPr>
          <p:cNvPr id="4" name="Rectangle 3"/>
          <p:cNvSpPr/>
          <p:nvPr/>
        </p:nvSpPr>
        <p:spPr>
          <a:xfrm>
            <a:off x="117142" y="304800"/>
            <a:ext cx="8874457" cy="769441"/>
          </a:xfrm>
          <a:prstGeom prst="rect">
            <a:avLst/>
          </a:prstGeom>
          <a:solidFill>
            <a:srgbClr val="B2242E"/>
          </a:solidFill>
        </p:spPr>
        <p:txBody>
          <a:bodyPr wrap="square">
            <a:spAutoFit/>
          </a:bodyPr>
          <a:lstStyle/>
          <a:p>
            <a:pPr algn="just"/>
            <a:r>
              <a:rPr lang="en-IN" sz="2200" dirty="0">
                <a:solidFill>
                  <a:schemeClr val="bg2"/>
                </a:solidFill>
                <a:latin typeface="Segoe UI Light" panose="020B0502040204020203" pitchFamily="34" charset="0"/>
                <a:cs typeface="Segoe UI Light" panose="020B0502040204020203" pitchFamily="34" charset="0"/>
              </a:rPr>
              <a:t>A composite key is a primary key composed of multiple columns used to identify a record uniquely.</a:t>
            </a:r>
          </a:p>
        </p:txBody>
      </p:sp>
      <p:sp>
        <p:nvSpPr>
          <p:cNvPr id="3" name="Rectangle 2"/>
          <p:cNvSpPr/>
          <p:nvPr/>
        </p:nvSpPr>
        <p:spPr>
          <a:xfrm>
            <a:off x="117142" y="3748951"/>
            <a:ext cx="8458200" cy="1477328"/>
          </a:xfrm>
          <a:prstGeom prst="rect">
            <a:avLst/>
          </a:prstGeom>
        </p:spPr>
        <p:txBody>
          <a:bodyPr wrap="square">
            <a:spAutoFit/>
          </a:bodyPr>
          <a:lstStyle/>
          <a:p>
            <a:r>
              <a:rPr lang="en-IN" dirty="0" smtClean="0">
                <a:solidFill>
                  <a:schemeClr val="accent2">
                    <a:lumMod val="50000"/>
                  </a:schemeClr>
                </a:solidFill>
                <a:latin typeface="Liberation Mono"/>
                <a:cs typeface="Arial" panose="020B0604020202020204" pitchFamily="34" charset="0"/>
              </a:rPr>
              <a:t> </a:t>
            </a:r>
            <a:r>
              <a:rPr lang="en-IN" dirty="0" smtClean="0">
                <a:solidFill>
                  <a:srgbClr val="0077AA"/>
                </a:solidFill>
                <a:latin typeface="Liberation Mono"/>
                <a:ea typeface="Times New Roman" panose="02020603050405020304" pitchFamily="18" charset="0"/>
              </a:rPr>
              <a:t>CREATE</a:t>
            </a:r>
            <a:r>
              <a:rPr lang="en-IN" dirty="0" smtClean="0">
                <a:latin typeface="Liberation Mono"/>
                <a:cs typeface="Arial" panose="020B0604020202020204" pitchFamily="34" charset="0"/>
              </a:rPr>
              <a:t> </a:t>
            </a:r>
            <a:r>
              <a:rPr lang="en-IN" dirty="0" smtClean="0">
                <a:solidFill>
                  <a:srgbClr val="0077AA"/>
                </a:solidFill>
                <a:latin typeface="Liberation Mono"/>
                <a:ea typeface="Times New Roman" panose="02020603050405020304" pitchFamily="18" charset="0"/>
              </a:rPr>
              <a:t>TABLE</a:t>
            </a:r>
            <a:r>
              <a:rPr lang="en-IN" dirty="0" smtClean="0">
                <a:solidFill>
                  <a:schemeClr val="accent2">
                    <a:lumMod val="50000"/>
                  </a:schemeClr>
                </a:solidFill>
                <a:latin typeface="Liberation Mono"/>
                <a:cs typeface="Arial" panose="020B0604020202020204" pitchFamily="34" charset="0"/>
              </a:rPr>
              <a:t> </a:t>
            </a:r>
            <a:r>
              <a:rPr lang="en-IN" dirty="0" smtClean="0">
                <a:latin typeface="Liberation Mono"/>
                <a:cs typeface="Arial" panose="020B0604020202020204" pitchFamily="34" charset="0"/>
              </a:rPr>
              <a:t>TEMP</a:t>
            </a:r>
            <a:r>
              <a:rPr lang="en-IN" dirty="0" smtClean="0">
                <a:solidFill>
                  <a:schemeClr val="accent2">
                    <a:lumMod val="50000"/>
                  </a:schemeClr>
                </a:solidFill>
                <a:latin typeface="Liberation Mono"/>
                <a:cs typeface="Arial" panose="020B0604020202020204" pitchFamily="34" charset="0"/>
              </a:rPr>
              <a:t> </a:t>
            </a:r>
            <a:r>
              <a:rPr lang="en-IN" dirty="0" smtClean="0">
                <a:solidFill>
                  <a:schemeClr val="bg1">
                    <a:lumMod val="65000"/>
                  </a:schemeClr>
                </a:solidFill>
                <a:latin typeface="Liberation Mono"/>
                <a:cs typeface="Arial" panose="020B0604020202020204" pitchFamily="34" charset="0"/>
              </a:rPr>
              <a:t>(</a:t>
            </a:r>
          </a:p>
          <a:p>
            <a:r>
              <a:rPr lang="en-IN" dirty="0" smtClean="0">
                <a:solidFill>
                  <a:schemeClr val="accent2">
                    <a:lumMod val="50000"/>
                  </a:schemeClr>
                </a:solidFill>
                <a:latin typeface="Liberation Mono"/>
                <a:cs typeface="Arial" panose="020B0604020202020204" pitchFamily="34" charset="0"/>
              </a:rPr>
              <a:t>   COL1 INT, </a:t>
            </a:r>
          </a:p>
          <a:p>
            <a:r>
              <a:rPr lang="en-IN" dirty="0" smtClean="0">
                <a:solidFill>
                  <a:schemeClr val="accent2">
                    <a:lumMod val="50000"/>
                  </a:schemeClr>
                </a:solidFill>
                <a:latin typeface="Liberation Mono"/>
                <a:cs typeface="Arial" panose="020B0604020202020204" pitchFamily="34" charset="0"/>
              </a:rPr>
              <a:t>   COL2 INT, </a:t>
            </a:r>
          </a:p>
          <a:p>
            <a:r>
              <a:rPr lang="en-IN" dirty="0" smtClean="0">
                <a:solidFill>
                  <a:schemeClr val="accent2">
                    <a:lumMod val="50000"/>
                  </a:schemeClr>
                </a:solidFill>
                <a:latin typeface="Liberation Mono"/>
                <a:cs typeface="Arial" panose="020B0604020202020204" pitchFamily="34" charset="0"/>
              </a:rPr>
              <a:t>   COL3 INT, </a:t>
            </a:r>
          </a:p>
          <a:p>
            <a:r>
              <a:rPr lang="en-IN" dirty="0" smtClean="0">
                <a:solidFill>
                  <a:schemeClr val="accent2">
                    <a:lumMod val="50000"/>
                  </a:schemeClr>
                </a:solidFill>
                <a:latin typeface="Liberation Mono"/>
                <a:cs typeface="Arial" panose="020B0604020202020204" pitchFamily="34" charset="0"/>
              </a:rPr>
              <a:t>   </a:t>
            </a:r>
            <a:r>
              <a:rPr lang="en-IN" dirty="0" smtClean="0">
                <a:solidFill>
                  <a:srgbClr val="DD4A68"/>
                </a:solidFill>
                <a:latin typeface="Liberation Mono"/>
                <a:ea typeface="Times New Roman" panose="02020603050405020304" pitchFamily="18" charset="0"/>
              </a:rPr>
              <a:t>CONSTRAINT PK_COL1_COL2 PRIMARY KEY </a:t>
            </a:r>
            <a:r>
              <a:rPr lang="en-IN" dirty="0" smtClean="0">
                <a:solidFill>
                  <a:schemeClr val="bg1">
                    <a:lumMod val="65000"/>
                  </a:schemeClr>
                </a:solidFill>
                <a:latin typeface="Liberation Mono"/>
                <a:ea typeface="Times New Roman" panose="02020603050405020304" pitchFamily="18" charset="0"/>
              </a:rPr>
              <a:t>(</a:t>
            </a:r>
            <a:r>
              <a:rPr lang="en-IN" dirty="0" smtClean="0">
                <a:solidFill>
                  <a:srgbClr val="DD4A68"/>
                </a:solidFill>
                <a:latin typeface="Liberation Mono"/>
                <a:ea typeface="Times New Roman" panose="02020603050405020304" pitchFamily="18" charset="0"/>
              </a:rPr>
              <a:t>COL1, COL2</a:t>
            </a:r>
            <a:r>
              <a:rPr lang="en-IN" dirty="0" smtClean="0">
                <a:solidFill>
                  <a:schemeClr val="bg1">
                    <a:lumMod val="65000"/>
                  </a:schemeClr>
                </a:solidFill>
                <a:latin typeface="Liberation Mono"/>
                <a:ea typeface="Times New Roman" panose="02020603050405020304" pitchFamily="18" charset="0"/>
              </a:rPr>
              <a:t>))</a:t>
            </a:r>
            <a:endParaRPr lang="en-IN" dirty="0">
              <a:solidFill>
                <a:srgbClr val="DD4A68"/>
              </a:solidFill>
              <a:latin typeface="Liberation Mono"/>
              <a:ea typeface="Times New Roman" panose="02020603050405020304" pitchFamily="18" charset="0"/>
            </a:endParaRPr>
          </a:p>
        </p:txBody>
      </p:sp>
    </p:spTree>
    <p:extLst>
      <p:ext uri="{BB962C8B-B14F-4D97-AF65-F5344CB8AC3E}">
        <p14:creationId xmlns:p14="http://schemas.microsoft.com/office/powerpoint/2010/main" val="3374743441"/>
      </p:ext>
    </p:extLst>
  </p:cSld>
  <p:clrMapOvr>
    <a:masterClrMapping/>
  </p:clrMapOvr>
  <p:timing>
    <p:tnLst>
      <p:par>
        <p:cTn id="1" dur="indefinite" restart="never" nodeType="tmRoot"/>
      </p:par>
    </p:tnLst>
  </p:timing>
</p:sld>
</file>

<file path=ppt/slides/slide3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What is the meaning of </a:t>
            </a:r>
            <a:endParaRPr lang="en-IN" sz="4800" dirty="0" smtClean="0">
              <a:solidFill>
                <a:srgbClr val="DC525C"/>
              </a:solidFill>
              <a:latin typeface="Segoe UI Light" panose="020B0502040204020203" pitchFamily="34" charset="0"/>
              <a:cs typeface="Segoe UI Light" panose="020B0502040204020203" pitchFamily="34" charset="0"/>
            </a:endParaRPr>
          </a:p>
          <a:p>
            <a:pPr algn="ctr"/>
            <a:r>
              <a:rPr lang="en-IN" sz="4800" dirty="0" smtClean="0">
                <a:solidFill>
                  <a:srgbClr val="DC525C"/>
                </a:solidFill>
                <a:latin typeface="Segoe UI Light" panose="020B0502040204020203" pitchFamily="34" charset="0"/>
                <a:cs typeface="Segoe UI Light" panose="020B0502040204020203" pitchFamily="34" charset="0"/>
              </a:rPr>
              <a:t>UNIQUE KEY constraint?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232763047"/>
      </p:ext>
    </p:extLst>
  </p:cSld>
  <p:clrMapOvr>
    <a:masterClrMapping/>
  </p:clrMapOvr>
  <p:timing>
    <p:tnLst>
      <p:par>
        <p:cTn id="1" dur="indefinite" restart="never" nodeType="tmRoot"/>
      </p:par>
    </p:tnLst>
  </p:timing>
</p:sld>
</file>

<file path=ppt/slides/slide3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Unique Key</a:t>
            </a: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UNIQUE constraint uniquely identifies each record in a database table. The UNIQUE and PRIMARY KEY constraints both provide a guarantee for uniqueness for a column or set of </a:t>
            </a:r>
            <a:r>
              <a:rPr lang="en-IN" dirty="0" smtClean="0">
                <a:latin typeface="Arial" panose="020B0604020202020204" pitchFamily="34" charset="0"/>
                <a:cs typeface="Arial" panose="020B0604020202020204" pitchFamily="34" charset="0"/>
              </a:rPr>
              <a:t>columns.</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3662638649"/>
      </p:ext>
    </p:extLst>
  </p:cSld>
  <p:clrMapOvr>
    <a:masterClrMapping/>
  </p:clrMapOvr>
  <p:timing>
    <p:tnLst>
      <p:par>
        <p:cTn id="1" dur="indefinite" restart="never" nodeType="tmRoot"/>
      </p:par>
    </p:tnLst>
  </p:timing>
</p:sld>
</file>

<file path=ppt/slides/slide3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Add Unique Key</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following example creates users table whose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is user_id </a:t>
            </a:r>
            <a:r>
              <a:rPr lang="en-IN" dirty="0" smtClean="0">
                <a:latin typeface="Arial" panose="020B0604020202020204" pitchFamily="34" charset="0"/>
                <a:cs typeface="Arial" panose="020B0604020202020204" pitchFamily="34" charset="0"/>
              </a:rPr>
              <a:t>column.</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76200" y="1258669"/>
            <a:ext cx="8991600" cy="584775"/>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user_id INT </a:t>
            </a:r>
            <a:r>
              <a:rPr lang="en-IN" sz="1600" dirty="0" smtClean="0">
                <a:solidFill>
                  <a:srgbClr val="C00000"/>
                </a:solidFill>
                <a:latin typeface="Arial" panose="020B0604020202020204" pitchFamily="34" charset="0"/>
                <a:cs typeface="Arial" panose="020B0604020202020204" pitchFamily="34" charset="0"/>
              </a:rPr>
              <a:t>UNIQUE KEY</a:t>
            </a:r>
            <a:r>
              <a:rPr lang="en-IN" sz="1600" dirty="0">
                <a:latin typeface="Arial" panose="020B0604020202020204" pitchFamily="34" charset="0"/>
                <a:cs typeface="Arial" panose="020B0604020202020204" pitchFamily="34" charset="0"/>
              </a:rPr>
              <a: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7" name="Rectangle 6"/>
          <p:cNvSpPr/>
          <p:nvPr/>
        </p:nvSpPr>
        <p:spPr>
          <a:xfrm>
            <a:off x="76200" y="22098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also specify the </a:t>
            </a:r>
            <a:r>
              <a:rPr lang="en-IN" dirty="0" smtClean="0">
                <a:latin typeface="Arial" panose="020B0604020202020204" pitchFamily="34" charset="0"/>
                <a:cs typeface="Arial" panose="020B0604020202020204" pitchFamily="34" charset="0"/>
              </a:rPr>
              <a:t>UNIQUE </a:t>
            </a:r>
            <a:r>
              <a:rPr lang="en-IN" dirty="0">
                <a:latin typeface="Arial" panose="020B0604020202020204" pitchFamily="34" charset="0"/>
                <a:cs typeface="Arial" panose="020B0604020202020204" pitchFamily="34" charset="0"/>
              </a:rPr>
              <a:t>KEY at the end of the CREATE TABLE  statement as follows.</a:t>
            </a:r>
          </a:p>
        </p:txBody>
      </p:sp>
      <p:sp>
        <p:nvSpPr>
          <p:cNvPr id="8" name="Rectangle 7"/>
          <p:cNvSpPr/>
          <p:nvPr/>
        </p:nvSpPr>
        <p:spPr>
          <a:xfrm>
            <a:off x="76200" y="2905703"/>
            <a:ext cx="8991600" cy="584775"/>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user_id INT</a:t>
            </a:r>
            <a:r>
              <a:rPr lang="en-IN" sz="1600" dirty="0">
                <a:latin typeface="Arial" panose="020B0604020202020204" pitchFamily="34" charset="0"/>
                <a:cs typeface="Arial" panose="020B0604020202020204" pitchFamily="34" charset="0"/>
              </a:rPr>
              <a: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C00000"/>
                </a:solidFill>
                <a:latin typeface="Arial" panose="020B0604020202020204" pitchFamily="34" charset="0"/>
                <a:cs typeface="Arial" panose="020B0604020202020204" pitchFamily="34" charset="0"/>
              </a:rPr>
              <a:t>constraint u_user_id </a:t>
            </a:r>
            <a:r>
              <a:rPr lang="en-IN" sz="1600" dirty="0" smtClean="0">
                <a:solidFill>
                  <a:srgbClr val="C00000"/>
                </a:solidFill>
                <a:latin typeface="Arial" panose="020B0604020202020204" pitchFamily="34" charset="0"/>
                <a:cs typeface="Arial" panose="020B0604020202020204" pitchFamily="34" charset="0"/>
              </a:rPr>
              <a:t>UNIQUE KEY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solidFill>
                  <a:srgbClr val="C00000"/>
                </a:solidFill>
                <a:latin typeface="Arial" panose="020B0604020202020204" pitchFamily="34" charset="0"/>
                <a:cs typeface="Arial" panose="020B0604020202020204" pitchFamily="34" charset="0"/>
              </a:rPr>
              <a:t>user_id</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solidFill>
                  <a:srgbClr val="C00000"/>
                </a:solidFill>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cxnSp>
        <p:nvCxnSpPr>
          <p:cNvPr id="10" name="Straight Connector 9"/>
          <p:cNvCxnSpPr/>
          <p:nvPr/>
        </p:nvCxnSpPr>
        <p:spPr>
          <a:xfrm>
            <a:off x="0" y="2057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0" y="3962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152400" y="4095767"/>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 case the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consists of multiple columns, you must specify them at the end of the CREATE TABLE  statement. You put a coma-separated list of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columns inside parentheses followed the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keywords.</a:t>
            </a:r>
          </a:p>
        </p:txBody>
      </p:sp>
      <p:sp>
        <p:nvSpPr>
          <p:cNvPr id="13" name="Rectangle 12"/>
          <p:cNvSpPr/>
          <p:nvPr/>
        </p:nvSpPr>
        <p:spPr>
          <a:xfrm>
            <a:off x="152400" y="5096470"/>
            <a:ext cx="8991600" cy="830997"/>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user_id INT,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C00000"/>
                </a:solidFill>
                <a:latin typeface="Arial" panose="020B0604020202020204" pitchFamily="34" charset="0"/>
                <a:cs typeface="Arial" panose="020B0604020202020204" pitchFamily="34" charset="0"/>
              </a:rPr>
              <a:t>constraint pk_user_id </a:t>
            </a:r>
            <a:r>
              <a:rPr lang="en-IN" sz="1600" dirty="0" smtClean="0">
                <a:solidFill>
                  <a:srgbClr val="C00000"/>
                </a:solidFill>
                <a:latin typeface="Arial" panose="020B0604020202020204" pitchFamily="34" charset="0"/>
                <a:cs typeface="Arial" panose="020B0604020202020204" pitchFamily="34" charset="0"/>
              </a:rPr>
              <a:t>UNIQUE KEY</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solidFill>
                  <a:srgbClr val="C00000"/>
                </a:solidFill>
                <a:latin typeface="Arial" panose="020B0604020202020204" pitchFamily="34" charset="0"/>
                <a:cs typeface="Arial" panose="020B0604020202020204" pitchFamily="34" charset="0"/>
              </a:rPr>
              <a:t>user_id</a:t>
            </a:r>
            <a:r>
              <a:rPr lang="en-IN" sz="1600" dirty="0">
                <a:solidFill>
                  <a:srgbClr val="C00000"/>
                </a:solidFill>
                <a:latin typeface="Arial" panose="020B0604020202020204" pitchFamily="34" charset="0"/>
                <a:cs typeface="Arial" panose="020B0604020202020204" pitchFamily="34" charset="0"/>
              </a:rPr>
              <a:t>, username</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solidFill>
                  <a:srgbClr val="C00000"/>
                </a:solidFill>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8841133"/>
      </p:ext>
    </p:extLst>
  </p:cSld>
  <p:clrMapOvr>
    <a:masterClrMapping/>
  </p:clrMapOvr>
  <p:timing>
    <p:tnLst>
      <p:par>
        <p:cTn id="1" dur="indefinite" restart="never" nodeType="tmRoot"/>
      </p:par>
    </p:tnLst>
  </p:timing>
</p:sld>
</file>

<file path=ppt/slides/slide3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Add Unique Key using Alter</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ALTER TABLE statement to add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on existing column.</a:t>
            </a:r>
          </a:p>
        </p:txBody>
      </p:sp>
      <p:sp>
        <p:nvSpPr>
          <p:cNvPr id="2" name="Rectangle 1"/>
          <p:cNvSpPr/>
          <p:nvPr/>
        </p:nvSpPr>
        <p:spPr>
          <a:xfrm>
            <a:off x="76200" y="1295400"/>
            <a:ext cx="8991600" cy="338554"/>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ALTER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ADD</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constraint u_user_id UNIQUE KEY </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user_id</a:t>
            </a:r>
            <a:r>
              <a:rPr lang="en-IN" sz="1600" dirty="0" smtClean="0">
                <a:solidFill>
                  <a:schemeClr val="bg1">
                    <a:lumMod val="65000"/>
                  </a:schemeClr>
                </a:solidFill>
                <a:latin typeface="Arial" panose="020B0604020202020204" pitchFamily="34" charset="0"/>
                <a:ea typeface="Times New Roman" panose="02020603050405020304" pitchFamily="18" charset="0"/>
              </a:rPr>
              <a:t>)</a:t>
            </a:r>
            <a:endParaRPr lang="en-IN" sz="1600" dirty="0">
              <a:solidFill>
                <a:schemeClr val="bg1">
                  <a:lumMod val="65000"/>
                </a:schemeClr>
              </a:solidFill>
              <a:latin typeface="Arial" panose="020B0604020202020204" pitchFamily="34" charset="0"/>
              <a:ea typeface="Times New Roman" panose="02020603050405020304" pitchFamily="18" charset="0"/>
            </a:endParaRPr>
          </a:p>
        </p:txBody>
      </p:sp>
      <p:sp>
        <p:nvSpPr>
          <p:cNvPr id="7" name="Rectangle 6"/>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1599286813"/>
      </p:ext>
    </p:extLst>
  </p:cSld>
  <p:clrMapOvr>
    <a:masterClrMapping/>
  </p:clrMapOvr>
  <p:timing>
    <p:tnLst>
      <p:par>
        <p:cTn id="1" dur="indefinite" restart="never" nodeType="tmRoot"/>
      </p:par>
    </p:tnLst>
  </p:timing>
</p:sld>
</file>

<file path=ppt/slides/slide3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Drop Unique Key</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ALTER TABLE statement to </a:t>
            </a:r>
            <a:r>
              <a:rPr lang="en-IN" dirty="0" smtClean="0">
                <a:latin typeface="Arial" panose="020B0604020202020204" pitchFamily="34" charset="0"/>
                <a:cs typeface="Arial" panose="020B0604020202020204" pitchFamily="34" charset="0"/>
              </a:rPr>
              <a:t>drop Unique Key.</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76200" y="1258669"/>
            <a:ext cx="8991600" cy="825867"/>
          </a:xfrm>
          <a:prstGeom prst="rect">
            <a:avLst/>
          </a:prstGeom>
        </p:spPr>
        <p:txBody>
          <a:bodyPr wrap="square">
            <a:spAutoFit/>
          </a:bodyPr>
          <a:lstStyle/>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a:t> </a:t>
            </a:r>
            <a:r>
              <a:rPr lang="en-IN" sz="1600" dirty="0">
                <a:solidFill>
                  <a:srgbClr val="0077AA"/>
                </a:solidFill>
                <a:latin typeface="Arial" panose="020B0604020202020204" pitchFamily="34" charset="0"/>
                <a:ea typeface="Times New Roman" panose="02020603050405020304" pitchFamily="18" charset="0"/>
              </a:rPr>
              <a:t>DROP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INDEX &lt;COLUMN_NAME&gt;;</a:t>
            </a:r>
          </a:p>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a:t> </a:t>
            </a:r>
            <a:r>
              <a:rPr lang="en-IN" sz="1600" dirty="0">
                <a:solidFill>
                  <a:srgbClr val="0077AA"/>
                </a:solidFill>
                <a:latin typeface="Arial" panose="020B0604020202020204" pitchFamily="34" charset="0"/>
                <a:ea typeface="Times New Roman" panose="02020603050405020304" pitchFamily="18" charset="0"/>
              </a:rPr>
              <a:t>DROP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INDEX U_USER_ID</a:t>
            </a:r>
            <a:r>
              <a:rPr lang="en-IN" sz="1600" dirty="0" smtClean="0">
                <a:latin typeface="Arial" panose="020B0604020202020204" pitchFamily="34" charset="0"/>
                <a:cs typeface="Arial" panose="020B0604020202020204" pitchFamily="34" charset="0"/>
              </a:rPr>
              <a:t>;      </a:t>
            </a:r>
            <a:r>
              <a:rPr lang="en-IN" dirty="0" smtClean="0">
                <a:solidFill>
                  <a:srgbClr val="92D050"/>
                </a:solidFill>
                <a:latin typeface="Arial" panose="020B0604020202020204" pitchFamily="34" charset="0"/>
                <a:cs typeface="Arial" panose="020B0604020202020204" pitchFamily="34" charset="0"/>
              </a:rPr>
              <a:t>// </a:t>
            </a:r>
            <a:r>
              <a:rPr lang="en-IN" sz="1600" dirty="0" smtClean="0">
                <a:solidFill>
                  <a:srgbClr val="92D050"/>
                </a:solidFill>
                <a:latin typeface="Arial" panose="020B0604020202020204" pitchFamily="34" charset="0"/>
                <a:cs typeface="Arial" panose="020B0604020202020204" pitchFamily="34" charset="0"/>
              </a:rPr>
              <a:t>CONSTRAINT NAME</a:t>
            </a:r>
            <a:endParaRPr lang="en-IN" dirty="0">
              <a:solidFill>
                <a:srgbClr val="92D050"/>
              </a:solidFill>
              <a:latin typeface="Arial" panose="020B0604020202020204" pitchFamily="34" charset="0"/>
              <a:cs typeface="Arial" panose="020B0604020202020204" pitchFamily="34" charset="0"/>
            </a:endParaRPr>
          </a:p>
        </p:txBody>
      </p:sp>
      <p:sp>
        <p:nvSpPr>
          <p:cNvPr id="7" name="Rectangle 6"/>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1014215150"/>
      </p:ext>
    </p:extLst>
  </p:cSld>
  <p:clrMapOvr>
    <a:masterClrMapping/>
  </p:clrMapOvr>
  <p:timing>
    <p:tnLst>
      <p:par>
        <p:cTn id="1" dur="indefinite" restart="never" nodeType="tmRoot"/>
      </p:par>
    </p:tnLst>
  </p:timing>
</p:sld>
</file>

<file path=ppt/slides/slide3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14478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What is the meaning of </a:t>
            </a:r>
            <a:endParaRPr lang="en-IN" sz="4800" dirty="0" smtClean="0">
              <a:solidFill>
                <a:srgbClr val="DC525C"/>
              </a:solidFill>
              <a:latin typeface="Segoe UI Light" panose="020B0502040204020203" pitchFamily="34" charset="0"/>
              <a:cs typeface="Segoe UI Light" panose="020B0502040204020203" pitchFamily="34" charset="0"/>
            </a:endParaRPr>
          </a:p>
          <a:p>
            <a:pPr algn="ctr"/>
            <a:r>
              <a:rPr lang="en-IN" sz="4800" dirty="0" smtClean="0">
                <a:solidFill>
                  <a:srgbClr val="DC525C"/>
                </a:solidFill>
                <a:latin typeface="Segoe UI Light" panose="020B0502040204020203" pitchFamily="34" charset="0"/>
                <a:cs typeface="Segoe UI Light" panose="020B0502040204020203" pitchFamily="34" charset="0"/>
              </a:rPr>
              <a:t>FOREIGN KEY constraint?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21693" y="76200"/>
            <a:ext cx="8869907" cy="2400657"/>
          </a:xfrm>
          <a:prstGeom prst="rect">
            <a:avLst/>
          </a:prstGeom>
          <a:solidFill>
            <a:srgbClr val="B2242E"/>
          </a:solidFill>
        </p:spPr>
        <p:txBody>
          <a:bodyPr wrap="square">
            <a:spAutoFit/>
          </a:bodyPr>
          <a:lstStyle/>
          <a:p>
            <a:pPr marL="285750" indent="-285750">
              <a:lnSpc>
                <a:spcPct val="150000"/>
              </a:lnSpc>
              <a:buFont typeface="Arial" panose="020B0604020202020204" pitchFamily="34" charset="0"/>
              <a:buChar char="•"/>
            </a:pPr>
            <a:r>
              <a:rPr lang="en-IN" sz="2000" dirty="0" smtClean="0">
                <a:solidFill>
                  <a:schemeClr val="bg2"/>
                </a:solidFill>
                <a:latin typeface="Segoe UI Light" panose="020B0502040204020203" pitchFamily="34" charset="0"/>
                <a:cs typeface="Segoe UI Light" panose="020B0502040204020203" pitchFamily="34" charset="0"/>
              </a:rPr>
              <a:t>A </a:t>
            </a:r>
            <a:r>
              <a:rPr lang="en-IN" sz="2000" dirty="0">
                <a:solidFill>
                  <a:schemeClr val="bg2"/>
                </a:solidFill>
                <a:latin typeface="Segoe UI Light" panose="020B0502040204020203" pitchFamily="34" charset="0"/>
                <a:cs typeface="Segoe UI Light" panose="020B0502040204020203" pitchFamily="34" charset="0"/>
              </a:rPr>
              <a:t>foreign key can have a different name from its primary key</a:t>
            </a:r>
            <a:r>
              <a:rPr lang="en-IN" sz="2000" dirty="0" smtClean="0">
                <a:solidFill>
                  <a:schemeClr val="bg2"/>
                </a:solidFill>
                <a:latin typeface="Segoe UI Light" panose="020B0502040204020203" pitchFamily="34" charset="0"/>
                <a:cs typeface="Segoe UI Light" panose="020B0502040204020203" pitchFamily="34" charset="0"/>
              </a:rPr>
              <a:t>.</a:t>
            </a:r>
          </a:p>
          <a:p>
            <a:pPr marL="285750" indent="-285750">
              <a:lnSpc>
                <a:spcPct val="150000"/>
              </a:lnSpc>
              <a:buFont typeface="Arial" panose="020B0604020202020204" pitchFamily="34" charset="0"/>
              <a:buChar char="•"/>
            </a:pPr>
            <a:r>
              <a:rPr lang="en-IN" sz="2000" dirty="0" smtClean="0">
                <a:solidFill>
                  <a:schemeClr val="bg2"/>
                </a:solidFill>
                <a:latin typeface="Segoe UI Light" panose="020B0502040204020203" pitchFamily="34" charset="0"/>
                <a:cs typeface="Segoe UI Light" panose="020B0502040204020203" pitchFamily="34" charset="0"/>
              </a:rPr>
              <a:t>DataType of primary key and foreign key column must be same.</a:t>
            </a:r>
            <a:endParaRPr lang="en-IN" sz="2000" dirty="0">
              <a:solidFill>
                <a:schemeClr val="bg2"/>
              </a:solidFill>
              <a:latin typeface="Segoe UI Light" panose="020B0502040204020203" pitchFamily="34" charset="0"/>
              <a:cs typeface="Segoe UI Light" panose="020B0502040204020203" pitchFamily="34" charset="0"/>
            </a:endParaRPr>
          </a:p>
          <a:p>
            <a:pPr marL="285750" indent="-285750">
              <a:lnSpc>
                <a:spcPct val="150000"/>
              </a:lnSpc>
              <a:buFont typeface="Arial" panose="020B0604020202020204" pitchFamily="34" charset="0"/>
              <a:buChar char="•"/>
            </a:pPr>
            <a:r>
              <a:rPr lang="en-IN" sz="2000" dirty="0" smtClean="0">
                <a:solidFill>
                  <a:schemeClr val="bg2"/>
                </a:solidFill>
                <a:latin typeface="Segoe UI Light" panose="020B0502040204020203" pitchFamily="34" charset="0"/>
                <a:cs typeface="Segoe UI Light" panose="020B0502040204020203" pitchFamily="34" charset="0"/>
              </a:rPr>
              <a:t>It </a:t>
            </a:r>
            <a:r>
              <a:rPr lang="en-IN" sz="2000" dirty="0">
                <a:solidFill>
                  <a:schemeClr val="bg2"/>
                </a:solidFill>
                <a:latin typeface="Segoe UI Light" panose="020B0502040204020203" pitchFamily="34" charset="0"/>
                <a:cs typeface="Segoe UI Light" panose="020B0502040204020203" pitchFamily="34" charset="0"/>
              </a:rPr>
              <a:t>ensures rows in one table have corresponding rows in another.</a:t>
            </a:r>
          </a:p>
          <a:p>
            <a:pPr marL="285750" indent="-285750">
              <a:lnSpc>
                <a:spcPct val="150000"/>
              </a:lnSpc>
              <a:buFont typeface="Arial" panose="020B0604020202020204" pitchFamily="34" charset="0"/>
              <a:buChar char="•"/>
            </a:pPr>
            <a:r>
              <a:rPr lang="en-IN" sz="2000" dirty="0">
                <a:solidFill>
                  <a:schemeClr val="bg2"/>
                </a:solidFill>
                <a:latin typeface="Segoe UI Light" panose="020B0502040204020203" pitchFamily="34" charset="0"/>
                <a:cs typeface="Segoe UI Light" panose="020B0502040204020203" pitchFamily="34" charset="0"/>
              </a:rPr>
              <a:t>Unlike the Primary key, they do not have to be unique.</a:t>
            </a:r>
          </a:p>
          <a:p>
            <a:pPr marL="285750" indent="-285750">
              <a:lnSpc>
                <a:spcPct val="150000"/>
              </a:lnSpc>
              <a:buFont typeface="Arial" panose="020B0604020202020204" pitchFamily="34" charset="0"/>
              <a:buChar char="•"/>
            </a:pPr>
            <a:r>
              <a:rPr lang="en-IN" sz="2000" dirty="0">
                <a:solidFill>
                  <a:schemeClr val="bg2"/>
                </a:solidFill>
                <a:latin typeface="Segoe UI Light" panose="020B0502040204020203" pitchFamily="34" charset="0"/>
                <a:cs typeface="Segoe UI Light" panose="020B0502040204020203" pitchFamily="34" charset="0"/>
              </a:rPr>
              <a:t>Foreign keys can be null even though primary keys can </a:t>
            </a:r>
            <a:r>
              <a:rPr lang="en-IN" sz="2000" dirty="0" smtClean="0">
                <a:solidFill>
                  <a:schemeClr val="bg2"/>
                </a:solidFill>
                <a:latin typeface="Segoe UI Light" panose="020B0502040204020203" pitchFamily="34" charset="0"/>
                <a:cs typeface="Segoe UI Light" panose="020B0502040204020203" pitchFamily="34" charset="0"/>
              </a:rPr>
              <a:t>not.</a:t>
            </a:r>
            <a:endParaRPr lang="en-IN" sz="2000" dirty="0">
              <a:solidFill>
                <a:schemeClr val="bg2"/>
              </a:solidFill>
              <a:latin typeface="Segoe UI Light" panose="020B0502040204020203" pitchFamily="34" charset="0"/>
              <a:cs typeface="Segoe UI Light" panose="020B0502040204020203" pitchFamily="34" charset="0"/>
            </a:endParaRPr>
          </a:p>
        </p:txBody>
      </p:sp>
      <p:sp>
        <p:nvSpPr>
          <p:cNvPr id="4" name="Rectangle 3"/>
          <p:cNvSpPr/>
          <p:nvPr/>
        </p:nvSpPr>
        <p:spPr>
          <a:xfrm>
            <a:off x="121693" y="5105400"/>
            <a:ext cx="8869907" cy="707886"/>
          </a:xfrm>
          <a:prstGeom prst="rect">
            <a:avLst/>
          </a:prstGeom>
          <a:solidFill>
            <a:schemeClr val="bg1"/>
          </a:solidFill>
        </p:spPr>
        <p:txBody>
          <a:bodyPr wrap="square">
            <a:spAutoFit/>
          </a:bodyPr>
          <a:lstStyle/>
          <a:p>
            <a:r>
              <a:rPr lang="en-IN" sz="2000" dirty="0">
                <a:solidFill>
                  <a:srgbClr val="0089A4"/>
                </a:solidFill>
                <a:latin typeface="Arial" panose="020B0604020202020204" pitchFamily="34" charset="0"/>
                <a:cs typeface="Arial" panose="020B0604020202020204" pitchFamily="34" charset="0"/>
              </a:rPr>
              <a:t>The table containing the </a:t>
            </a:r>
            <a:r>
              <a:rPr lang="en-IN" sz="2000" dirty="0" smtClean="0">
                <a:solidFill>
                  <a:srgbClr val="0089A4"/>
                </a:solidFill>
                <a:latin typeface="Arial" panose="020B0604020202020204" pitchFamily="34" charset="0"/>
                <a:cs typeface="Arial" panose="020B0604020202020204" pitchFamily="34" charset="0"/>
              </a:rPr>
              <a:t>FOREIGN KEY is </a:t>
            </a:r>
            <a:r>
              <a:rPr lang="en-IN" sz="2000" dirty="0">
                <a:solidFill>
                  <a:srgbClr val="0089A4"/>
                </a:solidFill>
                <a:latin typeface="Arial" panose="020B0604020202020204" pitchFamily="34" charset="0"/>
                <a:cs typeface="Arial" panose="020B0604020202020204" pitchFamily="34" charset="0"/>
              </a:rPr>
              <a:t>referred to as the </a:t>
            </a:r>
            <a:r>
              <a:rPr lang="en-IN" sz="2000" dirty="0" smtClean="0">
                <a:solidFill>
                  <a:srgbClr val="0089A4"/>
                </a:solidFill>
                <a:latin typeface="Arial" panose="020B0604020202020204" pitchFamily="34" charset="0"/>
                <a:cs typeface="Arial" panose="020B0604020202020204" pitchFamily="34" charset="0"/>
              </a:rPr>
              <a:t>child table, </a:t>
            </a:r>
            <a:r>
              <a:rPr lang="en-IN" sz="2000" dirty="0">
                <a:solidFill>
                  <a:srgbClr val="0089A4"/>
                </a:solidFill>
                <a:latin typeface="Arial" panose="020B0604020202020204" pitchFamily="34" charset="0"/>
                <a:cs typeface="Arial" panose="020B0604020202020204" pitchFamily="34" charset="0"/>
              </a:rPr>
              <a:t>and the table containing the PRIMARY KEY </a:t>
            </a:r>
            <a:r>
              <a:rPr lang="en-IN" sz="2000" dirty="0" smtClean="0">
                <a:solidFill>
                  <a:srgbClr val="0089A4"/>
                </a:solidFill>
                <a:latin typeface="Arial" panose="020B0604020202020204" pitchFamily="34" charset="0"/>
                <a:cs typeface="Arial" panose="020B0604020202020204" pitchFamily="34" charset="0"/>
              </a:rPr>
              <a:t>(</a:t>
            </a:r>
            <a:r>
              <a:rPr lang="en-IN" sz="2000" dirty="0">
                <a:solidFill>
                  <a:srgbClr val="0089A4"/>
                </a:solidFill>
                <a:latin typeface="Arial" panose="020B0604020202020204" pitchFamily="34" charset="0"/>
                <a:cs typeface="Arial" panose="020B0604020202020204" pitchFamily="34" charset="0"/>
              </a:rPr>
              <a:t>referenced </a:t>
            </a:r>
            <a:r>
              <a:rPr lang="en-IN" sz="2000" dirty="0" smtClean="0">
                <a:solidFill>
                  <a:srgbClr val="0089A4"/>
                </a:solidFill>
                <a:latin typeface="Arial" panose="020B0604020202020204" pitchFamily="34" charset="0"/>
                <a:cs typeface="Arial" panose="020B0604020202020204" pitchFamily="34" charset="0"/>
              </a:rPr>
              <a:t>key) </a:t>
            </a:r>
            <a:r>
              <a:rPr lang="en-IN" sz="2000" dirty="0">
                <a:solidFill>
                  <a:srgbClr val="0089A4"/>
                </a:solidFill>
                <a:latin typeface="Arial" panose="020B0604020202020204" pitchFamily="34" charset="0"/>
                <a:cs typeface="Arial" panose="020B0604020202020204" pitchFamily="34" charset="0"/>
              </a:rPr>
              <a:t>is the parent table.</a:t>
            </a:r>
          </a:p>
        </p:txBody>
      </p:sp>
      <p:sp>
        <p:nvSpPr>
          <p:cNvPr id="5" name="Rectangle 4"/>
          <p:cNvSpPr/>
          <p:nvPr/>
        </p:nvSpPr>
        <p:spPr>
          <a:xfrm>
            <a:off x="194953" y="3949312"/>
            <a:ext cx="8878813" cy="769441"/>
          </a:xfrm>
          <a:prstGeom prst="rect">
            <a:avLst/>
          </a:prstGeom>
          <a:solidFill>
            <a:srgbClr val="EDE701"/>
          </a:solidFill>
        </p:spPr>
        <p:txBody>
          <a:bodyPr wrap="square">
            <a:spAutoFit/>
          </a:bodyPr>
          <a:lstStyle/>
          <a:p>
            <a:r>
              <a:rPr lang="en-IN" sz="2200" dirty="0">
                <a:latin typeface="Segoe UI Light" panose="020B0502040204020203" pitchFamily="34" charset="0"/>
                <a:cs typeface="Segoe UI Light" panose="020B0502040204020203" pitchFamily="34" charset="0"/>
              </a:rPr>
              <a:t>A FOREIGN KEY is a field (or collection of fields) in one table that refers to the PRIMARY KEY in </a:t>
            </a:r>
            <a:r>
              <a:rPr lang="en-IN" sz="2200" dirty="0" smtClean="0">
                <a:latin typeface="Segoe UI Light" panose="020B0502040204020203" pitchFamily="34" charset="0"/>
                <a:cs typeface="Segoe UI Light" panose="020B0502040204020203" pitchFamily="34" charset="0"/>
              </a:rPr>
              <a:t>another/same </a:t>
            </a:r>
            <a:r>
              <a:rPr lang="en-IN" sz="2200" dirty="0">
                <a:latin typeface="Segoe UI Light" panose="020B0502040204020203" pitchFamily="34" charset="0"/>
                <a:cs typeface="Segoe UI Light" panose="020B0502040204020203" pitchFamily="34" charset="0"/>
              </a:rPr>
              <a:t>table.</a:t>
            </a:r>
          </a:p>
        </p:txBody>
      </p:sp>
    </p:spTree>
    <p:extLst>
      <p:ext uri="{BB962C8B-B14F-4D97-AF65-F5344CB8AC3E}">
        <p14:creationId xmlns:p14="http://schemas.microsoft.com/office/powerpoint/2010/main" val="146959609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a:solidFill>
                  <a:srgbClr val="7EEEE3"/>
                </a:solidFill>
                <a:latin typeface="Segoe UI Light" panose="020B0502040204020203" pitchFamily="34" charset="0"/>
                <a:cs typeface="Segoe UI Light" panose="020B0502040204020203" pitchFamily="34" charset="0"/>
              </a:rPr>
              <a:t>Composite</a:t>
            </a:r>
            <a:r>
              <a:rPr lang="en-US" sz="4800" b="1" dirty="0">
                <a:solidFill>
                  <a:srgbClr val="7EEEE3"/>
                </a:solidFill>
                <a:latin typeface="Arial" pitchFamily="34" charset="0"/>
                <a:ea typeface="MS Mincho" pitchFamily="49" charset="-128"/>
                <a:cs typeface="Arial" pitchFamily="34" charset="0"/>
              </a:rPr>
              <a:t> </a:t>
            </a:r>
            <a:r>
              <a:rPr lang="en-US" sz="4800" b="1" dirty="0" smtClean="0">
                <a:solidFill>
                  <a:srgbClr val="7EEEE3"/>
                </a:solidFill>
                <a:latin typeface="Segoe UI Light" panose="020B0502040204020203" pitchFamily="34" charset="0"/>
                <a:cs typeface="Segoe UI Light" panose="020B0502040204020203" pitchFamily="34" charset="0"/>
              </a:rPr>
              <a:t>VS </a:t>
            </a:r>
            <a:r>
              <a:rPr lang="en-US" sz="4800" dirty="0">
                <a:solidFill>
                  <a:srgbClr val="7EEEE3"/>
                </a:solidFill>
                <a:latin typeface="Segoe UI Light" panose="020B0502040204020203" pitchFamily="34" charset="0"/>
                <a:cs typeface="Segoe UI Light" panose="020B0502040204020203" pitchFamily="34" charset="0"/>
              </a:rPr>
              <a:t>Multi</a:t>
            </a:r>
            <a:r>
              <a:rPr lang="en-US" sz="4800" b="1" dirty="0">
                <a:solidFill>
                  <a:srgbClr val="7EEEE3"/>
                </a:solidFill>
                <a:latin typeface="Arial" pitchFamily="34" charset="0"/>
                <a:ea typeface="MS Mincho" pitchFamily="49" charset="-128"/>
                <a:cs typeface="Arial" pitchFamily="34" charset="0"/>
              </a:rPr>
              <a:t> </a:t>
            </a:r>
            <a:r>
              <a:rPr lang="en-US" sz="4800" dirty="0">
                <a:solidFill>
                  <a:srgbClr val="7EEEE3"/>
                </a:solidFill>
                <a:latin typeface="Segoe UI Light" panose="020B0502040204020203" pitchFamily="34" charset="0"/>
                <a:cs typeface="Segoe UI Light" panose="020B0502040204020203" pitchFamily="34" charset="0"/>
              </a:rPr>
              <a:t>Valued</a:t>
            </a:r>
            <a:r>
              <a:rPr lang="en-US" sz="4800" b="1" dirty="0">
                <a:solidFill>
                  <a:srgbClr val="7EEEE3"/>
                </a:solidFill>
                <a:latin typeface="Arial" pitchFamily="34" charset="0"/>
                <a:ea typeface="MS Mincho" pitchFamily="49" charset="-128"/>
                <a:cs typeface="Arial" pitchFamily="34" charset="0"/>
              </a:rPr>
              <a:t> </a:t>
            </a:r>
            <a:r>
              <a:rPr lang="en-US" sz="4800" dirty="0" smtClean="0">
                <a:solidFill>
                  <a:srgbClr val="7EEEE3"/>
                </a:solidFill>
                <a:latin typeface="Segoe UI Light" panose="020B0502040204020203" pitchFamily="34" charset="0"/>
                <a:cs typeface="Segoe UI Light" panose="020B0502040204020203" pitchFamily="34" charset="0"/>
              </a:rPr>
              <a:t>Attribute</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923500635"/>
      </p:ext>
    </p:extLst>
  </p:cSld>
  <p:clrMapOvr>
    <a:masterClrMapping/>
  </p:clrMapOvr>
  <p:timing>
    <p:tnLst>
      <p:par>
        <p:cTn id="1" dur="indefinite" restart="never" nodeType="tmRoot"/>
      </p:par>
    </p:tnLst>
  </p:timing>
</p:sld>
</file>

<file path=ppt/slides/slide3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Foreign Key</a:t>
            </a:r>
          </a:p>
        </p:txBody>
      </p:sp>
      <p:sp>
        <p:nvSpPr>
          <p:cNvPr id="6" name="Rectangle 5"/>
          <p:cNvSpPr/>
          <p:nvPr/>
        </p:nvSpPr>
        <p:spPr>
          <a:xfrm>
            <a:off x="152400" y="740926"/>
            <a:ext cx="8839200" cy="3754874"/>
          </a:xfrm>
          <a:prstGeom prst="rect">
            <a:avLst/>
          </a:prstGeom>
          <a:solidFill>
            <a:srgbClr val="476D59"/>
          </a:solidFill>
        </p:spPr>
        <p:txBody>
          <a:bodyPr wrap="square">
            <a:spAutoFit/>
          </a:bodyPr>
          <a:lstStyle/>
          <a:p>
            <a:r>
              <a:rPr lang="en-IN" sz="2000" dirty="0" smtClean="0">
                <a:solidFill>
                  <a:schemeClr val="bg1"/>
                </a:solidFill>
              </a:rPr>
              <a:t>A referential </a:t>
            </a:r>
            <a:r>
              <a:rPr lang="en-IN" sz="2000" dirty="0">
                <a:solidFill>
                  <a:schemeClr val="bg1"/>
                </a:solidFill>
              </a:rPr>
              <a:t>constraint could be violated in following cases.</a:t>
            </a:r>
          </a:p>
          <a:p>
            <a:endParaRPr lang="en-IN" sz="2000" dirty="0">
              <a:solidFill>
                <a:srgbClr val="CFFF21"/>
              </a:solidFill>
            </a:endParaRPr>
          </a:p>
          <a:p>
            <a:pPr marL="285750" indent="-285750">
              <a:buFont typeface="Arial" panose="020B0604020202020204" pitchFamily="34" charset="0"/>
              <a:buChar char="•"/>
            </a:pPr>
            <a:r>
              <a:rPr lang="en-IN" dirty="0">
                <a:solidFill>
                  <a:srgbClr val="CFFF21"/>
                </a:solidFill>
              </a:rPr>
              <a:t>An </a:t>
            </a:r>
            <a:r>
              <a:rPr lang="en-IN" dirty="0" smtClean="0">
                <a:solidFill>
                  <a:srgbClr val="CFFF21"/>
                </a:solidFill>
              </a:rPr>
              <a:t>INSERT attempt </a:t>
            </a:r>
            <a:r>
              <a:rPr lang="en-IN" dirty="0">
                <a:solidFill>
                  <a:srgbClr val="CFFF21"/>
                </a:solidFill>
              </a:rPr>
              <a:t>to add a row </a:t>
            </a:r>
            <a:r>
              <a:rPr lang="en-IN" dirty="0" smtClean="0">
                <a:solidFill>
                  <a:srgbClr val="CFFF21"/>
                </a:solidFill>
              </a:rPr>
              <a:t>to </a:t>
            </a:r>
            <a:r>
              <a:rPr lang="en-IN" dirty="0">
                <a:solidFill>
                  <a:srgbClr val="CFFF21"/>
                </a:solidFill>
              </a:rPr>
              <a:t>a child table that has a value in its foreign key columns that does not match a value in the corresponding parent </a:t>
            </a:r>
            <a:r>
              <a:rPr lang="en-IN" dirty="0" smtClean="0">
                <a:solidFill>
                  <a:srgbClr val="CFFF21"/>
                </a:solidFill>
              </a:rPr>
              <a:t>table's column.</a:t>
            </a:r>
          </a:p>
          <a:p>
            <a:pPr marL="285750" indent="-285750">
              <a:buFont typeface="Arial" panose="020B0604020202020204" pitchFamily="34" charset="0"/>
              <a:buChar char="•"/>
            </a:pPr>
            <a:endParaRPr lang="en-IN" dirty="0">
              <a:solidFill>
                <a:srgbClr val="CFFF21"/>
              </a:solidFill>
            </a:endParaRPr>
          </a:p>
          <a:p>
            <a:pPr marL="285750" indent="-285750">
              <a:buFont typeface="Arial" panose="020B0604020202020204" pitchFamily="34" charset="0"/>
              <a:buChar char="•"/>
            </a:pPr>
            <a:r>
              <a:rPr lang="en-IN" dirty="0">
                <a:solidFill>
                  <a:srgbClr val="CFFF21"/>
                </a:solidFill>
              </a:rPr>
              <a:t>An </a:t>
            </a:r>
            <a:r>
              <a:rPr lang="en-IN" dirty="0" smtClean="0">
                <a:solidFill>
                  <a:srgbClr val="CFFF21"/>
                </a:solidFill>
              </a:rPr>
              <a:t>UPDATE attempt </a:t>
            </a:r>
            <a:r>
              <a:rPr lang="en-IN" dirty="0">
                <a:solidFill>
                  <a:srgbClr val="CFFF21"/>
                </a:solidFill>
              </a:rPr>
              <a:t>to change the value in a child table's foreign key columns to a value that has no matching value in the corresponding parent table's parent key</a:t>
            </a:r>
            <a:r>
              <a:rPr lang="en-IN" dirty="0" smtClean="0">
                <a:solidFill>
                  <a:srgbClr val="CFFF21"/>
                </a:solidFill>
              </a:rPr>
              <a:t>.</a:t>
            </a:r>
          </a:p>
          <a:p>
            <a:pPr marL="285750" indent="-285750">
              <a:buFont typeface="Arial" panose="020B0604020202020204" pitchFamily="34" charset="0"/>
              <a:buChar char="•"/>
            </a:pPr>
            <a:endParaRPr lang="en-IN" dirty="0">
              <a:solidFill>
                <a:srgbClr val="CFFF21"/>
              </a:solidFill>
            </a:endParaRPr>
          </a:p>
          <a:p>
            <a:pPr marL="285750" indent="-285750">
              <a:buFont typeface="Arial" panose="020B0604020202020204" pitchFamily="34" charset="0"/>
              <a:buChar char="•"/>
            </a:pPr>
            <a:r>
              <a:rPr lang="en-IN" dirty="0">
                <a:solidFill>
                  <a:srgbClr val="CFFF21"/>
                </a:solidFill>
              </a:rPr>
              <a:t>An </a:t>
            </a:r>
            <a:r>
              <a:rPr lang="en-IN" dirty="0" smtClean="0">
                <a:solidFill>
                  <a:srgbClr val="CFFF21"/>
                </a:solidFill>
              </a:rPr>
              <a:t>UPDATE attempt </a:t>
            </a:r>
            <a:r>
              <a:rPr lang="en-IN" dirty="0">
                <a:solidFill>
                  <a:srgbClr val="CFFF21"/>
                </a:solidFill>
              </a:rPr>
              <a:t>to change the value in a parent table's parent key to a value that does not have a matching value in a child table's foreign key columns</a:t>
            </a:r>
            <a:r>
              <a:rPr lang="en-IN" dirty="0" smtClean="0">
                <a:solidFill>
                  <a:srgbClr val="CFFF21"/>
                </a:solidFill>
              </a:rPr>
              <a:t>.</a:t>
            </a:r>
          </a:p>
          <a:p>
            <a:pPr marL="285750" indent="-285750">
              <a:buFont typeface="Arial" panose="020B0604020202020204" pitchFamily="34" charset="0"/>
              <a:buChar char="•"/>
            </a:pPr>
            <a:endParaRPr lang="en-IN" dirty="0">
              <a:solidFill>
                <a:srgbClr val="CFFF21"/>
              </a:solidFill>
            </a:endParaRPr>
          </a:p>
          <a:p>
            <a:pPr marL="285750" indent="-285750">
              <a:buFont typeface="Arial" panose="020B0604020202020204" pitchFamily="34" charset="0"/>
              <a:buChar char="•"/>
            </a:pPr>
            <a:r>
              <a:rPr lang="en-IN" dirty="0">
                <a:solidFill>
                  <a:srgbClr val="CFFF21"/>
                </a:solidFill>
              </a:rPr>
              <a:t>A </a:t>
            </a:r>
            <a:r>
              <a:rPr lang="en-IN" dirty="0" smtClean="0">
                <a:solidFill>
                  <a:srgbClr val="CFFF21"/>
                </a:solidFill>
              </a:rPr>
              <a:t>DELETE attempt </a:t>
            </a:r>
            <a:r>
              <a:rPr lang="en-IN" dirty="0">
                <a:solidFill>
                  <a:srgbClr val="CFFF21"/>
                </a:solidFill>
              </a:rPr>
              <a:t>to remove a record from a parent table that has a matching value in a child table's foreign key columns.</a:t>
            </a:r>
          </a:p>
        </p:txBody>
      </p:sp>
    </p:spTree>
    <p:extLst>
      <p:ext uri="{BB962C8B-B14F-4D97-AF65-F5344CB8AC3E}">
        <p14:creationId xmlns:p14="http://schemas.microsoft.com/office/powerpoint/2010/main" val="834576772"/>
      </p:ext>
    </p:extLst>
  </p:cSld>
  <p:clrMapOvr>
    <a:masterClrMapping/>
  </p:clrMapOvr>
  <p:timing>
    <p:tnLst>
      <p:par>
        <p:cTn id="1" dur="indefinite" restart="never" nodeType="tmRoot"/>
      </p:par>
    </p:tnLst>
  </p:timing>
</p:sld>
</file>

<file path=ppt/slides/slide3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Foreign Key</a:t>
            </a:r>
          </a:p>
        </p:txBody>
      </p:sp>
      <p:sp>
        <p:nvSpPr>
          <p:cNvPr id="5" name="Rectangle 4"/>
          <p:cNvSpPr/>
          <p:nvPr/>
        </p:nvSpPr>
        <p:spPr>
          <a:xfrm>
            <a:off x="76200" y="838200"/>
            <a:ext cx="8991600" cy="923330"/>
          </a:xfrm>
          <a:prstGeom prst="rect">
            <a:avLst/>
          </a:prstGeom>
        </p:spPr>
        <p:txBody>
          <a:bodyPr wrap="square">
            <a:spAutoFit/>
          </a:bodyPr>
          <a:lstStyle/>
          <a:p>
            <a:r>
              <a:rPr lang="en-IN" dirty="0"/>
              <a:t>A foreign key is a field in a table that matches another field of another table. A foreign key places constraints on data in the related tables, which enables MySQL to maintain referential integrity.</a:t>
            </a:r>
            <a:endParaRPr lang="en-IN" dirty="0">
              <a:solidFill>
                <a:schemeClr val="bg1"/>
              </a:solidFill>
              <a:latin typeface="Arial" panose="020B0604020202020204" pitchFamily="34" charset="0"/>
              <a:cs typeface="Arial" panose="020B0604020202020204" pitchFamily="34" charset="0"/>
            </a:endParaRPr>
          </a:p>
        </p:txBody>
      </p:sp>
      <p:pic>
        <p:nvPicPr>
          <p:cNvPr id="2" name="Picture 1"/>
          <p:cNvPicPr>
            <a:picLocks noChangeAspect="1"/>
          </p:cNvPicPr>
          <p:nvPr/>
        </p:nvPicPr>
        <p:blipFill>
          <a:blip r:embed="rId2"/>
          <a:stretch>
            <a:fillRect/>
          </a:stretch>
        </p:blipFill>
        <p:spPr>
          <a:xfrm>
            <a:off x="304800" y="2014955"/>
            <a:ext cx="5181600" cy="3891269"/>
          </a:xfrm>
          <a:prstGeom prst="rect">
            <a:avLst/>
          </a:prstGeom>
        </p:spPr>
      </p:pic>
      <p:pic>
        <p:nvPicPr>
          <p:cNvPr id="1026" name="Picture 2" descr="MySQL recursive foreign ke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0" y="2010007"/>
            <a:ext cx="1962150" cy="2085976"/>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3505200" y="4648200"/>
            <a:ext cx="5486400" cy="1107996"/>
          </a:xfrm>
          <a:prstGeom prst="rect">
            <a:avLst/>
          </a:prstGeom>
          <a:solidFill>
            <a:srgbClr val="EDE701"/>
          </a:solidFill>
        </p:spPr>
        <p:txBody>
          <a:bodyPr wrap="square">
            <a:spAutoFit/>
          </a:bodyPr>
          <a:lstStyle/>
          <a:p>
            <a:pPr algn="just"/>
            <a:r>
              <a:rPr lang="en-IN" sz="2200" dirty="0">
                <a:latin typeface="Segoe UI" panose="020B0502040204020203" pitchFamily="34" charset="0"/>
                <a:cs typeface="Segoe UI" panose="020B0502040204020203" pitchFamily="34" charset="0"/>
              </a:rPr>
              <a:t>The customers table is called parent table or referenced table, and the orders table is known as child table or referencing table.</a:t>
            </a:r>
          </a:p>
        </p:txBody>
      </p:sp>
    </p:spTree>
    <p:extLst>
      <p:ext uri="{BB962C8B-B14F-4D97-AF65-F5344CB8AC3E}">
        <p14:creationId xmlns:p14="http://schemas.microsoft.com/office/powerpoint/2010/main" val="1257721072"/>
      </p:ext>
    </p:extLst>
  </p:cSld>
  <p:clrMapOvr>
    <a:masterClrMapping/>
  </p:clrMapOvr>
  <p:timing>
    <p:tnLst>
      <p:par>
        <p:cTn id="1" dur="indefinite" restart="never" nodeType="tmRoot"/>
      </p:par>
    </p:tnLst>
  </p:timing>
</p:sld>
</file>

<file path=ppt/slides/slide3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Foreign Key</a:t>
            </a:r>
          </a:p>
        </p:txBody>
      </p:sp>
      <p:sp>
        <p:nvSpPr>
          <p:cNvPr id="5" name="Rectangle 4"/>
          <p:cNvSpPr/>
          <p:nvPr/>
        </p:nvSpPr>
        <p:spPr>
          <a:xfrm>
            <a:off x="76200" y="838200"/>
            <a:ext cx="8991600" cy="923330"/>
          </a:xfrm>
          <a:prstGeom prst="rect">
            <a:avLst/>
          </a:prstGeom>
        </p:spPr>
        <p:txBody>
          <a:bodyPr wrap="square">
            <a:spAutoFit/>
          </a:bodyPr>
          <a:lstStyle/>
          <a:p>
            <a:r>
              <a:rPr lang="en-IN" dirty="0"/>
              <a:t>A foreign key is a field in a table that matches another field of another table. A foreign key places constraints on data in the related tables, which enables MySQL to maintain referential integrity.</a:t>
            </a:r>
            <a:endParaRPr lang="en-IN" dirty="0">
              <a:solidFill>
                <a:schemeClr val="bg1"/>
              </a:solidFill>
              <a:latin typeface="Arial" panose="020B0604020202020204" pitchFamily="34" charset="0"/>
              <a:cs typeface="Arial" panose="020B0604020202020204" pitchFamily="34" charset="0"/>
            </a:endParaRPr>
          </a:p>
        </p:txBody>
      </p:sp>
      <p:sp>
        <p:nvSpPr>
          <p:cNvPr id="2" name="Rectangle 1"/>
          <p:cNvSpPr/>
          <p:nvPr/>
        </p:nvSpPr>
        <p:spPr>
          <a:xfrm>
            <a:off x="76200" y="2055674"/>
            <a:ext cx="8991600" cy="1323439"/>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MODULE</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 int ,subject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1</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description text, </a:t>
            </a:r>
            <a:r>
              <a:rPr lang="en-IN" sz="1600" dirty="0">
                <a:solidFill>
                  <a:srgbClr val="DD4A68"/>
                </a:solidFill>
                <a:latin typeface="Arial" panose="020B0604020202020204" pitchFamily="34" charset="0"/>
                <a:ea typeface="Times New Roman" panose="02020603050405020304" pitchFamily="18" charset="0"/>
              </a:rPr>
              <a:t>constraint pk_id_subject primary key</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id, subject</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STUDENT</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 int , ModuleID int, subjectID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1</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address text, </a:t>
            </a:r>
            <a:r>
              <a:rPr lang="en-IN" sz="1600" dirty="0">
                <a:solidFill>
                  <a:srgbClr val="DD4A68"/>
                </a:solidFill>
                <a:latin typeface="Arial" panose="020B0604020202020204" pitchFamily="34" charset="0"/>
                <a:ea typeface="Times New Roman" panose="02020603050405020304" pitchFamily="18" charset="0"/>
              </a:rPr>
              <a:t>constraint fk_ModuleId_subjectID foreign key </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ModuleID</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 references module(id</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6" name="Rectangle 5"/>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4282516866"/>
      </p:ext>
    </p:extLst>
  </p:cSld>
  <p:clrMapOvr>
    <a:masterClrMapping/>
  </p:clrMapOvr>
  <p:timing>
    <p:tnLst>
      <p:par>
        <p:cTn id="1" dur="indefinite" restart="never" nodeType="tmRoot"/>
      </p:par>
    </p:tnLst>
  </p:timing>
</p:sld>
</file>

<file path=ppt/slides/slide3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Foreign Key</a:t>
            </a:r>
          </a:p>
        </p:txBody>
      </p:sp>
      <p:sp>
        <p:nvSpPr>
          <p:cNvPr id="5" name="Rectangle 4"/>
          <p:cNvSpPr/>
          <p:nvPr/>
        </p:nvSpPr>
        <p:spPr>
          <a:xfrm>
            <a:off x="76200" y="838200"/>
            <a:ext cx="8991600" cy="923330"/>
          </a:xfrm>
          <a:prstGeom prst="rect">
            <a:avLst/>
          </a:prstGeom>
        </p:spPr>
        <p:txBody>
          <a:bodyPr wrap="square">
            <a:spAutoFit/>
          </a:bodyPr>
          <a:lstStyle/>
          <a:p>
            <a:r>
              <a:rPr lang="en-IN" dirty="0"/>
              <a:t>A foreign key is a field in a table that matches another field of another table. A foreign key places constraints on data in the related tables, which enables MySQL to maintain referential integrity.</a:t>
            </a:r>
            <a:endParaRPr lang="en-IN" dirty="0">
              <a:solidFill>
                <a:schemeClr val="bg1"/>
              </a:solidFill>
              <a:latin typeface="Arial" panose="020B0604020202020204" pitchFamily="34" charset="0"/>
              <a:cs typeface="Arial" panose="020B0604020202020204" pitchFamily="34" charset="0"/>
            </a:endParaRPr>
          </a:p>
        </p:txBody>
      </p:sp>
      <p:sp>
        <p:nvSpPr>
          <p:cNvPr id="3" name="Rectangle 2"/>
          <p:cNvSpPr/>
          <p:nvPr/>
        </p:nvSpPr>
        <p:spPr>
          <a:xfrm>
            <a:off x="228600" y="1828800"/>
            <a:ext cx="8534400" cy="1200329"/>
          </a:xfrm>
          <a:prstGeom prst="rect">
            <a:avLst/>
          </a:prstGeom>
        </p:spPr>
        <p:txBody>
          <a:bodyPr wrap="square">
            <a:spAutoFit/>
          </a:bodyPr>
          <a:lstStyle/>
          <a:p>
            <a:r>
              <a:rPr lang="en-IN" dirty="0">
                <a:solidFill>
                  <a:srgbClr val="999999"/>
                </a:solidFill>
                <a:latin typeface="Liberation Mono"/>
              </a:rPr>
              <a:t>[</a:t>
            </a:r>
            <a:r>
              <a:rPr lang="en-IN" dirty="0">
                <a:solidFill>
                  <a:srgbClr val="0077AA"/>
                </a:solidFill>
                <a:latin typeface="Liberation Mono"/>
              </a:rPr>
              <a:t>ON</a:t>
            </a:r>
            <a:r>
              <a:rPr lang="en-IN" dirty="0">
                <a:solidFill>
                  <a:srgbClr val="000000"/>
                </a:solidFill>
                <a:latin typeface="Liberation Mono"/>
              </a:rPr>
              <a:t> </a:t>
            </a:r>
            <a:r>
              <a:rPr lang="en-IN" dirty="0">
                <a:solidFill>
                  <a:srgbClr val="0077AA"/>
                </a:solidFill>
                <a:latin typeface="Liberation Mono"/>
              </a:rPr>
              <a:t>DELETE</a:t>
            </a:r>
            <a:r>
              <a:rPr lang="en-IN" dirty="0">
                <a:solidFill>
                  <a:srgbClr val="000000"/>
                </a:solidFill>
                <a:latin typeface="Liberation Mono"/>
              </a:rPr>
              <a:t> </a:t>
            </a:r>
            <a:r>
              <a:rPr lang="en-IN" i="1" dirty="0">
                <a:solidFill>
                  <a:srgbClr val="000000"/>
                </a:solidFill>
                <a:latin typeface="Liberation Mono"/>
              </a:rPr>
              <a:t>reference_option</a:t>
            </a:r>
            <a:r>
              <a:rPr lang="en-IN" dirty="0">
                <a:solidFill>
                  <a:srgbClr val="999999"/>
                </a:solidFill>
                <a:latin typeface="Liberation Mono"/>
              </a:rPr>
              <a:t>]</a:t>
            </a:r>
            <a:r>
              <a:rPr lang="en-IN" dirty="0">
                <a:solidFill>
                  <a:srgbClr val="000000"/>
                </a:solidFill>
                <a:latin typeface="Liberation Mono"/>
              </a:rPr>
              <a:t> </a:t>
            </a:r>
            <a:endParaRPr lang="en-IN" dirty="0" smtClean="0">
              <a:solidFill>
                <a:srgbClr val="000000"/>
              </a:solidFill>
              <a:latin typeface="Liberation Mono"/>
            </a:endParaRPr>
          </a:p>
          <a:p>
            <a:r>
              <a:rPr lang="en-IN" dirty="0" smtClean="0">
                <a:solidFill>
                  <a:srgbClr val="999999"/>
                </a:solidFill>
                <a:latin typeface="Liberation Mono"/>
              </a:rPr>
              <a:t>[</a:t>
            </a:r>
            <a:r>
              <a:rPr lang="en-IN" dirty="0">
                <a:solidFill>
                  <a:srgbClr val="0077AA"/>
                </a:solidFill>
                <a:latin typeface="Liberation Mono"/>
              </a:rPr>
              <a:t>ON</a:t>
            </a:r>
            <a:r>
              <a:rPr lang="en-IN" dirty="0">
                <a:solidFill>
                  <a:srgbClr val="000000"/>
                </a:solidFill>
                <a:latin typeface="Liberation Mono"/>
              </a:rPr>
              <a:t> </a:t>
            </a:r>
            <a:r>
              <a:rPr lang="en-IN" dirty="0">
                <a:solidFill>
                  <a:srgbClr val="0077AA"/>
                </a:solidFill>
                <a:latin typeface="Liberation Mono"/>
              </a:rPr>
              <a:t>UPDATE</a:t>
            </a:r>
            <a:r>
              <a:rPr lang="en-IN" dirty="0">
                <a:solidFill>
                  <a:srgbClr val="000000"/>
                </a:solidFill>
                <a:latin typeface="Liberation Mono"/>
              </a:rPr>
              <a:t> </a:t>
            </a:r>
            <a:r>
              <a:rPr lang="en-IN" i="1" dirty="0">
                <a:solidFill>
                  <a:srgbClr val="000000"/>
                </a:solidFill>
                <a:latin typeface="Liberation Mono"/>
              </a:rPr>
              <a:t>reference_option</a:t>
            </a:r>
            <a:r>
              <a:rPr lang="en-IN" dirty="0">
                <a:solidFill>
                  <a:srgbClr val="999999"/>
                </a:solidFill>
                <a:latin typeface="Liberation Mono"/>
              </a:rPr>
              <a:t>]</a:t>
            </a:r>
            <a:r>
              <a:rPr lang="en-IN" dirty="0">
                <a:solidFill>
                  <a:srgbClr val="000000"/>
                </a:solidFill>
                <a:latin typeface="Liberation Mono"/>
              </a:rPr>
              <a:t> </a:t>
            </a:r>
            <a:endParaRPr lang="en-IN" dirty="0" smtClean="0">
              <a:solidFill>
                <a:srgbClr val="000000"/>
              </a:solidFill>
              <a:latin typeface="Liberation Mono"/>
            </a:endParaRPr>
          </a:p>
          <a:p>
            <a:r>
              <a:rPr lang="en-IN" i="1" dirty="0" smtClean="0">
                <a:solidFill>
                  <a:srgbClr val="000000"/>
                </a:solidFill>
                <a:latin typeface="Liberation Mono"/>
              </a:rPr>
              <a:t>reference_option</a:t>
            </a:r>
            <a:r>
              <a:rPr lang="en-IN" dirty="0">
                <a:solidFill>
                  <a:srgbClr val="000000"/>
                </a:solidFill>
                <a:latin typeface="Liberation Mono"/>
              </a:rPr>
              <a:t>: </a:t>
            </a:r>
            <a:r>
              <a:rPr lang="en-IN" dirty="0">
                <a:solidFill>
                  <a:srgbClr val="0077AA"/>
                </a:solidFill>
                <a:latin typeface="Liberation Mono"/>
              </a:rPr>
              <a:t>RESTRICT</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CASCADE</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SET</a:t>
            </a:r>
            <a:r>
              <a:rPr lang="en-IN" dirty="0">
                <a:solidFill>
                  <a:srgbClr val="000000"/>
                </a:solidFill>
                <a:latin typeface="Liberation Mono"/>
              </a:rPr>
              <a:t> </a:t>
            </a:r>
            <a:r>
              <a:rPr lang="en-IN" dirty="0">
                <a:solidFill>
                  <a:srgbClr val="990055"/>
                </a:solidFill>
                <a:latin typeface="Liberation Mono"/>
              </a:rPr>
              <a:t>NULL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NO</a:t>
            </a:r>
            <a:r>
              <a:rPr lang="en-IN" dirty="0">
                <a:solidFill>
                  <a:srgbClr val="000000"/>
                </a:solidFill>
                <a:latin typeface="Liberation Mono"/>
              </a:rPr>
              <a:t> </a:t>
            </a:r>
            <a:r>
              <a:rPr lang="en-IN" dirty="0">
                <a:solidFill>
                  <a:srgbClr val="0077AA"/>
                </a:solidFill>
                <a:latin typeface="Liberation Mono"/>
              </a:rPr>
              <a:t>ACTION</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SET</a:t>
            </a:r>
            <a:r>
              <a:rPr lang="en-IN" dirty="0">
                <a:solidFill>
                  <a:srgbClr val="000000"/>
                </a:solidFill>
                <a:latin typeface="Liberation Mono"/>
              </a:rPr>
              <a:t> </a:t>
            </a:r>
            <a:r>
              <a:rPr lang="en-IN" dirty="0">
                <a:solidFill>
                  <a:srgbClr val="0077AA"/>
                </a:solidFill>
                <a:latin typeface="Liberation Mono"/>
              </a:rPr>
              <a:t>DEFAULT</a:t>
            </a:r>
            <a:endParaRPr lang="en-IN" dirty="0"/>
          </a:p>
        </p:txBody>
      </p:sp>
      <p:sp>
        <p:nvSpPr>
          <p:cNvPr id="8" name="Rectangle 7"/>
          <p:cNvSpPr/>
          <p:nvPr/>
        </p:nvSpPr>
        <p:spPr>
          <a:xfrm>
            <a:off x="210786" y="3066871"/>
            <a:ext cx="8704613" cy="1200329"/>
          </a:xfrm>
          <a:prstGeom prst="rect">
            <a:avLst/>
          </a:prstGeom>
          <a:solidFill>
            <a:srgbClr val="FFC000"/>
          </a:solidFill>
        </p:spPr>
        <p:txBody>
          <a:bodyPr wrap="square">
            <a:spAutoFit/>
          </a:bodyPr>
          <a:lstStyle/>
          <a:p>
            <a:r>
              <a:rPr lang="en-IN" dirty="0"/>
              <a:t>When an UPDATE or DELETE operation affects a key value in the parent table that has matching rows in the child table, the result depends on the referential action specified using ON </a:t>
            </a:r>
            <a:r>
              <a:rPr lang="en-IN" dirty="0">
                <a:latin typeface="Arial" panose="020B0604020202020204" pitchFamily="34" charset="0"/>
                <a:cs typeface="Arial" panose="020B0604020202020204" pitchFamily="34" charset="0"/>
              </a:rPr>
              <a:t>UPDATE</a:t>
            </a:r>
            <a:r>
              <a:rPr lang="en-IN" dirty="0"/>
              <a:t> and ON DELETE </a:t>
            </a:r>
            <a:r>
              <a:rPr lang="en-IN" dirty="0" smtClean="0"/>
              <a:t>sub clauses </a:t>
            </a:r>
            <a:r>
              <a:rPr lang="en-IN" dirty="0"/>
              <a:t>of the FOREIGN KEY clause.</a:t>
            </a:r>
          </a:p>
        </p:txBody>
      </p:sp>
      <p:sp>
        <p:nvSpPr>
          <p:cNvPr id="2" name="Rectangle 1"/>
          <p:cNvSpPr/>
          <p:nvPr/>
        </p:nvSpPr>
        <p:spPr>
          <a:xfrm>
            <a:off x="4648200" y="1516559"/>
            <a:ext cx="4114800" cy="769441"/>
          </a:xfrm>
          <a:prstGeom prst="rect">
            <a:avLst/>
          </a:prstGeom>
          <a:solidFill>
            <a:srgbClr val="0F5D3A"/>
          </a:solidFill>
        </p:spPr>
        <p:txBody>
          <a:bodyPr wrap="square">
            <a:spAutoFit/>
          </a:bodyPr>
          <a:lstStyle/>
          <a:p>
            <a:r>
              <a:rPr lang="en-IN" sz="2200" dirty="0">
                <a:solidFill>
                  <a:srgbClr val="FFC000"/>
                </a:solidFill>
              </a:rPr>
              <a:t>Cascaded </a:t>
            </a:r>
            <a:r>
              <a:rPr lang="en-IN" sz="2200" dirty="0" smtClean="0">
                <a:solidFill>
                  <a:srgbClr val="FFC000"/>
                </a:solidFill>
              </a:rPr>
              <a:t>FOREIGN KEY actions </a:t>
            </a:r>
            <a:r>
              <a:rPr lang="en-IN" sz="2200" dirty="0">
                <a:solidFill>
                  <a:srgbClr val="FFC000"/>
                </a:solidFill>
              </a:rPr>
              <a:t>do not activate triggers.</a:t>
            </a:r>
          </a:p>
        </p:txBody>
      </p:sp>
    </p:spTree>
    <p:extLst>
      <p:ext uri="{BB962C8B-B14F-4D97-AF65-F5344CB8AC3E}">
        <p14:creationId xmlns:p14="http://schemas.microsoft.com/office/powerpoint/2010/main" val="148594766"/>
      </p:ext>
    </p:extLst>
  </p:cSld>
  <p:clrMapOvr>
    <a:masterClrMapping/>
  </p:clrMapOvr>
  <p:timing>
    <p:tnLst>
      <p:par>
        <p:cTn id="1" dur="indefinite" restart="never" nodeType="tmRoot"/>
      </p:par>
    </p:tnLst>
  </p:timing>
</p:sld>
</file>

<file path=ppt/slides/slide3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Foreign Key</a:t>
            </a:r>
          </a:p>
        </p:txBody>
      </p:sp>
      <p:sp>
        <p:nvSpPr>
          <p:cNvPr id="6" name="Rectangle 5"/>
          <p:cNvSpPr/>
          <p:nvPr/>
        </p:nvSpPr>
        <p:spPr>
          <a:xfrm>
            <a:off x="228600" y="4495800"/>
            <a:ext cx="8610600" cy="369332"/>
          </a:xfrm>
          <a:prstGeom prst="rect">
            <a:avLst/>
          </a:prstGeom>
          <a:solidFill>
            <a:srgbClr val="476D59"/>
          </a:solidFill>
        </p:spPr>
        <p:txBody>
          <a:bodyPr wrap="square">
            <a:spAutoFit/>
          </a:bodyPr>
          <a:lstStyle/>
          <a:p>
            <a:r>
              <a:rPr lang="en-IN" b="1" dirty="0" smtClean="0">
                <a:solidFill>
                  <a:schemeClr val="bg1"/>
                </a:solidFill>
                <a:latin typeface="Arial" panose="020B0604020202020204" pitchFamily="34" charset="0"/>
                <a:cs typeface="Arial" panose="020B0604020202020204" pitchFamily="34" charset="0"/>
              </a:rPr>
              <a:t>ALTER table E </a:t>
            </a:r>
            <a:r>
              <a:rPr lang="en-IN" b="1" dirty="0">
                <a:solidFill>
                  <a:schemeClr val="bg1"/>
                </a:solidFill>
                <a:latin typeface="Arial" panose="020B0604020202020204" pitchFamily="34" charset="0"/>
                <a:cs typeface="Arial" panose="020B0604020202020204" pitchFamily="34" charset="0"/>
              </a:rPr>
              <a:t>drop foreign key e_ibfk_1;</a:t>
            </a:r>
          </a:p>
        </p:txBody>
      </p:sp>
      <p:sp>
        <p:nvSpPr>
          <p:cNvPr id="7" name="Rectangle 6"/>
          <p:cNvSpPr/>
          <p:nvPr/>
        </p:nvSpPr>
        <p:spPr>
          <a:xfrm>
            <a:off x="76200" y="2971800"/>
            <a:ext cx="8991600" cy="1323439"/>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TEMP</a:t>
            </a:r>
            <a:r>
              <a:rPr lang="en-IN" sz="1600" dirty="0" smtClean="0">
                <a:latin typeface="Arial" panose="020B0604020202020204" pitchFamily="34" charset="0"/>
                <a:cs typeface="Arial" panose="020B0604020202020204" pitchFamily="34" charset="0"/>
              </a:rPr>
              <a:t>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 INT, fName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10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 FOREIGN </a:t>
            </a:r>
            <a:r>
              <a:rPr lang="en-IN" sz="1600" dirty="0">
                <a:latin typeface="Arial" panose="020B0604020202020204" pitchFamily="34" charset="0"/>
                <a:cs typeface="Arial" panose="020B0604020202020204" pitchFamily="34" charset="0"/>
              </a:rPr>
              <a:t>KEY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REFERENCES M</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C00000"/>
                </a:solidFill>
                <a:latin typeface="Arial" panose="020B0604020202020204" pitchFamily="34" charset="0"/>
                <a:cs typeface="Arial" panose="020B0604020202020204" pitchFamily="34" charset="0"/>
              </a:rPr>
              <a:t>ON </a:t>
            </a:r>
            <a:r>
              <a:rPr lang="en-IN" sz="1600" dirty="0">
                <a:solidFill>
                  <a:srgbClr val="C00000"/>
                </a:solidFill>
                <a:latin typeface="Arial" panose="020B0604020202020204" pitchFamily="34" charset="0"/>
                <a:cs typeface="Arial" panose="020B0604020202020204" pitchFamily="34" charset="0"/>
              </a:rPr>
              <a:t>DELETE CASCADE</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smtClean="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TEMP</a:t>
            </a:r>
            <a:r>
              <a:rPr lang="en-IN" sz="1600" dirty="0" smtClean="0">
                <a:latin typeface="Arial" panose="020B0604020202020204" pitchFamily="34" charset="0"/>
                <a:cs typeface="Arial" panose="020B0604020202020204" pitchFamily="34" charset="0"/>
              </a:rPr>
              <a:t>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 INT, fName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10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FOREIGN KEY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REFERENCES M</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C00000"/>
                </a:solidFill>
                <a:latin typeface="Arial" panose="020B0604020202020204" pitchFamily="34" charset="0"/>
                <a:cs typeface="Arial" panose="020B0604020202020204" pitchFamily="34" charset="0"/>
              </a:rPr>
              <a:t>ON </a:t>
            </a:r>
            <a:r>
              <a:rPr lang="en-IN" sz="1600" dirty="0">
                <a:solidFill>
                  <a:srgbClr val="C00000"/>
                </a:solidFill>
                <a:latin typeface="Arial" panose="020B0604020202020204" pitchFamily="34" charset="0"/>
                <a:cs typeface="Arial" panose="020B0604020202020204" pitchFamily="34" charset="0"/>
              </a:rPr>
              <a:t>UPDATE CASCADE</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smtClean="0">
                <a:solidFill>
                  <a:srgbClr val="365860"/>
                </a:solidFill>
                <a:latin typeface="Arial" panose="020B0604020202020204" pitchFamily="34" charset="0"/>
                <a:cs typeface="Arial" panose="020B0604020202020204" pitchFamily="34" charset="0"/>
              </a:rPr>
              <a:t>ENGINE=InnoDB</a:t>
            </a:r>
            <a:r>
              <a:rPr lang="en-IN" sz="1600" dirty="0">
                <a:latin typeface="Arial" panose="020B0604020202020204" pitchFamily="34" charset="0"/>
                <a:cs typeface="Arial" panose="020B0604020202020204" pitchFamily="34" charset="0"/>
              </a:rPr>
              <a:t>;</a:t>
            </a:r>
          </a:p>
        </p:txBody>
      </p:sp>
      <p:sp>
        <p:nvSpPr>
          <p:cNvPr id="2" name="Rectangle 1"/>
          <p:cNvSpPr/>
          <p:nvPr/>
        </p:nvSpPr>
        <p:spPr>
          <a:xfrm>
            <a:off x="76200" y="685800"/>
            <a:ext cx="8915400" cy="2031325"/>
          </a:xfrm>
          <a:prstGeom prst="rect">
            <a:avLst/>
          </a:prstGeom>
          <a:solidFill>
            <a:srgbClr val="FDE139"/>
          </a:solidFill>
        </p:spPr>
        <p:txBody>
          <a:bodyPr wrap="square">
            <a:spAutoFit/>
          </a:bodyPr>
          <a:lstStyle/>
          <a:p>
            <a:pPr marL="285750" indent="-285750">
              <a:buFont typeface="Arial" panose="020B0604020202020204" pitchFamily="34" charset="0"/>
              <a:buChar char="•"/>
            </a:pPr>
            <a:r>
              <a:rPr lang="en-IN" dirty="0"/>
              <a:t>CASCADE: Delete or update the row from the parent table, and automatically delete or update the matching rows in the child table. Both ON DELETE CASCADE and ON UPDATE CASCADE are supported</a:t>
            </a:r>
            <a:r>
              <a:rPr lang="en-IN" dirty="0" smtClean="0"/>
              <a:t>.</a:t>
            </a:r>
          </a:p>
          <a:p>
            <a:endParaRPr lang="en-IN" dirty="0"/>
          </a:p>
          <a:p>
            <a:pPr marL="285750" indent="-285750">
              <a:buFont typeface="Arial" panose="020B0604020202020204" pitchFamily="34" charset="0"/>
              <a:buChar char="•"/>
            </a:pPr>
            <a:r>
              <a:rPr lang="en-IN" dirty="0"/>
              <a:t>SET NULL: Delete or update the row from the parent table, and set the foreign key column or columns in the child table to NULL. Both ON DELETE SET NULL and ON UPDATE SET NULL clauses are supported.</a:t>
            </a:r>
          </a:p>
        </p:txBody>
      </p:sp>
      <p:sp>
        <p:nvSpPr>
          <p:cNvPr id="3" name="Rectangle 2"/>
          <p:cNvSpPr/>
          <p:nvPr/>
        </p:nvSpPr>
        <p:spPr>
          <a:xfrm>
            <a:off x="108858" y="5257800"/>
            <a:ext cx="8915400" cy="353943"/>
          </a:xfrm>
          <a:prstGeom prst="rect">
            <a:avLst/>
          </a:prstGeom>
        </p:spPr>
        <p:txBody>
          <a:bodyPr wrap="square">
            <a:spAutoFit/>
          </a:bodyPr>
          <a:lstStyle/>
          <a:p>
            <a:r>
              <a:rPr lang="en-IN" sz="1700" dirty="0">
                <a:solidFill>
                  <a:srgbClr val="C00000"/>
                </a:solidFill>
                <a:latin typeface="Arial" panose="020B0604020202020204" pitchFamily="34" charset="0"/>
                <a:cs typeface="Arial" panose="020B0604020202020204" pitchFamily="34" charset="0"/>
              </a:rPr>
              <a:t>ON</a:t>
            </a:r>
            <a:r>
              <a:rPr lang="en-IN" sz="1700" dirty="0"/>
              <a:t> </a:t>
            </a:r>
            <a:r>
              <a:rPr lang="en-IN" sz="1700" dirty="0">
                <a:solidFill>
                  <a:srgbClr val="C00000"/>
                </a:solidFill>
                <a:latin typeface="Arial" panose="020B0604020202020204" pitchFamily="34" charset="0"/>
                <a:cs typeface="Arial" panose="020B0604020202020204" pitchFamily="34" charset="0"/>
              </a:rPr>
              <a:t>DELETE or ON UPDATE that is not specified, the default action is always RESTRICT</a:t>
            </a:r>
            <a:r>
              <a:rPr lang="en-IN" sz="1700" dirty="0"/>
              <a:t>.</a:t>
            </a:r>
          </a:p>
        </p:txBody>
      </p:sp>
    </p:spTree>
    <p:extLst>
      <p:ext uri="{BB962C8B-B14F-4D97-AF65-F5344CB8AC3E}">
        <p14:creationId xmlns:p14="http://schemas.microsoft.com/office/powerpoint/2010/main" val="1900297931"/>
      </p:ext>
    </p:extLst>
  </p:cSld>
  <p:clrMapOvr>
    <a:masterClrMapping/>
  </p:clrMapOvr>
  <p:timing>
    <p:tnLst>
      <p:par>
        <p:cTn id="1" dur="indefinite" restart="never" nodeType="tmRoot"/>
      </p:par>
    </p:tnLst>
  </p:timing>
</p:sld>
</file>

<file path=ppt/slides/slide3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What is the meaning of </a:t>
            </a:r>
            <a:endParaRPr lang="en-IN" sz="4800" dirty="0" smtClean="0">
              <a:solidFill>
                <a:srgbClr val="DC525C"/>
              </a:solidFill>
              <a:latin typeface="Segoe UI Light" panose="020B0502040204020203" pitchFamily="34" charset="0"/>
              <a:cs typeface="Segoe UI Light" panose="020B0502040204020203" pitchFamily="34" charset="0"/>
            </a:endParaRPr>
          </a:p>
          <a:p>
            <a:pPr algn="ctr"/>
            <a:r>
              <a:rPr lang="en-IN" sz="4800" dirty="0" smtClean="0">
                <a:solidFill>
                  <a:srgbClr val="DC525C"/>
                </a:solidFill>
                <a:latin typeface="Segoe UI Light" panose="020B0502040204020203" pitchFamily="34" charset="0"/>
                <a:cs typeface="Segoe UI Light" panose="020B0502040204020203" pitchFamily="34" charset="0"/>
              </a:rPr>
              <a:t>Check Constraint?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085141194"/>
      </p:ext>
    </p:extLst>
  </p:cSld>
  <p:clrMapOvr>
    <a:masterClrMapping/>
  </p:clrMapOvr>
  <p:timing>
    <p:tnLst>
      <p:par>
        <p:cTn id="1" dur="indefinite" restart="never" nodeType="tmRoot"/>
      </p:par>
    </p:tnLst>
  </p:timing>
</p:sld>
</file>

<file path=ppt/slides/slide3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Check</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Unfortunately, MySQL does not support CHECK constraint. Actually, MySQL accepts the CHECK clause in the CREATE TABLE statement but it ignores it silently.</a:t>
            </a:r>
            <a:endParaRPr lang="en-IN"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29355890"/>
      </p:ext>
    </p:extLst>
  </p:cSld>
  <p:clrMapOvr>
    <a:masterClrMapping/>
  </p:clrMapOvr>
  <p:timing>
    <p:tnLst>
      <p:par>
        <p:cTn id="1" dur="indefinite" restart="never" nodeType="tmRoot"/>
      </p:par>
    </p:tnLst>
  </p:timing>
</p:sld>
</file>

<file path=ppt/slides/slide3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6858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Views</a:t>
            </a:r>
          </a:p>
        </p:txBody>
      </p:sp>
    </p:spTree>
    <p:extLst>
      <p:ext uri="{BB962C8B-B14F-4D97-AF65-F5344CB8AC3E}">
        <p14:creationId xmlns:p14="http://schemas.microsoft.com/office/powerpoint/2010/main" val="2406561690"/>
      </p:ext>
    </p:extLst>
  </p:cSld>
  <p:clrMapOvr>
    <a:masterClrMapping/>
  </p:clrMapOvr>
  <p:timing>
    <p:tnLst>
      <p:par>
        <p:cTn id="1" dur="indefinite" restart="never" nodeType="tmRoot"/>
      </p:par>
    </p:tnLst>
  </p:timing>
</p:sld>
</file>

<file path=ppt/slides/slide3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View</a:t>
            </a:r>
          </a:p>
        </p:txBody>
      </p:sp>
      <p:sp>
        <p:nvSpPr>
          <p:cNvPr id="3" name="Rectangle 2"/>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VIEW is a logical representation of one or more tables. A </a:t>
            </a:r>
            <a:r>
              <a:rPr lang="en-IN" dirty="0" smtClean="0">
                <a:latin typeface="Arial" panose="020B0604020202020204" pitchFamily="34" charset="0"/>
                <a:cs typeface="Arial" panose="020B0604020202020204" pitchFamily="34" charset="0"/>
              </a:rPr>
              <a:t>VIEW contains </a:t>
            </a:r>
            <a:r>
              <a:rPr lang="en-IN" dirty="0">
                <a:latin typeface="Arial" panose="020B0604020202020204" pitchFamily="34" charset="0"/>
                <a:cs typeface="Arial" panose="020B0604020202020204" pitchFamily="34" charset="0"/>
              </a:rPr>
              <a:t>no data itself. The tables upon which a </a:t>
            </a:r>
            <a:r>
              <a:rPr lang="en-IN" dirty="0" smtClean="0">
                <a:latin typeface="Arial" panose="020B0604020202020204" pitchFamily="34" charset="0"/>
                <a:cs typeface="Arial" panose="020B0604020202020204" pitchFamily="34" charset="0"/>
              </a:rPr>
              <a:t>VIEW is </a:t>
            </a:r>
            <a:r>
              <a:rPr lang="en-IN" dirty="0">
                <a:latin typeface="Arial" panose="020B0604020202020204" pitchFamily="34" charset="0"/>
                <a:cs typeface="Arial" panose="020B0604020202020204" pitchFamily="34" charset="0"/>
              </a:rPr>
              <a:t>based are called base tables</a:t>
            </a:r>
            <a:r>
              <a:rPr lang="en-IN" dirty="0" smtClean="0">
                <a:latin typeface="Arial" panose="020B0604020202020204" pitchFamily="34" charset="0"/>
                <a:cs typeface="Arial" panose="020B0604020202020204" pitchFamily="34" charset="0"/>
              </a:rPr>
              <a:t>.</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841480"/>
            <a:ext cx="8991600" cy="3416320"/>
          </a:xfrm>
          <a:prstGeom prst="rect">
            <a:avLst/>
          </a:prstGeom>
        </p:spPr>
        <p:txBody>
          <a:bodyPr wrap="square">
            <a:spAutoFit/>
          </a:bodyPr>
          <a:lstStyle/>
          <a:p>
            <a:pPr marL="285750" indent="-285750">
              <a:buFont typeface="Arial" panose="020B0604020202020204" pitchFamily="34" charset="0"/>
              <a:buChar char="•"/>
            </a:pPr>
            <a:r>
              <a:rPr lang="en-IN" dirty="0">
                <a:solidFill>
                  <a:srgbClr val="3F6971"/>
                </a:solidFill>
                <a:latin typeface="Arial" panose="020B0604020202020204" pitchFamily="34" charset="0"/>
                <a:cs typeface="Arial" panose="020B0604020202020204" pitchFamily="34" charset="0"/>
              </a:rPr>
              <a:t>If a view is defined as SELECT * on a table, new columns added to the table later do not become part of the </a:t>
            </a:r>
            <a:r>
              <a:rPr lang="en-IN" dirty="0" smtClean="0">
                <a:solidFill>
                  <a:srgbClr val="3F6971"/>
                </a:solidFill>
                <a:latin typeface="Arial" panose="020B0604020202020204" pitchFamily="34" charset="0"/>
                <a:cs typeface="Arial" panose="020B0604020202020204" pitchFamily="34" charset="0"/>
              </a:rPr>
              <a:t>VIEW, </a:t>
            </a:r>
            <a:r>
              <a:rPr lang="en-IN" dirty="0">
                <a:solidFill>
                  <a:srgbClr val="3F6971"/>
                </a:solidFill>
                <a:latin typeface="Arial" panose="020B0604020202020204" pitchFamily="34" charset="0"/>
                <a:cs typeface="Arial" panose="020B0604020202020204" pitchFamily="34" charset="0"/>
              </a:rPr>
              <a:t>and columns dropped from the table will result in an error when selecting from the </a:t>
            </a:r>
            <a:r>
              <a:rPr lang="en-IN" dirty="0" smtClean="0">
                <a:solidFill>
                  <a:srgbClr val="3F6971"/>
                </a:solidFill>
                <a:latin typeface="Arial" panose="020B0604020202020204" pitchFamily="34" charset="0"/>
                <a:cs typeface="Arial" panose="020B0604020202020204" pitchFamily="34" charset="0"/>
              </a:rPr>
              <a:t>VIEW.</a:t>
            </a:r>
          </a:p>
          <a:p>
            <a:endParaRPr lang="en-IN" dirty="0">
              <a:solidFill>
                <a:srgbClr val="3F697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3F6971"/>
                </a:solidFill>
                <a:latin typeface="Arial" panose="020B0604020202020204" pitchFamily="34" charset="0"/>
                <a:cs typeface="Arial" panose="020B0604020202020204" pitchFamily="34" charset="0"/>
              </a:rPr>
              <a:t>A view must have unique column names with no duplicates, just like a base table. By default, the names of the columns retrieved by the SELECT statement are used for the </a:t>
            </a:r>
            <a:r>
              <a:rPr lang="en-IN" dirty="0" smtClean="0">
                <a:solidFill>
                  <a:srgbClr val="3F6971"/>
                </a:solidFill>
                <a:latin typeface="Arial" panose="020B0604020202020204" pitchFamily="34" charset="0"/>
                <a:cs typeface="Arial" panose="020B0604020202020204" pitchFamily="34" charset="0"/>
              </a:rPr>
              <a:t>VIEW column </a:t>
            </a:r>
            <a:r>
              <a:rPr lang="en-IN" dirty="0">
                <a:solidFill>
                  <a:srgbClr val="3F6971"/>
                </a:solidFill>
                <a:latin typeface="Arial" panose="020B0604020202020204" pitchFamily="34" charset="0"/>
                <a:cs typeface="Arial" panose="020B0604020202020204" pitchFamily="34" charset="0"/>
              </a:rPr>
              <a:t>names. </a:t>
            </a:r>
            <a:endParaRPr lang="en-IN" dirty="0" smtClean="0">
              <a:solidFill>
                <a:srgbClr val="3F6971"/>
              </a:solidFill>
              <a:latin typeface="Arial" panose="020B0604020202020204" pitchFamily="34" charset="0"/>
              <a:cs typeface="Arial" panose="020B0604020202020204" pitchFamily="34" charset="0"/>
            </a:endParaRPr>
          </a:p>
          <a:p>
            <a:endParaRPr lang="en-IN" dirty="0">
              <a:solidFill>
                <a:srgbClr val="3F697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3F6971"/>
                </a:solidFill>
                <a:latin typeface="Arial" panose="020B0604020202020204" pitchFamily="34" charset="0"/>
                <a:cs typeface="Arial" panose="020B0604020202020204" pitchFamily="34" charset="0"/>
              </a:rPr>
              <a:t>The definition cannot refer to a TEMPORARY table, and you cannot create a TEMPORARY </a:t>
            </a:r>
            <a:r>
              <a:rPr lang="en-IN" dirty="0" smtClean="0">
                <a:solidFill>
                  <a:srgbClr val="3F6971"/>
                </a:solidFill>
                <a:latin typeface="Arial" panose="020B0604020202020204" pitchFamily="34" charset="0"/>
                <a:cs typeface="Arial" panose="020B0604020202020204" pitchFamily="34" charset="0"/>
              </a:rPr>
              <a:t>VIEW.</a:t>
            </a:r>
          </a:p>
          <a:p>
            <a:endParaRPr lang="en-IN" dirty="0">
              <a:solidFill>
                <a:srgbClr val="3F697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3F6971"/>
                </a:solidFill>
                <a:latin typeface="Arial" panose="020B0604020202020204" pitchFamily="34" charset="0"/>
                <a:cs typeface="Arial" panose="020B0604020202020204" pitchFamily="34" charset="0"/>
              </a:rPr>
              <a:t>You cannot associate a </a:t>
            </a:r>
            <a:r>
              <a:rPr lang="en-IN" dirty="0" smtClean="0">
                <a:solidFill>
                  <a:srgbClr val="3F6971"/>
                </a:solidFill>
                <a:latin typeface="Arial" panose="020B0604020202020204" pitchFamily="34" charset="0"/>
                <a:cs typeface="Arial" panose="020B0604020202020204" pitchFamily="34" charset="0"/>
              </a:rPr>
              <a:t>TRIGGER with </a:t>
            </a:r>
            <a:r>
              <a:rPr lang="en-IN" dirty="0">
                <a:solidFill>
                  <a:srgbClr val="3F6971"/>
                </a:solidFill>
                <a:latin typeface="Arial" panose="020B0604020202020204" pitchFamily="34" charset="0"/>
                <a:cs typeface="Arial" panose="020B0604020202020204" pitchFamily="34" charset="0"/>
              </a:rPr>
              <a:t>a </a:t>
            </a:r>
            <a:r>
              <a:rPr lang="en-IN" dirty="0" smtClean="0">
                <a:solidFill>
                  <a:srgbClr val="3F6971"/>
                </a:solidFill>
                <a:latin typeface="Arial" panose="020B0604020202020204" pitchFamily="34" charset="0"/>
                <a:cs typeface="Arial" panose="020B0604020202020204" pitchFamily="34" charset="0"/>
              </a:rPr>
              <a:t>VIEW.</a:t>
            </a:r>
            <a:endParaRPr lang="en-IN" dirty="0">
              <a:solidFill>
                <a:srgbClr val="3F6971"/>
              </a:solidFill>
              <a:latin typeface="Arial" panose="020B0604020202020204" pitchFamily="34" charset="0"/>
              <a:cs typeface="Arial" panose="020B0604020202020204" pitchFamily="34" charset="0"/>
            </a:endParaRPr>
          </a:p>
        </p:txBody>
      </p:sp>
      <p:sp>
        <p:nvSpPr>
          <p:cNvPr id="6" name="Rectangle 5"/>
          <p:cNvSpPr/>
          <p:nvPr/>
        </p:nvSpPr>
        <p:spPr>
          <a:xfrm>
            <a:off x="76200" y="5388114"/>
            <a:ext cx="7781297" cy="461665"/>
          </a:xfrm>
          <a:prstGeom prst="rect">
            <a:avLst/>
          </a:prstGeom>
        </p:spPr>
        <p:txBody>
          <a:bodyPr wrap="none">
            <a:spAutoFit/>
          </a:bodyPr>
          <a:lstStyle/>
          <a:p>
            <a:r>
              <a:rPr lang="en-IN" sz="2400" dirty="0">
                <a:solidFill>
                  <a:srgbClr val="FF0000"/>
                </a:solidFill>
              </a:rPr>
              <a:t>If we drop the base table, the VIEW will not be dropped.</a:t>
            </a:r>
          </a:p>
        </p:txBody>
      </p:sp>
    </p:spTree>
    <p:extLst>
      <p:ext uri="{BB962C8B-B14F-4D97-AF65-F5344CB8AC3E}">
        <p14:creationId xmlns:p14="http://schemas.microsoft.com/office/powerpoint/2010/main" val="3685254420"/>
      </p:ext>
    </p:extLst>
  </p:cSld>
  <p:clrMapOvr>
    <a:masterClrMapping/>
  </p:clrMapOvr>
  <p:timing>
    <p:tnLst>
      <p:par>
        <p:cTn id="1" dur="indefinite" restart="never" nodeType="tmRoot"/>
      </p:par>
    </p:tnLst>
  </p:timing>
</p:sld>
</file>

<file path=ppt/slides/slide3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View</a:t>
            </a:r>
          </a:p>
        </p:txBody>
      </p:sp>
      <p:sp>
        <p:nvSpPr>
          <p:cNvPr id="3" name="Rectangle 2"/>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Views are not updatable in the following cases:</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335881"/>
            <a:ext cx="8991600" cy="4401205"/>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A table in the FROM clause is reference by a subquery in the WHERE statement.</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There is a subquery in the SELECT clause.</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The SQL statement defining the view joins tables.</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One of the tables in the FROM clause is a non-updatable view.</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The SELECT statement of the view contains an aggregate function such as SUM(), COUNT(), MAX(), MIN(), and so on.</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The keywords DISTINCT, GROUP BY, HAVING, UNION, or UNION ALL appear in the defining SQL statement.</a:t>
            </a:r>
          </a:p>
        </p:txBody>
      </p:sp>
    </p:spTree>
    <p:extLst>
      <p:ext uri="{BB962C8B-B14F-4D97-AF65-F5344CB8AC3E}">
        <p14:creationId xmlns:p14="http://schemas.microsoft.com/office/powerpoint/2010/main" val="266211559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Composite / Multi Valued Attributes</a:t>
            </a:r>
          </a:p>
        </p:txBody>
      </p:sp>
      <p:sp>
        <p:nvSpPr>
          <p:cNvPr id="4" name="Rectangle 3"/>
          <p:cNvSpPr/>
          <p:nvPr/>
        </p:nvSpPr>
        <p:spPr>
          <a:xfrm>
            <a:off x="304800" y="762000"/>
            <a:ext cx="3130793" cy="461665"/>
          </a:xfrm>
          <a:prstGeom prst="rect">
            <a:avLst/>
          </a:prstGeom>
        </p:spPr>
        <p:txBody>
          <a:bodyPr wrap="none">
            <a:spAutoFit/>
          </a:bodyPr>
          <a:lstStyle/>
          <a:p>
            <a:r>
              <a:rPr lang="en-US" sz="2400" b="1" dirty="0">
                <a:solidFill>
                  <a:schemeClr val="bg2">
                    <a:lumMod val="50000"/>
                  </a:schemeClr>
                </a:solidFill>
                <a:latin typeface="Arial" pitchFamily="34" charset="0"/>
                <a:ea typeface="MS Mincho" pitchFamily="49" charset="-128"/>
                <a:cs typeface="Arial" pitchFamily="34" charset="0"/>
              </a:rPr>
              <a:t>Composite Attribute</a:t>
            </a:r>
            <a:endParaRPr lang="en-IN" sz="2400" dirty="0">
              <a:solidFill>
                <a:schemeClr val="bg2">
                  <a:lumMod val="50000"/>
                </a:schemeClr>
              </a:solidFill>
            </a:endParaRPr>
          </a:p>
        </p:txBody>
      </p:sp>
      <p:sp>
        <p:nvSpPr>
          <p:cNvPr id="5" name="Rectangle 4"/>
          <p:cNvSpPr/>
          <p:nvPr/>
        </p:nvSpPr>
        <p:spPr>
          <a:xfrm>
            <a:off x="304800" y="4338935"/>
            <a:ext cx="3418372" cy="461665"/>
          </a:xfrm>
          <a:prstGeom prst="rect">
            <a:avLst/>
          </a:prstGeom>
        </p:spPr>
        <p:txBody>
          <a:bodyPr wrap="none">
            <a:spAutoFit/>
          </a:bodyPr>
          <a:lstStyle/>
          <a:p>
            <a:r>
              <a:rPr lang="en-US" sz="2400" b="1" dirty="0">
                <a:solidFill>
                  <a:schemeClr val="bg2">
                    <a:lumMod val="50000"/>
                  </a:schemeClr>
                </a:solidFill>
                <a:latin typeface="Arial" pitchFamily="34" charset="0"/>
                <a:ea typeface="MS Mincho" pitchFamily="49" charset="-128"/>
                <a:cs typeface="Arial" pitchFamily="34" charset="0"/>
              </a:rPr>
              <a:t>Multi Valued Attribute </a:t>
            </a:r>
            <a:endParaRPr lang="en-IN" sz="2400" dirty="0">
              <a:solidFill>
                <a:schemeClr val="bg2">
                  <a:lumMod val="50000"/>
                </a:schemeClr>
              </a:solidFill>
            </a:endParaRPr>
          </a:p>
        </p:txBody>
      </p:sp>
      <p:sp>
        <p:nvSpPr>
          <p:cNvPr id="6" name="Rectangle 5"/>
          <p:cNvSpPr/>
          <p:nvPr/>
        </p:nvSpPr>
        <p:spPr>
          <a:xfrm>
            <a:off x="304800" y="1219200"/>
            <a:ext cx="8534400" cy="1261884"/>
          </a:xfrm>
          <a:prstGeom prst="rect">
            <a:avLst/>
          </a:prstGeom>
        </p:spPr>
        <p:txBody>
          <a:bodyPr wrap="square">
            <a:spAutoFit/>
          </a:bodyPr>
          <a:lstStyle/>
          <a:p>
            <a:r>
              <a:rPr lang="en-IN" sz="2200" b="1" dirty="0">
                <a:solidFill>
                  <a:srgbClr val="5F9378"/>
                </a:solidFill>
              </a:rPr>
              <a:t>Person</a:t>
            </a:r>
            <a:r>
              <a:rPr lang="en-IN" sz="2200" b="1" dirty="0"/>
              <a:t> </a:t>
            </a:r>
            <a:r>
              <a:rPr lang="en-IN" sz="2200" b="1" dirty="0" smtClean="0">
                <a:solidFill>
                  <a:srgbClr val="5F9378"/>
                </a:solidFill>
              </a:rPr>
              <a:t>Entity</a:t>
            </a:r>
          </a:p>
          <a:p>
            <a:pPr>
              <a:lnSpc>
                <a:spcPct val="150000"/>
              </a:lnSpc>
            </a:pPr>
            <a:r>
              <a:rPr lang="en-IN" b="1" i="1" dirty="0" smtClean="0"/>
              <a:t>Name</a:t>
            </a:r>
            <a:r>
              <a:rPr lang="en-IN" b="1" dirty="0" smtClean="0"/>
              <a:t> attribute</a:t>
            </a:r>
            <a:r>
              <a:rPr lang="en-IN" dirty="0" smtClean="0"/>
              <a:t>: FirstName, MiddleName, and LastName</a:t>
            </a:r>
            <a:endParaRPr lang="en-IN" dirty="0"/>
          </a:p>
          <a:p>
            <a:pPr>
              <a:lnSpc>
                <a:spcPct val="150000"/>
              </a:lnSpc>
            </a:pPr>
            <a:r>
              <a:rPr lang="en-IN" b="1" i="1" dirty="0" smtClean="0"/>
              <a:t>PhoneNumber</a:t>
            </a:r>
            <a:r>
              <a:rPr lang="en-IN" b="1" dirty="0" smtClean="0"/>
              <a:t> attribute</a:t>
            </a:r>
            <a:r>
              <a:rPr lang="en-IN" dirty="0" smtClean="0"/>
              <a:t>: CountryCode, CityCode, and PhoneNumber</a:t>
            </a:r>
            <a:endParaRPr lang="en-IN" dirty="0"/>
          </a:p>
        </p:txBody>
      </p:sp>
      <p:sp>
        <p:nvSpPr>
          <p:cNvPr id="7" name="Rectangle 6"/>
          <p:cNvSpPr/>
          <p:nvPr/>
        </p:nvSpPr>
        <p:spPr>
          <a:xfrm>
            <a:off x="304800" y="4834116"/>
            <a:ext cx="8534400" cy="1261884"/>
          </a:xfrm>
          <a:prstGeom prst="rect">
            <a:avLst/>
          </a:prstGeom>
        </p:spPr>
        <p:txBody>
          <a:bodyPr wrap="square">
            <a:spAutoFit/>
          </a:bodyPr>
          <a:lstStyle/>
          <a:p>
            <a:r>
              <a:rPr lang="en-IN" sz="2200" b="1" dirty="0" smtClean="0">
                <a:solidFill>
                  <a:srgbClr val="5F9378"/>
                </a:solidFill>
              </a:rPr>
              <a:t>Person</a:t>
            </a:r>
            <a:r>
              <a:rPr lang="en-IN" sz="2200" b="1" dirty="0" smtClean="0"/>
              <a:t> </a:t>
            </a:r>
            <a:r>
              <a:rPr lang="en-IN" sz="2200" b="1" dirty="0" smtClean="0">
                <a:solidFill>
                  <a:srgbClr val="5F9378"/>
                </a:solidFill>
              </a:rPr>
              <a:t>Entity</a:t>
            </a:r>
          </a:p>
          <a:p>
            <a:pPr>
              <a:lnSpc>
                <a:spcPct val="150000"/>
              </a:lnSpc>
            </a:pPr>
            <a:r>
              <a:rPr lang="en-IN" b="1" i="1" dirty="0" smtClean="0"/>
              <a:t>Hobbies</a:t>
            </a:r>
            <a:r>
              <a:rPr lang="en-IN" b="1" dirty="0" smtClean="0"/>
              <a:t> attribute</a:t>
            </a:r>
            <a:r>
              <a:rPr lang="en-IN" dirty="0"/>
              <a:t>: reading, hiking, hockey, skiing, </a:t>
            </a:r>
            <a:r>
              <a:rPr lang="en-IN" dirty="0" smtClean="0"/>
              <a:t>photography.</a:t>
            </a:r>
          </a:p>
          <a:p>
            <a:pPr>
              <a:lnSpc>
                <a:spcPct val="150000"/>
              </a:lnSpc>
            </a:pPr>
            <a:r>
              <a:rPr lang="en-IN" b="1" i="1" dirty="0" smtClean="0"/>
              <a:t>SpokenLanguages</a:t>
            </a:r>
            <a:r>
              <a:rPr lang="en-IN" b="1" dirty="0" smtClean="0"/>
              <a:t> attribute</a:t>
            </a:r>
            <a:r>
              <a:rPr lang="en-IN" dirty="0" smtClean="0"/>
              <a:t>: Hindi, Marathi, Gujarati, English.</a:t>
            </a:r>
          </a:p>
        </p:txBody>
      </p:sp>
      <p:pic>
        <p:nvPicPr>
          <p:cNvPr id="9" name="Picture 8"/>
          <p:cNvPicPr>
            <a:picLocks noChangeAspect="1"/>
          </p:cNvPicPr>
          <p:nvPr/>
        </p:nvPicPr>
        <p:blipFill>
          <a:blip r:embed="rId2"/>
          <a:stretch>
            <a:fillRect/>
          </a:stretch>
        </p:blipFill>
        <p:spPr>
          <a:xfrm>
            <a:off x="376917" y="2570650"/>
            <a:ext cx="1543050" cy="419100"/>
          </a:xfrm>
          <a:prstGeom prst="rect">
            <a:avLst/>
          </a:prstGeom>
        </p:spPr>
      </p:pic>
      <p:pic>
        <p:nvPicPr>
          <p:cNvPr id="10" name="Picture 9"/>
          <p:cNvPicPr>
            <a:picLocks noChangeAspect="1"/>
          </p:cNvPicPr>
          <p:nvPr/>
        </p:nvPicPr>
        <p:blipFill>
          <a:blip r:embed="rId3"/>
          <a:stretch>
            <a:fillRect/>
          </a:stretch>
        </p:blipFill>
        <p:spPr>
          <a:xfrm>
            <a:off x="355146" y="3165888"/>
            <a:ext cx="5819775" cy="371475"/>
          </a:xfrm>
          <a:prstGeom prst="rect">
            <a:avLst/>
          </a:prstGeom>
        </p:spPr>
      </p:pic>
      <p:pic>
        <p:nvPicPr>
          <p:cNvPr id="11" name="Picture 10"/>
          <p:cNvPicPr>
            <a:picLocks noChangeAspect="1"/>
          </p:cNvPicPr>
          <p:nvPr/>
        </p:nvPicPr>
        <p:blipFill>
          <a:blip r:embed="rId4"/>
          <a:stretch>
            <a:fillRect/>
          </a:stretch>
        </p:blipFill>
        <p:spPr>
          <a:xfrm>
            <a:off x="326571" y="3735273"/>
            <a:ext cx="7896225" cy="371475"/>
          </a:xfrm>
          <a:prstGeom prst="rect">
            <a:avLst/>
          </a:prstGeom>
        </p:spPr>
      </p:pic>
      <p:cxnSp>
        <p:nvCxnSpPr>
          <p:cNvPr id="13" name="Straight Arrow Connector 12"/>
          <p:cNvCxnSpPr/>
          <p:nvPr/>
        </p:nvCxnSpPr>
        <p:spPr>
          <a:xfrm>
            <a:off x="990600" y="2895600"/>
            <a:ext cx="0" cy="32897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990600" y="3481023"/>
            <a:ext cx="0" cy="32897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990600" y="3060088"/>
            <a:ext cx="2752827"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984187" y="3635828"/>
            <a:ext cx="3664013"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79564055"/>
      </p:ext>
    </p:extLst>
  </p:cSld>
  <p:clrMapOvr>
    <a:masterClrMapping/>
  </p:clrMapOvr>
  <p:timing>
    <p:tnLst>
      <p:par>
        <p:cTn id="1" dur="indefinite" restart="never" nodeType="tmRoot"/>
      </p:par>
    </p:tnLst>
  </p:timing>
</p:sld>
</file>

<file path=ppt/slides/slide3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Create View</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select_statement is a SELECT statement that provides the definition of the view. The select_statement can select from base tables or other views.</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152400" y="1600200"/>
            <a:ext cx="8839200" cy="1200329"/>
          </a:xfrm>
          <a:prstGeom prst="rect">
            <a:avLst/>
          </a:prstGeom>
        </p:spPr>
        <p:txBody>
          <a:bodyPr wrap="square">
            <a:spAutoFit/>
          </a:bodyPr>
          <a:lstStyle/>
          <a:p>
            <a:r>
              <a:rPr lang="en-IN" dirty="0">
                <a:solidFill>
                  <a:srgbClr val="0077AA"/>
                </a:solidFill>
                <a:latin typeface="Liberation Mono"/>
              </a:rPr>
              <a:t>CREATE [OR REPLACE]</a:t>
            </a:r>
          </a:p>
          <a:p>
            <a:r>
              <a:rPr lang="en-IN" dirty="0">
                <a:solidFill>
                  <a:srgbClr val="0077AA"/>
                </a:solidFill>
                <a:latin typeface="Liberation Mono"/>
              </a:rPr>
              <a:t>    VIEW view_name [(column_list)]</a:t>
            </a:r>
          </a:p>
          <a:p>
            <a:r>
              <a:rPr lang="en-IN" dirty="0">
                <a:solidFill>
                  <a:srgbClr val="0077AA"/>
                </a:solidFill>
                <a:latin typeface="Liberation Mono"/>
              </a:rPr>
              <a:t>    AS select_statement</a:t>
            </a:r>
          </a:p>
          <a:p>
            <a:r>
              <a:rPr lang="en-IN" dirty="0">
                <a:solidFill>
                  <a:srgbClr val="0077AA"/>
                </a:solidFill>
                <a:latin typeface="Liberation Mono"/>
              </a:rPr>
              <a:t>    [WITH CHECK OPTION]</a:t>
            </a:r>
            <a:endParaRPr lang="en-US" dirty="0">
              <a:solidFill>
                <a:srgbClr val="0077AA"/>
              </a:solidFill>
              <a:latin typeface="Liberation Mono"/>
            </a:endParaRPr>
          </a:p>
        </p:txBody>
      </p:sp>
      <p:sp>
        <p:nvSpPr>
          <p:cNvPr id="7" name="Rectangle 6"/>
          <p:cNvSpPr/>
          <p:nvPr/>
        </p:nvSpPr>
        <p:spPr>
          <a:xfrm>
            <a:off x="76200" y="3787676"/>
            <a:ext cx="8991600" cy="785343"/>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VIEW</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V1</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as </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DEPT</a:t>
            </a:r>
            <a:r>
              <a:rPr lang="en-IN" sz="1600" dirty="0" smtClean="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or </a:t>
            </a: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VIEW</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V1</a:t>
            </a:r>
            <a:r>
              <a:rPr lang="en-IN" sz="1600" dirty="0" smtClean="0">
                <a:latin typeface="Arial" panose="020B0604020202020204" pitchFamily="34" charset="0"/>
                <a:cs typeface="Arial" panose="020B0604020202020204" pitchFamily="34" charset="0"/>
              </a:rPr>
              <a:t> as </a:t>
            </a:r>
            <a:r>
              <a:rPr lang="en-IN" sz="1600" dirty="0">
                <a:solidFill>
                  <a:srgbClr val="0077AA"/>
                </a:solidFill>
                <a:latin typeface="Arial" panose="020B0604020202020204" pitchFamily="34" charset="0"/>
                <a:ea typeface="Times New Roman" panose="02020603050405020304" pitchFamily="18" charset="0"/>
              </a:rPr>
              <a:t>SELECT</a:t>
            </a:r>
            <a:r>
              <a:rPr lang="en-IN" sz="1600" dirty="0">
                <a:latin typeface="Arial" panose="020B0604020202020204" pitchFamily="34" charset="0"/>
                <a:cs typeface="Arial" panose="020B0604020202020204" pitchFamily="34" charset="0"/>
              </a:rPr>
              <a:t> *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DEPT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with</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CHECK</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OPTION</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8" name="Rectangle 7"/>
          <p:cNvSpPr/>
          <p:nvPr/>
        </p:nvSpPr>
        <p:spPr>
          <a:xfrm>
            <a:off x="76200" y="2996625"/>
            <a:ext cx="8991600" cy="707886"/>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UPDATE AND DELETE on VIEW (with check option given on view) will work only when the DATA MATCHES IN WHERE CLAUSE.</a:t>
            </a:r>
          </a:p>
        </p:txBody>
      </p:sp>
      <p:sp>
        <p:nvSpPr>
          <p:cNvPr id="2" name="Rectangle 1"/>
          <p:cNvSpPr/>
          <p:nvPr/>
        </p:nvSpPr>
        <p:spPr>
          <a:xfrm>
            <a:off x="381000" y="5031939"/>
            <a:ext cx="4783874" cy="400110"/>
          </a:xfrm>
          <a:prstGeom prst="rect">
            <a:avLst/>
          </a:prstGeom>
        </p:spPr>
        <p:txBody>
          <a:bodyPr wrap="none">
            <a:spAutoFit/>
          </a:bodyPr>
          <a:lstStyle/>
          <a:p>
            <a:r>
              <a:rPr lang="en-IN" sz="2000" dirty="0">
                <a:solidFill>
                  <a:srgbClr val="FFC000"/>
                </a:solidFill>
              </a:rPr>
              <a:t>desc INFORMATION_SCHEMA.VIEWS;</a:t>
            </a:r>
          </a:p>
        </p:txBody>
      </p:sp>
    </p:spTree>
    <p:extLst>
      <p:ext uri="{BB962C8B-B14F-4D97-AF65-F5344CB8AC3E}">
        <p14:creationId xmlns:p14="http://schemas.microsoft.com/office/powerpoint/2010/main" val="412755605"/>
      </p:ext>
    </p:extLst>
  </p:cSld>
  <p:clrMapOvr>
    <a:masterClrMapping/>
  </p:clrMapOvr>
  <p:timing>
    <p:tnLst>
      <p:par>
        <p:cTn id="1" dur="indefinite" restart="never" nodeType="tmRoot"/>
      </p:par>
    </p:tnLst>
  </p:timing>
</p:sld>
</file>

<file path=ppt/slides/slide3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b="1" dirty="0">
                <a:latin typeface="Arial" pitchFamily="34" charset="0"/>
                <a:cs typeface="Arial" pitchFamily="34" charset="0"/>
              </a:rPr>
              <a:t>SHOW CREATE VIEW Syntax</a:t>
            </a:r>
          </a:p>
        </p:txBody>
      </p:sp>
      <p:sp>
        <p:nvSpPr>
          <p:cNvPr id="5" name="Rectangle 4"/>
          <p:cNvSpPr/>
          <p:nvPr/>
        </p:nvSpPr>
        <p:spPr>
          <a:xfrm>
            <a:off x="152400" y="1425714"/>
            <a:ext cx="8763000" cy="369332"/>
          </a:xfrm>
          <a:prstGeom prst="rect">
            <a:avLst/>
          </a:prstGeom>
          <a:solidFill>
            <a:schemeClr val="bg1"/>
          </a:solidFill>
        </p:spPr>
        <p:txBody>
          <a:bodyPr wrap="square">
            <a:spAutoFit/>
          </a:bodyPr>
          <a:lstStyle/>
          <a:p>
            <a:pPr>
              <a:spcAft>
                <a:spcPts val="0"/>
              </a:spcAft>
            </a:pPr>
            <a:r>
              <a:rPr lang="en-US" dirty="0">
                <a:solidFill>
                  <a:srgbClr val="0077AA"/>
                </a:solidFill>
                <a:latin typeface="Liberation Mono"/>
              </a:rPr>
              <a:t>SHOW CREATE VIEW view_name</a:t>
            </a:r>
            <a:endParaRPr lang="en-IN" dirty="0">
              <a:solidFill>
                <a:srgbClr val="0077AA"/>
              </a:solidFill>
              <a:latin typeface="Liberation Mono"/>
            </a:endParaRPr>
          </a:p>
        </p:txBody>
      </p:sp>
      <p:sp>
        <p:nvSpPr>
          <p:cNvPr id="3" name="Rectangle 2"/>
          <p:cNvSpPr/>
          <p:nvPr/>
        </p:nvSpPr>
        <p:spPr>
          <a:xfrm>
            <a:off x="152400" y="1869989"/>
            <a:ext cx="8839200" cy="416011"/>
          </a:xfrm>
          <a:prstGeom prst="rect">
            <a:avLst/>
          </a:prstGeom>
        </p:spPr>
        <p:txBody>
          <a:bodyPr wrap="square">
            <a:spAutoFit/>
          </a:bodyPr>
          <a:lstStyle/>
          <a:p>
            <a:pPr>
              <a:lnSpc>
                <a:spcPct val="150000"/>
              </a:lnSpc>
              <a:spcAft>
                <a:spcPts val="0"/>
              </a:spcAft>
            </a:pPr>
            <a:r>
              <a:rPr lang="en-IN" sz="1600" dirty="0">
                <a:latin typeface="Arial" panose="020B0604020202020204" pitchFamily="34" charset="0"/>
                <a:ea typeface="Arial Unicode MS"/>
                <a:cs typeface="Arial" panose="020B0604020202020204" pitchFamily="34" charset="0"/>
              </a:rPr>
              <a:t>show create view v1;</a:t>
            </a:r>
          </a:p>
        </p:txBody>
      </p:sp>
      <p:sp>
        <p:nvSpPr>
          <p:cNvPr id="7" name="Rectangle 6"/>
          <p:cNvSpPr/>
          <p:nvPr/>
        </p:nvSpPr>
        <p:spPr>
          <a:xfrm>
            <a:off x="152400" y="2706469"/>
            <a:ext cx="8763000" cy="646331"/>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SHOW [FULL] TABLES [{FROM | IN} db_name]</a:t>
            </a:r>
          </a:p>
          <a:p>
            <a:pPr>
              <a:spcAft>
                <a:spcPts val="0"/>
              </a:spcAft>
            </a:pPr>
            <a:r>
              <a:rPr lang="en-IN" dirty="0">
                <a:solidFill>
                  <a:srgbClr val="0077AA"/>
                </a:solidFill>
                <a:latin typeface="Liberation Mono"/>
              </a:rPr>
              <a:t>      [LIKE 'pattern' | WHERE expr]</a:t>
            </a:r>
          </a:p>
        </p:txBody>
      </p:sp>
      <p:sp>
        <p:nvSpPr>
          <p:cNvPr id="8" name="Rectangle 7"/>
          <p:cNvSpPr/>
          <p:nvPr/>
        </p:nvSpPr>
        <p:spPr>
          <a:xfrm>
            <a:off x="152400" y="3622589"/>
            <a:ext cx="8839200" cy="416011"/>
          </a:xfrm>
          <a:prstGeom prst="rect">
            <a:avLst/>
          </a:prstGeom>
        </p:spPr>
        <p:txBody>
          <a:bodyPr wrap="square">
            <a:spAutoFit/>
          </a:bodyPr>
          <a:lstStyle/>
          <a:p>
            <a:pPr>
              <a:lnSpc>
                <a:spcPct val="150000"/>
              </a:lnSpc>
              <a:spcAft>
                <a:spcPts val="0"/>
              </a:spcAft>
            </a:pPr>
            <a:r>
              <a:rPr lang="en-IN" sz="1600" dirty="0">
                <a:latin typeface="Arial" panose="020B0604020202020204" pitchFamily="34" charset="0"/>
                <a:ea typeface="Arial Unicode MS"/>
                <a:cs typeface="Arial" panose="020B0604020202020204" pitchFamily="34" charset="0"/>
              </a:rPr>
              <a:t>show </a:t>
            </a:r>
            <a:r>
              <a:rPr lang="en-IN" sz="1600" dirty="0" smtClean="0">
                <a:latin typeface="Arial" panose="020B0604020202020204" pitchFamily="34" charset="0"/>
                <a:ea typeface="Arial Unicode MS"/>
                <a:cs typeface="Arial" panose="020B0604020202020204" pitchFamily="34" charset="0"/>
              </a:rPr>
              <a:t>full tables where table_type like </a:t>
            </a:r>
            <a:r>
              <a:rPr lang="en-IN" sz="1600" dirty="0"/>
              <a:t>'VIEW';</a:t>
            </a:r>
            <a:endParaRPr lang="en-IN" sz="1600" dirty="0">
              <a:latin typeface="Arial" panose="020B0604020202020204" pitchFamily="34" charset="0"/>
              <a:ea typeface="Arial Unicode MS"/>
              <a:cs typeface="Arial" panose="020B0604020202020204" pitchFamily="34" charset="0"/>
            </a:endParaRPr>
          </a:p>
        </p:txBody>
      </p:sp>
    </p:spTree>
    <p:extLst>
      <p:ext uri="{BB962C8B-B14F-4D97-AF65-F5344CB8AC3E}">
        <p14:creationId xmlns:p14="http://schemas.microsoft.com/office/powerpoint/2010/main" val="1869408089"/>
      </p:ext>
    </p:extLst>
  </p:cSld>
  <p:clrMapOvr>
    <a:masterClrMapping/>
  </p:clrMapOvr>
  <p:timing>
    <p:tnLst>
      <p:par>
        <p:cTn id="1" dur="indefinite" restart="never" nodeType="tmRoot"/>
      </p:par>
    </p:tnLst>
  </p:timing>
</p:sld>
</file>

<file path=ppt/slides/slide3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Alter / Drop View</a:t>
            </a:r>
          </a:p>
        </p:txBody>
      </p:sp>
      <p:sp>
        <p:nvSpPr>
          <p:cNvPr id="5" name="Rectangle 4"/>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changes the definition of a view, which must exist.</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152400" y="1371600"/>
            <a:ext cx="8839200" cy="923330"/>
          </a:xfrm>
          <a:prstGeom prst="rect">
            <a:avLst/>
          </a:prstGeom>
        </p:spPr>
        <p:txBody>
          <a:bodyPr wrap="square">
            <a:spAutoFit/>
          </a:bodyPr>
          <a:lstStyle/>
          <a:p>
            <a:r>
              <a:rPr lang="en-IN" dirty="0">
                <a:solidFill>
                  <a:srgbClr val="0077AA"/>
                </a:solidFill>
                <a:latin typeface="Liberation Mono"/>
              </a:rPr>
              <a:t>ALTER VIEW view_name [(column_list)]</a:t>
            </a:r>
          </a:p>
          <a:p>
            <a:r>
              <a:rPr lang="en-IN" dirty="0">
                <a:solidFill>
                  <a:srgbClr val="0077AA"/>
                </a:solidFill>
                <a:latin typeface="Liberation Mono"/>
              </a:rPr>
              <a:t>    AS select_statement</a:t>
            </a:r>
          </a:p>
          <a:p>
            <a:r>
              <a:rPr lang="en-IN" dirty="0">
                <a:solidFill>
                  <a:srgbClr val="0077AA"/>
                </a:solidFill>
                <a:latin typeface="Liberation Mono"/>
              </a:rPr>
              <a:t>    [WITH CHECK OPTION]</a:t>
            </a:r>
            <a:endParaRPr lang="en-US" dirty="0">
              <a:solidFill>
                <a:srgbClr val="0077AA"/>
              </a:solidFill>
              <a:latin typeface="Liberation Mono"/>
            </a:endParaRPr>
          </a:p>
        </p:txBody>
      </p:sp>
      <p:sp>
        <p:nvSpPr>
          <p:cNvPr id="9" name="Rectangle 8"/>
          <p:cNvSpPr/>
          <p:nvPr/>
        </p:nvSpPr>
        <p:spPr>
          <a:xfrm>
            <a:off x="152400" y="3239869"/>
            <a:ext cx="8839200" cy="646331"/>
          </a:xfrm>
          <a:prstGeom prst="rect">
            <a:avLst/>
          </a:prstGeom>
        </p:spPr>
        <p:txBody>
          <a:bodyPr wrap="square">
            <a:spAutoFit/>
          </a:bodyPr>
          <a:lstStyle/>
          <a:p>
            <a:r>
              <a:rPr lang="en-IN" dirty="0">
                <a:solidFill>
                  <a:srgbClr val="0077AA"/>
                </a:solidFill>
                <a:latin typeface="Liberation Mono"/>
              </a:rPr>
              <a:t>DROP VIEW [IF EXISTS]</a:t>
            </a:r>
          </a:p>
          <a:p>
            <a:r>
              <a:rPr lang="en-IN" dirty="0">
                <a:solidFill>
                  <a:srgbClr val="0077AA"/>
                </a:solidFill>
                <a:latin typeface="Liberation Mono"/>
              </a:rPr>
              <a:t>    view_name [, view_name] ...</a:t>
            </a:r>
            <a:endParaRPr lang="en-US" dirty="0">
              <a:solidFill>
                <a:srgbClr val="0077AA"/>
              </a:solidFill>
              <a:latin typeface="Liberation Mono"/>
            </a:endParaRPr>
          </a:p>
        </p:txBody>
      </p:sp>
      <p:sp>
        <p:nvSpPr>
          <p:cNvPr id="10" name="Rectangle 9"/>
          <p:cNvSpPr/>
          <p:nvPr/>
        </p:nvSpPr>
        <p:spPr>
          <a:xfrm>
            <a:off x="76200" y="2743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DROP VIEW removes one or more views.</a:t>
            </a:r>
            <a:endParaRPr lang="en-IN"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95462853"/>
      </p:ext>
    </p:extLst>
  </p:cSld>
  <p:clrMapOvr>
    <a:masterClrMapping/>
  </p:clrMapOvr>
  <p:timing>
    <p:tnLst>
      <p:par>
        <p:cTn id="1" dur="indefinite" restart="never" nodeType="tmRoot"/>
      </p:par>
    </p:tnLst>
  </p:timing>
</p:sld>
</file>

<file path=ppt/slides/slide3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6858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Index</a:t>
            </a:r>
          </a:p>
        </p:txBody>
      </p:sp>
      <p:sp>
        <p:nvSpPr>
          <p:cNvPr id="3" name="Rectangle 2"/>
          <p:cNvSpPr/>
          <p:nvPr/>
        </p:nvSpPr>
        <p:spPr>
          <a:xfrm>
            <a:off x="152400" y="152400"/>
            <a:ext cx="8839200" cy="1077218"/>
          </a:xfrm>
          <a:prstGeom prst="rect">
            <a:avLst/>
          </a:prstGeom>
          <a:solidFill>
            <a:schemeClr val="accent4">
              <a:lumMod val="75000"/>
            </a:schemeClr>
          </a:solidFill>
        </p:spPr>
        <p:txBody>
          <a:bodyPr wrap="square">
            <a:spAutoFit/>
          </a:bodyPr>
          <a:lstStyle/>
          <a:p>
            <a:r>
              <a:rPr lang="en-IN" sz="1600" dirty="0">
                <a:latin typeface="Arial" panose="020B0604020202020204" pitchFamily="34" charset="0"/>
                <a:cs typeface="Arial" panose="020B0604020202020204" pitchFamily="34" charset="0"/>
              </a:rPr>
              <a:t>MySQL indexes (PRIMARY KEY, UNIQUE, INDEX, and FULLTEXT) are stored in B-trees. </a:t>
            </a:r>
            <a:r>
              <a:rPr lang="en-IN" sz="1600" dirty="0">
                <a:solidFill>
                  <a:schemeClr val="accent4">
                    <a:lumMod val="75000"/>
                  </a:schemeClr>
                </a:solidFill>
                <a:latin typeface="Arial" panose="020B0604020202020204" pitchFamily="34" charset="0"/>
                <a:cs typeface="Arial" panose="020B0604020202020204" pitchFamily="34" charset="0"/>
              </a:rPr>
              <a:t>FULLTEXT indexes are created on text-based columns (CHAR, VARCHAR, or TEXT columns) to help speed up queries and DML operations on data contained within those columns, omitting any words that are defined as stopwords. </a:t>
            </a:r>
          </a:p>
        </p:txBody>
      </p:sp>
    </p:spTree>
    <p:extLst>
      <p:ext uri="{BB962C8B-B14F-4D97-AF65-F5344CB8AC3E}">
        <p14:creationId xmlns:p14="http://schemas.microsoft.com/office/powerpoint/2010/main" val="1338227008"/>
      </p:ext>
    </p:extLst>
  </p:cSld>
  <p:clrMapOvr>
    <a:masterClrMapping/>
  </p:clrMapOvr>
  <p:timing>
    <p:tnLst>
      <p:par>
        <p:cTn id="1" dur="indefinite" restart="never" nodeType="tmRoot"/>
      </p:par>
    </p:tnLst>
  </p:timing>
</p:sld>
</file>

<file path=ppt/slides/slide3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Index</a:t>
            </a:r>
          </a:p>
        </p:txBody>
      </p:sp>
      <p:sp>
        <p:nvSpPr>
          <p:cNvPr id="3" name="Rectangle 2"/>
          <p:cNvSpPr/>
          <p:nvPr/>
        </p:nvSpPr>
        <p:spPr>
          <a:xfrm>
            <a:off x="76200" y="838200"/>
            <a:ext cx="8991600" cy="1477328"/>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Indexes are used to find rows with specific column values quickly. Without an index, MySQL must begin with the first row and then read through the entire table to find the relevant rows. If the table has an index for the columns in question, MySQL can quickly determine the position to seek to in the middle of the data file without having to look at all the data. This is much faster than reading every row sequentially.</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76200" y="2527280"/>
            <a:ext cx="8991600" cy="1661993"/>
          </a:xfrm>
          <a:prstGeom prst="rect">
            <a:avLst/>
          </a:prstGeom>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To find the rows matching a WHERE clause quickly</a:t>
            </a:r>
            <a:r>
              <a:rPr lang="en-IN" dirty="0" smtClean="0">
                <a:latin typeface="Arial" panose="020B0604020202020204" pitchFamily="34" charset="0"/>
                <a:cs typeface="Arial" panose="020B0604020202020204" pitchFamily="34" charset="0"/>
              </a:rPr>
              <a:t>.</a:t>
            </a:r>
          </a:p>
          <a:p>
            <a:endParaRPr lang="en-IN" sz="10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table has a multiple-column index, any leftmost prefix of the index can be used by the optimizer to look up rows. For example, if you have a three-column index on (col1, col2, col3), you have indexed search capabilities on (col1), (col1, col2), and (col1, col2, col3).</a:t>
            </a:r>
            <a:endParaRPr lang="en-IN" dirty="0">
              <a:solidFill>
                <a:schemeClr val="bg1"/>
              </a:solidFill>
              <a:latin typeface="Arial" panose="020B0604020202020204" pitchFamily="34" charset="0"/>
              <a:cs typeface="Arial" panose="020B0604020202020204" pitchFamily="34" charset="0"/>
            </a:endParaRPr>
          </a:p>
        </p:txBody>
      </p:sp>
      <p:sp>
        <p:nvSpPr>
          <p:cNvPr id="7" name="Rectangle 6"/>
          <p:cNvSpPr/>
          <p:nvPr/>
        </p:nvSpPr>
        <p:spPr>
          <a:xfrm>
            <a:off x="76200" y="4419600"/>
            <a:ext cx="8991600" cy="400110"/>
          </a:xfrm>
          <a:prstGeom prst="rect">
            <a:avLst/>
          </a:prstGeom>
          <a:solidFill>
            <a:srgbClr val="FFFF00"/>
          </a:solidFill>
        </p:spPr>
        <p:txBody>
          <a:bodyPr wrap="square">
            <a:spAutoFit/>
          </a:bodyPr>
          <a:lstStyle/>
          <a:p>
            <a:r>
              <a:rPr lang="en-IN" sz="2000" dirty="0" smtClean="0">
                <a:latin typeface="Arial" panose="020B0604020202020204" pitchFamily="34" charset="0"/>
                <a:cs typeface="Arial" panose="020B0604020202020204" pitchFamily="34" charset="0"/>
              </a:rPr>
              <a:t>If we drop the base table, the INDEX will be dropped automatically.</a:t>
            </a:r>
            <a:endParaRPr lang="en-IN" sz="2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43543644"/>
      </p:ext>
    </p:extLst>
  </p:cSld>
  <p:clrMapOvr>
    <a:masterClrMapping/>
  </p:clrMapOvr>
  <p:timing>
    <p:tnLst>
      <p:par>
        <p:cTn id="1" dur="indefinite" restart="never" nodeType="tmRoot"/>
      </p:par>
    </p:tnLst>
  </p:timing>
</p:sld>
</file>

<file path=ppt/slides/slide3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Create Index</a:t>
            </a:r>
          </a:p>
        </p:txBody>
      </p:sp>
      <p:sp>
        <p:nvSpPr>
          <p:cNvPr id="3" name="Rectangle 2"/>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Indexes are used to find rows with specific column values quickly.</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152400" y="1600200"/>
            <a:ext cx="8839200" cy="646331"/>
          </a:xfrm>
          <a:prstGeom prst="rect">
            <a:avLst/>
          </a:prstGeom>
        </p:spPr>
        <p:txBody>
          <a:bodyPr wrap="square">
            <a:spAutoFit/>
          </a:bodyPr>
          <a:lstStyle/>
          <a:p>
            <a:r>
              <a:rPr lang="en-IN" dirty="0">
                <a:solidFill>
                  <a:srgbClr val="0077AA"/>
                </a:solidFill>
                <a:latin typeface="Liberation Mono"/>
              </a:rPr>
              <a:t>CREATE [UNIQUE] INDEX index_name</a:t>
            </a:r>
          </a:p>
          <a:p>
            <a:r>
              <a:rPr lang="en-IN" dirty="0">
                <a:solidFill>
                  <a:srgbClr val="0077AA"/>
                </a:solidFill>
                <a:latin typeface="Liberation Mono"/>
              </a:rPr>
              <a:t>    ON tbl_name (index_col_name,...)</a:t>
            </a:r>
            <a:endParaRPr lang="en-US" dirty="0">
              <a:solidFill>
                <a:srgbClr val="0077AA"/>
              </a:solidFill>
              <a:latin typeface="Liberation Mono"/>
            </a:endParaRPr>
          </a:p>
        </p:txBody>
      </p:sp>
      <p:sp>
        <p:nvSpPr>
          <p:cNvPr id="7" name="Rectangle 6"/>
          <p:cNvSpPr/>
          <p:nvPr/>
        </p:nvSpPr>
        <p:spPr>
          <a:xfrm>
            <a:off x="152400" y="2433935"/>
            <a:ext cx="8839200" cy="830997"/>
          </a:xfrm>
          <a:prstGeom prst="rect">
            <a:avLst/>
          </a:prstGeom>
        </p:spPr>
        <p:txBody>
          <a:bodyPr wrap="square">
            <a:spAutoFit/>
          </a:bodyPr>
          <a:lstStyle/>
          <a:p>
            <a:pPr marL="342900" indent="-342900">
              <a:lnSpc>
                <a:spcPct val="150000"/>
              </a:lnSpc>
              <a:spcAft>
                <a:spcPts val="0"/>
              </a:spcAft>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INDEX</a:t>
            </a:r>
            <a:r>
              <a:rPr lang="en-IN" sz="1600" dirty="0" smtClean="0">
                <a:latin typeface="Arial" panose="020B0604020202020204" pitchFamily="34" charset="0"/>
                <a:ea typeface="Arial Unicode MS"/>
                <a:cs typeface="Arial" panose="020B0604020202020204" pitchFamily="34" charset="0"/>
              </a:rPr>
              <a:t> </a:t>
            </a:r>
            <a:r>
              <a:rPr lang="en-IN" sz="1600" dirty="0">
                <a:latin typeface="Arial" panose="020B0604020202020204" pitchFamily="34" charset="0"/>
                <a:ea typeface="Times New Roman" panose="02020603050405020304" pitchFamily="18" charset="0"/>
              </a:rPr>
              <a:t>IND1</a:t>
            </a:r>
            <a:r>
              <a:rPr lang="en-IN" sz="1600" dirty="0" smtClean="0">
                <a:latin typeface="Arial" panose="020B0604020202020204" pitchFamily="34" charset="0"/>
                <a:ea typeface="Arial Unicode MS"/>
                <a:cs typeface="Arial" panose="020B0604020202020204" pitchFamily="34" charset="0"/>
              </a:rPr>
              <a:t> ON </a:t>
            </a:r>
            <a:r>
              <a:rPr lang="en-IN" sz="1600" dirty="0" smtClean="0">
                <a:latin typeface="Arial" panose="020B0604020202020204" pitchFamily="34" charset="0"/>
                <a:ea typeface="Times New Roman" panose="02020603050405020304" pitchFamily="18" charset="0"/>
              </a:rPr>
              <a:t>EMP</a:t>
            </a:r>
            <a:r>
              <a:rPr lang="en-IN" sz="1600" dirty="0" smtClean="0">
                <a:latin typeface="Arial" panose="020B0604020202020204" pitchFamily="34" charset="0"/>
                <a:ea typeface="Arial Unicode MS"/>
                <a:cs typeface="Arial" panose="020B0604020202020204" pitchFamily="34" charset="0"/>
              </a:rPr>
              <a:t> </a:t>
            </a:r>
            <a:r>
              <a:rPr lang="en-IN" sz="1600" dirty="0" smtClean="0">
                <a:solidFill>
                  <a:schemeClr val="bg1">
                    <a:lumMod val="65000"/>
                  </a:schemeClr>
                </a:solidFill>
                <a:latin typeface="Arial" panose="020B0604020202020204" pitchFamily="34" charset="0"/>
                <a:ea typeface="Arial Unicode MS"/>
                <a:cs typeface="Arial" panose="020B0604020202020204" pitchFamily="34" charset="0"/>
              </a:rPr>
              <a:t>(</a:t>
            </a:r>
            <a:r>
              <a:rPr lang="en-IN" sz="1600" dirty="0">
                <a:latin typeface="Arial" panose="020B0604020202020204" pitchFamily="34" charset="0"/>
                <a:ea typeface="Times New Roman" panose="02020603050405020304" pitchFamily="18" charset="0"/>
              </a:rPr>
              <a:t>ename</a:t>
            </a:r>
            <a:r>
              <a:rPr lang="en-IN" sz="1600" dirty="0" smtClean="0">
                <a:solidFill>
                  <a:schemeClr val="bg1">
                    <a:lumMod val="65000"/>
                  </a:schemeClr>
                </a:solidFill>
                <a:latin typeface="Arial" panose="020B0604020202020204" pitchFamily="34" charset="0"/>
                <a:ea typeface="Arial Unicode MS"/>
                <a:cs typeface="Arial" panose="020B0604020202020204" pitchFamily="34" charset="0"/>
              </a:rPr>
              <a:t>)</a:t>
            </a:r>
            <a:endParaRPr lang="en-IN" sz="1600" dirty="0" smtClean="0">
              <a:latin typeface="Arial" panose="020B0604020202020204" pitchFamily="34" charset="0"/>
              <a:ea typeface="Arial Unicode MS"/>
              <a:cs typeface="Arial" panose="020B0604020202020204" pitchFamily="34" charset="0"/>
            </a:endParaRPr>
          </a:p>
          <a:p>
            <a:pPr marL="342900" indent="-342900">
              <a:lnSpc>
                <a:spcPct val="150000"/>
              </a:lnSpc>
              <a:spcAft>
                <a:spcPts val="0"/>
              </a:spcAft>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UNIQUE</a:t>
            </a:r>
            <a:r>
              <a:rPr lang="en-IN" sz="1600" dirty="0" smtClean="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INDEX</a:t>
            </a:r>
            <a:r>
              <a:rPr lang="en-IN" sz="1600" dirty="0">
                <a:latin typeface="Arial" panose="020B0604020202020204" pitchFamily="34" charset="0"/>
                <a:ea typeface="Arial Unicode MS"/>
                <a:cs typeface="Arial" panose="020B0604020202020204" pitchFamily="34" charset="0"/>
              </a:rPr>
              <a:t> </a:t>
            </a:r>
            <a:r>
              <a:rPr lang="en-IN" sz="1600" dirty="0">
                <a:latin typeface="Arial" panose="020B0604020202020204" pitchFamily="34" charset="0"/>
                <a:ea typeface="Times New Roman" panose="02020603050405020304" pitchFamily="18" charset="0"/>
              </a:rPr>
              <a:t>IND1</a:t>
            </a:r>
            <a:r>
              <a:rPr lang="en-IN" sz="1600" dirty="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Arial Unicode MS"/>
                <a:cs typeface="Arial" panose="020B0604020202020204" pitchFamily="34" charset="0"/>
              </a:rPr>
              <a:t>ON </a:t>
            </a:r>
            <a:r>
              <a:rPr lang="en-IN" sz="1600" dirty="0" smtClean="0">
                <a:latin typeface="Arial" panose="020B0604020202020204" pitchFamily="34" charset="0"/>
                <a:ea typeface="Times New Roman" panose="02020603050405020304" pitchFamily="18" charset="0"/>
              </a:rPr>
              <a:t>EMP</a:t>
            </a:r>
            <a:r>
              <a:rPr lang="en-IN" sz="1600" dirty="0" smtClean="0">
                <a:latin typeface="Arial" panose="020B0604020202020204" pitchFamily="34" charset="0"/>
                <a:ea typeface="Arial Unicode MS"/>
                <a:cs typeface="Arial" panose="020B0604020202020204" pitchFamily="34" charset="0"/>
              </a:rPr>
              <a:t> </a:t>
            </a:r>
            <a:r>
              <a:rPr lang="en-IN" sz="1600" dirty="0" smtClean="0">
                <a:solidFill>
                  <a:schemeClr val="bg1">
                    <a:lumMod val="65000"/>
                  </a:schemeClr>
                </a:solidFill>
                <a:latin typeface="Arial" panose="020B0604020202020204" pitchFamily="34" charset="0"/>
                <a:ea typeface="Arial Unicode MS"/>
                <a:cs typeface="Arial" panose="020B0604020202020204" pitchFamily="34" charset="0"/>
              </a:rPr>
              <a:t>(</a:t>
            </a:r>
            <a:r>
              <a:rPr lang="en-IN" sz="1600" dirty="0">
                <a:latin typeface="Arial" panose="020B0604020202020204" pitchFamily="34" charset="0"/>
                <a:ea typeface="Times New Roman" panose="02020603050405020304" pitchFamily="18" charset="0"/>
              </a:rPr>
              <a:t>ename</a:t>
            </a:r>
            <a:r>
              <a:rPr lang="en-IN" sz="1600" dirty="0" smtClean="0">
                <a:solidFill>
                  <a:schemeClr val="bg1">
                    <a:lumMod val="65000"/>
                  </a:schemeClr>
                </a:solidFill>
                <a:latin typeface="Arial" panose="020B0604020202020204" pitchFamily="34" charset="0"/>
                <a:ea typeface="Arial Unicode MS"/>
                <a:cs typeface="Arial" panose="020B0604020202020204" pitchFamily="34" charset="0"/>
              </a:rPr>
              <a:t>)</a:t>
            </a:r>
            <a:endParaRPr lang="en-IN" sz="1600" dirty="0">
              <a:latin typeface="Arial" panose="020B0604020202020204" pitchFamily="34" charset="0"/>
              <a:ea typeface="Arial Unicode MS"/>
              <a:cs typeface="Arial" panose="020B0604020202020204" pitchFamily="34" charset="0"/>
            </a:endParaRPr>
          </a:p>
        </p:txBody>
      </p:sp>
    </p:spTree>
    <p:extLst>
      <p:ext uri="{BB962C8B-B14F-4D97-AF65-F5344CB8AC3E}">
        <p14:creationId xmlns:p14="http://schemas.microsoft.com/office/powerpoint/2010/main" val="1773200555"/>
      </p:ext>
    </p:extLst>
  </p:cSld>
  <p:clrMapOvr>
    <a:masterClrMapping/>
  </p:clrMapOvr>
  <p:timing>
    <p:tnLst>
      <p:par>
        <p:cTn id="1" dur="indefinite" restart="never" nodeType="tmRoot"/>
      </p:par>
    </p:tnLst>
  </p:timing>
</p:sld>
</file>

<file path=ppt/slides/slide3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b="1" dirty="0">
                <a:latin typeface="Arial" pitchFamily="34" charset="0"/>
                <a:cs typeface="Arial" pitchFamily="34" charset="0"/>
              </a:rPr>
              <a:t>SHOW </a:t>
            </a:r>
            <a:r>
              <a:rPr lang="en-IN" b="1" dirty="0" smtClean="0">
                <a:latin typeface="Arial" pitchFamily="34" charset="0"/>
                <a:cs typeface="Arial" pitchFamily="34" charset="0"/>
              </a:rPr>
              <a:t>INDEX </a:t>
            </a:r>
            <a:r>
              <a:rPr lang="en-IN" b="1" dirty="0">
                <a:latin typeface="Arial" pitchFamily="34" charset="0"/>
                <a:cs typeface="Arial" pitchFamily="34" charset="0"/>
              </a:rPr>
              <a:t>Syntax</a:t>
            </a:r>
          </a:p>
        </p:txBody>
      </p:sp>
      <p:sp>
        <p:nvSpPr>
          <p:cNvPr id="5" name="Rectangle 4"/>
          <p:cNvSpPr/>
          <p:nvPr/>
        </p:nvSpPr>
        <p:spPr>
          <a:xfrm>
            <a:off x="152400" y="1425714"/>
            <a:ext cx="8763000" cy="1200329"/>
          </a:xfrm>
          <a:prstGeom prst="rect">
            <a:avLst/>
          </a:prstGeom>
          <a:solidFill>
            <a:schemeClr val="bg1"/>
          </a:solidFill>
        </p:spPr>
        <p:txBody>
          <a:bodyPr wrap="square">
            <a:spAutoFit/>
          </a:bodyPr>
          <a:lstStyle/>
          <a:p>
            <a:pPr>
              <a:spcAft>
                <a:spcPts val="0"/>
              </a:spcAft>
            </a:pPr>
            <a:r>
              <a:rPr lang="en-US" dirty="0">
                <a:solidFill>
                  <a:srgbClr val="0077AA"/>
                </a:solidFill>
                <a:latin typeface="Liberation Mono"/>
              </a:rPr>
              <a:t>SHOW {INDEX | INDEXES | KEYS}</a:t>
            </a:r>
          </a:p>
          <a:p>
            <a:pPr>
              <a:spcAft>
                <a:spcPts val="0"/>
              </a:spcAft>
            </a:pPr>
            <a:r>
              <a:rPr lang="en-US" dirty="0">
                <a:solidFill>
                  <a:srgbClr val="0077AA"/>
                </a:solidFill>
                <a:latin typeface="Liberation Mono"/>
              </a:rPr>
              <a:t>    {FROM | IN} tbl_name</a:t>
            </a:r>
          </a:p>
          <a:p>
            <a:pPr>
              <a:spcAft>
                <a:spcPts val="0"/>
              </a:spcAft>
            </a:pPr>
            <a:r>
              <a:rPr lang="en-US" dirty="0">
                <a:solidFill>
                  <a:srgbClr val="0077AA"/>
                </a:solidFill>
                <a:latin typeface="Liberation Mono"/>
              </a:rPr>
              <a:t>    [{FROM | IN} db_name]</a:t>
            </a:r>
          </a:p>
          <a:p>
            <a:pPr>
              <a:spcAft>
                <a:spcPts val="0"/>
              </a:spcAft>
            </a:pPr>
            <a:r>
              <a:rPr lang="en-US" dirty="0">
                <a:solidFill>
                  <a:srgbClr val="0077AA"/>
                </a:solidFill>
                <a:latin typeface="Liberation Mono"/>
              </a:rPr>
              <a:t>    [WHERE expr]</a:t>
            </a:r>
            <a:endParaRPr lang="en-IN" dirty="0">
              <a:solidFill>
                <a:srgbClr val="0077AA"/>
              </a:solidFill>
              <a:latin typeface="Liberation Mono"/>
            </a:endParaRPr>
          </a:p>
        </p:txBody>
      </p:sp>
      <p:sp>
        <p:nvSpPr>
          <p:cNvPr id="3" name="Rectangle 2"/>
          <p:cNvSpPr/>
          <p:nvPr/>
        </p:nvSpPr>
        <p:spPr>
          <a:xfrm>
            <a:off x="152400" y="2860589"/>
            <a:ext cx="8839200" cy="830997"/>
          </a:xfrm>
          <a:prstGeom prst="rect">
            <a:avLst/>
          </a:prstGeom>
        </p:spPr>
        <p:txBody>
          <a:bodyPr wrap="square">
            <a:spAutoFit/>
          </a:bodyPr>
          <a:lstStyle/>
          <a:p>
            <a:pPr marL="342900" indent="-342900">
              <a:lnSpc>
                <a:spcPct val="150000"/>
              </a:lnSpc>
              <a:spcAft>
                <a:spcPts val="0"/>
              </a:spcAft>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SHOW</a:t>
            </a:r>
            <a:r>
              <a:rPr lang="en-IN" sz="1600" dirty="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INDEX</a:t>
            </a:r>
            <a:r>
              <a:rPr lang="en-IN" sz="1600" dirty="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Arial Unicode MS"/>
                <a:cs typeface="Arial" panose="020B0604020202020204" pitchFamily="34" charset="0"/>
              </a:rPr>
              <a:t>EMP;</a:t>
            </a:r>
          </a:p>
          <a:p>
            <a:pPr marL="342900" indent="-342900">
              <a:lnSpc>
                <a:spcPct val="150000"/>
              </a:lnSpc>
              <a:spcAft>
                <a:spcPts val="0"/>
              </a:spcAft>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ea typeface="Arial Unicode MS"/>
                <a:cs typeface="Arial" panose="020B0604020202020204" pitchFamily="34" charset="0"/>
              </a:rPr>
              <a:t> table_name</a:t>
            </a:r>
            <a:r>
              <a:rPr lang="en-IN" sz="1600" dirty="0">
                <a:latin typeface="Arial" panose="020B0604020202020204" pitchFamily="34" charset="0"/>
                <a:ea typeface="Arial Unicode MS"/>
                <a:cs typeface="Arial" panose="020B0604020202020204" pitchFamily="34" charset="0"/>
              </a:rPr>
              <a:t>, index_name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Arial Unicode MS"/>
                <a:cs typeface="Arial" panose="020B0604020202020204" pitchFamily="34" charset="0"/>
              </a:rPr>
              <a:t>INFORMATION_SCHEMA.STATISTICS;</a:t>
            </a:r>
            <a:endParaRPr lang="en-IN" sz="1600" dirty="0">
              <a:latin typeface="Arial" panose="020B0604020202020204" pitchFamily="34" charset="0"/>
              <a:ea typeface="Arial Unicode MS"/>
              <a:cs typeface="Arial" panose="020B0604020202020204" pitchFamily="34" charset="0"/>
            </a:endParaRPr>
          </a:p>
        </p:txBody>
      </p:sp>
      <p:sp>
        <p:nvSpPr>
          <p:cNvPr id="6" name="Rectangle 5"/>
          <p:cNvSpPr/>
          <p:nvPr/>
        </p:nvSpPr>
        <p:spPr>
          <a:xfrm>
            <a:off x="152400" y="3851189"/>
            <a:ext cx="8839200" cy="416011"/>
          </a:xfrm>
          <a:prstGeom prst="rect">
            <a:avLst/>
          </a:prstGeom>
        </p:spPr>
        <p:txBody>
          <a:bodyPr wrap="square">
            <a:spAutoFit/>
          </a:bodyPr>
          <a:lstStyle/>
          <a:p>
            <a:pPr>
              <a:lnSpc>
                <a:spcPct val="150000"/>
              </a:lnSpc>
              <a:spcAft>
                <a:spcPts val="0"/>
              </a:spcAft>
            </a:pPr>
            <a:r>
              <a:rPr lang="en-IN" sz="1600" dirty="0">
                <a:latin typeface="Arial" panose="020B0604020202020204" pitchFamily="34" charset="0"/>
                <a:ea typeface="Arial Unicode MS"/>
                <a:cs typeface="Arial" panose="020B0604020202020204" pitchFamily="34" charset="0"/>
              </a:rPr>
              <a:t>SHOW INDEX returns table index information.</a:t>
            </a:r>
          </a:p>
        </p:txBody>
      </p:sp>
    </p:spTree>
    <p:extLst>
      <p:ext uri="{BB962C8B-B14F-4D97-AF65-F5344CB8AC3E}">
        <p14:creationId xmlns:p14="http://schemas.microsoft.com/office/powerpoint/2010/main" val="2678806817"/>
      </p:ext>
    </p:extLst>
  </p:cSld>
  <p:clrMapOvr>
    <a:masterClrMapping/>
  </p:clrMapOvr>
  <p:timing>
    <p:tnLst>
      <p:par>
        <p:cTn id="1" dur="indefinite" restart="never" nodeType="tmRoot"/>
      </p:par>
    </p:tnLst>
  </p:timing>
</p:sld>
</file>

<file path=ppt/slides/slide3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Drop Index</a:t>
            </a:r>
          </a:p>
        </p:txBody>
      </p:sp>
      <p:sp>
        <p:nvSpPr>
          <p:cNvPr id="3" name="Rectangle 2"/>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DROP INDEX drops the index named index_name from the table tbl_name.</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152400" y="1425714"/>
            <a:ext cx="87630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DROP INDEX index_name ON tbl_name</a:t>
            </a:r>
          </a:p>
        </p:txBody>
      </p:sp>
      <p:sp>
        <p:nvSpPr>
          <p:cNvPr id="6" name="Rectangle 5"/>
          <p:cNvSpPr/>
          <p:nvPr/>
        </p:nvSpPr>
        <p:spPr>
          <a:xfrm>
            <a:off x="152400" y="1981200"/>
            <a:ext cx="8839200" cy="461665"/>
          </a:xfrm>
          <a:prstGeom prst="rect">
            <a:avLst/>
          </a:prstGeom>
        </p:spPr>
        <p:txBody>
          <a:bodyPr wrap="square">
            <a:spAutoFit/>
          </a:bodyPr>
          <a:lstStyle/>
          <a:p>
            <a:pPr>
              <a:lnSpc>
                <a:spcPct val="150000"/>
              </a:lnSpc>
              <a:spcAft>
                <a:spcPts val="0"/>
              </a:spcAft>
            </a:pPr>
            <a:r>
              <a:rPr lang="en-IN" sz="1600" dirty="0">
                <a:solidFill>
                  <a:srgbClr val="0077AA"/>
                </a:solidFill>
                <a:latin typeface="Arial" panose="020B0604020202020204" pitchFamily="34" charset="0"/>
                <a:ea typeface="Times New Roman" panose="02020603050405020304" pitchFamily="18" charset="0"/>
              </a:rPr>
              <a:t>DROP</a:t>
            </a:r>
            <a:r>
              <a:rPr lang="en-IN" sz="1600" dirty="0" smtClean="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INDEX</a:t>
            </a:r>
            <a:r>
              <a:rPr lang="en-IN" sz="1600" dirty="0" smtClean="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IND1</a:t>
            </a:r>
            <a:r>
              <a:rPr lang="en-IN" sz="1600" dirty="0" smtClean="0">
                <a:latin typeface="Arial" panose="020B0604020202020204" pitchFamily="34" charset="0"/>
                <a:ea typeface="Arial Unicode MS"/>
                <a:cs typeface="Arial" panose="020B0604020202020204" pitchFamily="34" charset="0"/>
              </a:rPr>
              <a:t> ON</a:t>
            </a:r>
            <a:r>
              <a:rPr lang="en-IN" sz="1600" dirty="0" smtClean="0">
                <a:latin typeface="Arial" panose="020B0604020202020204" pitchFamily="34" charset="0"/>
                <a:ea typeface="Times New Roman" panose="02020603050405020304" pitchFamily="18" charset="0"/>
              </a:rPr>
              <a:t> EMPLOYEE</a:t>
            </a:r>
            <a:r>
              <a:rPr lang="en-IN" sz="1600" dirty="0" smtClean="0">
                <a:latin typeface="Arial" panose="020B0604020202020204" pitchFamily="34" charset="0"/>
                <a:ea typeface="Arial Unicode MS"/>
                <a:cs typeface="Arial" panose="020B0604020202020204" pitchFamily="34" charset="0"/>
              </a:rPr>
              <a:t>;</a:t>
            </a:r>
            <a:endParaRPr lang="en-IN" sz="1600" dirty="0">
              <a:latin typeface="Arial" panose="020B0604020202020204" pitchFamily="34" charset="0"/>
              <a:ea typeface="Arial Unicode MS"/>
              <a:cs typeface="Arial" panose="020B0604020202020204" pitchFamily="34" charset="0"/>
            </a:endParaRPr>
          </a:p>
        </p:txBody>
      </p:sp>
    </p:spTree>
    <p:extLst>
      <p:ext uri="{BB962C8B-B14F-4D97-AF65-F5344CB8AC3E}">
        <p14:creationId xmlns:p14="http://schemas.microsoft.com/office/powerpoint/2010/main" val="2248663808"/>
      </p:ext>
    </p:extLst>
  </p:cSld>
  <p:clrMapOvr>
    <a:masterClrMapping/>
  </p:clrMapOvr>
  <p:timing>
    <p:tnLst>
      <p:par>
        <p:cTn id="1" dur="indefinite" restart="never" nodeType="tmRoot"/>
      </p:par>
    </p:tnLst>
  </p:timing>
</p:sld>
</file>

<file path=ppt/slides/slide3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6858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Lock / unlock table</a:t>
            </a:r>
          </a:p>
        </p:txBody>
      </p:sp>
    </p:spTree>
    <p:extLst>
      <p:ext uri="{BB962C8B-B14F-4D97-AF65-F5344CB8AC3E}">
        <p14:creationId xmlns:p14="http://schemas.microsoft.com/office/powerpoint/2010/main" val="2789843155"/>
      </p:ext>
    </p:extLst>
  </p:cSld>
  <p:clrMapOvr>
    <a:masterClrMapping/>
  </p:clrMapOvr>
  <p:timing>
    <p:tnLst>
      <p:par>
        <p:cTn id="1" dur="indefinite" restart="never" nodeType="tmRoot"/>
      </p:par>
    </p:tnLst>
  </p:timing>
</p:sld>
</file>

<file path=ppt/slides/slide3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lock / unlock</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enables client sessions to acquire table locks to prevent from modifying tables</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371600"/>
            <a:ext cx="8991600" cy="646331"/>
          </a:xfrm>
          <a:prstGeom prst="rect">
            <a:avLst/>
          </a:prstGeom>
        </p:spPr>
        <p:txBody>
          <a:bodyPr wrap="square">
            <a:spAutoFit/>
          </a:bodyPr>
          <a:lstStyle/>
          <a:p>
            <a:r>
              <a:rPr lang="en-IN" dirty="0">
                <a:solidFill>
                  <a:srgbClr val="3F6971"/>
                </a:solidFill>
                <a:latin typeface="Arial" panose="020B0604020202020204" pitchFamily="34" charset="0"/>
                <a:cs typeface="Arial" panose="020B0604020202020204" pitchFamily="34" charset="0"/>
              </a:rPr>
              <a:t>Sessions holding a READ lock, DROP TABLE and TRUNCATE TABLE operations are not permitted.</a:t>
            </a:r>
          </a:p>
        </p:txBody>
      </p:sp>
      <p:sp>
        <p:nvSpPr>
          <p:cNvPr id="9" name="Rectangle 8"/>
          <p:cNvSpPr/>
          <p:nvPr/>
        </p:nvSpPr>
        <p:spPr>
          <a:xfrm>
            <a:off x="108857" y="2133600"/>
            <a:ext cx="4572000" cy="2031325"/>
          </a:xfrm>
          <a:prstGeom prst="rect">
            <a:avLst/>
          </a:prstGeom>
          <a:solidFill>
            <a:schemeClr val="bg1"/>
          </a:solidFill>
        </p:spPr>
        <p:txBody>
          <a:bodyPr wrap="square">
            <a:spAutoFit/>
          </a:bodyPr>
          <a:lstStyle/>
          <a:p>
            <a:r>
              <a:rPr lang="en-IN" dirty="0">
                <a:solidFill>
                  <a:srgbClr val="0077AA"/>
                </a:solidFill>
                <a:latin typeface="Liberation Mono"/>
              </a:rPr>
              <a:t>LOCK TABLES tbl_name lock_type [, tbl_name] lock_type] ...</a:t>
            </a:r>
          </a:p>
          <a:p>
            <a:endParaRPr lang="en-IN" dirty="0">
              <a:solidFill>
                <a:srgbClr val="0077AA"/>
              </a:solidFill>
              <a:latin typeface="Liberation Mono"/>
            </a:endParaRPr>
          </a:p>
          <a:p>
            <a:r>
              <a:rPr lang="en-IN" dirty="0">
                <a:solidFill>
                  <a:srgbClr val="0077AA"/>
                </a:solidFill>
                <a:latin typeface="Liberation Mono"/>
              </a:rPr>
              <a:t>lock_type:</a:t>
            </a:r>
          </a:p>
          <a:p>
            <a:r>
              <a:rPr lang="en-IN" dirty="0">
                <a:solidFill>
                  <a:srgbClr val="0077AA"/>
                </a:solidFill>
                <a:latin typeface="Liberation Mono"/>
              </a:rPr>
              <a:t>    READ |WRITE</a:t>
            </a:r>
          </a:p>
          <a:p>
            <a:endParaRPr lang="en-IN" dirty="0">
              <a:solidFill>
                <a:srgbClr val="0077AA"/>
              </a:solidFill>
              <a:latin typeface="Liberation Mono"/>
            </a:endParaRPr>
          </a:p>
          <a:p>
            <a:r>
              <a:rPr lang="en-IN" dirty="0">
                <a:solidFill>
                  <a:srgbClr val="0077AA"/>
                </a:solidFill>
                <a:latin typeface="Liberation Mono"/>
              </a:rPr>
              <a:t>UNLOCK TABLES</a:t>
            </a:r>
          </a:p>
        </p:txBody>
      </p:sp>
      <p:sp>
        <p:nvSpPr>
          <p:cNvPr id="10" name="Rectangle 9"/>
          <p:cNvSpPr/>
          <p:nvPr/>
        </p:nvSpPr>
        <p:spPr>
          <a:xfrm>
            <a:off x="108856" y="4419600"/>
            <a:ext cx="6063343" cy="1477328"/>
          </a:xfrm>
          <a:prstGeom prst="rect">
            <a:avLst/>
          </a:prstGeom>
        </p:spPr>
        <p:txBody>
          <a:bodyPr wrap="square">
            <a:spAutoFit/>
          </a:bodyPr>
          <a:lstStyle/>
          <a:p>
            <a:r>
              <a:rPr lang="en-IN" dirty="0" smtClean="0">
                <a:solidFill>
                  <a:srgbClr val="E0D612"/>
                </a:solidFill>
                <a:latin typeface="Arial" panose="020B0604020202020204" pitchFamily="34" charset="0"/>
                <a:cs typeface="Arial" panose="020B0604020202020204" pitchFamily="34" charset="0"/>
              </a:rPr>
              <a:t>LOCK</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TABLE </a:t>
            </a:r>
            <a:r>
              <a:rPr lang="en-IN" dirty="0" smtClean="0">
                <a:latin typeface="Arial" panose="020B0604020202020204" pitchFamily="34" charset="0"/>
                <a:cs typeface="Arial" panose="020B0604020202020204" pitchFamily="34" charset="0"/>
              </a:rPr>
              <a:t>DEPT </a:t>
            </a:r>
            <a:r>
              <a:rPr lang="en-IN" dirty="0" smtClean="0">
                <a:solidFill>
                  <a:srgbClr val="C74C49"/>
                </a:solidFill>
                <a:latin typeface="Arial" panose="020B0604020202020204" pitchFamily="34" charset="0"/>
                <a:cs typeface="Arial" panose="020B0604020202020204" pitchFamily="34" charset="0"/>
              </a:rPr>
              <a:t>READ</a:t>
            </a:r>
            <a:r>
              <a:rPr lang="en-IN" dirty="0" smtClean="0">
                <a:latin typeface="Arial" panose="020B0604020202020204" pitchFamily="34" charset="0"/>
                <a:cs typeface="Arial" panose="020B0604020202020204" pitchFamily="34" charset="0"/>
              </a:rPr>
              <a:t>;</a:t>
            </a:r>
          </a:p>
          <a:p>
            <a:endParaRPr lang="en-IN" dirty="0">
              <a:latin typeface="Arial" panose="020B0604020202020204" pitchFamily="34" charset="0"/>
              <a:cs typeface="Arial" panose="020B0604020202020204" pitchFamily="34" charset="0"/>
            </a:endParaRPr>
          </a:p>
          <a:p>
            <a:r>
              <a:rPr lang="en-IN" dirty="0" smtClean="0">
                <a:solidFill>
                  <a:srgbClr val="E0D612"/>
                </a:solidFill>
                <a:latin typeface="Arial" panose="020B0604020202020204" pitchFamily="34" charset="0"/>
                <a:cs typeface="Arial" panose="020B0604020202020204" pitchFamily="34" charset="0"/>
              </a:rPr>
              <a:t>LOCK</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TABLE </a:t>
            </a:r>
            <a:r>
              <a:rPr lang="en-IN" dirty="0">
                <a:latin typeface="Arial" panose="020B0604020202020204" pitchFamily="34" charset="0"/>
                <a:cs typeface="Arial" panose="020B0604020202020204" pitchFamily="34" charset="0"/>
              </a:rPr>
              <a:t>DEPT </a:t>
            </a:r>
            <a:r>
              <a:rPr lang="en-IN" dirty="0" smtClean="0">
                <a:solidFill>
                  <a:srgbClr val="C74C49"/>
                </a:solidFill>
                <a:latin typeface="Arial" panose="020B0604020202020204" pitchFamily="34" charset="0"/>
                <a:cs typeface="Arial" panose="020B0604020202020204" pitchFamily="34" charset="0"/>
              </a:rPr>
              <a:t>WRITE</a:t>
            </a:r>
            <a:r>
              <a:rPr lang="en-IN" dirty="0" smtClean="0">
                <a:latin typeface="Arial" panose="020B0604020202020204" pitchFamily="34" charset="0"/>
                <a:cs typeface="Arial" panose="020B0604020202020204" pitchFamily="34" charset="0"/>
              </a:rPr>
              <a:t>;</a:t>
            </a:r>
          </a:p>
          <a:p>
            <a:endParaRPr lang="en-IN" dirty="0">
              <a:latin typeface="Arial" panose="020B0604020202020204" pitchFamily="34" charset="0"/>
              <a:cs typeface="Arial" panose="020B0604020202020204" pitchFamily="34" charset="0"/>
            </a:endParaRPr>
          </a:p>
          <a:p>
            <a:r>
              <a:rPr lang="en-IN" dirty="0">
                <a:solidFill>
                  <a:srgbClr val="E0D612"/>
                </a:solidFill>
                <a:latin typeface="Arial" panose="020B0604020202020204" pitchFamily="34" charset="0"/>
                <a:cs typeface="Arial" panose="020B0604020202020204" pitchFamily="34" charset="0"/>
              </a:rPr>
              <a:t>UNLOCK</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TABLE</a:t>
            </a:r>
            <a:endPar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290326992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What is an Prime, Non-Prime Attribute?</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747704266"/>
      </p:ext>
    </p:extLst>
  </p:cSld>
  <p:clrMapOvr>
    <a:masterClrMapping/>
  </p:clrMapOvr>
  <p:timing>
    <p:tnLst>
      <p:par>
        <p:cTn id="1" dur="indefinite" restart="never" nodeType="tmRoot"/>
      </p:par>
    </p:tnLst>
  </p:timing>
</p:sld>
</file>

<file path=ppt/slides/slide3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DATA DICTIONARY</a:t>
            </a:r>
            <a:endParaRPr lang="en-US" sz="4800" dirty="0">
              <a:solidFill>
                <a:srgbClr val="DC525C"/>
              </a:solidFill>
              <a:latin typeface="Segoe UI Light" panose="020B0502040204020203" pitchFamily="34" charset="0"/>
              <a:cs typeface="Segoe UI Light" panose="020B0502040204020203" pitchFamily="34" charset="0"/>
            </a:endParaRPr>
          </a:p>
        </p:txBody>
      </p:sp>
    </p:spTree>
  </p:cSld>
  <p:clrMapOvr>
    <a:masterClrMapping/>
  </p:clrMapOvr>
  <p:timing>
    <p:tnLst>
      <p:par>
        <p:cTn id="1" dur="indefinite" restart="never" nodeType="tmRoot"/>
      </p:par>
    </p:tnLst>
  </p:timing>
</p:sld>
</file>

<file path=ppt/slides/slide3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DATA DICTIONARY - INFORMATION_SCHEMA</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2585323"/>
          </a:xfrm>
          <a:prstGeom prst="rect">
            <a:avLst/>
          </a:prstGeom>
        </p:spPr>
        <p:txBody>
          <a:bodyPr wrap="square">
            <a:spAutoFit/>
          </a:bodyPr>
          <a:lstStyle/>
          <a:p>
            <a:r>
              <a:rPr lang="en-US" dirty="0">
                <a:latin typeface="Arial" panose="020B0604020202020204" pitchFamily="34" charset="0"/>
                <a:cs typeface="Arial" panose="020B0604020202020204" pitchFamily="34" charset="0"/>
              </a:rPr>
              <a:t>INFORMATION_SCHEMA provides access to database metadata, information about the MySQL server such as the name of a database or table, the data type of a column, or access privileges.</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INFORMATION_SCHEMA is a database within each MySQL instance, the place that stores information about all the other databases that the MySQL server maintains. The INFORMATION_SCHEMA database contains several read-only tables,  you can only read the contents of tables, not perform INSERT, UPDATE, or DELETE operations on </a:t>
            </a:r>
            <a:r>
              <a:rPr lang="en-US" dirty="0" smtClean="0">
                <a:latin typeface="Arial" panose="020B0604020202020204" pitchFamily="34" charset="0"/>
                <a:cs typeface="Arial" panose="020B0604020202020204" pitchFamily="34" charset="0"/>
              </a:rPr>
              <a:t>them, </a:t>
            </a:r>
            <a:r>
              <a:rPr lang="en-US" dirty="0">
                <a:latin typeface="Arial" panose="020B0604020202020204" pitchFamily="34" charset="0"/>
                <a:cs typeface="Arial" panose="020B0604020202020204" pitchFamily="34" charset="0"/>
              </a:rPr>
              <a:t>and you cannot set triggers on them.</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92487683"/>
      </p:ext>
    </p:extLst>
  </p:cSld>
  <p:clrMapOvr>
    <a:masterClrMapping/>
  </p:clrMapOvr>
  <p:timing>
    <p:tnLst>
      <p:par>
        <p:cTn id="1" dur="indefinite" restart="never" nodeType="tmRoot"/>
      </p:par>
    </p:tnLst>
  </p:timing>
</p:sld>
</file>

<file path=ppt/slides/slide3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DATA DICTIONARY - INFORMATION_SCHEMA</a:t>
            </a:r>
            <a:endParaRPr lang="en-IN" sz="3200" b="1" i="1" dirty="0">
              <a:solidFill>
                <a:srgbClr val="FFFF00"/>
              </a:solidFill>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779206805"/>
              </p:ext>
            </p:extLst>
          </p:nvPr>
        </p:nvGraphicFramePr>
        <p:xfrm>
          <a:off x="152400" y="838200"/>
          <a:ext cx="8839200" cy="3966210"/>
        </p:xfrm>
        <a:graphic>
          <a:graphicData uri="http://schemas.openxmlformats.org/drawingml/2006/table">
            <a:tbl>
              <a:tblPr firstRow="1" bandRow="1">
                <a:tableStyleId>{7E9639D4-E3E2-4D34-9284-5A2195B3D0D7}</a:tableStyleId>
              </a:tblPr>
              <a:tblGrid>
                <a:gridCol w="8839200"/>
              </a:tblGrid>
              <a:tr h="440690">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Data</a:t>
                      </a:r>
                      <a:r>
                        <a:rPr lang="en-US" sz="1600" baseline="0" dirty="0" smtClean="0">
                          <a:latin typeface="Arial" panose="020B0604020202020204" pitchFamily="34" charset="0"/>
                          <a:cs typeface="Arial" panose="020B0604020202020204" pitchFamily="34" charset="0"/>
                        </a:rPr>
                        <a:t> </a:t>
                      </a:r>
                      <a:r>
                        <a:rPr kumimoji="0" lang="en-US" b="1" kern="1200" dirty="0" smtClean="0">
                          <a:solidFill>
                            <a:srgbClr val="B7F7E2"/>
                          </a:solidFill>
                          <a:latin typeface="Arial" panose="020B0604020202020204" pitchFamily="34" charset="0"/>
                          <a:ea typeface="+mn-ea"/>
                          <a:cs typeface="Arial" panose="020B0604020202020204" pitchFamily="34" charset="0"/>
                        </a:rPr>
                        <a:t>Dictionary</a:t>
                      </a:r>
                      <a:endParaRPr kumimoji="0" lang="en-US" b="1" kern="1200" dirty="0">
                        <a:solidFill>
                          <a:srgbClr val="B7F7E2"/>
                        </a:solidFill>
                        <a:latin typeface="Arial" panose="020B0604020202020204" pitchFamily="34" charset="0"/>
                        <a:ea typeface="+mn-ea"/>
                        <a:cs typeface="Arial" panose="020B0604020202020204" pitchFamily="34" charset="0"/>
                      </a:endParaRPr>
                    </a:p>
                  </a:txBody>
                  <a:tcPr/>
                </a:tc>
              </a:tr>
              <a:tr h="440690">
                <a:tc>
                  <a:txBody>
                    <a:bodyPr/>
                    <a:lstStyle/>
                    <a:p>
                      <a:r>
                        <a:rPr lang="en-US" sz="1600" dirty="0" smtClean="0">
                          <a:latin typeface="Arial" panose="020B0604020202020204" pitchFamily="34" charset="0"/>
                          <a:cs typeface="Arial" panose="020B0604020202020204" pitchFamily="34" charset="0"/>
                        </a:rPr>
                        <a:t>INFORMATION_SCHEMA.</a:t>
                      </a:r>
                      <a:r>
                        <a:rPr lang="en-US" sz="1800" kern="1200" dirty="0" smtClean="0">
                          <a:solidFill>
                            <a:srgbClr val="298AE5"/>
                          </a:solidFill>
                          <a:latin typeface="Arial" panose="020B0604020202020204" pitchFamily="34" charset="0"/>
                          <a:ea typeface="+mn-ea"/>
                          <a:cs typeface="Arial" panose="020B0604020202020204" pitchFamily="34" charset="0"/>
                        </a:rPr>
                        <a:t>COLUMNS</a:t>
                      </a:r>
                      <a:endParaRPr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r>
                        <a:rPr lang="en-US" sz="1600" dirty="0" smtClean="0">
                          <a:latin typeface="Arial" panose="020B0604020202020204" pitchFamily="34" charset="0"/>
                          <a:cs typeface="Arial" panose="020B0604020202020204" pitchFamily="34" charset="0"/>
                        </a:rPr>
                        <a:t>INFORMATION_SCHEMA.</a:t>
                      </a:r>
                      <a:r>
                        <a:rPr lang="en-US" sz="1800" kern="1200" dirty="0" smtClean="0">
                          <a:solidFill>
                            <a:srgbClr val="298AE5"/>
                          </a:solidFill>
                          <a:latin typeface="Arial" panose="020B0604020202020204" pitchFamily="34" charset="0"/>
                          <a:ea typeface="+mn-ea"/>
                          <a:cs typeface="Arial" panose="020B0604020202020204" pitchFamily="34" charset="0"/>
                        </a:rPr>
                        <a:t>TABLES</a:t>
                      </a:r>
                      <a:endParaRPr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r>
                        <a:rPr lang="en-US" sz="1600" dirty="0" smtClean="0">
                          <a:latin typeface="Arial" panose="020B0604020202020204" pitchFamily="34" charset="0"/>
                          <a:cs typeface="Arial" panose="020B0604020202020204" pitchFamily="34" charset="0"/>
                        </a:rPr>
                        <a:t>INFORMATION_SCHEMA.</a:t>
                      </a:r>
                      <a:r>
                        <a:rPr lang="en-US" sz="1800" kern="1200" dirty="0" smtClean="0">
                          <a:solidFill>
                            <a:srgbClr val="298AE5"/>
                          </a:solidFill>
                          <a:latin typeface="Arial" panose="020B0604020202020204" pitchFamily="34" charset="0"/>
                          <a:ea typeface="+mn-ea"/>
                          <a:cs typeface="Arial" panose="020B0604020202020204" pitchFamily="34" charset="0"/>
                        </a:rPr>
                        <a:t>TABLE_CONSTRAINTS</a:t>
                      </a:r>
                      <a:endParaRPr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STATISTICS</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pPr marL="0" algn="l" rtl="0" eaLnBrk="1" latinLnBrk="0" hangingPunct="1"/>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KEY_COLUMN_USAGE</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pPr marL="0" algn="l" rtl="0" eaLnBrk="1" latinLnBrk="0" hangingPunct="1"/>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ROUTINES</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pPr marL="0" algn="l" rtl="0" eaLnBrk="1" latinLnBrk="0" hangingPunct="1"/>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PARAMETERS</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pPr marL="0" algn="l" rtl="0" eaLnBrk="1" latinLnBrk="0" hangingPunct="1"/>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TRIGGERS</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3362904671"/>
      </p:ext>
    </p:extLst>
  </p:cSld>
  <p:clrMapOvr>
    <a:masterClrMapping/>
  </p:clrMapOvr>
  <p:timing>
    <p:tnLst>
      <p:par>
        <p:cTn id="1" dur="indefinite" restart="never" nodeType="tmRoot"/>
      </p:par>
    </p:tnLst>
  </p:timing>
</p:sld>
</file>

<file path=ppt/slides/slide3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04800" y="228600"/>
            <a:ext cx="86106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Class Room</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sp>
        <p:nvSpPr>
          <p:cNvPr id="3" name="Title 1"/>
          <p:cNvSpPr txBox="1">
            <a:spLocks/>
          </p:cNvSpPr>
          <p:nvPr/>
        </p:nvSpPr>
        <p:spPr>
          <a:xfrm>
            <a:off x="304800" y="1981200"/>
            <a:ext cx="8610600" cy="914400"/>
          </a:xfrm>
          <a:prstGeom prst="rect">
            <a:avLst/>
          </a:prstGeom>
        </p:spPr>
        <p:txBody>
          <a:bodyPr>
            <a:noAutofit/>
          </a:bodyPr>
          <a:lstStyle/>
          <a:p>
            <a:pPr lvl="0" algn="ctr">
              <a:spcBef>
                <a:spcPct val="0"/>
              </a:spcBef>
              <a:defRPr/>
            </a:pPr>
            <a:r>
              <a:rPr lang="en-US" sz="6600" b="1" dirty="0" smtClean="0">
                <a:latin typeface="Arial" pitchFamily="34" charset="0"/>
                <a:cs typeface="Arial" pitchFamily="34" charset="0"/>
              </a:rPr>
              <a:t>Session 1</a:t>
            </a:r>
            <a:endParaRPr kumimoji="0" lang="en-US" sz="6600" b="1" i="1" u="none" strike="noStrike" kern="1200" cap="none" spc="0" normalizeH="0" baseline="0" noProof="0" dirty="0" smtClean="0">
              <a:ln>
                <a:noFill/>
              </a:ln>
              <a:effectLst/>
              <a:uLnTx/>
              <a:uFillTx/>
              <a:latin typeface="Arial" pitchFamily="34" charset="0"/>
              <a:cs typeface="Arial" pitchFamily="34" charset="0"/>
            </a:endParaRPr>
          </a:p>
        </p:txBody>
      </p:sp>
    </p:spTree>
    <p:extLst>
      <p:ext uri="{BB962C8B-B14F-4D97-AF65-F5344CB8AC3E}">
        <p14:creationId xmlns:p14="http://schemas.microsoft.com/office/powerpoint/2010/main" val="2505497767"/>
      </p:ext>
    </p:extLst>
  </p:cSld>
  <p:clrMapOvr>
    <a:masterClrMapping/>
  </p:clrMapOvr>
  <p:timing>
    <p:tnLst>
      <p:par>
        <p:cTn id="1" dur="indefinite" restart="never" nodeType="tmRoot"/>
      </p:par>
    </p:tnLst>
  </p:timing>
</p:sld>
</file>

<file path=ppt/slides/slide3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PL/SQL</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76200" y="3352800"/>
            <a:ext cx="8991600" cy="1015663"/>
          </a:xfrm>
          <a:prstGeom prst="rect">
            <a:avLst/>
          </a:prstGeom>
        </p:spPr>
        <p:txBody>
          <a:bodyPr wrap="square">
            <a:spAutoFit/>
          </a:bodyPr>
          <a:lstStyle/>
          <a:p>
            <a:pPr algn="just"/>
            <a:r>
              <a:rPr lang="en-IN" sz="2000" dirty="0">
                <a:solidFill>
                  <a:schemeClr val="accent2">
                    <a:lumMod val="50000"/>
                  </a:schemeClr>
                </a:solidFill>
                <a:latin typeface="Segoe UI Light" panose="020B0502040204020203" pitchFamily="34" charset="0"/>
                <a:cs typeface="Segoe UI Light" panose="020B0502040204020203" pitchFamily="34" charset="0"/>
              </a:rPr>
              <a:t>PL/SQL is a procedural language extension to Structured Query Language (SQL). The purpose of PL/SQL is to combine database language and procedural programming language.</a:t>
            </a:r>
          </a:p>
        </p:txBody>
      </p:sp>
    </p:spTree>
    <p:extLst>
      <p:ext uri="{BB962C8B-B14F-4D97-AF65-F5344CB8AC3E}">
        <p14:creationId xmlns:p14="http://schemas.microsoft.com/office/powerpoint/2010/main" val="999257173"/>
      </p:ext>
    </p:extLst>
  </p:cSld>
  <p:clrMapOvr>
    <a:masterClrMapping/>
  </p:clrMapOvr>
  <p:timing>
    <p:tnLst>
      <p:par>
        <p:cTn id="1" dur="indefinite" restart="never" nodeType="tmRoot"/>
      </p:par>
    </p:tnLst>
  </p:timing>
</p:sld>
</file>

<file path=ppt/slides/slide3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CREATE PROCEDURE and CREATE FUNCTION</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691138925"/>
      </p:ext>
    </p:extLst>
  </p:cSld>
  <p:clrMapOvr>
    <a:masterClrMapping/>
  </p:clrMapOvr>
  <p:timing>
    <p:tnLst>
      <p:par>
        <p:cTn id="1" dur="indefinite" restart="never" nodeType="tmRoot"/>
      </p:par>
    </p:tnLst>
  </p:timing>
</p:sld>
</file>

<file path=ppt/slides/slide3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and Function</a:t>
            </a:r>
          </a:p>
        </p:txBody>
      </p:sp>
      <p:sp>
        <p:nvSpPr>
          <p:cNvPr id="3" name="Rectangle 2"/>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These statements create stored routines. By default, a routine is associated with the default database. To associate the routine explicitly with a given database, specify the name as db_name.sp_name when you create it.</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896070"/>
            <a:ext cx="8763000" cy="2308324"/>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CREATE PROCEDURE sp_name ([proc_parameter[,...]])</a:t>
            </a:r>
          </a:p>
          <a:p>
            <a:pPr>
              <a:spcAft>
                <a:spcPts val="0"/>
              </a:spcAft>
            </a:pPr>
            <a:r>
              <a:rPr lang="en-IN" dirty="0" smtClean="0">
                <a:solidFill>
                  <a:srgbClr val="0077AA"/>
                </a:solidFill>
                <a:latin typeface="Liberation Mono"/>
              </a:rPr>
              <a:t>proc_parameter</a:t>
            </a:r>
            <a:r>
              <a:rPr lang="en-IN" dirty="0">
                <a:solidFill>
                  <a:srgbClr val="0077AA"/>
                </a:solidFill>
                <a:latin typeface="Liberation Mono"/>
              </a:rPr>
              <a:t>:</a:t>
            </a:r>
          </a:p>
          <a:p>
            <a:pPr>
              <a:spcAft>
                <a:spcPts val="0"/>
              </a:spcAft>
            </a:pPr>
            <a:r>
              <a:rPr lang="en-IN" dirty="0">
                <a:solidFill>
                  <a:srgbClr val="0077AA"/>
                </a:solidFill>
                <a:latin typeface="Liberation Mono"/>
              </a:rPr>
              <a:t>    [ IN | OUT | INOUT ] param_name type</a:t>
            </a:r>
          </a:p>
          <a:p>
            <a:pPr>
              <a:spcAft>
                <a:spcPts val="0"/>
              </a:spcAft>
            </a:pPr>
            <a:endParaRPr lang="en-IN" dirty="0" smtClean="0">
              <a:solidFill>
                <a:srgbClr val="0077AA"/>
              </a:solidFill>
              <a:latin typeface="Liberation Mono"/>
            </a:endParaRPr>
          </a:p>
          <a:p>
            <a:pPr>
              <a:spcAft>
                <a:spcPts val="0"/>
              </a:spcAft>
            </a:pPr>
            <a:endParaRPr lang="en-IN" dirty="0">
              <a:solidFill>
                <a:srgbClr val="0077AA"/>
              </a:solidFill>
              <a:latin typeface="Liberation Mono"/>
            </a:endParaRPr>
          </a:p>
          <a:p>
            <a:pPr>
              <a:spcAft>
                <a:spcPts val="0"/>
              </a:spcAft>
            </a:pPr>
            <a:r>
              <a:rPr lang="en-IN" dirty="0">
                <a:solidFill>
                  <a:srgbClr val="0077AA"/>
                </a:solidFill>
                <a:latin typeface="Liberation Mono"/>
              </a:rPr>
              <a:t>CREATE FUNCTION sp_name ([func_parameter[,...]])</a:t>
            </a:r>
          </a:p>
          <a:p>
            <a:pPr>
              <a:spcAft>
                <a:spcPts val="0"/>
              </a:spcAft>
            </a:pPr>
            <a:r>
              <a:rPr lang="en-IN" dirty="0">
                <a:solidFill>
                  <a:srgbClr val="0077AA"/>
                </a:solidFill>
                <a:latin typeface="Liberation Mono"/>
              </a:rPr>
              <a:t>    RETURNS type</a:t>
            </a:r>
          </a:p>
          <a:p>
            <a:pPr>
              <a:spcAft>
                <a:spcPts val="0"/>
              </a:spcAft>
            </a:pPr>
            <a:endParaRPr lang="en-IN" dirty="0">
              <a:solidFill>
                <a:srgbClr val="298AE5"/>
              </a:solidFill>
              <a:latin typeface="Arial" panose="020B0604020202020204" pitchFamily="34" charset="0"/>
              <a:cs typeface="Arial" panose="020B0604020202020204" pitchFamily="34" charset="0"/>
            </a:endParaRPr>
          </a:p>
        </p:txBody>
      </p:sp>
      <p:sp>
        <p:nvSpPr>
          <p:cNvPr id="2" name="Rectangle 1"/>
          <p:cNvSpPr/>
          <p:nvPr/>
        </p:nvSpPr>
        <p:spPr>
          <a:xfrm>
            <a:off x="152400" y="4114800"/>
            <a:ext cx="88392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MyProcedure;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MyProcedure()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'Infoway Technologies, Pune';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6" name="Rectangle 5"/>
          <p:cNvSpPr/>
          <p:nvPr/>
        </p:nvSpPr>
        <p:spPr>
          <a:xfrm>
            <a:off x="6581966" y="1814622"/>
            <a:ext cx="2036135" cy="400110"/>
          </a:xfrm>
          <a:prstGeom prst="rect">
            <a:avLst/>
          </a:prstGeom>
          <a:solidFill>
            <a:srgbClr val="DC525C"/>
          </a:solidFill>
        </p:spPr>
        <p:txBody>
          <a:bodyPr wrap="none">
            <a:spAutoFit/>
          </a:bodyPr>
          <a:lstStyle/>
          <a:p>
            <a:r>
              <a:rPr lang="en-IN" sz="2000" dirty="0" smtClean="0">
                <a:solidFill>
                  <a:srgbClr val="FFC000"/>
                </a:solidFill>
                <a:latin typeface="Arial" panose="020B0604020202020204" pitchFamily="34" charset="0"/>
                <a:cs typeface="Arial" panose="020B0604020202020204" pitchFamily="34" charset="0"/>
              </a:rPr>
              <a:t>desc mysql.proc</a:t>
            </a:r>
            <a:endParaRPr lang="en-IN" sz="2000" dirty="0">
              <a:solidFill>
                <a:srgbClr val="FFC000"/>
              </a:solidFill>
              <a:latin typeface="Arial" panose="020B0604020202020204" pitchFamily="34" charset="0"/>
              <a:cs typeface="Arial" panose="020B0604020202020204" pitchFamily="34" charset="0"/>
            </a:endParaRPr>
          </a:p>
        </p:txBody>
      </p:sp>
      <p:sp>
        <p:nvSpPr>
          <p:cNvPr id="7" name="Rectangle 6"/>
          <p:cNvSpPr/>
          <p:nvPr/>
        </p:nvSpPr>
        <p:spPr>
          <a:xfrm>
            <a:off x="5105399" y="2341840"/>
            <a:ext cx="3940629" cy="923330"/>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SELECT * FROM information_schema.parameters </a:t>
            </a:r>
          </a:p>
          <a:p>
            <a:r>
              <a:rPr lang="en-IN" dirty="0">
                <a:latin typeface="Arial" panose="020B0604020202020204" pitchFamily="34" charset="0"/>
                <a:cs typeface="Arial" panose="020B0604020202020204" pitchFamily="34" charset="0"/>
              </a:rPr>
              <a:t>WHERE SPECIFIC_NAME = 'pro1';</a:t>
            </a:r>
          </a:p>
        </p:txBody>
      </p:sp>
    </p:spTree>
    <p:extLst>
      <p:ext uri="{BB962C8B-B14F-4D97-AF65-F5344CB8AC3E}">
        <p14:creationId xmlns:p14="http://schemas.microsoft.com/office/powerpoint/2010/main" val="3663519791"/>
      </p:ext>
    </p:extLst>
  </p:cSld>
  <p:clrMapOvr>
    <a:masterClrMapping/>
  </p:clrMapOvr>
  <p:timing>
    <p:tnLst>
      <p:par>
        <p:cTn id="1" dur="indefinite" restart="never" nodeType="tmRoot"/>
      </p:par>
    </p:tnLst>
  </p:timing>
</p:sld>
</file>

<file path=ppt/slides/slide3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Difference between </a:t>
            </a:r>
            <a:r>
              <a:rPr lang="en-IN" sz="4800" dirty="0" smtClean="0">
                <a:solidFill>
                  <a:srgbClr val="DC525C"/>
                </a:solidFill>
                <a:latin typeface="Segoe UI Light" panose="020B0502040204020203" pitchFamily="34" charset="0"/>
                <a:cs typeface="Segoe UI Light" panose="020B0502040204020203" pitchFamily="34" charset="0"/>
              </a:rPr>
              <a:t>arguments and parameters?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4038600"/>
            <a:ext cx="8839200" cy="1015663"/>
          </a:xfrm>
          <a:prstGeom prst="rect">
            <a:avLst/>
          </a:prstGeom>
          <a:solidFill>
            <a:srgbClr val="CFFF21"/>
          </a:solidFill>
        </p:spPr>
        <p:txBody>
          <a:bodyPr wrap="square">
            <a:spAutoFit/>
          </a:bodyPr>
          <a:lstStyle/>
          <a:p>
            <a:pPr marL="342900" indent="-342900">
              <a:buFont typeface="Arial" panose="020B0604020202020204" pitchFamily="34" charset="0"/>
              <a:buChar char="•"/>
            </a:pPr>
            <a:r>
              <a:rPr lang="en-IN" sz="2000" b="1" dirty="0"/>
              <a:t>Parameter</a:t>
            </a:r>
            <a:r>
              <a:rPr lang="en-IN" sz="2000" dirty="0"/>
              <a:t> is variable in the declaration of </a:t>
            </a:r>
            <a:r>
              <a:rPr lang="en-IN" sz="2000" b="1" i="1" dirty="0" smtClean="0"/>
              <a:t>procedure</a:t>
            </a:r>
            <a:r>
              <a:rPr lang="en-IN" sz="2000" dirty="0" smtClean="0"/>
              <a:t> or a </a:t>
            </a:r>
            <a:r>
              <a:rPr lang="en-IN" sz="2000" b="1" i="1" dirty="0" smtClean="0"/>
              <a:t>function</a:t>
            </a:r>
            <a:r>
              <a:rPr lang="en-IN" sz="2000" dirty="0"/>
              <a:t>.</a:t>
            </a:r>
          </a:p>
          <a:p>
            <a:pPr marL="342900" indent="-342900">
              <a:buFont typeface="Arial" panose="020B0604020202020204" pitchFamily="34" charset="0"/>
              <a:buChar char="•"/>
            </a:pPr>
            <a:r>
              <a:rPr lang="en-IN" sz="2000" b="1" dirty="0"/>
              <a:t>Argument</a:t>
            </a:r>
            <a:r>
              <a:rPr lang="en-IN" sz="2000" dirty="0"/>
              <a:t> is the actual value of this variable that gets passed to </a:t>
            </a:r>
            <a:r>
              <a:rPr lang="en-IN" sz="2000" dirty="0" smtClean="0"/>
              <a:t>a </a:t>
            </a:r>
            <a:r>
              <a:rPr lang="en-IN" sz="2000" b="1" i="1" dirty="0"/>
              <a:t>procedure</a:t>
            </a:r>
            <a:r>
              <a:rPr lang="en-IN" sz="2000" dirty="0" smtClean="0"/>
              <a:t> or a </a:t>
            </a:r>
            <a:r>
              <a:rPr lang="en-IN" sz="2000" b="1" i="1" dirty="0"/>
              <a:t>function</a:t>
            </a:r>
            <a:r>
              <a:rPr lang="en-IN" sz="2000" dirty="0"/>
              <a:t>.</a:t>
            </a:r>
          </a:p>
        </p:txBody>
      </p:sp>
      <p:sp>
        <p:nvSpPr>
          <p:cNvPr id="5" name="Rectangle 4"/>
          <p:cNvSpPr/>
          <p:nvPr/>
        </p:nvSpPr>
        <p:spPr>
          <a:xfrm>
            <a:off x="154764" y="247471"/>
            <a:ext cx="8783673" cy="1200329"/>
          </a:xfrm>
          <a:prstGeom prst="rect">
            <a:avLst/>
          </a:prstGeom>
        </p:spPr>
        <p:txBody>
          <a:bodyPr wrap="square">
            <a:spAutoFit/>
          </a:bodyPr>
          <a:lstStyle/>
          <a:p>
            <a:pPr algn="just"/>
            <a:r>
              <a:rPr lang="en-IN" dirty="0">
                <a:solidFill>
                  <a:srgbClr val="006C86"/>
                </a:solidFill>
                <a:latin typeface="Open Sans"/>
              </a:rPr>
              <a:t>A parameter is a variable in a method </a:t>
            </a:r>
            <a:r>
              <a:rPr lang="en-IN" dirty="0" smtClean="0">
                <a:solidFill>
                  <a:srgbClr val="006C86"/>
                </a:solidFill>
                <a:latin typeface="Open Sans"/>
              </a:rPr>
              <a:t>definition. When </a:t>
            </a:r>
            <a:r>
              <a:rPr lang="en-IN" dirty="0">
                <a:solidFill>
                  <a:srgbClr val="006C86"/>
                </a:solidFill>
                <a:latin typeface="Open Sans"/>
              </a:rPr>
              <a:t>a method is called, </a:t>
            </a:r>
            <a:r>
              <a:rPr lang="en-IN" dirty="0" smtClean="0">
                <a:solidFill>
                  <a:srgbClr val="006C86"/>
                </a:solidFill>
                <a:latin typeface="Open Sans"/>
              </a:rPr>
              <a:t>the</a:t>
            </a:r>
            <a:r>
              <a:rPr lang="en-IN" dirty="0">
                <a:solidFill>
                  <a:srgbClr val="006C86"/>
                </a:solidFill>
                <a:latin typeface="Open Sans"/>
              </a:rPr>
              <a:t> arguments are the data you pass into </a:t>
            </a:r>
            <a:r>
              <a:rPr lang="en-IN" dirty="0" smtClean="0">
                <a:solidFill>
                  <a:srgbClr val="006C86"/>
                </a:solidFill>
                <a:latin typeface="Open Sans"/>
              </a:rPr>
              <a:t>the method's parameters</a:t>
            </a:r>
            <a:r>
              <a:rPr lang="en-IN" dirty="0">
                <a:solidFill>
                  <a:srgbClr val="006C86"/>
                </a:solidFill>
                <a:latin typeface="Open Sans"/>
              </a:rPr>
              <a:t>. </a:t>
            </a:r>
            <a:r>
              <a:rPr lang="en-IN" dirty="0" smtClean="0">
                <a:solidFill>
                  <a:srgbClr val="006C86"/>
                </a:solidFill>
                <a:latin typeface="Open Sans"/>
              </a:rPr>
              <a:t> Parameter</a:t>
            </a:r>
            <a:r>
              <a:rPr lang="en-IN" dirty="0">
                <a:solidFill>
                  <a:srgbClr val="006C86"/>
                </a:solidFill>
                <a:latin typeface="Open Sans"/>
              </a:rPr>
              <a:t> </a:t>
            </a:r>
            <a:r>
              <a:rPr lang="en-IN" dirty="0" smtClean="0">
                <a:solidFill>
                  <a:srgbClr val="006C86"/>
                </a:solidFill>
                <a:latin typeface="Open Sans"/>
              </a:rPr>
              <a:t> is </a:t>
            </a:r>
            <a:r>
              <a:rPr lang="en-IN" dirty="0">
                <a:solidFill>
                  <a:srgbClr val="006C86"/>
                </a:solidFill>
                <a:latin typeface="Open Sans"/>
              </a:rPr>
              <a:t>variable </a:t>
            </a:r>
            <a:r>
              <a:rPr lang="en-IN" dirty="0" smtClean="0">
                <a:solidFill>
                  <a:srgbClr val="006C86"/>
                </a:solidFill>
                <a:latin typeface="Open Sans"/>
              </a:rPr>
              <a:t>in the</a:t>
            </a:r>
            <a:r>
              <a:rPr lang="en-IN" dirty="0">
                <a:solidFill>
                  <a:srgbClr val="006C86"/>
                </a:solidFill>
                <a:latin typeface="Open Sans"/>
              </a:rPr>
              <a:t> declaration of function. Argument is the actual value of this variable that gets passed to function.</a:t>
            </a:r>
          </a:p>
        </p:txBody>
      </p:sp>
    </p:spTree>
    <p:extLst>
      <p:ext uri="{BB962C8B-B14F-4D97-AF65-F5344CB8AC3E}">
        <p14:creationId xmlns:p14="http://schemas.microsoft.com/office/powerpoint/2010/main" val="1118865071"/>
      </p:ext>
    </p:extLst>
  </p:cSld>
  <p:clrMapOvr>
    <a:masterClrMapping/>
  </p:clrMapOvr>
  <p:timing>
    <p:tnLst>
      <p:par>
        <p:cTn id="1" dur="indefinite" restart="never" nodeType="tmRoot"/>
      </p:par>
    </p:tnLst>
  </p:timing>
</p:sld>
</file>

<file path=ppt/slides/slide3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and Function</a:t>
            </a:r>
          </a:p>
        </p:txBody>
      </p:sp>
      <p:grpSp>
        <p:nvGrpSpPr>
          <p:cNvPr id="3" name="Group 2"/>
          <p:cNvGrpSpPr/>
          <p:nvPr/>
        </p:nvGrpSpPr>
        <p:grpSpPr>
          <a:xfrm>
            <a:off x="635768" y="1078468"/>
            <a:ext cx="7806294" cy="4255532"/>
            <a:chOff x="177800" y="914400"/>
            <a:chExt cx="7096631" cy="4255532"/>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7800" y="1959662"/>
              <a:ext cx="6553200" cy="2231338"/>
            </a:xfrm>
            <a:prstGeom prst="rect">
              <a:avLst/>
            </a:prstGeom>
          </p:spPr>
        </p:pic>
        <p:cxnSp>
          <p:nvCxnSpPr>
            <p:cNvPr id="12" name="Elbow Connector 11"/>
            <p:cNvCxnSpPr/>
            <p:nvPr/>
          </p:nvCxnSpPr>
          <p:spPr>
            <a:xfrm rot="5400000">
              <a:off x="5493534" y="948520"/>
              <a:ext cx="581183" cy="1350360"/>
            </a:xfrm>
            <a:prstGeom prst="bentConnector3">
              <a:avLst/>
            </a:prstGeom>
            <a:ln w="19050">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5409818" y="914400"/>
              <a:ext cx="1864613" cy="369332"/>
            </a:xfrm>
            <a:prstGeom prst="rect">
              <a:avLst/>
            </a:prstGeom>
            <a:solidFill>
              <a:srgbClr val="CFFF21"/>
            </a:solidFill>
          </p:spPr>
          <p:txBody>
            <a:bodyPr wrap="none">
              <a:spAutoFit/>
            </a:bodyPr>
            <a:lstStyle/>
            <a:p>
              <a:r>
                <a:rPr lang="en-IN" b="1" dirty="0"/>
                <a:t>Parameter</a:t>
              </a:r>
              <a:r>
                <a:rPr lang="en-IN" dirty="0"/>
                <a:t> </a:t>
              </a:r>
              <a:r>
                <a:rPr lang="en-IN" dirty="0" smtClean="0"/>
                <a:t> </a:t>
              </a:r>
              <a:r>
                <a:rPr lang="en-IN" b="1" dirty="0"/>
                <a:t>List</a:t>
              </a:r>
            </a:p>
          </p:txBody>
        </p:sp>
        <p:sp>
          <p:nvSpPr>
            <p:cNvPr id="17" name="Rectangle 16"/>
            <p:cNvSpPr/>
            <p:nvPr/>
          </p:nvSpPr>
          <p:spPr>
            <a:xfrm>
              <a:off x="2670403" y="4800600"/>
              <a:ext cx="1749197" cy="369332"/>
            </a:xfrm>
            <a:prstGeom prst="rect">
              <a:avLst/>
            </a:prstGeom>
            <a:solidFill>
              <a:srgbClr val="CFFF21"/>
            </a:solidFill>
          </p:spPr>
          <p:txBody>
            <a:bodyPr wrap="none">
              <a:spAutoFit/>
            </a:bodyPr>
            <a:lstStyle/>
            <a:p>
              <a:r>
                <a:rPr lang="en-IN" b="1" dirty="0"/>
                <a:t>Argument</a:t>
              </a:r>
              <a:r>
                <a:rPr lang="en-IN" dirty="0"/>
                <a:t> </a:t>
              </a:r>
              <a:r>
                <a:rPr lang="en-IN" b="1" dirty="0" smtClean="0"/>
                <a:t>List</a:t>
              </a:r>
              <a:endParaRPr lang="en-IN" b="1" dirty="0"/>
            </a:p>
          </p:txBody>
        </p:sp>
        <p:cxnSp>
          <p:nvCxnSpPr>
            <p:cNvPr id="19" name="Elbow Connector 18"/>
            <p:cNvCxnSpPr/>
            <p:nvPr/>
          </p:nvCxnSpPr>
          <p:spPr>
            <a:xfrm rot="16200000" flipV="1">
              <a:off x="2930438" y="4140606"/>
              <a:ext cx="590124" cy="614713"/>
            </a:xfrm>
            <a:prstGeom prst="bentConnector3">
              <a:avLst/>
            </a:prstGeom>
            <a:ln w="19050">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908170250"/>
      </p:ext>
    </p:extLst>
  </p:cSld>
  <p:clrMapOvr>
    <a:masterClrMapping/>
  </p:clrMapOvr>
  <p:timing>
    <p:tnLst>
      <p:par>
        <p:cTn id="1" dur="indefinite" restart="never" nodeType="tmRoot"/>
      </p:par>
    </p:tnLst>
  </p:timing>
</p:sld>
</file>

<file path=ppt/slides/slide3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Difference between Stored Procedure and Function?</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69642084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 name="Rectangle 4"/>
          <p:cNvSpPr/>
          <p:nvPr/>
        </p:nvSpPr>
        <p:spPr>
          <a:xfrm>
            <a:off x="152400" y="990600"/>
            <a:ext cx="8839200" cy="2677656"/>
          </a:xfrm>
          <a:prstGeom prst="rect">
            <a:avLst/>
          </a:prstGeom>
        </p:spPr>
        <p:txBody>
          <a:bodyPr wrap="square">
            <a:spAutoFit/>
          </a:bodyPr>
          <a:lstStyle/>
          <a:p>
            <a:r>
              <a:rPr lang="en-IN" sz="2400" b="1" dirty="0">
                <a:solidFill>
                  <a:schemeClr val="bg2">
                    <a:lumMod val="50000"/>
                  </a:schemeClr>
                </a:solidFill>
                <a:latin typeface="Arial" panose="020B0604020202020204" pitchFamily="34" charset="0"/>
                <a:cs typeface="Arial" panose="020B0604020202020204" pitchFamily="34" charset="0"/>
              </a:rPr>
              <a:t>Prime attribute </a:t>
            </a:r>
            <a:endParaRPr lang="en-IN" sz="2400" b="1" dirty="0" smtClean="0">
              <a:solidFill>
                <a:schemeClr val="bg2">
                  <a:lumMod val="50000"/>
                </a:schemeClr>
              </a:solidFill>
              <a:latin typeface="Arial" panose="020B0604020202020204" pitchFamily="34" charset="0"/>
              <a:cs typeface="Arial" panose="020B0604020202020204" pitchFamily="34" charset="0"/>
            </a:endParaRPr>
          </a:p>
          <a:p>
            <a:r>
              <a:rPr lang="en-IN" sz="2400" dirty="0" smtClean="0">
                <a:latin typeface="Arial" panose="020B0604020202020204" pitchFamily="34" charset="0"/>
                <a:cs typeface="Arial" panose="020B0604020202020204" pitchFamily="34" charset="0"/>
              </a:rPr>
              <a:t>An </a:t>
            </a:r>
            <a:r>
              <a:rPr lang="en-IN" sz="2400" dirty="0">
                <a:latin typeface="Arial" panose="020B0604020202020204" pitchFamily="34" charset="0"/>
                <a:cs typeface="Arial" panose="020B0604020202020204" pitchFamily="34" charset="0"/>
              </a:rPr>
              <a:t>attribute, which is a </a:t>
            </a:r>
            <a:r>
              <a:rPr lang="en-IN" sz="2400" b="1" dirty="0">
                <a:solidFill>
                  <a:srgbClr val="C00000"/>
                </a:solidFill>
                <a:latin typeface="Arial" panose="020B0604020202020204" pitchFamily="34" charset="0"/>
                <a:cs typeface="Arial" panose="020B0604020202020204" pitchFamily="34" charset="0"/>
              </a:rPr>
              <a:t>part of the prime-key</a:t>
            </a:r>
            <a:r>
              <a:rPr lang="en-IN" sz="2400" dirty="0">
                <a:latin typeface="Arial" panose="020B0604020202020204" pitchFamily="34" charset="0"/>
                <a:cs typeface="Arial" panose="020B0604020202020204" pitchFamily="34" charset="0"/>
              </a:rPr>
              <a:t>, is known as a prime attribute.</a:t>
            </a:r>
          </a:p>
          <a:p>
            <a:endParaRPr lang="en-IN" sz="2400" dirty="0">
              <a:latin typeface="Arial" panose="020B0604020202020204" pitchFamily="34" charset="0"/>
              <a:cs typeface="Arial" panose="020B0604020202020204" pitchFamily="34" charset="0"/>
            </a:endParaRPr>
          </a:p>
          <a:p>
            <a:r>
              <a:rPr lang="en-IN" sz="2400" b="1" dirty="0">
                <a:solidFill>
                  <a:schemeClr val="bg2">
                    <a:lumMod val="50000"/>
                  </a:schemeClr>
                </a:solidFill>
                <a:latin typeface="Arial" panose="020B0604020202020204" pitchFamily="34" charset="0"/>
                <a:cs typeface="Arial" panose="020B0604020202020204" pitchFamily="34" charset="0"/>
              </a:rPr>
              <a:t>Non-prime attribute </a:t>
            </a:r>
            <a:endParaRPr lang="en-IN" sz="2400" b="1" dirty="0" smtClean="0">
              <a:solidFill>
                <a:schemeClr val="bg2">
                  <a:lumMod val="50000"/>
                </a:schemeClr>
              </a:solidFill>
              <a:latin typeface="Arial" panose="020B0604020202020204" pitchFamily="34" charset="0"/>
              <a:cs typeface="Arial" panose="020B0604020202020204" pitchFamily="34" charset="0"/>
            </a:endParaRPr>
          </a:p>
          <a:p>
            <a:r>
              <a:rPr lang="en-IN" sz="2400" dirty="0" smtClean="0">
                <a:latin typeface="Arial" panose="020B0604020202020204" pitchFamily="34" charset="0"/>
                <a:cs typeface="Arial" panose="020B0604020202020204" pitchFamily="34" charset="0"/>
              </a:rPr>
              <a:t>An </a:t>
            </a:r>
            <a:r>
              <a:rPr lang="en-IN" sz="2400" dirty="0">
                <a:latin typeface="Arial" panose="020B0604020202020204" pitchFamily="34" charset="0"/>
                <a:cs typeface="Arial" panose="020B0604020202020204" pitchFamily="34" charset="0"/>
              </a:rPr>
              <a:t>attribute, which is </a:t>
            </a:r>
            <a:r>
              <a:rPr lang="en-IN" sz="2400" b="1" dirty="0">
                <a:solidFill>
                  <a:srgbClr val="C00000"/>
                </a:solidFill>
                <a:latin typeface="Arial" panose="020B0604020202020204" pitchFamily="34" charset="0"/>
                <a:cs typeface="Arial" panose="020B0604020202020204" pitchFamily="34" charset="0"/>
              </a:rPr>
              <a:t>not a part of the prime-key</a:t>
            </a:r>
            <a:r>
              <a:rPr lang="en-IN" sz="2400" dirty="0">
                <a:latin typeface="Arial" panose="020B0604020202020204" pitchFamily="34" charset="0"/>
                <a:cs typeface="Arial" panose="020B0604020202020204" pitchFamily="34" charset="0"/>
              </a:rPr>
              <a:t>, is said to be a non-prime attribute.</a:t>
            </a: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Attributes</a:t>
            </a:r>
          </a:p>
        </p:txBody>
      </p:sp>
    </p:spTree>
    <p:extLst>
      <p:ext uri="{BB962C8B-B14F-4D97-AF65-F5344CB8AC3E}">
        <p14:creationId xmlns:p14="http://schemas.microsoft.com/office/powerpoint/2010/main" val="2483968113"/>
      </p:ext>
    </p:extLst>
  </p:cSld>
  <p:clrMapOvr>
    <a:masterClrMapping/>
  </p:clrMapOvr>
  <p:timing>
    <p:tnLst>
      <p:par>
        <p:cTn id="1" dur="indefinite" restart="never" nodeType="tmRoot"/>
      </p:par>
    </p:tnLst>
  </p:timing>
</p:sld>
</file>

<file path=ppt/slides/slide3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and Function</a:t>
            </a:r>
          </a:p>
        </p:txBody>
      </p:sp>
      <p:sp>
        <p:nvSpPr>
          <p:cNvPr id="2" name="Rectangle 1"/>
          <p:cNvSpPr/>
          <p:nvPr/>
        </p:nvSpPr>
        <p:spPr>
          <a:xfrm>
            <a:off x="152400" y="871478"/>
            <a:ext cx="8839200" cy="2708434"/>
          </a:xfrm>
          <a:prstGeom prst="rect">
            <a:avLst/>
          </a:prstGeom>
          <a:solidFill>
            <a:srgbClr val="B7F7E2"/>
          </a:solidFill>
        </p:spPr>
        <p:txBody>
          <a:bodyPr wrap="square">
            <a:spAutoFit/>
          </a:bodyPr>
          <a:lstStyle/>
          <a:p>
            <a:pPr marL="285750" indent="-285750">
              <a:buFont typeface="Arial" panose="020B0604020202020204" pitchFamily="34" charset="0"/>
              <a:buChar char="•"/>
            </a:pPr>
            <a:r>
              <a:rPr lang="en-IN" sz="1700" dirty="0"/>
              <a:t>A FUNCTION always returns a value using the return statement. PROCEDURE may return one or more values through </a:t>
            </a:r>
            <a:r>
              <a:rPr lang="en-IN" sz="1700" dirty="0" smtClean="0"/>
              <a:t>OUT parameter(s) </a:t>
            </a:r>
            <a:r>
              <a:rPr lang="en-IN" sz="1700" dirty="0"/>
              <a:t>or may not return any at all</a:t>
            </a:r>
            <a:r>
              <a:rPr lang="en-IN" sz="1700" dirty="0" smtClean="0"/>
              <a:t>.</a:t>
            </a:r>
          </a:p>
          <a:p>
            <a:pPr marL="285750" indent="-285750">
              <a:buFont typeface="Arial" panose="020B0604020202020204" pitchFamily="34" charset="0"/>
              <a:buChar char="•"/>
            </a:pPr>
            <a:endParaRPr lang="en-IN" sz="1700" dirty="0"/>
          </a:p>
          <a:p>
            <a:pPr marL="285750" indent="-285750">
              <a:buFont typeface="Arial" panose="020B0604020202020204" pitchFamily="34" charset="0"/>
              <a:buChar char="•"/>
            </a:pPr>
            <a:r>
              <a:rPr lang="en-IN" sz="1700" dirty="0"/>
              <a:t>Functions are normally used for computations where as procedures are normally used for executing business logic</a:t>
            </a:r>
            <a:r>
              <a:rPr lang="en-IN" sz="1700" dirty="0" smtClean="0"/>
              <a:t>.</a:t>
            </a:r>
          </a:p>
          <a:p>
            <a:pPr marL="285750" indent="-285750">
              <a:buFont typeface="Arial" panose="020B0604020202020204" pitchFamily="34" charset="0"/>
              <a:buChar char="•"/>
            </a:pPr>
            <a:endParaRPr lang="en-IN" sz="1700" dirty="0"/>
          </a:p>
          <a:p>
            <a:pPr marL="285750" indent="-285750">
              <a:buFont typeface="Arial" panose="020B0604020202020204" pitchFamily="34" charset="0"/>
              <a:buChar char="•"/>
            </a:pPr>
            <a:r>
              <a:rPr lang="en-IN" sz="1700" dirty="0"/>
              <a:t>A Function returns 1 value only. Procedure can return multiple values (max 1024</a:t>
            </a:r>
            <a:r>
              <a:rPr lang="en-IN" sz="1700" dirty="0" smtClean="0"/>
              <a:t>).</a:t>
            </a:r>
          </a:p>
          <a:p>
            <a:pPr marL="285750" indent="-285750">
              <a:buFont typeface="Arial" panose="020B0604020202020204" pitchFamily="34" charset="0"/>
              <a:buChar char="•"/>
            </a:pPr>
            <a:endParaRPr lang="en-IN" sz="1700" dirty="0"/>
          </a:p>
          <a:p>
            <a:pPr marL="285750" indent="-285750">
              <a:buFont typeface="Arial" panose="020B0604020202020204" pitchFamily="34" charset="0"/>
              <a:buChar char="•"/>
            </a:pPr>
            <a:r>
              <a:rPr lang="en-IN" sz="1700" dirty="0"/>
              <a:t>A function can be called directly by SQL statement like select func_name from dual while procedures cannot</a:t>
            </a:r>
            <a:r>
              <a:rPr lang="en-IN" sz="1700" dirty="0" smtClean="0"/>
              <a:t>.</a:t>
            </a:r>
          </a:p>
        </p:txBody>
      </p:sp>
      <p:sp>
        <p:nvSpPr>
          <p:cNvPr id="3" name="Rectangle 2"/>
          <p:cNvSpPr/>
          <p:nvPr/>
        </p:nvSpPr>
        <p:spPr>
          <a:xfrm>
            <a:off x="152400" y="3872805"/>
            <a:ext cx="8839200" cy="1200329"/>
          </a:xfrm>
          <a:prstGeom prst="rect">
            <a:avLst/>
          </a:prstGeom>
        </p:spPr>
        <p:txBody>
          <a:bodyPr wrap="square">
            <a:spAutoFit/>
          </a:bodyPr>
          <a:lstStyle/>
          <a:p>
            <a:pPr algn="just"/>
            <a:r>
              <a:rPr lang="en-IN" sz="2400" dirty="0">
                <a:solidFill>
                  <a:srgbClr val="0070C0"/>
                </a:solidFill>
                <a:latin typeface="Segoe UI Light" panose="020B0502040204020203" pitchFamily="34" charset="0"/>
                <a:cs typeface="Segoe UI Light" panose="020B0502040204020203" pitchFamily="34" charset="0"/>
              </a:rPr>
              <a:t>The major difference is that UDFs can be used like any other expression within SQL statements, whereas stored procedures must be invoked using the CALL statement.</a:t>
            </a:r>
          </a:p>
        </p:txBody>
      </p:sp>
    </p:spTree>
    <p:extLst>
      <p:ext uri="{BB962C8B-B14F-4D97-AF65-F5344CB8AC3E}">
        <p14:creationId xmlns:p14="http://schemas.microsoft.com/office/powerpoint/2010/main" val="3333021521"/>
      </p:ext>
    </p:extLst>
  </p:cSld>
  <p:clrMapOvr>
    <a:masterClrMapping/>
  </p:clrMapOvr>
  <p:timing>
    <p:tnLst>
      <p:par>
        <p:cTn id="1" dur="indefinite" restart="never" nodeType="tmRoot"/>
      </p:par>
    </p:tnLst>
  </p:timing>
</p:sld>
</file>

<file path=ppt/slides/slide3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1015663"/>
          </a:xfrm>
          <a:prstGeom prst="rect">
            <a:avLst/>
          </a:prstGeom>
          <a:solidFill>
            <a:schemeClr val="bg2">
              <a:lumMod val="10000"/>
            </a:schemeClr>
          </a:solidFill>
        </p:spPr>
        <p:txBody>
          <a:bodyPr wrap="square">
            <a:spAutoFit/>
          </a:bodyPr>
          <a:lstStyle/>
          <a:p>
            <a:pPr algn="r"/>
            <a:r>
              <a:rPr lang="en-IN" sz="3000" b="1" i="1" dirty="0" smtClean="0">
                <a:solidFill>
                  <a:srgbClr val="FFFF00"/>
                </a:solidFill>
                <a:latin typeface="Arial" pitchFamily="34" charset="0"/>
                <a:cs typeface="Arial" pitchFamily="34" charset="0"/>
              </a:rPr>
              <a:t>Calling Procedure from Function and </a:t>
            </a:r>
            <a:r>
              <a:rPr lang="en-IN" sz="3000" b="1" i="1" dirty="0">
                <a:solidFill>
                  <a:srgbClr val="FFFF00"/>
                </a:solidFill>
                <a:latin typeface="Arial" pitchFamily="34" charset="0"/>
                <a:cs typeface="Arial" pitchFamily="34" charset="0"/>
              </a:rPr>
              <a:t>contrariwise</a:t>
            </a:r>
          </a:p>
        </p:txBody>
      </p:sp>
      <p:grpSp>
        <p:nvGrpSpPr>
          <p:cNvPr id="12" name="Group 11"/>
          <p:cNvGrpSpPr/>
          <p:nvPr/>
        </p:nvGrpSpPr>
        <p:grpSpPr>
          <a:xfrm>
            <a:off x="76200" y="1066798"/>
            <a:ext cx="8991600" cy="5355312"/>
            <a:chOff x="76200" y="762000"/>
            <a:chExt cx="8991600" cy="5355312"/>
          </a:xfrm>
        </p:grpSpPr>
        <p:sp>
          <p:nvSpPr>
            <p:cNvPr id="2" name="Rectangle 1"/>
            <p:cNvSpPr/>
            <p:nvPr/>
          </p:nvSpPr>
          <p:spPr>
            <a:xfrm>
              <a:off x="76200" y="762000"/>
              <a:ext cx="8991600" cy="5355312"/>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FUNCTION if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exists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F1;</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FUNCTION F1()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returns varchar(100)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x varchar(100) default 'Hello World';</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select "Hello World";</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call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p1(x);</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PROCEDURE if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exists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P1;</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PROCEDURE P1(out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para1 varchar(100))</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select "Hello World123";</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"Hello World123</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r>
                <a:rPr lang="en-IN" dirty="0" smtClean="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into 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3" name="Rectangle 2"/>
            <p:cNvSpPr/>
            <p:nvPr/>
          </p:nvSpPr>
          <p:spPr>
            <a:xfrm>
              <a:off x="5083630" y="4791075"/>
              <a:ext cx="3886200" cy="584775"/>
            </a:xfrm>
            <a:prstGeom prst="rect">
              <a:avLst/>
            </a:prstGeom>
          </p:spPr>
          <p:txBody>
            <a:bodyPr wrap="square">
              <a:spAutoFit/>
            </a:bodyPr>
            <a:lstStyle/>
            <a:p>
              <a:r>
                <a:rPr lang="en-IN" sz="1600" dirty="0" smtClean="0">
                  <a:solidFill>
                    <a:srgbClr val="FF0000"/>
                  </a:solidFill>
                </a:rPr>
                <a:t> // ERROR </a:t>
              </a:r>
              <a:r>
                <a:rPr lang="en-IN" sz="1600" dirty="0">
                  <a:solidFill>
                    <a:srgbClr val="FF0000"/>
                  </a:solidFill>
                </a:rPr>
                <a:t>1415 (0A000): Not allowed to </a:t>
              </a:r>
              <a:endParaRPr lang="en-IN" sz="1600" dirty="0" smtClean="0">
                <a:solidFill>
                  <a:srgbClr val="FF0000"/>
                </a:solidFill>
              </a:endParaRPr>
            </a:p>
            <a:p>
              <a:r>
                <a:rPr lang="en-IN" sz="1600" dirty="0">
                  <a:solidFill>
                    <a:srgbClr val="FF0000"/>
                  </a:solidFill>
                </a:rPr>
                <a:t> </a:t>
              </a:r>
              <a:r>
                <a:rPr lang="en-IN" sz="1600" dirty="0" smtClean="0">
                  <a:solidFill>
                    <a:srgbClr val="FF0000"/>
                  </a:solidFill>
                </a:rPr>
                <a:t>   return </a:t>
              </a:r>
              <a:r>
                <a:rPr lang="en-IN" sz="1600" dirty="0">
                  <a:solidFill>
                    <a:srgbClr val="FF0000"/>
                  </a:solidFill>
                </a:rPr>
                <a:t>a result set from a function</a:t>
              </a:r>
            </a:p>
          </p:txBody>
        </p:sp>
        <p:grpSp>
          <p:nvGrpSpPr>
            <p:cNvPr id="9" name="Group 8"/>
            <p:cNvGrpSpPr/>
            <p:nvPr/>
          </p:nvGrpSpPr>
          <p:grpSpPr>
            <a:xfrm>
              <a:off x="1981201" y="5467350"/>
              <a:ext cx="2172295" cy="560804"/>
              <a:chOff x="1981200" y="5467350"/>
              <a:chExt cx="2233984" cy="560804"/>
            </a:xfrm>
          </p:grpSpPr>
          <p:grpSp>
            <p:nvGrpSpPr>
              <p:cNvPr id="6" name="Group 5"/>
              <p:cNvGrpSpPr/>
              <p:nvPr/>
            </p:nvGrpSpPr>
            <p:grpSpPr>
              <a:xfrm>
                <a:off x="1981200" y="5467350"/>
                <a:ext cx="876300" cy="381000"/>
                <a:chOff x="1981200" y="5323116"/>
                <a:chExt cx="876300" cy="381000"/>
              </a:xfrm>
            </p:grpSpPr>
            <p:cxnSp>
              <p:nvCxnSpPr>
                <p:cNvPr id="13" name="Straight Connector 12"/>
                <p:cNvCxnSpPr/>
                <p:nvPr/>
              </p:nvCxnSpPr>
              <p:spPr>
                <a:xfrm>
                  <a:off x="1981200" y="5323116"/>
                  <a:ext cx="0" cy="381000"/>
                </a:xfrm>
                <a:prstGeom prst="line">
                  <a:avLst/>
                </a:prstGeom>
                <a:ln w="12700">
                  <a:solidFill>
                    <a:srgbClr val="92D05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H="1">
                  <a:off x="1981200" y="5704116"/>
                  <a:ext cx="876300" cy="0"/>
                </a:xfrm>
                <a:prstGeom prst="line">
                  <a:avLst/>
                </a:prstGeom>
                <a:ln w="12700">
                  <a:solidFill>
                    <a:srgbClr val="92D05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8" name="TextBox 7"/>
              <p:cNvSpPr txBox="1"/>
              <p:nvPr/>
            </p:nvSpPr>
            <p:spPr>
              <a:xfrm>
                <a:off x="2774043" y="5689600"/>
                <a:ext cx="1441141" cy="338554"/>
              </a:xfrm>
              <a:prstGeom prst="rect">
                <a:avLst/>
              </a:prstGeom>
              <a:noFill/>
            </p:spPr>
            <p:txBody>
              <a:bodyPr wrap="none" rtlCol="0">
                <a:spAutoFit/>
              </a:bodyPr>
              <a:lstStyle/>
              <a:p>
                <a:r>
                  <a:rPr lang="en-IN" sz="1600" dirty="0" smtClean="0">
                    <a:solidFill>
                      <a:srgbClr val="00B050"/>
                    </a:solidFill>
                    <a:latin typeface="Gill Sans MT (Body)"/>
                  </a:rPr>
                  <a:t>This will work</a:t>
                </a:r>
                <a:endParaRPr lang="en-IN" sz="1600" dirty="0">
                  <a:solidFill>
                    <a:srgbClr val="00B050"/>
                  </a:solidFill>
                  <a:latin typeface="Gill Sans MT (Body)"/>
                </a:endParaRPr>
              </a:p>
            </p:txBody>
          </p:sp>
        </p:grpSp>
        <p:cxnSp>
          <p:nvCxnSpPr>
            <p:cNvPr id="11" name="Straight Arrow Connector 10"/>
            <p:cNvCxnSpPr/>
            <p:nvPr/>
          </p:nvCxnSpPr>
          <p:spPr>
            <a:xfrm>
              <a:off x="2905125" y="5086350"/>
              <a:ext cx="2209800" cy="0"/>
            </a:xfrm>
            <a:prstGeom prst="straightConnector1">
              <a:avLst/>
            </a:prstGeom>
            <a:ln w="19050">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4953000" y="2047013"/>
              <a:ext cx="3886200" cy="584775"/>
            </a:xfrm>
            <a:prstGeom prst="rect">
              <a:avLst/>
            </a:prstGeom>
          </p:spPr>
          <p:txBody>
            <a:bodyPr wrap="square">
              <a:spAutoFit/>
            </a:bodyPr>
            <a:lstStyle/>
            <a:p>
              <a:r>
                <a:rPr lang="en-IN" sz="1600" dirty="0" smtClean="0">
                  <a:solidFill>
                    <a:srgbClr val="FF0000"/>
                  </a:solidFill>
                </a:rPr>
                <a:t> // ERROR </a:t>
              </a:r>
              <a:r>
                <a:rPr lang="en-IN" sz="1600" dirty="0">
                  <a:solidFill>
                    <a:srgbClr val="FF0000"/>
                  </a:solidFill>
                </a:rPr>
                <a:t>1415 (0A000): Not allowed to </a:t>
              </a:r>
              <a:endParaRPr lang="en-IN" sz="1600" dirty="0" smtClean="0">
                <a:solidFill>
                  <a:srgbClr val="FF0000"/>
                </a:solidFill>
              </a:endParaRPr>
            </a:p>
            <a:p>
              <a:r>
                <a:rPr lang="en-IN" sz="1600" dirty="0">
                  <a:solidFill>
                    <a:srgbClr val="FF0000"/>
                  </a:solidFill>
                </a:rPr>
                <a:t> </a:t>
              </a:r>
              <a:r>
                <a:rPr lang="en-IN" sz="1600" dirty="0" smtClean="0">
                  <a:solidFill>
                    <a:srgbClr val="FF0000"/>
                  </a:solidFill>
                </a:rPr>
                <a:t>   return </a:t>
              </a:r>
              <a:r>
                <a:rPr lang="en-IN" sz="1600" dirty="0">
                  <a:solidFill>
                    <a:srgbClr val="FF0000"/>
                  </a:solidFill>
                </a:rPr>
                <a:t>a result set from a function</a:t>
              </a:r>
            </a:p>
          </p:txBody>
        </p:sp>
        <p:cxnSp>
          <p:nvCxnSpPr>
            <p:cNvPr id="15" name="Straight Arrow Connector 14"/>
            <p:cNvCxnSpPr/>
            <p:nvPr/>
          </p:nvCxnSpPr>
          <p:spPr>
            <a:xfrm>
              <a:off x="2774495" y="2342288"/>
              <a:ext cx="2209800" cy="0"/>
            </a:xfrm>
            <a:prstGeom prst="straightConnector1">
              <a:avLst/>
            </a:prstGeom>
            <a:ln w="19050">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4860134"/>
      </p:ext>
    </p:extLst>
  </p:cSld>
  <p:clrMapOvr>
    <a:masterClrMapping/>
  </p:clrMapOvr>
  <p:timing>
    <p:tnLst>
      <p:par>
        <p:cTn id="1" dur="indefinite" restart="never" nodeType="tmRoot"/>
      </p:par>
    </p:tnLst>
  </p:timing>
</p:sld>
</file>

<file path=ppt/slides/slide3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SOURCE and CALL Stored Procedure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979634020"/>
      </p:ext>
    </p:extLst>
  </p:cSld>
  <p:clrMapOvr>
    <a:masterClrMapping/>
  </p:clrMapOvr>
  <p:timing>
    <p:tnLst>
      <p:par>
        <p:cTn id="1" dur="indefinite" restart="never" nodeType="tmRoot"/>
      </p:par>
    </p:tnLst>
  </p:timing>
</p:sld>
</file>

<file path=ppt/slides/slide3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SOURCE and CALL Stored Procedure</a:t>
            </a:r>
          </a:p>
        </p:txBody>
      </p:sp>
      <p:sp>
        <p:nvSpPr>
          <p:cNvPr id="3" name="Rectangle 2"/>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If you are already running mysql, you can execute an SQL script file using the </a:t>
            </a:r>
            <a:r>
              <a:rPr lang="en-IN" b="1" dirty="0">
                <a:latin typeface="Arial" panose="020B0604020202020204" pitchFamily="34" charset="0"/>
                <a:cs typeface="Arial" panose="020B0604020202020204" pitchFamily="34" charset="0"/>
              </a:rPr>
              <a:t>source</a:t>
            </a:r>
            <a:r>
              <a:rPr lang="en-IN" dirty="0">
                <a:latin typeface="Arial" panose="020B0604020202020204" pitchFamily="34" charset="0"/>
                <a:cs typeface="Arial" panose="020B0604020202020204" pitchFamily="34" charset="0"/>
              </a:rPr>
              <a:t> command or </a:t>
            </a:r>
            <a:r>
              <a:rPr lang="en-IN"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command</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438870"/>
            <a:ext cx="8763000" cy="923330"/>
          </a:xfrm>
          <a:prstGeom prst="rect">
            <a:avLst/>
          </a:prstGeom>
          <a:solidFill>
            <a:schemeClr val="bg1"/>
          </a:solidFill>
        </p:spPr>
        <p:txBody>
          <a:bodyPr wrap="square">
            <a:spAutoFit/>
          </a:bodyPr>
          <a:lstStyle/>
          <a:p>
            <a:pPr>
              <a:lnSpc>
                <a:spcPct val="150000"/>
              </a:lnSpc>
              <a:spcAft>
                <a:spcPts val="0"/>
              </a:spcAft>
            </a:pPr>
            <a:r>
              <a:rPr lang="en-IN" dirty="0">
                <a:solidFill>
                  <a:srgbClr val="0077AA"/>
                </a:solidFill>
                <a:latin typeface="Liberation Mono"/>
              </a:rPr>
              <a:t>source </a:t>
            </a:r>
            <a:r>
              <a:rPr lang="en-IN" i="1" dirty="0" smtClean="0">
                <a:solidFill>
                  <a:srgbClr val="000000"/>
                </a:solidFill>
                <a:latin typeface="Liberation Mono"/>
              </a:rPr>
              <a:t>file_name.sql</a:t>
            </a:r>
            <a:endParaRPr lang="en-IN" i="1" dirty="0">
              <a:solidFill>
                <a:srgbClr val="000000"/>
              </a:solidFill>
              <a:latin typeface="Liberation Mono"/>
            </a:endParaRPr>
          </a:p>
          <a:p>
            <a:pPr>
              <a:lnSpc>
                <a:spcPct val="150000"/>
              </a:lnSpc>
              <a:spcAft>
                <a:spcPts val="0"/>
              </a:spcAft>
            </a:pPr>
            <a:r>
              <a:rPr lang="en-IN" dirty="0">
                <a:solidFill>
                  <a:srgbClr val="0077AA"/>
                </a:solidFill>
                <a:latin typeface="Liberation Mono"/>
              </a:rPr>
              <a:t>\. </a:t>
            </a:r>
            <a:r>
              <a:rPr lang="en-IN" i="1" dirty="0" smtClean="0">
                <a:solidFill>
                  <a:srgbClr val="000000"/>
                </a:solidFill>
                <a:latin typeface="Liberation Mono"/>
              </a:rPr>
              <a:t>file_name.sql</a:t>
            </a:r>
            <a:endParaRPr lang="en-IN" i="1" dirty="0">
              <a:solidFill>
                <a:srgbClr val="000000"/>
              </a:solidFill>
              <a:latin typeface="Liberation Mono"/>
            </a:endParaRPr>
          </a:p>
        </p:txBody>
      </p:sp>
      <p:sp>
        <p:nvSpPr>
          <p:cNvPr id="2" name="Rectangle 1"/>
          <p:cNvSpPr/>
          <p:nvPr/>
        </p:nvSpPr>
        <p:spPr>
          <a:xfrm>
            <a:off x="152400" y="2438400"/>
            <a:ext cx="8839200" cy="64633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MySQL&gt; source pl1.sql;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MySQL&gt; \. file_name.sql;</a:t>
            </a:r>
          </a:p>
        </p:txBody>
      </p:sp>
      <p:sp>
        <p:nvSpPr>
          <p:cNvPr id="6" name="Rectangle 5"/>
          <p:cNvSpPr/>
          <p:nvPr/>
        </p:nvSpPr>
        <p:spPr>
          <a:xfrm>
            <a:off x="76200" y="349627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CALL statement invokes a stored procedure that was defined previously with CREATE PROCEDURE. Stored procedures that take no arguments can be invoked without parentheses. That is, CALL </a:t>
            </a:r>
            <a:r>
              <a:rPr lang="en-IN" dirty="0" smtClean="0">
                <a:latin typeface="Arial" panose="020B0604020202020204" pitchFamily="34" charset="0"/>
                <a:cs typeface="Arial" panose="020B0604020202020204" pitchFamily="34" charset="0"/>
              </a:rPr>
              <a:t>sp_name </a:t>
            </a:r>
            <a:r>
              <a:rPr lang="en-IN" dirty="0">
                <a:latin typeface="Arial" panose="020B0604020202020204" pitchFamily="34" charset="0"/>
                <a:cs typeface="Arial" panose="020B0604020202020204" pitchFamily="34" charset="0"/>
              </a:rPr>
              <a:t>and CALL </a:t>
            </a:r>
            <a:r>
              <a:rPr lang="en-IN" dirty="0" smtClean="0">
                <a:latin typeface="Arial" panose="020B0604020202020204" pitchFamily="34" charset="0"/>
                <a:cs typeface="Arial" panose="020B0604020202020204" pitchFamily="34" charset="0"/>
              </a:rPr>
              <a:t>sp_name() </a:t>
            </a:r>
            <a:r>
              <a:rPr lang="en-IN" dirty="0">
                <a:latin typeface="Arial" panose="020B0604020202020204" pitchFamily="34" charset="0"/>
                <a:cs typeface="Arial" panose="020B0604020202020204" pitchFamily="34" charset="0"/>
              </a:rPr>
              <a:t>are equivalent.</a:t>
            </a:r>
            <a:endParaRPr lang="en-IN" dirty="0">
              <a:solidFill>
                <a:schemeClr val="bg1"/>
              </a:solidFill>
              <a:latin typeface="Arial" panose="020B0604020202020204" pitchFamily="34" charset="0"/>
              <a:cs typeface="Arial" panose="020B0604020202020204" pitchFamily="34" charset="0"/>
            </a:endParaRPr>
          </a:p>
        </p:txBody>
      </p:sp>
      <p:sp>
        <p:nvSpPr>
          <p:cNvPr id="8" name="Rectangle 7"/>
          <p:cNvSpPr/>
          <p:nvPr/>
        </p:nvSpPr>
        <p:spPr>
          <a:xfrm>
            <a:off x="152400" y="5334000"/>
            <a:ext cx="8839200" cy="64633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MySQL&gt; call sp_name;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MySQL&gt; call sp_name();</a:t>
            </a:r>
          </a:p>
        </p:txBody>
      </p:sp>
      <p:sp>
        <p:nvSpPr>
          <p:cNvPr id="9" name="Rectangle 8"/>
          <p:cNvSpPr/>
          <p:nvPr/>
        </p:nvSpPr>
        <p:spPr>
          <a:xfrm>
            <a:off x="76200" y="4549914"/>
            <a:ext cx="4572000" cy="646331"/>
          </a:xfrm>
          <a:prstGeom prst="rect">
            <a:avLst/>
          </a:prstGeom>
        </p:spPr>
        <p:txBody>
          <a:bodyPr>
            <a:spAutoFit/>
          </a:bodyPr>
          <a:lstStyle/>
          <a:p>
            <a:r>
              <a:rPr lang="en-IN" dirty="0">
                <a:solidFill>
                  <a:srgbClr val="0077AA"/>
                </a:solidFill>
                <a:latin typeface="Liberation Mono"/>
              </a:rPr>
              <a:t>CALL</a:t>
            </a:r>
            <a:r>
              <a:rPr lang="en-IN" dirty="0">
                <a:solidFill>
                  <a:srgbClr val="000000"/>
                </a:solidFill>
                <a:latin typeface="Liberation Mono"/>
              </a:rPr>
              <a:t> </a:t>
            </a:r>
            <a:r>
              <a:rPr lang="en-IN" i="1" dirty="0">
                <a:solidFill>
                  <a:srgbClr val="000000"/>
                </a:solidFill>
                <a:latin typeface="Liberation Mono"/>
              </a:rPr>
              <a:t>sp_name</a:t>
            </a:r>
            <a:r>
              <a:rPr lang="en-IN" dirty="0">
                <a:solidFill>
                  <a:srgbClr val="999999"/>
                </a:solidFill>
                <a:latin typeface="Liberation Mono"/>
              </a:rPr>
              <a:t>([</a:t>
            </a:r>
            <a:r>
              <a:rPr lang="en-IN" i="1" dirty="0">
                <a:solidFill>
                  <a:srgbClr val="000000"/>
                </a:solidFill>
                <a:latin typeface="Liberation Mono"/>
              </a:rPr>
              <a:t>parameter</a:t>
            </a:r>
            <a:r>
              <a:rPr lang="en-IN" dirty="0" smtClean="0">
                <a:solidFill>
                  <a:srgbClr val="999999"/>
                </a:solidFill>
                <a:latin typeface="Liberation Mono"/>
              </a:rPr>
              <a:t>[,...]])</a:t>
            </a:r>
          </a:p>
          <a:p>
            <a:r>
              <a:rPr lang="en-IN" dirty="0" smtClean="0">
                <a:solidFill>
                  <a:srgbClr val="0077AA"/>
                </a:solidFill>
                <a:latin typeface="Liberation Mono"/>
              </a:rPr>
              <a:t>CALL</a:t>
            </a:r>
            <a:r>
              <a:rPr lang="en-IN" dirty="0" smtClean="0">
                <a:solidFill>
                  <a:srgbClr val="000000"/>
                </a:solidFill>
                <a:latin typeface="Liberation Mono"/>
              </a:rPr>
              <a:t> </a:t>
            </a:r>
            <a:r>
              <a:rPr lang="en-IN" i="1" dirty="0">
                <a:solidFill>
                  <a:srgbClr val="000000"/>
                </a:solidFill>
                <a:latin typeface="Liberation Mono"/>
              </a:rPr>
              <a:t>sp_name</a:t>
            </a:r>
            <a:r>
              <a:rPr lang="en-IN" dirty="0">
                <a:solidFill>
                  <a:srgbClr val="999999"/>
                </a:solidFill>
                <a:latin typeface="Liberation Mono"/>
              </a:rPr>
              <a:t>[()]</a:t>
            </a:r>
            <a:endParaRPr lang="en-IN" dirty="0"/>
          </a:p>
        </p:txBody>
      </p:sp>
    </p:spTree>
    <p:extLst>
      <p:ext uri="{BB962C8B-B14F-4D97-AF65-F5344CB8AC3E}">
        <p14:creationId xmlns:p14="http://schemas.microsoft.com/office/powerpoint/2010/main" val="2039662687"/>
      </p:ext>
    </p:extLst>
  </p:cSld>
  <p:clrMapOvr>
    <a:masterClrMapping/>
  </p:clrMapOvr>
  <p:timing>
    <p:tnLst>
      <p:par>
        <p:cTn id="1" dur="indefinite" restart="never" nodeType="tmRoot"/>
      </p:par>
    </p:tnLst>
  </p:timing>
</p:sld>
</file>

<file path=ppt/slides/slide3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b="1" i="1" dirty="0" smtClean="0">
                <a:solidFill>
                  <a:srgbClr val="DC525C"/>
                </a:solidFill>
                <a:latin typeface="Segoe UI Light" panose="020B0502040204020203" pitchFamily="34" charset="0"/>
                <a:cs typeface="Segoe UI Light" panose="020B0502040204020203" pitchFamily="34" charset="0"/>
              </a:rPr>
              <a:t>DELIMITER</a:t>
            </a:r>
            <a:r>
              <a:rPr lang="en-IN" sz="4800" dirty="0" smtClean="0">
                <a:solidFill>
                  <a:srgbClr val="DC525C"/>
                </a:solidFill>
                <a:latin typeface="Segoe UI Light" panose="020B0502040204020203" pitchFamily="34" charset="0"/>
                <a:cs typeface="Segoe UI Light" panose="020B0502040204020203" pitchFamily="34" charset="0"/>
              </a:rPr>
              <a:t> </a:t>
            </a:r>
            <a:r>
              <a:rPr lang="en-US" sz="4800" b="1" i="1" dirty="0" smtClean="0">
                <a:solidFill>
                  <a:srgbClr val="DC525C"/>
                </a:solidFill>
                <a:latin typeface="Segoe UI Light" panose="020B0502040204020203" pitchFamily="34" charset="0"/>
                <a:cs typeface="Segoe UI Light" panose="020B0502040204020203" pitchFamily="34" charset="0"/>
              </a:rPr>
              <a:t>- Statement</a:t>
            </a:r>
            <a:endParaRPr lang="en-US" sz="4800" b="1" i="1"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1323439"/>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By default, mysql itself recognizes the semicolon as a statement delimiter, so you must redefine the delimiter temporarily to cause mysql to pass the entire stored program definition to the server. To redefine the mysql delimiter, use the delimiter command.</a:t>
            </a:r>
          </a:p>
        </p:txBody>
      </p:sp>
    </p:spTree>
    <p:extLst>
      <p:ext uri="{BB962C8B-B14F-4D97-AF65-F5344CB8AC3E}">
        <p14:creationId xmlns:p14="http://schemas.microsoft.com/office/powerpoint/2010/main" val="1797025571"/>
      </p:ext>
    </p:extLst>
  </p:cSld>
  <p:clrMapOvr>
    <a:masterClrMapping/>
  </p:clrMapOvr>
  <p:timing>
    <p:tnLst>
      <p:par>
        <p:cTn id="1" dur="indefinite" restart="never" nodeType="tmRoot"/>
      </p:par>
    </p:tnLst>
  </p:timing>
</p:sld>
</file>

<file path=ppt/slides/slide3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a:solidFill>
                  <a:srgbClr val="DC525C"/>
                </a:solidFill>
                <a:latin typeface="Segoe UI Light" panose="020B0502040204020203" pitchFamily="34" charset="0"/>
                <a:cs typeface="Segoe UI Light" panose="020B0502040204020203" pitchFamily="34" charset="0"/>
              </a:rPr>
              <a:t>BEGIN ... END Compound-Statement</a:t>
            </a:r>
          </a:p>
        </p:txBody>
      </p:sp>
      <p:sp>
        <p:nvSpPr>
          <p:cNvPr id="3" name="Rectangle 2"/>
          <p:cNvSpPr/>
          <p:nvPr/>
        </p:nvSpPr>
        <p:spPr>
          <a:xfrm>
            <a:off x="152400" y="152400"/>
            <a:ext cx="8839200" cy="1015663"/>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A compound statement is a block that can contain other blocks; declarations for variables, condition handlers, and cursors; and flow control constructs such as loops and conditional tests.</a:t>
            </a:r>
          </a:p>
        </p:txBody>
      </p:sp>
    </p:spTree>
    <p:extLst>
      <p:ext uri="{BB962C8B-B14F-4D97-AF65-F5344CB8AC3E}">
        <p14:creationId xmlns:p14="http://schemas.microsoft.com/office/powerpoint/2010/main" val="2198085191"/>
      </p:ext>
    </p:extLst>
  </p:cSld>
  <p:clrMapOvr>
    <a:masterClrMapping/>
  </p:clrMapOvr>
  <p:timing>
    <p:tnLst>
      <p:par>
        <p:cTn id="1" dur="indefinite" restart="never" nodeType="tmRoot"/>
      </p:par>
    </p:tnLst>
  </p:timing>
</p:sld>
</file>

<file path=ppt/slides/slide3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BEGIN ... END</a:t>
            </a:r>
          </a:p>
        </p:txBody>
      </p:sp>
      <p:sp>
        <p:nvSpPr>
          <p:cNvPr id="3" name="Rectangle 2"/>
          <p:cNvSpPr/>
          <p:nvPr/>
        </p:nvSpPr>
        <p:spPr>
          <a:xfrm>
            <a:off x="76200" y="838200"/>
            <a:ext cx="8991600" cy="1754326"/>
          </a:xfrm>
          <a:prstGeom prst="rect">
            <a:avLst/>
          </a:prstGeom>
        </p:spPr>
        <p:txBody>
          <a:bodyPr wrap="square">
            <a:spAutoFit/>
          </a:bodyPr>
          <a:lstStyle/>
          <a:p>
            <a:r>
              <a:rPr lang="en-IN" dirty="0">
                <a:latin typeface="Arial" panose="020B0604020202020204" pitchFamily="34" charset="0"/>
                <a:cs typeface="Arial" panose="020B0604020202020204" pitchFamily="34" charset="0"/>
              </a:rPr>
              <a:t>BEGIN ... END syntax is used for writing compound statements, which can appear within stored programs (stored procedures and functions, triggers, and events). A compound statement can contain multiple statements, enclosed by the BEGIN and END keywords. statement_list represents a list of one or more statements, each terminated by a semicolon (;) statement delimiter. The statement_list itself is optional, so the empty compound statement (BEGIN END) is legal.</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2743200"/>
            <a:ext cx="8763000" cy="923330"/>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[begin_label:] BEGIN</a:t>
            </a:r>
          </a:p>
          <a:p>
            <a:pPr>
              <a:spcAft>
                <a:spcPts val="0"/>
              </a:spcAft>
            </a:pPr>
            <a:r>
              <a:rPr lang="en-IN" dirty="0">
                <a:solidFill>
                  <a:srgbClr val="0077AA"/>
                </a:solidFill>
                <a:latin typeface="Liberation Mono"/>
              </a:rPr>
              <a:t>    [statement_list]</a:t>
            </a:r>
          </a:p>
          <a:p>
            <a:pPr>
              <a:spcAft>
                <a:spcPts val="0"/>
              </a:spcAft>
            </a:pPr>
            <a:r>
              <a:rPr lang="en-IN" dirty="0">
                <a:solidFill>
                  <a:srgbClr val="0077AA"/>
                </a:solidFill>
                <a:latin typeface="Liberation Mono"/>
              </a:rPr>
              <a:t>END [end_label]</a:t>
            </a:r>
          </a:p>
        </p:txBody>
      </p:sp>
    </p:spTree>
    <p:extLst>
      <p:ext uri="{BB962C8B-B14F-4D97-AF65-F5344CB8AC3E}">
        <p14:creationId xmlns:p14="http://schemas.microsoft.com/office/powerpoint/2010/main" val="3692780797"/>
      </p:ext>
    </p:extLst>
  </p:cSld>
  <p:clrMapOvr>
    <a:masterClrMapping/>
  </p:clrMapOvr>
  <p:timing>
    <p:tnLst>
      <p:par>
        <p:cTn id="1" dur="indefinite" restart="never" nodeType="tmRoot"/>
      </p:par>
    </p:tnLst>
  </p:timing>
</p:sld>
</file>

<file path=ppt/slides/slide3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DECLARE VARIABLES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Rectangle 3"/>
          <p:cNvSpPr/>
          <p:nvPr/>
        </p:nvSpPr>
        <p:spPr>
          <a:xfrm>
            <a:off x="190500" y="3312855"/>
            <a:ext cx="8763000" cy="2554545"/>
          </a:xfrm>
          <a:prstGeom prst="rect">
            <a:avLst/>
          </a:prstGeom>
        </p:spPr>
        <p:txBody>
          <a:bodyPr wrap="square">
            <a:spAutoFit/>
          </a:bodyPr>
          <a:lstStyle/>
          <a:p>
            <a:pPr marL="342900" indent="-342900" algn="just">
              <a:buFont typeface="Arial" panose="020B0604020202020204" pitchFamily="34" charset="0"/>
              <a:buChar char="•"/>
            </a:pPr>
            <a:r>
              <a:rPr lang="en-IN" sz="2000" dirty="0">
                <a:solidFill>
                  <a:srgbClr val="476D59"/>
                </a:solidFill>
                <a:latin typeface="Segoe UI Light" panose="020B0502040204020203" pitchFamily="34" charset="0"/>
                <a:cs typeface="Segoe UI Light" panose="020B0502040204020203" pitchFamily="34" charset="0"/>
              </a:rPr>
              <a:t>First, you specify the variable name after the DECLARE keyword. The variable name must follow the naming rules of MySQL table column names</a:t>
            </a:r>
            <a:r>
              <a:rPr lang="en-IN" sz="2000" dirty="0" smtClean="0">
                <a:solidFill>
                  <a:srgbClr val="476D59"/>
                </a:solidFill>
                <a:latin typeface="Segoe UI Light" panose="020B0502040204020203" pitchFamily="34" charset="0"/>
                <a:cs typeface="Segoe UI Light" panose="020B0502040204020203" pitchFamily="34" charset="0"/>
              </a:rPr>
              <a:t>.</a:t>
            </a:r>
          </a:p>
          <a:p>
            <a:pPr algn="just"/>
            <a:endParaRPr lang="en-IN" sz="2000" dirty="0">
              <a:solidFill>
                <a:srgbClr val="476D59"/>
              </a:solidFill>
              <a:latin typeface="Segoe UI Light" panose="020B0502040204020203" pitchFamily="34" charset="0"/>
              <a:cs typeface="Segoe UI Light" panose="020B0502040204020203" pitchFamily="34" charset="0"/>
            </a:endParaRPr>
          </a:p>
          <a:p>
            <a:pPr marL="342900" indent="-342900" algn="just">
              <a:buFont typeface="Arial" panose="020B0604020202020204" pitchFamily="34" charset="0"/>
              <a:buChar char="•"/>
            </a:pPr>
            <a:r>
              <a:rPr lang="en-IN" sz="2000" dirty="0">
                <a:solidFill>
                  <a:srgbClr val="476D59"/>
                </a:solidFill>
                <a:latin typeface="Segoe UI Light" panose="020B0502040204020203" pitchFamily="34" charset="0"/>
                <a:cs typeface="Segoe UI Light" panose="020B0502040204020203" pitchFamily="34" charset="0"/>
              </a:rPr>
              <a:t>Second, you specify the data type of the variable and its size. A variable can have any MySQL data types such as INT, VARCHAR , and DATETIME</a:t>
            </a:r>
            <a:r>
              <a:rPr lang="en-IN" sz="2000" dirty="0" smtClean="0">
                <a:solidFill>
                  <a:srgbClr val="476D59"/>
                </a:solidFill>
                <a:latin typeface="Segoe UI Light" panose="020B0502040204020203" pitchFamily="34" charset="0"/>
                <a:cs typeface="Segoe UI Light" panose="020B0502040204020203" pitchFamily="34" charset="0"/>
              </a:rPr>
              <a:t>.</a:t>
            </a:r>
          </a:p>
          <a:p>
            <a:pPr algn="just"/>
            <a:endParaRPr lang="en-IN" sz="2000" dirty="0">
              <a:solidFill>
                <a:srgbClr val="476D59"/>
              </a:solidFill>
              <a:latin typeface="Segoe UI Light" panose="020B0502040204020203" pitchFamily="34" charset="0"/>
              <a:cs typeface="Segoe UI Light" panose="020B0502040204020203" pitchFamily="34" charset="0"/>
            </a:endParaRPr>
          </a:p>
          <a:p>
            <a:pPr marL="342900" indent="-342900" algn="just">
              <a:buFont typeface="Arial" panose="020B0604020202020204" pitchFamily="34" charset="0"/>
              <a:buChar char="•"/>
            </a:pPr>
            <a:r>
              <a:rPr lang="en-IN" sz="2000" dirty="0">
                <a:solidFill>
                  <a:srgbClr val="476D59"/>
                </a:solidFill>
                <a:latin typeface="Segoe UI Light" panose="020B0502040204020203" pitchFamily="34" charset="0"/>
                <a:cs typeface="Segoe UI Light" panose="020B0502040204020203" pitchFamily="34" charset="0"/>
              </a:rPr>
              <a:t>Third, when you declare a variable, its initial value is NULL. You can assign the variable a default value using the </a:t>
            </a:r>
            <a:r>
              <a:rPr lang="en-IN" sz="2000" i="1" dirty="0">
                <a:solidFill>
                  <a:srgbClr val="476D59"/>
                </a:solidFill>
                <a:latin typeface="Segoe UI Light" panose="020B0502040204020203" pitchFamily="34" charset="0"/>
                <a:cs typeface="Segoe UI Light" panose="020B0502040204020203" pitchFamily="34" charset="0"/>
              </a:rPr>
              <a:t>DEFAULT</a:t>
            </a:r>
            <a:r>
              <a:rPr lang="en-IN" sz="2000" dirty="0">
                <a:solidFill>
                  <a:srgbClr val="476D59"/>
                </a:solidFill>
                <a:latin typeface="Segoe UI Light" panose="020B0502040204020203" pitchFamily="34" charset="0"/>
                <a:cs typeface="Segoe UI Light" panose="020B0502040204020203" pitchFamily="34" charset="0"/>
              </a:rPr>
              <a:t> keyword.</a:t>
            </a:r>
          </a:p>
        </p:txBody>
      </p:sp>
      <p:graphicFrame>
        <p:nvGraphicFramePr>
          <p:cNvPr id="3" name="Table 2"/>
          <p:cNvGraphicFramePr>
            <a:graphicFrameLocks noGrp="1"/>
          </p:cNvGraphicFramePr>
          <p:nvPr>
            <p:extLst>
              <p:ext uri="{D42A27DB-BD31-4B8C-83A1-F6EECF244321}">
                <p14:modId xmlns:p14="http://schemas.microsoft.com/office/powerpoint/2010/main" val="1859641761"/>
              </p:ext>
            </p:extLst>
          </p:nvPr>
        </p:nvGraphicFramePr>
        <p:xfrm>
          <a:off x="152400" y="487680"/>
          <a:ext cx="8839200" cy="426720"/>
        </p:xfrm>
        <a:graphic>
          <a:graphicData uri="http://schemas.openxmlformats.org/drawingml/2006/table">
            <a:tbl>
              <a:tblPr/>
              <a:tblGrid>
                <a:gridCol w="8839200"/>
              </a:tblGrid>
              <a:tr h="0">
                <a:tc>
                  <a:txBody>
                    <a:bodyPr/>
                    <a:lstStyle/>
                    <a:p>
                      <a:pPr algn="l" fontAlgn="t" latinLnBrk="1"/>
                      <a:r>
                        <a:rPr lang="en-IN" sz="2200" dirty="0" smtClean="0">
                          <a:solidFill>
                            <a:srgbClr val="FECF84"/>
                          </a:solidFill>
                          <a:effectLst/>
                          <a:latin typeface="inherit"/>
                        </a:rPr>
                        <a:t>DECLARE</a:t>
                      </a:r>
                      <a:r>
                        <a:rPr lang="en-IN" sz="2200" dirty="0" smtClean="0">
                          <a:solidFill>
                            <a:srgbClr val="82ADC9"/>
                          </a:solidFill>
                          <a:effectLst/>
                          <a:latin typeface="inherit"/>
                        </a:rPr>
                        <a:t> </a:t>
                      </a:r>
                      <a:r>
                        <a:rPr lang="en-IN" sz="2200" dirty="0">
                          <a:solidFill>
                            <a:srgbClr val="FFFFFF"/>
                          </a:solidFill>
                          <a:effectLst/>
                          <a:latin typeface="inherit"/>
                        </a:rPr>
                        <a:t>variable_name</a:t>
                      </a:r>
                      <a:r>
                        <a:rPr lang="en-IN" sz="2200" dirty="0">
                          <a:solidFill>
                            <a:srgbClr val="82ADC9"/>
                          </a:solidFill>
                          <a:effectLst/>
                          <a:latin typeface="inherit"/>
                        </a:rPr>
                        <a:t> </a:t>
                      </a:r>
                      <a:r>
                        <a:rPr lang="en-IN" sz="2200" dirty="0">
                          <a:solidFill>
                            <a:srgbClr val="FFFFFF"/>
                          </a:solidFill>
                          <a:effectLst/>
                          <a:latin typeface="inherit"/>
                        </a:rPr>
                        <a:t>datatype(size)</a:t>
                      </a:r>
                      <a:r>
                        <a:rPr lang="en-IN" sz="2200" dirty="0">
                          <a:solidFill>
                            <a:srgbClr val="82ADC9"/>
                          </a:solidFill>
                          <a:effectLst/>
                          <a:latin typeface="inherit"/>
                        </a:rPr>
                        <a:t> </a:t>
                      </a:r>
                      <a:r>
                        <a:rPr lang="en-IN" sz="2200" dirty="0">
                          <a:solidFill>
                            <a:srgbClr val="FECF84"/>
                          </a:solidFill>
                          <a:effectLst/>
                          <a:latin typeface="inherit"/>
                        </a:rPr>
                        <a:t>DEFAULT</a:t>
                      </a:r>
                      <a:r>
                        <a:rPr lang="en-IN" sz="2200" dirty="0">
                          <a:solidFill>
                            <a:srgbClr val="82ADC9"/>
                          </a:solidFill>
                          <a:effectLst/>
                          <a:latin typeface="inherit"/>
                        </a:rPr>
                        <a:t> </a:t>
                      </a:r>
                      <a:r>
                        <a:rPr lang="en-IN" sz="2200" dirty="0">
                          <a:solidFill>
                            <a:srgbClr val="FFFFFF"/>
                          </a:solidFill>
                          <a:effectLst/>
                          <a:latin typeface="inherit"/>
                        </a:rPr>
                        <a:t>default_value;</a:t>
                      </a:r>
                    </a:p>
                  </a:txBody>
                  <a:tcPr>
                    <a:lnL>
                      <a:noFill/>
                    </a:lnL>
                    <a:lnR>
                      <a:noFill/>
                    </a:lnR>
                    <a:lnT>
                      <a:noFill/>
                    </a:lnT>
                    <a:lnB>
                      <a:noFill/>
                    </a:lnB>
                    <a:solidFill>
                      <a:srgbClr val="2D2D2D"/>
                    </a:solidFill>
                  </a:tcPr>
                </a:tc>
              </a:tr>
            </a:tbl>
          </a:graphicData>
        </a:graphic>
      </p:graphicFrame>
      <p:sp>
        <p:nvSpPr>
          <p:cNvPr id="5" name="Rectangle 4"/>
          <p:cNvSpPr/>
          <p:nvPr/>
        </p:nvSpPr>
        <p:spPr>
          <a:xfrm>
            <a:off x="152400" y="0"/>
            <a:ext cx="2798712" cy="461665"/>
          </a:xfrm>
          <a:prstGeom prst="rect">
            <a:avLst/>
          </a:prstGeom>
        </p:spPr>
        <p:txBody>
          <a:bodyPr wrap="square">
            <a:spAutoFit/>
          </a:bodyPr>
          <a:lstStyle/>
          <a:p>
            <a:r>
              <a:rPr lang="en-IN" sz="2400" dirty="0">
                <a:solidFill>
                  <a:srgbClr val="000000"/>
                </a:solidFill>
                <a:latin typeface="Open Sans"/>
              </a:rPr>
              <a:t>Declaring variables</a:t>
            </a:r>
            <a:endParaRPr lang="en-IN" sz="2400" b="0" i="0" dirty="0">
              <a:solidFill>
                <a:srgbClr val="000000"/>
              </a:solidFill>
              <a:effectLst/>
              <a:latin typeface="Open Sans"/>
            </a:endParaRPr>
          </a:p>
        </p:txBody>
      </p:sp>
      <p:sp>
        <p:nvSpPr>
          <p:cNvPr id="7" name="Rectangle 6"/>
          <p:cNvSpPr/>
          <p:nvPr/>
        </p:nvSpPr>
        <p:spPr>
          <a:xfrm>
            <a:off x="152400" y="1066800"/>
            <a:ext cx="2840842" cy="461665"/>
          </a:xfrm>
          <a:prstGeom prst="rect">
            <a:avLst/>
          </a:prstGeom>
        </p:spPr>
        <p:txBody>
          <a:bodyPr wrap="square">
            <a:spAutoFit/>
          </a:bodyPr>
          <a:lstStyle/>
          <a:p>
            <a:r>
              <a:rPr lang="en-IN" sz="2400" dirty="0">
                <a:solidFill>
                  <a:srgbClr val="000000"/>
                </a:solidFill>
                <a:latin typeface="Open Sans"/>
              </a:rPr>
              <a:t>Assigning variables</a:t>
            </a:r>
          </a:p>
        </p:txBody>
      </p:sp>
      <p:graphicFrame>
        <p:nvGraphicFramePr>
          <p:cNvPr id="8" name="Table 7"/>
          <p:cNvGraphicFramePr>
            <a:graphicFrameLocks noGrp="1"/>
          </p:cNvGraphicFramePr>
          <p:nvPr>
            <p:extLst>
              <p:ext uri="{D42A27DB-BD31-4B8C-83A1-F6EECF244321}">
                <p14:modId xmlns:p14="http://schemas.microsoft.com/office/powerpoint/2010/main" val="2713644720"/>
              </p:ext>
            </p:extLst>
          </p:nvPr>
        </p:nvGraphicFramePr>
        <p:xfrm>
          <a:off x="152400" y="1533465"/>
          <a:ext cx="8839200" cy="640080"/>
        </p:xfrm>
        <a:graphic>
          <a:graphicData uri="http://schemas.openxmlformats.org/drawingml/2006/table">
            <a:tbl>
              <a:tblPr/>
              <a:tblGrid>
                <a:gridCol w="281605"/>
                <a:gridCol w="8557595"/>
              </a:tblGrid>
              <a:tr h="640080">
                <a:tc>
                  <a:txBody>
                    <a:bodyPr/>
                    <a:lstStyle/>
                    <a:p>
                      <a:pPr algn="ctr" fontAlgn="t"/>
                      <a:r>
                        <a:rPr lang="en-IN" dirty="0">
                          <a:solidFill>
                            <a:srgbClr val="666666"/>
                          </a:solidFill>
                          <a:effectLst/>
                          <a:latin typeface="inherit"/>
                        </a:rPr>
                        <a:t>1</a:t>
                      </a:r>
                    </a:p>
                    <a:p>
                      <a:pPr algn="ctr" fontAlgn="t"/>
                      <a:r>
                        <a:rPr lang="en-IN" dirty="0">
                          <a:solidFill>
                            <a:srgbClr val="666666"/>
                          </a:solidFill>
                          <a:effectLst/>
                          <a:latin typeface="inherit"/>
                        </a:rPr>
                        <a:t>2</a:t>
                      </a:r>
                    </a:p>
                  </a:txBody>
                  <a:tcPr>
                    <a:lnL>
                      <a:noFill/>
                    </a:lnL>
                    <a:lnR w="9525" cap="flat" cmpd="sng" algn="ctr">
                      <a:solidFill>
                        <a:srgbClr val="333333"/>
                      </a:solidFill>
                      <a:prstDash val="solid"/>
                      <a:round/>
                      <a:headEnd type="none" w="med" len="med"/>
                      <a:tailEnd type="none" w="med" len="med"/>
                    </a:lnR>
                    <a:lnT>
                      <a:noFill/>
                    </a:lnT>
                    <a:lnB>
                      <a:noFill/>
                    </a:lnB>
                    <a:solidFill>
                      <a:srgbClr val="343434"/>
                    </a:solidFill>
                  </a:tcPr>
                </a:tc>
                <a:tc>
                  <a:txBody>
                    <a:bodyPr/>
                    <a:lstStyle/>
                    <a:p>
                      <a:pPr algn="l" fontAlgn="t" latinLnBrk="1"/>
                      <a:r>
                        <a:rPr lang="en-IN" dirty="0">
                          <a:solidFill>
                            <a:srgbClr val="FECF84"/>
                          </a:solidFill>
                          <a:effectLst/>
                          <a:latin typeface="inherit"/>
                        </a:rPr>
                        <a:t>DECLARE</a:t>
                      </a:r>
                      <a:r>
                        <a:rPr lang="en-IN" dirty="0">
                          <a:solidFill>
                            <a:srgbClr val="82ADC9"/>
                          </a:solidFill>
                          <a:effectLst/>
                          <a:latin typeface="inherit"/>
                        </a:rPr>
                        <a:t> </a:t>
                      </a:r>
                      <a:r>
                        <a:rPr lang="en-IN" dirty="0" smtClean="0">
                          <a:solidFill>
                            <a:srgbClr val="FFFFFF"/>
                          </a:solidFill>
                          <a:effectLst/>
                          <a:latin typeface="inherit"/>
                        </a:rPr>
                        <a:t>z</a:t>
                      </a:r>
                      <a:r>
                        <a:rPr lang="en-IN" dirty="0" smtClean="0">
                          <a:solidFill>
                            <a:srgbClr val="82ADC9"/>
                          </a:solidFill>
                          <a:effectLst/>
                          <a:latin typeface="inherit"/>
                        </a:rPr>
                        <a:t> </a:t>
                      </a:r>
                      <a:r>
                        <a:rPr lang="en-IN" dirty="0">
                          <a:solidFill>
                            <a:srgbClr val="FECF84"/>
                          </a:solidFill>
                          <a:effectLst/>
                          <a:latin typeface="inherit"/>
                        </a:rPr>
                        <a:t>INT</a:t>
                      </a:r>
                      <a:r>
                        <a:rPr lang="en-IN" dirty="0">
                          <a:solidFill>
                            <a:srgbClr val="82ADC9"/>
                          </a:solidFill>
                          <a:effectLst/>
                          <a:latin typeface="inherit"/>
                        </a:rPr>
                        <a:t> </a:t>
                      </a:r>
                      <a:r>
                        <a:rPr lang="en-IN" dirty="0">
                          <a:solidFill>
                            <a:srgbClr val="FECF84"/>
                          </a:solidFill>
                          <a:effectLst/>
                          <a:latin typeface="inherit"/>
                        </a:rPr>
                        <a:t>DEFAULT</a:t>
                      </a:r>
                      <a:r>
                        <a:rPr lang="en-IN" dirty="0">
                          <a:solidFill>
                            <a:srgbClr val="82ADC9"/>
                          </a:solidFill>
                          <a:effectLst/>
                          <a:latin typeface="inherit"/>
                        </a:rPr>
                        <a:t> </a:t>
                      </a:r>
                      <a:r>
                        <a:rPr lang="en-IN" dirty="0">
                          <a:solidFill>
                            <a:srgbClr val="FFFFFF"/>
                          </a:solidFill>
                          <a:effectLst/>
                          <a:latin typeface="inherit"/>
                        </a:rPr>
                        <a:t>0;</a:t>
                      </a:r>
                    </a:p>
                    <a:p>
                      <a:pPr algn="l" fontAlgn="t" latinLnBrk="1"/>
                      <a:r>
                        <a:rPr lang="en-IN" dirty="0">
                          <a:solidFill>
                            <a:srgbClr val="FECF84"/>
                          </a:solidFill>
                          <a:effectLst/>
                          <a:latin typeface="inherit"/>
                        </a:rPr>
                        <a:t>SET</a:t>
                      </a:r>
                      <a:r>
                        <a:rPr lang="en-IN" dirty="0">
                          <a:solidFill>
                            <a:srgbClr val="82ADC9"/>
                          </a:solidFill>
                          <a:effectLst/>
                          <a:latin typeface="inherit"/>
                        </a:rPr>
                        <a:t> </a:t>
                      </a:r>
                      <a:r>
                        <a:rPr lang="en-IN" dirty="0" smtClean="0">
                          <a:solidFill>
                            <a:srgbClr val="FFFFFF"/>
                          </a:solidFill>
                          <a:effectLst/>
                          <a:latin typeface="inherit"/>
                        </a:rPr>
                        <a:t>z</a:t>
                      </a:r>
                      <a:r>
                        <a:rPr lang="en-IN" dirty="0" smtClean="0">
                          <a:solidFill>
                            <a:srgbClr val="82ADC9"/>
                          </a:solidFill>
                          <a:effectLst/>
                          <a:latin typeface="inherit"/>
                        </a:rPr>
                        <a:t> </a:t>
                      </a:r>
                      <a:r>
                        <a:rPr lang="en-IN" dirty="0">
                          <a:solidFill>
                            <a:srgbClr val="FFFFFF"/>
                          </a:solidFill>
                          <a:effectLst/>
                          <a:latin typeface="inherit"/>
                        </a:rPr>
                        <a:t>=</a:t>
                      </a:r>
                      <a:r>
                        <a:rPr lang="en-IN" dirty="0">
                          <a:solidFill>
                            <a:srgbClr val="82ADC9"/>
                          </a:solidFill>
                          <a:effectLst/>
                          <a:latin typeface="inherit"/>
                        </a:rPr>
                        <a:t> </a:t>
                      </a:r>
                      <a:r>
                        <a:rPr lang="en-IN" dirty="0">
                          <a:solidFill>
                            <a:srgbClr val="FFFFFF"/>
                          </a:solidFill>
                          <a:effectLst/>
                          <a:latin typeface="inherit"/>
                        </a:rPr>
                        <a:t>10;</a:t>
                      </a:r>
                    </a:p>
                  </a:txBody>
                  <a:tcPr>
                    <a:lnL w="9525" cap="flat" cmpd="sng" algn="ctr">
                      <a:solidFill>
                        <a:srgbClr val="333333"/>
                      </a:solidFill>
                      <a:prstDash val="solid"/>
                      <a:round/>
                      <a:headEnd type="none" w="med" len="med"/>
                      <a:tailEnd type="none" w="med" len="med"/>
                    </a:lnL>
                    <a:lnR>
                      <a:noFill/>
                    </a:lnR>
                    <a:lnT>
                      <a:noFill/>
                    </a:lnT>
                    <a:lnB>
                      <a:noFill/>
                    </a:lnB>
                    <a:solidFill>
                      <a:srgbClr val="2D2D2D"/>
                    </a:solidFill>
                  </a:tcPr>
                </a:tc>
              </a:tr>
            </a:tbl>
          </a:graphicData>
        </a:graphic>
      </p:graphicFrame>
      <p:sp>
        <p:nvSpPr>
          <p:cNvPr id="6" name="Rectangle 5"/>
          <p:cNvSpPr/>
          <p:nvPr/>
        </p:nvSpPr>
        <p:spPr>
          <a:xfrm>
            <a:off x="4114800" y="1134070"/>
            <a:ext cx="4914900" cy="830997"/>
          </a:xfrm>
          <a:prstGeom prst="rect">
            <a:avLst/>
          </a:prstGeom>
          <a:solidFill>
            <a:schemeClr val="bg1">
              <a:lumMod val="95000"/>
            </a:schemeClr>
          </a:solidFill>
        </p:spPr>
        <p:txBody>
          <a:bodyPr wrap="square">
            <a:spAutoFit/>
          </a:bodyPr>
          <a:lstStyle/>
          <a:p>
            <a:r>
              <a:rPr lang="en-IN" sz="1600" dirty="0">
                <a:solidFill>
                  <a:schemeClr val="bg2">
                    <a:lumMod val="50000"/>
                  </a:schemeClr>
                </a:solidFill>
              </a:rPr>
              <a:t>DECLARE is permitted only inside a BEGIN ... END compound statement and must be at its start, before any other statements.</a:t>
            </a:r>
          </a:p>
        </p:txBody>
      </p:sp>
    </p:spTree>
    <p:extLst>
      <p:ext uri="{BB962C8B-B14F-4D97-AF65-F5344CB8AC3E}">
        <p14:creationId xmlns:p14="http://schemas.microsoft.com/office/powerpoint/2010/main" val="346512444"/>
      </p:ext>
    </p:extLst>
  </p:cSld>
  <p:clrMapOvr>
    <a:masterClrMapping/>
  </p:clrMapOvr>
  <p:timing>
    <p:tnLst>
      <p:par>
        <p:cTn id="1" dur="indefinite" restart="never" nodeType="tmRoot"/>
      </p:par>
    </p:tnLst>
  </p:timing>
</p:sld>
</file>

<file path=ppt/slides/slide3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23220"/>
          </a:xfrm>
          <a:prstGeom prst="rect">
            <a:avLst/>
          </a:prstGeom>
          <a:solidFill>
            <a:schemeClr val="bg2">
              <a:lumMod val="10000"/>
            </a:schemeClr>
          </a:solidFill>
        </p:spPr>
        <p:txBody>
          <a:bodyPr wrap="square">
            <a:spAutoFit/>
          </a:bodyPr>
          <a:lstStyle/>
          <a:p>
            <a:pPr algn="r"/>
            <a:r>
              <a:rPr lang="en-IN" sz="2800" b="1" i="1" dirty="0">
                <a:solidFill>
                  <a:srgbClr val="FFFF00"/>
                </a:solidFill>
                <a:latin typeface="Arial" pitchFamily="34" charset="0"/>
                <a:cs typeface="Arial" pitchFamily="34" charset="0"/>
              </a:rPr>
              <a:t>Local Variable DECLARE and User-Defined Variables </a:t>
            </a:r>
          </a:p>
        </p:txBody>
      </p:sp>
      <p:sp>
        <p:nvSpPr>
          <p:cNvPr id="3" name="Rectangle 2"/>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Local variables are declared within stored procedures and are only valid within the BEGIN…END block where they are declared. Local variables can have any SQL data type.</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828800"/>
            <a:ext cx="8763000" cy="400110"/>
          </a:xfrm>
          <a:prstGeom prst="rect">
            <a:avLst/>
          </a:prstGeom>
          <a:solidFill>
            <a:schemeClr val="bg1"/>
          </a:solidFill>
        </p:spPr>
        <p:txBody>
          <a:bodyPr wrap="square">
            <a:spAutoFit/>
          </a:bodyPr>
          <a:lstStyle/>
          <a:p>
            <a:pPr>
              <a:spcAft>
                <a:spcPts val="0"/>
              </a:spcAft>
            </a:pPr>
            <a:r>
              <a:rPr lang="en-IN" sz="2000" dirty="0">
                <a:solidFill>
                  <a:srgbClr val="0077AA"/>
                </a:solidFill>
                <a:latin typeface="Liberation Mono"/>
              </a:rPr>
              <a:t>DECLARE var_name [, var_name] ... type [DEFAULT value]</a:t>
            </a:r>
          </a:p>
        </p:txBody>
      </p:sp>
      <p:sp>
        <p:nvSpPr>
          <p:cNvPr id="2" name="Rectangle 1"/>
          <p:cNvSpPr/>
          <p:nvPr/>
        </p:nvSpPr>
        <p:spPr>
          <a:xfrm>
            <a:off x="0" y="3663077"/>
            <a:ext cx="4572000" cy="2123658"/>
          </a:xfrm>
          <a:prstGeom prst="rect">
            <a:avLst/>
          </a:prstGeom>
          <a:solidFill>
            <a:srgbClr val="FFFF00"/>
          </a:solidFill>
        </p:spPr>
        <p:txBody>
          <a:bodyPr wrap="square">
            <a:spAutoFit/>
          </a:bodyPr>
          <a:lstStyle/>
          <a:p>
            <a:r>
              <a:rPr lang="en-IN" sz="1600" dirty="0" smtClean="0">
                <a:latin typeface="Arial" panose="020B0604020202020204" pitchFamily="34" charset="0"/>
                <a:cs typeface="Arial" panose="020B0604020202020204" pitchFamily="34" charset="0"/>
              </a:rPr>
              <a:t>DROP PROCEDURE IF EXISTS MyProcedure;</a:t>
            </a:r>
            <a:endParaRPr lang="en-IN" sz="1600" dirty="0">
              <a:latin typeface="Arial" panose="020B0604020202020204" pitchFamily="34" charset="0"/>
              <a:cs typeface="Arial" panose="020B0604020202020204" pitchFamily="34" charset="0"/>
            </a:endParaRPr>
          </a:p>
          <a:p>
            <a:r>
              <a:rPr lang="en-IN" sz="1600" dirty="0">
                <a:latin typeface="Arial" panose="020B0604020202020204" pitchFamily="34" charset="0"/>
                <a:cs typeface="Arial" panose="020B0604020202020204" pitchFamily="34" charset="0"/>
              </a:rPr>
              <a:t>delimiter $$</a:t>
            </a:r>
          </a:p>
          <a:p>
            <a:r>
              <a:rPr lang="en-IN" sz="1600" dirty="0" smtClean="0">
                <a:latin typeface="Arial" panose="020B0604020202020204" pitchFamily="34" charset="0"/>
                <a:cs typeface="Arial" panose="020B0604020202020204" pitchFamily="34" charset="0"/>
              </a:rPr>
              <a:t>CREATE PROCEDURE </a:t>
            </a:r>
            <a:r>
              <a:rPr lang="en-IN" sz="1600" dirty="0">
                <a:latin typeface="Arial" panose="020B0604020202020204" pitchFamily="34" charset="0"/>
                <a:cs typeface="Arial" panose="020B0604020202020204" pitchFamily="34" charset="0"/>
              </a:rPr>
              <a:t>MyProcedure()</a:t>
            </a:r>
          </a:p>
          <a:p>
            <a:r>
              <a:rPr lang="en-IN" sz="1600" dirty="0" smtClean="0">
                <a:latin typeface="Arial" panose="020B0604020202020204" pitchFamily="34" charset="0"/>
                <a:cs typeface="Arial" panose="020B0604020202020204" pitchFamily="34" charset="0"/>
              </a:rPr>
              <a:t> </a:t>
            </a:r>
            <a:r>
              <a:rPr lang="en-IN" sz="1600" b="1" dirty="0">
                <a:solidFill>
                  <a:srgbClr val="FF0000"/>
                </a:solidFill>
                <a:latin typeface="Arial" panose="020B0604020202020204" pitchFamily="34" charset="0"/>
                <a:cs typeface="Arial" panose="020B0604020202020204" pitchFamily="34" charset="0"/>
              </a:rPr>
              <a:t>beginLabel</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begin</a:t>
            </a:r>
          </a:p>
          <a:p>
            <a:r>
              <a:rPr lang="en-IN" sz="1600" dirty="0" smtClean="0">
                <a:latin typeface="Arial" panose="020B0604020202020204" pitchFamily="34" charset="0"/>
                <a:cs typeface="Arial" panose="020B0604020202020204" pitchFamily="34" charset="0"/>
              </a:rPr>
              <a:t>        </a:t>
            </a:r>
            <a:r>
              <a:rPr lang="en-IN" sz="1600" b="1" dirty="0" smtClean="0">
                <a:latin typeface="Arial" panose="020B0604020202020204" pitchFamily="34" charset="0"/>
                <a:cs typeface="Arial" panose="020B0604020202020204" pitchFamily="34" charset="0"/>
              </a:rPr>
              <a:t>declare </a:t>
            </a:r>
            <a:r>
              <a:rPr lang="en-IN" sz="1600" b="1" dirty="0">
                <a:latin typeface="Arial" panose="020B0604020202020204" pitchFamily="34" charset="0"/>
                <a:cs typeface="Arial" panose="020B0604020202020204" pitchFamily="34" charset="0"/>
              </a:rPr>
              <a:t>x varchar(12) default </a:t>
            </a:r>
            <a:r>
              <a:rPr lang="en-IN" sz="1600" b="1" dirty="0" smtClean="0">
                <a:latin typeface="Arial" panose="020B0604020202020204" pitchFamily="34" charset="0"/>
                <a:cs typeface="Arial" panose="020B0604020202020204" pitchFamily="34" charset="0"/>
              </a:rPr>
              <a:t>'Infoway'; </a:t>
            </a:r>
            <a:r>
              <a:rPr lang="en-IN" sz="1600" dirty="0" smtClean="0">
                <a:latin typeface="Arial" panose="020B0604020202020204" pitchFamily="34" charset="0"/>
                <a:cs typeface="Arial" panose="020B0604020202020204" pitchFamily="34" charset="0"/>
              </a:rPr>
              <a:t>           </a:t>
            </a:r>
          </a:p>
          <a:p>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       SELECT x;</a:t>
            </a:r>
            <a:endParaRPr lang="en-IN" sz="1600" dirty="0">
              <a:latin typeface="Arial" panose="020B0604020202020204" pitchFamily="34" charset="0"/>
              <a:cs typeface="Arial" panose="020B0604020202020204" pitchFamily="34" charset="0"/>
            </a:endParaRPr>
          </a:p>
          <a:p>
            <a:r>
              <a:rPr lang="en-IN" sz="1600" dirty="0" smtClean="0">
                <a:latin typeface="Arial" panose="020B0604020202020204" pitchFamily="34" charset="0"/>
                <a:cs typeface="Arial" panose="020B0604020202020204" pitchFamily="34" charset="0"/>
              </a:rPr>
              <a:t>     end </a:t>
            </a:r>
            <a:r>
              <a:rPr lang="en-IN" sz="1600" b="1" dirty="0">
                <a:solidFill>
                  <a:srgbClr val="FF0000"/>
                </a:solidFill>
                <a:latin typeface="Arial" panose="020B0604020202020204" pitchFamily="34" charset="0"/>
                <a:cs typeface="Arial" panose="020B0604020202020204" pitchFamily="34" charset="0"/>
              </a:rPr>
              <a:t>beginLabel </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a:p>
            <a:r>
              <a:rPr lang="en-IN" sz="1600" dirty="0">
                <a:latin typeface="Arial" panose="020B0604020202020204" pitchFamily="34" charset="0"/>
                <a:cs typeface="Arial" panose="020B0604020202020204" pitchFamily="34" charset="0"/>
              </a:rPr>
              <a:t>delimiter ;</a:t>
            </a:r>
          </a:p>
        </p:txBody>
      </p:sp>
      <p:sp>
        <p:nvSpPr>
          <p:cNvPr id="6" name="Rectangle 5"/>
          <p:cNvSpPr/>
          <p:nvPr/>
        </p:nvSpPr>
        <p:spPr>
          <a:xfrm>
            <a:off x="76200" y="2362200"/>
            <a:ext cx="8991600" cy="646331"/>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User </a:t>
            </a:r>
            <a:r>
              <a:rPr lang="en-IN" dirty="0">
                <a:latin typeface="Arial" panose="020B0604020202020204" pitchFamily="34" charset="0"/>
                <a:cs typeface="Arial" panose="020B0604020202020204" pitchFamily="34" charset="0"/>
              </a:rPr>
              <a:t>variables </a:t>
            </a:r>
            <a:r>
              <a:rPr lang="en-IN" dirty="0" smtClean="0">
                <a:latin typeface="Arial" panose="020B0604020202020204" pitchFamily="34" charset="0"/>
                <a:cs typeface="Arial" panose="020B0604020202020204" pitchFamily="34" charset="0"/>
              </a:rPr>
              <a:t>in </a:t>
            </a:r>
            <a:r>
              <a:rPr lang="en-IN" dirty="0">
                <a:latin typeface="Arial" panose="020B0604020202020204" pitchFamily="34" charset="0"/>
                <a:cs typeface="Arial" panose="020B0604020202020204" pitchFamily="34" charset="0"/>
              </a:rPr>
              <a:t>MySQL stored procedures, user variables are referenced with an ampersand (@) prefixed to the user variable </a:t>
            </a:r>
            <a:r>
              <a:rPr lang="en-IN" dirty="0" smtClean="0">
                <a:latin typeface="Arial" panose="020B0604020202020204" pitchFamily="34" charset="0"/>
                <a:cs typeface="Arial" panose="020B0604020202020204" pitchFamily="34" charset="0"/>
              </a:rPr>
              <a:t>name.</a:t>
            </a:r>
            <a:endParaRPr lang="en-IN" dirty="0">
              <a:solidFill>
                <a:schemeClr val="bg1"/>
              </a:solidFill>
              <a:latin typeface="Arial" panose="020B0604020202020204" pitchFamily="34" charset="0"/>
              <a:cs typeface="Arial" panose="020B0604020202020204" pitchFamily="34" charset="0"/>
            </a:endParaRPr>
          </a:p>
        </p:txBody>
      </p:sp>
      <p:sp>
        <p:nvSpPr>
          <p:cNvPr id="7" name="Rectangle 6"/>
          <p:cNvSpPr/>
          <p:nvPr/>
        </p:nvSpPr>
        <p:spPr>
          <a:xfrm>
            <a:off x="76200" y="3124200"/>
            <a:ext cx="8763000" cy="400110"/>
          </a:xfrm>
          <a:prstGeom prst="rect">
            <a:avLst/>
          </a:prstGeom>
          <a:solidFill>
            <a:schemeClr val="bg1"/>
          </a:solidFill>
        </p:spPr>
        <p:txBody>
          <a:bodyPr wrap="square">
            <a:spAutoFit/>
          </a:bodyPr>
          <a:lstStyle/>
          <a:p>
            <a:pPr>
              <a:spcAft>
                <a:spcPts val="0"/>
              </a:spcAft>
            </a:pPr>
            <a:r>
              <a:rPr lang="en-IN" sz="2000" dirty="0">
                <a:solidFill>
                  <a:srgbClr val="0077AA"/>
                </a:solidFill>
                <a:latin typeface="Liberation Mono"/>
              </a:rPr>
              <a:t>SET @var_name = expr [, @var_name = expr] ...</a:t>
            </a:r>
          </a:p>
        </p:txBody>
      </p:sp>
      <p:sp>
        <p:nvSpPr>
          <p:cNvPr id="8" name="Rectangle 7"/>
          <p:cNvSpPr/>
          <p:nvPr/>
        </p:nvSpPr>
        <p:spPr>
          <a:xfrm>
            <a:off x="4648200" y="3698319"/>
            <a:ext cx="4495800" cy="2062103"/>
          </a:xfrm>
          <a:prstGeom prst="rect">
            <a:avLst/>
          </a:prstGeom>
          <a:solidFill>
            <a:srgbClr val="FFFF00"/>
          </a:solidFill>
        </p:spPr>
        <p:txBody>
          <a:bodyPr wrap="square">
            <a:spAutoFit/>
          </a:bodyPr>
          <a:lstStyle/>
          <a:p>
            <a:r>
              <a:rPr lang="en-IN" sz="1600" dirty="0" smtClean="0">
                <a:latin typeface="Arial" panose="020B0604020202020204" pitchFamily="34" charset="0"/>
                <a:cs typeface="Arial" panose="020B0604020202020204" pitchFamily="34" charset="0"/>
              </a:rPr>
              <a:t>DROP PROCEDURE IF EXISTS </a:t>
            </a:r>
            <a:r>
              <a:rPr lang="en-IN" sz="1600" dirty="0">
                <a:latin typeface="Arial" panose="020B0604020202020204" pitchFamily="34" charset="0"/>
                <a:cs typeface="Arial" panose="020B0604020202020204" pitchFamily="34" charset="0"/>
              </a:rPr>
              <a:t>MyProcedure;</a:t>
            </a:r>
          </a:p>
          <a:p>
            <a:r>
              <a:rPr lang="en-IN" sz="1600" dirty="0">
                <a:latin typeface="Arial" panose="020B0604020202020204" pitchFamily="34" charset="0"/>
                <a:cs typeface="Arial" panose="020B0604020202020204" pitchFamily="34" charset="0"/>
              </a:rPr>
              <a:t>delimiter $$</a:t>
            </a:r>
          </a:p>
          <a:p>
            <a:r>
              <a:rPr lang="en-IN" sz="1600" dirty="0" smtClean="0">
                <a:latin typeface="Arial" panose="020B0604020202020204" pitchFamily="34" charset="0"/>
                <a:cs typeface="Arial" panose="020B0604020202020204" pitchFamily="34" charset="0"/>
              </a:rPr>
              <a:t>CREATE PROCEDURE </a:t>
            </a:r>
            <a:r>
              <a:rPr lang="en-IN" sz="1600" dirty="0">
                <a:latin typeface="Arial" panose="020B0604020202020204" pitchFamily="34" charset="0"/>
                <a:cs typeface="Arial" panose="020B0604020202020204" pitchFamily="34" charset="0"/>
              </a:rPr>
              <a:t>MyProcedure()</a:t>
            </a:r>
          </a:p>
          <a:p>
            <a:r>
              <a:rPr lang="en-IN" sz="1600" dirty="0" smtClean="0">
                <a:latin typeface="Arial" panose="020B0604020202020204" pitchFamily="34" charset="0"/>
                <a:cs typeface="Arial" panose="020B0604020202020204" pitchFamily="34" charset="0"/>
              </a:rPr>
              <a:t> </a:t>
            </a:r>
            <a:r>
              <a:rPr lang="en-IN" sz="1600" b="1" dirty="0">
                <a:solidFill>
                  <a:srgbClr val="FF0000"/>
                </a:solidFill>
                <a:latin typeface="Arial" panose="020B0604020202020204" pitchFamily="34" charset="0"/>
                <a:cs typeface="Arial" panose="020B0604020202020204" pitchFamily="34" charset="0"/>
              </a:rPr>
              <a:t>beginLabel</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begin</a:t>
            </a:r>
          </a:p>
          <a:p>
            <a:r>
              <a:rPr lang="en-IN" sz="1600" dirty="0" smtClean="0">
                <a:latin typeface="Arial" panose="020B0604020202020204" pitchFamily="34" charset="0"/>
                <a:cs typeface="Arial" panose="020B0604020202020204" pitchFamily="34" charset="0"/>
              </a:rPr>
              <a:t>       </a:t>
            </a:r>
            <a:r>
              <a:rPr lang="en-IN" sz="1600" b="1" dirty="0" smtClean="0">
                <a:latin typeface="Arial" panose="020B0604020202020204" pitchFamily="34" charset="0"/>
                <a:cs typeface="Arial" panose="020B0604020202020204" pitchFamily="34" charset="0"/>
              </a:rPr>
              <a:t>set </a:t>
            </a:r>
            <a:r>
              <a:rPr lang="en-IN" sz="1600" b="1" dirty="0">
                <a:latin typeface="Arial" panose="020B0604020202020204" pitchFamily="34" charset="0"/>
                <a:cs typeface="Arial" panose="020B0604020202020204" pitchFamily="34" charset="0"/>
              </a:rPr>
              <a:t>@x </a:t>
            </a:r>
            <a:r>
              <a:rPr lang="en-IN" sz="1600" b="1" dirty="0" smtClean="0">
                <a:latin typeface="Arial" panose="020B0604020202020204" pitchFamily="34" charset="0"/>
                <a:cs typeface="Arial" panose="020B0604020202020204" pitchFamily="34" charset="0"/>
              </a:rPr>
              <a:t>= 'Infoway';</a:t>
            </a:r>
          </a:p>
          <a:p>
            <a:r>
              <a:rPr lang="en-IN" sz="1600" dirty="0" smtClean="0">
                <a:latin typeface="Arial" panose="020B0604020202020204" pitchFamily="34" charset="0"/>
                <a:cs typeface="Arial" panose="020B0604020202020204" pitchFamily="34" charset="0"/>
              </a:rPr>
              <a:t>        SELECT @x;</a:t>
            </a:r>
            <a:endParaRPr lang="en-IN" sz="1600" dirty="0">
              <a:latin typeface="Arial" panose="020B0604020202020204" pitchFamily="34" charset="0"/>
              <a:cs typeface="Arial" panose="020B0604020202020204" pitchFamily="34" charset="0"/>
            </a:endParaRPr>
          </a:p>
          <a:p>
            <a:r>
              <a:rPr lang="en-IN" sz="1600" dirty="0" smtClean="0">
                <a:latin typeface="Arial" panose="020B0604020202020204" pitchFamily="34" charset="0"/>
                <a:cs typeface="Arial" panose="020B0604020202020204" pitchFamily="34" charset="0"/>
              </a:rPr>
              <a:t>     end </a:t>
            </a:r>
            <a:r>
              <a:rPr lang="en-IN" sz="1600" b="1" dirty="0">
                <a:solidFill>
                  <a:srgbClr val="FF0000"/>
                </a:solidFill>
                <a:latin typeface="Arial" panose="020B0604020202020204" pitchFamily="34" charset="0"/>
                <a:cs typeface="Arial" panose="020B0604020202020204" pitchFamily="34" charset="0"/>
              </a:rPr>
              <a:t>beginLabel </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a:p>
            <a:r>
              <a:rPr lang="en-IN" sz="1600" dirty="0">
                <a:latin typeface="Arial" panose="020B0604020202020204" pitchFamily="34" charset="0"/>
                <a:cs typeface="Arial" panose="020B0604020202020204" pitchFamily="34" charset="0"/>
              </a:rPr>
              <a:t>delimiter ;</a:t>
            </a:r>
          </a:p>
        </p:txBody>
      </p:sp>
      <p:cxnSp>
        <p:nvCxnSpPr>
          <p:cNvPr id="9" name="Straight Connector 8"/>
          <p:cNvCxnSpPr/>
          <p:nvPr/>
        </p:nvCxnSpPr>
        <p:spPr>
          <a:xfrm>
            <a:off x="0" y="22860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14601794"/>
      </p:ext>
    </p:extLst>
  </p:cSld>
  <p:clrMapOvr>
    <a:masterClrMapping/>
  </p:clrMapOvr>
  <p:timing>
    <p:tnLst>
      <p:par>
        <p:cTn id="1" dur="indefinite" restart="never" nodeType="tmRoot"/>
      </p:par>
    </p:tnLst>
  </p:timing>
</p:sld>
</file>

<file path=ppt/slides/slide3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23220"/>
          </a:xfrm>
          <a:prstGeom prst="rect">
            <a:avLst/>
          </a:prstGeom>
          <a:solidFill>
            <a:schemeClr val="bg2">
              <a:lumMod val="10000"/>
            </a:schemeClr>
          </a:solidFill>
        </p:spPr>
        <p:txBody>
          <a:bodyPr wrap="square">
            <a:spAutoFit/>
          </a:bodyPr>
          <a:lstStyle/>
          <a:p>
            <a:pPr algn="r"/>
            <a:r>
              <a:rPr lang="en-IN" sz="2800" b="1" i="1" dirty="0">
                <a:solidFill>
                  <a:srgbClr val="FFFF00"/>
                </a:solidFill>
                <a:latin typeface="Arial" pitchFamily="34" charset="0"/>
                <a:cs typeface="Arial" pitchFamily="34" charset="0"/>
              </a:rPr>
              <a:t>Local Variable </a:t>
            </a:r>
            <a:r>
              <a:rPr lang="en-IN" sz="2800" b="1" i="1" dirty="0" smtClean="0">
                <a:solidFill>
                  <a:srgbClr val="FFFF00"/>
                </a:solidFill>
                <a:latin typeface="Arial" pitchFamily="34" charset="0"/>
                <a:cs typeface="Arial" pitchFamily="34" charset="0"/>
              </a:rPr>
              <a:t>DECLARE</a:t>
            </a:r>
            <a:endParaRPr lang="en-IN" sz="2800" b="1" i="1" dirty="0">
              <a:solidFill>
                <a:srgbClr val="FFFF00"/>
              </a:solidFill>
              <a:latin typeface="Arial" pitchFamily="34" charset="0"/>
              <a:cs typeface="Arial" pitchFamily="34" charset="0"/>
            </a:endParaRPr>
          </a:p>
        </p:txBody>
      </p:sp>
      <p:sp>
        <p:nvSpPr>
          <p:cNvPr id="3" name="Rectangle 2"/>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Local variables are declared within stored procedures and are only valid within the BEGIN…END block where they are declared. Local variables can have any SQL data type.</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828800"/>
            <a:ext cx="87630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DECLARE var_name [, var_name] ... type [DEFAULT value]</a:t>
            </a:r>
          </a:p>
        </p:txBody>
      </p:sp>
      <p:sp>
        <p:nvSpPr>
          <p:cNvPr id="2" name="Rectangle 1"/>
          <p:cNvSpPr/>
          <p:nvPr/>
        </p:nvSpPr>
        <p:spPr>
          <a:xfrm>
            <a:off x="152400" y="2547878"/>
            <a:ext cx="8839200" cy="261610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x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x = 'Hello World;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cxnSp>
        <p:nvCxnSpPr>
          <p:cNvPr id="9" name="Straight Connector 8"/>
          <p:cNvCxnSpPr/>
          <p:nvPr/>
        </p:nvCxnSpPr>
        <p:spPr>
          <a:xfrm>
            <a:off x="0" y="22860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0469672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a:solidFill>
                  <a:srgbClr val="7EEEE3"/>
                </a:solidFill>
                <a:latin typeface="Segoe UI Light" panose="020B0502040204020203" pitchFamily="34" charset="0"/>
                <a:cs typeface="Segoe UI Light" panose="020B0502040204020203" pitchFamily="34" charset="0"/>
              </a:rPr>
              <a:t>Entity Relationship Diagram Symbols </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151389687"/>
      </p:ext>
    </p:extLst>
  </p:cSld>
  <p:clrMapOvr>
    <a:masterClrMapping/>
  </p:clrMapOvr>
  <p:timing>
    <p:tnLst>
      <p:par>
        <p:cTn id="1" dur="indefinite" restart="never" nodeType="tmRoot"/>
      </p:par>
    </p:tnLst>
  </p:timing>
</p:sld>
</file>

<file path=ppt/slides/slide3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23220"/>
          </a:xfrm>
          <a:prstGeom prst="rect">
            <a:avLst/>
          </a:prstGeom>
          <a:solidFill>
            <a:schemeClr val="bg2">
              <a:lumMod val="10000"/>
            </a:schemeClr>
          </a:solidFill>
        </p:spPr>
        <p:txBody>
          <a:bodyPr wrap="square">
            <a:spAutoFit/>
          </a:bodyPr>
          <a:lstStyle/>
          <a:p>
            <a:pPr algn="r"/>
            <a:r>
              <a:rPr lang="en-IN" sz="2800" b="1" i="1" dirty="0">
                <a:solidFill>
                  <a:srgbClr val="FFFF00"/>
                </a:solidFill>
                <a:latin typeface="Arial" pitchFamily="34" charset="0"/>
                <a:cs typeface="Arial" pitchFamily="34" charset="0"/>
              </a:rPr>
              <a:t>Local Variable </a:t>
            </a:r>
            <a:r>
              <a:rPr lang="en-IN" sz="2800" b="1" i="1" dirty="0" smtClean="0">
                <a:solidFill>
                  <a:srgbClr val="FFFF00"/>
                </a:solidFill>
                <a:latin typeface="Arial" pitchFamily="34" charset="0"/>
                <a:cs typeface="Arial" pitchFamily="34" charset="0"/>
              </a:rPr>
              <a:t>DECLARE</a:t>
            </a:r>
            <a:endParaRPr lang="en-IN" sz="2800" b="1" i="1" dirty="0">
              <a:solidFill>
                <a:srgbClr val="FFFF00"/>
              </a:solidFill>
              <a:latin typeface="Arial" pitchFamily="34" charset="0"/>
              <a:cs typeface="Arial" pitchFamily="34" charset="0"/>
            </a:endParaRPr>
          </a:p>
        </p:txBody>
      </p:sp>
      <p:sp>
        <p:nvSpPr>
          <p:cNvPr id="2" name="Rectangle 1"/>
          <p:cNvSpPr/>
          <p:nvPr/>
        </p:nvSpPr>
        <p:spPr>
          <a:xfrm>
            <a:off x="152400" y="740688"/>
            <a:ext cx="8839200" cy="507831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pl1;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pl1()</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 </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 INT DEFAULT 10;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b, c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a = a + 100;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b = 2;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c = a + b;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 INT;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SET c = 5;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SELECT a, b, c;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 b, c;</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p:txBody>
      </p:sp>
    </p:spTree>
    <p:extLst>
      <p:ext uri="{BB962C8B-B14F-4D97-AF65-F5344CB8AC3E}">
        <p14:creationId xmlns:p14="http://schemas.microsoft.com/office/powerpoint/2010/main" val="1368750579"/>
      </p:ext>
    </p:extLst>
  </p:cSld>
  <p:clrMapOvr>
    <a:masterClrMapping/>
  </p:clrMapOvr>
  <p:timing>
    <p:tnLst>
      <p:par>
        <p:cTn id="1" dur="indefinite" restart="never" nodeType="tmRoot"/>
      </p:par>
    </p:tnLst>
  </p:timing>
</p:sld>
</file>

<file path=ppt/slides/slide3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Stored </a:t>
            </a:r>
            <a:r>
              <a:rPr lang="en-IN" sz="4800" dirty="0" smtClean="0">
                <a:solidFill>
                  <a:srgbClr val="DC525C"/>
                </a:solidFill>
                <a:latin typeface="Segoe UI Light" panose="020B0502040204020203" pitchFamily="34" charset="0"/>
                <a:cs typeface="Segoe UI Light" panose="020B0502040204020203" pitchFamily="34" charset="0"/>
              </a:rPr>
              <a:t>Procedure</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400110"/>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A procedure is a group of PL/SQL statements that you can call by name.</a:t>
            </a:r>
          </a:p>
        </p:txBody>
      </p:sp>
      <p:sp>
        <p:nvSpPr>
          <p:cNvPr id="4" name="Rectangle 3"/>
          <p:cNvSpPr/>
          <p:nvPr/>
        </p:nvSpPr>
        <p:spPr>
          <a:xfrm>
            <a:off x="152400" y="3276600"/>
            <a:ext cx="8839200" cy="1107996"/>
          </a:xfrm>
          <a:prstGeom prst="rect">
            <a:avLst/>
          </a:prstGeom>
          <a:solidFill>
            <a:srgbClr val="1B0125"/>
          </a:solidFill>
        </p:spPr>
        <p:txBody>
          <a:bodyPr wrap="square">
            <a:spAutoFit/>
          </a:bodyPr>
          <a:lstStyle/>
          <a:p>
            <a:pPr>
              <a:buFont typeface="Arial" panose="020B0604020202020204" pitchFamily="34" charset="0"/>
              <a:buNone/>
            </a:pPr>
            <a:r>
              <a:rPr lang="en-IN" sz="2200" dirty="0">
                <a:solidFill>
                  <a:srgbClr val="C8A0C3"/>
                </a:solidFill>
                <a:latin typeface="Segoe UI Light" panose="020B0502040204020203" pitchFamily="34" charset="0"/>
                <a:cs typeface="Segoe UI Light" panose="020B0502040204020203" pitchFamily="34" charset="0"/>
              </a:rPr>
              <a:t>It is not permitted to assign the value DEFAULT to stored procedure or function parameters or stored program local variables (for example with a SET var_name = DEFAULT statement).</a:t>
            </a:r>
          </a:p>
        </p:txBody>
      </p:sp>
    </p:spTree>
    <p:extLst>
      <p:ext uri="{BB962C8B-B14F-4D97-AF65-F5344CB8AC3E}">
        <p14:creationId xmlns:p14="http://schemas.microsoft.com/office/powerpoint/2010/main" val="1208444974"/>
      </p:ext>
    </p:extLst>
  </p:cSld>
  <p:clrMapOvr>
    <a:masterClrMapping/>
  </p:clrMapOvr>
  <p:timing>
    <p:tnLst>
      <p:par>
        <p:cTn id="1" dur="indefinite" restart="never" nodeType="tmRoot"/>
      </p:par>
    </p:tnLst>
  </p:timing>
</p:sld>
</file>

<file path=ppt/slides/slide3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7" name="Rectangle 6"/>
          <p:cNvSpPr/>
          <p:nvPr/>
        </p:nvSpPr>
        <p:spPr>
          <a:xfrm>
            <a:off x="76200" y="765363"/>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 from EMP;</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8" name="Rectangle 7"/>
          <p:cNvSpPr/>
          <p:nvPr/>
        </p:nvSpPr>
        <p:spPr>
          <a:xfrm>
            <a:off x="76200" y="3098899"/>
            <a:ext cx="8991600" cy="261610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ename into x from EMP where empno=7788;</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x;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2600863234"/>
      </p:ext>
    </p:extLst>
  </p:cSld>
  <p:clrMapOvr>
    <a:masterClrMapping/>
  </p:clrMapOvr>
  <p:timing>
    <p:tnLst>
      <p:par>
        <p:cTn id="1" dur="indefinite" restart="never" nodeType="tmRoot"/>
      </p:par>
    </p:tnLst>
  </p:timing>
</p:sld>
</file>

<file path=ppt/slides/slide3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8" name="Rectangle 7"/>
          <p:cNvSpPr/>
          <p:nvPr/>
        </p:nvSpPr>
        <p:spPr>
          <a:xfrm>
            <a:off x="76200" y="736699"/>
            <a:ext cx="8991600" cy="261610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procedureName(in para1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ename into x from EMP where empno= 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x;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76200" y="3657600"/>
            <a:ext cx="8991600" cy="261610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procedureName(in para1 varchar(15))</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job into x from EMP where ename= 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x;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836544262"/>
      </p:ext>
    </p:extLst>
  </p:cSld>
  <p:clrMapOvr>
    <a:masterClrMapping/>
  </p:clrMapOvr>
  <p:timing>
    <p:tnLst>
      <p:par>
        <p:cTn id="1" dur="indefinite" restart="never" nodeType="tmRoot"/>
      </p:par>
    </p:tnLst>
  </p:timing>
</p:sld>
</file>

<file path=ppt/slides/slide3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8" name="Rectangle 7"/>
          <p:cNvSpPr/>
          <p:nvPr/>
        </p:nvSpPr>
        <p:spPr>
          <a:xfrm>
            <a:off x="76200" y="767477"/>
            <a:ext cx="8991600" cy="206210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procedureName(para1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 from EMP where job=para1;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76200" y="3124200"/>
            <a:ext cx="8991600" cy="209288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CREATE PROCEDURE procedureName(para1 varchar(12), out s int, out j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para1, sum(Sal) into varJob, varSumSal from EMP where job=para1;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658695293"/>
      </p:ext>
    </p:extLst>
  </p:cSld>
  <p:clrMapOvr>
    <a:masterClrMapping/>
  </p:clrMapOvr>
  <p:timing>
    <p:tnLst>
      <p:par>
        <p:cTn id="1" dur="indefinite" restart="never" nodeType="tmRoot"/>
      </p:par>
    </p:tnLst>
  </p:timing>
</p:sld>
</file>

<file path=ppt/slides/slide3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8" name="Rectangle 7"/>
          <p:cNvSpPr/>
          <p:nvPr/>
        </p:nvSpPr>
        <p:spPr>
          <a:xfrm>
            <a:off x="76200" y="739676"/>
            <a:ext cx="8991600" cy="2308324"/>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procedureName(in p1 int(2), in p2 varchar(12), in p3 varchar(10), in p4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DEPT values (p1, p2, p3, p4);</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76200" y="3200400"/>
            <a:ext cx="8991600" cy="206210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MyProcedure  (inout p1 int(2))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p1 = p1+2;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2" name="TextBox 1"/>
          <p:cNvSpPr txBox="1"/>
          <p:nvPr/>
        </p:nvSpPr>
        <p:spPr>
          <a:xfrm>
            <a:off x="76200" y="5352871"/>
            <a:ext cx="4991100" cy="1200329"/>
          </a:xfrm>
          <a:prstGeom prst="rect">
            <a:avLst/>
          </a:prstGeom>
          <a:noFill/>
        </p:spPr>
        <p:txBody>
          <a:bodyPr wrap="square" rtlCol="0">
            <a:spAutoFit/>
          </a:bodyPr>
          <a:lstStyle/>
          <a:p>
            <a:r>
              <a:rPr lang="en-IN" dirty="0" smtClean="0">
                <a:solidFill>
                  <a:schemeClr val="accent5">
                    <a:lumMod val="75000"/>
                  </a:schemeClr>
                </a:solidFill>
              </a:rPr>
              <a:t>mysql&gt; </a:t>
            </a:r>
            <a:r>
              <a:rPr lang="en-IN" dirty="0">
                <a:solidFill>
                  <a:srgbClr val="0077AA"/>
                </a:solidFill>
              </a:rPr>
              <a:t>SET</a:t>
            </a:r>
            <a:r>
              <a:rPr lang="en-IN" dirty="0" smtClean="0">
                <a:solidFill>
                  <a:schemeClr val="accent5">
                    <a:lumMod val="75000"/>
                  </a:schemeClr>
                </a:solidFill>
              </a:rPr>
              <a:t> </a:t>
            </a:r>
            <a:r>
              <a:rPr lang="en-IN" i="1" dirty="0">
                <a:solidFill>
                  <a:srgbClr val="EE9900"/>
                </a:solidFill>
              </a:rPr>
              <a:t>@x </a:t>
            </a:r>
            <a:r>
              <a:rPr lang="en-IN" dirty="0" smtClean="0">
                <a:solidFill>
                  <a:schemeClr val="accent5">
                    <a:lumMod val="75000"/>
                  </a:schemeClr>
                </a:solidFill>
              </a:rPr>
              <a:t>= </a:t>
            </a:r>
            <a:r>
              <a:rPr lang="en-IN" dirty="0" smtClean="0">
                <a:solidFill>
                  <a:srgbClr val="92D050"/>
                </a:solidFill>
              </a:rPr>
              <a:t>10</a:t>
            </a:r>
            <a:endParaRPr lang="en-IN" dirty="0" smtClean="0">
              <a:solidFill>
                <a:schemeClr val="accent5">
                  <a:lumMod val="75000"/>
                </a:schemeClr>
              </a:solidFill>
            </a:endParaRPr>
          </a:p>
          <a:p>
            <a:r>
              <a:rPr lang="en-IN" dirty="0" smtClean="0">
                <a:solidFill>
                  <a:schemeClr val="accent5">
                    <a:lumMod val="75000"/>
                  </a:schemeClr>
                </a:solidFill>
              </a:rPr>
              <a:t>mysql&gt; </a:t>
            </a:r>
            <a:r>
              <a:rPr lang="en-IN" dirty="0" smtClean="0">
                <a:solidFill>
                  <a:srgbClr val="0077AA"/>
                </a:solidFill>
              </a:rPr>
              <a:t>CALL</a:t>
            </a:r>
            <a:r>
              <a:rPr lang="en-IN" dirty="0" smtClean="0">
                <a:solidFill>
                  <a:schemeClr val="accent5">
                    <a:lumMod val="75000"/>
                  </a:schemeClr>
                </a:solidFill>
              </a:rPr>
              <a:t> </a:t>
            </a:r>
            <a:r>
              <a:rPr lang="en-IN" dirty="0" smtClean="0"/>
              <a:t>procudeureName</a:t>
            </a:r>
            <a:r>
              <a:rPr lang="en-IN" dirty="0" smtClean="0">
                <a:solidFill>
                  <a:schemeClr val="bg1">
                    <a:lumMod val="65000"/>
                  </a:schemeClr>
                </a:solidFill>
              </a:rPr>
              <a:t>(</a:t>
            </a:r>
            <a:r>
              <a:rPr lang="en-IN" i="1" dirty="0">
                <a:solidFill>
                  <a:srgbClr val="EE9900"/>
                </a:solidFill>
              </a:rPr>
              <a:t>@x</a:t>
            </a:r>
            <a:r>
              <a:rPr lang="en-IN" dirty="0" smtClean="0">
                <a:solidFill>
                  <a:schemeClr val="bg1">
                    <a:lumMod val="65000"/>
                  </a:schemeClr>
                </a:solidFill>
              </a:rPr>
              <a:t>);</a:t>
            </a:r>
          </a:p>
          <a:p>
            <a:r>
              <a:rPr lang="en-IN" dirty="0" smtClean="0">
                <a:solidFill>
                  <a:schemeClr val="accent5">
                    <a:lumMod val="75000"/>
                  </a:schemeClr>
                </a:solidFill>
              </a:rPr>
              <a:t>mysql&gt; </a:t>
            </a:r>
            <a:r>
              <a:rPr lang="en-IN" dirty="0" smtClean="0">
                <a:solidFill>
                  <a:srgbClr val="0077AA"/>
                </a:solidFill>
              </a:rPr>
              <a:t>SELECT</a:t>
            </a:r>
            <a:r>
              <a:rPr lang="en-IN" dirty="0" smtClean="0">
                <a:solidFill>
                  <a:schemeClr val="accent5">
                    <a:lumMod val="75000"/>
                  </a:schemeClr>
                </a:solidFill>
              </a:rPr>
              <a:t> </a:t>
            </a:r>
            <a:r>
              <a:rPr lang="en-IN" i="1" dirty="0" smtClean="0">
                <a:solidFill>
                  <a:srgbClr val="EE9900"/>
                </a:solidFill>
              </a:rPr>
              <a:t>@x</a:t>
            </a:r>
            <a:endParaRPr lang="en-IN" dirty="0" smtClean="0">
              <a:solidFill>
                <a:schemeClr val="accent5">
                  <a:lumMod val="75000"/>
                </a:schemeClr>
              </a:solidFill>
            </a:endParaRPr>
          </a:p>
          <a:p>
            <a:endParaRPr lang="en-IN" dirty="0" smtClean="0">
              <a:solidFill>
                <a:schemeClr val="accent5">
                  <a:lumMod val="75000"/>
                </a:schemeClr>
              </a:solidFill>
            </a:endParaRPr>
          </a:p>
        </p:txBody>
      </p:sp>
    </p:spTree>
    <p:extLst>
      <p:ext uri="{BB962C8B-B14F-4D97-AF65-F5344CB8AC3E}">
        <p14:creationId xmlns:p14="http://schemas.microsoft.com/office/powerpoint/2010/main" val="3030627995"/>
      </p:ext>
    </p:extLst>
  </p:cSld>
  <p:clrMapOvr>
    <a:masterClrMapping/>
  </p:clrMapOvr>
  <p:timing>
    <p:tnLst>
      <p:par>
        <p:cTn id="1" dur="indefinite" restart="never" nodeType="tmRoot"/>
      </p:par>
    </p:tnLst>
  </p:timing>
</p:sld>
</file>

<file path=ppt/slides/slide3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8" name="Rectangle 7"/>
          <p:cNvSpPr/>
          <p:nvPr/>
        </p:nvSpPr>
        <p:spPr>
          <a:xfrm>
            <a:off x="76200" y="609600"/>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CREATE table TEMP (col1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76200" y="2688772"/>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procedureName(v1 int, v2 varchar(20), v3 varchar(20), v4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DEPT values (v1, v2, v3, v4);</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3" name="Rectangle 2"/>
          <p:cNvSpPr/>
          <p:nvPr/>
        </p:nvSpPr>
        <p:spPr>
          <a:xfrm>
            <a:off x="76200" y="4761359"/>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pro1(IN var1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 FROM emp LIMIT var1;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23481169"/>
      </p:ext>
    </p:extLst>
  </p:cSld>
  <p:clrMapOvr>
    <a:masterClrMapping/>
  </p:clrMapOvr>
  <p:timing>
    <p:tnLst>
      <p:par>
        <p:cTn id="1" dur="indefinite" restart="never" nodeType="tmRoot"/>
      </p:par>
    </p:tnLst>
  </p:timing>
</p:sld>
</file>

<file path=ppt/slides/slide3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6" name="Rectangle 5"/>
          <p:cNvSpPr/>
          <p:nvPr/>
        </p:nvSpPr>
        <p:spPr>
          <a:xfrm>
            <a:off x="76200" y="711875"/>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create table TEMP (col1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7" name="Rectangle 6"/>
          <p:cNvSpPr/>
          <p:nvPr/>
        </p:nvSpPr>
        <p:spPr>
          <a:xfrm>
            <a:off x="76200" y="2884712"/>
            <a:ext cx="8991600" cy="3416320"/>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procedureName(in x int, in y int, out z int, out z1 int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z = x + y;</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z1 = x * y;</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a:p>
            <a:r>
              <a:rPr lang="en-IN" dirty="0">
                <a:solidFill>
                  <a:schemeClr val="accent5">
                    <a:lumMod val="75000"/>
                  </a:schemeClr>
                </a:solidFill>
                <a:latin typeface="Gill Sans MT (Body)"/>
              </a:rPr>
              <a:t>mysql&gt; </a:t>
            </a:r>
            <a:r>
              <a:rPr lang="en-IN" dirty="0" smtClean="0">
                <a:solidFill>
                  <a:srgbClr val="0077AA"/>
                </a:solidFill>
                <a:latin typeface="Gill Sans MT (Body)"/>
              </a:rPr>
              <a:t>SET</a:t>
            </a:r>
            <a:r>
              <a:rPr lang="en-IN" dirty="0" smtClean="0">
                <a:solidFill>
                  <a:srgbClr val="006C86"/>
                </a:solidFill>
                <a:latin typeface="Gill Sans MT (Body)"/>
                <a:ea typeface="Segoe UI Symbol" panose="020B0502040204020203" pitchFamily="34" charset="0"/>
                <a:cs typeface="Segoe UI Semilight" panose="020B0402040204020203" pitchFamily="34" charset="0"/>
              </a:rPr>
              <a:t> </a:t>
            </a:r>
            <a:r>
              <a:rPr lang="en-IN" i="1" dirty="0" smtClean="0">
                <a:solidFill>
                  <a:srgbClr val="EE9900"/>
                </a:solidFill>
                <a:latin typeface="Gill Sans MT (Body)"/>
              </a:rPr>
              <a:t>@</a:t>
            </a:r>
            <a:r>
              <a:rPr lang="en-IN" i="1" dirty="0">
                <a:solidFill>
                  <a:srgbClr val="EE9900"/>
                </a:solidFill>
                <a:latin typeface="Gill Sans MT (Body)"/>
              </a:rPr>
              <a:t>a</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chemeClr val="accent5">
                    <a:lumMod val="75000"/>
                  </a:schemeClr>
                </a:solidFill>
                <a:latin typeface="Gill Sans MT (Body)"/>
              </a:rPr>
              <a:t>:=</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rgbClr val="92D050"/>
                </a:solidFill>
                <a:latin typeface="Gill Sans MT (Body)"/>
              </a:rPr>
              <a:t>0</a:t>
            </a:r>
            <a:r>
              <a:rPr lang="en-IN" dirty="0">
                <a:solidFill>
                  <a:srgbClr val="006C86"/>
                </a:solidFill>
                <a:latin typeface="Gill Sans MT (Body)"/>
                <a:ea typeface="Segoe UI Symbol" panose="020B0502040204020203" pitchFamily="34" charset="0"/>
                <a:cs typeface="Segoe UI Semilight" panose="020B0402040204020203" pitchFamily="34" charset="0"/>
              </a:rPr>
              <a:t>;</a:t>
            </a:r>
          </a:p>
          <a:p>
            <a:r>
              <a:rPr lang="en-IN" dirty="0">
                <a:solidFill>
                  <a:schemeClr val="accent5">
                    <a:lumMod val="75000"/>
                  </a:schemeClr>
                </a:solidFill>
                <a:latin typeface="Gill Sans MT (Body)"/>
              </a:rPr>
              <a:t>mysql&gt; </a:t>
            </a:r>
            <a:r>
              <a:rPr lang="en-IN" dirty="0" smtClean="0">
                <a:solidFill>
                  <a:srgbClr val="0077AA"/>
                </a:solidFill>
                <a:latin typeface="Gill Sans MT (Body)"/>
              </a:rPr>
              <a:t>SET</a:t>
            </a:r>
            <a:r>
              <a:rPr lang="en-IN" dirty="0" smtClean="0">
                <a:solidFill>
                  <a:srgbClr val="006C86"/>
                </a:solidFill>
                <a:latin typeface="Gill Sans MT (Body)"/>
                <a:ea typeface="Segoe UI Symbol" panose="020B0502040204020203" pitchFamily="34" charset="0"/>
                <a:cs typeface="Segoe UI Semilight" panose="020B0402040204020203" pitchFamily="34" charset="0"/>
              </a:rPr>
              <a:t> </a:t>
            </a:r>
            <a:r>
              <a:rPr lang="en-IN" i="1" dirty="0" smtClean="0">
                <a:solidFill>
                  <a:srgbClr val="EE9900"/>
                </a:solidFill>
                <a:latin typeface="Gill Sans MT (Body)"/>
              </a:rPr>
              <a:t>@</a:t>
            </a:r>
            <a:r>
              <a:rPr lang="en-IN" i="1" dirty="0">
                <a:solidFill>
                  <a:srgbClr val="EE9900"/>
                </a:solidFill>
                <a:latin typeface="Gill Sans MT (Body)"/>
              </a:rPr>
              <a:t>b</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chemeClr val="accent5">
                    <a:lumMod val="75000"/>
                  </a:schemeClr>
                </a:solidFill>
                <a:latin typeface="Gill Sans MT (Body)"/>
              </a:rPr>
              <a:t>:=</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rgbClr val="92D050"/>
                </a:solidFill>
                <a:latin typeface="Gill Sans MT (Body)"/>
              </a:rPr>
              <a:t>0</a:t>
            </a:r>
            <a:r>
              <a:rPr lang="en-IN" dirty="0">
                <a:solidFill>
                  <a:srgbClr val="006C86"/>
                </a:solidFill>
                <a:latin typeface="Gill Sans MT (Body)"/>
                <a:ea typeface="Segoe UI Symbol" panose="020B0502040204020203" pitchFamily="34" charset="0"/>
                <a:cs typeface="Segoe UI Semilight" panose="020B0402040204020203" pitchFamily="34" charset="0"/>
              </a:rPr>
              <a:t>;</a:t>
            </a:r>
          </a:p>
          <a:p>
            <a:r>
              <a:rPr lang="en-IN" dirty="0">
                <a:solidFill>
                  <a:schemeClr val="accent5">
                    <a:lumMod val="75000"/>
                  </a:schemeClr>
                </a:solidFill>
                <a:latin typeface="Gill Sans MT (Body)"/>
              </a:rPr>
              <a:t>mysql&gt; </a:t>
            </a:r>
            <a:r>
              <a:rPr lang="en-IN" dirty="0" smtClean="0">
                <a:solidFill>
                  <a:srgbClr val="0077AA"/>
                </a:solidFill>
                <a:latin typeface="Gill Sans MT (Body)"/>
              </a:rPr>
              <a:t>CALL</a:t>
            </a:r>
            <a:r>
              <a:rPr lang="en-IN" dirty="0" smtClean="0">
                <a:solidFill>
                  <a:srgbClr val="006C86"/>
                </a:solidFill>
                <a:latin typeface="Gill Sans MT (Body)"/>
                <a:ea typeface="Segoe UI Symbol" panose="020B0502040204020203" pitchFamily="34" charset="0"/>
                <a:cs typeface="Segoe UI Semilight" panose="020B0402040204020203" pitchFamily="34" charset="0"/>
              </a:rPr>
              <a:t> </a:t>
            </a:r>
            <a:r>
              <a:rPr lang="en-IN" dirty="0">
                <a:latin typeface="Gill Sans MT (Body)"/>
              </a:rPr>
              <a:t>pro1</a:t>
            </a:r>
            <a:r>
              <a:rPr lang="en-IN" dirty="0" smtClean="0">
                <a:solidFill>
                  <a:schemeClr val="bg1">
                    <a:lumMod val="65000"/>
                  </a:schemeClr>
                </a:solidFill>
                <a:latin typeface="Gill Sans MT (Body)"/>
                <a:ea typeface="Segoe UI Symbol" panose="020B0502040204020203" pitchFamily="34" charset="0"/>
                <a:cs typeface="Segoe UI Semilight" panose="020B0402040204020203" pitchFamily="34" charset="0"/>
              </a:rPr>
              <a:t>(</a:t>
            </a:r>
            <a:r>
              <a:rPr lang="en-IN" dirty="0">
                <a:solidFill>
                  <a:srgbClr val="92D050"/>
                </a:solidFill>
                <a:latin typeface="Gill Sans MT (Body)"/>
              </a:rPr>
              <a:t>5</a:t>
            </a:r>
            <a:r>
              <a:rPr lang="en-IN" dirty="0">
                <a:latin typeface="Gill Sans MT (Body)"/>
                <a:ea typeface="Segoe UI Symbol" panose="020B0502040204020203" pitchFamily="34" charset="0"/>
                <a:cs typeface="Segoe UI Semilight" panose="020B0402040204020203" pitchFamily="34" charset="0"/>
              </a:rPr>
              <a:t>,</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rgbClr val="92D050"/>
                </a:solidFill>
                <a:latin typeface="Gill Sans MT (Body)"/>
              </a:rPr>
              <a:t>4</a:t>
            </a:r>
            <a:r>
              <a:rPr lang="en-IN" dirty="0">
                <a:latin typeface="Gill Sans MT (Body)"/>
                <a:ea typeface="Segoe UI Symbol" panose="020B0502040204020203" pitchFamily="34" charset="0"/>
                <a:cs typeface="Segoe UI Semilight" panose="020B0402040204020203" pitchFamily="34" charset="0"/>
              </a:rPr>
              <a:t>,</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i="1" dirty="0">
                <a:solidFill>
                  <a:srgbClr val="EE9900"/>
                </a:solidFill>
                <a:latin typeface="Gill Sans MT (Body)"/>
              </a:rPr>
              <a:t>@a</a:t>
            </a:r>
            <a:r>
              <a:rPr lang="en-IN" dirty="0">
                <a:latin typeface="Gill Sans MT (Body)"/>
                <a:ea typeface="Segoe UI Symbol" panose="020B0502040204020203" pitchFamily="34" charset="0"/>
                <a:cs typeface="Segoe UI Semilight" panose="020B0402040204020203" pitchFamily="34" charset="0"/>
              </a:rPr>
              <a:t>, </a:t>
            </a:r>
            <a:r>
              <a:rPr lang="en-IN" i="1" dirty="0">
                <a:solidFill>
                  <a:srgbClr val="EE9900"/>
                </a:solidFill>
                <a:latin typeface="Gill Sans MT (Body)"/>
              </a:rPr>
              <a:t>@b</a:t>
            </a:r>
            <a:r>
              <a:rPr lang="en-IN" dirty="0">
                <a:solidFill>
                  <a:schemeClr val="bg1">
                    <a:lumMod val="65000"/>
                  </a:schemeClr>
                </a:solidFill>
                <a:latin typeface="Gill Sans MT (Body)"/>
                <a:ea typeface="Segoe UI Symbol" panose="020B0502040204020203" pitchFamily="34" charset="0"/>
                <a:cs typeface="Segoe UI Semilight" panose="020B0402040204020203" pitchFamily="34" charset="0"/>
              </a:rPr>
              <a:t>);</a:t>
            </a:r>
          </a:p>
        </p:txBody>
      </p:sp>
    </p:spTree>
    <p:extLst>
      <p:ext uri="{BB962C8B-B14F-4D97-AF65-F5344CB8AC3E}">
        <p14:creationId xmlns:p14="http://schemas.microsoft.com/office/powerpoint/2010/main" val="3346939616"/>
      </p:ext>
    </p:extLst>
  </p:cSld>
  <p:clrMapOvr>
    <a:masterClrMapping/>
  </p:clrMapOvr>
  <p:timing>
    <p:tnLst>
      <p:par>
        <p:cTn id="1" dur="indefinite" restart="never" nodeType="tmRoot"/>
      </p:par>
    </p:tnLst>
  </p:timing>
</p:sld>
</file>

<file path=ppt/slides/slide3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DELIMITER PROBLEM</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228600" y="3581400"/>
            <a:ext cx="8686800" cy="2246769"/>
          </a:xfrm>
          <a:prstGeom prst="rect">
            <a:avLst/>
          </a:prstGeom>
          <a:solidFill>
            <a:schemeClr val="accent3">
              <a:lumMod val="20000"/>
              <a:lumOff val="80000"/>
            </a:schemeClr>
          </a:solidFill>
        </p:spPr>
        <p:txBody>
          <a:bodyPr wrap="square">
            <a:spAutoFit/>
          </a:bodyPr>
          <a:lstStyle/>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p1;</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sz="2000"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p1(out </a:t>
            </a:r>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para1 varchar(100))</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"Hello World123 into para1;</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2081045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IF and LOOP Label</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7583031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 y="344269"/>
            <a:ext cx="8686800" cy="646331"/>
          </a:xfrm>
          <a:prstGeom prst="rect">
            <a:avLst/>
          </a:prstGeom>
        </p:spPr>
        <p:txBody>
          <a:bodyPr wrap="square">
            <a:spAutoFit/>
          </a:bodyPr>
          <a:lstStyle/>
          <a:p>
            <a:pPr lvl="0" algn="r" fontAlgn="base">
              <a:spcBef>
                <a:spcPct val="0"/>
              </a:spcBef>
              <a:spcAft>
                <a:spcPct val="0"/>
              </a:spcAft>
            </a:pPr>
            <a:r>
              <a:rPr lang="en-US" sz="3600" i="1" dirty="0" smtClean="0">
                <a:solidFill>
                  <a:srgbClr val="FF9900"/>
                </a:solidFill>
                <a:latin typeface="Arial" pitchFamily="34" charset="0"/>
                <a:cs typeface="Arial" pitchFamily="34" charset="0"/>
              </a:rPr>
              <a:t>Entity Relationship Diagram Symbols</a:t>
            </a:r>
          </a:p>
        </p:txBody>
      </p:sp>
      <p:grpSp>
        <p:nvGrpSpPr>
          <p:cNvPr id="4" name="Group 4"/>
          <p:cNvGrpSpPr>
            <a:grpSpLocks/>
          </p:cNvGrpSpPr>
          <p:nvPr/>
        </p:nvGrpSpPr>
        <p:grpSpPr bwMode="auto">
          <a:xfrm>
            <a:off x="762000" y="5105400"/>
            <a:ext cx="1905000" cy="914400"/>
            <a:chOff x="4430" y="11685"/>
            <a:chExt cx="2310" cy="960"/>
          </a:xfrm>
        </p:grpSpPr>
        <p:sp>
          <p:nvSpPr>
            <p:cNvPr id="59397" name="Oval 5"/>
            <p:cNvSpPr>
              <a:spLocks noChangeArrowheads="1"/>
            </p:cNvSpPr>
            <p:nvPr/>
          </p:nvSpPr>
          <p:spPr bwMode="auto">
            <a:xfrm>
              <a:off x="4430" y="11685"/>
              <a:ext cx="2310" cy="960"/>
            </a:xfrm>
            <a:prstGeom prst="ellipse">
              <a:avLst/>
            </a:prstGeom>
            <a:solidFill>
              <a:srgbClr val="FFFFFF"/>
            </a:solidFill>
            <a:ln w="57150" cmpd="dbl">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398" name="Text Box 6"/>
            <p:cNvSpPr txBox="1">
              <a:spLocks noChangeArrowheads="1"/>
            </p:cNvSpPr>
            <p:nvPr/>
          </p:nvSpPr>
          <p:spPr bwMode="auto">
            <a:xfrm>
              <a:off x="4747" y="11841"/>
              <a:ext cx="1763" cy="679"/>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Multivalued Attribute</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5" name="Group 10"/>
          <p:cNvGrpSpPr>
            <a:grpSpLocks/>
          </p:cNvGrpSpPr>
          <p:nvPr/>
        </p:nvGrpSpPr>
        <p:grpSpPr bwMode="auto">
          <a:xfrm>
            <a:off x="666750" y="3886200"/>
            <a:ext cx="2000250" cy="914400"/>
            <a:chOff x="4395" y="5490"/>
            <a:chExt cx="2310" cy="960"/>
          </a:xfrm>
        </p:grpSpPr>
        <p:sp>
          <p:nvSpPr>
            <p:cNvPr id="59403" name="Oval 11"/>
            <p:cNvSpPr>
              <a:spLocks noChangeArrowheads="1"/>
            </p:cNvSpPr>
            <p:nvPr/>
          </p:nvSpPr>
          <p:spPr bwMode="auto">
            <a:xfrm>
              <a:off x="4395" y="5490"/>
              <a:ext cx="2310" cy="960"/>
            </a:xfrm>
            <a:prstGeom prst="ellipse">
              <a:avLst/>
            </a:prstGeom>
            <a:solidFill>
              <a:srgbClr val="FFFFFF"/>
            </a:solidFill>
            <a:ln w="44450">
              <a:solidFill>
                <a:schemeClr val="tx1"/>
              </a:solidFill>
              <a:prstDash val="dash"/>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04" name="Text Box 12"/>
            <p:cNvSpPr txBox="1">
              <a:spLocks noChangeArrowheads="1"/>
            </p:cNvSpPr>
            <p:nvPr/>
          </p:nvSpPr>
          <p:spPr bwMode="auto">
            <a:xfrm>
              <a:off x="4826" y="5611"/>
              <a:ext cx="1535" cy="679"/>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Derived Attribute</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6" name="Group 13"/>
          <p:cNvGrpSpPr>
            <a:grpSpLocks/>
          </p:cNvGrpSpPr>
          <p:nvPr/>
        </p:nvGrpSpPr>
        <p:grpSpPr bwMode="auto">
          <a:xfrm>
            <a:off x="4495800" y="1295400"/>
            <a:ext cx="3124200" cy="1600200"/>
            <a:chOff x="5249" y="8164"/>
            <a:chExt cx="3886" cy="2206"/>
          </a:xfrm>
        </p:grpSpPr>
        <p:sp>
          <p:nvSpPr>
            <p:cNvPr id="59406" name="Oval 14"/>
            <p:cNvSpPr>
              <a:spLocks noChangeArrowheads="1"/>
            </p:cNvSpPr>
            <p:nvPr/>
          </p:nvSpPr>
          <p:spPr bwMode="auto">
            <a:xfrm>
              <a:off x="5249" y="8805"/>
              <a:ext cx="2310" cy="960"/>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07" name="Text Box 15"/>
            <p:cNvSpPr txBox="1">
              <a:spLocks noChangeArrowheads="1"/>
            </p:cNvSpPr>
            <p:nvPr/>
          </p:nvSpPr>
          <p:spPr bwMode="auto">
            <a:xfrm>
              <a:off x="5704" y="8900"/>
              <a:ext cx="1535" cy="806"/>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600" b="1" i="1" u="none" strike="noStrike" cap="none" normalizeH="0" baseline="0" dirty="0" smtClean="0">
                  <a:ln>
                    <a:noFill/>
                  </a:ln>
                  <a:solidFill>
                    <a:schemeClr val="tx1"/>
                  </a:solidFill>
                  <a:effectLst/>
                  <a:latin typeface="Cambria" pitchFamily="18" charset="0"/>
                  <a:cs typeface="Arial" pitchFamily="34" charset="0"/>
                </a:rPr>
                <a:t>Composite Attribute</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p:txBody>
        </p:sp>
        <p:sp>
          <p:nvSpPr>
            <p:cNvPr id="59408" name="Oval 16"/>
            <p:cNvSpPr>
              <a:spLocks noChangeArrowheads="1"/>
            </p:cNvSpPr>
            <p:nvPr/>
          </p:nvSpPr>
          <p:spPr bwMode="auto">
            <a:xfrm>
              <a:off x="7739" y="8900"/>
              <a:ext cx="1396" cy="686"/>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09" name="Oval 17"/>
            <p:cNvSpPr>
              <a:spLocks noChangeArrowheads="1"/>
            </p:cNvSpPr>
            <p:nvPr/>
          </p:nvSpPr>
          <p:spPr bwMode="auto">
            <a:xfrm>
              <a:off x="7215" y="8164"/>
              <a:ext cx="1396" cy="686"/>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10" name="Oval 18"/>
            <p:cNvSpPr>
              <a:spLocks noChangeArrowheads="1"/>
            </p:cNvSpPr>
            <p:nvPr/>
          </p:nvSpPr>
          <p:spPr bwMode="auto">
            <a:xfrm>
              <a:off x="7215" y="9684"/>
              <a:ext cx="1396" cy="686"/>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cxnSp>
          <p:nvCxnSpPr>
            <p:cNvPr id="59411" name="AutoShape 19"/>
            <p:cNvCxnSpPr>
              <a:cxnSpLocks noChangeShapeType="1"/>
            </p:cNvCxnSpPr>
            <p:nvPr/>
          </p:nvCxnSpPr>
          <p:spPr bwMode="auto">
            <a:xfrm flipV="1">
              <a:off x="7305" y="8798"/>
              <a:ext cx="165" cy="196"/>
            </a:xfrm>
            <a:prstGeom prst="straightConnector1">
              <a:avLst/>
            </a:prstGeom>
            <a:noFill/>
            <a:ln w="9525">
              <a:solidFill>
                <a:srgbClr val="000000"/>
              </a:solidFill>
              <a:round/>
              <a:headEnd/>
              <a:tailEnd/>
            </a:ln>
            <a:effectLst/>
          </p:spPr>
        </p:cxnSp>
        <p:cxnSp>
          <p:nvCxnSpPr>
            <p:cNvPr id="59412" name="AutoShape 20"/>
            <p:cNvCxnSpPr>
              <a:cxnSpLocks noChangeShapeType="1"/>
            </p:cNvCxnSpPr>
            <p:nvPr/>
          </p:nvCxnSpPr>
          <p:spPr bwMode="auto">
            <a:xfrm>
              <a:off x="7545" y="9234"/>
              <a:ext cx="165" cy="0"/>
            </a:xfrm>
            <a:prstGeom prst="straightConnector1">
              <a:avLst/>
            </a:prstGeom>
            <a:noFill/>
            <a:ln w="9525">
              <a:solidFill>
                <a:srgbClr val="000000"/>
              </a:solidFill>
              <a:round/>
              <a:headEnd/>
              <a:tailEnd/>
            </a:ln>
            <a:effectLst/>
          </p:spPr>
        </p:cxnSp>
        <p:cxnSp>
          <p:nvCxnSpPr>
            <p:cNvPr id="59413" name="AutoShape 21"/>
            <p:cNvCxnSpPr>
              <a:cxnSpLocks noChangeShapeType="1"/>
            </p:cNvCxnSpPr>
            <p:nvPr/>
          </p:nvCxnSpPr>
          <p:spPr bwMode="auto">
            <a:xfrm flipH="1" flipV="1">
              <a:off x="7215" y="9654"/>
              <a:ext cx="255" cy="111"/>
            </a:xfrm>
            <a:prstGeom prst="straightConnector1">
              <a:avLst/>
            </a:prstGeom>
            <a:noFill/>
            <a:ln w="9525">
              <a:solidFill>
                <a:srgbClr val="000000"/>
              </a:solidFill>
              <a:round/>
              <a:headEnd/>
              <a:tailEnd/>
            </a:ln>
            <a:effectLst/>
          </p:spPr>
        </p:cxnSp>
      </p:grpSp>
      <p:grpSp>
        <p:nvGrpSpPr>
          <p:cNvPr id="7" name="Group 22"/>
          <p:cNvGrpSpPr>
            <a:grpSpLocks/>
          </p:cNvGrpSpPr>
          <p:nvPr/>
        </p:nvGrpSpPr>
        <p:grpSpPr bwMode="auto">
          <a:xfrm>
            <a:off x="666750" y="2667000"/>
            <a:ext cx="2000250" cy="914400"/>
            <a:chOff x="4565" y="12915"/>
            <a:chExt cx="2310" cy="960"/>
          </a:xfrm>
        </p:grpSpPr>
        <p:sp>
          <p:nvSpPr>
            <p:cNvPr id="59415" name="Oval 23"/>
            <p:cNvSpPr>
              <a:spLocks noChangeArrowheads="1"/>
            </p:cNvSpPr>
            <p:nvPr/>
          </p:nvSpPr>
          <p:spPr bwMode="auto">
            <a:xfrm>
              <a:off x="4565" y="12915"/>
              <a:ext cx="2310" cy="960"/>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16" name="Text Box 24"/>
            <p:cNvSpPr txBox="1">
              <a:spLocks noChangeArrowheads="1"/>
            </p:cNvSpPr>
            <p:nvPr/>
          </p:nvSpPr>
          <p:spPr bwMode="auto">
            <a:xfrm>
              <a:off x="4826" y="13198"/>
              <a:ext cx="1915" cy="388"/>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heavy" strike="noStrike" cap="none" normalizeH="0" dirty="0" smtClean="0">
                  <a:ln>
                    <a:noFill/>
                  </a:ln>
                  <a:solidFill>
                    <a:schemeClr val="tx1"/>
                  </a:solidFill>
                  <a:effectLst/>
                  <a:uFill>
                    <a:solidFill>
                      <a:srgbClr val="FF0000"/>
                    </a:solidFill>
                  </a:uFill>
                  <a:latin typeface="Cambria" pitchFamily="18" charset="0"/>
                  <a:cs typeface="Arial" pitchFamily="34" charset="0"/>
                </a:rPr>
                <a:t>Key Attribute</a:t>
              </a:r>
              <a:endParaRPr kumimoji="0" lang="en-US" sz="2800" b="0" i="0" u="heavy" strike="noStrike" cap="none" normalizeH="0" dirty="0" smtClean="0">
                <a:ln>
                  <a:noFill/>
                </a:ln>
                <a:solidFill>
                  <a:schemeClr val="tx1"/>
                </a:solidFill>
                <a:effectLst/>
                <a:uFill>
                  <a:solidFill>
                    <a:srgbClr val="FF0000"/>
                  </a:solidFill>
                </a:uFill>
                <a:latin typeface="Arial" pitchFamily="34" charset="0"/>
                <a:cs typeface="Arial" pitchFamily="34" charset="0"/>
              </a:endParaRPr>
            </a:p>
          </p:txBody>
        </p:sp>
      </p:grpSp>
      <p:grpSp>
        <p:nvGrpSpPr>
          <p:cNvPr id="8" name="Group 1"/>
          <p:cNvGrpSpPr>
            <a:grpSpLocks/>
          </p:cNvGrpSpPr>
          <p:nvPr/>
        </p:nvGrpSpPr>
        <p:grpSpPr bwMode="auto">
          <a:xfrm>
            <a:off x="609600" y="1447800"/>
            <a:ext cx="2152650" cy="914400"/>
            <a:chOff x="1246" y="11760"/>
            <a:chExt cx="2310" cy="960"/>
          </a:xfrm>
        </p:grpSpPr>
        <p:sp>
          <p:nvSpPr>
            <p:cNvPr id="30" name="Oval 2"/>
            <p:cNvSpPr>
              <a:spLocks noChangeArrowheads="1"/>
            </p:cNvSpPr>
            <p:nvPr/>
          </p:nvSpPr>
          <p:spPr bwMode="auto">
            <a:xfrm>
              <a:off x="1246" y="11760"/>
              <a:ext cx="2310" cy="960"/>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 name="Text Box 3"/>
            <p:cNvSpPr txBox="1">
              <a:spLocks noChangeArrowheads="1"/>
            </p:cNvSpPr>
            <p:nvPr/>
          </p:nvSpPr>
          <p:spPr bwMode="auto">
            <a:xfrm>
              <a:off x="1676" y="12003"/>
              <a:ext cx="1535" cy="423"/>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Attribute</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9" name="Group 25"/>
          <p:cNvGrpSpPr>
            <a:grpSpLocks/>
          </p:cNvGrpSpPr>
          <p:nvPr/>
        </p:nvGrpSpPr>
        <p:grpSpPr bwMode="auto">
          <a:xfrm>
            <a:off x="6248400" y="3429000"/>
            <a:ext cx="1905000" cy="762000"/>
            <a:chOff x="4550" y="10246"/>
            <a:chExt cx="2505" cy="855"/>
          </a:xfrm>
        </p:grpSpPr>
        <p:sp>
          <p:nvSpPr>
            <p:cNvPr id="59418" name="Rectangle 26"/>
            <p:cNvSpPr>
              <a:spLocks noChangeArrowheads="1"/>
            </p:cNvSpPr>
            <p:nvPr/>
          </p:nvSpPr>
          <p:spPr bwMode="auto">
            <a:xfrm>
              <a:off x="4550" y="10246"/>
              <a:ext cx="2505" cy="855"/>
            </a:xfrm>
            <a:prstGeom prst="rect">
              <a:avLst/>
            </a:prstGeom>
            <a:solidFill>
              <a:srgbClr val="FFFFFF"/>
            </a:solidFill>
            <a:ln w="57150" cmpd="dbl">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19" name="Text Box 27"/>
            <p:cNvSpPr txBox="1">
              <a:spLocks noChangeArrowheads="1"/>
            </p:cNvSpPr>
            <p:nvPr/>
          </p:nvSpPr>
          <p:spPr bwMode="auto">
            <a:xfrm>
              <a:off x="4825" y="10411"/>
              <a:ext cx="2030" cy="414"/>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Weak Entity</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10" name="Group 28"/>
          <p:cNvGrpSpPr>
            <a:grpSpLocks/>
          </p:cNvGrpSpPr>
          <p:nvPr/>
        </p:nvGrpSpPr>
        <p:grpSpPr bwMode="auto">
          <a:xfrm>
            <a:off x="4114800" y="3429000"/>
            <a:ext cx="1905000" cy="762000"/>
            <a:chOff x="1051" y="10005"/>
            <a:chExt cx="2505" cy="855"/>
          </a:xfrm>
        </p:grpSpPr>
        <p:sp>
          <p:nvSpPr>
            <p:cNvPr id="59421" name="Rectangle 29"/>
            <p:cNvSpPr>
              <a:spLocks noChangeArrowheads="1"/>
            </p:cNvSpPr>
            <p:nvPr/>
          </p:nvSpPr>
          <p:spPr bwMode="auto">
            <a:xfrm>
              <a:off x="1051" y="10005"/>
              <a:ext cx="2505" cy="855"/>
            </a:xfrm>
            <a:prstGeom prst="rect">
              <a:avLst/>
            </a:prstGeom>
            <a:solidFill>
              <a:srgbClr val="FFFFFF"/>
            </a:solidFill>
            <a:ln w="44450">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22" name="Text Box 30"/>
            <p:cNvSpPr txBox="1">
              <a:spLocks noChangeArrowheads="1"/>
            </p:cNvSpPr>
            <p:nvPr/>
          </p:nvSpPr>
          <p:spPr bwMode="auto">
            <a:xfrm>
              <a:off x="1210" y="10186"/>
              <a:ext cx="2246" cy="414"/>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Strong Entity</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11" name="Group 31"/>
          <p:cNvGrpSpPr>
            <a:grpSpLocks/>
          </p:cNvGrpSpPr>
          <p:nvPr/>
        </p:nvGrpSpPr>
        <p:grpSpPr bwMode="auto">
          <a:xfrm>
            <a:off x="3962400" y="4648200"/>
            <a:ext cx="2114550" cy="1295400"/>
            <a:chOff x="2588" y="6440"/>
            <a:chExt cx="2129" cy="1720"/>
          </a:xfrm>
        </p:grpSpPr>
        <p:sp>
          <p:nvSpPr>
            <p:cNvPr id="59424" name="AutoShape 32"/>
            <p:cNvSpPr>
              <a:spLocks noChangeArrowheads="1"/>
            </p:cNvSpPr>
            <p:nvPr/>
          </p:nvSpPr>
          <p:spPr bwMode="auto">
            <a:xfrm>
              <a:off x="2588" y="6440"/>
              <a:ext cx="2129" cy="1720"/>
            </a:xfrm>
            <a:prstGeom prst="flowChartDecision">
              <a:avLst/>
            </a:prstGeom>
            <a:solidFill>
              <a:srgbClr val="FFFFFF"/>
            </a:solidFill>
            <a:ln w="44450">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25" name="Text Box 33"/>
            <p:cNvSpPr txBox="1">
              <a:spLocks noChangeArrowheads="1"/>
            </p:cNvSpPr>
            <p:nvPr/>
          </p:nvSpPr>
          <p:spPr bwMode="auto">
            <a:xfrm>
              <a:off x="2704" y="7055"/>
              <a:ext cx="1856" cy="430"/>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Relationship</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12" name="Group 34"/>
          <p:cNvGrpSpPr>
            <a:grpSpLocks/>
          </p:cNvGrpSpPr>
          <p:nvPr/>
        </p:nvGrpSpPr>
        <p:grpSpPr bwMode="auto">
          <a:xfrm>
            <a:off x="6418262" y="4648200"/>
            <a:ext cx="2268538" cy="1219200"/>
            <a:chOff x="5865" y="6561"/>
            <a:chExt cx="2131" cy="1764"/>
          </a:xfrm>
        </p:grpSpPr>
        <p:sp>
          <p:nvSpPr>
            <p:cNvPr id="59427" name="AutoShape 35"/>
            <p:cNvSpPr>
              <a:spLocks noChangeArrowheads="1"/>
            </p:cNvSpPr>
            <p:nvPr/>
          </p:nvSpPr>
          <p:spPr bwMode="auto">
            <a:xfrm>
              <a:off x="5865" y="6561"/>
              <a:ext cx="2131" cy="1764"/>
            </a:xfrm>
            <a:prstGeom prst="flowChartDecision">
              <a:avLst/>
            </a:prstGeom>
            <a:solidFill>
              <a:srgbClr val="FFFFFF"/>
            </a:solidFill>
            <a:ln w="63500" cmpd="dbl">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28" name="Text Box 36"/>
            <p:cNvSpPr txBox="1">
              <a:spLocks noChangeArrowheads="1"/>
            </p:cNvSpPr>
            <p:nvPr/>
          </p:nvSpPr>
          <p:spPr bwMode="auto">
            <a:xfrm>
              <a:off x="6018" y="6855"/>
              <a:ext cx="1825" cy="803"/>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Weak Relationship</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13" name="Group 48"/>
          <p:cNvGrpSpPr/>
          <p:nvPr/>
        </p:nvGrpSpPr>
        <p:grpSpPr>
          <a:xfrm>
            <a:off x="381000" y="1143000"/>
            <a:ext cx="8138954" cy="5121434"/>
            <a:chOff x="532606" y="1143000"/>
            <a:chExt cx="8138954" cy="5121434"/>
          </a:xfrm>
        </p:grpSpPr>
        <p:cxnSp>
          <p:nvCxnSpPr>
            <p:cNvPr id="33" name="Straight Connector 32"/>
            <p:cNvCxnSpPr/>
            <p:nvPr/>
          </p:nvCxnSpPr>
          <p:spPr>
            <a:xfrm rot="5400000">
              <a:off x="-2026920" y="3703320"/>
              <a:ext cx="5120640" cy="15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533400" y="1143000"/>
              <a:ext cx="8138160" cy="0"/>
            </a:xfrm>
            <a:prstGeom prst="line">
              <a:avLst/>
            </a:prstGeom>
            <a:ln w="12700"/>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3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IF and LOOP </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52400" y="3150275"/>
            <a:ext cx="8839200" cy="2031325"/>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[begin_label:] LOOP</a:t>
            </a:r>
          </a:p>
          <a:p>
            <a:pPr>
              <a:spcAft>
                <a:spcPts val="0"/>
              </a:spcAft>
            </a:pPr>
            <a:r>
              <a:rPr lang="en-IN" dirty="0">
                <a:solidFill>
                  <a:srgbClr val="0077AA"/>
                </a:solidFill>
                <a:latin typeface="Liberation Mono"/>
              </a:rPr>
              <a:t>         statement_list</a:t>
            </a:r>
          </a:p>
          <a:p>
            <a:pPr>
              <a:spcAft>
                <a:spcPts val="0"/>
              </a:spcAft>
            </a:pPr>
            <a:r>
              <a:rPr lang="en-IN" dirty="0">
                <a:solidFill>
                  <a:srgbClr val="0077AA"/>
                </a:solidFill>
                <a:latin typeface="Liberation Mono"/>
              </a:rPr>
              <a:t>     END LOOP [end_label]</a:t>
            </a:r>
          </a:p>
          <a:p>
            <a:pPr>
              <a:spcAft>
                <a:spcPts val="0"/>
              </a:spcAft>
            </a:pPr>
            <a:endParaRPr lang="en-IN" dirty="0">
              <a:solidFill>
                <a:srgbClr val="0077AA"/>
              </a:solidFill>
              <a:latin typeface="Liberation Mono"/>
            </a:endParaRPr>
          </a:p>
          <a:p>
            <a:pPr>
              <a:spcAft>
                <a:spcPts val="0"/>
              </a:spcAft>
            </a:pPr>
            <a:r>
              <a:rPr lang="en-IN" dirty="0">
                <a:solidFill>
                  <a:srgbClr val="0077AA"/>
                </a:solidFill>
                <a:latin typeface="Liberation Mono"/>
              </a:rPr>
              <a:t>ITERATE label</a:t>
            </a:r>
          </a:p>
          <a:p>
            <a:pPr>
              <a:spcAft>
                <a:spcPts val="0"/>
              </a:spcAft>
            </a:pPr>
            <a:endParaRPr lang="en-IN" dirty="0">
              <a:solidFill>
                <a:srgbClr val="0077AA"/>
              </a:solidFill>
              <a:latin typeface="Liberation Mono"/>
            </a:endParaRPr>
          </a:p>
          <a:p>
            <a:r>
              <a:rPr lang="en-IN" dirty="0">
                <a:solidFill>
                  <a:srgbClr val="0077AA"/>
                </a:solidFill>
                <a:latin typeface="Liberation Mono"/>
              </a:rPr>
              <a:t>LEAVE label</a:t>
            </a:r>
          </a:p>
        </p:txBody>
      </p:sp>
      <p:sp>
        <p:nvSpPr>
          <p:cNvPr id="2" name="Rectangle 1"/>
          <p:cNvSpPr/>
          <p:nvPr/>
        </p:nvSpPr>
        <p:spPr>
          <a:xfrm>
            <a:off x="152400" y="2325469"/>
            <a:ext cx="8839200"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ITERATE</a:t>
            </a:r>
            <a:r>
              <a:rPr lang="en-IN" dirty="0">
                <a:latin typeface="Arial" panose="020B0604020202020204" pitchFamily="34" charset="0"/>
                <a:cs typeface="Arial" panose="020B0604020202020204" pitchFamily="34" charset="0"/>
              </a:rPr>
              <a:t> means "start the loop again</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LEAVE</a:t>
            </a:r>
            <a:r>
              <a:rPr lang="en-IN" dirty="0" smtClean="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statement is used to exit the flow control construct that has the given label.</a:t>
            </a:r>
          </a:p>
        </p:txBody>
      </p:sp>
      <p:sp>
        <p:nvSpPr>
          <p:cNvPr id="5" name="Rectangle 4"/>
          <p:cNvSpPr/>
          <p:nvPr/>
        </p:nvSpPr>
        <p:spPr>
          <a:xfrm>
            <a:off x="152400" y="762000"/>
            <a:ext cx="8839200" cy="1200329"/>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IF search_condition THEN statement_list</a:t>
            </a:r>
          </a:p>
          <a:p>
            <a:pPr>
              <a:spcAft>
                <a:spcPts val="0"/>
              </a:spcAft>
            </a:pPr>
            <a:r>
              <a:rPr lang="en-IN" dirty="0">
                <a:solidFill>
                  <a:srgbClr val="0077AA"/>
                </a:solidFill>
                <a:latin typeface="Liberation Mono"/>
              </a:rPr>
              <a:t>    [ELSEIF search_condition THEN statement_list] ...</a:t>
            </a:r>
          </a:p>
          <a:p>
            <a:pPr>
              <a:spcAft>
                <a:spcPts val="0"/>
              </a:spcAft>
            </a:pPr>
            <a:r>
              <a:rPr lang="en-IN" dirty="0">
                <a:solidFill>
                  <a:srgbClr val="0077AA"/>
                </a:solidFill>
                <a:latin typeface="Liberation Mono"/>
              </a:rPr>
              <a:t>    [ELSE statement_list]</a:t>
            </a:r>
          </a:p>
          <a:p>
            <a:pPr>
              <a:spcAft>
                <a:spcPts val="0"/>
              </a:spcAft>
            </a:pPr>
            <a:r>
              <a:rPr lang="en-IN" dirty="0">
                <a:solidFill>
                  <a:srgbClr val="0077AA"/>
                </a:solidFill>
                <a:latin typeface="Liberation Mono"/>
              </a:rPr>
              <a:t>END IF</a:t>
            </a:r>
          </a:p>
        </p:txBody>
      </p:sp>
      <p:cxnSp>
        <p:nvCxnSpPr>
          <p:cNvPr id="6" name="Straight Connector 5"/>
          <p:cNvCxnSpPr/>
          <p:nvPr/>
        </p:nvCxnSpPr>
        <p:spPr>
          <a:xfrm>
            <a:off x="0" y="2057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071838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IF and LOOP - Example</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152400" y="762000"/>
            <a:ext cx="8839200" cy="4801314"/>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100;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loopLabel: loop</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x&lt;=110 then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 x + 1;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ITERATE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LEAVE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loop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9474578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CURSOR</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304800" y="3135086"/>
            <a:ext cx="8534400" cy="1200329"/>
          </a:xfrm>
          <a:prstGeom prst="rect">
            <a:avLst/>
          </a:prstGeom>
          <a:solidFill>
            <a:srgbClr val="1B0125"/>
          </a:solidFill>
        </p:spPr>
        <p:txBody>
          <a:bodyPr wrap="square">
            <a:spAutoFit/>
          </a:bodyPr>
          <a:lstStyle/>
          <a:p>
            <a:pPr>
              <a:buFont typeface="Arial" panose="020B0604020202020204" pitchFamily="34" charset="0"/>
              <a:buNone/>
            </a:pPr>
            <a:r>
              <a:rPr lang="en-IN" sz="2400" dirty="0">
                <a:solidFill>
                  <a:srgbClr val="C8A0C3"/>
                </a:solidFill>
                <a:latin typeface="Segoe UI Light" panose="020B0502040204020203" pitchFamily="34" charset="0"/>
                <a:cs typeface="Segoe UI Light" panose="020B0502040204020203" pitchFamily="34" charset="0"/>
              </a:rPr>
              <a:t>Cursor declarations must appear before handler declarations. Variable and condition declarations must appear before cursor or handler declarations.</a:t>
            </a:r>
          </a:p>
        </p:txBody>
      </p:sp>
    </p:spTree>
    <p:extLst>
      <p:ext uri="{BB962C8B-B14F-4D97-AF65-F5344CB8AC3E}">
        <p14:creationId xmlns:p14="http://schemas.microsoft.com/office/powerpoint/2010/main" val="38445647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Cursor </a:t>
            </a:r>
          </a:p>
        </p:txBody>
      </p:sp>
      <p:sp>
        <p:nvSpPr>
          <p:cNvPr id="3" name="Rectangle 2"/>
          <p:cNvSpPr/>
          <p:nvPr/>
        </p:nvSpPr>
        <p:spPr>
          <a:xfrm>
            <a:off x="76200" y="6096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declares a cursor and associates it with a SELECT statement that retrieves the rows to be traversed by the cursor.</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295400"/>
            <a:ext cx="89916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DECLARE cursor_name CURSOR FOR select_statement</a:t>
            </a:r>
          </a:p>
        </p:txBody>
      </p:sp>
      <p:sp>
        <p:nvSpPr>
          <p:cNvPr id="9" name="Rectangle 8"/>
          <p:cNvSpPr/>
          <p:nvPr/>
        </p:nvSpPr>
        <p:spPr>
          <a:xfrm>
            <a:off x="76200" y="1764268"/>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opens a previously declared cursor.</a:t>
            </a:r>
            <a:endParaRPr lang="en-IN" dirty="0">
              <a:solidFill>
                <a:schemeClr val="bg1"/>
              </a:solidFill>
              <a:latin typeface="Arial" panose="020B0604020202020204" pitchFamily="34" charset="0"/>
              <a:cs typeface="Arial" panose="020B0604020202020204" pitchFamily="34" charset="0"/>
            </a:endParaRPr>
          </a:p>
        </p:txBody>
      </p:sp>
      <p:sp>
        <p:nvSpPr>
          <p:cNvPr id="10" name="Rectangle 9"/>
          <p:cNvSpPr/>
          <p:nvPr/>
        </p:nvSpPr>
        <p:spPr>
          <a:xfrm>
            <a:off x="76200" y="2145268"/>
            <a:ext cx="89916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OPEN cursor_name</a:t>
            </a:r>
          </a:p>
        </p:txBody>
      </p:sp>
      <p:sp>
        <p:nvSpPr>
          <p:cNvPr id="11" name="Rectangle 10"/>
          <p:cNvSpPr/>
          <p:nvPr/>
        </p:nvSpPr>
        <p:spPr>
          <a:xfrm>
            <a:off x="76200" y="2625804"/>
            <a:ext cx="8991600" cy="1477328"/>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fetches the next row for the SELECT statement associated with the specified cursor (which must be open), and advances the cursor pointer. If a row exists, the fetched columns are stored in the named variables. The number of columns retrieved by the SELECT statement must match the number of output variables specified in the FETCH statement.</a:t>
            </a:r>
            <a:endParaRPr lang="en-IN" dirty="0">
              <a:solidFill>
                <a:schemeClr val="bg1"/>
              </a:solidFill>
              <a:latin typeface="Arial" panose="020B0604020202020204" pitchFamily="34" charset="0"/>
              <a:cs typeface="Arial" panose="020B0604020202020204" pitchFamily="34" charset="0"/>
            </a:endParaRPr>
          </a:p>
        </p:txBody>
      </p:sp>
      <p:sp>
        <p:nvSpPr>
          <p:cNvPr id="12" name="Rectangle 11"/>
          <p:cNvSpPr/>
          <p:nvPr/>
        </p:nvSpPr>
        <p:spPr>
          <a:xfrm>
            <a:off x="76200" y="4126468"/>
            <a:ext cx="89916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FETCH [[NEXT] FROM] cursor_name INTO var_name [, var_name] ...</a:t>
            </a:r>
          </a:p>
        </p:txBody>
      </p:sp>
      <p:sp>
        <p:nvSpPr>
          <p:cNvPr id="13" name="Rectangle 12"/>
          <p:cNvSpPr/>
          <p:nvPr/>
        </p:nvSpPr>
        <p:spPr>
          <a:xfrm>
            <a:off x="76200" y="4583668"/>
            <a:ext cx="8991600" cy="369332"/>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If no more rows are available, a No Data </a:t>
            </a:r>
            <a:r>
              <a:rPr lang="en-IN" dirty="0" smtClean="0">
                <a:latin typeface="Arial" panose="020B0604020202020204" pitchFamily="34" charset="0"/>
                <a:cs typeface="Arial" panose="020B0604020202020204" pitchFamily="34" charset="0"/>
              </a:rPr>
              <a:t>condition.</a:t>
            </a:r>
            <a:endParaRPr lang="en-IN" b="1" dirty="0">
              <a:latin typeface="Arial" panose="020B0604020202020204" pitchFamily="34" charset="0"/>
              <a:cs typeface="Arial" panose="020B0604020202020204" pitchFamily="34" charset="0"/>
            </a:endParaRPr>
          </a:p>
        </p:txBody>
      </p:sp>
      <p:sp>
        <p:nvSpPr>
          <p:cNvPr id="14" name="Rectangle 13"/>
          <p:cNvSpPr/>
          <p:nvPr/>
        </p:nvSpPr>
        <p:spPr>
          <a:xfrm>
            <a:off x="76200" y="51816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closes a previously opened cursor.</a:t>
            </a:r>
            <a:endParaRPr lang="en-IN" dirty="0">
              <a:solidFill>
                <a:schemeClr val="bg1"/>
              </a:solidFill>
              <a:latin typeface="Arial" panose="020B0604020202020204" pitchFamily="34" charset="0"/>
              <a:cs typeface="Arial" panose="020B0604020202020204" pitchFamily="34" charset="0"/>
            </a:endParaRPr>
          </a:p>
        </p:txBody>
      </p:sp>
      <p:sp>
        <p:nvSpPr>
          <p:cNvPr id="15" name="Rectangle 14"/>
          <p:cNvSpPr/>
          <p:nvPr/>
        </p:nvSpPr>
        <p:spPr>
          <a:xfrm>
            <a:off x="76200" y="5562600"/>
            <a:ext cx="89916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CLOSE cursor_name</a:t>
            </a:r>
          </a:p>
        </p:txBody>
      </p:sp>
    </p:spTree>
    <p:extLst>
      <p:ext uri="{BB962C8B-B14F-4D97-AF65-F5344CB8AC3E}">
        <p14:creationId xmlns:p14="http://schemas.microsoft.com/office/powerpoint/2010/main" val="35765063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Cursor</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652896"/>
            <a:ext cx="8839200" cy="5878532"/>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 para1 varchar(25))</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done TINYINT DEFAULT FALSE;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varEMPNO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varENAME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c1 cursor for SELECT empno, ename from EMP where job = 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exit handler for NOT FOUND set done=true;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OPEN c1;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loopLabel: loop</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FETCH c1 into varEMPNO, varENAME;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done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leave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varEMPNO as "Employee No.", varENAME as "Employee 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loop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CLOSE c1;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8457470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EXCEPTION / SIGNAL</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6639693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Exception / Signal </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76200" y="767477"/>
            <a:ext cx="8991600" cy="507831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 INT DEFAULT 101;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myException CONDITION FOR SQLSTATE '45000';</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 DECLARE EXIT HANDLER FOR 1146 SELECT 'table not found';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EXIT HANDLER FOR 1064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a = 10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'ok';</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myException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MESSAGE_TEXT = 'bad';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5827469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FUNCTIONS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1261884"/>
          </a:xfrm>
          <a:prstGeom prst="rect">
            <a:avLst/>
          </a:prstGeom>
          <a:solidFill>
            <a:srgbClr val="5F9378"/>
          </a:solidFill>
        </p:spPr>
        <p:txBody>
          <a:bodyPr wrap="square">
            <a:spAutoFit/>
          </a:bodyPr>
          <a:lstStyle/>
          <a:p>
            <a:pPr algn="just"/>
            <a:r>
              <a:rPr lang="en-IN" dirty="0">
                <a:solidFill>
                  <a:srgbClr val="E8F97F"/>
                </a:solidFill>
                <a:latin typeface="Arial" panose="020B0604020202020204" pitchFamily="34" charset="0"/>
                <a:cs typeface="Arial" panose="020B0604020202020204" pitchFamily="34" charset="0"/>
              </a:rPr>
              <a:t>First, you specify the name of the stored function after CREATE FUNCTION clause. Second, you list all parameters of the stored function inside the parentheses. </a:t>
            </a:r>
            <a:endParaRPr lang="en-IN" dirty="0" smtClean="0">
              <a:solidFill>
                <a:srgbClr val="E8F97F"/>
              </a:solidFill>
              <a:latin typeface="Arial" panose="020B0604020202020204" pitchFamily="34" charset="0"/>
              <a:cs typeface="Arial" panose="020B0604020202020204" pitchFamily="34" charset="0"/>
            </a:endParaRPr>
          </a:p>
          <a:p>
            <a:pPr algn="just"/>
            <a:r>
              <a:rPr lang="en-IN" sz="2000" dirty="0" smtClean="0">
                <a:solidFill>
                  <a:srgbClr val="FFFF00"/>
                </a:solidFill>
                <a:latin typeface="Arial" panose="020B0604020202020204" pitchFamily="34" charset="0"/>
                <a:cs typeface="Arial" panose="020B0604020202020204" pitchFamily="34" charset="0"/>
              </a:rPr>
              <a:t>By </a:t>
            </a:r>
            <a:r>
              <a:rPr lang="en-IN" sz="2000" dirty="0">
                <a:solidFill>
                  <a:srgbClr val="FFFF00"/>
                </a:solidFill>
                <a:latin typeface="Arial" panose="020B0604020202020204" pitchFamily="34" charset="0"/>
                <a:cs typeface="Arial" panose="020B0604020202020204" pitchFamily="34" charset="0"/>
              </a:rPr>
              <a:t>default, all parameters are IN parameters. You cannot specify IN , OUT or INOUT modifiers to the parameters.</a:t>
            </a:r>
            <a:endParaRPr lang="en-IN" sz="1600" dirty="0">
              <a:solidFill>
                <a:srgbClr val="FFFF00"/>
              </a:solidFill>
              <a:latin typeface="Arial" panose="020B0604020202020204" pitchFamily="34" charset="0"/>
              <a:cs typeface="Arial" panose="020B0604020202020204" pitchFamily="34" charset="0"/>
            </a:endParaRPr>
          </a:p>
        </p:txBody>
      </p:sp>
      <p:sp>
        <p:nvSpPr>
          <p:cNvPr id="4" name="Rectangle 3"/>
          <p:cNvSpPr/>
          <p:nvPr/>
        </p:nvSpPr>
        <p:spPr>
          <a:xfrm>
            <a:off x="152400" y="3581400"/>
            <a:ext cx="8839200" cy="984885"/>
          </a:xfrm>
          <a:prstGeom prst="rect">
            <a:avLst/>
          </a:prstGeom>
          <a:solidFill>
            <a:srgbClr val="5F9378"/>
          </a:solidFill>
        </p:spPr>
        <p:txBody>
          <a:bodyPr wrap="square">
            <a:spAutoFit/>
          </a:bodyPr>
          <a:lstStyle/>
          <a:p>
            <a:pPr algn="just"/>
            <a:r>
              <a:rPr lang="en-IN" dirty="0">
                <a:solidFill>
                  <a:srgbClr val="E8F97F"/>
                </a:solidFill>
                <a:latin typeface="Arial" panose="020B0604020202020204" pitchFamily="34" charset="0"/>
                <a:cs typeface="Arial" panose="020B0604020202020204" pitchFamily="34" charset="0"/>
              </a:rPr>
              <a:t>The </a:t>
            </a:r>
            <a:r>
              <a:rPr lang="en-IN" sz="2000" dirty="0">
                <a:solidFill>
                  <a:srgbClr val="FFFF00"/>
                </a:solidFill>
                <a:latin typeface="Arial" panose="020B0604020202020204" pitchFamily="34" charset="0"/>
                <a:cs typeface="Arial" panose="020B0604020202020204" pitchFamily="34" charset="0"/>
              </a:rPr>
              <a:t>RETURNS</a:t>
            </a:r>
            <a:r>
              <a:rPr lang="en-IN" sz="1600" dirty="0">
                <a:solidFill>
                  <a:srgbClr val="E8F97F"/>
                </a:solidFill>
                <a:latin typeface="Arial" panose="020B0604020202020204" pitchFamily="34" charset="0"/>
                <a:cs typeface="Arial" panose="020B0604020202020204" pitchFamily="34" charset="0"/>
              </a:rPr>
              <a:t> </a:t>
            </a:r>
            <a:r>
              <a:rPr lang="en-IN" dirty="0">
                <a:solidFill>
                  <a:srgbClr val="E8F97F"/>
                </a:solidFill>
                <a:latin typeface="Arial" panose="020B0604020202020204" pitchFamily="34" charset="0"/>
                <a:cs typeface="Arial" panose="020B0604020202020204" pitchFamily="34" charset="0"/>
              </a:rPr>
              <a:t>clause may be specified </a:t>
            </a:r>
            <a:r>
              <a:rPr lang="en-IN" i="1" dirty="0">
                <a:solidFill>
                  <a:srgbClr val="FFFF00"/>
                </a:solidFill>
                <a:latin typeface="Arial" panose="020B0604020202020204" pitchFamily="34" charset="0"/>
                <a:cs typeface="Arial" panose="020B0604020202020204" pitchFamily="34" charset="0"/>
              </a:rPr>
              <a:t>only for a FUNCTION</a:t>
            </a:r>
            <a:r>
              <a:rPr lang="en-IN" dirty="0">
                <a:solidFill>
                  <a:srgbClr val="E8F97F"/>
                </a:solidFill>
                <a:latin typeface="Arial" panose="020B0604020202020204" pitchFamily="34" charset="0"/>
                <a:cs typeface="Arial" panose="020B0604020202020204" pitchFamily="34" charset="0"/>
              </a:rPr>
              <a:t>, for which it is mandatory. It indicates the return type of the function, and the function body must contain a </a:t>
            </a:r>
            <a:r>
              <a:rPr lang="en-IN" sz="2000" dirty="0">
                <a:solidFill>
                  <a:srgbClr val="FFFF00"/>
                </a:solidFill>
                <a:latin typeface="Arial" panose="020B0604020202020204" pitchFamily="34" charset="0"/>
                <a:cs typeface="Arial" panose="020B0604020202020204" pitchFamily="34" charset="0"/>
              </a:rPr>
              <a:t>RETURN</a:t>
            </a:r>
            <a:r>
              <a:rPr lang="en-IN" dirty="0">
                <a:solidFill>
                  <a:srgbClr val="E8F97F"/>
                </a:solidFill>
                <a:latin typeface="Arial" panose="020B0604020202020204" pitchFamily="34" charset="0"/>
                <a:cs typeface="Arial" panose="020B0604020202020204" pitchFamily="34" charset="0"/>
              </a:rPr>
              <a:t> value statement.</a:t>
            </a:r>
          </a:p>
        </p:txBody>
      </p:sp>
      <p:sp>
        <p:nvSpPr>
          <p:cNvPr id="5" name="Rectangle 4"/>
          <p:cNvSpPr/>
          <p:nvPr/>
        </p:nvSpPr>
        <p:spPr>
          <a:xfrm>
            <a:off x="152400" y="5023485"/>
            <a:ext cx="8763000" cy="1477328"/>
          </a:xfrm>
          <a:prstGeom prst="rect">
            <a:avLst/>
          </a:prstGeom>
        </p:spPr>
        <p:txBody>
          <a:bodyPr wrap="square">
            <a:spAutoFit/>
          </a:bodyPr>
          <a:lstStyle/>
          <a:p>
            <a:r>
              <a:rPr lang="en-IN" dirty="0" smtClean="0">
                <a:solidFill>
                  <a:srgbClr val="FF0000"/>
                </a:solidFill>
              </a:rPr>
              <a:t>Note:</a:t>
            </a:r>
            <a:r>
              <a:rPr lang="en-IN" dirty="0" smtClean="0"/>
              <a:t> ERROR </a:t>
            </a:r>
            <a:r>
              <a:rPr lang="en-IN" dirty="0"/>
              <a:t>1415 (0A000): Not allowed to return a result set from a </a:t>
            </a:r>
            <a:r>
              <a:rPr lang="en-IN" dirty="0" smtClean="0"/>
              <a:t>function</a:t>
            </a:r>
          </a:p>
          <a:p>
            <a:endParaRPr lang="en-IN" dirty="0"/>
          </a:p>
          <a:p>
            <a:r>
              <a:rPr lang="en-IN" dirty="0" smtClean="0"/>
              <a:t> </a:t>
            </a:r>
            <a:r>
              <a:rPr lang="en-IN" dirty="0">
                <a:solidFill>
                  <a:srgbClr val="FF0000"/>
                </a:solidFill>
              </a:rPr>
              <a:t>SELECT "Hello World";             </a:t>
            </a:r>
            <a:r>
              <a:rPr lang="en-IN" dirty="0" smtClean="0">
                <a:solidFill>
                  <a:srgbClr val="92D050"/>
                </a:solidFill>
              </a:rPr>
              <a:t>// will not work in </a:t>
            </a:r>
            <a:r>
              <a:rPr lang="en-IN" dirty="0">
                <a:solidFill>
                  <a:srgbClr val="92D050"/>
                </a:solidFill>
              </a:rPr>
              <a:t>FUNCTION</a:t>
            </a:r>
            <a:endParaRPr lang="en-IN" dirty="0" smtClean="0">
              <a:solidFill>
                <a:srgbClr val="92D050"/>
              </a:solidFill>
            </a:endParaRPr>
          </a:p>
          <a:p>
            <a:r>
              <a:rPr lang="en-IN" dirty="0" smtClean="0"/>
              <a:t> SELECT "</a:t>
            </a:r>
            <a:r>
              <a:rPr lang="en-IN" dirty="0"/>
              <a:t>Hello </a:t>
            </a:r>
            <a:r>
              <a:rPr lang="en-IN" dirty="0" smtClean="0"/>
              <a:t>World" into x;   </a:t>
            </a:r>
            <a:r>
              <a:rPr lang="en-IN" dirty="0" smtClean="0">
                <a:solidFill>
                  <a:srgbClr val="92D050"/>
                </a:solidFill>
              </a:rPr>
              <a:t>// will work in FUNCTION</a:t>
            </a:r>
            <a:endParaRPr lang="en-IN" dirty="0">
              <a:solidFill>
                <a:srgbClr val="92D050"/>
              </a:solidFill>
            </a:endParaRPr>
          </a:p>
          <a:p>
            <a:endParaRPr lang="en-IN" dirty="0"/>
          </a:p>
        </p:txBody>
      </p:sp>
    </p:spTree>
    <p:extLst>
      <p:ext uri="{BB962C8B-B14F-4D97-AF65-F5344CB8AC3E}">
        <p14:creationId xmlns:p14="http://schemas.microsoft.com/office/powerpoint/2010/main" val="645071376"/>
      </p:ext>
    </p:extLst>
  </p:cSld>
  <p:clrMapOvr>
    <a:masterClrMapping/>
  </p:clrMapOvr>
  <p:timing>
    <p:tnLst>
      <p:par>
        <p:cTn id="1" dur="indefinite" restart="never" nodeType="tmRoot"/>
      </p:par>
    </p:tnLst>
  </p:timing>
</p:sld>
</file>

<file path=ppt/slides/slide3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Defined Function </a:t>
            </a:r>
            <a:r>
              <a:rPr lang="en-IN" sz="3200" b="1" i="1">
                <a:solidFill>
                  <a:srgbClr val="FFFF00"/>
                </a:solidFill>
                <a:latin typeface="Arial" pitchFamily="34" charset="0"/>
                <a:cs typeface="Arial" pitchFamily="34" charset="0"/>
              </a:rPr>
              <a:t>- Examples</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76200" y="767477"/>
            <a:ext cx="89916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FUNCTION functionName;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FUNCTION functionName() RETURNS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 1001;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 (x);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76200" y="3510677"/>
            <a:ext cx="89916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FUNCTION functionName;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FUNCTION functionName(para1 varchar(12)) RETURNS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total int default 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sum(sal) into total from EMP where job=para1;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 (total);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479279841"/>
      </p:ext>
    </p:extLst>
  </p:cSld>
  <p:clrMapOvr>
    <a:masterClrMapping/>
  </p:clrMapOvr>
  <p:timing>
    <p:tnLst>
      <p:par>
        <p:cTn id="1" dur="indefinite" restart="never" nodeType="tmRoot"/>
      </p:par>
    </p:tnLst>
  </p:timing>
</p:sld>
</file>

<file path=ppt/slides/slide3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Defined Function </a:t>
            </a:r>
            <a:r>
              <a:rPr lang="en-IN" sz="3200" b="1" i="1">
                <a:solidFill>
                  <a:srgbClr val="FFFF00"/>
                </a:solidFill>
                <a:latin typeface="Arial" pitchFamily="34" charset="0"/>
                <a:cs typeface="Arial" pitchFamily="34" charset="0"/>
              </a:rPr>
              <a:t>- Examples</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76200" y="767477"/>
            <a:ext cx="89916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function if exists functionName;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function functionName() returns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max(deptno) + 1 into x  from dept;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79725548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 y="344269"/>
            <a:ext cx="8686800" cy="646331"/>
          </a:xfrm>
          <a:prstGeom prst="rect">
            <a:avLst/>
          </a:prstGeom>
        </p:spPr>
        <p:txBody>
          <a:bodyPr wrap="square">
            <a:spAutoFit/>
          </a:bodyPr>
          <a:lstStyle/>
          <a:p>
            <a:pPr lvl="0" algn="r" fontAlgn="base">
              <a:spcBef>
                <a:spcPct val="0"/>
              </a:spcBef>
              <a:spcAft>
                <a:spcPct val="0"/>
              </a:spcAft>
            </a:pPr>
            <a:r>
              <a:rPr lang="en-US" sz="3600" i="1" dirty="0" smtClean="0">
                <a:solidFill>
                  <a:srgbClr val="FF9900"/>
                </a:solidFill>
                <a:latin typeface="Arial" pitchFamily="34" charset="0"/>
                <a:cs typeface="Arial" pitchFamily="34" charset="0"/>
              </a:rPr>
              <a:t>Entity Relationship Diagram</a:t>
            </a:r>
          </a:p>
        </p:txBody>
      </p:sp>
      <p:pic>
        <p:nvPicPr>
          <p:cNvPr id="159" name="Picture 158" descr="Img1.jpg"/>
          <p:cNvPicPr>
            <a:picLocks noChangeAspect="1"/>
          </p:cNvPicPr>
          <p:nvPr/>
        </p:nvPicPr>
        <p:blipFill>
          <a:blip r:embed="rId2"/>
          <a:stretch>
            <a:fillRect/>
          </a:stretch>
        </p:blipFill>
        <p:spPr>
          <a:xfrm>
            <a:off x="799990" y="1168675"/>
            <a:ext cx="7353410" cy="4622526"/>
          </a:xfrm>
          <a:prstGeom prst="rect">
            <a:avLst/>
          </a:prstGeom>
        </p:spPr>
      </p:pic>
    </p:spTree>
  </p:cSld>
  <p:clrMapOvr>
    <a:masterClrMapping/>
  </p:clrMapOvr>
  <p:timing>
    <p:tnLst>
      <p:par>
        <p:cTn id="1" dur="indefinite" restart="never" nodeType="tmRoot"/>
      </p:par>
    </p:tnLst>
  </p:timing>
</p:sld>
</file>

<file path=ppt/slides/slide3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Defined Function </a:t>
            </a:r>
            <a:r>
              <a:rPr lang="en-IN" sz="3200" b="1" i="1">
                <a:solidFill>
                  <a:srgbClr val="FFFF00"/>
                </a:solidFill>
                <a:latin typeface="Arial" pitchFamily="34" charset="0"/>
                <a:cs typeface="Arial" pitchFamily="34" charset="0"/>
              </a:rPr>
              <a:t>- Examples</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76200" y="762000"/>
            <a:ext cx="8991600" cy="3970318"/>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function if exists functionName;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function functionName(no int) returns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distinct 'Number present' into x from t1 where c1 = no;</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x is not null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 (no);</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656056819"/>
      </p:ext>
    </p:extLst>
  </p:cSld>
  <p:clrMapOvr>
    <a:masterClrMapping/>
  </p:clrMapOvr>
  <p:timing>
    <p:tnLst>
      <p:par>
        <p:cTn id="1" dur="indefinite" restart="never" nodeType="tmRoot"/>
      </p:par>
    </p:tnLst>
  </p:timing>
</p:sld>
</file>

<file path=ppt/slides/slide3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TRIGGERS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1323439"/>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A trigger or database trigger is a stored program executed automatically to respond to a specific event e.g., INSERT, UPDATE or DELETE occurred in a table. The database trigger is powerful tool for protecting the integrity of the data in </a:t>
            </a:r>
            <a:r>
              <a:rPr lang="en-IN" sz="2000" dirty="0" smtClean="0">
                <a:solidFill>
                  <a:srgbClr val="E8F97F"/>
                </a:solidFill>
                <a:latin typeface="Arial" panose="020B0604020202020204" pitchFamily="34" charset="0"/>
                <a:cs typeface="Arial" panose="020B0604020202020204" pitchFamily="34" charset="0"/>
              </a:rPr>
              <a:t>MySQL </a:t>
            </a:r>
            <a:r>
              <a:rPr lang="en-IN" sz="2000" dirty="0">
                <a:solidFill>
                  <a:srgbClr val="E8F97F"/>
                </a:solidFill>
                <a:latin typeface="Arial" panose="020B0604020202020204" pitchFamily="34" charset="0"/>
                <a:cs typeface="Arial" panose="020B0604020202020204" pitchFamily="34" charset="0"/>
              </a:rPr>
              <a:t>databases.</a:t>
            </a:r>
          </a:p>
        </p:txBody>
      </p:sp>
      <p:sp>
        <p:nvSpPr>
          <p:cNvPr id="4" name="Rectangle 3"/>
          <p:cNvSpPr/>
          <p:nvPr/>
        </p:nvSpPr>
        <p:spPr>
          <a:xfrm>
            <a:off x="76200" y="3697069"/>
            <a:ext cx="8991600" cy="1323439"/>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The trigger is always associated with the table named tbl_name, which must refer to a permanent table. You cannot associate a trigger with a TEMPORARY table or a VIEW. If you drop a table, any triggers for the table are also dropped.</a:t>
            </a:r>
          </a:p>
        </p:txBody>
      </p:sp>
    </p:spTree>
    <p:extLst>
      <p:ext uri="{BB962C8B-B14F-4D97-AF65-F5344CB8AC3E}">
        <p14:creationId xmlns:p14="http://schemas.microsoft.com/office/powerpoint/2010/main" val="2024117397"/>
      </p:ext>
    </p:extLst>
  </p:cSld>
  <p:clrMapOvr>
    <a:masterClrMapping/>
  </p:clrMapOvr>
  <p:timing>
    <p:tnLst>
      <p:par>
        <p:cTn id="1" dur="indefinite" restart="never" nodeType="tmRoot"/>
      </p:par>
    </p:tnLst>
  </p:timing>
</p:sld>
</file>

<file path=ppt/slides/slide3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TRIGGER </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76200" y="1828800"/>
            <a:ext cx="8991600" cy="2308324"/>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CREATE TRIGGER trigger_name</a:t>
            </a:r>
          </a:p>
          <a:p>
            <a:pPr>
              <a:spcAft>
                <a:spcPts val="0"/>
              </a:spcAft>
            </a:pPr>
            <a:r>
              <a:rPr lang="en-IN" dirty="0">
                <a:solidFill>
                  <a:srgbClr val="0077AA"/>
                </a:solidFill>
                <a:latin typeface="Liberation Mono"/>
              </a:rPr>
              <a:t>    trigger_time trigger_event</a:t>
            </a:r>
          </a:p>
          <a:p>
            <a:pPr>
              <a:spcAft>
                <a:spcPts val="0"/>
              </a:spcAft>
            </a:pPr>
            <a:r>
              <a:rPr lang="en-IN" dirty="0">
                <a:solidFill>
                  <a:srgbClr val="0077AA"/>
                </a:solidFill>
                <a:latin typeface="Liberation Mono"/>
              </a:rPr>
              <a:t>    ON tbl_name FOR EACH ROW</a:t>
            </a:r>
          </a:p>
          <a:p>
            <a:pPr>
              <a:spcAft>
                <a:spcPts val="0"/>
              </a:spcAft>
            </a:pPr>
            <a:r>
              <a:rPr lang="en-IN" dirty="0">
                <a:solidFill>
                  <a:srgbClr val="0077AA"/>
                </a:solidFill>
                <a:latin typeface="Liberation Mono"/>
              </a:rPr>
              <a:t>    trigger_body</a:t>
            </a:r>
          </a:p>
          <a:p>
            <a:pPr>
              <a:spcAft>
                <a:spcPts val="0"/>
              </a:spcAft>
            </a:pPr>
            <a:endParaRPr lang="en-IN" dirty="0">
              <a:solidFill>
                <a:srgbClr val="0077AA"/>
              </a:solidFill>
              <a:latin typeface="Liberation Mono"/>
            </a:endParaRPr>
          </a:p>
          <a:p>
            <a:pPr>
              <a:spcAft>
                <a:spcPts val="0"/>
              </a:spcAft>
            </a:pPr>
            <a:r>
              <a:rPr lang="en-IN" dirty="0">
                <a:solidFill>
                  <a:srgbClr val="0077AA"/>
                </a:solidFill>
                <a:latin typeface="Liberation Mono"/>
              </a:rPr>
              <a:t>trigger_time: { BEFORE | AFTER }</a:t>
            </a:r>
          </a:p>
          <a:p>
            <a:pPr>
              <a:spcAft>
                <a:spcPts val="0"/>
              </a:spcAft>
            </a:pPr>
            <a:endParaRPr lang="en-IN" dirty="0">
              <a:solidFill>
                <a:srgbClr val="0077AA"/>
              </a:solidFill>
              <a:latin typeface="Liberation Mono"/>
            </a:endParaRPr>
          </a:p>
          <a:p>
            <a:pPr>
              <a:spcAft>
                <a:spcPts val="0"/>
              </a:spcAft>
            </a:pPr>
            <a:r>
              <a:rPr lang="en-IN" dirty="0">
                <a:solidFill>
                  <a:srgbClr val="0077AA"/>
                </a:solidFill>
                <a:latin typeface="Liberation Mono"/>
              </a:rPr>
              <a:t>trigger_event: { INSERT | UPDATE | DELETE }</a:t>
            </a:r>
          </a:p>
        </p:txBody>
      </p:sp>
      <p:sp>
        <p:nvSpPr>
          <p:cNvPr id="6" name="Rectangle 5"/>
          <p:cNvSpPr/>
          <p:nvPr/>
        </p:nvSpPr>
        <p:spPr>
          <a:xfrm>
            <a:off x="76200" y="838200"/>
            <a:ext cx="8991600" cy="923330"/>
          </a:xfrm>
          <a:prstGeom prst="rect">
            <a:avLst/>
          </a:prstGeom>
        </p:spPr>
        <p:txBody>
          <a:bodyPr wrap="square">
            <a:spAutoFit/>
          </a:bodyPr>
          <a:lstStyle/>
          <a:p>
            <a:r>
              <a:rPr lang="en-US" dirty="0">
                <a:latin typeface="Arial" panose="020B0604020202020204" pitchFamily="34" charset="0"/>
                <a:cs typeface="Arial" panose="020B0604020202020204" pitchFamily="34" charset="0"/>
              </a:rPr>
              <a:t>The trigger is always associated with the table named tbl_name, which must refer to a permanent table. </a:t>
            </a:r>
            <a:r>
              <a:rPr lang="en-US" b="1" dirty="0">
                <a:latin typeface="Arial" panose="020B0604020202020204" pitchFamily="34" charset="0"/>
                <a:cs typeface="Arial" panose="020B0604020202020204" pitchFamily="34" charset="0"/>
              </a:rPr>
              <a:t>You cannot associate a trigger with a TEMPORARY table or a VIEW</a:t>
            </a:r>
            <a:r>
              <a:rPr lang="en-US" b="1" dirty="0" smtClean="0">
                <a:latin typeface="Arial" panose="020B0604020202020204" pitchFamily="34" charset="0"/>
                <a:cs typeface="Arial" panose="020B0604020202020204" pitchFamily="34" charset="0"/>
              </a:rPr>
              <a:t>.</a:t>
            </a:r>
            <a:endParaRPr lang="en-US" b="1" dirty="0">
              <a:latin typeface="Arial" panose="020B0604020202020204" pitchFamily="34" charset="0"/>
              <a:cs typeface="Arial" panose="020B0604020202020204" pitchFamily="34" charset="0"/>
            </a:endParaRPr>
          </a:p>
        </p:txBody>
      </p:sp>
      <p:sp>
        <p:nvSpPr>
          <p:cNvPr id="7" name="Rectangle 6"/>
          <p:cNvSpPr/>
          <p:nvPr/>
        </p:nvSpPr>
        <p:spPr>
          <a:xfrm>
            <a:off x="152400" y="4736068"/>
            <a:ext cx="8839200" cy="369332"/>
          </a:xfrm>
          <a:prstGeom prst="rect">
            <a:avLst/>
          </a:prstGeom>
          <a:solidFill>
            <a:schemeClr val="bg1"/>
          </a:solidFill>
        </p:spPr>
        <p:txBody>
          <a:bodyPr wrap="square">
            <a:spAutoFit/>
          </a:bodyPr>
          <a:lstStyle/>
          <a:p>
            <a:r>
              <a:rPr lang="en-IN" dirty="0">
                <a:solidFill>
                  <a:srgbClr val="0077AA"/>
                </a:solidFill>
                <a:latin typeface="Liberation Mono"/>
              </a:rPr>
              <a:t>SHOW CREATE TRIGGER trigger_name</a:t>
            </a:r>
          </a:p>
        </p:txBody>
      </p:sp>
      <p:sp>
        <p:nvSpPr>
          <p:cNvPr id="2" name="Rectangle 1"/>
          <p:cNvSpPr/>
          <p:nvPr/>
        </p:nvSpPr>
        <p:spPr>
          <a:xfrm>
            <a:off x="163286" y="5410200"/>
            <a:ext cx="5704114" cy="400110"/>
          </a:xfrm>
          <a:prstGeom prst="rect">
            <a:avLst/>
          </a:prstGeom>
          <a:solidFill>
            <a:srgbClr val="DC525C"/>
          </a:solidFill>
        </p:spPr>
        <p:txBody>
          <a:bodyPr wrap="square">
            <a:spAutoFit/>
          </a:bodyPr>
          <a:lstStyle/>
          <a:p>
            <a:r>
              <a:rPr lang="en-IN" sz="2000" dirty="0" smtClean="0">
                <a:solidFill>
                  <a:srgbClr val="FFC000"/>
                </a:solidFill>
                <a:latin typeface="Arial" panose="020B0604020202020204" pitchFamily="34" charset="0"/>
                <a:cs typeface="Arial" panose="020B0604020202020204" pitchFamily="34" charset="0"/>
              </a:rPr>
              <a:t>DESC INFORMATION_SCHEMA.TRIGGERS</a:t>
            </a:r>
            <a:endParaRPr lang="en-IN" sz="2000" dirty="0">
              <a:solidFill>
                <a:srgbClr val="FFC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88187217"/>
      </p:ext>
    </p:extLst>
  </p:cSld>
  <p:clrMapOvr>
    <a:masterClrMapping/>
  </p:clrMapOvr>
  <p:timing>
    <p:tnLst>
      <p:par>
        <p:cTn id="1" dur="indefinite" restart="never" nodeType="tmRoot"/>
      </p:par>
    </p:tnLst>
  </p:timing>
</p:sld>
</file>

<file path=ppt/slides/slide3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TRIGGER</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20868" y="685800"/>
            <a:ext cx="8915400" cy="5078313"/>
          </a:xfrm>
          <a:prstGeom prst="rect">
            <a:avLst/>
          </a:prstGeom>
          <a:solidFill>
            <a:schemeClr val="bg1"/>
          </a:solidFill>
        </p:spPr>
        <p:txBody>
          <a:bodyPr wrap="square">
            <a:spAutoFit/>
          </a:bodyPr>
          <a:lstStyle/>
          <a:p>
            <a:pPr algn="just"/>
            <a:r>
              <a:rPr lang="en-IN" dirty="0">
                <a:latin typeface="Arial" panose="020B0604020202020204" pitchFamily="34" charset="0"/>
                <a:cs typeface="Arial" panose="020B0604020202020204" pitchFamily="34" charset="0"/>
              </a:rPr>
              <a:t>You put the trigger name after the CREATE TRIGGER statement. The trigger name should follow the naming convention [trigger time]_[table name]_[trigger event], for example before_employees_update.</a:t>
            </a:r>
          </a:p>
          <a:p>
            <a:pPr algn="just"/>
            <a:endParaRPr lang="en-IN" dirty="0">
              <a:latin typeface="Arial" panose="020B0604020202020204" pitchFamily="34" charset="0"/>
              <a:cs typeface="Arial" panose="020B0604020202020204" pitchFamily="34" charset="0"/>
            </a:endParaRPr>
          </a:p>
          <a:p>
            <a:pPr algn="just"/>
            <a:r>
              <a:rPr lang="en-IN" dirty="0">
                <a:latin typeface="Arial" panose="020B0604020202020204" pitchFamily="34" charset="0"/>
                <a:cs typeface="Arial" panose="020B0604020202020204" pitchFamily="34" charset="0"/>
              </a:rPr>
              <a:t>Trigger activation time can be BEFORE or AFTER. You must specify the activation time when you define a trigger. You use the BEFORE keyword if you want to process action prior to the change is made on the table and AFTER if you need to process action after the change is made.</a:t>
            </a:r>
          </a:p>
          <a:p>
            <a:pPr algn="just"/>
            <a:endParaRPr lang="en-IN" dirty="0">
              <a:latin typeface="Arial" panose="020B0604020202020204" pitchFamily="34" charset="0"/>
              <a:cs typeface="Arial" panose="020B0604020202020204" pitchFamily="34" charset="0"/>
            </a:endParaRPr>
          </a:p>
          <a:p>
            <a:pPr algn="just"/>
            <a:r>
              <a:rPr lang="en-IN" dirty="0">
                <a:latin typeface="Arial" panose="020B0604020202020204" pitchFamily="34" charset="0"/>
                <a:cs typeface="Arial" panose="020B0604020202020204" pitchFamily="34" charset="0"/>
              </a:rPr>
              <a:t>The trigger event can be INSERT, UPDATE or DELETE. This event causes the trigger to be invoked. A trigger only can be invoked by one event. To define a trigger that is invoked by multiple events, you have to define multiple triggers, one for each event.</a:t>
            </a:r>
          </a:p>
          <a:p>
            <a:pPr algn="just"/>
            <a:endParaRPr lang="en-IN" dirty="0">
              <a:latin typeface="Arial" panose="020B0604020202020204" pitchFamily="34" charset="0"/>
              <a:cs typeface="Arial" panose="020B0604020202020204" pitchFamily="34" charset="0"/>
            </a:endParaRPr>
          </a:p>
          <a:p>
            <a:pPr algn="just"/>
            <a:r>
              <a:rPr lang="en-IN" dirty="0">
                <a:latin typeface="Arial" panose="020B0604020202020204" pitchFamily="34" charset="0"/>
                <a:cs typeface="Arial" panose="020B0604020202020204" pitchFamily="34" charset="0"/>
              </a:rPr>
              <a:t>A trigger must be associated with a specific table. Without a table trigger would not exist therefore you have to specify the table name after the ON keyword.</a:t>
            </a:r>
          </a:p>
          <a:p>
            <a:pPr algn="just"/>
            <a:endParaRPr lang="en-IN" dirty="0">
              <a:latin typeface="Arial" panose="020B0604020202020204" pitchFamily="34" charset="0"/>
              <a:cs typeface="Arial" panose="020B0604020202020204" pitchFamily="34" charset="0"/>
            </a:endParaRPr>
          </a:p>
          <a:p>
            <a:pPr algn="just"/>
            <a:r>
              <a:rPr lang="en-IN" dirty="0">
                <a:latin typeface="Arial" panose="020B0604020202020204" pitchFamily="34" charset="0"/>
                <a:cs typeface="Arial" panose="020B0604020202020204" pitchFamily="34" charset="0"/>
              </a:rPr>
              <a:t>You place the SQL statements between BEGIN and END block. This is where you define the logic for the trigger.</a:t>
            </a:r>
          </a:p>
        </p:txBody>
      </p:sp>
    </p:spTree>
    <p:extLst>
      <p:ext uri="{BB962C8B-B14F-4D97-AF65-F5344CB8AC3E}">
        <p14:creationId xmlns:p14="http://schemas.microsoft.com/office/powerpoint/2010/main" val="3421966015"/>
      </p:ext>
    </p:extLst>
  </p:cSld>
  <p:clrMapOvr>
    <a:masterClrMapping/>
  </p:clrMapOvr>
  <p:timing>
    <p:tnLst>
      <p:par>
        <p:cTn id="1" dur="indefinite" restart="never" nodeType="tmRoot"/>
      </p:par>
    </p:tnLst>
  </p:timing>
</p:sld>
</file>

<file path=ppt/slides/slide3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What is trigger_time  and  trigger_event ?</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2260699"/>
            <a:ext cx="8839200" cy="2616101"/>
          </a:xfrm>
          <a:prstGeom prst="rect">
            <a:avLst/>
          </a:prstGeom>
        </p:spPr>
        <p:txBody>
          <a:bodyPr wrap="square">
            <a:spAutoFit/>
          </a:bodyPr>
          <a:lstStyle/>
          <a:p>
            <a:pPr algn="just"/>
            <a:r>
              <a:rPr lang="en-IN" b="1" dirty="0">
                <a:latin typeface="Arial" panose="020B0604020202020204" pitchFamily="34" charset="0"/>
                <a:cs typeface="Arial" panose="020B0604020202020204" pitchFamily="34" charset="0"/>
              </a:rPr>
              <a:t>INSERT</a:t>
            </a:r>
            <a:r>
              <a:rPr lang="en-IN" dirty="0">
                <a:latin typeface="Arial" panose="020B0604020202020204" pitchFamily="34" charset="0"/>
                <a:cs typeface="Arial" panose="020B0604020202020204" pitchFamily="34" charset="0"/>
              </a:rPr>
              <a:t>: The trigger activates whenever a new row is inserted into the table; for example</a:t>
            </a:r>
            <a:r>
              <a:rPr lang="en-IN" b="1" dirty="0">
                <a:latin typeface="Arial" panose="020B0604020202020204" pitchFamily="34" charset="0"/>
                <a:cs typeface="Arial" panose="020B0604020202020204" pitchFamily="34" charset="0"/>
              </a:rPr>
              <a:t>, through INSERT, LOAD DATA, and REPLACE statements.</a:t>
            </a:r>
          </a:p>
          <a:p>
            <a:pPr algn="just"/>
            <a:endParaRPr lang="en-IN" sz="1000" dirty="0">
              <a:latin typeface="Arial" panose="020B0604020202020204" pitchFamily="34" charset="0"/>
              <a:cs typeface="Arial" panose="020B0604020202020204" pitchFamily="34" charset="0"/>
            </a:endParaRPr>
          </a:p>
          <a:p>
            <a:pPr algn="just"/>
            <a:r>
              <a:rPr lang="en-IN" b="1" dirty="0">
                <a:latin typeface="Arial" panose="020B0604020202020204" pitchFamily="34" charset="0"/>
                <a:cs typeface="Arial" panose="020B0604020202020204" pitchFamily="34" charset="0"/>
              </a:rPr>
              <a:t>UPDATE</a:t>
            </a:r>
            <a:r>
              <a:rPr lang="en-IN" dirty="0">
                <a:latin typeface="Arial" panose="020B0604020202020204" pitchFamily="34" charset="0"/>
                <a:cs typeface="Arial" panose="020B0604020202020204" pitchFamily="34" charset="0"/>
              </a:rPr>
              <a:t>: The trigger activates whenever a row is modified; for example, </a:t>
            </a:r>
            <a:r>
              <a:rPr lang="en-IN" b="1" dirty="0">
                <a:latin typeface="Arial" panose="020B0604020202020204" pitchFamily="34" charset="0"/>
                <a:cs typeface="Arial" panose="020B0604020202020204" pitchFamily="34" charset="0"/>
              </a:rPr>
              <a:t>through UPDATE statements.</a:t>
            </a:r>
          </a:p>
          <a:p>
            <a:pPr algn="just"/>
            <a:endParaRPr lang="en-IN" sz="1000" b="1" dirty="0">
              <a:latin typeface="Arial" panose="020B0604020202020204" pitchFamily="34" charset="0"/>
              <a:cs typeface="Arial" panose="020B0604020202020204" pitchFamily="34" charset="0"/>
            </a:endParaRPr>
          </a:p>
          <a:p>
            <a:pPr algn="just"/>
            <a:r>
              <a:rPr lang="en-IN" b="1" dirty="0">
                <a:latin typeface="Arial" panose="020B0604020202020204" pitchFamily="34" charset="0"/>
                <a:cs typeface="Arial" panose="020B0604020202020204" pitchFamily="34" charset="0"/>
              </a:rPr>
              <a:t>DELETE</a:t>
            </a:r>
            <a:r>
              <a:rPr lang="en-IN" dirty="0">
                <a:latin typeface="Arial" panose="020B0604020202020204" pitchFamily="34" charset="0"/>
                <a:cs typeface="Arial" panose="020B0604020202020204" pitchFamily="34" charset="0"/>
              </a:rPr>
              <a:t>: The trigger activates whenever a row is deleted from the table; for example, </a:t>
            </a:r>
            <a:r>
              <a:rPr lang="en-IN" b="1" dirty="0">
                <a:latin typeface="Arial" panose="020B0604020202020204" pitchFamily="34" charset="0"/>
                <a:cs typeface="Arial" panose="020B0604020202020204" pitchFamily="34" charset="0"/>
              </a:rPr>
              <a:t>through DELETE and REPLACE statements.</a:t>
            </a:r>
            <a:r>
              <a:rPr lang="en-IN" dirty="0">
                <a:latin typeface="Arial" panose="020B0604020202020204" pitchFamily="34" charset="0"/>
                <a:cs typeface="Arial" panose="020B0604020202020204" pitchFamily="34" charset="0"/>
              </a:rPr>
              <a:t> DROP TABLE and TRUNCATE TABLE statements on the table do not activate this trigger, because they do not use DELETE. Dropping a partition does not activate DELETE triggers, either.</a:t>
            </a:r>
          </a:p>
        </p:txBody>
      </p:sp>
      <p:sp>
        <p:nvSpPr>
          <p:cNvPr id="5" name="Rectangle 4"/>
          <p:cNvSpPr/>
          <p:nvPr/>
        </p:nvSpPr>
        <p:spPr>
          <a:xfrm>
            <a:off x="152400" y="838200"/>
            <a:ext cx="8839200" cy="646331"/>
          </a:xfrm>
          <a:prstGeom prst="rect">
            <a:avLst/>
          </a:prstGeom>
        </p:spPr>
        <p:txBody>
          <a:bodyPr wrap="square">
            <a:spAutoFit/>
          </a:bodyPr>
          <a:lstStyle/>
          <a:p>
            <a:pPr algn="just"/>
            <a:r>
              <a:rPr lang="en-US" b="1" dirty="0">
                <a:latin typeface="Arial" panose="020B0604020202020204" pitchFamily="34" charset="0"/>
                <a:cs typeface="Arial" panose="020B0604020202020204" pitchFamily="34" charset="0"/>
              </a:rPr>
              <a:t>trigger_time</a:t>
            </a:r>
            <a:r>
              <a:rPr lang="en-US" dirty="0">
                <a:latin typeface="Arial" panose="020B0604020202020204" pitchFamily="34" charset="0"/>
                <a:cs typeface="Arial" panose="020B0604020202020204" pitchFamily="34" charset="0"/>
              </a:rPr>
              <a:t> : trigger_time is the trigger action time. It can be </a:t>
            </a:r>
            <a:r>
              <a:rPr lang="en-US" b="1" dirty="0">
                <a:latin typeface="Arial" panose="020B0604020202020204" pitchFamily="34" charset="0"/>
                <a:cs typeface="Arial" panose="020B0604020202020204" pitchFamily="34" charset="0"/>
              </a:rPr>
              <a:t>BEFORE</a:t>
            </a:r>
            <a:r>
              <a:rPr lang="en-US" dirty="0">
                <a:latin typeface="Arial" panose="020B0604020202020204" pitchFamily="34" charset="0"/>
                <a:cs typeface="Arial" panose="020B0604020202020204" pitchFamily="34" charset="0"/>
              </a:rPr>
              <a:t> or </a:t>
            </a:r>
            <a:r>
              <a:rPr lang="en-US" b="1" dirty="0">
                <a:latin typeface="Arial" panose="020B0604020202020204" pitchFamily="34" charset="0"/>
                <a:cs typeface="Arial" panose="020B0604020202020204" pitchFamily="34" charset="0"/>
              </a:rPr>
              <a:t>AFTER</a:t>
            </a:r>
            <a:r>
              <a:rPr lang="en-US" dirty="0">
                <a:latin typeface="Arial" panose="020B0604020202020204" pitchFamily="34" charset="0"/>
                <a:cs typeface="Arial" panose="020B0604020202020204" pitchFamily="34" charset="0"/>
              </a:rPr>
              <a:t> to indicate that the trigger activates before or after each row to be modified.</a:t>
            </a:r>
          </a:p>
        </p:txBody>
      </p:sp>
      <p:sp>
        <p:nvSpPr>
          <p:cNvPr id="6" name="Rectangle 5"/>
          <p:cNvSpPr/>
          <p:nvPr/>
        </p:nvSpPr>
        <p:spPr>
          <a:xfrm>
            <a:off x="152400" y="1737956"/>
            <a:ext cx="8839200" cy="369332"/>
          </a:xfrm>
          <a:prstGeom prst="rect">
            <a:avLst/>
          </a:prstGeom>
        </p:spPr>
        <p:txBody>
          <a:bodyPr wrap="square">
            <a:spAutoFit/>
          </a:bodyPr>
          <a:lstStyle/>
          <a:p>
            <a:r>
              <a:rPr lang="en-US" b="1" dirty="0">
                <a:latin typeface="Arial" panose="020B0604020202020204" pitchFamily="34" charset="0"/>
                <a:cs typeface="Arial" panose="020B0604020202020204" pitchFamily="34" charset="0"/>
              </a:rPr>
              <a:t>trigger_event</a:t>
            </a:r>
            <a:r>
              <a:rPr lang="en-US" dirty="0">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 trigger_event </a:t>
            </a:r>
            <a:r>
              <a:rPr lang="en-US" dirty="0">
                <a:latin typeface="Arial" panose="020B0604020202020204" pitchFamily="34" charset="0"/>
                <a:cs typeface="Arial" panose="020B0604020202020204" pitchFamily="34" charset="0"/>
              </a:rPr>
              <a:t>indicates the kind of operation that activates the trigger.</a:t>
            </a:r>
          </a:p>
        </p:txBody>
      </p:sp>
    </p:spTree>
    <p:extLst>
      <p:ext uri="{BB962C8B-B14F-4D97-AF65-F5344CB8AC3E}">
        <p14:creationId xmlns:p14="http://schemas.microsoft.com/office/powerpoint/2010/main" val="2722119115"/>
      </p:ext>
    </p:extLst>
  </p:cSld>
  <p:clrMapOvr>
    <a:masterClrMapping/>
  </p:clrMapOvr>
  <p:timing>
    <p:tnLst>
      <p:par>
        <p:cTn id="1" dur="indefinite" restart="never" nodeType="tmRoot"/>
      </p:par>
    </p:tnLst>
  </p:timing>
</p:sld>
</file>

<file path=ppt/slides/slide3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BEFORE and </a:t>
            </a:r>
            <a:r>
              <a:rPr lang="en-US" sz="3200" b="1" i="1" dirty="0" smtClean="0">
                <a:solidFill>
                  <a:srgbClr val="FFFF00"/>
                </a:solidFill>
                <a:latin typeface="Arial" pitchFamily="34" charset="0"/>
                <a:cs typeface="Arial" pitchFamily="34" charset="0"/>
              </a:rPr>
              <a:t>AFTER</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28600" y="990600"/>
            <a:ext cx="8686800" cy="3139321"/>
          </a:xfrm>
          <a:prstGeom prst="rect">
            <a:avLst/>
          </a:prstGeom>
        </p:spPr>
        <p:txBody>
          <a:bodyPr wrap="square">
            <a:spAutoFit/>
          </a:bodyPr>
          <a:lstStyle/>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If a BEFORE trigger fails, the operation on the corresponding row is not performed</a:t>
            </a:r>
            <a:r>
              <a:rPr lang="en-IN" dirty="0" smtClean="0">
                <a:latin typeface="Arial" panose="020B0604020202020204" pitchFamily="34" charset="0"/>
                <a:cs typeface="Arial" panose="020B0604020202020204" pitchFamily="34" charset="0"/>
              </a:rPr>
              <a:t>.</a:t>
            </a:r>
          </a:p>
          <a:p>
            <a:pPr marL="285750" indent="-285750" algn="just">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A BEFORE trigger is activated by the attempt to insert or modify the </a:t>
            </a:r>
            <a:r>
              <a:rPr lang="en-IN" dirty="0" smtClean="0">
                <a:latin typeface="Arial" panose="020B0604020202020204" pitchFamily="34" charset="0"/>
                <a:cs typeface="Arial" panose="020B0604020202020204" pitchFamily="34" charset="0"/>
              </a:rPr>
              <a:t>row or delete the row, </a:t>
            </a:r>
            <a:r>
              <a:rPr lang="en-IN" dirty="0">
                <a:latin typeface="Arial" panose="020B0604020202020204" pitchFamily="34" charset="0"/>
                <a:cs typeface="Arial" panose="020B0604020202020204" pitchFamily="34" charset="0"/>
              </a:rPr>
              <a:t>regardless of whether the attempt subsequently succeeds</a:t>
            </a:r>
            <a:r>
              <a:rPr lang="en-IN" dirty="0" smtClean="0">
                <a:latin typeface="Arial" panose="020B0604020202020204" pitchFamily="34" charset="0"/>
                <a:cs typeface="Arial" panose="020B0604020202020204" pitchFamily="34" charset="0"/>
              </a:rPr>
              <a:t>.</a:t>
            </a:r>
          </a:p>
          <a:p>
            <a:pPr marL="285750" indent="-285750" algn="just">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An AFTER trigger is executed only if any BEFORE triggers and the row operation execute successfully</a:t>
            </a:r>
            <a:r>
              <a:rPr lang="en-IN" dirty="0" smtClean="0">
                <a:latin typeface="Arial" panose="020B0604020202020204" pitchFamily="34" charset="0"/>
                <a:cs typeface="Arial" panose="020B0604020202020204" pitchFamily="34" charset="0"/>
              </a:rPr>
              <a:t>.</a:t>
            </a:r>
          </a:p>
          <a:p>
            <a:pPr marL="285750" indent="-285750" algn="just">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An error during either a BEFORE or AFTER trigger results in failure of the entire statement that caused trigger invocation.</a:t>
            </a:r>
          </a:p>
        </p:txBody>
      </p:sp>
    </p:spTree>
    <p:extLst>
      <p:ext uri="{BB962C8B-B14F-4D97-AF65-F5344CB8AC3E}">
        <p14:creationId xmlns:p14="http://schemas.microsoft.com/office/powerpoint/2010/main" val="3473350734"/>
      </p:ext>
    </p:extLst>
  </p:cSld>
  <p:clrMapOvr>
    <a:masterClrMapping/>
  </p:clrMapOvr>
  <p:timing>
    <p:tnLst>
      <p:par>
        <p:cTn id="1" dur="indefinite" restart="never" nodeType="tmRoot"/>
      </p:par>
    </p:tnLst>
  </p:timing>
</p:sld>
</file>

<file path=ppt/slides/slide3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NEW and </a:t>
            </a:r>
            <a:r>
              <a:rPr lang="en-US" sz="3200" b="1" i="1" dirty="0" smtClean="0">
                <a:solidFill>
                  <a:srgbClr val="FFFF00"/>
                </a:solidFill>
                <a:latin typeface="Arial" pitchFamily="34" charset="0"/>
                <a:cs typeface="Arial" pitchFamily="34" charset="0"/>
              </a:rPr>
              <a:t>OLD</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pPr algn="just"/>
            <a:r>
              <a:rPr lang="en-IN" dirty="0">
                <a:latin typeface="Arial" panose="020B0604020202020204" pitchFamily="34" charset="0"/>
                <a:cs typeface="Arial" panose="020B0604020202020204" pitchFamily="34" charset="0"/>
              </a:rPr>
              <a:t>The </a:t>
            </a:r>
            <a:r>
              <a:rPr lang="en-IN" b="1" dirty="0">
                <a:latin typeface="Arial" panose="020B0604020202020204" pitchFamily="34" charset="0"/>
                <a:cs typeface="Arial" panose="020B0604020202020204" pitchFamily="34" charset="0"/>
              </a:rPr>
              <a:t>OLD</a:t>
            </a:r>
            <a:r>
              <a:rPr lang="en-IN" dirty="0">
                <a:latin typeface="Arial" panose="020B0604020202020204" pitchFamily="34" charset="0"/>
                <a:cs typeface="Arial" panose="020B0604020202020204" pitchFamily="34" charset="0"/>
              </a:rPr>
              <a:t> and </a:t>
            </a:r>
            <a:r>
              <a:rPr lang="en-IN" b="1" dirty="0">
                <a:latin typeface="Arial" panose="020B0604020202020204" pitchFamily="34" charset="0"/>
                <a:cs typeface="Arial" panose="020B0604020202020204" pitchFamily="34" charset="0"/>
              </a:rPr>
              <a:t>NEW</a:t>
            </a:r>
            <a:r>
              <a:rPr lang="en-IN" dirty="0">
                <a:latin typeface="Arial" panose="020B0604020202020204" pitchFamily="34" charset="0"/>
                <a:cs typeface="Arial" panose="020B0604020202020204" pitchFamily="34" charset="0"/>
              </a:rPr>
              <a:t> keywords enable you to access columns in the rows affected by a trigger. </a:t>
            </a:r>
            <a:r>
              <a:rPr lang="en-IN" b="1" dirty="0">
                <a:latin typeface="Arial" panose="020B0604020202020204" pitchFamily="34" charset="0"/>
                <a:cs typeface="Arial" panose="020B0604020202020204" pitchFamily="34" charset="0"/>
              </a:rPr>
              <a:t>OLD</a:t>
            </a:r>
            <a:r>
              <a:rPr lang="en-IN" dirty="0">
                <a:latin typeface="Arial" panose="020B0604020202020204" pitchFamily="34" charset="0"/>
                <a:cs typeface="Arial" panose="020B0604020202020204" pitchFamily="34" charset="0"/>
              </a:rPr>
              <a:t> and </a:t>
            </a:r>
            <a:r>
              <a:rPr lang="en-IN" b="1" dirty="0">
                <a:latin typeface="Arial" panose="020B0604020202020204" pitchFamily="34" charset="0"/>
                <a:cs typeface="Arial" panose="020B0604020202020204" pitchFamily="34" charset="0"/>
              </a:rPr>
              <a:t>NEW</a:t>
            </a:r>
            <a:r>
              <a:rPr lang="en-IN" dirty="0">
                <a:latin typeface="Arial" panose="020B0604020202020204" pitchFamily="34" charset="0"/>
                <a:cs typeface="Arial" panose="020B0604020202020204" pitchFamily="34" charset="0"/>
              </a:rPr>
              <a:t> are MySQL extensions to triggers; they are not case sensitive.</a:t>
            </a:r>
            <a:endParaRPr lang="en-US" dirty="0">
              <a:latin typeface="Arial" panose="020B0604020202020204" pitchFamily="34" charset="0"/>
              <a:cs typeface="Arial" panose="020B0604020202020204" pitchFamily="34" charset="0"/>
            </a:endParaRPr>
          </a:p>
        </p:txBody>
      </p:sp>
      <p:sp>
        <p:nvSpPr>
          <p:cNvPr id="7" name="Rectangle 6"/>
          <p:cNvSpPr/>
          <p:nvPr/>
        </p:nvSpPr>
        <p:spPr>
          <a:xfrm>
            <a:off x="76200" y="1688068"/>
            <a:ext cx="8991600" cy="646331"/>
          </a:xfrm>
          <a:prstGeom prst="rect">
            <a:avLst/>
          </a:prstGeom>
          <a:solidFill>
            <a:srgbClr val="5F9378"/>
          </a:solidFill>
        </p:spPr>
        <p:txBody>
          <a:bodyPr wrap="square">
            <a:spAutoFit/>
          </a:bodyPr>
          <a:lstStyle/>
          <a:p>
            <a:pPr algn="just"/>
            <a:r>
              <a:rPr lang="en-IN" dirty="0">
                <a:solidFill>
                  <a:srgbClr val="E8F97F"/>
                </a:solidFill>
                <a:latin typeface="Arial" panose="020B0604020202020204" pitchFamily="34" charset="0"/>
                <a:cs typeface="Arial" panose="020B0604020202020204" pitchFamily="34" charset="0"/>
              </a:rPr>
              <a:t>A column named with OLD is read only. In a BEFORE trigger, you can also change its value with SET NEW.col_name = value.</a:t>
            </a:r>
          </a:p>
        </p:txBody>
      </p:sp>
      <p:sp>
        <p:nvSpPr>
          <p:cNvPr id="8" name="Rectangle 7"/>
          <p:cNvSpPr/>
          <p:nvPr/>
        </p:nvSpPr>
        <p:spPr>
          <a:xfrm>
            <a:off x="76200" y="2630269"/>
            <a:ext cx="8991600" cy="1723549"/>
          </a:xfrm>
          <a:prstGeom prst="rect">
            <a:avLst/>
          </a:prstGeom>
        </p:spPr>
        <p:txBody>
          <a:bodyPr wrap="square">
            <a:spAutoFit/>
          </a:bodyPr>
          <a:lstStyle/>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In an INSERT trigger, only </a:t>
            </a:r>
            <a:r>
              <a:rPr lang="en-IN" b="1" dirty="0">
                <a:latin typeface="Arial" panose="020B0604020202020204" pitchFamily="34" charset="0"/>
                <a:cs typeface="Arial" panose="020B0604020202020204" pitchFamily="34" charset="0"/>
              </a:rPr>
              <a:t>NEW.col_name</a:t>
            </a:r>
            <a:r>
              <a:rPr lang="en-IN" dirty="0">
                <a:latin typeface="Arial" panose="020B0604020202020204" pitchFamily="34" charset="0"/>
                <a:cs typeface="Arial" panose="020B0604020202020204" pitchFamily="34" charset="0"/>
              </a:rPr>
              <a:t> can be used; there is no </a:t>
            </a:r>
            <a:r>
              <a:rPr lang="en-IN" b="1" dirty="0" smtClean="0">
                <a:latin typeface="Arial" panose="020B0604020202020204" pitchFamily="34" charset="0"/>
                <a:cs typeface="Arial" panose="020B0604020202020204" pitchFamily="34" charset="0"/>
              </a:rPr>
              <a:t>OLD </a:t>
            </a:r>
            <a:r>
              <a:rPr lang="en-IN" dirty="0" smtClean="0">
                <a:latin typeface="Arial" panose="020B0604020202020204" pitchFamily="34" charset="0"/>
                <a:cs typeface="Arial" panose="020B0604020202020204" pitchFamily="34" charset="0"/>
              </a:rPr>
              <a:t>row</a:t>
            </a:r>
            <a:r>
              <a:rPr lang="en-IN" dirty="0">
                <a:latin typeface="Arial" panose="020B0604020202020204" pitchFamily="34" charset="0"/>
                <a:cs typeface="Arial" panose="020B0604020202020204" pitchFamily="34" charset="0"/>
              </a:rPr>
              <a:t>. </a:t>
            </a:r>
            <a:endParaRPr lang="en-IN" dirty="0" smtClean="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In a DELETE trigger, only </a:t>
            </a:r>
            <a:r>
              <a:rPr lang="en-IN" b="1" dirty="0">
                <a:latin typeface="Arial" panose="020B0604020202020204" pitchFamily="34" charset="0"/>
                <a:cs typeface="Arial" panose="020B0604020202020204" pitchFamily="34" charset="0"/>
              </a:rPr>
              <a:t>OLD.col_name</a:t>
            </a:r>
            <a:r>
              <a:rPr lang="en-IN" dirty="0">
                <a:latin typeface="Arial" panose="020B0604020202020204" pitchFamily="34" charset="0"/>
                <a:cs typeface="Arial" panose="020B0604020202020204" pitchFamily="34" charset="0"/>
              </a:rPr>
              <a:t> can be used; there is no </a:t>
            </a:r>
            <a:r>
              <a:rPr lang="en-IN" b="1" dirty="0" smtClean="0">
                <a:latin typeface="Arial" panose="020B0604020202020204" pitchFamily="34" charset="0"/>
                <a:cs typeface="Arial" panose="020B0604020202020204" pitchFamily="34" charset="0"/>
              </a:rPr>
              <a:t>NEW </a:t>
            </a:r>
            <a:r>
              <a:rPr lang="en-IN" dirty="0" smtClean="0">
                <a:latin typeface="Arial" panose="020B0604020202020204" pitchFamily="34" charset="0"/>
                <a:cs typeface="Arial" panose="020B0604020202020204" pitchFamily="34" charset="0"/>
              </a:rPr>
              <a:t>row</a:t>
            </a:r>
            <a:r>
              <a:rPr lang="en-IN" dirty="0">
                <a:latin typeface="Arial" panose="020B0604020202020204" pitchFamily="34" charset="0"/>
                <a:cs typeface="Arial" panose="020B0604020202020204" pitchFamily="34" charset="0"/>
              </a:rPr>
              <a:t>. </a:t>
            </a:r>
            <a:endParaRPr lang="en-IN" dirty="0" smtClean="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In an UPDATE trigger, you can use </a:t>
            </a:r>
            <a:r>
              <a:rPr lang="en-IN" b="1" dirty="0">
                <a:latin typeface="Arial" panose="020B0604020202020204" pitchFamily="34" charset="0"/>
                <a:cs typeface="Arial" panose="020B0604020202020204" pitchFamily="34" charset="0"/>
              </a:rPr>
              <a:t>OLD.col_name</a:t>
            </a:r>
            <a:r>
              <a:rPr lang="en-IN" dirty="0">
                <a:latin typeface="Arial" panose="020B0604020202020204" pitchFamily="34" charset="0"/>
                <a:cs typeface="Arial" panose="020B0604020202020204" pitchFamily="34" charset="0"/>
              </a:rPr>
              <a:t> to refer to the columns of a row before it is updated and </a:t>
            </a:r>
            <a:r>
              <a:rPr lang="en-IN" b="1" dirty="0">
                <a:latin typeface="Arial" panose="020B0604020202020204" pitchFamily="34" charset="0"/>
                <a:cs typeface="Arial" panose="020B0604020202020204" pitchFamily="34" charset="0"/>
              </a:rPr>
              <a:t>NEW.col_name</a:t>
            </a:r>
            <a:r>
              <a:rPr lang="en-IN" dirty="0">
                <a:latin typeface="Arial" panose="020B0604020202020204" pitchFamily="34" charset="0"/>
                <a:cs typeface="Arial" panose="020B0604020202020204" pitchFamily="34" charset="0"/>
              </a:rPr>
              <a:t> to refer to the columns of the row after it is updated.</a:t>
            </a:r>
            <a:endParaRPr lang="en-US" dirty="0">
              <a:latin typeface="Arial" panose="020B0604020202020204" pitchFamily="34" charset="0"/>
              <a:cs typeface="Arial" panose="020B0604020202020204" pitchFamily="34" charset="0"/>
            </a:endParaRPr>
          </a:p>
        </p:txBody>
      </p:sp>
      <p:sp>
        <p:nvSpPr>
          <p:cNvPr id="2" name="Rectangle 1"/>
          <p:cNvSpPr/>
          <p:nvPr/>
        </p:nvSpPr>
        <p:spPr>
          <a:xfrm>
            <a:off x="228600" y="4419600"/>
            <a:ext cx="8763000" cy="1323439"/>
          </a:xfrm>
          <a:prstGeom prst="rect">
            <a:avLst/>
          </a:prstGeom>
        </p:spPr>
        <p:txBody>
          <a:bodyPr wrap="square">
            <a:spAutoFit/>
          </a:bodyPr>
          <a:lstStyle/>
          <a:p>
            <a:r>
              <a:rPr lang="en-IN" sz="2000" dirty="0" smtClean="0">
                <a:latin typeface="Arial" panose="020B0604020202020204" pitchFamily="34" charset="0"/>
                <a:cs typeface="Arial" panose="020B0604020202020204" pitchFamily="34" charset="0"/>
              </a:rPr>
              <a:t>The </a:t>
            </a:r>
            <a:r>
              <a:rPr lang="en-IN" sz="2000" dirty="0">
                <a:latin typeface="Arial" panose="020B0604020202020204" pitchFamily="34" charset="0"/>
                <a:cs typeface="Arial" panose="020B0604020202020204" pitchFamily="34" charset="0"/>
              </a:rPr>
              <a:t>trigger occurs. This can either be BEFORE or AFTER an INSERT, UPDATE or DELETE. A BEFORE trigger must be used if you need to modify incoming data. An AFTER trigger must be used if you want to reference the new/changed record as a foreign key for a record in another table.</a:t>
            </a:r>
          </a:p>
        </p:txBody>
      </p:sp>
      <p:sp>
        <p:nvSpPr>
          <p:cNvPr id="3" name="Rectangle 2"/>
          <p:cNvSpPr/>
          <p:nvPr/>
        </p:nvSpPr>
        <p:spPr>
          <a:xfrm>
            <a:off x="3581400" y="5867400"/>
            <a:ext cx="4981172" cy="400110"/>
          </a:xfrm>
          <a:prstGeom prst="rect">
            <a:avLst/>
          </a:prstGeom>
        </p:spPr>
        <p:txBody>
          <a:bodyPr wrap="none">
            <a:spAutoFit/>
          </a:bodyPr>
          <a:lstStyle/>
          <a:p>
            <a:r>
              <a:rPr lang="en-IN" sz="2000" b="1" dirty="0">
                <a:solidFill>
                  <a:srgbClr val="0070C0"/>
                </a:solidFill>
              </a:rPr>
              <a:t>A column named with OLD is read only.</a:t>
            </a:r>
          </a:p>
        </p:txBody>
      </p:sp>
    </p:spTree>
    <p:extLst>
      <p:ext uri="{BB962C8B-B14F-4D97-AF65-F5344CB8AC3E}">
        <p14:creationId xmlns:p14="http://schemas.microsoft.com/office/powerpoint/2010/main" val="3252375101"/>
      </p:ext>
    </p:extLst>
  </p:cSld>
  <p:clrMapOvr>
    <a:masterClrMapping/>
  </p:clrMapOvr>
  <p:timing>
    <p:tnLst>
      <p:par>
        <p:cTn id="1" dur="indefinite" restart="never" nodeType="tmRoot"/>
      </p:par>
    </p:tnLst>
  </p:timing>
</p:sld>
</file>

<file path=ppt/slides/slide3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NOTE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trigger cannot use the </a:t>
            </a:r>
            <a:r>
              <a:rPr lang="en-IN" b="1" i="1" dirty="0">
                <a:latin typeface="Arial" panose="020B0604020202020204" pitchFamily="34" charset="0"/>
                <a:cs typeface="Arial" panose="020B0604020202020204" pitchFamily="34" charset="0"/>
              </a:rPr>
              <a:t>CALL</a:t>
            </a:r>
            <a:r>
              <a:rPr lang="en-IN" dirty="0">
                <a:latin typeface="Arial" panose="020B0604020202020204" pitchFamily="34" charset="0"/>
                <a:cs typeface="Arial" panose="020B0604020202020204" pitchFamily="34" charset="0"/>
              </a:rPr>
              <a:t> statement to invoke stored procedures that return data to the client or that use dynamic SQL. (Stored procedures are permitted to return data to the trigger through OUT or INOUT parameters.)</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42202093"/>
      </p:ext>
    </p:extLst>
  </p:cSld>
  <p:clrMapOvr>
    <a:masterClrMapping/>
  </p:clrMapOvr>
  <p:timing>
    <p:tnLst>
      <p:par>
        <p:cTn id="1" dur="indefinite" restart="never" nodeType="tmRoot"/>
      </p:par>
    </p:tnLst>
  </p:timing>
</p:sld>
</file>

<file path=ppt/slides/slide3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DROP TRIGGER </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152400" y="1881664"/>
            <a:ext cx="88392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DROP TRIGGER [IF EXISTS] [schema_name.]trigger_name</a:t>
            </a:r>
          </a:p>
        </p:txBody>
      </p:sp>
      <p:sp>
        <p:nvSpPr>
          <p:cNvPr id="6" name="Rectangle 5"/>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drops a trigger. The schema (database) name is optional. If the schema is omitted, the trigger is dropped from the default schema.</a:t>
            </a:r>
            <a:endParaRPr lang="en-US" b="1" dirty="0">
              <a:latin typeface="Arial" panose="020B0604020202020204" pitchFamily="34" charset="0"/>
              <a:cs typeface="Arial" panose="020B0604020202020204" pitchFamily="34" charset="0"/>
            </a:endParaRPr>
          </a:p>
        </p:txBody>
      </p:sp>
      <p:sp>
        <p:nvSpPr>
          <p:cNvPr id="3" name="Rectangle 2"/>
          <p:cNvSpPr/>
          <p:nvPr/>
        </p:nvSpPr>
        <p:spPr>
          <a:xfrm>
            <a:off x="152400" y="2648129"/>
            <a:ext cx="88392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If you drop a table, any triggers for the table are also dropped. </a:t>
            </a:r>
          </a:p>
        </p:txBody>
      </p:sp>
      <p:sp>
        <p:nvSpPr>
          <p:cNvPr id="5" name="Rectangle 4"/>
          <p:cNvSpPr/>
          <p:nvPr/>
        </p:nvSpPr>
        <p:spPr>
          <a:xfrm>
            <a:off x="228600" y="3886200"/>
            <a:ext cx="8610600" cy="1200329"/>
          </a:xfrm>
          <a:prstGeom prst="rect">
            <a:avLst/>
          </a:prstGeom>
        </p:spPr>
        <p:txBody>
          <a:bodyPr wrap="square">
            <a:spAutoFit/>
          </a:bodyPr>
          <a:lstStyle/>
          <a:p>
            <a:r>
              <a:rPr lang="en-IN" dirty="0"/>
              <a:t>As of MySQL 5.7.2, it is possible to define multiple triggers for a given table that have the same trigger event and action time. For example, you can have two BEFORE UPDATE triggers for a table. By default, triggers that have the same trigger event and action time activate in the order they were created.</a:t>
            </a:r>
          </a:p>
        </p:txBody>
      </p:sp>
    </p:spTree>
    <p:extLst>
      <p:ext uri="{BB962C8B-B14F-4D97-AF65-F5344CB8AC3E}">
        <p14:creationId xmlns:p14="http://schemas.microsoft.com/office/powerpoint/2010/main" val="1574821277"/>
      </p:ext>
    </p:extLst>
  </p:cSld>
  <p:clrMapOvr>
    <a:masterClrMapping/>
  </p:clrMapOvr>
  <p:timing>
    <p:tnLst>
      <p:par>
        <p:cTn id="1" dur="indefinite" restart="never" nodeType="tmRoot"/>
      </p:par>
    </p:tnLst>
  </p:timing>
</p:sld>
</file>

<file path=ppt/slides/slide3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228600" y="788075"/>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'Hello World';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2" name="Rectangle 1"/>
          <p:cNvSpPr/>
          <p:nvPr/>
        </p:nvSpPr>
        <p:spPr>
          <a:xfrm>
            <a:off x="228600" y="3124200"/>
            <a:ext cx="8686800" cy="400110"/>
          </a:xfrm>
          <a:prstGeom prst="rect">
            <a:avLst/>
          </a:prstGeom>
        </p:spPr>
        <p:txBody>
          <a:bodyPr wrap="square">
            <a:spAutoFit/>
          </a:bodyPr>
          <a:lstStyle/>
          <a:p>
            <a:r>
              <a:rPr lang="en-IN" sz="2000" dirty="0">
                <a:solidFill>
                  <a:srgbClr val="0070C0"/>
                </a:solidFill>
              </a:rPr>
              <a:t>ERROR 1415 (0A000): Not allowed to return a result set from a trigger</a:t>
            </a:r>
          </a:p>
        </p:txBody>
      </p:sp>
    </p:spTree>
    <p:extLst>
      <p:ext uri="{BB962C8B-B14F-4D97-AF65-F5344CB8AC3E}">
        <p14:creationId xmlns:p14="http://schemas.microsoft.com/office/powerpoint/2010/main" val="19623657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6764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How would you explain a database to a child?</a:t>
            </a:r>
            <a:endParaRPr lang="en-US" dirty="0"/>
          </a:p>
        </p:txBody>
      </p:sp>
    </p:spTree>
    <p:extLst>
      <p:ext uri="{BB962C8B-B14F-4D97-AF65-F5344CB8AC3E}">
        <p14:creationId xmlns:p14="http://schemas.microsoft.com/office/powerpoint/2010/main" val="29576824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3" name="Rectangle 2"/>
          <p:cNvSpPr/>
          <p:nvPr/>
        </p:nvSpPr>
        <p:spPr>
          <a:xfrm>
            <a:off x="228600" y="344269"/>
            <a:ext cx="8686800" cy="1200329"/>
          </a:xfrm>
          <a:prstGeom prst="rect">
            <a:avLst/>
          </a:prstGeom>
        </p:spPr>
        <p:txBody>
          <a:bodyPr wrap="square">
            <a:spAutoFit/>
          </a:bodyPr>
          <a:lstStyle/>
          <a:p>
            <a:pPr lvl="0" algn="r">
              <a:spcBef>
                <a:spcPct val="0"/>
              </a:spcBef>
              <a:defRPr/>
            </a:pPr>
            <a:r>
              <a:rPr lang="en-IN" sz="3600" i="1" dirty="0">
                <a:solidFill>
                  <a:srgbClr val="FF9900"/>
                </a:solidFill>
                <a:latin typeface="Arial" pitchFamily="34" charset="0"/>
                <a:cs typeface="Arial" pitchFamily="34" charset="0"/>
              </a:rPr>
              <a:t>What is a </a:t>
            </a:r>
            <a:r>
              <a:rPr lang="en-IN" sz="3600" i="1" dirty="0" smtClean="0">
                <a:solidFill>
                  <a:srgbClr val="FF9900"/>
                </a:solidFill>
                <a:latin typeface="Arial" pitchFamily="34" charset="0"/>
                <a:cs typeface="Arial" pitchFamily="34" charset="0"/>
              </a:rPr>
              <a:t>degree, cardinality, domain, and union </a:t>
            </a:r>
            <a:r>
              <a:rPr lang="en-IN" sz="3600" i="1" dirty="0">
                <a:solidFill>
                  <a:srgbClr val="FF9900"/>
                </a:solidFill>
                <a:latin typeface="Arial" pitchFamily="34" charset="0"/>
                <a:cs typeface="Arial" pitchFamily="34" charset="0"/>
              </a:rPr>
              <a:t>in database?</a:t>
            </a:r>
            <a:endParaRPr lang="en-US" sz="3600"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 name="Rectangle 4"/>
          <p:cNvSpPr/>
          <p:nvPr/>
        </p:nvSpPr>
        <p:spPr>
          <a:xfrm>
            <a:off x="152400" y="1845439"/>
            <a:ext cx="8839200" cy="4093428"/>
          </a:xfrm>
          <a:prstGeom prst="rect">
            <a:avLst/>
          </a:prstGeom>
        </p:spPr>
        <p:txBody>
          <a:bodyPr wrap="square">
            <a:spAutoFit/>
          </a:bodyPr>
          <a:lstStyle/>
          <a:p>
            <a:pPr marL="342900" indent="-342900" algn="just">
              <a:buFont typeface="Arial" panose="020B0604020202020204" pitchFamily="34" charset="0"/>
              <a:buChar char="•"/>
            </a:pPr>
            <a:r>
              <a:rPr lang="en-IN" sz="2000" b="1" dirty="0">
                <a:solidFill>
                  <a:srgbClr val="0089A4"/>
                </a:solidFill>
                <a:latin typeface="Gentium Basic"/>
              </a:rPr>
              <a:t>Degree d(R)</a:t>
            </a:r>
            <a:r>
              <a:rPr lang="en-IN" sz="2000" dirty="0">
                <a:solidFill>
                  <a:srgbClr val="0089A4"/>
                </a:solidFill>
                <a:latin typeface="Gentium Basic"/>
              </a:rPr>
              <a:t>:    Total no of attributes/columns present in a relation/table is called degree of the relation and is denoted by d(R</a:t>
            </a:r>
            <a:r>
              <a:rPr lang="en-IN" sz="2000" dirty="0" smtClean="0">
                <a:solidFill>
                  <a:srgbClr val="0089A4"/>
                </a:solidFill>
                <a:latin typeface="Gentium Basic"/>
              </a:rPr>
              <a:t>).</a:t>
            </a:r>
          </a:p>
          <a:p>
            <a:pPr marL="342900" indent="-342900" algn="just">
              <a:buFont typeface="Arial" panose="020B0604020202020204" pitchFamily="34" charset="0"/>
              <a:buChar char="•"/>
            </a:pPr>
            <a:endParaRPr lang="en-IN" sz="2000" dirty="0">
              <a:solidFill>
                <a:srgbClr val="0089A4"/>
              </a:solidFill>
              <a:latin typeface="Gentium Basic"/>
            </a:endParaRPr>
          </a:p>
          <a:p>
            <a:pPr marL="342900" indent="-342900" algn="just">
              <a:buFont typeface="Arial" panose="020B0604020202020204" pitchFamily="34" charset="0"/>
              <a:buChar char="•"/>
            </a:pPr>
            <a:r>
              <a:rPr lang="en-IN" sz="2000" b="1" dirty="0">
                <a:solidFill>
                  <a:srgbClr val="0089A4"/>
                </a:solidFill>
                <a:latin typeface="Gentium Basic"/>
              </a:rPr>
              <a:t>Cardinality |R|</a:t>
            </a:r>
            <a:r>
              <a:rPr lang="en-IN" sz="2000" dirty="0">
                <a:solidFill>
                  <a:srgbClr val="0089A4"/>
                </a:solidFill>
                <a:latin typeface="Gentium Basic"/>
              </a:rPr>
              <a:t>: Total no if tuples present in a relation or Rows present in a table, is called cardinality of a relation and is denoted by |R</a:t>
            </a:r>
            <a:r>
              <a:rPr lang="en-IN" sz="2000" dirty="0" smtClean="0">
                <a:solidFill>
                  <a:srgbClr val="0089A4"/>
                </a:solidFill>
                <a:latin typeface="Gentium Basic"/>
              </a:rPr>
              <a:t>|.</a:t>
            </a:r>
          </a:p>
          <a:p>
            <a:pPr marL="342900" indent="-342900" algn="just">
              <a:buFont typeface="Arial" panose="020B0604020202020204" pitchFamily="34" charset="0"/>
              <a:buChar char="•"/>
            </a:pPr>
            <a:endParaRPr lang="en-IN" sz="2000" dirty="0">
              <a:solidFill>
                <a:srgbClr val="0089A4"/>
              </a:solidFill>
              <a:latin typeface="Gentium Basic"/>
            </a:endParaRPr>
          </a:p>
          <a:p>
            <a:pPr marL="342900" indent="-342900" algn="just">
              <a:buFont typeface="Arial" panose="020B0604020202020204" pitchFamily="34" charset="0"/>
              <a:buChar char="•"/>
            </a:pPr>
            <a:r>
              <a:rPr lang="en-IN" sz="2000" b="1" dirty="0">
                <a:solidFill>
                  <a:srgbClr val="0089A4"/>
                </a:solidFill>
                <a:latin typeface="Gentium Basic"/>
              </a:rPr>
              <a:t>Domain</a:t>
            </a:r>
            <a:r>
              <a:rPr lang="en-IN" sz="2000" dirty="0">
                <a:solidFill>
                  <a:srgbClr val="0089A4"/>
                </a:solidFill>
                <a:latin typeface="Gentium Basic"/>
              </a:rPr>
              <a:t>: Total range of accepted values for an attribute of the relation is called the domain of the attribute</a:t>
            </a:r>
            <a:r>
              <a:rPr lang="en-IN" sz="2000" dirty="0" smtClean="0">
                <a:solidFill>
                  <a:srgbClr val="0089A4"/>
                </a:solidFill>
                <a:latin typeface="Gentium Basic"/>
              </a:rPr>
              <a:t>. (Data Type)</a:t>
            </a:r>
          </a:p>
          <a:p>
            <a:pPr marL="342900" indent="-342900" algn="just">
              <a:buFont typeface="Arial" panose="020B0604020202020204" pitchFamily="34" charset="0"/>
              <a:buChar char="•"/>
            </a:pPr>
            <a:endParaRPr lang="en-IN" sz="2000" dirty="0">
              <a:solidFill>
                <a:srgbClr val="0089A4"/>
              </a:solidFill>
              <a:latin typeface="Gentium Basic"/>
            </a:endParaRPr>
          </a:p>
          <a:p>
            <a:pPr marL="342900" indent="-342900" algn="just">
              <a:buFont typeface="Arial" panose="020B0604020202020204" pitchFamily="34" charset="0"/>
              <a:buChar char="•"/>
            </a:pPr>
            <a:r>
              <a:rPr lang="en-IN" sz="2000" b="1" dirty="0">
                <a:solidFill>
                  <a:srgbClr val="0089A4"/>
                </a:solidFill>
                <a:latin typeface="Gentium Basic"/>
              </a:rPr>
              <a:t>Union Compatibility</a:t>
            </a:r>
            <a:r>
              <a:rPr lang="en-IN" sz="2000" dirty="0">
                <a:solidFill>
                  <a:srgbClr val="0089A4"/>
                </a:solidFill>
                <a:latin typeface="Gentium Basic"/>
              </a:rPr>
              <a:t>: Two relations R and S are set to be Union Compatible to each other if and only if:</a:t>
            </a:r>
          </a:p>
          <a:p>
            <a:pPr marL="914400" lvl="1" indent="-457200" algn="just">
              <a:buFont typeface="+mj-lt"/>
              <a:buAutoNum type="arabicPeriod"/>
            </a:pPr>
            <a:r>
              <a:rPr lang="en-IN" sz="2000" dirty="0">
                <a:solidFill>
                  <a:srgbClr val="0089A4"/>
                </a:solidFill>
                <a:latin typeface="Gentium Basic"/>
              </a:rPr>
              <a:t>They have the same degree d(R).</a:t>
            </a:r>
          </a:p>
          <a:p>
            <a:pPr marL="914400" lvl="1" indent="-457200" algn="just">
              <a:buFont typeface="+mj-lt"/>
              <a:buAutoNum type="arabicPeriod"/>
            </a:pPr>
            <a:r>
              <a:rPr lang="en-IN" sz="2000" dirty="0">
                <a:solidFill>
                  <a:srgbClr val="0089A4"/>
                </a:solidFill>
                <a:latin typeface="Gentium Basic"/>
              </a:rPr>
              <a:t>Domains of the respective attributes should also be same.</a:t>
            </a:r>
            <a:endParaRPr lang="en-IN" sz="2000" b="0" i="0" dirty="0">
              <a:solidFill>
                <a:srgbClr val="0089A4"/>
              </a:solidFill>
              <a:effectLst/>
              <a:latin typeface="Gentium Basic"/>
            </a:endParaRPr>
          </a:p>
        </p:txBody>
      </p:sp>
    </p:spTree>
    <p:extLst>
      <p:ext uri="{BB962C8B-B14F-4D97-AF65-F5344CB8AC3E}">
        <p14:creationId xmlns:p14="http://schemas.microsoft.com/office/powerpoint/2010/main" val="26599769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228600" y="2677886"/>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UPDATE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d1 values (old.dname, new.dname);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6" name="Rectangle 5"/>
          <p:cNvSpPr/>
          <p:nvPr/>
        </p:nvSpPr>
        <p:spPr>
          <a:xfrm>
            <a:off x="228600" y="4761361"/>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DELETE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 values (old.deptno, old.dname, old.loc, old.pwd, now(), user());</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8" name="Rectangle 7"/>
          <p:cNvSpPr/>
          <p:nvPr/>
        </p:nvSpPr>
        <p:spPr>
          <a:xfrm>
            <a:off x="228600" y="609600"/>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d1 values (new.deptno, new.dname, new.loc, new.pwd);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Tree>
    <p:extLst>
      <p:ext uri="{BB962C8B-B14F-4D97-AF65-F5344CB8AC3E}">
        <p14:creationId xmlns:p14="http://schemas.microsoft.com/office/powerpoint/2010/main" val="1471185523"/>
      </p:ext>
    </p:extLst>
  </p:cSld>
  <p:clrMapOvr>
    <a:masterClrMapping/>
  </p:clrMapOvr>
  <p:timing>
    <p:tnLst>
      <p:par>
        <p:cTn id="1" dur="indefinite" restart="never" nodeType="tmRoot"/>
      </p:par>
    </p:tnLst>
  </p:timing>
</p:sld>
</file>

<file path=ppt/slides/slide4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28600" y="3048000"/>
            <a:ext cx="86868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DATE_FORMAT (now(), '%W') = 'Wednesday'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'Invalid';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3" name="Rectangle 2"/>
          <p:cNvSpPr/>
          <p:nvPr/>
        </p:nvSpPr>
        <p:spPr>
          <a:xfrm>
            <a:off x="228600" y="762000"/>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 values (new.deptno, new.dname, new.loc, new.pwd,  now(), user());</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1960509063"/>
      </p:ext>
    </p:extLst>
  </p:cSld>
  <p:clrMapOvr>
    <a:masterClrMapping/>
  </p:clrMapOvr>
  <p:timing>
    <p:tnLst>
      <p:par>
        <p:cTn id="1" dur="indefinite" restart="never" nodeType="tmRoot"/>
      </p:par>
    </p:tnLst>
  </p:timing>
</p:sld>
</file>

<file path=ppt/slides/slide4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228600" y="762000"/>
            <a:ext cx="8686800" cy="3970318"/>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msg varchar(100);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new.dname = 'A'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new.dname = 'Apple';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msg = 'My error message';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msg;</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Tree>
    <p:extLst>
      <p:ext uri="{BB962C8B-B14F-4D97-AF65-F5344CB8AC3E}">
        <p14:creationId xmlns:p14="http://schemas.microsoft.com/office/powerpoint/2010/main" val="317148394"/>
      </p:ext>
    </p:extLst>
  </p:cSld>
  <p:clrMapOvr>
    <a:masterClrMapping/>
  </p:clrMapOvr>
  <p:timing>
    <p:tnLst>
      <p:par>
        <p:cTn id="1" dur="indefinite" restart="never" nodeType="tmRoot"/>
      </p:par>
    </p:tnLst>
  </p:timing>
</p:sld>
</file>

<file path=ppt/slides/slide4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28600" y="767477"/>
            <a:ext cx="86868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new.deptno &lt; 50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‘Invalid department number';</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6" name="Rectangle 5"/>
          <p:cNvSpPr/>
          <p:nvPr/>
        </p:nvSpPr>
        <p:spPr>
          <a:xfrm>
            <a:off x="228600" y="3586877"/>
            <a:ext cx="8686800" cy="2585323"/>
          </a:xfrm>
          <a:prstGeom prst="rect">
            <a:avLst/>
          </a:prstGeom>
          <a:solidFill>
            <a:schemeClr val="accent3">
              <a:lumMod val="20000"/>
              <a:lumOff val="80000"/>
            </a:schemeClr>
          </a:solidFill>
        </p:spPr>
        <p:txBody>
          <a:bodyPr wrap="square">
            <a:spAutoFit/>
          </a:bodyPr>
          <a:lstStyle/>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triggerName</a:t>
            </a:r>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triggerName </a:t>
            </a:r>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before INSERT on EMP for each  row</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new.sal &lt;=0 then</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new.sal = 25000;</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7" name="Rectangle 6"/>
          <p:cNvSpPr/>
          <p:nvPr/>
        </p:nvSpPr>
        <p:spPr>
          <a:xfrm>
            <a:off x="3733800" y="4800600"/>
            <a:ext cx="5029200" cy="646331"/>
          </a:xfrm>
          <a:prstGeom prst="rect">
            <a:avLst/>
          </a:prstGeom>
        </p:spPr>
        <p:txBody>
          <a:bodyPr wrap="square">
            <a:spAutoFit/>
          </a:bodyPr>
          <a:lstStyle/>
          <a:p>
            <a:r>
              <a:rPr lang="en-US" dirty="0" smtClean="0">
                <a:solidFill>
                  <a:srgbClr val="FF0000"/>
                </a:solidFill>
              </a:rPr>
              <a:t>ERROR 1362 (HY000): Updating of NEW row is not allowed in after trigger</a:t>
            </a:r>
            <a:endParaRPr lang="en-US" dirty="0">
              <a:solidFill>
                <a:srgbClr val="FF0000"/>
              </a:solidFill>
            </a:endParaRPr>
          </a:p>
        </p:txBody>
      </p:sp>
      <p:sp>
        <p:nvSpPr>
          <p:cNvPr id="8" name="Rectangle 7"/>
          <p:cNvSpPr/>
          <p:nvPr/>
        </p:nvSpPr>
        <p:spPr>
          <a:xfrm>
            <a:off x="1676400" y="5562600"/>
            <a:ext cx="7239000" cy="646331"/>
          </a:xfrm>
          <a:prstGeom prst="rect">
            <a:avLst/>
          </a:prstGeom>
        </p:spPr>
        <p:txBody>
          <a:bodyPr wrap="square">
            <a:spAutoFit/>
          </a:bodyPr>
          <a:lstStyle/>
          <a:p>
            <a:r>
              <a:rPr lang="en-US" dirty="0" smtClean="0">
                <a:solidFill>
                  <a:srgbClr val="0083A2"/>
                </a:solidFill>
              </a:rPr>
              <a:t>mysql&gt; insert into emp (empno,  ename,  sal,  mgr,  deptno) values(1, ‘ abc',   -10000,  7788, 10);</a:t>
            </a:r>
            <a:endParaRPr lang="en-US" dirty="0">
              <a:solidFill>
                <a:srgbClr val="0083A2"/>
              </a:solidFill>
            </a:endParaRPr>
          </a:p>
        </p:txBody>
      </p:sp>
    </p:spTree>
    <p:extLst>
      <p:ext uri="{BB962C8B-B14F-4D97-AF65-F5344CB8AC3E}">
        <p14:creationId xmlns:p14="http://schemas.microsoft.com/office/powerpoint/2010/main" val="1092632628"/>
      </p:ext>
    </p:extLst>
  </p:cSld>
  <p:clrMapOvr>
    <a:masterClrMapping/>
  </p:clrMapOvr>
  <p:timing>
    <p:tnLst>
      <p:par>
        <p:cTn id="1" dur="indefinite" restart="never" nodeType="tmRoot"/>
      </p:par>
    </p:tnLst>
  </p:timing>
</p:sld>
</file>

<file path=ppt/slides/slide4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228600" y="906482"/>
            <a:ext cx="8686800" cy="3416320"/>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city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msg varchar(100);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new.c1 &lt;&gt;  '</a:t>
            </a:r>
            <a:r>
              <a:rPr lang="en-IN" dirty="0" err="1">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Pune</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msg = 'Invalid city 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msg;</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1092632628"/>
      </p:ext>
    </p:extLst>
  </p:cSld>
  <p:clrMapOvr>
    <a:masterClrMapping/>
  </p:clrMapOvr>
  <p:timing>
    <p:tnLst>
      <p:par>
        <p:cTn id="1" dur="indefinite" restart="never" nodeType="tmRoot"/>
      </p:par>
    </p:tnLst>
  </p:timing>
</p:sld>
</file>

<file path=ppt/slides/slide4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228600" y="906482"/>
            <a:ext cx="8686800" cy="2585323"/>
          </a:xfrm>
          <a:prstGeom prst="rect">
            <a:avLst/>
          </a:prstGeom>
          <a:solidFill>
            <a:schemeClr val="accent3">
              <a:lumMod val="20000"/>
              <a:lumOff val="80000"/>
            </a:schemeClr>
          </a:solidFill>
        </p:spPr>
        <p:txBody>
          <a:bodyPr wrap="square">
            <a:spAutoFit/>
          </a:bodyPr>
          <a:lstStyle/>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triggerName</a:t>
            </a:r>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triggerName </a:t>
            </a:r>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before INSERT on dept for </a:t>
            </a:r>
          </a:p>
          <a:p>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each row</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new.dname = upper(new.dname);</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6" name="Rectangle 5"/>
          <p:cNvSpPr/>
          <p:nvPr/>
        </p:nvSpPr>
        <p:spPr>
          <a:xfrm>
            <a:off x="4114800" y="1981200"/>
            <a:ext cx="4724400" cy="369332"/>
          </a:xfrm>
          <a:prstGeom prst="rect">
            <a:avLst/>
          </a:prstGeom>
        </p:spPr>
        <p:txBody>
          <a:bodyPr wrap="square">
            <a:spAutoFit/>
          </a:bodyPr>
          <a:lstStyle/>
          <a:p>
            <a:r>
              <a:rPr lang="en-US" dirty="0" smtClean="0">
                <a:solidFill>
                  <a:schemeClr val="accent4">
                    <a:lumMod val="75000"/>
                  </a:schemeClr>
                </a:solidFill>
              </a:rPr>
              <a:t>mysql&gt; insert into dept values(2, '</a:t>
            </a:r>
            <a:r>
              <a:rPr lang="en-US" dirty="0" err="1" smtClean="0">
                <a:solidFill>
                  <a:schemeClr val="accent4">
                    <a:lumMod val="75000"/>
                  </a:schemeClr>
                </a:solidFill>
              </a:rPr>
              <a:t>abc</a:t>
            </a:r>
            <a:r>
              <a:rPr lang="en-US" dirty="0" smtClean="0">
                <a:solidFill>
                  <a:schemeClr val="accent4">
                    <a:lumMod val="75000"/>
                  </a:schemeClr>
                </a:solidFill>
              </a:rPr>
              <a:t>', 2, 2);</a:t>
            </a:r>
          </a:p>
        </p:txBody>
      </p:sp>
    </p:spTree>
    <p:extLst>
      <p:ext uri="{BB962C8B-B14F-4D97-AF65-F5344CB8AC3E}">
        <p14:creationId xmlns:p14="http://schemas.microsoft.com/office/powerpoint/2010/main" val="1092632628"/>
      </p:ext>
    </p:extLst>
  </p:cSld>
  <p:clrMapOvr>
    <a:masterClrMapping/>
  </p:clrMapOvr>
  <p:timing>
    <p:tnLst>
      <p:par>
        <p:cTn id="1" dur="indefinite" restart="never" nodeType="tmRoot"/>
      </p:par>
    </p:tnLst>
  </p:timing>
</p:sld>
</file>

<file path=ppt/slides/slide4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228600" y="774680"/>
            <a:ext cx="8686800" cy="313932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emp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 (SELECT deptno from DEPT where deptno=new.deptno);</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x is null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'error';</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228600" y="4038600"/>
            <a:ext cx="86868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 (select max(deptno) + 1 from dept);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new.deptno = 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1626852455"/>
      </p:ext>
    </p:extLst>
  </p:cSld>
  <p:clrMapOvr>
    <a:masterClrMapping/>
  </p:clrMapOvr>
  <p:timing>
    <p:tnLst>
      <p:par>
        <p:cTn id="1" dur="indefinite" restart="never" nodeType="tmRoot"/>
      </p:par>
    </p:tnLst>
  </p:timing>
</p:sld>
</file>

<file path=ppt/slides/slide4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NORMALIZATION</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369332"/>
          </a:xfrm>
          <a:prstGeom prst="rect">
            <a:avLst/>
          </a:prstGeom>
          <a:solidFill>
            <a:schemeClr val="accent4">
              <a:lumMod val="75000"/>
            </a:schemeClr>
          </a:solidFill>
        </p:spPr>
        <p:txBody>
          <a:bodyPr wrap="square">
            <a:spAutoFit/>
          </a:bodyPr>
          <a:lstStyle/>
          <a:p>
            <a:endParaRPr lang="en-IN" dirty="0">
              <a:latin typeface="Arial" panose="020B0604020202020204" pitchFamily="34" charset="0"/>
              <a:cs typeface="Arial" panose="020B0604020202020204" pitchFamily="34" charset="0"/>
            </a:endParaRPr>
          </a:p>
        </p:txBody>
      </p:sp>
      <p:sp>
        <p:nvSpPr>
          <p:cNvPr id="4" name="Rectangle 3"/>
          <p:cNvSpPr/>
          <p:nvPr/>
        </p:nvSpPr>
        <p:spPr>
          <a:xfrm>
            <a:off x="76200" y="3697069"/>
            <a:ext cx="8991600" cy="369332"/>
          </a:xfrm>
          <a:prstGeom prst="rect">
            <a:avLst/>
          </a:prstGeom>
          <a:solidFill>
            <a:schemeClr val="accent4">
              <a:lumMod val="75000"/>
            </a:schemeClr>
          </a:solidFill>
        </p:spPr>
        <p:txBody>
          <a:bodyPr wrap="square">
            <a:spAutoFit/>
          </a:bodyPr>
          <a:lstStyle/>
          <a:p>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Database normalization, or simply normalization, is the process of organizing the columns (attributes) and tables (relations) of a relational database to reduce data redundancy and improve data integrity.</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04208935"/>
      </p:ext>
    </p:extLst>
  </p:cSld>
  <p:clrMapOvr>
    <a:masterClrMapping/>
  </p:clrMapOvr>
  <p:timing>
    <p:tnLst>
      <p:par>
        <p:cTn id="1" dur="indefinite" restart="never" nodeType="tmRoot"/>
      </p:par>
    </p:tnLst>
  </p:timing>
</p:sld>
</file>

<file path=ppt/slides/slide4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STUDENT INFORMATION SYSTEM</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685800"/>
            <a:ext cx="8991600" cy="646331"/>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STUDENT MANAGEMENT SYSTEM</a:t>
            </a:r>
            <a:r>
              <a:rPr lang="en-IN" b="1"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p:txBody>
      </p:sp>
      <p:sp>
        <p:nvSpPr>
          <p:cNvPr id="3" name="Rectangle 2"/>
          <p:cNvSpPr/>
          <p:nvPr/>
        </p:nvSpPr>
        <p:spPr>
          <a:xfrm>
            <a:off x="1905000" y="1600200"/>
            <a:ext cx="2362200" cy="3693319"/>
          </a:xfrm>
          <a:prstGeom prst="rect">
            <a:avLst/>
          </a:prstGeom>
          <a:noFill/>
        </p:spPr>
        <p:txBody>
          <a:bodyPr wrap="square">
            <a:spAutoFit/>
          </a:bodyPr>
          <a:lstStyle/>
          <a:p>
            <a:r>
              <a:rPr lang="en-IN" dirty="0"/>
              <a:t>1st NF</a:t>
            </a:r>
          </a:p>
          <a:p>
            <a:r>
              <a:rPr lang="en-IN" b="1" dirty="0"/>
              <a:t>Student Table</a:t>
            </a:r>
          </a:p>
          <a:p>
            <a:r>
              <a:rPr lang="en-IN" dirty="0"/>
              <a:t>ID (PK)</a:t>
            </a:r>
          </a:p>
          <a:p>
            <a:r>
              <a:rPr lang="en-IN" dirty="0"/>
              <a:t>TITLE</a:t>
            </a:r>
          </a:p>
          <a:p>
            <a:r>
              <a:rPr lang="en-IN" dirty="0"/>
              <a:t>FIRSTNAME</a:t>
            </a:r>
          </a:p>
          <a:p>
            <a:r>
              <a:rPr lang="en-IN" dirty="0"/>
              <a:t>MIDDLENAME</a:t>
            </a:r>
          </a:p>
          <a:p>
            <a:r>
              <a:rPr lang="en-IN" dirty="0"/>
              <a:t>LASTNAME</a:t>
            </a:r>
          </a:p>
          <a:p>
            <a:r>
              <a:rPr lang="en-IN" dirty="0"/>
              <a:t>GENDER</a:t>
            </a:r>
          </a:p>
          <a:p>
            <a:r>
              <a:rPr lang="en-IN" dirty="0"/>
              <a:t>DOB</a:t>
            </a:r>
          </a:p>
          <a:p>
            <a:r>
              <a:rPr lang="en-IN" dirty="0"/>
              <a:t>MATERIALSTATUS</a:t>
            </a:r>
          </a:p>
          <a:p>
            <a:r>
              <a:rPr lang="en-IN" dirty="0"/>
              <a:t>NATIONALITY</a:t>
            </a:r>
          </a:p>
          <a:p>
            <a:r>
              <a:rPr lang="en-IN" dirty="0"/>
              <a:t>ADDRESS</a:t>
            </a:r>
          </a:p>
          <a:p>
            <a:r>
              <a:rPr lang="en-IN" dirty="0" smtClean="0"/>
              <a:t>COUNTRY</a:t>
            </a:r>
            <a:endParaRPr lang="en-IN" dirty="0"/>
          </a:p>
        </p:txBody>
      </p:sp>
      <p:sp>
        <p:nvSpPr>
          <p:cNvPr id="6" name="Rectangle 5"/>
          <p:cNvSpPr/>
          <p:nvPr/>
        </p:nvSpPr>
        <p:spPr>
          <a:xfrm>
            <a:off x="4495800" y="2209800"/>
            <a:ext cx="2652889" cy="2862322"/>
          </a:xfrm>
          <a:prstGeom prst="rect">
            <a:avLst/>
          </a:prstGeom>
          <a:noFill/>
        </p:spPr>
        <p:txBody>
          <a:bodyPr wrap="square">
            <a:spAutoFit/>
          </a:bodyPr>
          <a:lstStyle/>
          <a:p>
            <a:r>
              <a:rPr lang="en-IN" dirty="0"/>
              <a:t>STATE</a:t>
            </a:r>
          </a:p>
          <a:p>
            <a:r>
              <a:rPr lang="en-IN" dirty="0"/>
              <a:t>DISTRICT</a:t>
            </a:r>
          </a:p>
          <a:p>
            <a:r>
              <a:rPr lang="en-IN" dirty="0"/>
              <a:t>CITY</a:t>
            </a:r>
          </a:p>
          <a:p>
            <a:r>
              <a:rPr lang="en-IN" dirty="0"/>
              <a:t>ZIP</a:t>
            </a:r>
          </a:p>
          <a:p>
            <a:r>
              <a:rPr lang="en-IN" dirty="0"/>
              <a:t>LANDLINE</a:t>
            </a:r>
          </a:p>
          <a:p>
            <a:r>
              <a:rPr lang="en-IN" dirty="0"/>
              <a:t>MOBILE</a:t>
            </a:r>
          </a:p>
          <a:p>
            <a:r>
              <a:rPr lang="en-IN" dirty="0"/>
              <a:t>EMAILID</a:t>
            </a:r>
          </a:p>
          <a:p>
            <a:r>
              <a:rPr lang="en-IN" dirty="0"/>
              <a:t>QUALIFICATION</a:t>
            </a:r>
          </a:p>
          <a:p>
            <a:r>
              <a:rPr lang="en-IN" dirty="0"/>
              <a:t>HOBBIES</a:t>
            </a:r>
          </a:p>
          <a:p>
            <a:r>
              <a:rPr lang="en-IN" dirty="0"/>
              <a:t>ACHIVEMENTS</a:t>
            </a:r>
          </a:p>
        </p:txBody>
      </p:sp>
    </p:spTree>
    <p:extLst>
      <p:ext uri="{BB962C8B-B14F-4D97-AF65-F5344CB8AC3E}">
        <p14:creationId xmlns:p14="http://schemas.microsoft.com/office/powerpoint/2010/main" val="776951875"/>
      </p:ext>
    </p:extLst>
  </p:cSld>
  <p:clrMapOvr>
    <a:masterClrMapping/>
  </p:clrMapOvr>
  <p:timing>
    <p:tnLst>
      <p:par>
        <p:cTn id="1" dur="indefinite" restart="never" nodeType="tmRoot"/>
      </p:par>
    </p:tnLst>
  </p:timing>
</p:sld>
</file>

<file path=ppt/slides/slide4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STUDENT INFORMATION SYSTEM</a:t>
            </a:r>
            <a:endParaRPr lang="en-IN" sz="3200" b="1" i="1" dirty="0">
              <a:solidFill>
                <a:srgbClr val="FFFF00"/>
              </a:solidFill>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2118296252"/>
              </p:ext>
            </p:extLst>
          </p:nvPr>
        </p:nvGraphicFramePr>
        <p:xfrm>
          <a:off x="76201" y="1504950"/>
          <a:ext cx="8991600" cy="4467225"/>
        </p:xfrm>
        <a:graphic>
          <a:graphicData uri="http://schemas.openxmlformats.org/drawingml/2006/table">
            <a:tbl>
              <a:tblPr>
                <a:tableStyleId>{5C22544A-7EE6-4342-B048-85BDC9FD1C3A}</a:tableStyleId>
              </a:tblPr>
              <a:tblGrid>
                <a:gridCol w="1852616"/>
                <a:gridCol w="1610970"/>
                <a:gridCol w="1208228"/>
                <a:gridCol w="1691519"/>
                <a:gridCol w="1180466"/>
                <a:gridCol w="1447801"/>
              </a:tblGrid>
              <a:tr h="238125">
                <a:tc gridSpan="6">
                  <a:txBody>
                    <a:bodyPr/>
                    <a:lstStyle/>
                    <a:p>
                      <a:pPr algn="ctr" fontAlgn="b"/>
                      <a:r>
                        <a:rPr lang="en-IN" sz="1400" b="1" u="none" strike="noStrike" dirty="0">
                          <a:solidFill>
                            <a:schemeClr val="tx1"/>
                          </a:solidFill>
                          <a:effectLst/>
                          <a:latin typeface="Palatino Linotype" panose="02040502050505030304" pitchFamily="18" charset="0"/>
                        </a:rPr>
                        <a:t>2nd NF</a:t>
                      </a:r>
                      <a:endParaRPr lang="en-IN" sz="1400" b="1"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r>
              <a:tr h="266700">
                <a:tc>
                  <a:txBody>
                    <a:bodyPr/>
                    <a:lstStyle/>
                    <a:p>
                      <a:pPr algn="ctr" fontAlgn="b"/>
                      <a:r>
                        <a:rPr lang="en-IN" sz="1200" b="1" u="none" strike="noStrike" dirty="0" smtClean="0">
                          <a:solidFill>
                            <a:srgbClr val="FFFF00"/>
                          </a:solidFill>
                          <a:effectLst/>
                          <a:latin typeface="Palatino Linotype" panose="02040502050505030304" pitchFamily="18" charset="0"/>
                        </a:rPr>
                        <a:t>STUDENT</a:t>
                      </a:r>
                      <a:endParaRPr lang="en-IN" sz="1000" b="1" i="0" u="none" strike="noStrike" dirty="0">
                        <a:solidFill>
                          <a:srgbClr val="FFFF00"/>
                        </a:solidFill>
                        <a:effectLst/>
                        <a:latin typeface="Palatino Linotype" panose="02040502050505030304" pitchFamily="18" charset="0"/>
                      </a:endParaRP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TITLE</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GENDER</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MATERIAL</a:t>
                      </a:r>
                      <a:r>
                        <a:rPr lang="en-IN" sz="1000" b="1" u="none" strike="noStrike" dirty="0">
                          <a:solidFill>
                            <a:schemeClr val="bg1"/>
                          </a:solidFill>
                          <a:effectLst/>
                          <a:latin typeface="Palatino Linotype" panose="02040502050505030304" pitchFamily="18" charset="0"/>
                        </a:rPr>
                        <a:t> </a:t>
                      </a:r>
                      <a:r>
                        <a:rPr kumimoji="0" lang="en-IN" sz="1200" b="1" u="none" strike="noStrike" kern="1200" dirty="0">
                          <a:solidFill>
                            <a:srgbClr val="FFFF00"/>
                          </a:solidFill>
                          <a:effectLst/>
                          <a:latin typeface="Palatino Linotype" panose="02040502050505030304" pitchFamily="18" charset="0"/>
                          <a:ea typeface="+mn-ea"/>
                          <a:cs typeface="+mn-cs"/>
                        </a:rPr>
                        <a:t>STATUS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NATIONALITY</a:t>
                      </a:r>
                    </a:p>
                  </a:txBody>
                  <a:tcPr marL="9525" marR="9525" marT="9525" marB="0" anchor="b">
                    <a:solidFill>
                      <a:srgbClr val="FFCC00"/>
                    </a:solidFill>
                  </a:tcPr>
                </a:tc>
                <a:tc>
                  <a:txBody>
                    <a:bodyPr/>
                    <a:lstStyle/>
                    <a:p>
                      <a:pPr algn="ctr"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ID (PK)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ID (PK)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ID (PK)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TITLEID (FK)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FIRSTNAME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266700">
                <a:tc>
                  <a:txBody>
                    <a:bodyPr/>
                    <a:lstStyle/>
                    <a:p>
                      <a:pPr algn="l" fontAlgn="b"/>
                      <a:r>
                        <a:rPr lang="en-IN" sz="1000" u="none" strike="noStrike" dirty="0">
                          <a:solidFill>
                            <a:schemeClr val="tx1"/>
                          </a:solidFill>
                          <a:effectLst/>
                          <a:latin typeface="Palatino Linotype" panose="02040502050505030304" pitchFamily="18" charset="0"/>
                        </a:rPr>
                        <a:t>MIDDLENAME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COUNTRY</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STATE</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DISTRICT</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CITY</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CONTACT</a:t>
                      </a: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LASTNAME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STUDENTID(PK &amp;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GENDERID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LANDLINE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DOB</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MOBILE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MATERIALSTATUSID (FK)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EMAILID</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NATIONALITYID (FK)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266700">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ADDRESS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QUALIFICATION</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HOBBIES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ACHIVEMENTS</a:t>
                      </a:r>
                    </a:p>
                  </a:txBody>
                  <a:tcPr marL="9525" marR="9525" marT="9525" marB="0" anchor="b">
                    <a:solidFill>
                      <a:srgbClr val="FFCC00"/>
                    </a:solidFill>
                  </a:tcPr>
                </a:tc>
                <a:tc>
                  <a:txBody>
                    <a:bodyPr/>
                    <a:lstStyle/>
                    <a:p>
                      <a:pPr algn="ctr"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ctr"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STUDENTID(PK &amp;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ID (PK)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ID (PK)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LINE#1</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STUDENTID(FK)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STUDENTID(FK)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LINE#2</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COUNTRYID (FK)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ADDMISSIONYEAR</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STATEID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INSTITUTE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DISTRICTID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UNIVERSITY</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CITYID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YEAROFPASSING</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ZIP</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PERCENTAGE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GRADE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r>
            </a:tbl>
          </a:graphicData>
        </a:graphic>
      </p:graphicFrame>
      <p:sp>
        <p:nvSpPr>
          <p:cNvPr id="7" name="Rectangle 6"/>
          <p:cNvSpPr/>
          <p:nvPr/>
        </p:nvSpPr>
        <p:spPr>
          <a:xfrm>
            <a:off x="76200" y="685800"/>
            <a:ext cx="8991600" cy="646331"/>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STUDENT MANAGEMENT SYSTEM</a:t>
            </a:r>
            <a:r>
              <a:rPr lang="en-IN" b="1"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3006908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3" name="Rectangle 2"/>
          <p:cNvSpPr/>
          <p:nvPr/>
        </p:nvSpPr>
        <p:spPr>
          <a:xfrm>
            <a:off x="228600" y="344269"/>
            <a:ext cx="8686800" cy="646331"/>
          </a:xfrm>
          <a:prstGeom prst="rect">
            <a:avLst/>
          </a:prstGeom>
        </p:spPr>
        <p:txBody>
          <a:bodyPr wrap="square">
            <a:spAutoFit/>
          </a:bodyPr>
          <a:lstStyle/>
          <a:p>
            <a:pPr lvl="0" algn="r">
              <a:spcBef>
                <a:spcPct val="0"/>
              </a:spcBef>
              <a:defRPr/>
            </a:pPr>
            <a:r>
              <a:rPr lang="en-IN" sz="3600" i="1" dirty="0">
                <a:solidFill>
                  <a:srgbClr val="FF9900"/>
                </a:solidFill>
                <a:latin typeface="Arial" pitchFamily="34" charset="0"/>
                <a:cs typeface="Arial" pitchFamily="34" charset="0"/>
              </a:rPr>
              <a:t>What is a </a:t>
            </a:r>
            <a:r>
              <a:rPr lang="en-IN" sz="3600" i="1" dirty="0" smtClean="0">
                <a:solidFill>
                  <a:srgbClr val="FF9900"/>
                </a:solidFill>
                <a:latin typeface="Arial" pitchFamily="34" charset="0"/>
                <a:cs typeface="Arial" pitchFamily="34" charset="0"/>
              </a:rPr>
              <a:t>domain constraint in database?</a:t>
            </a:r>
            <a:endParaRPr lang="en-US" sz="3600"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 name="Rectangle 4"/>
          <p:cNvSpPr/>
          <p:nvPr/>
        </p:nvSpPr>
        <p:spPr>
          <a:xfrm>
            <a:off x="152400" y="1219200"/>
            <a:ext cx="8839200" cy="707886"/>
          </a:xfrm>
          <a:prstGeom prst="rect">
            <a:avLst/>
          </a:prstGeom>
        </p:spPr>
        <p:txBody>
          <a:bodyPr wrap="square">
            <a:spAutoFit/>
          </a:bodyPr>
          <a:lstStyle/>
          <a:p>
            <a:pPr marL="342900" indent="-342900" algn="just">
              <a:buFont typeface="Arial" panose="020B0604020202020204" pitchFamily="34" charset="0"/>
              <a:buChar char="•"/>
            </a:pPr>
            <a:r>
              <a:rPr lang="en-IN" sz="2000" b="1" dirty="0" smtClean="0">
                <a:solidFill>
                  <a:srgbClr val="0089A4"/>
                </a:solidFill>
                <a:latin typeface="Gentium Basic"/>
              </a:rPr>
              <a:t>Domain Constraint </a:t>
            </a:r>
            <a:r>
              <a:rPr lang="en-IN" sz="2000" b="1" dirty="0">
                <a:solidFill>
                  <a:srgbClr val="0089A4"/>
                </a:solidFill>
                <a:latin typeface="Gentium Basic"/>
              </a:rPr>
              <a:t>= </a:t>
            </a:r>
            <a:r>
              <a:rPr lang="en-IN" sz="2000" dirty="0">
                <a:solidFill>
                  <a:srgbClr val="0089A4"/>
                </a:solidFill>
                <a:latin typeface="Gentium Basic"/>
              </a:rPr>
              <a:t>data type + Constraints (NOT NULL / UNIQUE / PRIMARY KEY / FOREIGN KEY / CHECK / DEFAULT)</a:t>
            </a:r>
          </a:p>
        </p:txBody>
      </p:sp>
    </p:spTree>
    <p:extLst>
      <p:ext uri="{BB962C8B-B14F-4D97-AF65-F5344CB8AC3E}">
        <p14:creationId xmlns:p14="http://schemas.microsoft.com/office/powerpoint/2010/main" val="6412060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STUDENT INFORMATION SYSTEM</a:t>
            </a:r>
            <a:endParaRPr lang="en-IN" sz="3200" b="1" i="1" dirty="0">
              <a:solidFill>
                <a:srgbClr val="FFFF00"/>
              </a:solidFill>
              <a:latin typeface="Arial" pitchFamily="34" charset="0"/>
              <a:cs typeface="Arial"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480204946"/>
              </p:ext>
            </p:extLst>
          </p:nvPr>
        </p:nvGraphicFramePr>
        <p:xfrm>
          <a:off x="76202" y="1483425"/>
          <a:ext cx="8991599" cy="4467225"/>
        </p:xfrm>
        <a:graphic>
          <a:graphicData uri="http://schemas.openxmlformats.org/drawingml/2006/table">
            <a:tbl>
              <a:tblPr>
                <a:tableStyleId>{5C22544A-7EE6-4342-B048-85BDC9FD1C3A}</a:tableStyleId>
              </a:tblPr>
              <a:tblGrid>
                <a:gridCol w="1654705"/>
                <a:gridCol w="1698093"/>
                <a:gridCol w="1219200"/>
                <a:gridCol w="1524000"/>
                <a:gridCol w="1371600"/>
                <a:gridCol w="1524001"/>
              </a:tblGrid>
              <a:tr h="238125">
                <a:tc gridSpan="6">
                  <a:txBody>
                    <a:bodyPr/>
                    <a:lstStyle/>
                    <a:p>
                      <a:pPr marL="0" algn="ctr" rtl="0" eaLnBrk="1" fontAlgn="b" latinLnBrk="0" hangingPunct="1"/>
                      <a:r>
                        <a:rPr kumimoji="0" lang="en-IN" sz="1400" b="1" u="none" strike="noStrike" kern="1200" dirty="0">
                          <a:solidFill>
                            <a:schemeClr val="tx1"/>
                          </a:solidFill>
                          <a:effectLst/>
                          <a:latin typeface="Palatino Linotype" panose="02040502050505030304" pitchFamily="18" charset="0"/>
                          <a:ea typeface="+mn-ea"/>
                          <a:cs typeface="+mn-cs"/>
                        </a:rPr>
                        <a:t>3rd NF</a:t>
                      </a:r>
                    </a:p>
                  </a:txBody>
                  <a:tcPr marL="9525" marR="9525" marT="9525" marB="0" anchor="b">
                    <a:solidFill>
                      <a:srgbClr val="FFCC00"/>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r>
              <a:tr h="266700">
                <a:tc>
                  <a:txBody>
                    <a:bodyPr/>
                    <a:lstStyle/>
                    <a:p>
                      <a:pPr algn="ctr" fontAlgn="b"/>
                      <a:r>
                        <a:rPr kumimoji="0" lang="en-IN" sz="1200" b="1" u="none" strike="noStrike" kern="1200" dirty="0" smtClean="0">
                          <a:solidFill>
                            <a:srgbClr val="FFFF00"/>
                          </a:solidFill>
                          <a:effectLst/>
                          <a:latin typeface="Palatino Linotype" panose="02040502050505030304" pitchFamily="18" charset="0"/>
                          <a:ea typeface="+mn-ea"/>
                          <a:cs typeface="+mn-cs"/>
                        </a:rPr>
                        <a:t>STUDENT</a:t>
                      </a:r>
                      <a:endParaRPr kumimoji="0" lang="en-IN" sz="1200" b="1" u="none" strike="noStrike" kern="1200" dirty="0">
                        <a:solidFill>
                          <a:srgbClr val="FFFF00"/>
                        </a:solidFill>
                        <a:effectLst/>
                        <a:latin typeface="Palatino Linotype" panose="02040502050505030304" pitchFamily="18" charset="0"/>
                        <a:ea typeface="+mn-ea"/>
                        <a:cs typeface="+mn-cs"/>
                      </a:endParaRP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TITLE</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GENDER</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MATERIAL</a:t>
                      </a:r>
                      <a:r>
                        <a:rPr lang="en-IN" sz="1000" u="none" strike="noStrike" dirty="0">
                          <a:solidFill>
                            <a:schemeClr val="bg1"/>
                          </a:solidFill>
                          <a:effectLst/>
                          <a:latin typeface="Palatino Linotype" panose="02040502050505030304" pitchFamily="18" charset="0"/>
                        </a:rPr>
                        <a:t> </a:t>
                      </a:r>
                      <a:r>
                        <a:rPr kumimoji="0" lang="en-IN" sz="1200" b="1" u="none" strike="noStrike" kern="1200" dirty="0">
                          <a:solidFill>
                            <a:srgbClr val="FFFF00"/>
                          </a:solidFill>
                          <a:effectLst/>
                          <a:latin typeface="Palatino Linotype" panose="02040502050505030304" pitchFamily="18" charset="0"/>
                          <a:ea typeface="+mn-ea"/>
                          <a:cs typeface="+mn-cs"/>
                        </a:rPr>
                        <a:t>STATUS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NATIONALITY</a:t>
                      </a: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TITLEID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FIRSTNAME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266700">
                <a:tc>
                  <a:txBody>
                    <a:bodyPr/>
                    <a:lstStyle/>
                    <a:p>
                      <a:pPr algn="l" fontAlgn="b"/>
                      <a:r>
                        <a:rPr lang="en-IN" sz="1000" u="none" strike="noStrike" dirty="0">
                          <a:solidFill>
                            <a:schemeClr val="tx1"/>
                          </a:solidFill>
                          <a:effectLst/>
                          <a:latin typeface="Palatino Linotype" panose="02040502050505030304" pitchFamily="18" charset="0"/>
                        </a:rPr>
                        <a:t>MIDDLENAME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COUNTRY</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STATE</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DISTRICT</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CITY</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CONTACT</a:t>
                      </a: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LASTNAME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STUDENTID(PK &amp;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GENDERID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COUNTRYID (FK)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STATEID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DISTRICTID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LANDLINE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DOB</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MOBILE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MATERIALSTATUSID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EMAILID</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NATIONALITYID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r>
              <a:tr h="266700">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ADDRESS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QUALIFICATION</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HOBBIES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ACHIVEMENTS</a:t>
                      </a: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STUDENTID(PK &amp;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LINE#1</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LINE#2</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CITYID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ADDMISSIONYEAR</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ZIP</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INSTITUTE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UNIVERSITY</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YEAROFPASSING</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PERCENTAGE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GRADE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r>
            </a:tbl>
          </a:graphicData>
        </a:graphic>
      </p:graphicFrame>
      <p:sp>
        <p:nvSpPr>
          <p:cNvPr id="6" name="Rectangle 5"/>
          <p:cNvSpPr/>
          <p:nvPr/>
        </p:nvSpPr>
        <p:spPr>
          <a:xfrm>
            <a:off x="76200" y="685800"/>
            <a:ext cx="8991600" cy="646331"/>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STUDENT MANAGEMENT SYSTEM</a:t>
            </a:r>
            <a:r>
              <a:rPr lang="en-IN" b="1"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63316655"/>
      </p:ext>
    </p:extLst>
  </p:cSld>
  <p:clrMapOvr>
    <a:masterClrMapping/>
  </p:clrMapOvr>
  <p:timing>
    <p:tnLst>
      <p:par>
        <p:cTn id="1" dur="indefinite" restart="never" nodeType="tmRoot"/>
      </p:par>
    </p:tnLst>
  </p:timing>
</p:sld>
</file>

<file path=ppt/slides/slide4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TOUR &amp; TRAVEL MANAGEMENT</a:t>
            </a:r>
          </a:p>
        </p:txBody>
      </p:sp>
      <p:sp>
        <p:nvSpPr>
          <p:cNvPr id="5" name="Rectangle 4"/>
          <p:cNvSpPr/>
          <p:nvPr/>
        </p:nvSpPr>
        <p:spPr>
          <a:xfrm>
            <a:off x="76200" y="838200"/>
            <a:ext cx="8991600" cy="3416320"/>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TOUR </a:t>
            </a:r>
            <a:r>
              <a:rPr lang="en-IN" b="1" dirty="0">
                <a:latin typeface="Arial" panose="020B0604020202020204" pitchFamily="34" charset="0"/>
                <a:cs typeface="Arial" panose="020B0604020202020204" pitchFamily="34" charset="0"/>
              </a:rPr>
              <a:t>&amp; TRAVEL MANAGEMENT</a:t>
            </a:r>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a:p>
            <a:pPr lvl="0"/>
            <a:r>
              <a:rPr lang="en-IN" dirty="0">
                <a:latin typeface="Arial" panose="020B0604020202020204" pitchFamily="34" charset="0"/>
                <a:cs typeface="Arial" panose="020B0604020202020204" pitchFamily="34" charset="0"/>
              </a:rPr>
              <a:t>Modules that will be there in the projects are :</a:t>
            </a:r>
          </a:p>
          <a:p>
            <a:r>
              <a:rPr lang="en-IN" b="1"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v"/>
            </a:pPr>
            <a:r>
              <a:rPr lang="en-IN" dirty="0" smtClean="0">
                <a:latin typeface="Arial" panose="020B0604020202020204" pitchFamily="34" charset="0"/>
                <a:cs typeface="Arial" panose="020B0604020202020204" pitchFamily="34" charset="0"/>
              </a:rPr>
              <a:t>CUSTOMERS</a:t>
            </a:r>
            <a:endParaRPr lang="en-IN" dirty="0">
              <a:latin typeface="Arial" panose="020B0604020202020204" pitchFamily="34" charset="0"/>
              <a:cs typeface="Arial" panose="020B0604020202020204" pitchFamily="34" charset="0"/>
            </a:endParaRPr>
          </a:p>
          <a:p>
            <a:pPr marL="285750" lvl="0" indent="-285750">
              <a:lnSpc>
                <a:spcPct val="200000"/>
              </a:lnSpc>
              <a:buFont typeface="Wingdings" panose="05000000000000000000" pitchFamily="2" charset="2"/>
              <a:buChar char="v"/>
            </a:pPr>
            <a:r>
              <a:rPr lang="en-IN" dirty="0">
                <a:latin typeface="Arial" panose="020B0604020202020204" pitchFamily="34" charset="0"/>
                <a:cs typeface="Arial" panose="020B0604020202020204" pitchFamily="34" charset="0"/>
              </a:rPr>
              <a:t>TRAVELER</a:t>
            </a:r>
          </a:p>
          <a:p>
            <a:pPr marL="285750" lvl="0" indent="-285750">
              <a:lnSpc>
                <a:spcPct val="200000"/>
              </a:lnSpc>
              <a:buFont typeface="Wingdings" panose="05000000000000000000" pitchFamily="2" charset="2"/>
              <a:buChar char="v"/>
            </a:pPr>
            <a:r>
              <a:rPr lang="en-IN" dirty="0">
                <a:latin typeface="Arial" panose="020B0604020202020204" pitchFamily="34" charset="0"/>
                <a:cs typeface="Arial" panose="020B0604020202020204" pitchFamily="34" charset="0"/>
              </a:rPr>
              <a:t>ADMIN</a:t>
            </a:r>
          </a:p>
          <a:p>
            <a:pPr marL="285750" lvl="0" indent="-285750">
              <a:lnSpc>
                <a:spcPct val="200000"/>
              </a:lnSpc>
              <a:buFont typeface="Wingdings" panose="05000000000000000000" pitchFamily="2" charset="2"/>
              <a:buChar char="v"/>
            </a:pPr>
            <a:r>
              <a:rPr lang="en-IN" dirty="0">
                <a:latin typeface="Arial" panose="020B0604020202020204" pitchFamily="34" charset="0"/>
                <a:cs typeface="Arial" panose="020B0604020202020204" pitchFamily="34" charset="0"/>
              </a:rPr>
              <a:t>VISITOR</a:t>
            </a:r>
          </a:p>
        </p:txBody>
      </p:sp>
    </p:spTree>
    <p:extLst>
      <p:ext uri="{BB962C8B-B14F-4D97-AF65-F5344CB8AC3E}">
        <p14:creationId xmlns:p14="http://schemas.microsoft.com/office/powerpoint/2010/main" val="4192528098"/>
      </p:ext>
    </p:extLst>
  </p:cSld>
  <p:clrMapOvr>
    <a:masterClrMapping/>
  </p:clrMapOvr>
  <p:timing>
    <p:tnLst>
      <p:par>
        <p:cTn id="1" dur="indefinite" restart="never" nodeType="tmRoot"/>
      </p:par>
    </p:tnLst>
  </p:timing>
</p:sld>
</file>

<file path=ppt/slides/slide4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Specification</a:t>
            </a:r>
          </a:p>
        </p:txBody>
      </p:sp>
      <p:sp>
        <p:nvSpPr>
          <p:cNvPr id="5" name="Rectangle 4"/>
          <p:cNvSpPr/>
          <p:nvPr/>
        </p:nvSpPr>
        <p:spPr>
          <a:xfrm>
            <a:off x="381000" y="838200"/>
            <a:ext cx="8382000" cy="2031325"/>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Admin</a:t>
            </a:r>
            <a:r>
              <a:rPr lang="en-IN" dirty="0">
                <a:latin typeface="Arial" panose="020B0604020202020204" pitchFamily="34" charset="0"/>
                <a:cs typeface="Arial" panose="020B0604020202020204" pitchFamily="34" charset="0"/>
              </a:rPr>
              <a:t>:- Admin can manage the user and receive package from </a:t>
            </a:r>
            <a:r>
              <a:rPr lang="en-IN" dirty="0" smtClean="0">
                <a:latin typeface="Arial" panose="020B0604020202020204" pitchFamily="34" charset="0"/>
                <a:cs typeface="Arial" panose="020B0604020202020204" pitchFamily="34" charset="0"/>
              </a:rPr>
              <a:t>traveller.</a:t>
            </a:r>
          </a:p>
          <a:p>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Traveller</a:t>
            </a:r>
            <a:r>
              <a:rPr lang="en-IN" dirty="0">
                <a:latin typeface="Arial" panose="020B0604020202020204" pitchFamily="34" charset="0"/>
                <a:cs typeface="Arial" panose="020B0604020202020204" pitchFamily="34" charset="0"/>
              </a:rPr>
              <a:t>:- Traveller create the package and give to admin.</a:t>
            </a:r>
          </a:p>
          <a:p>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Customer</a:t>
            </a:r>
            <a:r>
              <a:rPr lang="en-IN" dirty="0">
                <a:latin typeface="Arial" panose="020B0604020202020204" pitchFamily="34" charset="0"/>
                <a:cs typeface="Arial" panose="020B0604020202020204" pitchFamily="34" charset="0"/>
              </a:rPr>
              <a:t>:- Customer can view package and booking.</a:t>
            </a:r>
          </a:p>
          <a:p>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Visitor</a:t>
            </a:r>
            <a:r>
              <a:rPr lang="en-IN" dirty="0">
                <a:latin typeface="Arial" panose="020B0604020202020204" pitchFamily="34" charset="0"/>
                <a:cs typeface="Arial" panose="020B0604020202020204" pitchFamily="34" charset="0"/>
              </a:rPr>
              <a:t>:- Visitor view side and give feedback.</a:t>
            </a:r>
          </a:p>
        </p:txBody>
      </p:sp>
    </p:spTree>
    <p:extLst>
      <p:ext uri="{BB962C8B-B14F-4D97-AF65-F5344CB8AC3E}">
        <p14:creationId xmlns:p14="http://schemas.microsoft.com/office/powerpoint/2010/main" val="827141591"/>
      </p:ext>
    </p:extLst>
  </p:cSld>
  <p:clrMapOvr>
    <a:masterClrMapping/>
  </p:clrMapOvr>
  <p:timing>
    <p:tnLst>
      <p:par>
        <p:cTn id="1" dur="indefinite" restart="never" nodeType="tmRoot"/>
      </p:par>
    </p:tnLst>
  </p:timing>
</p:sld>
</file>

<file path=ppt/slides/slide4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Specification</a:t>
            </a:r>
          </a:p>
        </p:txBody>
      </p:sp>
      <p:sp>
        <p:nvSpPr>
          <p:cNvPr id="5" name="Rectangle 4"/>
          <p:cNvSpPr/>
          <p:nvPr/>
        </p:nvSpPr>
        <p:spPr>
          <a:xfrm>
            <a:off x="228600" y="685800"/>
            <a:ext cx="3276600" cy="3277820"/>
          </a:xfrm>
          <a:prstGeom prst="rect">
            <a:avLst/>
          </a:prstGeom>
          <a:solidFill>
            <a:srgbClr val="FFFF00"/>
          </a:solidFill>
        </p:spPr>
        <p:txBody>
          <a:bodyPr wrap="square">
            <a:spAutoFit/>
          </a:bodyPr>
          <a:lstStyle/>
          <a:p>
            <a:pPr marL="342900" indent="-342900">
              <a:buFont typeface="+mj-lt"/>
              <a:buAutoNum type="arabicPeriod"/>
            </a:pPr>
            <a:r>
              <a:rPr lang="en-IN" dirty="0" smtClean="0">
                <a:latin typeface="Arial" panose="020B0604020202020204" pitchFamily="34" charset="0"/>
                <a:cs typeface="Arial" panose="020B0604020202020204" pitchFamily="34" charset="0"/>
              </a:rPr>
              <a:t>CUSTOMER</a:t>
            </a:r>
            <a:endParaRPr lang="en-IN" dirty="0">
              <a:latin typeface="Arial" panose="020B0604020202020204" pitchFamily="34" charset="0"/>
              <a:cs typeface="Arial" panose="020B0604020202020204" pitchFamily="34" charset="0"/>
            </a:endParaRPr>
          </a:p>
          <a:p>
            <a:pPr marL="742950" lvl="1" indent="-285750">
              <a:lnSpc>
                <a:spcPct val="150000"/>
              </a:lnSpc>
              <a:buFont typeface="Arial" panose="020B0604020202020204" pitchFamily="34" charset="0"/>
              <a:buChar char="•"/>
            </a:pPr>
            <a:r>
              <a:rPr lang="en-IN" dirty="0" smtClean="0">
                <a:latin typeface="Arial" panose="020B0604020202020204" pitchFamily="34" charset="0"/>
                <a:cs typeface="Arial" panose="020B0604020202020204" pitchFamily="34" charset="0"/>
              </a:rPr>
              <a:t>Registration </a:t>
            </a:r>
            <a:r>
              <a:rPr lang="en-IN" dirty="0">
                <a:latin typeface="Arial" panose="020B0604020202020204" pitchFamily="34" charset="0"/>
                <a:cs typeface="Arial" panose="020B0604020202020204" pitchFamily="34" charset="0"/>
              </a:rPr>
              <a:t>(Login)     </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View package              </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Search package           </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Booking	 </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Give Payment              </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Booking Cancellation</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Give Feedback</a:t>
            </a:r>
          </a:p>
        </p:txBody>
      </p:sp>
      <p:sp>
        <p:nvSpPr>
          <p:cNvPr id="6" name="Rectangle 5"/>
          <p:cNvSpPr/>
          <p:nvPr/>
        </p:nvSpPr>
        <p:spPr>
          <a:xfrm>
            <a:off x="4495800" y="685800"/>
            <a:ext cx="4419600" cy="2031325"/>
          </a:xfrm>
          <a:prstGeom prst="rect">
            <a:avLst/>
          </a:prstGeom>
          <a:solidFill>
            <a:srgbClr val="FFFF00"/>
          </a:solidFill>
        </p:spPr>
        <p:txBody>
          <a:bodyPr wrap="square">
            <a:spAutoFit/>
          </a:bodyPr>
          <a:lstStyle/>
          <a:p>
            <a:pPr marL="342900" indent="-342900">
              <a:buFont typeface="+mj-lt"/>
              <a:buAutoNum type="arabicPeriod" startAt="2"/>
            </a:pPr>
            <a:r>
              <a:rPr lang="en-IN" dirty="0" smtClean="0">
                <a:latin typeface="Arial" panose="020B0604020202020204" pitchFamily="34" charset="0"/>
                <a:cs typeface="Arial" panose="020B0604020202020204" pitchFamily="34" charset="0"/>
              </a:rPr>
              <a:t>TRAVELER</a:t>
            </a:r>
          </a:p>
          <a:p>
            <a:pPr marL="742950" lvl="1" indent="-285750">
              <a:lnSpc>
                <a:spcPct val="150000"/>
              </a:lnSpc>
              <a:buFont typeface="Arial" panose="020B0604020202020204" pitchFamily="34" charset="0"/>
              <a:buChar char="•"/>
            </a:pPr>
            <a:r>
              <a:rPr lang="en-IN" dirty="0" smtClean="0">
                <a:latin typeface="Arial" panose="020B0604020202020204" pitchFamily="34" charset="0"/>
                <a:cs typeface="Arial" panose="020B0604020202020204" pitchFamily="34" charset="0"/>
              </a:rPr>
              <a:t>Registration </a:t>
            </a:r>
            <a:r>
              <a:rPr lang="en-IN" dirty="0">
                <a:latin typeface="Arial" panose="020B0604020202020204" pitchFamily="34" charset="0"/>
                <a:cs typeface="Arial" panose="020B0604020202020204" pitchFamily="34" charset="0"/>
              </a:rPr>
              <a:t>(Login)</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tour</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tour package cost</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Bus (travels)</a:t>
            </a:r>
          </a:p>
        </p:txBody>
      </p:sp>
      <p:sp>
        <p:nvSpPr>
          <p:cNvPr id="7" name="Rectangle 6"/>
          <p:cNvSpPr/>
          <p:nvPr/>
        </p:nvSpPr>
        <p:spPr>
          <a:xfrm>
            <a:off x="228600" y="4114800"/>
            <a:ext cx="3276600" cy="1200329"/>
          </a:xfrm>
          <a:prstGeom prst="rect">
            <a:avLst/>
          </a:prstGeom>
          <a:solidFill>
            <a:srgbClr val="FFFF00"/>
          </a:solidFill>
        </p:spPr>
        <p:txBody>
          <a:bodyPr wrap="square">
            <a:spAutoFit/>
          </a:bodyPr>
          <a:lstStyle/>
          <a:p>
            <a:pPr marL="342900" indent="-342900">
              <a:buFont typeface="+mj-lt"/>
              <a:buAutoNum type="arabicPeriod" startAt="3"/>
            </a:pPr>
            <a:r>
              <a:rPr lang="en-IN" dirty="0" smtClean="0">
                <a:latin typeface="Arial" panose="020B0604020202020204" pitchFamily="34" charset="0"/>
                <a:cs typeface="Arial" panose="020B0604020202020204" pitchFamily="34" charset="0"/>
              </a:rPr>
              <a:t>VISITOR</a:t>
            </a:r>
            <a:endParaRPr lang="en-IN" dirty="0">
              <a:latin typeface="Arial" panose="020B0604020202020204" pitchFamily="34" charset="0"/>
              <a:cs typeface="Arial" panose="020B0604020202020204" pitchFamily="34" charset="0"/>
            </a:endParaRP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View site</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Give feedback</a:t>
            </a:r>
          </a:p>
        </p:txBody>
      </p:sp>
      <p:sp>
        <p:nvSpPr>
          <p:cNvPr id="8" name="Rectangle 7"/>
          <p:cNvSpPr/>
          <p:nvPr/>
        </p:nvSpPr>
        <p:spPr>
          <a:xfrm>
            <a:off x="4495800" y="2894380"/>
            <a:ext cx="4419600" cy="3277820"/>
          </a:xfrm>
          <a:prstGeom prst="rect">
            <a:avLst/>
          </a:prstGeom>
          <a:solidFill>
            <a:srgbClr val="FFFF00"/>
          </a:solidFill>
        </p:spPr>
        <p:txBody>
          <a:bodyPr wrap="square">
            <a:spAutoFit/>
          </a:bodyPr>
          <a:lstStyle/>
          <a:p>
            <a:pPr marL="342900" indent="-342900">
              <a:buFont typeface="+mj-lt"/>
              <a:buAutoNum type="arabicPeriod" startAt="4"/>
            </a:pPr>
            <a:r>
              <a:rPr lang="en-IN" dirty="0" smtClean="0">
                <a:latin typeface="Arial" panose="020B0604020202020204" pitchFamily="34" charset="0"/>
                <a:cs typeface="Arial" panose="020B0604020202020204" pitchFamily="34" charset="0"/>
              </a:rPr>
              <a:t>ADMIN</a:t>
            </a:r>
            <a:endParaRPr lang="en-IN" dirty="0">
              <a:latin typeface="Arial" panose="020B0604020202020204" pitchFamily="34" charset="0"/>
              <a:cs typeface="Arial" panose="020B0604020202020204" pitchFamily="34" charset="0"/>
            </a:endParaRP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Registration (Login)</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User</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Tour-package</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Ticket Booking</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Payment</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View Cancellation</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View feedback</a:t>
            </a:r>
          </a:p>
        </p:txBody>
      </p:sp>
    </p:spTree>
    <p:extLst>
      <p:ext uri="{BB962C8B-B14F-4D97-AF65-F5344CB8AC3E}">
        <p14:creationId xmlns:p14="http://schemas.microsoft.com/office/powerpoint/2010/main" val="3957138598"/>
      </p:ext>
    </p:extLst>
  </p:cSld>
  <p:clrMapOvr>
    <a:masterClrMapping/>
  </p:clrMapOvr>
  <p:timing>
    <p:tnLst>
      <p:par>
        <p:cTn id="1" dur="indefinite" restart="never" nodeType="tmRoot"/>
      </p:par>
    </p:tnLst>
  </p:timing>
</p:sld>
</file>

<file path=ppt/slides/slide4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TOUR &amp; TRAVEL </a:t>
            </a:r>
            <a:r>
              <a:rPr lang="en-IN" sz="3200" b="1" i="1" dirty="0" smtClean="0">
                <a:solidFill>
                  <a:srgbClr val="FFFF00"/>
                </a:solidFill>
                <a:latin typeface="Arial" pitchFamily="34" charset="0"/>
                <a:cs typeface="Arial" pitchFamily="34" charset="0"/>
              </a:rPr>
              <a:t>MANAGEMENT</a:t>
            </a:r>
            <a:endParaRPr lang="en-IN" sz="3200" b="1" i="1" dirty="0">
              <a:solidFill>
                <a:srgbClr val="FFFF00"/>
              </a:solidFill>
              <a:latin typeface="Arial" pitchFamily="34" charset="0"/>
              <a:cs typeface="Arial" pitchFamily="34" charset="0"/>
            </a:endParaRPr>
          </a:p>
        </p:txBody>
      </p:sp>
      <p:graphicFrame>
        <p:nvGraphicFramePr>
          <p:cNvPr id="9" name="Table 8"/>
          <p:cNvGraphicFramePr>
            <a:graphicFrameLocks noGrp="1"/>
          </p:cNvGraphicFramePr>
          <p:nvPr>
            <p:extLst>
              <p:ext uri="{D42A27DB-BD31-4B8C-83A1-F6EECF244321}">
                <p14:modId xmlns:p14="http://schemas.microsoft.com/office/powerpoint/2010/main" val="671576091"/>
              </p:ext>
            </p:extLst>
          </p:nvPr>
        </p:nvGraphicFramePr>
        <p:xfrm>
          <a:off x="3429000" y="1371600"/>
          <a:ext cx="2210217" cy="5159374"/>
        </p:xfrm>
        <a:graphic>
          <a:graphicData uri="http://schemas.openxmlformats.org/drawingml/2006/table">
            <a:tbl>
              <a:tblPr>
                <a:tableStyleId>{5C22544A-7EE6-4342-B048-85BDC9FD1C3A}</a:tableStyleId>
              </a:tblPr>
              <a:tblGrid>
                <a:gridCol w="2210217"/>
              </a:tblGrid>
              <a:tr h="196406">
                <a:tc>
                  <a:txBody>
                    <a:bodyPr/>
                    <a:lstStyle/>
                    <a:p>
                      <a:pPr marL="0" algn="ctr" rtl="0" eaLnBrk="1" fontAlgn="b" latinLnBrk="0" hangingPunct="1"/>
                      <a:r>
                        <a:rPr kumimoji="0" lang="en-IN" sz="1400" b="1" u="none" strike="noStrike" kern="1200" dirty="0">
                          <a:solidFill>
                            <a:schemeClr val="tx1"/>
                          </a:solidFill>
                          <a:effectLst/>
                          <a:latin typeface="Palatino Linotype" panose="02040502050505030304" pitchFamily="18" charset="0"/>
                          <a:ea typeface="+mn-ea"/>
                          <a:cs typeface="+mn-cs"/>
                        </a:rPr>
                        <a:t>1st </a:t>
                      </a:r>
                      <a:r>
                        <a:rPr kumimoji="0" lang="en-IN" sz="1400" b="1" u="none" strike="noStrike" kern="1200" dirty="0" smtClean="0">
                          <a:solidFill>
                            <a:schemeClr val="tx1"/>
                          </a:solidFill>
                          <a:effectLst/>
                          <a:latin typeface="Palatino Linotype" panose="02040502050505030304" pitchFamily="18" charset="0"/>
                          <a:ea typeface="+mn-ea"/>
                          <a:cs typeface="+mn-cs"/>
                        </a:rPr>
                        <a:t>NF</a:t>
                      </a:r>
                      <a:endParaRPr kumimoji="0" lang="en-IN" sz="1400" b="1" u="none" strike="noStrike" kern="1200" dirty="0">
                        <a:solidFill>
                          <a:schemeClr val="tx1"/>
                        </a:solidFill>
                        <a:effectLst/>
                        <a:latin typeface="Palatino Linotype" panose="02040502050505030304" pitchFamily="18" charset="0"/>
                        <a:ea typeface="+mn-ea"/>
                        <a:cs typeface="+mn-cs"/>
                      </a:endParaRPr>
                    </a:p>
                  </a:txBody>
                  <a:tcPr marL="7856" marR="7856" marT="7856" marB="0" anchor="ctr">
                    <a:solidFill>
                      <a:srgbClr val="FFCC00"/>
                    </a:solidFill>
                  </a:tcPr>
                </a:tc>
              </a:tr>
              <a:tr h="219974">
                <a:tc>
                  <a:txBody>
                    <a:bodyPr/>
                    <a:lstStyle/>
                    <a:p>
                      <a:pPr marL="0" algn="ctr" rtl="0" eaLnBrk="1" fontAlgn="b" latinLnBrk="0" hangingPunct="1"/>
                      <a:r>
                        <a:rPr kumimoji="0" lang="en-IN" sz="1200" b="1" u="none" strike="noStrike" kern="1200" dirty="0">
                          <a:solidFill>
                            <a:srgbClr val="FFFF00"/>
                          </a:solidFill>
                          <a:effectLst/>
                          <a:latin typeface="Palatino Linotype" panose="02040502050505030304" pitchFamily="18" charset="0"/>
                          <a:ea typeface="+mn-ea"/>
                          <a:cs typeface="+mn-cs"/>
                        </a:rPr>
                        <a:t>TOURE</a:t>
                      </a:r>
                      <a:r>
                        <a:rPr kumimoji="0" lang="en-IN" sz="1000" b="0" i="0" u="none" strike="noStrike" kern="1200" dirty="0">
                          <a:solidFill>
                            <a:schemeClr val="bg1"/>
                          </a:solidFill>
                          <a:effectLst/>
                          <a:latin typeface="Palatino Linotype" panose="02040502050505030304" pitchFamily="18" charset="0"/>
                          <a:ea typeface="+mn-ea"/>
                          <a:cs typeface="+mn-cs"/>
                        </a:rPr>
                        <a:t> </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ID (PK)</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NAME</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TYPE</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SUBTYPE</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CHILDSUBTYPE</a:t>
                      </a:r>
                    </a:p>
                  </a:txBody>
                  <a:tcPr marL="7856" marR="7856" marT="7856" marB="0" anchor="b">
                    <a:solidFill>
                      <a:srgbClr val="FFCC00"/>
                    </a:solidFill>
                  </a:tcPr>
                </a:tc>
              </a:tr>
              <a:tr h="21997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COUNTRY</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SPOTS</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DURATION</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STARTON     (</a:t>
                      </a:r>
                      <a:r>
                        <a:rPr kumimoji="0" lang="en-IN" sz="1000" b="0" i="0" u="none" strike="noStrike" kern="1200" dirty="0" err="1">
                          <a:solidFill>
                            <a:schemeClr val="tx1"/>
                          </a:solidFill>
                          <a:effectLst/>
                          <a:latin typeface="Palatino Linotype" panose="02040502050505030304" pitchFamily="18" charset="0"/>
                          <a:ea typeface="+mn-ea"/>
                          <a:cs typeface="+mn-cs"/>
                        </a:rPr>
                        <a:t>DateTime</a:t>
                      </a:r>
                      <a:r>
                        <a:rPr kumimoji="0" lang="en-IN" sz="1000" b="0" i="0" u="none" strike="noStrike" kern="1200" dirty="0">
                          <a:solidFill>
                            <a:schemeClr val="tx1"/>
                          </a:solidFill>
                          <a:effectLst/>
                          <a:latin typeface="Palatino Linotype" panose="02040502050505030304" pitchFamily="18" charset="0"/>
                          <a:ea typeface="+mn-ea"/>
                          <a:cs typeface="+mn-cs"/>
                        </a:rPr>
                        <a:t>)</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ENDON (</a:t>
                      </a:r>
                      <a:r>
                        <a:rPr kumimoji="0" lang="en-IN" sz="1000" b="0" i="0" u="none" strike="noStrike" kern="1200" dirty="0" err="1">
                          <a:solidFill>
                            <a:schemeClr val="tx1"/>
                          </a:solidFill>
                          <a:effectLst/>
                          <a:latin typeface="Palatino Linotype" panose="02040502050505030304" pitchFamily="18" charset="0"/>
                          <a:ea typeface="+mn-ea"/>
                          <a:cs typeface="+mn-cs"/>
                        </a:rPr>
                        <a:t>DateTime</a:t>
                      </a:r>
                      <a:r>
                        <a:rPr kumimoji="0" lang="en-IN" sz="1000" b="0" i="0" u="none" strike="noStrike" kern="1200" dirty="0">
                          <a:solidFill>
                            <a:schemeClr val="tx1"/>
                          </a:solidFill>
                          <a:effectLst/>
                          <a:latin typeface="Palatino Linotype" panose="02040502050505030304" pitchFamily="18" charset="0"/>
                          <a:ea typeface="+mn-ea"/>
                          <a:cs typeface="+mn-cs"/>
                        </a:rPr>
                        <a:t>)</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COST</a:t>
                      </a:r>
                    </a:p>
                  </a:txBody>
                  <a:tcPr marL="7856" marR="7856" marT="7856" marB="0" anchor="b">
                    <a:solidFill>
                      <a:srgbClr val="FFCC00"/>
                    </a:solidFill>
                  </a:tcPr>
                </a:tc>
              </a:tr>
              <a:tr h="21997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FACILITY</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INCLUDED</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EXCLUDED</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SCHEDULEDON</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PORPOSE (BUSINESS, EXIBATION, MEETING)</a:t>
                      </a:r>
                    </a:p>
                  </a:txBody>
                  <a:tcPr marL="7856" marR="7856" marT="7856" marB="0" anchor="b">
                    <a:solidFill>
                      <a:srgbClr val="FFCC00"/>
                    </a:solidFill>
                  </a:tcPr>
                </a:tc>
              </a:tr>
              <a:tr h="21997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DESCRIPTION</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ITINERARY</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NOTES</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EXTRATOPPING</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OURSPECIALITY</a:t>
                      </a:r>
                    </a:p>
                  </a:txBody>
                  <a:tcPr marL="7856" marR="7856" marT="7856" marB="0" anchor="b">
                    <a:solidFill>
                      <a:srgbClr val="FFCC00"/>
                    </a:solidFill>
                  </a:tcPr>
                </a:tc>
              </a:tr>
              <a:tr h="21997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REPORTING AND DROPPING</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TRANSPORT</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HOTEL</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HIGHLIGHT</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POINTS</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DETAILS</a:t>
                      </a:r>
                    </a:p>
                  </a:txBody>
                  <a:tcPr marL="7856" marR="7856" marT="7856" marB="0" anchor="b">
                    <a:solidFill>
                      <a:srgbClr val="FFCC00"/>
                    </a:solidFill>
                  </a:tcPr>
                </a:tc>
              </a:tr>
            </a:tbl>
          </a:graphicData>
        </a:graphic>
      </p:graphicFrame>
      <p:sp>
        <p:nvSpPr>
          <p:cNvPr id="10" name="Rectangle 9"/>
          <p:cNvSpPr/>
          <p:nvPr/>
        </p:nvSpPr>
        <p:spPr>
          <a:xfrm>
            <a:off x="2286000" y="572869"/>
            <a:ext cx="4572000" cy="646331"/>
          </a:xfrm>
          <a:prstGeom prst="rect">
            <a:avLst/>
          </a:prstGeom>
        </p:spPr>
        <p:txBody>
          <a:bodyPr>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a:latin typeface="Arial" panose="020B0604020202020204" pitchFamily="34" charset="0"/>
                <a:cs typeface="Arial" panose="020B0604020202020204" pitchFamily="34" charset="0"/>
              </a:rPr>
              <a:t>TOUR &amp; TRAVEL MANAGEMENT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8315527"/>
      </p:ext>
    </p:extLst>
  </p:cSld>
  <p:clrMapOvr>
    <a:masterClrMapping/>
  </p:clrMapOvr>
  <p:timing>
    <p:tnLst>
      <p:par>
        <p:cTn id="1" dur="indefinite" restart="never" nodeType="tmRoot"/>
      </p:par>
    </p:tnLst>
  </p:timing>
</p:sld>
</file>

<file path=ppt/slides/slide4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TOUR &amp; TRAVEL </a:t>
            </a:r>
            <a:r>
              <a:rPr lang="en-IN" sz="3200" b="1" i="1" dirty="0" smtClean="0">
                <a:solidFill>
                  <a:srgbClr val="FFFF00"/>
                </a:solidFill>
                <a:latin typeface="Arial" pitchFamily="34" charset="0"/>
                <a:cs typeface="Arial" pitchFamily="34" charset="0"/>
              </a:rPr>
              <a:t>MANAGEMENT</a:t>
            </a:r>
            <a:endParaRPr lang="en-IN" sz="3200" b="1" i="1" dirty="0">
              <a:solidFill>
                <a:srgbClr val="FFFF00"/>
              </a:solidFill>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463278424"/>
              </p:ext>
            </p:extLst>
          </p:nvPr>
        </p:nvGraphicFramePr>
        <p:xfrm>
          <a:off x="152401" y="914400"/>
          <a:ext cx="8839199" cy="5765155"/>
        </p:xfrm>
        <a:graphic>
          <a:graphicData uri="http://schemas.openxmlformats.org/drawingml/2006/table">
            <a:tbl>
              <a:tblPr>
                <a:tableStyleId>{5C22544A-7EE6-4342-B048-85BDC9FD1C3A}</a:tableStyleId>
              </a:tblPr>
              <a:tblGrid>
                <a:gridCol w="1370600"/>
                <a:gridCol w="162612"/>
                <a:gridCol w="2206898"/>
                <a:gridCol w="162612"/>
                <a:gridCol w="1777132"/>
                <a:gridCol w="162612"/>
                <a:gridCol w="2996733"/>
              </a:tblGrid>
              <a:tr h="163019">
                <a:tc gridSpan="7">
                  <a:txBody>
                    <a:bodyPr/>
                    <a:lstStyle/>
                    <a:p>
                      <a:pPr algn="ctr" fontAlgn="ctr"/>
                      <a:r>
                        <a:rPr kumimoji="0" lang="en-IN" sz="1400" b="1" u="none" strike="noStrike" kern="1200" dirty="0">
                          <a:solidFill>
                            <a:schemeClr val="tx1"/>
                          </a:solidFill>
                          <a:effectLst/>
                          <a:latin typeface="Palatino Linotype" panose="02040502050505030304" pitchFamily="18" charset="0"/>
                          <a:ea typeface="+mn-ea"/>
                          <a:cs typeface="+mn-cs"/>
                        </a:rPr>
                        <a:t>2nd </a:t>
                      </a:r>
                      <a:r>
                        <a:rPr kumimoji="0" lang="en-IN" sz="1400" b="1" u="none" strike="noStrike" kern="1200" dirty="0" smtClean="0">
                          <a:solidFill>
                            <a:schemeClr val="tx1"/>
                          </a:solidFill>
                          <a:effectLst/>
                          <a:latin typeface="Palatino Linotype" panose="02040502050505030304" pitchFamily="18" charset="0"/>
                          <a:ea typeface="+mn-ea"/>
                          <a:cs typeface="+mn-cs"/>
                        </a:rPr>
                        <a:t>NF</a:t>
                      </a:r>
                      <a:endParaRPr kumimoji="0" lang="en-IN" sz="1400" b="1" u="none" strike="noStrike" kern="1200" dirty="0">
                        <a:solidFill>
                          <a:schemeClr val="tx1"/>
                        </a:solidFill>
                        <a:effectLst/>
                        <a:latin typeface="Palatino Linotype" panose="02040502050505030304" pitchFamily="18" charset="0"/>
                        <a:ea typeface="+mn-ea"/>
                        <a:cs typeface="+mn-cs"/>
                      </a:endParaRPr>
                    </a:p>
                  </a:txBody>
                  <a:tcPr marL="6521" marR="6521" marT="6521" marB="0" anchor="ctr">
                    <a:solidFill>
                      <a:srgbClr val="FFCC00"/>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r>
              <a:tr h="182581">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TOUR</a:t>
                      </a:r>
                    </a:p>
                  </a:txBody>
                  <a:tcPr marL="6521" marR="6521" marT="6521" marB="0" anchor="b">
                    <a:solidFill>
                      <a:srgbClr val="FFCC00"/>
                    </a:solidFill>
                  </a:tcPr>
                </a:tc>
                <a:tc>
                  <a:txBody>
                    <a:bodyPr/>
                    <a:lstStyle/>
                    <a:p>
                      <a:pPr algn="ctr"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TYPE</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SUBTYPE</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CHILDSUBTYPE</a:t>
                      </a:r>
                    </a:p>
                  </a:txBody>
                  <a:tcPr marL="6521" marR="6521" marT="6521" marB="0" anchor="b">
                    <a:solidFill>
                      <a:srgbClr val="FFCC00"/>
                    </a:solidFill>
                  </a:tcPr>
                </a:tc>
              </a:tr>
              <a:tr h="130415">
                <a:tc>
                  <a:txBody>
                    <a:bodyPr/>
                    <a:lstStyle/>
                    <a:p>
                      <a:pPr algn="l" fontAlgn="b"/>
                      <a:r>
                        <a:rPr lang="en-IN" sz="1000" u="none" strike="noStrike" dirty="0">
                          <a:effectLst/>
                          <a:latin typeface="Palatino Linotype" panose="02040502050505030304" pitchFamily="18" charset="0"/>
                        </a:rPr>
                        <a:t>ID (PK)</a:t>
                      </a:r>
                      <a:endParaRPr lang="en-IN" sz="1000" b="0" i="0" u="none" strike="noStrike" dirty="0">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dirty="0">
                          <a:effectLst/>
                          <a:latin typeface="Palatino Linotype" panose="02040502050505030304" pitchFamily="18" charset="0"/>
                        </a:rPr>
                        <a:t>NAME</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DURATION</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dirty="0">
                          <a:effectLst/>
                          <a:latin typeface="Palatino Linotype" panose="02040502050505030304" pitchFamily="18" charset="0"/>
                        </a:rPr>
                        <a:t>DESCRIPTION</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82581">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COUNTRY</a:t>
                      </a: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SPOTS</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SCHEDULE</a:t>
                      </a:r>
                    </a:p>
                  </a:txBody>
                  <a:tcPr marL="6521" marR="6521" marT="6521" marB="0" anchor="b">
                    <a:solidFill>
                      <a:srgbClr val="FFCC00"/>
                    </a:solidFill>
                  </a:tcPr>
                </a:tc>
                <a:tc>
                  <a:txBody>
                    <a:bodyPr/>
                    <a:lstStyle/>
                    <a:p>
                      <a:pPr algn="ctr"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FACILITY</a:t>
                      </a: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dirty="0">
                          <a:effectLst/>
                          <a:latin typeface="Palatino Linotype" panose="02040502050505030304" pitchFamily="18" charset="0"/>
                        </a:rPr>
                        <a:t>NAME</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ITINERARYID (FK)</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NAME</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STARTON     (</a:t>
                      </a:r>
                      <a:r>
                        <a:rPr lang="en-IN" sz="1000" u="none" strike="noStrike" dirty="0" err="1">
                          <a:effectLst/>
                          <a:latin typeface="Palatino Linotype" panose="02040502050505030304" pitchFamily="18" charset="0"/>
                        </a:rPr>
                        <a:t>DateTime</a:t>
                      </a:r>
                      <a:r>
                        <a:rPr lang="en-IN" sz="1000" u="none" strike="noStrike" dirty="0">
                          <a:effectLst/>
                          <a:latin typeface="Palatino Linotype" panose="02040502050505030304" pitchFamily="18" charset="0"/>
                        </a:rPr>
                        <a:t>)</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ENDON (</a:t>
                      </a:r>
                      <a:r>
                        <a:rPr lang="en-IN" sz="1000" u="none" strike="noStrike" dirty="0" err="1">
                          <a:effectLst/>
                          <a:latin typeface="Palatino Linotype" panose="02040502050505030304" pitchFamily="18" charset="0"/>
                        </a:rPr>
                        <a:t>DateTime</a:t>
                      </a:r>
                      <a:r>
                        <a:rPr lang="en-IN" sz="1000" u="none" strike="noStrike" dirty="0">
                          <a:effectLst/>
                          <a:latin typeface="Palatino Linotype" panose="02040502050505030304" pitchFamily="18" charset="0"/>
                        </a:rPr>
                        <a:t>)</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COST</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82581">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INCLUDED</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EXCLUDED</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PURPOSE</a:t>
                      </a: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ID (PK)</a:t>
                      </a:r>
                      <a:endParaRPr lang="en-IN" sz="1000" b="0" i="0" u="none" strike="noStrike" dirty="0">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ID (PK)</a:t>
                      </a:r>
                      <a:endParaRPr lang="en-IN" sz="1000" b="0" i="0" u="none" strike="noStrike" dirty="0">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TOUREID (FK)</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NAME</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NAME</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 </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82581">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ITINERARY</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DAYWISE</a:t>
                      </a:r>
                      <a:r>
                        <a:rPr lang="en-IN" sz="1000" u="none" strike="noStrike" dirty="0">
                          <a:effectLst/>
                          <a:latin typeface="Palatino Linotype" panose="02040502050505030304" pitchFamily="18" charset="0"/>
                        </a:rPr>
                        <a:t> </a:t>
                      </a:r>
                      <a:r>
                        <a:rPr kumimoji="0" lang="en-IN" sz="1000" b="1" u="none" strike="noStrike" kern="1200" dirty="0">
                          <a:solidFill>
                            <a:srgbClr val="FFFF00"/>
                          </a:solidFill>
                          <a:effectLst/>
                          <a:latin typeface="Palatino Linotype" panose="02040502050505030304" pitchFamily="18" charset="0"/>
                          <a:ea typeface="+mn-ea"/>
                          <a:cs typeface="+mn-cs"/>
                        </a:rPr>
                        <a:t>SCHEDULE</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NOTES</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EXTRATOPPING</a:t>
                      </a: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ITINERARYID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ITINERARYID (FK)</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ITINERARYID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VALIDFROM</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HEADING</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NOTES</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EXTRATOPPINGS</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VALIDTO</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DESCRIPTION</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82581">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BREAKFAST</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ctr"/>
                      <a:r>
                        <a:rPr kumimoji="0" lang="en-IN" sz="1000" b="1" u="none" strike="noStrike" kern="1200" dirty="0">
                          <a:solidFill>
                            <a:srgbClr val="FFFF00"/>
                          </a:solidFill>
                          <a:effectLst/>
                          <a:latin typeface="Palatino Linotype" panose="02040502050505030304" pitchFamily="18" charset="0"/>
                          <a:ea typeface="+mn-ea"/>
                          <a:cs typeface="+mn-cs"/>
                        </a:rPr>
                        <a:t>OURSPECIALITY</a:t>
                      </a:r>
                    </a:p>
                  </a:txBody>
                  <a:tcPr marL="6521" marR="6521" marT="6521" marB="0" anchor="ctr">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REPORTING</a:t>
                      </a:r>
                      <a:r>
                        <a:rPr lang="en-IN" sz="1000" u="none" strike="noStrike" dirty="0">
                          <a:effectLst/>
                          <a:latin typeface="Palatino Linotype" panose="02040502050505030304" pitchFamily="18" charset="0"/>
                        </a:rPr>
                        <a:t> </a:t>
                      </a:r>
                      <a:r>
                        <a:rPr kumimoji="0" lang="en-IN" sz="1000" b="1" u="none" strike="noStrike" kern="1200" dirty="0">
                          <a:solidFill>
                            <a:srgbClr val="FFFF00"/>
                          </a:solidFill>
                          <a:effectLst/>
                          <a:latin typeface="Palatino Linotype" panose="02040502050505030304" pitchFamily="18" charset="0"/>
                          <a:ea typeface="+mn-ea"/>
                          <a:cs typeface="+mn-cs"/>
                        </a:rPr>
                        <a:t>AND</a:t>
                      </a:r>
                      <a:r>
                        <a:rPr lang="en-IN" sz="1000" u="none" strike="noStrike" dirty="0">
                          <a:effectLst/>
                          <a:latin typeface="Palatino Linotype" panose="02040502050505030304" pitchFamily="18" charset="0"/>
                        </a:rPr>
                        <a:t> </a:t>
                      </a:r>
                      <a:r>
                        <a:rPr kumimoji="0" lang="en-IN" sz="1000" b="1" u="none" strike="noStrike" kern="1200" dirty="0">
                          <a:solidFill>
                            <a:srgbClr val="FFFF00"/>
                          </a:solidFill>
                          <a:effectLst/>
                          <a:latin typeface="Palatino Linotype" panose="02040502050505030304" pitchFamily="18" charset="0"/>
                          <a:ea typeface="+mn-ea"/>
                          <a:cs typeface="+mn-cs"/>
                        </a:rPr>
                        <a:t>DROPPING</a:t>
                      </a: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LUNCH</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ID (PK)</a:t>
                      </a:r>
                      <a:endParaRPr lang="en-IN" sz="1000" b="0" i="0" u="none" strike="noStrike" dirty="0">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HITEA</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ITINERARYID (FK)</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ITINERARYID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DINNER</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SPECIALITIES</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DETAILS</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EXTRATOPPING</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82581">
                <a:tc>
                  <a:txBody>
                    <a:bodyPr/>
                    <a:lstStyle/>
                    <a:p>
                      <a:pPr algn="ctr" fontAlgn="ctr"/>
                      <a:r>
                        <a:rPr kumimoji="0" lang="en-IN" sz="1000" b="1" u="none" strike="noStrike" kern="1200" dirty="0">
                          <a:solidFill>
                            <a:srgbClr val="FFFF00"/>
                          </a:solidFill>
                          <a:effectLst/>
                          <a:latin typeface="Palatino Linotype" panose="02040502050505030304" pitchFamily="18" charset="0"/>
                          <a:ea typeface="+mn-ea"/>
                          <a:cs typeface="+mn-cs"/>
                        </a:rPr>
                        <a:t>TRANSPORT</a:t>
                      </a:r>
                    </a:p>
                  </a:txBody>
                  <a:tcPr marL="6521" marR="6521" marT="6521" marB="0" anchor="ctr">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ctr"/>
                      <a:r>
                        <a:rPr kumimoji="0" lang="en-IN" sz="1000" b="1" u="none" strike="noStrike" kern="1200" dirty="0">
                          <a:solidFill>
                            <a:srgbClr val="FFFF00"/>
                          </a:solidFill>
                          <a:effectLst/>
                          <a:latin typeface="Palatino Linotype" panose="02040502050505030304" pitchFamily="18" charset="0"/>
                          <a:ea typeface="+mn-ea"/>
                          <a:cs typeface="+mn-cs"/>
                        </a:rPr>
                        <a:t>HOTEL</a:t>
                      </a:r>
                    </a:p>
                  </a:txBody>
                  <a:tcPr marL="6521" marR="6521" marT="6521" marB="0" anchor="ctr">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ctr"/>
                      <a:r>
                        <a:rPr kumimoji="0" lang="en-IN" sz="1000" b="1" u="none" strike="noStrike" kern="1200" dirty="0">
                          <a:solidFill>
                            <a:srgbClr val="FFFF00"/>
                          </a:solidFill>
                          <a:effectLst/>
                          <a:latin typeface="Palatino Linotype" panose="02040502050505030304" pitchFamily="18" charset="0"/>
                          <a:ea typeface="+mn-ea"/>
                          <a:cs typeface="+mn-cs"/>
                        </a:rPr>
                        <a:t>POINTS</a:t>
                      </a:r>
                    </a:p>
                  </a:txBody>
                  <a:tcPr marL="6521" marR="6521" marT="6521" marB="0" anchor="ctr">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TOUREID (FK)</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SPOTID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TYPE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DESCRIPTION</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TYPE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DETAILS</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DESCRIPTION</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bl>
          </a:graphicData>
        </a:graphic>
      </p:graphicFrame>
      <p:sp>
        <p:nvSpPr>
          <p:cNvPr id="5" name="Rectangle 4"/>
          <p:cNvSpPr/>
          <p:nvPr/>
        </p:nvSpPr>
        <p:spPr>
          <a:xfrm>
            <a:off x="1676400" y="584775"/>
            <a:ext cx="6172200" cy="369332"/>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a:t>
            </a:r>
            <a:r>
              <a:rPr lang="en-IN" dirty="0" smtClean="0">
                <a:latin typeface="Arial" panose="020B0604020202020204" pitchFamily="34" charset="0"/>
                <a:cs typeface="Arial" panose="020B0604020202020204" pitchFamily="34" charset="0"/>
              </a:rPr>
              <a:t>ON </a:t>
            </a:r>
            <a:r>
              <a:rPr lang="en-IN" dirty="0">
                <a:latin typeface="Arial" panose="020B0604020202020204" pitchFamily="34" charset="0"/>
                <a:cs typeface="Arial" panose="020B0604020202020204" pitchFamily="34" charset="0"/>
              </a:rPr>
              <a:t> </a:t>
            </a:r>
            <a:r>
              <a:rPr lang="en-IN" b="1" dirty="0">
                <a:latin typeface="Arial" panose="020B0604020202020204" pitchFamily="34" charset="0"/>
                <a:cs typeface="Arial" panose="020B0604020202020204" pitchFamily="34" charset="0"/>
              </a:rPr>
              <a:t>TOUR &amp; TRAVEL MANAGEMENT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91035314"/>
      </p:ext>
    </p:extLst>
  </p:cSld>
  <p:clrMapOvr>
    <a:masterClrMapping/>
  </p:clrMapOvr>
  <p:timing>
    <p:tnLst>
      <p:par>
        <p:cTn id="1" dur="indefinite" restart="never" nodeType="tmRoot"/>
      </p:par>
    </p:tnLst>
  </p:timing>
</p:sld>
</file>

<file path=ppt/slides/slide4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TOUR &amp; TRAVEL </a:t>
            </a:r>
            <a:r>
              <a:rPr lang="en-IN" sz="3200" b="1" i="1" dirty="0" smtClean="0">
                <a:solidFill>
                  <a:srgbClr val="FFFF00"/>
                </a:solidFill>
                <a:latin typeface="Arial" pitchFamily="34" charset="0"/>
                <a:cs typeface="Arial" pitchFamily="34" charset="0"/>
              </a:rPr>
              <a:t>MANAGEMENT</a:t>
            </a:r>
            <a:endParaRPr lang="en-IN" sz="3200" b="1" i="1" dirty="0">
              <a:solidFill>
                <a:srgbClr val="FFFF00"/>
              </a:solidFill>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224942671"/>
              </p:ext>
            </p:extLst>
          </p:nvPr>
        </p:nvGraphicFramePr>
        <p:xfrm>
          <a:off x="152400" y="930316"/>
          <a:ext cx="8839200" cy="5851484"/>
        </p:xfrm>
        <a:graphic>
          <a:graphicData uri="http://schemas.openxmlformats.org/drawingml/2006/table">
            <a:tbl>
              <a:tblPr>
                <a:tableStyleId>{5C22544A-7EE6-4342-B048-85BDC9FD1C3A}</a:tableStyleId>
              </a:tblPr>
              <a:tblGrid>
                <a:gridCol w="1545156"/>
                <a:gridCol w="159060"/>
                <a:gridCol w="2147310"/>
                <a:gridCol w="159060"/>
                <a:gridCol w="1738302"/>
                <a:gridCol w="159060"/>
                <a:gridCol w="2931252"/>
              </a:tblGrid>
              <a:tr h="82721">
                <a:tc gridSpan="7">
                  <a:txBody>
                    <a:bodyPr/>
                    <a:lstStyle/>
                    <a:p>
                      <a:pPr algn="ctr" fontAlgn="ctr"/>
                      <a:r>
                        <a:rPr kumimoji="0" lang="en-IN" sz="1400" b="1" u="none" strike="noStrike" kern="1200" dirty="0">
                          <a:solidFill>
                            <a:schemeClr val="tx1"/>
                          </a:solidFill>
                          <a:effectLst/>
                          <a:latin typeface="Palatino Linotype" panose="02040502050505030304" pitchFamily="18" charset="0"/>
                          <a:ea typeface="+mn-ea"/>
                          <a:cs typeface="+mn-cs"/>
                        </a:rPr>
                        <a:t>3rd </a:t>
                      </a:r>
                      <a:r>
                        <a:rPr kumimoji="0" lang="en-IN" sz="1400" b="1" u="none" strike="noStrike" kern="1200" dirty="0" smtClean="0">
                          <a:solidFill>
                            <a:schemeClr val="tx1"/>
                          </a:solidFill>
                          <a:effectLst/>
                          <a:latin typeface="Palatino Linotype" panose="02040502050505030304" pitchFamily="18" charset="0"/>
                          <a:ea typeface="+mn-ea"/>
                          <a:cs typeface="+mn-cs"/>
                        </a:rPr>
                        <a:t>NF</a:t>
                      </a:r>
                      <a:endParaRPr kumimoji="0" lang="en-IN" sz="1400" b="1" u="none" strike="noStrike" kern="1200" dirty="0">
                        <a:solidFill>
                          <a:schemeClr val="tx1"/>
                        </a:solidFill>
                        <a:effectLst/>
                        <a:latin typeface="Palatino Linotype" panose="02040502050505030304" pitchFamily="18" charset="0"/>
                        <a:ea typeface="+mn-ea"/>
                        <a:cs typeface="+mn-cs"/>
                      </a:endParaRPr>
                    </a:p>
                  </a:txBody>
                  <a:tcPr marL="6521" marR="6521" marT="6521" marB="0" anchor="ctr">
                    <a:solidFill>
                      <a:srgbClr val="FFCC00"/>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r>
              <a:tr h="183559">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TOUR</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TYPE</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SUBTYPE</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CHILDSUBTYPE</a:t>
                      </a:r>
                    </a:p>
                  </a:txBody>
                  <a:tcPr marL="6521" marR="6521" marT="6521" marB="0" anchor="b">
                    <a:solidFill>
                      <a:srgbClr val="FFCC00"/>
                    </a:solidFill>
                  </a:tcPr>
                </a:tc>
              </a:tr>
              <a:tr h="131113">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TYPEID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SUBTYPEID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DURATION</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DESCRIPTION</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2347">
                <a:tc>
                  <a:txBody>
                    <a:bodyPr/>
                    <a:lstStyle/>
                    <a:p>
                      <a:pPr algn="l" fontAlgn="b"/>
                      <a:r>
                        <a:rPr lang="en-IN" sz="1000" u="none" strike="noStrike">
                          <a:effectLst/>
                        </a:rPr>
                        <a:t>CHILDSUBTYPEID(FK)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r h="183559">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COUNTRY</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SPOTS</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SCHEDULE</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FACILITY</a:t>
                      </a:r>
                    </a:p>
                  </a:txBody>
                  <a:tcPr marL="6521" marR="6521" marT="6521" marB="0" anchor="b">
                    <a:solidFill>
                      <a:srgbClr val="FFCC00"/>
                    </a:solidFill>
                  </a:tcPr>
                </a:tc>
              </a:tr>
              <a:tr h="131113">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ID (PK)</a:t>
                      </a:r>
                      <a:endParaRPr lang="en-IN" sz="1000" b="0" i="0" u="none" strike="noStrike" dirty="0">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ITINERARYID (FK)</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251702">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STARTON     (</a:t>
                      </a:r>
                      <a:r>
                        <a:rPr lang="en-IN" sz="1000" u="none" strike="noStrike" dirty="0" err="1">
                          <a:effectLst/>
                        </a:rPr>
                        <a:t>DateTime</a:t>
                      </a:r>
                      <a:r>
                        <a:rPr lang="en-IN" sz="1000" u="none" strike="noStrike" dirty="0">
                          <a:effectLst/>
                        </a:rPr>
                        <a:t>)</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ENDON (</a:t>
                      </a:r>
                      <a:r>
                        <a:rPr lang="en-IN" sz="1000" u="none" strike="noStrike" dirty="0" err="1">
                          <a:effectLst/>
                        </a:rPr>
                        <a:t>DateTime</a:t>
                      </a:r>
                      <a:r>
                        <a:rPr lang="en-IN" sz="1000" u="none" strike="noStrike" dirty="0">
                          <a:effectLst/>
                        </a:rPr>
                        <a:t>)</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COST</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r h="183559">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INCLUDED</a:t>
                      </a:r>
                    </a:p>
                  </a:txBody>
                  <a:tcPr marL="6521" marR="6521" marT="6521" marB="0" anchor="b">
                    <a:solidFill>
                      <a:srgbClr val="FFCC00"/>
                    </a:solidFill>
                  </a:tcPr>
                </a:tc>
                <a:tc>
                  <a:txBody>
                    <a:bodyPr/>
                    <a:lstStyle/>
                    <a:p>
                      <a:pPr algn="ctr"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EXCLUDED</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PURPOSE</a:t>
                      </a: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dirty="0">
                          <a:effectLst/>
                        </a:rPr>
                        <a:t>TOUREID (FK)</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NAME</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800" u="none" strike="noStrike">
                          <a:effectLst/>
                        </a:rPr>
                        <a:t> </a:t>
                      </a:r>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97645">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ITINERARY</a:t>
                      </a:r>
                    </a:p>
                  </a:txBody>
                  <a:tcPr marL="6521" marR="6521" marT="6521" marB="0" anchor="b">
                    <a:solidFill>
                      <a:srgbClr val="FFCC00"/>
                    </a:solidFill>
                  </a:tcPr>
                </a:tc>
                <a:tc>
                  <a:txBody>
                    <a:bodyPr/>
                    <a:lstStyle/>
                    <a:p>
                      <a:pPr algn="ctr"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DAYWISE</a:t>
                      </a:r>
                      <a:r>
                        <a:rPr lang="en-IN" sz="1100" u="none" strike="noStrike" dirty="0">
                          <a:effectLst/>
                        </a:rPr>
                        <a:t> </a:t>
                      </a:r>
                      <a:r>
                        <a:rPr kumimoji="0" lang="en-IN" sz="1200" b="1" u="none" strike="noStrike" kern="1200" dirty="0">
                          <a:solidFill>
                            <a:srgbClr val="FFFF00"/>
                          </a:solidFill>
                          <a:effectLst/>
                          <a:latin typeface="Palatino Linotype" panose="02040502050505030304" pitchFamily="18" charset="0"/>
                          <a:ea typeface="+mn-ea"/>
                          <a:cs typeface="+mn-cs"/>
                        </a:rPr>
                        <a:t>SCHEDULE</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NOTES</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EXTRATOPPING</a:t>
                      </a:r>
                    </a:p>
                  </a:txBody>
                  <a:tcPr marL="6521" marR="6521" marT="6521" marB="0" anchor="b">
                    <a:solidFill>
                      <a:srgbClr val="FFCC00"/>
                    </a:solidFill>
                  </a:tcPr>
                </a:tc>
              </a:tr>
              <a:tr h="131113">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ID (PK)</a:t>
                      </a:r>
                      <a:endParaRPr lang="en-IN" sz="1000" b="0" i="0" u="none" strike="noStrike" dirty="0">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dirty="0">
                          <a:effectLst/>
                        </a:rPr>
                        <a:t>COUNTRYID(FK)</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ITINERARYID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ITINERARYID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ITINERARYID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HEADING</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NOTES</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EXTRATOPPINGS</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VALIDFROM</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DESCRIPTION</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r h="161348">
                <a:tc>
                  <a:txBody>
                    <a:bodyPr/>
                    <a:lstStyle/>
                    <a:p>
                      <a:pPr algn="l" fontAlgn="b"/>
                      <a:r>
                        <a:rPr lang="en-IN" sz="800" u="none" strike="noStrike">
                          <a:effectLst/>
                        </a:rPr>
                        <a:t>VALIDTO</a:t>
                      </a:r>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800" u="none" strike="noStrike">
                          <a:effectLst/>
                        </a:rPr>
                        <a:t>BREAKFAST</a:t>
                      </a:r>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ctr"/>
                      <a:r>
                        <a:rPr kumimoji="0" lang="en-IN" sz="1200" b="1" u="none" strike="noStrike" kern="1200" dirty="0">
                          <a:solidFill>
                            <a:srgbClr val="FFFF00"/>
                          </a:solidFill>
                          <a:effectLst/>
                          <a:latin typeface="Palatino Linotype" panose="02040502050505030304" pitchFamily="18" charset="0"/>
                          <a:ea typeface="+mn-ea"/>
                          <a:cs typeface="+mn-cs"/>
                        </a:rPr>
                        <a:t>OURSPECIALITY</a:t>
                      </a:r>
                    </a:p>
                  </a:txBody>
                  <a:tcPr marL="6521" marR="6521" marT="6521" marB="0" anchor="ctr">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REPORTING</a:t>
                      </a:r>
                      <a:r>
                        <a:rPr lang="en-IN" sz="1100" u="none" strike="noStrike" dirty="0">
                          <a:effectLst/>
                        </a:rPr>
                        <a:t> </a:t>
                      </a:r>
                      <a:r>
                        <a:rPr kumimoji="0" lang="en-IN" sz="1200" b="1" u="none" strike="noStrike" kern="1200" dirty="0">
                          <a:solidFill>
                            <a:srgbClr val="FFFF00"/>
                          </a:solidFill>
                          <a:effectLst/>
                          <a:latin typeface="Palatino Linotype" panose="02040502050505030304" pitchFamily="18" charset="0"/>
                          <a:ea typeface="+mn-ea"/>
                          <a:cs typeface="+mn-cs"/>
                        </a:rPr>
                        <a:t>AND</a:t>
                      </a:r>
                      <a:r>
                        <a:rPr lang="en-IN" sz="1100" u="none" strike="noStrike" dirty="0">
                          <a:effectLst/>
                        </a:rPr>
                        <a:t> </a:t>
                      </a:r>
                      <a:r>
                        <a:rPr kumimoji="0" lang="en-IN" sz="1200" b="1" u="none" strike="noStrike" kern="1200" dirty="0">
                          <a:solidFill>
                            <a:srgbClr val="FFFF00"/>
                          </a:solidFill>
                          <a:effectLst/>
                          <a:latin typeface="Palatino Linotype" panose="02040502050505030304" pitchFamily="18" charset="0"/>
                          <a:ea typeface="+mn-ea"/>
                          <a:cs typeface="+mn-cs"/>
                        </a:rPr>
                        <a:t>DROPPING</a:t>
                      </a: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LUNCH</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HITEA</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ITINERARYID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ITINERARYID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DINNER</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SPECIALITIES</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DETAILS</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EXTRATOPPING</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83559">
                <a:tc>
                  <a:txBody>
                    <a:bodyPr/>
                    <a:lstStyle/>
                    <a:p>
                      <a:pPr algn="ctr" fontAlgn="ctr"/>
                      <a:r>
                        <a:rPr kumimoji="0" lang="en-IN" sz="1200" b="1" u="none" strike="noStrike" kern="1200" dirty="0">
                          <a:solidFill>
                            <a:srgbClr val="FFFF00"/>
                          </a:solidFill>
                          <a:effectLst/>
                          <a:latin typeface="Palatino Linotype" panose="02040502050505030304" pitchFamily="18" charset="0"/>
                          <a:ea typeface="+mn-ea"/>
                          <a:cs typeface="+mn-cs"/>
                        </a:rPr>
                        <a:t>TRANSPORT</a:t>
                      </a:r>
                    </a:p>
                  </a:txBody>
                  <a:tcPr marL="6521" marR="6521" marT="6521" marB="0" anchor="ctr">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ctr"/>
                      <a:r>
                        <a:rPr kumimoji="0" lang="en-IN" sz="1200" b="1" u="none" strike="noStrike" kern="1200" dirty="0">
                          <a:solidFill>
                            <a:srgbClr val="FFFF00"/>
                          </a:solidFill>
                          <a:effectLst/>
                          <a:latin typeface="Palatino Linotype" panose="02040502050505030304" pitchFamily="18" charset="0"/>
                          <a:ea typeface="+mn-ea"/>
                          <a:cs typeface="+mn-cs"/>
                        </a:rPr>
                        <a:t>HOTEL</a:t>
                      </a:r>
                    </a:p>
                  </a:txBody>
                  <a:tcPr marL="6521" marR="6521" marT="6521" marB="0" anchor="ctr">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ctr"/>
                      <a:r>
                        <a:rPr kumimoji="0" lang="en-IN" sz="1200" b="1" u="none" strike="noStrike" kern="1200" dirty="0">
                          <a:solidFill>
                            <a:srgbClr val="FFFF00"/>
                          </a:solidFill>
                          <a:effectLst/>
                          <a:latin typeface="Palatino Linotype" panose="02040502050505030304" pitchFamily="18" charset="0"/>
                          <a:ea typeface="+mn-ea"/>
                          <a:cs typeface="+mn-cs"/>
                        </a:rPr>
                        <a:t>POINTS</a:t>
                      </a:r>
                    </a:p>
                  </a:txBody>
                  <a:tcPr marL="6521" marR="6521" marT="6521" marB="0" anchor="ctr">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ID (PK)</a:t>
                      </a:r>
                      <a:endParaRPr lang="en-IN" sz="1000" b="0" i="0" u="none" strike="noStrike" dirty="0">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ID (PK)</a:t>
                      </a:r>
                      <a:endParaRPr lang="en-IN" sz="1000" b="0" i="0" u="none" strike="noStrike" dirty="0">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TOUREID (FK)</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SPOTID {FK}</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TYPE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DESCRIPTION</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TYPE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DETAILS</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DESCRIPTION</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bl>
          </a:graphicData>
        </a:graphic>
      </p:graphicFrame>
      <p:sp>
        <p:nvSpPr>
          <p:cNvPr id="7" name="Rectangle 6"/>
          <p:cNvSpPr/>
          <p:nvPr/>
        </p:nvSpPr>
        <p:spPr>
          <a:xfrm>
            <a:off x="1676400" y="584775"/>
            <a:ext cx="6172200" cy="369332"/>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a:t>
            </a:r>
            <a:r>
              <a:rPr lang="en-IN" dirty="0" smtClean="0">
                <a:latin typeface="Arial" panose="020B0604020202020204" pitchFamily="34" charset="0"/>
                <a:cs typeface="Arial" panose="020B0604020202020204" pitchFamily="34" charset="0"/>
              </a:rPr>
              <a:t>ON </a:t>
            </a:r>
            <a:r>
              <a:rPr lang="en-IN" dirty="0">
                <a:latin typeface="Arial" panose="020B0604020202020204" pitchFamily="34" charset="0"/>
                <a:cs typeface="Arial" panose="020B0604020202020204" pitchFamily="34" charset="0"/>
              </a:rPr>
              <a:t> </a:t>
            </a:r>
            <a:r>
              <a:rPr lang="en-IN" b="1" dirty="0">
                <a:latin typeface="Arial" panose="020B0604020202020204" pitchFamily="34" charset="0"/>
                <a:cs typeface="Arial" panose="020B0604020202020204" pitchFamily="34" charset="0"/>
              </a:rPr>
              <a:t>TOUR &amp; TRAVEL MANAGEMENT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70687513"/>
      </p:ext>
    </p:extLst>
  </p:cSld>
  <p:clrMapOvr>
    <a:masterClrMapping/>
  </p:clrMapOvr>
  <p:timing>
    <p:tnLst>
      <p:par>
        <p:cTn id="1" dur="indefinite" restart="never" nodeType="tmRoot"/>
      </p:par>
    </p:tnLst>
  </p:timing>
</p:sld>
</file>

<file path=ppt/slides/slide4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Big Data?</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90500" y="990600"/>
            <a:ext cx="8763000" cy="769441"/>
          </a:xfrm>
          <a:prstGeom prst="rect">
            <a:avLst/>
          </a:prstGeom>
        </p:spPr>
        <p:txBody>
          <a:bodyPr wrap="square">
            <a:spAutoFit/>
          </a:bodyPr>
          <a:lstStyle/>
          <a:p>
            <a:r>
              <a:rPr lang="en-IN" sz="2200" b="1" i="1" dirty="0">
                <a:solidFill>
                  <a:srgbClr val="006C86"/>
                </a:solidFill>
              </a:rPr>
              <a:t>Big</a:t>
            </a:r>
            <a:r>
              <a:rPr lang="en-IN" sz="2200" dirty="0">
                <a:solidFill>
                  <a:srgbClr val="006C86"/>
                </a:solidFill>
              </a:rPr>
              <a:t> </a:t>
            </a:r>
            <a:r>
              <a:rPr lang="en-IN" sz="2200" b="1" i="1" dirty="0">
                <a:solidFill>
                  <a:srgbClr val="006C86"/>
                </a:solidFill>
              </a:rPr>
              <a:t>data</a:t>
            </a:r>
            <a:r>
              <a:rPr lang="en-IN" sz="2200" dirty="0">
                <a:solidFill>
                  <a:srgbClr val="006C86"/>
                </a:solidFill>
              </a:rPr>
              <a:t> is a term that describes the large volume of data – both structured and unstructured</a:t>
            </a:r>
          </a:p>
        </p:txBody>
      </p:sp>
    </p:spTree>
    <p:extLst>
      <p:ext uri="{BB962C8B-B14F-4D97-AF65-F5344CB8AC3E}">
        <p14:creationId xmlns:p14="http://schemas.microsoft.com/office/powerpoint/2010/main" val="639760000"/>
      </p:ext>
    </p:extLst>
  </p:cSld>
  <p:clrMapOvr>
    <a:masterClrMapping/>
  </p:clrMapOvr>
  <p:timing>
    <p:tnLst>
      <p:par>
        <p:cTn id="1" dur="indefinite" restart="never" nodeType="tmRoot"/>
      </p:par>
    </p:tnLst>
  </p:timing>
</p:sld>
</file>

<file path=ppt/slides/slide4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IMP SQL </a:t>
            </a:r>
            <a:r>
              <a:rPr lang="en-IN" sz="3200" b="1" i="1" dirty="0" smtClean="0">
                <a:solidFill>
                  <a:srgbClr val="FFFF00"/>
                </a:solidFill>
                <a:latin typeface="Arial" pitchFamily="34" charset="0"/>
                <a:cs typeface="Arial" pitchFamily="34" charset="0"/>
              </a:rPr>
              <a:t>statements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0" y="685800"/>
            <a:ext cx="9144000" cy="707886"/>
          </a:xfrm>
          <a:prstGeom prst="rect">
            <a:avLst/>
          </a:prstGeom>
        </p:spPr>
        <p:txBody>
          <a:bodyPr wrap="square">
            <a:spAutoFit/>
          </a:bodyPr>
          <a:lstStyle/>
          <a:p>
            <a:r>
              <a:rPr lang="en-IN" sz="2000" b="1" dirty="0" smtClean="0">
                <a:latin typeface="Calibri" panose="020F0502020204030204" pitchFamily="34" charset="0"/>
                <a:cs typeface="Calibri" panose="020F0502020204030204" pitchFamily="34" charset="0"/>
              </a:rPr>
              <a:t>1. Find 2</a:t>
            </a:r>
            <a:r>
              <a:rPr lang="en-IN" sz="2000" b="1" baseline="30000" dirty="0" smtClean="0">
                <a:latin typeface="Calibri" panose="020F0502020204030204" pitchFamily="34" charset="0"/>
                <a:cs typeface="Calibri" panose="020F0502020204030204" pitchFamily="34" charset="0"/>
              </a:rPr>
              <a:t>nd</a:t>
            </a:r>
            <a:r>
              <a:rPr lang="en-IN" sz="2000" b="1" dirty="0" smtClean="0">
                <a:latin typeface="Calibri" panose="020F0502020204030204" pitchFamily="34" charset="0"/>
                <a:cs typeface="Calibri" panose="020F0502020204030204" pitchFamily="34" charset="0"/>
              </a:rPr>
              <a:t> highest salary</a:t>
            </a:r>
            <a:r>
              <a:rPr lang="en-IN" sz="2000" dirty="0" smtClean="0">
                <a:latin typeface="Calibri" panose="020F0502020204030204" pitchFamily="34" charset="0"/>
                <a:cs typeface="Calibri" panose="020F0502020204030204" pitchFamily="34" charset="0"/>
              </a:rPr>
              <a:t>.</a:t>
            </a:r>
          </a:p>
          <a:p>
            <a:r>
              <a:rPr lang="en-IN" sz="2000" dirty="0">
                <a:solidFill>
                  <a:srgbClr val="5F9378"/>
                </a:solidFill>
                <a:latin typeface="Calibri" panose="020F0502020204030204" pitchFamily="34" charset="0"/>
                <a:cs typeface="Calibri" panose="020F0502020204030204" pitchFamily="34" charset="0"/>
              </a:rPr>
              <a:t>SELECT MAX(SAL) FROM EMP WHERE SAL &lt; (SELECT MAX(SAL) FROM EMP);</a:t>
            </a:r>
          </a:p>
        </p:txBody>
      </p:sp>
      <p:sp>
        <p:nvSpPr>
          <p:cNvPr id="6" name="Rectangle 5"/>
          <p:cNvSpPr/>
          <p:nvPr/>
        </p:nvSpPr>
        <p:spPr>
          <a:xfrm>
            <a:off x="0" y="1600200"/>
            <a:ext cx="9144000" cy="707886"/>
          </a:xfrm>
          <a:prstGeom prst="rect">
            <a:avLst/>
          </a:prstGeom>
        </p:spPr>
        <p:txBody>
          <a:bodyPr wrap="square">
            <a:spAutoFit/>
          </a:bodyPr>
          <a:lstStyle/>
          <a:p>
            <a:r>
              <a:rPr lang="en-IN" sz="2000" b="1" dirty="0" smtClean="0">
                <a:latin typeface="Calibri" panose="020F0502020204030204" pitchFamily="34" charset="0"/>
                <a:cs typeface="Calibri" panose="020F0502020204030204" pitchFamily="34" charset="0"/>
              </a:rPr>
              <a:t>2. Find 2</a:t>
            </a:r>
            <a:r>
              <a:rPr lang="en-IN" sz="2000" b="1" baseline="30000" dirty="0" smtClean="0">
                <a:latin typeface="Calibri" panose="020F0502020204030204" pitchFamily="34" charset="0"/>
                <a:cs typeface="Calibri" panose="020F0502020204030204" pitchFamily="34" charset="0"/>
              </a:rPr>
              <a:t>nd</a:t>
            </a:r>
            <a:r>
              <a:rPr lang="en-IN" sz="2000" b="1" dirty="0" smtClean="0">
                <a:latin typeface="Calibri" panose="020F0502020204030204" pitchFamily="34" charset="0"/>
                <a:cs typeface="Calibri" panose="020F0502020204030204" pitchFamily="34" charset="0"/>
              </a:rPr>
              <a:t> lowest salary</a:t>
            </a:r>
            <a:r>
              <a:rPr lang="en-IN" sz="2000" dirty="0" smtClean="0">
                <a:latin typeface="Calibri" panose="020F0502020204030204" pitchFamily="34" charset="0"/>
                <a:cs typeface="Calibri" panose="020F0502020204030204" pitchFamily="34" charset="0"/>
              </a:rPr>
              <a:t>.</a:t>
            </a:r>
          </a:p>
          <a:p>
            <a:r>
              <a:rPr lang="en-IN" sz="2000" dirty="0">
                <a:solidFill>
                  <a:srgbClr val="5F9378"/>
                </a:solidFill>
                <a:latin typeface="Calibri" panose="020F0502020204030204" pitchFamily="34" charset="0"/>
                <a:cs typeface="Calibri" panose="020F0502020204030204" pitchFamily="34" charset="0"/>
              </a:rPr>
              <a:t>SELECT MIN(SAL) FROM EMP WHERE SAL &gt; (SELECT MIN(SAL) FROM EMP);</a:t>
            </a:r>
          </a:p>
        </p:txBody>
      </p:sp>
      <p:sp>
        <p:nvSpPr>
          <p:cNvPr id="7" name="Rectangle 6"/>
          <p:cNvSpPr/>
          <p:nvPr/>
        </p:nvSpPr>
        <p:spPr>
          <a:xfrm>
            <a:off x="0" y="2514600"/>
            <a:ext cx="9144000" cy="1015663"/>
          </a:xfrm>
          <a:prstGeom prst="rect">
            <a:avLst/>
          </a:prstGeom>
        </p:spPr>
        <p:txBody>
          <a:bodyPr wrap="square">
            <a:spAutoFit/>
          </a:bodyPr>
          <a:lstStyle/>
          <a:p>
            <a:r>
              <a:rPr lang="en-IN" sz="2000" b="1" dirty="0" smtClean="0">
                <a:latin typeface="Calibri" panose="020F0502020204030204" pitchFamily="34" charset="0"/>
                <a:cs typeface="Calibri" panose="020F0502020204030204" pitchFamily="34" charset="0"/>
              </a:rPr>
              <a:t>3. Find 2</a:t>
            </a:r>
            <a:r>
              <a:rPr lang="en-IN" sz="2000" b="1" baseline="30000" dirty="0" smtClean="0">
                <a:latin typeface="Calibri" panose="020F0502020204030204" pitchFamily="34" charset="0"/>
                <a:cs typeface="Calibri" panose="020F0502020204030204" pitchFamily="34" charset="0"/>
              </a:rPr>
              <a:t>nd</a:t>
            </a:r>
            <a:r>
              <a:rPr lang="en-IN" sz="2000" b="1" dirty="0" smtClean="0">
                <a:latin typeface="Calibri" panose="020F0502020204030204" pitchFamily="34" charset="0"/>
                <a:cs typeface="Calibri" panose="020F0502020204030204" pitchFamily="34" charset="0"/>
              </a:rPr>
              <a:t> highest salary of each department</a:t>
            </a:r>
            <a:r>
              <a:rPr lang="en-IN" sz="2000" dirty="0" smtClean="0">
                <a:latin typeface="Calibri" panose="020F0502020204030204" pitchFamily="34" charset="0"/>
                <a:cs typeface="Calibri" panose="020F0502020204030204" pitchFamily="34" charset="0"/>
              </a:rPr>
              <a:t>.</a:t>
            </a:r>
          </a:p>
          <a:p>
            <a:r>
              <a:rPr lang="en-IN" sz="2000" dirty="0" smtClean="0">
                <a:solidFill>
                  <a:srgbClr val="5F9378"/>
                </a:solidFill>
                <a:latin typeface="Calibri" panose="020F0502020204030204" pitchFamily="34" charset="0"/>
                <a:cs typeface="Calibri" panose="020F0502020204030204" pitchFamily="34" charset="0"/>
              </a:rPr>
              <a:t>SELECT </a:t>
            </a:r>
            <a:r>
              <a:rPr lang="en-IN" sz="2000" dirty="0">
                <a:solidFill>
                  <a:srgbClr val="5F9378"/>
                </a:solidFill>
                <a:latin typeface="Calibri" panose="020F0502020204030204" pitchFamily="34" charset="0"/>
                <a:cs typeface="Calibri" panose="020F0502020204030204" pitchFamily="34" charset="0"/>
              </a:rPr>
              <a:t>MAX(SAL) FROM EMP WHERE SAL NOT IN (SELECT MAX(SAL) FROM EMP GROUP BY DEPTNO) GROUP BY DEPTNO;</a:t>
            </a:r>
          </a:p>
        </p:txBody>
      </p:sp>
      <p:sp>
        <p:nvSpPr>
          <p:cNvPr id="8" name="Rectangle 7"/>
          <p:cNvSpPr/>
          <p:nvPr/>
        </p:nvSpPr>
        <p:spPr>
          <a:xfrm>
            <a:off x="0" y="3632537"/>
            <a:ext cx="9144000" cy="1015663"/>
          </a:xfrm>
          <a:prstGeom prst="rect">
            <a:avLst/>
          </a:prstGeom>
        </p:spPr>
        <p:txBody>
          <a:bodyPr wrap="square">
            <a:spAutoFit/>
          </a:bodyPr>
          <a:lstStyle/>
          <a:p>
            <a:r>
              <a:rPr lang="en-IN" sz="2000" b="1" dirty="0" smtClean="0">
                <a:latin typeface="Calibri" panose="020F0502020204030204" pitchFamily="34" charset="0"/>
                <a:cs typeface="Calibri" panose="020F0502020204030204" pitchFamily="34" charset="0"/>
              </a:rPr>
              <a:t>4. Find 2</a:t>
            </a:r>
            <a:r>
              <a:rPr lang="en-IN" sz="2000" b="1" baseline="30000" dirty="0" smtClean="0">
                <a:latin typeface="Calibri" panose="020F0502020204030204" pitchFamily="34" charset="0"/>
                <a:cs typeface="Calibri" panose="020F0502020204030204" pitchFamily="34" charset="0"/>
              </a:rPr>
              <a:t>nd</a:t>
            </a:r>
            <a:r>
              <a:rPr lang="en-IN" sz="2000" b="1" dirty="0" smtClean="0">
                <a:latin typeface="Calibri" panose="020F0502020204030204" pitchFamily="34" charset="0"/>
                <a:cs typeface="Calibri" panose="020F0502020204030204" pitchFamily="34" charset="0"/>
              </a:rPr>
              <a:t> </a:t>
            </a:r>
            <a:r>
              <a:rPr lang="en-IN" sz="2000" b="1" dirty="0">
                <a:latin typeface="Calibri" panose="020F0502020204030204" pitchFamily="34" charset="0"/>
                <a:cs typeface="Calibri" panose="020F0502020204030204" pitchFamily="34" charset="0"/>
              </a:rPr>
              <a:t>lowest salary </a:t>
            </a:r>
            <a:r>
              <a:rPr lang="en-IN" sz="2000" b="1" dirty="0" smtClean="0">
                <a:latin typeface="Calibri" panose="020F0502020204030204" pitchFamily="34" charset="0"/>
                <a:cs typeface="Calibri" panose="020F0502020204030204" pitchFamily="34" charset="0"/>
              </a:rPr>
              <a:t>of each department</a:t>
            </a:r>
            <a:r>
              <a:rPr lang="en-IN" sz="2000" dirty="0" smtClean="0">
                <a:latin typeface="Calibri" panose="020F0502020204030204" pitchFamily="34" charset="0"/>
                <a:cs typeface="Calibri" panose="020F0502020204030204" pitchFamily="34" charset="0"/>
              </a:rPr>
              <a:t>.</a:t>
            </a:r>
          </a:p>
          <a:p>
            <a:r>
              <a:rPr lang="en-IN" sz="2000" dirty="0" smtClean="0">
                <a:solidFill>
                  <a:srgbClr val="5F9378"/>
                </a:solidFill>
                <a:latin typeface="Calibri" panose="020F0502020204030204" pitchFamily="34" charset="0"/>
                <a:cs typeface="Calibri" panose="020F0502020204030204" pitchFamily="34" charset="0"/>
              </a:rPr>
              <a:t>SELECT </a:t>
            </a:r>
            <a:r>
              <a:rPr lang="en-IN" sz="2000" dirty="0">
                <a:solidFill>
                  <a:srgbClr val="5F9378"/>
                </a:solidFill>
                <a:latin typeface="Calibri" panose="020F0502020204030204" pitchFamily="34" charset="0"/>
                <a:cs typeface="Calibri" panose="020F0502020204030204" pitchFamily="34" charset="0"/>
              </a:rPr>
              <a:t>MIN(SAL) FROM EMP WHERE SAL NOT IN (SELECT MIN(SAL) FROM EMP GROUP BY DEPTNO) GROUP BY DEPTNO;</a:t>
            </a:r>
          </a:p>
        </p:txBody>
      </p:sp>
      <p:sp>
        <p:nvSpPr>
          <p:cNvPr id="2" name="Rectangle 1"/>
          <p:cNvSpPr/>
          <p:nvPr/>
        </p:nvSpPr>
        <p:spPr>
          <a:xfrm>
            <a:off x="0" y="4953000"/>
            <a:ext cx="9144000" cy="646331"/>
          </a:xfrm>
          <a:prstGeom prst="rect">
            <a:avLst/>
          </a:prstGeom>
        </p:spPr>
        <p:txBody>
          <a:bodyPr wrap="square">
            <a:spAutoFit/>
          </a:bodyPr>
          <a:lstStyle/>
          <a:p>
            <a:r>
              <a:rPr lang="en-IN" dirty="0"/>
              <a:t>select count(*), e.* from e group by empno</a:t>
            </a:r>
            <a:r>
              <a:rPr lang="en-IN" dirty="0" smtClean="0"/>
              <a:t>, ename, job, </a:t>
            </a:r>
            <a:r>
              <a:rPr lang="en-IN" dirty="0" err="1" smtClean="0"/>
              <a:t>mgr</a:t>
            </a:r>
            <a:r>
              <a:rPr lang="en-IN" dirty="0" smtClean="0"/>
              <a:t>, hiredate, sal, comm, deptno, bonusid</a:t>
            </a:r>
            <a:r>
              <a:rPr lang="en-IN" dirty="0"/>
              <a:t>, `user name`, pwd;</a:t>
            </a:r>
          </a:p>
        </p:txBody>
      </p:sp>
    </p:spTree>
    <p:extLst>
      <p:ext uri="{BB962C8B-B14F-4D97-AF65-F5344CB8AC3E}">
        <p14:creationId xmlns:p14="http://schemas.microsoft.com/office/powerpoint/2010/main" val="2250237353"/>
      </p:ext>
    </p:extLst>
  </p:cSld>
  <p:clrMapOvr>
    <a:masterClrMapping/>
  </p:clrMapOvr>
  <p:timing>
    <p:tnLst>
      <p:par>
        <p:cTn id="1" dur="indefinite" restart="never" nodeType="tmRoot"/>
      </p:par>
    </p:tnLst>
  </p:timing>
</p:sld>
</file>

<file path=ppt/slides/slide4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Interview questions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424265540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3" name="Rectangle 2"/>
          <p:cNvSpPr/>
          <p:nvPr/>
        </p:nvSpPr>
        <p:spPr>
          <a:xfrm>
            <a:off x="2895600" y="304800"/>
            <a:ext cx="6172200" cy="1169551"/>
          </a:xfrm>
          <a:prstGeom prst="rect">
            <a:avLst/>
          </a:prstGeom>
        </p:spPr>
        <p:txBody>
          <a:bodyPr wrap="square">
            <a:spAutoFit/>
          </a:bodyPr>
          <a:lstStyle/>
          <a:p>
            <a:pPr lvl="0" algn="r">
              <a:spcBef>
                <a:spcPct val="0"/>
              </a:spcBef>
              <a:defRPr/>
            </a:pPr>
            <a:r>
              <a:rPr lang="en-IN" sz="3500" b="1" i="1" dirty="0" smtClean="0">
                <a:solidFill>
                  <a:srgbClr val="FF9900"/>
                </a:solidFill>
                <a:latin typeface="Arial" pitchFamily="34" charset="0"/>
                <a:cs typeface="Arial" pitchFamily="34" charset="0"/>
              </a:rPr>
              <a:t>A domain constraint and </a:t>
            </a:r>
            <a:r>
              <a:rPr lang="en-IN" sz="3500" b="1" i="1" dirty="0">
                <a:solidFill>
                  <a:srgbClr val="FF9900"/>
                </a:solidFill>
                <a:latin typeface="Arial" pitchFamily="34" charset="0"/>
                <a:cs typeface="Arial" pitchFamily="34" charset="0"/>
              </a:rPr>
              <a:t>data integrity?</a:t>
            </a:r>
            <a:endParaRPr lang="en-US" sz="35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 name="Rectangle 4"/>
          <p:cNvSpPr/>
          <p:nvPr/>
        </p:nvSpPr>
        <p:spPr>
          <a:xfrm>
            <a:off x="152400" y="1845439"/>
            <a:ext cx="8839200" cy="707886"/>
          </a:xfrm>
          <a:prstGeom prst="rect">
            <a:avLst/>
          </a:prstGeom>
        </p:spPr>
        <p:txBody>
          <a:bodyPr wrap="square">
            <a:spAutoFit/>
          </a:bodyPr>
          <a:lstStyle/>
          <a:p>
            <a:pPr marL="342900" indent="-342900" algn="just">
              <a:buFont typeface="Arial" panose="020B0604020202020204" pitchFamily="34" charset="0"/>
              <a:buChar char="•"/>
            </a:pPr>
            <a:r>
              <a:rPr lang="en-IN" sz="2000" b="1" dirty="0" smtClean="0">
                <a:solidFill>
                  <a:srgbClr val="0089A4"/>
                </a:solidFill>
                <a:latin typeface="Gentium Basic"/>
              </a:rPr>
              <a:t>Domain Constraint </a:t>
            </a:r>
            <a:r>
              <a:rPr lang="en-IN" sz="2000" b="1" dirty="0">
                <a:solidFill>
                  <a:srgbClr val="0089A4"/>
                </a:solidFill>
                <a:latin typeface="Gentium Basic"/>
              </a:rPr>
              <a:t>= </a:t>
            </a:r>
            <a:r>
              <a:rPr lang="en-IN" sz="2000" dirty="0">
                <a:solidFill>
                  <a:srgbClr val="0089A4"/>
                </a:solidFill>
                <a:latin typeface="Gentium Basic"/>
              </a:rPr>
              <a:t>data type + Constraints (NOT NULL / UNIQUE / PRIMARY KEY / FOREIGN KEY / CHECK / DEFAULT)</a:t>
            </a:r>
          </a:p>
        </p:txBody>
      </p:sp>
      <p:sp>
        <p:nvSpPr>
          <p:cNvPr id="4" name="Rectangle 3"/>
          <p:cNvSpPr/>
          <p:nvPr/>
        </p:nvSpPr>
        <p:spPr>
          <a:xfrm>
            <a:off x="152400" y="2819400"/>
            <a:ext cx="8839200" cy="1015663"/>
          </a:xfrm>
          <a:prstGeom prst="rect">
            <a:avLst/>
          </a:prstGeom>
        </p:spPr>
        <p:txBody>
          <a:bodyPr wrap="square">
            <a:spAutoFit/>
          </a:bodyPr>
          <a:lstStyle/>
          <a:p>
            <a:r>
              <a:rPr lang="en-IN" sz="2000" b="1" dirty="0">
                <a:solidFill>
                  <a:srgbClr val="0089A4"/>
                </a:solidFill>
                <a:latin typeface="Gentium Basic"/>
              </a:rPr>
              <a:t>Data</a:t>
            </a:r>
            <a:r>
              <a:rPr lang="en-IN" sz="2000" dirty="0">
                <a:solidFill>
                  <a:srgbClr val="0089A4"/>
                </a:solidFill>
                <a:latin typeface="Gentium Basic"/>
              </a:rPr>
              <a:t> </a:t>
            </a:r>
            <a:r>
              <a:rPr lang="en-IN" sz="2000" b="1" dirty="0">
                <a:solidFill>
                  <a:srgbClr val="0089A4"/>
                </a:solidFill>
                <a:latin typeface="Gentium Basic"/>
              </a:rPr>
              <a:t>integrity</a:t>
            </a:r>
            <a:r>
              <a:rPr lang="en-IN" sz="2000" dirty="0">
                <a:solidFill>
                  <a:srgbClr val="0089A4"/>
                </a:solidFill>
                <a:latin typeface="Gentium Basic"/>
              </a:rPr>
              <a:t> refers to the validity of data, meaning data is consistent and correct</a:t>
            </a:r>
            <a:r>
              <a:rPr lang="en-IN" sz="2000" dirty="0" smtClean="0"/>
              <a:t>. </a:t>
            </a:r>
            <a:r>
              <a:rPr lang="en-IN" sz="2000" dirty="0">
                <a:solidFill>
                  <a:srgbClr val="0089A4"/>
                </a:solidFill>
                <a:latin typeface="Gentium Basic"/>
              </a:rPr>
              <a:t>Data integrity is normally enforced in a database </a:t>
            </a:r>
            <a:r>
              <a:rPr lang="en-IN" sz="2000" dirty="0" smtClean="0">
                <a:solidFill>
                  <a:srgbClr val="0089A4"/>
                </a:solidFill>
                <a:latin typeface="Gentium Basic"/>
              </a:rPr>
              <a:t>by </a:t>
            </a:r>
            <a:r>
              <a:rPr lang="en-IN" sz="2000" dirty="0">
                <a:solidFill>
                  <a:srgbClr val="0089A4"/>
                </a:solidFill>
                <a:latin typeface="Gentium Basic"/>
              </a:rPr>
              <a:t>a series of integrity constraints or rules. </a:t>
            </a:r>
          </a:p>
        </p:txBody>
      </p:sp>
      <p:sp>
        <p:nvSpPr>
          <p:cNvPr id="6" name="Rectangle 5"/>
          <p:cNvSpPr/>
          <p:nvPr/>
        </p:nvSpPr>
        <p:spPr>
          <a:xfrm>
            <a:off x="266700" y="4705224"/>
            <a:ext cx="8610600" cy="1477328"/>
          </a:xfrm>
          <a:prstGeom prst="rect">
            <a:avLst/>
          </a:prstGeom>
        </p:spPr>
        <p:txBody>
          <a:bodyPr wrap="square">
            <a:spAutoFit/>
          </a:bodyPr>
          <a:lstStyle/>
          <a:p>
            <a:pPr>
              <a:lnSpc>
                <a:spcPct val="150000"/>
              </a:lnSpc>
            </a:pPr>
            <a:r>
              <a:rPr lang="en-IN" sz="2000" b="1" i="1" dirty="0">
                <a:solidFill>
                  <a:srgbClr val="006C86"/>
                </a:solidFill>
              </a:rPr>
              <a:t>Entity</a:t>
            </a:r>
            <a:r>
              <a:rPr lang="en-IN" sz="2000" dirty="0">
                <a:solidFill>
                  <a:srgbClr val="006C86"/>
                </a:solidFill>
              </a:rPr>
              <a:t> </a:t>
            </a:r>
            <a:r>
              <a:rPr lang="en-IN" sz="2000" b="1" i="1" dirty="0">
                <a:solidFill>
                  <a:srgbClr val="006C86"/>
                </a:solidFill>
              </a:rPr>
              <a:t>integrity</a:t>
            </a:r>
            <a:r>
              <a:rPr lang="en-IN" sz="2000" dirty="0">
                <a:solidFill>
                  <a:srgbClr val="006C86"/>
                </a:solidFill>
              </a:rPr>
              <a:t> concerns the concept of a primary key.</a:t>
            </a:r>
          </a:p>
          <a:p>
            <a:pPr>
              <a:lnSpc>
                <a:spcPct val="150000"/>
              </a:lnSpc>
            </a:pPr>
            <a:r>
              <a:rPr lang="en-IN" sz="2000" b="1" i="1" dirty="0" smtClean="0">
                <a:solidFill>
                  <a:srgbClr val="006C86"/>
                </a:solidFill>
              </a:rPr>
              <a:t>Referential</a:t>
            </a:r>
            <a:r>
              <a:rPr lang="en-IN" sz="2000" dirty="0" smtClean="0">
                <a:solidFill>
                  <a:srgbClr val="006C86"/>
                </a:solidFill>
              </a:rPr>
              <a:t> </a:t>
            </a:r>
            <a:r>
              <a:rPr lang="en-IN" sz="2000" b="1" i="1" dirty="0">
                <a:solidFill>
                  <a:srgbClr val="006C86"/>
                </a:solidFill>
              </a:rPr>
              <a:t>integrity</a:t>
            </a:r>
            <a:r>
              <a:rPr lang="en-IN" sz="2000" dirty="0">
                <a:solidFill>
                  <a:srgbClr val="006C86"/>
                </a:solidFill>
              </a:rPr>
              <a:t> concerns the concept of a foreign key.</a:t>
            </a:r>
          </a:p>
          <a:p>
            <a:pPr>
              <a:lnSpc>
                <a:spcPct val="150000"/>
              </a:lnSpc>
            </a:pPr>
            <a:r>
              <a:rPr lang="en-IN" sz="2000" b="1" i="1" dirty="0" smtClean="0">
                <a:solidFill>
                  <a:srgbClr val="006C86"/>
                </a:solidFill>
              </a:rPr>
              <a:t>Domain</a:t>
            </a:r>
            <a:r>
              <a:rPr lang="en-IN" sz="2000" i="1" dirty="0" smtClean="0">
                <a:solidFill>
                  <a:srgbClr val="006C86"/>
                </a:solidFill>
              </a:rPr>
              <a:t> </a:t>
            </a:r>
            <a:r>
              <a:rPr lang="en-IN" sz="2000" b="1" i="1" dirty="0" smtClean="0">
                <a:solidFill>
                  <a:srgbClr val="006C86"/>
                </a:solidFill>
              </a:rPr>
              <a:t>integrity</a:t>
            </a:r>
            <a:r>
              <a:rPr lang="en-IN" sz="2000" i="1" dirty="0" smtClean="0">
                <a:solidFill>
                  <a:srgbClr val="006C86"/>
                </a:solidFill>
              </a:rPr>
              <a:t> </a:t>
            </a:r>
            <a:r>
              <a:rPr lang="en-IN" sz="2000" dirty="0" smtClean="0">
                <a:solidFill>
                  <a:srgbClr val="006C86"/>
                </a:solidFill>
              </a:rPr>
              <a:t>A </a:t>
            </a:r>
            <a:r>
              <a:rPr lang="en-IN" sz="2000" dirty="0">
                <a:solidFill>
                  <a:srgbClr val="006C86"/>
                </a:solidFill>
              </a:rPr>
              <a:t>domain is a set of values of the same type.</a:t>
            </a:r>
          </a:p>
        </p:txBody>
      </p:sp>
      <p:sp>
        <p:nvSpPr>
          <p:cNvPr id="7" name="Rectangle 6"/>
          <p:cNvSpPr/>
          <p:nvPr/>
        </p:nvSpPr>
        <p:spPr>
          <a:xfrm>
            <a:off x="152400" y="4058893"/>
            <a:ext cx="7924800" cy="707886"/>
          </a:xfrm>
          <a:prstGeom prst="rect">
            <a:avLst/>
          </a:prstGeom>
        </p:spPr>
        <p:txBody>
          <a:bodyPr wrap="square">
            <a:spAutoFit/>
          </a:bodyPr>
          <a:lstStyle/>
          <a:p>
            <a:r>
              <a:rPr lang="en-IN" sz="2000" dirty="0">
                <a:solidFill>
                  <a:srgbClr val="0089A4"/>
                </a:solidFill>
                <a:latin typeface="Gentium Basic"/>
              </a:rPr>
              <a:t>Three types of integrity </a:t>
            </a:r>
            <a:r>
              <a:rPr lang="en-IN" sz="2000" dirty="0" smtClean="0">
                <a:solidFill>
                  <a:srgbClr val="0089A4"/>
                </a:solidFill>
                <a:latin typeface="Gentium Basic"/>
              </a:rPr>
              <a:t>constraints: </a:t>
            </a:r>
            <a:r>
              <a:rPr lang="en-IN" sz="2000" b="1" i="1" dirty="0">
                <a:solidFill>
                  <a:srgbClr val="0089A4"/>
                </a:solidFill>
                <a:latin typeface="Gentium Basic"/>
              </a:rPr>
              <a:t>entity integrity, referential integrity and domain integrity</a:t>
            </a:r>
            <a:r>
              <a:rPr lang="en-IN" sz="2000" dirty="0">
                <a:solidFill>
                  <a:srgbClr val="0089A4"/>
                </a:solidFill>
                <a:latin typeface="Gentium Basic"/>
              </a:rPr>
              <a:t>:</a:t>
            </a:r>
            <a:endParaRPr lang="en-IN" sz="2000" dirty="0"/>
          </a:p>
        </p:txBody>
      </p:sp>
      <p:sp>
        <p:nvSpPr>
          <p:cNvPr id="8" name="Rectangle 7"/>
          <p:cNvSpPr/>
          <p:nvPr/>
        </p:nvSpPr>
        <p:spPr>
          <a:xfrm>
            <a:off x="0" y="7937"/>
            <a:ext cx="5638800" cy="830997"/>
          </a:xfrm>
          <a:prstGeom prst="rect">
            <a:avLst/>
          </a:prstGeom>
        </p:spPr>
        <p:txBody>
          <a:bodyPr wrap="square">
            <a:spAutoFit/>
          </a:bodyPr>
          <a:lstStyle/>
          <a:p>
            <a:r>
              <a:rPr lang="en-IN" sz="2400" dirty="0">
                <a:solidFill>
                  <a:srgbClr val="C74C49"/>
                </a:solidFill>
              </a:rPr>
              <a:t>Data integrity refers to the correctness and completeness of </a:t>
            </a:r>
            <a:r>
              <a:rPr lang="en-IN" sz="2400" dirty="0" smtClean="0">
                <a:solidFill>
                  <a:srgbClr val="C74C49"/>
                </a:solidFill>
              </a:rPr>
              <a:t>data.</a:t>
            </a:r>
            <a:endParaRPr lang="en-IN" sz="2400" dirty="0">
              <a:solidFill>
                <a:srgbClr val="C74C49"/>
              </a:solidFill>
            </a:endParaRPr>
          </a:p>
        </p:txBody>
      </p:sp>
    </p:spTree>
    <p:extLst>
      <p:ext uri="{BB962C8B-B14F-4D97-AF65-F5344CB8AC3E}">
        <p14:creationId xmlns:p14="http://schemas.microsoft.com/office/powerpoint/2010/main" val="6476659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IMP SQL </a:t>
            </a:r>
            <a:r>
              <a:rPr lang="en-IN" sz="3200" b="1" i="1" dirty="0" smtClean="0">
                <a:solidFill>
                  <a:srgbClr val="FFFF00"/>
                </a:solidFill>
                <a:latin typeface="Arial" pitchFamily="34" charset="0"/>
                <a:cs typeface="Arial" pitchFamily="34" charset="0"/>
              </a:rPr>
              <a:t>statements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32657" y="688280"/>
            <a:ext cx="1262743" cy="707886"/>
          </a:xfrm>
          <a:prstGeom prst="rect">
            <a:avLst/>
          </a:prstGeom>
        </p:spPr>
        <p:txBody>
          <a:bodyPr wrap="square">
            <a:spAutoFit/>
          </a:bodyPr>
          <a:lstStyle/>
          <a:p>
            <a:r>
              <a:rPr lang="en-IN" sz="2000" dirty="0" smtClean="0">
                <a:solidFill>
                  <a:srgbClr val="5F9378"/>
                </a:solidFill>
                <a:latin typeface="Calibri" panose="020F0502020204030204" pitchFamily="34" charset="0"/>
                <a:cs typeface="Calibri" panose="020F0502020204030204" pitchFamily="34" charset="0"/>
              </a:rPr>
              <a:t>TABLET Table</a:t>
            </a:r>
            <a:endParaRPr lang="en-IN" sz="2000" dirty="0">
              <a:solidFill>
                <a:srgbClr val="5F9378"/>
              </a:solidFill>
              <a:latin typeface="Calibri" panose="020F0502020204030204" pitchFamily="34" charset="0"/>
              <a:cs typeface="Calibri" panose="020F0502020204030204"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161990441"/>
              </p:ext>
            </p:extLst>
          </p:nvPr>
        </p:nvGraphicFramePr>
        <p:xfrm>
          <a:off x="1295400" y="726440"/>
          <a:ext cx="7696200" cy="1483360"/>
        </p:xfrm>
        <a:graphic>
          <a:graphicData uri="http://schemas.openxmlformats.org/drawingml/2006/table">
            <a:tbl>
              <a:tblPr firstRow="1" bandRow="1">
                <a:tableStyleId>{5940675A-B579-460E-94D1-54222C63F5DA}</a:tableStyleId>
              </a:tblPr>
              <a:tblGrid>
                <a:gridCol w="572015"/>
                <a:gridCol w="1637785"/>
                <a:gridCol w="3886200"/>
                <a:gridCol w="1600200"/>
              </a:tblGrid>
              <a:tr h="370840">
                <a:tc>
                  <a:txBody>
                    <a:bodyPr/>
                    <a:lstStyle/>
                    <a:p>
                      <a:r>
                        <a:rPr lang="en-IN" sz="1600" dirty="0" smtClean="0">
                          <a:solidFill>
                            <a:srgbClr val="0089A4"/>
                          </a:solidFill>
                        </a:rPr>
                        <a:t>Id</a:t>
                      </a:r>
                      <a:endParaRPr lang="en-IN" sz="1600" dirty="0">
                        <a:solidFill>
                          <a:srgbClr val="0089A4"/>
                        </a:solidFill>
                      </a:endParaRPr>
                    </a:p>
                  </a:txBody>
                  <a:tcPr/>
                </a:tc>
                <a:tc>
                  <a:txBody>
                    <a:bodyPr/>
                    <a:lstStyle/>
                    <a:p>
                      <a:r>
                        <a:rPr lang="en-IN" sz="1600" dirty="0" smtClean="0">
                          <a:solidFill>
                            <a:srgbClr val="0089A4"/>
                          </a:solidFill>
                        </a:rPr>
                        <a:t>Name</a:t>
                      </a:r>
                      <a:endParaRPr lang="en-IN" sz="1600" dirty="0">
                        <a:solidFill>
                          <a:srgbClr val="0089A4"/>
                        </a:solidFill>
                      </a:endParaRPr>
                    </a:p>
                  </a:txBody>
                  <a:tcPr/>
                </a:tc>
                <a:tc>
                  <a:txBody>
                    <a:bodyPr/>
                    <a:lstStyle/>
                    <a:p>
                      <a:r>
                        <a:rPr lang="en-IN" sz="1600" dirty="0" smtClean="0">
                          <a:solidFill>
                            <a:srgbClr val="0089A4"/>
                          </a:solidFill>
                        </a:rPr>
                        <a:t>Ingredient</a:t>
                      </a:r>
                      <a:endParaRPr lang="en-IN" sz="1600" dirty="0">
                        <a:solidFill>
                          <a:srgbClr val="0089A4"/>
                        </a:solidFill>
                      </a:endParaRPr>
                    </a:p>
                  </a:txBody>
                  <a:tcPr/>
                </a:tc>
                <a:tc>
                  <a:txBody>
                    <a:bodyPr/>
                    <a:lstStyle/>
                    <a:p>
                      <a:r>
                        <a:rPr lang="en-IN" sz="1600" dirty="0" smtClean="0">
                          <a:solidFill>
                            <a:srgbClr val="0089A4"/>
                          </a:solidFill>
                        </a:rPr>
                        <a:t>Unit</a:t>
                      </a:r>
                      <a:endParaRPr lang="en-IN" sz="1600" dirty="0">
                        <a:solidFill>
                          <a:srgbClr val="0089A4"/>
                        </a:solidFill>
                      </a:endParaRPr>
                    </a:p>
                  </a:txBody>
                  <a:tcPr/>
                </a:tc>
              </a:tr>
              <a:tr h="370840">
                <a:tc>
                  <a:txBody>
                    <a:bodyPr/>
                    <a:lstStyle/>
                    <a:p>
                      <a:r>
                        <a:rPr lang="en-IN" sz="1600" dirty="0" smtClean="0"/>
                        <a:t>1</a:t>
                      </a:r>
                      <a:endParaRPr lang="en-IN" sz="1600" dirty="0"/>
                    </a:p>
                  </a:txBody>
                  <a:tcPr/>
                </a:tc>
                <a:tc>
                  <a:txBody>
                    <a:bodyPr/>
                    <a:lstStyle/>
                    <a:p>
                      <a:r>
                        <a:rPr kumimoji="0" lang="en-IN" sz="1600" b="0" i="0" kern="1200" dirty="0" smtClean="0">
                          <a:solidFill>
                            <a:schemeClr val="tx1"/>
                          </a:solidFill>
                          <a:effectLst/>
                          <a:latin typeface="+mn-lt"/>
                          <a:ea typeface="+mn-ea"/>
                          <a:cs typeface="+mn-cs"/>
                        </a:rPr>
                        <a:t>CROCIN</a:t>
                      </a:r>
                      <a:endParaRPr lang="en-IN" sz="1600" dirty="0"/>
                    </a:p>
                  </a:txBody>
                  <a:tcPr/>
                </a:tc>
                <a:tc>
                  <a:txBody>
                    <a:bodyPr/>
                    <a:lstStyle/>
                    <a:p>
                      <a:r>
                        <a:rPr kumimoji="0" lang="en-IN" sz="1600" b="0" i="0" kern="1200" dirty="0" smtClean="0">
                          <a:solidFill>
                            <a:schemeClr val="tx1"/>
                          </a:solidFill>
                          <a:effectLst/>
                          <a:latin typeface="+mn-lt"/>
                          <a:ea typeface="+mn-ea"/>
                          <a:cs typeface="+mn-cs"/>
                        </a:rPr>
                        <a:t>PARACETAMOL </a:t>
                      </a:r>
                      <a:endParaRPr lang="en-IN" sz="1600" dirty="0"/>
                    </a:p>
                  </a:txBody>
                  <a:tcPr/>
                </a:tc>
                <a:tc>
                  <a:txBody>
                    <a:bodyPr/>
                    <a:lstStyle/>
                    <a:p>
                      <a:r>
                        <a:rPr lang="en-IN" sz="1600" dirty="0" smtClean="0"/>
                        <a:t>100mg</a:t>
                      </a:r>
                      <a:endParaRPr lang="en-IN" sz="1600" dirty="0"/>
                    </a:p>
                  </a:txBody>
                  <a:tcPr/>
                </a:tc>
              </a:tr>
              <a:tr h="370840">
                <a:tc>
                  <a:txBody>
                    <a:bodyPr/>
                    <a:lstStyle/>
                    <a:p>
                      <a:r>
                        <a:rPr lang="en-IN" sz="1600" dirty="0" smtClean="0"/>
                        <a:t>2</a:t>
                      </a:r>
                      <a:endParaRPr lang="en-IN" sz="1600" dirty="0"/>
                    </a:p>
                  </a:txBody>
                  <a:tcPr/>
                </a:tc>
                <a:tc>
                  <a:txBody>
                    <a:bodyPr/>
                    <a:lstStyle/>
                    <a:p>
                      <a:r>
                        <a:rPr lang="en-IN" sz="1600" dirty="0" smtClean="0"/>
                        <a:t>COMBIFLAM</a:t>
                      </a:r>
                      <a:endParaRPr lang="en-IN" sz="1600" dirty="0"/>
                    </a:p>
                  </a:txBody>
                  <a:tcPr/>
                </a:tc>
                <a:tc>
                  <a:txBody>
                    <a:bodyPr/>
                    <a:lstStyle/>
                    <a:p>
                      <a:r>
                        <a:rPr kumimoji="0" lang="en-IN" sz="1600" b="0" i="0" kern="1200" dirty="0" smtClean="0">
                          <a:solidFill>
                            <a:schemeClr val="tx1"/>
                          </a:solidFill>
                          <a:effectLst/>
                          <a:latin typeface="+mn-lt"/>
                          <a:ea typeface="+mn-ea"/>
                          <a:cs typeface="+mn-cs"/>
                        </a:rPr>
                        <a:t>PARACETAMOL, IBUPROFEN</a:t>
                      </a:r>
                      <a:endParaRPr lang="en-IN" sz="1600" b="0" dirty="0"/>
                    </a:p>
                  </a:txBody>
                  <a:tcPr/>
                </a:tc>
                <a:tc>
                  <a:txBody>
                    <a:bodyPr/>
                    <a:lstStyle/>
                    <a:p>
                      <a:r>
                        <a:rPr lang="en-IN" sz="1600" b="0" dirty="0" smtClean="0"/>
                        <a:t>25mg</a:t>
                      </a:r>
                      <a:endParaRPr lang="en-IN" sz="1600" b="0" dirty="0"/>
                    </a:p>
                  </a:txBody>
                  <a:tcPr/>
                </a:tc>
              </a:tr>
              <a:tr h="370840">
                <a:tc>
                  <a:txBody>
                    <a:bodyPr/>
                    <a:lstStyle/>
                    <a:p>
                      <a:r>
                        <a:rPr lang="en-IN" sz="1600" dirty="0" smtClean="0"/>
                        <a:t>3</a:t>
                      </a:r>
                      <a:endParaRPr lang="en-IN" sz="1600" dirty="0"/>
                    </a:p>
                  </a:txBody>
                  <a:tcPr/>
                </a:tc>
                <a:tc>
                  <a:txBody>
                    <a:bodyPr/>
                    <a:lstStyle/>
                    <a:p>
                      <a:r>
                        <a:rPr lang="en-IN" sz="1600" dirty="0" smtClean="0"/>
                        <a:t>DIVON PLUS</a:t>
                      </a:r>
                      <a:endParaRPr lang="en-IN" sz="1600" dirty="0"/>
                    </a:p>
                  </a:txBody>
                  <a:tcPr/>
                </a:tc>
                <a:tc>
                  <a:txBody>
                    <a:bodyPr/>
                    <a:lstStyle/>
                    <a:p>
                      <a:r>
                        <a:rPr kumimoji="0" lang="en-IN" sz="1600" b="0" i="0" kern="1200" dirty="0" smtClean="0">
                          <a:solidFill>
                            <a:schemeClr val="tx1"/>
                          </a:solidFill>
                          <a:effectLst/>
                          <a:latin typeface="+mn-lt"/>
                          <a:ea typeface="+mn-ea"/>
                          <a:cs typeface="+mn-cs"/>
                        </a:rPr>
                        <a:t>PARACETAMOL, DICLOFENAC</a:t>
                      </a:r>
                      <a:endParaRPr kumimoji="0" lang="en-IN" sz="1600" b="0" i="0" kern="1200" dirty="0">
                        <a:solidFill>
                          <a:schemeClr val="tx1"/>
                        </a:solidFill>
                        <a:effectLst/>
                        <a:latin typeface="+mn-lt"/>
                        <a:ea typeface="+mn-ea"/>
                        <a:cs typeface="+mn-cs"/>
                      </a:endParaRPr>
                    </a:p>
                  </a:txBody>
                  <a:tcPr/>
                </a:tc>
                <a:tc>
                  <a:txBody>
                    <a:bodyPr/>
                    <a:lstStyle/>
                    <a:p>
                      <a:r>
                        <a:rPr kumimoji="0" lang="en-IN" sz="1600" b="0" i="0" kern="1200" dirty="0" smtClean="0">
                          <a:solidFill>
                            <a:schemeClr val="tx1"/>
                          </a:solidFill>
                          <a:effectLst/>
                          <a:latin typeface="+mn-lt"/>
                          <a:ea typeface="+mn-ea"/>
                          <a:cs typeface="+mn-cs"/>
                        </a:rPr>
                        <a:t>30mg</a:t>
                      </a:r>
                      <a:endParaRPr kumimoji="0" lang="en-IN" sz="1600" b="0" i="0" kern="1200" dirty="0">
                        <a:solidFill>
                          <a:schemeClr val="tx1"/>
                        </a:solidFill>
                        <a:effectLst/>
                        <a:latin typeface="+mn-lt"/>
                        <a:ea typeface="+mn-ea"/>
                        <a:cs typeface="+mn-cs"/>
                      </a:endParaRPr>
                    </a:p>
                  </a:txBody>
                  <a:tcPr/>
                </a:tc>
              </a:tr>
            </a:tbl>
          </a:graphicData>
        </a:graphic>
      </p:graphicFrame>
      <p:sp>
        <p:nvSpPr>
          <p:cNvPr id="9" name="Rectangle 8"/>
          <p:cNvSpPr/>
          <p:nvPr/>
        </p:nvSpPr>
        <p:spPr>
          <a:xfrm>
            <a:off x="0" y="2662796"/>
            <a:ext cx="1110343" cy="707886"/>
          </a:xfrm>
          <a:prstGeom prst="rect">
            <a:avLst/>
          </a:prstGeom>
        </p:spPr>
        <p:txBody>
          <a:bodyPr wrap="square">
            <a:spAutoFit/>
          </a:bodyPr>
          <a:lstStyle/>
          <a:p>
            <a:r>
              <a:rPr lang="en-IN" sz="2000" dirty="0" smtClean="0">
                <a:solidFill>
                  <a:srgbClr val="5F9378"/>
                </a:solidFill>
                <a:latin typeface="Calibri" panose="020F0502020204030204" pitchFamily="34" charset="0"/>
                <a:cs typeface="Calibri" panose="020F0502020204030204" pitchFamily="34" charset="0"/>
              </a:rPr>
              <a:t>SYRUP Table</a:t>
            </a:r>
            <a:endParaRPr lang="en-IN" sz="2000" dirty="0">
              <a:solidFill>
                <a:srgbClr val="5F9378"/>
              </a:solidFill>
              <a:latin typeface="Calibri" panose="020F0502020204030204" pitchFamily="34" charset="0"/>
              <a:cs typeface="Calibri" panose="020F050202020403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2058678089"/>
              </p:ext>
            </p:extLst>
          </p:nvPr>
        </p:nvGraphicFramePr>
        <p:xfrm>
          <a:off x="1295401" y="2547256"/>
          <a:ext cx="7699799" cy="1854200"/>
        </p:xfrm>
        <a:graphic>
          <a:graphicData uri="http://schemas.openxmlformats.org/drawingml/2006/table">
            <a:tbl>
              <a:tblPr firstRow="1" bandRow="1">
                <a:tableStyleId>{5940675A-B579-460E-94D1-54222C63F5DA}</a:tableStyleId>
              </a:tblPr>
              <a:tblGrid>
                <a:gridCol w="571760"/>
                <a:gridCol w="1638039"/>
                <a:gridCol w="3888000"/>
                <a:gridCol w="1602000"/>
              </a:tblGrid>
              <a:tr h="370840">
                <a:tc>
                  <a:txBody>
                    <a:bodyPr/>
                    <a:lstStyle/>
                    <a:p>
                      <a:r>
                        <a:rPr lang="en-IN" sz="1600" dirty="0" smtClean="0">
                          <a:solidFill>
                            <a:srgbClr val="0089A4"/>
                          </a:solidFill>
                        </a:rPr>
                        <a:t>Id</a:t>
                      </a:r>
                      <a:endParaRPr lang="en-IN" sz="1600" dirty="0">
                        <a:solidFill>
                          <a:srgbClr val="0089A4"/>
                        </a:solidFill>
                      </a:endParaRPr>
                    </a:p>
                  </a:txBody>
                  <a:tcPr/>
                </a:tc>
                <a:tc>
                  <a:txBody>
                    <a:bodyPr/>
                    <a:lstStyle/>
                    <a:p>
                      <a:r>
                        <a:rPr lang="en-IN" sz="1600" dirty="0" smtClean="0">
                          <a:solidFill>
                            <a:srgbClr val="0089A4"/>
                          </a:solidFill>
                        </a:rPr>
                        <a:t>Name</a:t>
                      </a:r>
                      <a:endParaRPr lang="en-IN" sz="1600" dirty="0">
                        <a:solidFill>
                          <a:srgbClr val="0089A4"/>
                        </a:solidFill>
                      </a:endParaRPr>
                    </a:p>
                  </a:txBody>
                  <a:tcPr/>
                </a:tc>
                <a:tc>
                  <a:txBody>
                    <a:bodyPr/>
                    <a:lstStyle/>
                    <a:p>
                      <a:r>
                        <a:rPr lang="en-IN" sz="1600" dirty="0" smtClean="0">
                          <a:solidFill>
                            <a:srgbClr val="0089A4"/>
                          </a:solidFill>
                        </a:rPr>
                        <a:t>Ingredient</a:t>
                      </a:r>
                      <a:endParaRPr lang="en-IN" sz="1600" dirty="0">
                        <a:solidFill>
                          <a:srgbClr val="0089A4"/>
                        </a:solidFill>
                      </a:endParaRPr>
                    </a:p>
                  </a:txBody>
                  <a:tcPr/>
                </a:tc>
                <a:tc>
                  <a:txBody>
                    <a:bodyPr/>
                    <a:lstStyle/>
                    <a:p>
                      <a:r>
                        <a:rPr lang="en-IN" sz="1600" dirty="0" smtClean="0">
                          <a:solidFill>
                            <a:srgbClr val="0089A4"/>
                          </a:solidFill>
                        </a:rPr>
                        <a:t>Unit</a:t>
                      </a:r>
                      <a:endParaRPr lang="en-IN" sz="1600" dirty="0">
                        <a:solidFill>
                          <a:srgbClr val="0089A4"/>
                        </a:solidFill>
                      </a:endParaRPr>
                    </a:p>
                  </a:txBody>
                  <a:tcPr/>
                </a:tc>
              </a:tr>
              <a:tr h="370840">
                <a:tc>
                  <a:txBody>
                    <a:bodyPr/>
                    <a:lstStyle/>
                    <a:p>
                      <a:r>
                        <a:rPr lang="en-IN" sz="1600" dirty="0" smtClean="0"/>
                        <a:t>11</a:t>
                      </a:r>
                      <a:endParaRPr lang="en-IN" sz="1600" dirty="0"/>
                    </a:p>
                  </a:txBody>
                  <a:tcPr/>
                </a:tc>
                <a:tc>
                  <a:txBody>
                    <a:bodyPr/>
                    <a:lstStyle/>
                    <a:p>
                      <a:r>
                        <a:rPr kumimoji="0" lang="en-IN" sz="1600" b="0" i="0" kern="1200" dirty="0" smtClean="0">
                          <a:solidFill>
                            <a:schemeClr val="tx1"/>
                          </a:solidFill>
                          <a:effectLst/>
                          <a:latin typeface="+mn-lt"/>
                          <a:ea typeface="+mn-ea"/>
                          <a:cs typeface="+mn-cs"/>
                        </a:rPr>
                        <a:t>BENADRYL</a:t>
                      </a:r>
                      <a:endParaRPr lang="en-IN" sz="1600" dirty="0"/>
                    </a:p>
                  </a:txBody>
                  <a:tcPr/>
                </a:tc>
                <a:tc>
                  <a:txBody>
                    <a:bodyPr/>
                    <a:lstStyle/>
                    <a:p>
                      <a:r>
                        <a:rPr kumimoji="0" lang="en-IN" sz="1600" b="0" i="0" kern="1200" dirty="0" smtClean="0">
                          <a:solidFill>
                            <a:schemeClr val="tx1"/>
                          </a:solidFill>
                          <a:effectLst/>
                          <a:latin typeface="+mn-lt"/>
                          <a:ea typeface="+mn-ea"/>
                          <a:cs typeface="+mn-cs"/>
                        </a:rPr>
                        <a:t>DIPHENHYDRAMINE</a:t>
                      </a:r>
                      <a:endParaRPr lang="en-IN" sz="1600" dirty="0"/>
                    </a:p>
                  </a:txBody>
                  <a:tcPr/>
                </a:tc>
                <a:tc>
                  <a:txBody>
                    <a:bodyPr/>
                    <a:lstStyle/>
                    <a:p>
                      <a:r>
                        <a:rPr lang="en-IN" sz="1600" dirty="0" smtClean="0"/>
                        <a:t>.7mg</a:t>
                      </a:r>
                      <a:endParaRPr lang="en-IN" sz="1600" dirty="0"/>
                    </a:p>
                  </a:txBody>
                  <a:tcPr/>
                </a:tc>
              </a:tr>
              <a:tr h="370840">
                <a:tc>
                  <a:txBody>
                    <a:bodyPr/>
                    <a:lstStyle/>
                    <a:p>
                      <a:r>
                        <a:rPr lang="en-IN" sz="1600" dirty="0" smtClean="0"/>
                        <a:t>12</a:t>
                      </a:r>
                      <a:endParaRPr lang="en-IN" sz="1600" dirty="0"/>
                    </a:p>
                  </a:txBody>
                  <a:tcPr/>
                </a:tc>
                <a:tc>
                  <a:txBody>
                    <a:bodyPr/>
                    <a:lstStyle/>
                    <a:p>
                      <a:r>
                        <a:rPr lang="en-IN" sz="1600" dirty="0" smtClean="0"/>
                        <a:t>COMBIFLAM</a:t>
                      </a:r>
                      <a:endParaRPr lang="en-IN"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PARACETAMOL, IBUPROFEN</a:t>
                      </a:r>
                      <a:endParaRPr lang="en-IN" sz="1600" b="0" dirty="0" smtClean="0"/>
                    </a:p>
                  </a:txBody>
                  <a:tcPr/>
                </a:tc>
                <a:tc>
                  <a:txBody>
                    <a:bodyPr/>
                    <a:lstStyle/>
                    <a:p>
                      <a:r>
                        <a:rPr lang="en-IN" sz="1600" b="0" dirty="0" smtClean="0"/>
                        <a:t>0.12mg</a:t>
                      </a:r>
                      <a:endParaRPr lang="en-IN" sz="1600" b="0" dirty="0"/>
                    </a:p>
                  </a:txBody>
                  <a:tcPr/>
                </a:tc>
              </a:tr>
              <a:tr h="370840">
                <a:tc>
                  <a:txBody>
                    <a:bodyPr/>
                    <a:lstStyle/>
                    <a:p>
                      <a:r>
                        <a:rPr kumimoji="0" lang="en-IN" sz="1600" b="0" i="0" kern="1200" dirty="0" smtClean="0">
                          <a:solidFill>
                            <a:schemeClr val="tx1"/>
                          </a:solidFill>
                          <a:effectLst/>
                          <a:latin typeface="+mn-lt"/>
                          <a:ea typeface="+mn-ea"/>
                          <a:cs typeface="+mn-cs"/>
                        </a:rPr>
                        <a:t>13</a:t>
                      </a:r>
                      <a:endParaRPr kumimoji="0" lang="en-IN" sz="1600" b="0" i="0" kern="1200" dirty="0">
                        <a:solidFill>
                          <a:schemeClr val="tx1"/>
                        </a:solidFill>
                        <a:effectLst/>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COREX</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CHLORPHENAMINE</a:t>
                      </a:r>
                    </a:p>
                  </a:txBody>
                  <a:tcPr/>
                </a:tc>
                <a:tc>
                  <a:txBody>
                    <a:bodyPr/>
                    <a:lstStyle/>
                    <a:p>
                      <a:r>
                        <a:rPr kumimoji="0" lang="en-IN" sz="1600" b="0" i="0" kern="1200" dirty="0" smtClean="0">
                          <a:solidFill>
                            <a:schemeClr val="tx1"/>
                          </a:solidFill>
                          <a:effectLst/>
                          <a:latin typeface="+mn-lt"/>
                          <a:ea typeface="+mn-ea"/>
                          <a:cs typeface="+mn-cs"/>
                        </a:rPr>
                        <a:t>2.3mg</a:t>
                      </a:r>
                      <a:endParaRPr kumimoji="0" lang="en-IN" sz="1600" b="0" i="0" kern="1200" dirty="0">
                        <a:solidFill>
                          <a:schemeClr val="tx1"/>
                        </a:solidFill>
                        <a:effectLst/>
                        <a:latin typeface="+mn-lt"/>
                        <a:ea typeface="+mn-ea"/>
                        <a:cs typeface="+mn-cs"/>
                      </a:endParaRPr>
                    </a:p>
                  </a:txBody>
                  <a:tcPr/>
                </a:tc>
              </a:tr>
              <a:tr h="370840">
                <a:tc>
                  <a:txBody>
                    <a:bodyPr/>
                    <a:lstStyle/>
                    <a:p>
                      <a:r>
                        <a:rPr kumimoji="0" lang="en-IN" sz="1600" b="0" i="0" kern="1200" dirty="0" smtClean="0">
                          <a:solidFill>
                            <a:schemeClr val="tx1"/>
                          </a:solidFill>
                          <a:effectLst/>
                          <a:latin typeface="+mn-lt"/>
                          <a:ea typeface="+mn-ea"/>
                          <a:cs typeface="+mn-cs"/>
                        </a:rPr>
                        <a:t>14</a:t>
                      </a:r>
                      <a:endParaRPr kumimoji="0" lang="en-IN" sz="1600" b="0" i="0" kern="1200" dirty="0">
                        <a:solidFill>
                          <a:schemeClr val="tx1"/>
                        </a:solidFill>
                        <a:effectLst/>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DICLO</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DICLOFENAC</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0.06mg</a:t>
                      </a:r>
                    </a:p>
                  </a:txBody>
                  <a:tcPr/>
                </a:tc>
              </a:tr>
            </a:tbl>
          </a:graphicData>
        </a:graphic>
      </p:graphicFrame>
      <p:sp>
        <p:nvSpPr>
          <p:cNvPr id="11" name="Rectangle 10"/>
          <p:cNvSpPr/>
          <p:nvPr/>
        </p:nvSpPr>
        <p:spPr>
          <a:xfrm>
            <a:off x="0" y="4724400"/>
            <a:ext cx="1447800" cy="707886"/>
          </a:xfrm>
          <a:prstGeom prst="rect">
            <a:avLst/>
          </a:prstGeom>
        </p:spPr>
        <p:txBody>
          <a:bodyPr wrap="square">
            <a:spAutoFit/>
          </a:bodyPr>
          <a:lstStyle/>
          <a:p>
            <a:r>
              <a:rPr lang="en-IN" sz="2000" dirty="0" smtClean="0">
                <a:solidFill>
                  <a:srgbClr val="5F9378"/>
                </a:solidFill>
                <a:latin typeface="Calibri" panose="020F0502020204030204" pitchFamily="34" charset="0"/>
                <a:cs typeface="Calibri" panose="020F0502020204030204" pitchFamily="34" charset="0"/>
              </a:rPr>
              <a:t>INJECTION Table</a:t>
            </a:r>
            <a:endParaRPr lang="en-IN" sz="2000" dirty="0">
              <a:solidFill>
                <a:srgbClr val="5F9378"/>
              </a:solidFill>
              <a:latin typeface="Calibri" panose="020F0502020204030204" pitchFamily="34" charset="0"/>
              <a:cs typeface="Calibri" panose="020F0502020204030204" pitchFamily="34" charset="0"/>
            </a:endParaRPr>
          </a:p>
        </p:txBody>
      </p:sp>
      <p:graphicFrame>
        <p:nvGraphicFramePr>
          <p:cNvPr id="12" name="Table 11"/>
          <p:cNvGraphicFramePr>
            <a:graphicFrameLocks noGrp="1"/>
          </p:cNvGraphicFramePr>
          <p:nvPr>
            <p:extLst>
              <p:ext uri="{D42A27DB-BD31-4B8C-83A1-F6EECF244321}">
                <p14:modId xmlns:p14="http://schemas.microsoft.com/office/powerpoint/2010/main" val="2545765642"/>
              </p:ext>
            </p:extLst>
          </p:nvPr>
        </p:nvGraphicFramePr>
        <p:xfrm>
          <a:off x="1295400" y="4724400"/>
          <a:ext cx="7699800" cy="1483360"/>
        </p:xfrm>
        <a:graphic>
          <a:graphicData uri="http://schemas.openxmlformats.org/drawingml/2006/table">
            <a:tbl>
              <a:tblPr firstRow="1" bandRow="1">
                <a:tableStyleId>{5940675A-B579-460E-94D1-54222C63F5DA}</a:tableStyleId>
              </a:tblPr>
              <a:tblGrid>
                <a:gridCol w="572060"/>
                <a:gridCol w="1637740"/>
                <a:gridCol w="3888000"/>
                <a:gridCol w="1602000"/>
              </a:tblGrid>
              <a:tr h="370840">
                <a:tc>
                  <a:txBody>
                    <a:bodyPr/>
                    <a:lstStyle/>
                    <a:p>
                      <a:r>
                        <a:rPr lang="en-IN" sz="1600" dirty="0" smtClean="0">
                          <a:solidFill>
                            <a:srgbClr val="0089A4"/>
                          </a:solidFill>
                        </a:rPr>
                        <a:t>Id</a:t>
                      </a:r>
                      <a:endParaRPr lang="en-IN" sz="1600" dirty="0">
                        <a:solidFill>
                          <a:srgbClr val="0089A4"/>
                        </a:solidFill>
                      </a:endParaRPr>
                    </a:p>
                  </a:txBody>
                  <a:tcPr/>
                </a:tc>
                <a:tc>
                  <a:txBody>
                    <a:bodyPr/>
                    <a:lstStyle/>
                    <a:p>
                      <a:r>
                        <a:rPr lang="en-IN" sz="1600" dirty="0" smtClean="0">
                          <a:solidFill>
                            <a:srgbClr val="0089A4"/>
                          </a:solidFill>
                        </a:rPr>
                        <a:t>Name</a:t>
                      </a:r>
                      <a:endParaRPr lang="en-IN" sz="1600" dirty="0">
                        <a:solidFill>
                          <a:srgbClr val="0089A4"/>
                        </a:solidFill>
                      </a:endParaRPr>
                    </a:p>
                  </a:txBody>
                  <a:tcPr/>
                </a:tc>
                <a:tc>
                  <a:txBody>
                    <a:bodyPr/>
                    <a:lstStyle/>
                    <a:p>
                      <a:r>
                        <a:rPr lang="en-IN" sz="1600" dirty="0" smtClean="0">
                          <a:solidFill>
                            <a:srgbClr val="0089A4"/>
                          </a:solidFill>
                        </a:rPr>
                        <a:t>Ingredient</a:t>
                      </a:r>
                      <a:endParaRPr lang="en-IN" sz="1600" dirty="0">
                        <a:solidFill>
                          <a:srgbClr val="0089A4"/>
                        </a:solidFill>
                      </a:endParaRPr>
                    </a:p>
                  </a:txBody>
                  <a:tcPr/>
                </a:tc>
                <a:tc>
                  <a:txBody>
                    <a:bodyPr/>
                    <a:lstStyle/>
                    <a:p>
                      <a:r>
                        <a:rPr lang="en-IN" sz="1600" dirty="0" smtClean="0">
                          <a:solidFill>
                            <a:srgbClr val="0089A4"/>
                          </a:solidFill>
                        </a:rPr>
                        <a:t>Unit</a:t>
                      </a:r>
                      <a:endParaRPr lang="en-IN" sz="1600" dirty="0">
                        <a:solidFill>
                          <a:srgbClr val="0089A4"/>
                        </a:solidFill>
                      </a:endParaRPr>
                    </a:p>
                  </a:txBody>
                  <a:tcPr/>
                </a:tc>
              </a:tr>
              <a:tr h="370840">
                <a:tc>
                  <a:txBody>
                    <a:bodyPr/>
                    <a:lstStyle/>
                    <a:p>
                      <a:r>
                        <a:rPr lang="en-IN" sz="1600" dirty="0" smtClean="0"/>
                        <a:t>21</a:t>
                      </a:r>
                      <a:endParaRPr lang="en-IN" sz="1600" dirty="0"/>
                    </a:p>
                  </a:txBody>
                  <a:tcPr/>
                </a:tc>
                <a:tc>
                  <a:txBody>
                    <a:bodyPr/>
                    <a:lstStyle/>
                    <a:p>
                      <a:r>
                        <a:rPr lang="en-IN" sz="1600" dirty="0" smtClean="0"/>
                        <a:t>BRUFEN</a:t>
                      </a:r>
                      <a:endParaRPr lang="en-IN" sz="1600" dirty="0"/>
                    </a:p>
                  </a:txBody>
                  <a:tcPr/>
                </a:tc>
                <a:tc>
                  <a:txBody>
                    <a:bodyPr/>
                    <a:lstStyle/>
                    <a:p>
                      <a:r>
                        <a:rPr kumimoji="0" lang="en-IN" sz="1600" b="0" i="0" kern="1200" dirty="0" smtClean="0">
                          <a:solidFill>
                            <a:schemeClr val="tx1"/>
                          </a:solidFill>
                          <a:effectLst/>
                          <a:latin typeface="+mn-lt"/>
                          <a:ea typeface="+mn-ea"/>
                          <a:cs typeface="+mn-cs"/>
                        </a:rPr>
                        <a:t>IBUPROFEN</a:t>
                      </a:r>
                      <a:endParaRPr lang="en-IN" sz="1600" dirty="0"/>
                    </a:p>
                  </a:txBody>
                  <a:tcPr/>
                </a:tc>
                <a:tc>
                  <a:txBody>
                    <a:bodyPr/>
                    <a:lstStyle/>
                    <a:p>
                      <a:r>
                        <a:rPr lang="en-IN" sz="1600" dirty="0" smtClean="0"/>
                        <a:t>0.10mg</a:t>
                      </a:r>
                      <a:endParaRPr lang="en-IN" sz="1600" dirty="0"/>
                    </a:p>
                  </a:txBody>
                  <a:tcPr/>
                </a:tc>
              </a:tr>
              <a:tr h="370840">
                <a:tc>
                  <a:txBody>
                    <a:bodyPr/>
                    <a:lstStyle/>
                    <a:p>
                      <a:r>
                        <a:rPr lang="en-IN" sz="1600" dirty="0" smtClean="0"/>
                        <a:t>22</a:t>
                      </a:r>
                      <a:endParaRPr lang="en-IN" sz="1600" dirty="0"/>
                    </a:p>
                  </a:txBody>
                  <a:tcPr/>
                </a:tc>
                <a:tc>
                  <a:txBody>
                    <a:bodyPr/>
                    <a:lstStyle/>
                    <a:p>
                      <a:r>
                        <a:rPr lang="en-IN" sz="1600" dirty="0" smtClean="0"/>
                        <a:t>CPM</a:t>
                      </a:r>
                      <a:endParaRPr lang="en-IN"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CHLORPHENAMINE</a:t>
                      </a:r>
                      <a:endParaRPr lang="en-IN" sz="1600" b="0" dirty="0" smtClean="0"/>
                    </a:p>
                  </a:txBody>
                  <a:tcPr/>
                </a:tc>
                <a:tc>
                  <a:txBody>
                    <a:bodyPr/>
                    <a:lstStyle/>
                    <a:p>
                      <a:r>
                        <a:rPr lang="en-IN" sz="1600" b="0" dirty="0" smtClean="0"/>
                        <a:t>0.25mg</a:t>
                      </a:r>
                      <a:endParaRPr lang="en-IN" sz="1600" b="0" dirty="0"/>
                    </a:p>
                  </a:txBody>
                  <a:tcPr/>
                </a:tc>
              </a:tr>
              <a:tr h="370840">
                <a:tc>
                  <a:txBody>
                    <a:bodyPr/>
                    <a:lstStyle/>
                    <a:p>
                      <a:r>
                        <a:rPr kumimoji="0" lang="en-IN" sz="1600" b="0" i="0" kern="1200" dirty="0" smtClean="0">
                          <a:solidFill>
                            <a:schemeClr val="tx1"/>
                          </a:solidFill>
                          <a:effectLst/>
                          <a:latin typeface="+mn-lt"/>
                          <a:ea typeface="+mn-ea"/>
                          <a:cs typeface="+mn-cs"/>
                        </a:rPr>
                        <a:t>23</a:t>
                      </a:r>
                      <a:endParaRPr kumimoji="0" lang="en-IN" sz="1600" b="0" i="0" kern="1200" dirty="0">
                        <a:solidFill>
                          <a:schemeClr val="tx1"/>
                        </a:solidFill>
                        <a:effectLst/>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latin typeface="+mn-lt"/>
                          <a:ea typeface="+mn-ea"/>
                          <a:cs typeface="+mn-cs"/>
                        </a:rPr>
                        <a:t>VOVERAN</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DICLOFENAC</a:t>
                      </a:r>
                    </a:p>
                  </a:txBody>
                  <a:tcPr/>
                </a:tc>
                <a:tc>
                  <a:txBody>
                    <a:bodyPr/>
                    <a:lstStyle/>
                    <a:p>
                      <a:r>
                        <a:rPr kumimoji="0" lang="en-IN" sz="1600" b="0" i="0" kern="1200" dirty="0" smtClean="0">
                          <a:solidFill>
                            <a:schemeClr val="tx1"/>
                          </a:solidFill>
                          <a:effectLst/>
                          <a:latin typeface="+mn-lt"/>
                          <a:ea typeface="+mn-ea"/>
                          <a:cs typeface="+mn-cs"/>
                        </a:rPr>
                        <a:t>0.09mg</a:t>
                      </a:r>
                      <a:endParaRPr kumimoji="0" lang="en-IN" sz="1600" b="0" i="0" kern="1200" dirty="0">
                        <a:solidFill>
                          <a:schemeClr val="tx1"/>
                        </a:solidFill>
                        <a:effectLst/>
                        <a:latin typeface="+mn-lt"/>
                        <a:ea typeface="+mn-ea"/>
                        <a:cs typeface="+mn-cs"/>
                      </a:endParaRPr>
                    </a:p>
                  </a:txBody>
                  <a:tcPr/>
                </a:tc>
              </a:tr>
            </a:tbl>
          </a:graphicData>
        </a:graphic>
      </p:graphicFrame>
    </p:spTree>
    <p:extLst>
      <p:ext uri="{BB962C8B-B14F-4D97-AF65-F5344CB8AC3E}">
        <p14:creationId xmlns:p14="http://schemas.microsoft.com/office/powerpoint/2010/main" val="2508743922"/>
      </p:ext>
    </p:extLst>
  </p:cSld>
  <p:clrMapOvr>
    <a:masterClrMapping/>
  </p:clrMapOvr>
  <p:timing>
    <p:tnLst>
      <p:par>
        <p:cTn id="1" dur="indefinite" restart="never" nodeType="tmRoot"/>
      </p:par>
    </p:tnLst>
  </p:timing>
</p:sld>
</file>

<file path=ppt/slides/slide4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IMP</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45976" y="849264"/>
            <a:ext cx="8845624" cy="369332"/>
          </a:xfrm>
          <a:prstGeom prst="rect">
            <a:avLst/>
          </a:prstGeom>
        </p:spPr>
        <p:txBody>
          <a:bodyPr wrap="square">
            <a:spAutoFit/>
          </a:bodyPr>
          <a:lstStyle/>
          <a:p>
            <a:r>
              <a:rPr lang="en-IN" dirty="0" smtClean="0">
                <a:solidFill>
                  <a:srgbClr val="222222"/>
                </a:solidFill>
                <a:latin typeface="Verdana" panose="020B0604030504040204" pitchFamily="34" charset="0"/>
              </a:rPr>
              <a:t>1. Think </a:t>
            </a:r>
            <a:r>
              <a:rPr lang="en-IN" dirty="0">
                <a:solidFill>
                  <a:srgbClr val="222222"/>
                </a:solidFill>
                <a:latin typeface="Verdana" panose="020B0604030504040204" pitchFamily="34" charset="0"/>
              </a:rPr>
              <a:t>about how multiplication can be done without actually </a:t>
            </a:r>
            <a:r>
              <a:rPr lang="en-IN" dirty="0" smtClean="0">
                <a:solidFill>
                  <a:srgbClr val="222222"/>
                </a:solidFill>
                <a:latin typeface="Verdana" panose="020B0604030504040204" pitchFamily="34" charset="0"/>
              </a:rPr>
              <a:t>multiplying </a:t>
            </a:r>
            <a:endParaRPr lang="en-IN" dirty="0"/>
          </a:p>
        </p:txBody>
      </p:sp>
      <p:sp>
        <p:nvSpPr>
          <p:cNvPr id="3" name="TextBox 2"/>
          <p:cNvSpPr txBox="1"/>
          <p:nvPr/>
        </p:nvSpPr>
        <p:spPr>
          <a:xfrm>
            <a:off x="990600" y="2514600"/>
            <a:ext cx="184731" cy="369332"/>
          </a:xfrm>
          <a:prstGeom prst="rect">
            <a:avLst/>
          </a:prstGeom>
          <a:noFill/>
        </p:spPr>
        <p:txBody>
          <a:bodyPr wrap="none" rtlCol="0">
            <a:spAutoFit/>
          </a:bodyPr>
          <a:lstStyle/>
          <a:p>
            <a:endParaRPr lang="en-IN" dirty="0"/>
          </a:p>
        </p:txBody>
      </p:sp>
      <p:pic>
        <p:nvPicPr>
          <p:cNvPr id="5" name="Picture 4"/>
          <p:cNvPicPr>
            <a:picLocks noChangeAspect="1"/>
          </p:cNvPicPr>
          <p:nvPr/>
        </p:nvPicPr>
        <p:blipFill>
          <a:blip r:embed="rId2"/>
          <a:stretch>
            <a:fillRect/>
          </a:stretch>
        </p:blipFill>
        <p:spPr>
          <a:xfrm>
            <a:off x="304800" y="3700361"/>
            <a:ext cx="4648200" cy="2471839"/>
          </a:xfrm>
          <a:prstGeom prst="rect">
            <a:avLst/>
          </a:prstGeom>
        </p:spPr>
      </p:pic>
      <p:sp>
        <p:nvSpPr>
          <p:cNvPr id="6" name="Rectangle 5"/>
          <p:cNvSpPr/>
          <p:nvPr/>
        </p:nvSpPr>
        <p:spPr>
          <a:xfrm>
            <a:off x="145976" y="3243552"/>
            <a:ext cx="1317990" cy="369332"/>
          </a:xfrm>
          <a:prstGeom prst="rect">
            <a:avLst/>
          </a:prstGeom>
        </p:spPr>
        <p:txBody>
          <a:bodyPr wrap="none">
            <a:spAutoFit/>
          </a:bodyPr>
          <a:lstStyle/>
          <a:p>
            <a:r>
              <a:rPr lang="en-IN" dirty="0" smtClean="0">
                <a:solidFill>
                  <a:srgbClr val="222222"/>
                </a:solidFill>
                <a:latin typeface="Verdana" panose="020B0604030504040204" pitchFamily="34" charset="0"/>
              </a:rPr>
              <a:t>2. Square</a:t>
            </a:r>
            <a:endParaRPr lang="en-IN" dirty="0">
              <a:solidFill>
                <a:srgbClr val="222222"/>
              </a:solidFill>
              <a:latin typeface="Verdana" panose="020B0604030504040204" pitchFamily="34" charset="0"/>
            </a:endParaRPr>
          </a:p>
        </p:txBody>
      </p:sp>
      <p:pic>
        <p:nvPicPr>
          <p:cNvPr id="8" name="Picture 7"/>
          <p:cNvPicPr>
            <a:picLocks noChangeAspect="1"/>
          </p:cNvPicPr>
          <p:nvPr/>
        </p:nvPicPr>
        <p:blipFill>
          <a:blip r:embed="rId3"/>
          <a:stretch>
            <a:fillRect/>
          </a:stretch>
        </p:blipFill>
        <p:spPr>
          <a:xfrm>
            <a:off x="533400" y="1250647"/>
            <a:ext cx="4495800" cy="1883657"/>
          </a:xfrm>
          <a:prstGeom prst="rect">
            <a:avLst/>
          </a:prstGeom>
        </p:spPr>
      </p:pic>
    </p:spTree>
    <p:extLst>
      <p:ext uri="{BB962C8B-B14F-4D97-AF65-F5344CB8AC3E}">
        <p14:creationId xmlns:p14="http://schemas.microsoft.com/office/powerpoint/2010/main" val="3391323119"/>
      </p:ext>
    </p:extLst>
  </p:cSld>
  <p:clrMapOvr>
    <a:masterClrMapping/>
  </p:clrMapOvr>
  <p:timing>
    <p:tnLst>
      <p:par>
        <p:cTn id="1" dur="indefinite" restart="never" nodeType="tmRoot"/>
      </p:par>
    </p:tnLst>
  </p:timing>
</p:sld>
</file>

<file path=ppt/slides/slide4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5600" y="757237"/>
            <a:ext cx="3124200" cy="4881563"/>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304800" y="5105400"/>
            <a:ext cx="8610600" cy="1077218"/>
          </a:xfrm>
          <a:prstGeom prst="rect">
            <a:avLst/>
          </a:prstGeom>
        </p:spPr>
        <p:txBody>
          <a:bodyPr wrap="square">
            <a:spAutoFit/>
          </a:bodyPr>
          <a:lstStyle/>
          <a:p>
            <a:pPr algn="ctr"/>
            <a:r>
              <a:rPr lang="en-IN" sz="3200" dirty="0">
                <a:solidFill>
                  <a:srgbClr val="FE1212"/>
                </a:solidFill>
                <a:latin typeface="Segoe Print" panose="02000600000000000000" pitchFamily="2" charset="0"/>
              </a:rPr>
              <a:t>"Live as if you were to die tomorrow.</a:t>
            </a:r>
          </a:p>
          <a:p>
            <a:pPr algn="ctr"/>
            <a:r>
              <a:rPr lang="en-IN" sz="3200" dirty="0">
                <a:solidFill>
                  <a:srgbClr val="FE1212"/>
                </a:solidFill>
                <a:latin typeface="Segoe Print" panose="02000600000000000000" pitchFamily="2" charset="0"/>
              </a:rPr>
              <a:t>Learn as if you were to live forever"</a:t>
            </a:r>
          </a:p>
        </p:txBody>
      </p:sp>
    </p:spTree>
    <p:extLst>
      <p:ext uri="{BB962C8B-B14F-4D97-AF65-F5344CB8AC3E}">
        <p14:creationId xmlns:p14="http://schemas.microsoft.com/office/powerpoint/2010/main" val="114813032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IN" sz="4800" dirty="0" smtClean="0">
                <a:solidFill>
                  <a:srgbClr val="7EEEE3"/>
                </a:solidFill>
                <a:latin typeface="Segoe UI Light" panose="020B0502040204020203" pitchFamily="34" charset="0"/>
                <a:cs typeface="Segoe UI Light" panose="020B0502040204020203" pitchFamily="34" charset="0"/>
              </a:rPr>
              <a:t>Common relationships</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03946849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Relationships - Binary</a:t>
            </a:r>
          </a:p>
        </p:txBody>
      </p:sp>
      <p:sp>
        <p:nvSpPr>
          <p:cNvPr id="3" name="Rectangle 2"/>
          <p:cNvSpPr/>
          <p:nvPr/>
        </p:nvSpPr>
        <p:spPr>
          <a:xfrm>
            <a:off x="163286" y="2133600"/>
            <a:ext cx="8599714" cy="677108"/>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a:t>
            </a:r>
            <a:r>
              <a:rPr lang="en-IN" sz="2000" b="1" i="1" dirty="0">
                <a:solidFill>
                  <a:schemeClr val="bg2">
                    <a:lumMod val="75000"/>
                  </a:schemeClr>
                </a:solidFill>
                <a:latin typeface="Arial" panose="020B0604020202020204" pitchFamily="34" charset="0"/>
                <a:cs typeface="Arial" panose="020B0604020202020204" pitchFamily="34" charset="0"/>
              </a:rPr>
              <a:t>binary</a:t>
            </a:r>
            <a:r>
              <a:rPr lang="en-IN" sz="2000" b="1" dirty="0">
                <a:solidFill>
                  <a:schemeClr val="bg2">
                    <a:lumMod val="75000"/>
                  </a:schemeClr>
                </a:solidFill>
                <a:latin typeface="Arial" panose="020B0604020202020204" pitchFamily="34" charset="0"/>
                <a:cs typeface="Arial" panose="020B0604020202020204" pitchFamily="34" charset="0"/>
              </a:rPr>
              <a:t> </a:t>
            </a:r>
            <a:r>
              <a:rPr lang="en-IN" sz="2000" b="1" i="1" dirty="0">
                <a:solidFill>
                  <a:schemeClr val="bg2">
                    <a:lumMod val="75000"/>
                  </a:schemeClr>
                </a:solidFill>
                <a:latin typeface="Arial" panose="020B0604020202020204" pitchFamily="34" charset="0"/>
                <a:cs typeface="Arial" panose="020B0604020202020204" pitchFamily="34" charset="0"/>
              </a:rPr>
              <a:t>relationship</a:t>
            </a:r>
            <a:r>
              <a:rPr lang="en-IN" dirty="0">
                <a:solidFill>
                  <a:schemeClr val="bg2">
                    <a:lumMod val="75000"/>
                  </a:schemeClr>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is when two entities participate and is the most common </a:t>
            </a:r>
            <a:r>
              <a:rPr lang="en-IN" dirty="0" smtClean="0">
                <a:latin typeface="Arial" panose="020B0604020202020204" pitchFamily="34" charset="0"/>
                <a:cs typeface="Arial" panose="020B0604020202020204" pitchFamily="34" charset="0"/>
              </a:rPr>
              <a:t>relationship.</a:t>
            </a:r>
            <a:endParaRPr lang="en-IN" dirty="0">
              <a:latin typeface="Arial" panose="020B0604020202020204" pitchFamily="34" charset="0"/>
              <a:cs typeface="Arial" panose="020B0604020202020204" pitchFamily="34" charset="0"/>
            </a:endParaRPr>
          </a:p>
        </p:txBody>
      </p:sp>
      <p:pic>
        <p:nvPicPr>
          <p:cNvPr id="1028" name="Picture 4" descr="Binary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3535907"/>
            <a:ext cx="6384132" cy="106680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152400" y="997803"/>
            <a:ext cx="8839200"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three most common relationships in ER models are </a:t>
            </a:r>
            <a:r>
              <a:rPr lang="en-IN" sz="2400" b="1" dirty="0">
                <a:latin typeface="Arial" panose="020B0604020202020204" pitchFamily="34" charset="0"/>
                <a:cs typeface="Arial" panose="020B0604020202020204" pitchFamily="34" charset="0"/>
              </a:rPr>
              <a:t>Binary, </a:t>
            </a:r>
            <a:r>
              <a:rPr lang="en-IN" sz="2400" b="1" dirty="0" smtClean="0">
                <a:latin typeface="Arial" panose="020B0604020202020204" pitchFamily="34" charset="0"/>
                <a:cs typeface="Arial" panose="020B0604020202020204" pitchFamily="34" charset="0"/>
              </a:rPr>
              <a:t>Unary</a:t>
            </a:r>
            <a:r>
              <a:rPr lang="en-IN" sz="2400" dirty="0" smtClean="0">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and</a:t>
            </a:r>
            <a:r>
              <a:rPr lang="en-IN" sz="2400" b="1" dirty="0">
                <a:latin typeface="Arial" panose="020B0604020202020204" pitchFamily="34" charset="0"/>
                <a:cs typeface="Arial" panose="020B0604020202020204" pitchFamily="34" charset="0"/>
              </a:rPr>
              <a:t> Ternary</a:t>
            </a:r>
            <a:endParaRPr lang="en-IN" sz="2400" b="1" dirty="0"/>
          </a:p>
        </p:txBody>
      </p:sp>
    </p:spTree>
    <p:extLst>
      <p:ext uri="{BB962C8B-B14F-4D97-AF65-F5344CB8AC3E}">
        <p14:creationId xmlns:p14="http://schemas.microsoft.com/office/powerpoint/2010/main" val="45027005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Relationships - Unary</a:t>
            </a:r>
          </a:p>
        </p:txBody>
      </p:sp>
      <p:sp>
        <p:nvSpPr>
          <p:cNvPr id="3" name="Rectangle 2"/>
          <p:cNvSpPr/>
          <p:nvPr/>
        </p:nvSpPr>
        <p:spPr>
          <a:xfrm>
            <a:off x="163286" y="2142292"/>
            <a:ext cx="8599714" cy="677108"/>
          </a:xfrm>
          <a:prstGeom prst="rect">
            <a:avLst/>
          </a:prstGeom>
          <a:noFill/>
        </p:spPr>
        <p:txBody>
          <a:bodyPr wrap="square">
            <a:spAutoFit/>
          </a:bodyPr>
          <a:lstStyle/>
          <a:p>
            <a:r>
              <a:rPr lang="en-IN" dirty="0">
                <a:latin typeface="Arial" panose="020B0604020202020204" pitchFamily="34" charset="0"/>
                <a:cs typeface="Arial" panose="020B0604020202020204" pitchFamily="34" charset="0"/>
              </a:rPr>
              <a:t>A </a:t>
            </a:r>
            <a:r>
              <a:rPr lang="en-IN" sz="2000" b="1" i="1" dirty="0">
                <a:solidFill>
                  <a:schemeClr val="bg2">
                    <a:lumMod val="75000"/>
                  </a:schemeClr>
                </a:solidFill>
                <a:latin typeface="Arial" panose="020B0604020202020204" pitchFamily="34" charset="0"/>
                <a:cs typeface="Arial" panose="020B0604020202020204" pitchFamily="34" charset="0"/>
              </a:rPr>
              <a:t>unary</a:t>
            </a:r>
            <a:r>
              <a:rPr lang="en-IN" sz="2000" b="1" dirty="0">
                <a:latin typeface="Arial" panose="020B0604020202020204" pitchFamily="34" charset="0"/>
                <a:cs typeface="Arial" panose="020B0604020202020204" pitchFamily="34" charset="0"/>
              </a:rPr>
              <a:t> </a:t>
            </a:r>
            <a:r>
              <a:rPr lang="en-IN" sz="2000" b="1" i="1" dirty="0">
                <a:solidFill>
                  <a:schemeClr val="bg2">
                    <a:lumMod val="75000"/>
                  </a:schemeClr>
                </a:solidFill>
                <a:latin typeface="Arial" panose="020B0604020202020204" pitchFamily="34" charset="0"/>
                <a:cs typeface="Arial" panose="020B0604020202020204" pitchFamily="34" charset="0"/>
              </a:rPr>
              <a:t>relationship</a:t>
            </a:r>
            <a:r>
              <a:rPr lang="en-IN" sz="2000" b="1" dirty="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is when both participants in the relationship are the same entity.</a:t>
            </a:r>
          </a:p>
        </p:txBody>
      </p:sp>
      <p:pic>
        <p:nvPicPr>
          <p:cNvPr id="3074" name="Picture 2" descr="Unary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4200" y="3039308"/>
            <a:ext cx="2439208" cy="2116134"/>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p:cNvSpPr/>
          <p:nvPr/>
        </p:nvSpPr>
        <p:spPr>
          <a:xfrm>
            <a:off x="152400" y="997803"/>
            <a:ext cx="8839200"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three most common relationships in ER models are </a:t>
            </a:r>
            <a:r>
              <a:rPr lang="en-IN" sz="2400" b="1" dirty="0">
                <a:latin typeface="Arial" panose="020B0604020202020204" pitchFamily="34" charset="0"/>
                <a:cs typeface="Arial" panose="020B0604020202020204" pitchFamily="34" charset="0"/>
              </a:rPr>
              <a:t>Binary, </a:t>
            </a:r>
            <a:r>
              <a:rPr lang="en-IN" sz="2400" b="1" dirty="0" smtClean="0">
                <a:latin typeface="Arial" panose="020B0604020202020204" pitchFamily="34" charset="0"/>
                <a:cs typeface="Arial" panose="020B0604020202020204" pitchFamily="34" charset="0"/>
              </a:rPr>
              <a:t>Unary</a:t>
            </a:r>
            <a:r>
              <a:rPr lang="en-IN" sz="2400" dirty="0" smtClean="0">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and</a:t>
            </a:r>
            <a:r>
              <a:rPr lang="en-IN" sz="2400" b="1" dirty="0">
                <a:latin typeface="Arial" panose="020B0604020202020204" pitchFamily="34" charset="0"/>
                <a:cs typeface="Arial" panose="020B0604020202020204" pitchFamily="34" charset="0"/>
              </a:rPr>
              <a:t> Ternary</a:t>
            </a:r>
            <a:endParaRPr lang="en-IN" sz="2400" b="1" dirty="0"/>
          </a:p>
        </p:txBody>
      </p:sp>
    </p:spTree>
    <p:extLst>
      <p:ext uri="{BB962C8B-B14F-4D97-AF65-F5344CB8AC3E}">
        <p14:creationId xmlns:p14="http://schemas.microsoft.com/office/powerpoint/2010/main" val="367463021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Relationships - Ternary</a:t>
            </a:r>
          </a:p>
        </p:txBody>
      </p:sp>
      <p:sp>
        <p:nvSpPr>
          <p:cNvPr id="3" name="Rectangle 2"/>
          <p:cNvSpPr/>
          <p:nvPr/>
        </p:nvSpPr>
        <p:spPr>
          <a:xfrm>
            <a:off x="163286" y="2133600"/>
            <a:ext cx="8599714" cy="400110"/>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A </a:t>
            </a:r>
            <a:r>
              <a:rPr lang="en-IN" sz="2000" b="1" i="1" dirty="0">
                <a:solidFill>
                  <a:schemeClr val="bg2">
                    <a:lumMod val="75000"/>
                  </a:schemeClr>
                </a:solidFill>
                <a:latin typeface="Arial" panose="020B0604020202020204" pitchFamily="34" charset="0"/>
                <a:cs typeface="Arial" panose="020B0604020202020204" pitchFamily="34" charset="0"/>
              </a:rPr>
              <a:t>ternary</a:t>
            </a:r>
            <a:r>
              <a:rPr lang="en-IN" sz="2000" b="1" dirty="0">
                <a:latin typeface="Arial" panose="020B0604020202020204" pitchFamily="34" charset="0"/>
                <a:cs typeface="Arial" panose="020B0604020202020204" pitchFamily="34" charset="0"/>
              </a:rPr>
              <a:t> </a:t>
            </a:r>
            <a:r>
              <a:rPr lang="en-IN" sz="2000" b="1" i="1" dirty="0">
                <a:solidFill>
                  <a:schemeClr val="bg2">
                    <a:lumMod val="75000"/>
                  </a:schemeClr>
                </a:solidFill>
                <a:latin typeface="Arial" panose="020B0604020202020204" pitchFamily="34" charset="0"/>
                <a:cs typeface="Arial" panose="020B0604020202020204" pitchFamily="34" charset="0"/>
              </a:rPr>
              <a:t>relationship</a:t>
            </a:r>
            <a:r>
              <a:rPr lang="en-IN" sz="2000" b="1" dirty="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is when three entities participate in the relationship.</a:t>
            </a:r>
          </a:p>
        </p:txBody>
      </p:sp>
      <p:pic>
        <p:nvPicPr>
          <p:cNvPr id="2050" name="Picture 2" descr="Ternary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3074313"/>
            <a:ext cx="5669006" cy="251460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152400" y="997803"/>
            <a:ext cx="8839200"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three most common relationships in ER models are </a:t>
            </a:r>
            <a:r>
              <a:rPr lang="en-IN" sz="2400" b="1" dirty="0">
                <a:latin typeface="Arial" panose="020B0604020202020204" pitchFamily="34" charset="0"/>
                <a:cs typeface="Arial" panose="020B0604020202020204" pitchFamily="34" charset="0"/>
              </a:rPr>
              <a:t>Binary, </a:t>
            </a:r>
            <a:r>
              <a:rPr lang="en-IN" sz="2400" b="1" dirty="0" smtClean="0">
                <a:latin typeface="Arial" panose="020B0604020202020204" pitchFamily="34" charset="0"/>
                <a:cs typeface="Arial" panose="020B0604020202020204" pitchFamily="34" charset="0"/>
              </a:rPr>
              <a:t>Unary</a:t>
            </a:r>
            <a:r>
              <a:rPr lang="en-IN" sz="2400" dirty="0" smtClean="0">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and</a:t>
            </a:r>
            <a:r>
              <a:rPr lang="en-IN" sz="2400" b="1" dirty="0">
                <a:latin typeface="Arial" panose="020B0604020202020204" pitchFamily="34" charset="0"/>
                <a:cs typeface="Arial" panose="020B0604020202020204" pitchFamily="34" charset="0"/>
              </a:rPr>
              <a:t> Ternary</a:t>
            </a:r>
            <a:endParaRPr lang="en-IN" sz="2400" b="1" dirty="0"/>
          </a:p>
        </p:txBody>
      </p:sp>
    </p:spTree>
    <p:extLst>
      <p:ext uri="{BB962C8B-B14F-4D97-AF65-F5344CB8AC3E}">
        <p14:creationId xmlns:p14="http://schemas.microsoft.com/office/powerpoint/2010/main" val="383072447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 name="Rectangle 1"/>
          <p:cNvSpPr>
            <a:spLocks noChangeArrowheads="1"/>
          </p:cNvSpPr>
          <p:nvPr/>
        </p:nvSpPr>
        <p:spPr bwMode="auto">
          <a:xfrm>
            <a:off x="175612" y="2438966"/>
            <a:ext cx="8610600" cy="2246769"/>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514350" indent="-514350">
              <a:buFont typeface="+mj-lt"/>
              <a:buAutoNum type="arabicPeriod"/>
            </a:pPr>
            <a:r>
              <a:rPr lang="en-US" sz="2800" dirty="0" smtClean="0">
                <a:latin typeface="Arial" pitchFamily="34" charset="0"/>
                <a:cs typeface="Arial" pitchFamily="34" charset="0"/>
              </a:rPr>
              <a:t>one-to-one (1:1)</a:t>
            </a:r>
          </a:p>
          <a:p>
            <a:pPr marL="514350" indent="-514350">
              <a:buFont typeface="+mj-lt"/>
              <a:buAutoNum type="arabicPeriod"/>
            </a:pPr>
            <a:endParaRPr lang="en-US" sz="2800" dirty="0" smtClean="0">
              <a:latin typeface="Arial" pitchFamily="34" charset="0"/>
              <a:cs typeface="Arial" pitchFamily="34" charset="0"/>
            </a:endParaRPr>
          </a:p>
          <a:p>
            <a:pPr marL="514350" indent="-514350">
              <a:buFont typeface="+mj-lt"/>
              <a:buAutoNum type="arabicPeriod"/>
            </a:pPr>
            <a:r>
              <a:rPr lang="en-US" sz="2800" dirty="0" smtClean="0">
                <a:latin typeface="Arial" pitchFamily="34" charset="0"/>
                <a:cs typeface="Arial" pitchFamily="34" charset="0"/>
              </a:rPr>
              <a:t>one-to-many (1:M)</a:t>
            </a:r>
          </a:p>
          <a:p>
            <a:pPr marL="514350" indent="-514350">
              <a:buFont typeface="+mj-lt"/>
              <a:buAutoNum type="arabicPeriod"/>
            </a:pPr>
            <a:endParaRPr lang="en-US" sz="2800" dirty="0" smtClean="0">
              <a:latin typeface="Arial" pitchFamily="34" charset="0"/>
              <a:cs typeface="Arial" pitchFamily="34" charset="0"/>
            </a:endParaRPr>
          </a:p>
          <a:p>
            <a:pPr marL="514350" indent="-514350">
              <a:buFont typeface="+mj-lt"/>
              <a:buAutoNum type="arabicPeriod"/>
            </a:pPr>
            <a:r>
              <a:rPr lang="en-US" sz="2800" dirty="0" smtClean="0">
                <a:latin typeface="Arial" pitchFamily="34" charset="0"/>
                <a:cs typeface="Arial" pitchFamily="34" charset="0"/>
              </a:rPr>
              <a:t>many-to-many (M:N)</a:t>
            </a:r>
            <a:endParaRPr lang="en-US" sz="2800" dirty="0">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pic>
        <p:nvPicPr>
          <p:cNvPr id="7" name="Picture 6" descr="one_to_one_entity_relationship_diagram.jpg"/>
          <p:cNvPicPr>
            <a:picLocks noChangeAspect="1"/>
          </p:cNvPicPr>
          <p:nvPr/>
        </p:nvPicPr>
        <p:blipFill>
          <a:blip r:embed="rId2"/>
          <a:stretch>
            <a:fillRect/>
          </a:stretch>
        </p:blipFill>
        <p:spPr>
          <a:xfrm>
            <a:off x="4267200" y="2166089"/>
            <a:ext cx="1857375" cy="790575"/>
          </a:xfrm>
          <a:prstGeom prst="rect">
            <a:avLst/>
          </a:prstGeom>
        </p:spPr>
      </p:pic>
      <p:pic>
        <p:nvPicPr>
          <p:cNvPr id="8" name="Picture 7" descr="many_to_many_entity_relationship_diagram.jpg"/>
          <p:cNvPicPr>
            <a:picLocks noChangeAspect="1"/>
          </p:cNvPicPr>
          <p:nvPr/>
        </p:nvPicPr>
        <p:blipFill>
          <a:blip r:embed="rId3"/>
          <a:stretch>
            <a:fillRect/>
          </a:stretch>
        </p:blipFill>
        <p:spPr>
          <a:xfrm>
            <a:off x="4480912" y="4620421"/>
            <a:ext cx="2314575" cy="1457325"/>
          </a:xfrm>
          <a:prstGeom prst="rect">
            <a:avLst/>
          </a:prstGeom>
        </p:spPr>
      </p:pic>
      <p:pic>
        <p:nvPicPr>
          <p:cNvPr id="9" name="Picture 8" descr="one_to_many_entity_relationship_diagram.jpg"/>
          <p:cNvPicPr>
            <a:picLocks noChangeAspect="1"/>
          </p:cNvPicPr>
          <p:nvPr/>
        </p:nvPicPr>
        <p:blipFill>
          <a:blip r:embed="rId4"/>
          <a:stretch>
            <a:fillRect/>
          </a:stretch>
        </p:blipFill>
        <p:spPr>
          <a:xfrm>
            <a:off x="4405312" y="2995047"/>
            <a:ext cx="2828925" cy="1333500"/>
          </a:xfrm>
          <a:prstGeom prst="rect">
            <a:avLst/>
          </a:prstGeom>
        </p:spPr>
      </p:pic>
      <p:sp>
        <p:nvSpPr>
          <p:cNvPr id="4" name="Rectangle 3"/>
          <p:cNvSpPr/>
          <p:nvPr/>
        </p:nvSpPr>
        <p:spPr>
          <a:xfrm>
            <a:off x="72492" y="1174531"/>
            <a:ext cx="5509842" cy="461665"/>
          </a:xfrm>
          <a:prstGeom prst="rect">
            <a:avLst/>
          </a:prstGeom>
        </p:spPr>
        <p:txBody>
          <a:bodyPr wrap="none">
            <a:spAutoFit/>
          </a:bodyPr>
          <a:lstStyle/>
          <a:p>
            <a:r>
              <a:rPr lang="en-IN" sz="2400" dirty="0">
                <a:latin typeface="Arial" panose="020B0604020202020204" pitchFamily="34" charset="0"/>
                <a:cs typeface="Arial" panose="020B0604020202020204" pitchFamily="34" charset="0"/>
              </a:rPr>
              <a:t>There are three degrees of relationship</a:t>
            </a:r>
            <a:endParaRPr lang="en-IN" sz="2400" dirty="0"/>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Relationships</a:t>
            </a:r>
          </a:p>
        </p:txBody>
      </p:sp>
    </p:spTree>
    <p:extLst>
      <p:ext uri="{BB962C8B-B14F-4D97-AF65-F5344CB8AC3E}">
        <p14:creationId xmlns:p14="http://schemas.microsoft.com/office/powerpoint/2010/main" val="289837623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Relationships</a:t>
            </a:r>
          </a:p>
        </p:txBody>
      </p:sp>
      <p:pic>
        <p:nvPicPr>
          <p:cNvPr id="1038" name="Picture 14" descr="https://d2slcw3kip6qmk.cloudfront.net/marketing/pages/chart/erd-symbols/ERD-Notati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531" y="1143000"/>
            <a:ext cx="8796026" cy="50150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450163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MySQL Sample Database Schem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52400"/>
            <a:ext cx="8458200" cy="60873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438747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914400"/>
            <a:ext cx="8686800" cy="2862322"/>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You </a:t>
            </a:r>
            <a:r>
              <a:rPr lang="en-IN" sz="2000" dirty="0" smtClean="0">
                <a:latin typeface="Arial" panose="020B0604020202020204" pitchFamily="34" charset="0"/>
                <a:cs typeface="Arial" panose="020B0604020202020204" pitchFamily="34" charset="0"/>
              </a:rPr>
              <a:t>know, </a:t>
            </a:r>
            <a:r>
              <a:rPr lang="en-IN" sz="2000" dirty="0">
                <a:latin typeface="Arial" panose="020B0604020202020204" pitchFamily="34" charset="0"/>
                <a:cs typeface="Arial" panose="020B0604020202020204" pitchFamily="34" charset="0"/>
              </a:rPr>
              <a:t>how you have to put your toys away </a:t>
            </a:r>
            <a:r>
              <a:rPr lang="en-IN" sz="2000" dirty="0" smtClean="0">
                <a:latin typeface="Arial" panose="020B0604020202020204" pitchFamily="34" charset="0"/>
                <a:cs typeface="Arial" panose="020B0604020202020204" pitchFamily="34" charset="0"/>
              </a:rPr>
              <a:t>after playing</a:t>
            </a:r>
            <a:r>
              <a:rPr lang="en-IN" sz="2000" dirty="0">
                <a:latin typeface="Arial" panose="020B0604020202020204" pitchFamily="34" charset="0"/>
                <a:cs typeface="Arial" panose="020B0604020202020204" pitchFamily="34" charset="0"/>
              </a:rPr>
              <a:t>, so you can find them easily the next time you want to play with them?</a:t>
            </a:r>
          </a:p>
          <a:p>
            <a:endParaRPr lang="en-IN" sz="200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A database is like a shelf to put your toys away, </a:t>
            </a:r>
            <a:r>
              <a:rPr lang="en-IN" sz="2000" dirty="0" smtClean="0">
                <a:latin typeface="Arial" panose="020B0604020202020204" pitchFamily="34" charset="0"/>
                <a:cs typeface="Arial" panose="020B0604020202020204" pitchFamily="34" charset="0"/>
              </a:rPr>
              <a:t>assume the </a:t>
            </a:r>
            <a:r>
              <a:rPr lang="en-IN" sz="2000" dirty="0">
                <a:latin typeface="Arial" panose="020B0604020202020204" pitchFamily="34" charset="0"/>
                <a:cs typeface="Arial" panose="020B0604020202020204" pitchFamily="34" charset="0"/>
              </a:rPr>
              <a:t>toys are data instead.</a:t>
            </a:r>
          </a:p>
          <a:p>
            <a:endParaRPr lang="en-IN" sz="200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Now, the database can always find the right data easily - whether it's </a:t>
            </a:r>
            <a:r>
              <a:rPr lang="en-IN" sz="2000" b="1" i="1" dirty="0" smtClean="0">
                <a:solidFill>
                  <a:schemeClr val="accent2">
                    <a:lumMod val="75000"/>
                  </a:schemeClr>
                </a:solidFill>
                <a:latin typeface="Arial" panose="020B0604020202020204" pitchFamily="34" charset="0"/>
                <a:cs typeface="Arial" panose="020B0604020202020204" pitchFamily="34" charset="0"/>
              </a:rPr>
              <a:t>"</a:t>
            </a:r>
            <a:r>
              <a:rPr lang="en-IN" sz="2000" b="1" i="1" dirty="0">
                <a:solidFill>
                  <a:schemeClr val="accent2">
                    <a:lumMod val="75000"/>
                  </a:schemeClr>
                </a:solidFill>
                <a:latin typeface="Arial" panose="020B0604020202020204" pitchFamily="34" charset="0"/>
                <a:cs typeface="Arial" panose="020B0604020202020204" pitchFamily="34" charset="0"/>
              </a:rPr>
              <a:t>all the outdated toys"</a:t>
            </a:r>
            <a:r>
              <a:rPr lang="en-IN" sz="2000" i="1" dirty="0">
                <a:solidFill>
                  <a:schemeClr val="accent2">
                    <a:lumMod val="75000"/>
                  </a:schemeClr>
                </a:solidFill>
                <a:latin typeface="Arial" panose="020B0604020202020204" pitchFamily="34" charset="0"/>
                <a:cs typeface="Arial" panose="020B0604020202020204" pitchFamily="34" charset="0"/>
              </a:rPr>
              <a:t> </a:t>
            </a:r>
            <a:r>
              <a:rPr lang="en-IN" sz="2000" dirty="0">
                <a:latin typeface="Arial" panose="020B0604020202020204" pitchFamily="34" charset="0"/>
                <a:cs typeface="Arial" panose="020B0604020202020204" pitchFamily="34" charset="0"/>
              </a:rPr>
              <a:t>or </a:t>
            </a:r>
            <a:r>
              <a:rPr lang="en-IN" sz="2000" b="1" i="1" dirty="0">
                <a:solidFill>
                  <a:schemeClr val="accent2">
                    <a:lumMod val="75000"/>
                  </a:schemeClr>
                </a:solidFill>
                <a:latin typeface="Arial" panose="020B0604020202020204" pitchFamily="34" charset="0"/>
                <a:cs typeface="Arial" panose="020B0604020202020204" pitchFamily="34" charset="0"/>
              </a:rPr>
              <a:t>"all the yellow toys,"</a:t>
            </a:r>
            <a:r>
              <a:rPr lang="en-IN" sz="2000" dirty="0">
                <a:latin typeface="Arial" panose="020B0604020202020204" pitchFamily="34" charset="0"/>
                <a:cs typeface="Arial" panose="020B0604020202020204" pitchFamily="34" charset="0"/>
              </a:rPr>
              <a:t> the computer can </a:t>
            </a:r>
            <a:r>
              <a:rPr lang="en-IN" sz="2000" dirty="0" smtClean="0">
                <a:latin typeface="Arial" panose="020B0604020202020204" pitchFamily="34" charset="0"/>
                <a:cs typeface="Arial" panose="020B0604020202020204" pitchFamily="34" charset="0"/>
              </a:rPr>
              <a:t>get / fetch </a:t>
            </a:r>
            <a:r>
              <a:rPr lang="en-IN" sz="2000" dirty="0">
                <a:latin typeface="Arial" panose="020B0604020202020204" pitchFamily="34" charset="0"/>
                <a:cs typeface="Arial" panose="020B0604020202020204" pitchFamily="34" charset="0"/>
              </a:rPr>
              <a:t>everything very quickly, </a:t>
            </a:r>
            <a:r>
              <a:rPr lang="en-IN" sz="2000" dirty="0" smtClean="0">
                <a:latin typeface="Arial" panose="020B0604020202020204" pitchFamily="34" charset="0"/>
                <a:cs typeface="Arial" panose="020B0604020202020204" pitchFamily="34" charset="0"/>
              </a:rPr>
              <a:t>as it is stored in database</a:t>
            </a:r>
            <a:r>
              <a:rPr lang="en-IN" sz="2000" dirty="0">
                <a:latin typeface="Arial" panose="020B0604020202020204" pitchFamily="34" charset="0"/>
                <a:cs typeface="Arial" panose="020B0604020202020204" pitchFamily="34" charset="0"/>
              </a:rPr>
              <a:t>.</a:t>
            </a: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Explain a database in </a:t>
            </a:r>
            <a:r>
              <a:rPr lang="en-IN" sz="3200" b="1" i="1">
                <a:solidFill>
                  <a:srgbClr val="FFFF00"/>
                </a:solidFill>
                <a:latin typeface="Arial" pitchFamily="34" charset="0"/>
                <a:cs typeface="Arial" pitchFamily="34" charset="0"/>
              </a:rPr>
              <a:t>three sentences.</a:t>
            </a:r>
            <a:r>
              <a:rPr lang="en-US" sz="3200" b="1" i="1">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19800" y="3396343"/>
            <a:ext cx="3091543" cy="3091543"/>
          </a:xfrm>
          <a:prstGeom prst="rect">
            <a:avLst/>
          </a:prstGeom>
        </p:spPr>
      </p:pic>
    </p:spTree>
    <p:extLst>
      <p:ext uri="{BB962C8B-B14F-4D97-AF65-F5344CB8AC3E}">
        <p14:creationId xmlns:p14="http://schemas.microsoft.com/office/powerpoint/2010/main" val="18526871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Relationships</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330" y="841060"/>
            <a:ext cx="8816269" cy="5516327"/>
          </a:xfrm>
          <a:prstGeom prst="rect">
            <a:avLst/>
          </a:prstGeom>
        </p:spPr>
      </p:pic>
    </p:spTree>
    <p:extLst>
      <p:ext uri="{BB962C8B-B14F-4D97-AF65-F5344CB8AC3E}">
        <p14:creationId xmlns:p14="http://schemas.microsoft.com/office/powerpoint/2010/main" val="167128863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4" name="Rectangle 3"/>
          <p:cNvSpPr/>
          <p:nvPr/>
        </p:nvSpPr>
        <p:spPr>
          <a:xfrm>
            <a:off x="72493" y="997803"/>
            <a:ext cx="8919108"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employee can manage only one department, and each department can be managed by one employee only.</a:t>
            </a:r>
            <a:endParaRPr lang="en-IN" sz="2400" dirty="0"/>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one to one Relationships</a:t>
            </a:r>
          </a:p>
        </p:txBody>
      </p:sp>
      <p:pic>
        <p:nvPicPr>
          <p:cNvPr id="1026" name="Picture 2" descr="Chen ERD notation - One-to-one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2171699"/>
            <a:ext cx="9144000" cy="1333501"/>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000" y="3777343"/>
            <a:ext cx="1751114" cy="22860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Related imag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418114" y="3777343"/>
            <a:ext cx="1614870" cy="2198914"/>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Arrow Connector 5"/>
          <p:cNvCxnSpPr/>
          <p:nvPr/>
        </p:nvCxnSpPr>
        <p:spPr>
          <a:xfrm>
            <a:off x="3297692" y="4920343"/>
            <a:ext cx="1097533" cy="0"/>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128839" y="3799921"/>
            <a:ext cx="1292225" cy="1574149"/>
          </a:xfrm>
          <a:prstGeom prst="rect">
            <a:avLst/>
          </a:prstGeom>
        </p:spPr>
        <p:txBody>
          <a:bodyPr wrap="square">
            <a:spAutoFit/>
          </a:bodyPr>
          <a:lstStyle/>
          <a:p>
            <a:pPr>
              <a:lnSpc>
                <a:spcPct val="107000"/>
              </a:lnSpc>
              <a:spcAft>
                <a:spcPts val="0"/>
              </a:spcAft>
            </a:pPr>
            <a:r>
              <a:rPr lang="en-IN" b="1" u="heavy"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personID</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Name</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DOB Gender</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Nationality</a:t>
            </a:r>
            <a:endParaRPr lang="en-IN" b="1" dirty="0">
              <a:latin typeface="Calibri" panose="020F0502020204030204" pitchFamily="34" charset="0"/>
              <a:ea typeface="Calibri" panose="020F0502020204030204" pitchFamily="34" charset="0"/>
              <a:cs typeface="Times New Roman" panose="02020603050405020304" pitchFamily="18" charset="0"/>
            </a:endParaRPr>
          </a:p>
        </p:txBody>
      </p:sp>
      <p:sp>
        <p:nvSpPr>
          <p:cNvPr id="7" name="Rectangle 6"/>
          <p:cNvSpPr/>
          <p:nvPr/>
        </p:nvSpPr>
        <p:spPr>
          <a:xfrm>
            <a:off x="6457432" y="3772908"/>
            <a:ext cx="2534168" cy="1870512"/>
          </a:xfrm>
          <a:prstGeom prst="rect">
            <a:avLst/>
          </a:prstGeom>
        </p:spPr>
        <p:txBody>
          <a:bodyPr wrap="square">
            <a:spAutoFit/>
          </a:bodyPr>
          <a:lstStyle/>
          <a:p>
            <a:pPr>
              <a:lnSpc>
                <a:spcPct val="107000"/>
              </a:lnSpc>
              <a:spcAft>
                <a:spcPts val="0"/>
              </a:spcAft>
            </a:pPr>
            <a:r>
              <a:rPr lang="en-IN" b="1" u="heavy"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passportID</a:t>
            </a:r>
          </a:p>
          <a:p>
            <a:pPr>
              <a:lnSpc>
                <a:spcPct val="107000"/>
              </a:lnSpc>
              <a:spcAft>
                <a:spcPts val="0"/>
              </a:spcAft>
            </a:pPr>
            <a:r>
              <a:rPr lang="en-IN" b="1" dirty="0">
                <a:latin typeface="Calibri" panose="020F0502020204030204" pitchFamily="34" charset="0"/>
                <a:ea typeface="Calibri" panose="020F0502020204030204" pitchFamily="34" charset="0"/>
                <a:cs typeface="Calibri" panose="020F0502020204030204" pitchFamily="34" charset="0"/>
              </a:rPr>
              <a:t>personID </a:t>
            </a:r>
            <a:r>
              <a:rPr lang="en-IN" b="1" dirty="0" smtClean="0">
                <a:latin typeface="Calibri" panose="020F0502020204030204" pitchFamily="34" charset="0"/>
                <a:ea typeface="Calibri" panose="020F0502020204030204" pitchFamily="34" charset="0"/>
                <a:cs typeface="Calibri" panose="020F0502020204030204" pitchFamily="34" charset="0"/>
              </a:rPr>
              <a:t>(not null, unique, and foreign key)</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passportNumber issueDate</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expireDate</a:t>
            </a:r>
            <a:endParaRPr lang="en-IN" b="1"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04690944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p:cNvGrpSpPr/>
          <p:nvPr/>
        </p:nvGrpSpPr>
        <p:grpSpPr>
          <a:xfrm>
            <a:off x="1524000" y="3777343"/>
            <a:ext cx="5257800" cy="2286000"/>
            <a:chOff x="1524000" y="3777343"/>
            <a:chExt cx="5257800" cy="2286000"/>
          </a:xfrm>
        </p:grpSpPr>
        <p:pic>
          <p:nvPicPr>
            <p:cNvPr id="3" name="Picture 2" descr="Related im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41913" y="3777343"/>
              <a:ext cx="2439887" cy="2204680"/>
            </a:xfrm>
            <a:prstGeom prst="rect">
              <a:avLst/>
            </a:prstGeom>
            <a:noFill/>
            <a:extLst>
              <a:ext uri="{909E8E84-426E-40DD-AFC4-6F175D3DCCD1}">
                <a14:hiddenFill xmlns:a14="http://schemas.microsoft.com/office/drawing/2010/main">
                  <a:solidFill>
                    <a:srgbClr val="FFFFFF"/>
                  </a:solidFill>
                </a14:hiddenFill>
              </a:ext>
            </a:extLst>
          </p:spPr>
        </p:pic>
        <p:grpSp>
          <p:nvGrpSpPr>
            <p:cNvPr id="34" name="Group 33"/>
            <p:cNvGrpSpPr/>
            <p:nvPr/>
          </p:nvGrpSpPr>
          <p:grpSpPr>
            <a:xfrm>
              <a:off x="3275115" y="4774575"/>
              <a:ext cx="990600" cy="304800"/>
              <a:chOff x="3429001" y="4740415"/>
              <a:chExt cx="1563687" cy="304800"/>
            </a:xfrm>
          </p:grpSpPr>
          <p:cxnSp>
            <p:nvCxnSpPr>
              <p:cNvPr id="25" name="Straight Arrow Connector 24"/>
              <p:cNvCxnSpPr/>
              <p:nvPr/>
            </p:nvCxnSpPr>
            <p:spPr>
              <a:xfrm>
                <a:off x="3429001" y="4892815"/>
                <a:ext cx="1524000" cy="0"/>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V="1">
                <a:off x="4687888" y="4740415"/>
                <a:ext cx="304800" cy="152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4687888" y="4892815"/>
                <a:ext cx="304800" cy="152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pic>
          <p:nvPicPr>
            <p:cNvPr id="18" name="Picture 17"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000" y="3777343"/>
              <a:ext cx="1751114" cy="2286000"/>
            </a:xfrm>
            <a:prstGeom prst="rect">
              <a:avLst/>
            </a:prstGeom>
            <a:noFill/>
            <a:extLst>
              <a:ext uri="{909E8E84-426E-40DD-AFC4-6F175D3DCCD1}">
                <a14:hiddenFill xmlns:a14="http://schemas.microsoft.com/office/drawing/2010/main">
                  <a:solidFill>
                    <a:srgbClr val="FFFFFF"/>
                  </a:solidFill>
                </a14:hiddenFill>
              </a:ext>
            </a:extLst>
          </p:spPr>
        </p:pic>
      </p:grpSp>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4" name="Rectangle 3"/>
          <p:cNvSpPr/>
          <p:nvPr/>
        </p:nvSpPr>
        <p:spPr>
          <a:xfrm>
            <a:off x="72493" y="997803"/>
            <a:ext cx="8919108"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customer may place many orders, but each order can be placed by one customer only.</a:t>
            </a:r>
            <a:endParaRPr lang="en-IN" sz="2400" dirty="0"/>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one to many Relationships</a:t>
            </a:r>
          </a:p>
        </p:txBody>
      </p:sp>
      <p:pic>
        <p:nvPicPr>
          <p:cNvPr id="2050" name="Picture 2" descr="Chen ERD notation - One-to-many relationshi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2171699"/>
            <a:ext cx="9144000" cy="1333501"/>
          </a:xfrm>
          <a:prstGeom prst="rect">
            <a:avLst/>
          </a:prstGeom>
          <a:noFill/>
          <a:extLst>
            <a:ext uri="{909E8E84-426E-40DD-AFC4-6F175D3DCCD1}">
              <a14:hiddenFill xmlns:a14="http://schemas.microsoft.com/office/drawing/2010/main">
                <a:solidFill>
                  <a:srgbClr val="FFFFFF"/>
                </a:solidFill>
              </a14:hiddenFill>
            </a:ext>
          </a:extLst>
        </p:spPr>
      </p:pic>
      <p:sp>
        <p:nvSpPr>
          <p:cNvPr id="20" name="Rectangle 19"/>
          <p:cNvSpPr/>
          <p:nvPr/>
        </p:nvSpPr>
        <p:spPr>
          <a:xfrm>
            <a:off x="6858000" y="3810000"/>
            <a:ext cx="2286000" cy="1870512"/>
          </a:xfrm>
          <a:prstGeom prst="rect">
            <a:avLst/>
          </a:prstGeom>
        </p:spPr>
        <p:txBody>
          <a:bodyPr wrap="square">
            <a:spAutoFit/>
          </a:bodyPr>
          <a:lstStyle/>
          <a:p>
            <a:pPr>
              <a:lnSpc>
                <a:spcPct val="107000"/>
              </a:lnSpc>
              <a:spcAft>
                <a:spcPts val="0"/>
              </a:spcAft>
            </a:pPr>
            <a:r>
              <a:rPr lang="en-IN" b="1" u="heavy"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orderID</a:t>
            </a:r>
          </a:p>
          <a:p>
            <a:pPr>
              <a:lnSpc>
                <a:spcPct val="107000"/>
              </a:lnSpc>
              <a:spcAft>
                <a:spcPts val="0"/>
              </a:spcAft>
            </a:pPr>
            <a:r>
              <a:rPr lang="en-IN" b="1"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personID (foreign key)</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Name</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Qty</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OrderDate</a:t>
            </a:r>
          </a:p>
          <a:p>
            <a:pPr>
              <a:lnSpc>
                <a:spcPct val="107000"/>
              </a:lnSpc>
              <a:spcAft>
                <a:spcPts val="0"/>
              </a:spcAft>
            </a:pPr>
            <a:endParaRPr lang="en-IN" b="1" dirty="0">
              <a:latin typeface="Calibri" panose="020F0502020204030204" pitchFamily="34" charset="0"/>
              <a:ea typeface="Calibri" panose="020F0502020204030204" pitchFamily="34" charset="0"/>
              <a:cs typeface="Times New Roman" panose="02020603050405020304" pitchFamily="18" charset="0"/>
            </a:endParaRPr>
          </a:p>
        </p:txBody>
      </p:sp>
      <p:sp>
        <p:nvSpPr>
          <p:cNvPr id="19" name="Rectangle 18"/>
          <p:cNvSpPr/>
          <p:nvPr/>
        </p:nvSpPr>
        <p:spPr>
          <a:xfrm>
            <a:off x="128839" y="3799921"/>
            <a:ext cx="1292225" cy="1574149"/>
          </a:xfrm>
          <a:prstGeom prst="rect">
            <a:avLst/>
          </a:prstGeom>
        </p:spPr>
        <p:txBody>
          <a:bodyPr wrap="square">
            <a:spAutoFit/>
          </a:bodyPr>
          <a:lstStyle/>
          <a:p>
            <a:pPr>
              <a:lnSpc>
                <a:spcPct val="107000"/>
              </a:lnSpc>
              <a:spcAft>
                <a:spcPts val="0"/>
              </a:spcAft>
            </a:pPr>
            <a:r>
              <a:rPr lang="en-IN" b="1" u="heavy"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personID</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Name</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DOB Gender</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Nationality</a:t>
            </a:r>
            <a:endParaRPr lang="en-IN" b="1"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27666507"/>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4" name="Rectangle 3"/>
          <p:cNvSpPr/>
          <p:nvPr/>
        </p:nvSpPr>
        <p:spPr>
          <a:xfrm>
            <a:off x="72493" y="997803"/>
            <a:ext cx="8919108"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a:t>
            </a:r>
            <a:r>
              <a:rPr lang="en-IN" sz="2400" dirty="0" smtClean="0">
                <a:latin typeface="Arial" panose="020B0604020202020204" pitchFamily="34" charset="0"/>
                <a:cs typeface="Arial" panose="020B0604020202020204" pitchFamily="34" charset="0"/>
              </a:rPr>
              <a:t>department may have </a:t>
            </a:r>
            <a:r>
              <a:rPr lang="en-IN" sz="2400" dirty="0">
                <a:latin typeface="Arial" panose="020B0604020202020204" pitchFamily="34" charset="0"/>
                <a:cs typeface="Arial" panose="020B0604020202020204" pitchFamily="34" charset="0"/>
              </a:rPr>
              <a:t>many </a:t>
            </a:r>
            <a:r>
              <a:rPr lang="en-IN" sz="2400" dirty="0" smtClean="0">
                <a:latin typeface="Arial" panose="020B0604020202020204" pitchFamily="34" charset="0"/>
                <a:cs typeface="Arial" panose="020B0604020202020204" pitchFamily="34" charset="0"/>
              </a:rPr>
              <a:t>employees, </a:t>
            </a:r>
            <a:r>
              <a:rPr lang="en-IN" sz="2400" dirty="0">
                <a:latin typeface="Arial" panose="020B0604020202020204" pitchFamily="34" charset="0"/>
                <a:cs typeface="Arial" panose="020B0604020202020204" pitchFamily="34" charset="0"/>
              </a:rPr>
              <a:t>but each </a:t>
            </a:r>
            <a:r>
              <a:rPr lang="en-IN" sz="2400" dirty="0" smtClean="0">
                <a:latin typeface="Arial" panose="020B0604020202020204" pitchFamily="34" charset="0"/>
                <a:cs typeface="Arial" panose="020B0604020202020204" pitchFamily="34" charset="0"/>
              </a:rPr>
              <a:t>employee </a:t>
            </a:r>
            <a:r>
              <a:rPr lang="en-IN" sz="2400" dirty="0">
                <a:latin typeface="Arial" panose="020B0604020202020204" pitchFamily="34" charset="0"/>
                <a:cs typeface="Arial" panose="020B0604020202020204" pitchFamily="34" charset="0"/>
              </a:rPr>
              <a:t>can </a:t>
            </a:r>
            <a:r>
              <a:rPr lang="en-IN" sz="2400" smtClean="0">
                <a:latin typeface="Arial" panose="020B0604020202020204" pitchFamily="34" charset="0"/>
                <a:cs typeface="Arial" panose="020B0604020202020204" pitchFamily="34" charset="0"/>
              </a:rPr>
              <a:t>work only in </a:t>
            </a:r>
            <a:r>
              <a:rPr lang="en-IN" sz="2400" dirty="0" smtClean="0">
                <a:latin typeface="Arial" panose="020B0604020202020204" pitchFamily="34" charset="0"/>
                <a:cs typeface="Arial" panose="020B0604020202020204" pitchFamily="34" charset="0"/>
              </a:rPr>
              <a:t>one department.</a:t>
            </a:r>
            <a:endParaRPr lang="en-IN" sz="2400" dirty="0"/>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many to one Relationships</a:t>
            </a:r>
          </a:p>
        </p:txBody>
      </p:sp>
      <p:pic>
        <p:nvPicPr>
          <p:cNvPr id="3074" name="Picture 2" descr="Chen ERD notation - Many-to-one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171699"/>
            <a:ext cx="9144000" cy="13335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489763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4" name="Rectangle 3"/>
          <p:cNvSpPr/>
          <p:nvPr/>
        </p:nvSpPr>
        <p:spPr>
          <a:xfrm>
            <a:off x="72493" y="997803"/>
            <a:ext cx="8919108" cy="1200329"/>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One student may belong to more than one student organizations, and one organization can admit more than one student.</a:t>
            </a:r>
            <a:endParaRPr lang="en-IN" sz="2400" dirty="0"/>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many to many Relationships</a:t>
            </a:r>
          </a:p>
        </p:txBody>
      </p:sp>
      <p:pic>
        <p:nvPicPr>
          <p:cNvPr id="4098" name="Picture 2" descr="Chen ERD notation - Many-to-many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339039"/>
            <a:ext cx="9143999" cy="1346836"/>
          </a:xfrm>
          <a:prstGeom prst="rect">
            <a:avLst/>
          </a:prstGeom>
          <a:noFill/>
          <a:extLst>
            <a:ext uri="{909E8E84-426E-40DD-AFC4-6F175D3DCCD1}">
              <a14:hiddenFill xmlns:a14="http://schemas.microsoft.com/office/drawing/2010/main">
                <a:solidFill>
                  <a:srgbClr val="FFFFFF"/>
                </a:solidFill>
              </a14:hiddenFill>
            </a:ext>
          </a:extLst>
        </p:spPr>
      </p:pic>
      <p:grpSp>
        <p:nvGrpSpPr>
          <p:cNvPr id="6" name="Group 5"/>
          <p:cNvGrpSpPr/>
          <p:nvPr/>
        </p:nvGrpSpPr>
        <p:grpSpPr>
          <a:xfrm>
            <a:off x="611186" y="3826782"/>
            <a:ext cx="7921625" cy="2269218"/>
            <a:chOff x="685800" y="3798242"/>
            <a:chExt cx="7816117" cy="2245995"/>
          </a:xfrm>
        </p:grpSpPr>
        <p:grpSp>
          <p:nvGrpSpPr>
            <p:cNvPr id="3" name="Group 2"/>
            <p:cNvGrpSpPr/>
            <p:nvPr/>
          </p:nvGrpSpPr>
          <p:grpSpPr>
            <a:xfrm>
              <a:off x="685800" y="3926205"/>
              <a:ext cx="2966755" cy="1997175"/>
              <a:chOff x="1586089" y="3855004"/>
              <a:chExt cx="2966755" cy="1997175"/>
            </a:xfrm>
          </p:grpSpPr>
          <p:pic>
            <p:nvPicPr>
              <p:cNvPr id="17" name="Picture 16"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00200" y="3855004"/>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39772" y="3884687"/>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87811" y="3891693"/>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27383" y="3921376"/>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86089" y="4838750"/>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25661" y="4868433"/>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4"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73700" y="4875439"/>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5"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13272" y="4905122"/>
                <a:ext cx="725461" cy="947057"/>
              </a:xfrm>
              <a:prstGeom prst="rect">
                <a:avLst/>
              </a:prstGeom>
              <a:noFill/>
              <a:extLst>
                <a:ext uri="{909E8E84-426E-40DD-AFC4-6F175D3DCCD1}">
                  <a14:hiddenFill xmlns:a14="http://schemas.microsoft.com/office/drawing/2010/main">
                    <a:solidFill>
                      <a:srgbClr val="FFFFFF"/>
                    </a:solidFill>
                  </a14:hiddenFill>
                </a:ext>
              </a:extLst>
            </p:spPr>
          </p:pic>
        </p:grpSp>
        <p:pic>
          <p:nvPicPr>
            <p:cNvPr id="19" name="Picture 18" descr="Related image"/>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728164" y="3798242"/>
              <a:ext cx="3773753" cy="2245995"/>
            </a:xfrm>
            <a:prstGeom prst="rect">
              <a:avLst/>
            </a:prstGeom>
            <a:noFill/>
            <a:extLst/>
          </p:spPr>
        </p:pic>
        <p:grpSp>
          <p:nvGrpSpPr>
            <p:cNvPr id="30" name="Group 29"/>
            <p:cNvGrpSpPr/>
            <p:nvPr/>
          </p:nvGrpSpPr>
          <p:grpSpPr>
            <a:xfrm>
              <a:off x="3647567" y="4787234"/>
              <a:ext cx="1054492" cy="304800"/>
              <a:chOff x="3493127" y="4750545"/>
              <a:chExt cx="1054492" cy="304800"/>
            </a:xfrm>
          </p:grpSpPr>
          <p:cxnSp>
            <p:nvCxnSpPr>
              <p:cNvPr id="21" name="Straight Arrow Connector 20"/>
              <p:cNvCxnSpPr/>
              <p:nvPr/>
            </p:nvCxnSpPr>
            <p:spPr>
              <a:xfrm>
                <a:off x="3557019" y="4902945"/>
                <a:ext cx="965458" cy="0"/>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V="1">
                <a:off x="4354527" y="4750545"/>
                <a:ext cx="193092" cy="152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4354527" y="4902945"/>
                <a:ext cx="193092" cy="152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H="1">
                <a:off x="3514374" y="4909950"/>
                <a:ext cx="226854" cy="11925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H="1" flipV="1">
                <a:off x="3493127" y="4750545"/>
                <a:ext cx="240673" cy="15240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3275537233"/>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6508" y="1263891"/>
            <a:ext cx="7110984" cy="2352097"/>
          </a:xfrm>
          <a:prstGeom prst="rect">
            <a:avLst/>
          </a:prstGeom>
        </p:spPr>
      </p:pic>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many to many Relationships</a:t>
            </a:r>
          </a:p>
        </p:txBody>
      </p:sp>
    </p:spTree>
    <p:extLst>
      <p:ext uri="{BB962C8B-B14F-4D97-AF65-F5344CB8AC3E}">
        <p14:creationId xmlns:p14="http://schemas.microsoft.com/office/powerpoint/2010/main" val="103369519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646331"/>
          </a:xfrm>
          <a:prstGeom prst="rect">
            <a:avLst/>
          </a:prstGeom>
          <a:solidFill>
            <a:schemeClr val="accent4">
              <a:lumMod val="75000"/>
            </a:schemeClr>
          </a:solidFill>
        </p:spPr>
        <p:txBody>
          <a:bodyPr wrap="square">
            <a:spAutoFit/>
          </a:bodyPr>
          <a:lstStyle/>
          <a:p>
            <a:pPr lvl="0" algn="r">
              <a:spcBef>
                <a:spcPct val="0"/>
              </a:spcBef>
              <a:defRPr/>
            </a:pPr>
            <a:r>
              <a:rPr lang="en-US" sz="3600" b="1" i="1" dirty="0">
                <a:solidFill>
                  <a:srgbClr val="FFFF00"/>
                </a:solidFill>
                <a:latin typeface="Arial" pitchFamily="34" charset="0"/>
                <a:cs typeface="Arial" pitchFamily="34" charset="0"/>
              </a:rPr>
              <a:t>Participation constraints</a:t>
            </a:r>
          </a:p>
        </p:txBody>
      </p:sp>
      <p:sp>
        <p:nvSpPr>
          <p:cNvPr id="3" name="Rectangle 2"/>
          <p:cNvSpPr/>
          <p:nvPr/>
        </p:nvSpPr>
        <p:spPr>
          <a:xfrm>
            <a:off x="152400" y="838200"/>
            <a:ext cx="8839200" cy="3293209"/>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An entity </a:t>
            </a:r>
            <a:r>
              <a:rPr lang="en-IN" sz="2000" dirty="0" smtClean="0">
                <a:latin typeface="Arial" panose="020B0604020202020204" pitchFamily="34" charset="0"/>
                <a:cs typeface="Arial" panose="020B0604020202020204" pitchFamily="34" charset="0"/>
              </a:rPr>
              <a:t>may </a:t>
            </a:r>
            <a:r>
              <a:rPr lang="en-IN" sz="2000" dirty="0">
                <a:latin typeface="Arial" panose="020B0604020202020204" pitchFamily="34" charset="0"/>
                <a:cs typeface="Arial" panose="020B0604020202020204" pitchFamily="34" charset="0"/>
              </a:rPr>
              <a:t>participate in a relation either totally or partially.</a:t>
            </a:r>
          </a:p>
          <a:p>
            <a:endParaRPr lang="en-IN" sz="2000" dirty="0">
              <a:latin typeface="Arial" panose="020B0604020202020204" pitchFamily="34" charset="0"/>
              <a:cs typeface="Arial" panose="020B0604020202020204" pitchFamily="34" charset="0"/>
            </a:endParaRPr>
          </a:p>
          <a:p>
            <a:r>
              <a:rPr lang="en-IN" sz="2400" b="1" dirty="0">
                <a:latin typeface="Arial" panose="020B0604020202020204" pitchFamily="34" charset="0"/>
                <a:cs typeface="Arial" panose="020B0604020202020204" pitchFamily="34" charset="0"/>
              </a:rPr>
              <a:t>Total participation</a:t>
            </a:r>
            <a:r>
              <a:rPr lang="en-IN" sz="2000" b="1" dirty="0">
                <a:latin typeface="Arial" panose="020B0604020202020204" pitchFamily="34" charset="0"/>
                <a:cs typeface="Arial" panose="020B0604020202020204" pitchFamily="34" charset="0"/>
              </a:rPr>
              <a:t> </a:t>
            </a:r>
            <a:r>
              <a:rPr lang="en-IN" sz="2000" dirty="0">
                <a:latin typeface="Arial" panose="020B0604020202020204" pitchFamily="34" charset="0"/>
                <a:cs typeface="Arial" panose="020B0604020202020204" pitchFamily="34" charset="0"/>
              </a:rPr>
              <a:t>means that every entity </a:t>
            </a:r>
            <a:r>
              <a:rPr lang="en-IN" sz="2000" dirty="0" smtClean="0">
                <a:latin typeface="Arial" panose="020B0604020202020204" pitchFamily="34" charset="0"/>
                <a:cs typeface="Arial" panose="020B0604020202020204" pitchFamily="34" charset="0"/>
              </a:rPr>
              <a:t>is </a:t>
            </a:r>
            <a:r>
              <a:rPr lang="en-IN" sz="2000" dirty="0">
                <a:latin typeface="Arial" panose="020B0604020202020204" pitchFamily="34" charset="0"/>
                <a:cs typeface="Arial" panose="020B0604020202020204" pitchFamily="34" charset="0"/>
              </a:rPr>
              <a:t>involved in the relationship, e.g., each student must be guided by a professor (there are no students who are not guided by any </a:t>
            </a:r>
            <a:r>
              <a:rPr lang="en-IN" sz="2000" dirty="0" smtClean="0">
                <a:latin typeface="Arial" panose="020B0604020202020204" pitchFamily="34" charset="0"/>
                <a:cs typeface="Arial" panose="020B0604020202020204" pitchFamily="34" charset="0"/>
              </a:rPr>
              <a:t>professor. This </a:t>
            </a:r>
            <a:r>
              <a:rPr lang="en-IN" sz="2000" dirty="0">
                <a:latin typeface="Arial" panose="020B0604020202020204" pitchFamily="34" charset="0"/>
                <a:cs typeface="Arial" panose="020B0604020202020204" pitchFamily="34" charset="0"/>
              </a:rPr>
              <a:t>kind of relation is represented as a double line.</a:t>
            </a:r>
          </a:p>
          <a:p>
            <a:endParaRPr lang="en-IN" sz="2000" dirty="0">
              <a:latin typeface="Arial" panose="020B0604020202020204" pitchFamily="34" charset="0"/>
              <a:cs typeface="Arial" panose="020B0604020202020204" pitchFamily="34" charset="0"/>
            </a:endParaRPr>
          </a:p>
          <a:p>
            <a:r>
              <a:rPr lang="en-IN" sz="2400" b="1" dirty="0">
                <a:latin typeface="Arial" panose="020B0604020202020204" pitchFamily="34" charset="0"/>
                <a:cs typeface="Arial" panose="020B0604020202020204" pitchFamily="34" charset="0"/>
              </a:rPr>
              <a:t>Partial participation </a:t>
            </a:r>
            <a:r>
              <a:rPr lang="en-IN" sz="2000" dirty="0">
                <a:latin typeface="Arial" panose="020B0604020202020204" pitchFamily="34" charset="0"/>
                <a:cs typeface="Arial" panose="020B0604020202020204" pitchFamily="34" charset="0"/>
              </a:rPr>
              <a:t>means that not all entities </a:t>
            </a:r>
            <a:r>
              <a:rPr lang="en-IN" sz="2000" dirty="0" smtClean="0">
                <a:latin typeface="Arial" panose="020B0604020202020204" pitchFamily="34" charset="0"/>
                <a:cs typeface="Arial" panose="020B0604020202020204" pitchFamily="34" charset="0"/>
              </a:rPr>
              <a:t>are </a:t>
            </a:r>
            <a:r>
              <a:rPr lang="en-IN" sz="2000" dirty="0">
                <a:latin typeface="Arial" panose="020B0604020202020204" pitchFamily="34" charset="0"/>
                <a:cs typeface="Arial" panose="020B0604020202020204" pitchFamily="34" charset="0"/>
              </a:rPr>
              <a:t>involved in the relationship, e.g., not every professor guides a student (there are professors who don’t). </a:t>
            </a:r>
            <a:r>
              <a:rPr lang="en-IN" sz="2000" dirty="0" smtClean="0">
                <a:latin typeface="Arial" panose="020B0604020202020204" pitchFamily="34" charset="0"/>
                <a:cs typeface="Arial" panose="020B0604020202020204" pitchFamily="34" charset="0"/>
              </a:rPr>
              <a:t>A </a:t>
            </a:r>
            <a:r>
              <a:rPr lang="en-IN" sz="2000" dirty="0">
                <a:latin typeface="Arial" panose="020B0604020202020204" pitchFamily="34" charset="0"/>
                <a:cs typeface="Arial" panose="020B0604020202020204" pitchFamily="34" charset="0"/>
              </a:rPr>
              <a:t>partial participation is represented by a single line.</a:t>
            </a:r>
          </a:p>
        </p:txBody>
      </p:sp>
      <p:pic>
        <p:nvPicPr>
          <p:cNvPr id="5122" name="Picture 2" descr="http://www.vertabelo.com/_file/blog/chen-erd-notation/chen-notation-participation-constraint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191000"/>
            <a:ext cx="9144000" cy="17621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72641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What is Data Modeling?</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21386745"/>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3073" name="Rectangle 1"/>
          <p:cNvSpPr>
            <a:spLocks noChangeArrowheads="1"/>
          </p:cNvSpPr>
          <p:nvPr/>
        </p:nvSpPr>
        <p:spPr bwMode="auto">
          <a:xfrm>
            <a:off x="228600" y="1222176"/>
            <a:ext cx="8686800" cy="120032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ctr" fontAlgn="base">
              <a:spcBef>
                <a:spcPct val="0"/>
              </a:spcBef>
              <a:spcAft>
                <a:spcPct val="0"/>
              </a:spcAft>
            </a:pPr>
            <a:r>
              <a:rPr kumimoji="0" lang="en-US" sz="2400" b="1" u="none" strike="noStrike" cap="none" normalizeH="0" baseline="0" dirty="0" smtClean="0">
                <a:ln>
                  <a:noFill/>
                </a:ln>
                <a:solidFill>
                  <a:srgbClr val="404040"/>
                </a:solidFill>
                <a:effectLst/>
                <a:latin typeface="Arial" pitchFamily="34" charset="0"/>
                <a:ea typeface="Arial Unicode MS" pitchFamily="34" charset="-128"/>
                <a:cs typeface="Arial" pitchFamily="34" charset="0"/>
              </a:rPr>
              <a:t>Data modeling</a:t>
            </a:r>
            <a:r>
              <a:rPr kumimoji="0" lang="en-US" sz="2400" b="0" u="none" strike="noStrike" cap="none" normalizeH="0" baseline="0" dirty="0" smtClean="0">
                <a:ln>
                  <a:noFill/>
                </a:ln>
                <a:solidFill>
                  <a:srgbClr val="404040"/>
                </a:solidFill>
                <a:effectLst/>
                <a:latin typeface="Arial" pitchFamily="34" charset="0"/>
                <a:ea typeface="Arial Unicode MS" pitchFamily="34" charset="-128"/>
                <a:cs typeface="Arial" pitchFamily="34" charset="0"/>
              </a:rPr>
              <a:t> is a process used to define and analyze data requirements </a:t>
            </a:r>
            <a:r>
              <a:rPr lang="en-IN" sz="2400" dirty="0">
                <a:solidFill>
                  <a:srgbClr val="404040"/>
                </a:solidFill>
                <a:latin typeface="Arial" pitchFamily="34" charset="0"/>
                <a:ea typeface="Arial Unicode MS" pitchFamily="34" charset="-128"/>
                <a:cs typeface="Arial" pitchFamily="34" charset="0"/>
              </a:rPr>
              <a:t>needed to support the business processes within the scope of corresponding </a:t>
            </a:r>
            <a:r>
              <a:rPr lang="en-IN" sz="2400" dirty="0" smtClean="0">
                <a:solidFill>
                  <a:srgbClr val="404040"/>
                </a:solidFill>
                <a:latin typeface="Arial" pitchFamily="34" charset="0"/>
                <a:ea typeface="Arial Unicode MS" pitchFamily="34" charset="-128"/>
                <a:cs typeface="Arial" pitchFamily="34" charset="0"/>
              </a:rPr>
              <a:t>systems </a:t>
            </a:r>
            <a:r>
              <a:rPr lang="en-IN" sz="2400" dirty="0">
                <a:solidFill>
                  <a:srgbClr val="404040"/>
                </a:solidFill>
                <a:latin typeface="Arial" pitchFamily="34" charset="0"/>
                <a:ea typeface="Arial Unicode MS" pitchFamily="34" charset="-128"/>
                <a:cs typeface="Arial" pitchFamily="34" charset="0"/>
              </a:rPr>
              <a:t>in organizations</a:t>
            </a:r>
            <a:r>
              <a:rPr lang="en-IN" sz="2400" dirty="0" smtClean="0">
                <a:solidFill>
                  <a:srgbClr val="404040"/>
                </a:solidFill>
                <a:latin typeface="Arial" pitchFamily="34" charset="0"/>
                <a:ea typeface="Arial Unicode MS" pitchFamily="34" charset="-128"/>
                <a:cs typeface="Arial" pitchFamily="34" charset="0"/>
              </a:rPr>
              <a:t>.</a:t>
            </a:r>
            <a:endParaRPr kumimoji="0" lang="en-US" sz="1600" b="0" u="none" strike="noStrike" cap="none" normalizeH="0" baseline="0" dirty="0" smtClean="0">
              <a:ln>
                <a:noFill/>
              </a:ln>
              <a:solidFill>
                <a:schemeClr val="tx1"/>
              </a:solidFill>
              <a:effectLst/>
              <a:latin typeface="Arial" pitchFamily="34" charset="0"/>
              <a:cs typeface="Arial" pitchFamily="34" charset="0"/>
            </a:endParaRPr>
          </a:p>
        </p:txBody>
      </p:sp>
      <p:sp>
        <p:nvSpPr>
          <p:cNvPr id="11" name="Rectangle 10"/>
          <p:cNvSpPr/>
          <p:nvPr/>
        </p:nvSpPr>
        <p:spPr>
          <a:xfrm>
            <a:off x="152400" y="2895600"/>
            <a:ext cx="8763000" cy="830997"/>
          </a:xfrm>
          <a:prstGeom prst="rect">
            <a:avLst/>
          </a:prstGeom>
        </p:spPr>
        <p:txBody>
          <a:bodyPr wrap="square">
            <a:spAutoFit/>
          </a:bodyPr>
          <a:lstStyle/>
          <a:p>
            <a:pPr algn="ctr"/>
            <a:r>
              <a:rPr lang="en-US" sz="2400" b="1" dirty="0">
                <a:solidFill>
                  <a:srgbClr val="404040"/>
                </a:solidFill>
                <a:latin typeface="Arial" pitchFamily="34" charset="0"/>
                <a:ea typeface="Arial Unicode MS" pitchFamily="34" charset="-128"/>
                <a:cs typeface="Arial" pitchFamily="34" charset="0"/>
              </a:rPr>
              <a:t>Data modeling</a:t>
            </a:r>
            <a:r>
              <a:rPr lang="en-US" sz="2400" dirty="0" smtClean="0">
                <a:latin typeface="Arial" pitchFamily="34" charset="0"/>
                <a:cs typeface="Arial" pitchFamily="34" charset="0"/>
              </a:rPr>
              <a:t> involves a progression from conceptual model to logical model to physical </a:t>
            </a:r>
            <a:r>
              <a:rPr lang="en-US" sz="2400" b="1" dirty="0" smtClean="0">
                <a:latin typeface="Arial" pitchFamily="34" charset="0"/>
                <a:cs typeface="Arial" pitchFamily="34" charset="0"/>
              </a:rPr>
              <a:t>object</a:t>
            </a:r>
            <a:r>
              <a:rPr lang="en-US" sz="2400" dirty="0" smtClean="0">
                <a:latin typeface="Arial" pitchFamily="34" charset="0"/>
                <a:cs typeface="Arial" pitchFamily="34" charset="0"/>
              </a:rPr>
              <a:t>.</a:t>
            </a:r>
            <a:endParaRPr lang="en-US" sz="2400" dirty="0">
              <a:latin typeface="Arial" pitchFamily="34" charset="0"/>
              <a:cs typeface="Arial" pitchFamily="34" charset="0"/>
            </a:endParaRPr>
          </a:p>
        </p:txBody>
      </p:sp>
      <p:sp>
        <p:nvSpPr>
          <p:cNvPr id="8" name="Rectangle 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Data Modeling</a:t>
            </a: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a:solidFill>
                  <a:srgbClr val="7EEEE3"/>
                </a:solidFill>
                <a:latin typeface="Segoe UI Light" panose="020B0502040204020203" pitchFamily="34" charset="0"/>
                <a:cs typeface="Segoe UI Light" panose="020B0502040204020203" pitchFamily="34" charset="0"/>
              </a:rPr>
              <a:t>What</a:t>
            </a:r>
            <a:r>
              <a:rPr lang="en-US" sz="4800" dirty="0" smtClean="0">
                <a:solidFill>
                  <a:srgbClr val="7EEEE3"/>
                </a:solidFill>
                <a:latin typeface="Segoe UI Light" panose="020B0502040204020203" pitchFamily="34" charset="0"/>
                <a:cs typeface="Segoe UI Light" panose="020B0502040204020203" pitchFamily="34" charset="0"/>
              </a:rPr>
              <a:t> is Schema?</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516616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Rectangle 2"/>
          <p:cNvSpPr/>
          <p:nvPr/>
        </p:nvSpPr>
        <p:spPr>
          <a:xfrm>
            <a:off x="0" y="1371600"/>
            <a:ext cx="9144000" cy="1015663"/>
          </a:xfrm>
          <a:prstGeom prst="rect">
            <a:avLst/>
          </a:prstGeom>
        </p:spPr>
        <p:txBody>
          <a:bodyPr wrap="square">
            <a:spAutoFit/>
          </a:bodyPr>
          <a:lstStyle/>
          <a:p>
            <a:pPr algn="ctr"/>
            <a:r>
              <a:rPr lang="en-IN" sz="3200" b="1" dirty="0" smtClean="0">
                <a:latin typeface="Arial" panose="020B0604020202020204" pitchFamily="34" charset="0"/>
                <a:cs typeface="Arial" panose="020B0604020202020204" pitchFamily="34" charset="0"/>
              </a:rPr>
              <a:t>ORACLE</a:t>
            </a:r>
            <a:r>
              <a:rPr lang="en-IN" sz="3200" dirty="0" smtClean="0">
                <a:latin typeface="Arial" panose="020B0604020202020204" pitchFamily="34" charset="0"/>
                <a:cs typeface="Arial" panose="020B0604020202020204" pitchFamily="34" charset="0"/>
              </a:rPr>
              <a:t> </a:t>
            </a:r>
            <a:r>
              <a:rPr lang="en-IN" sz="2800" dirty="0" smtClean="0">
                <a:latin typeface="Arial" panose="020B0604020202020204" pitchFamily="34" charset="0"/>
                <a:cs typeface="Arial" panose="020B0604020202020204" pitchFamily="34" charset="0"/>
              </a:rPr>
              <a:t>is the most popular</a:t>
            </a:r>
            <a:endParaRPr lang="en-IN" sz="2800" b="1" dirty="0" smtClean="0">
              <a:latin typeface="Arial" panose="020B0604020202020204" pitchFamily="34" charset="0"/>
              <a:cs typeface="Arial" panose="020B0604020202020204" pitchFamily="34" charset="0"/>
            </a:endParaRPr>
          </a:p>
          <a:p>
            <a:pPr algn="ctr"/>
            <a:r>
              <a:rPr lang="en-IN" sz="2800" dirty="0" smtClean="0">
                <a:latin typeface="Arial" panose="020B0604020202020204" pitchFamily="34" charset="0"/>
                <a:cs typeface="Arial" panose="020B0604020202020204" pitchFamily="34" charset="0"/>
              </a:rPr>
              <a:t>Relational Database Management System.</a:t>
            </a:r>
            <a:endParaRPr lang="en-US" sz="3600" b="1" dirty="0" smtClean="0">
              <a:latin typeface="Arial" pitchFamily="34" charset="0"/>
              <a:cs typeface="Arial" pitchFamily="34" charset="0"/>
            </a:endParaRPr>
          </a:p>
        </p:txBody>
      </p:sp>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ORACLE</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2" name="Rectangle 1"/>
          <p:cNvSpPr/>
          <p:nvPr/>
        </p:nvSpPr>
        <p:spPr>
          <a:xfrm>
            <a:off x="228600" y="2819400"/>
            <a:ext cx="8686800" cy="738664"/>
          </a:xfrm>
          <a:prstGeom prst="rect">
            <a:avLst/>
          </a:prstGeom>
        </p:spPr>
        <p:txBody>
          <a:bodyPr wrap="square">
            <a:spAutoFit/>
          </a:bodyPr>
          <a:lstStyle/>
          <a:p>
            <a:pPr algn="ctr"/>
            <a:r>
              <a:rPr lang="en-US" sz="1400" dirty="0">
                <a:latin typeface="Arial" panose="020B0604020202020204" pitchFamily="34" charset="0"/>
                <a:cs typeface="Arial" panose="020B0604020202020204" pitchFamily="34" charset="0"/>
              </a:rPr>
              <a:t>Oracle Corporation is an American multinational computer technology corporation headquartered in Redwood Shores, California. The company specializes primarily in developing and marketing database software and technology, cloud engineered systems, and enterprise software products.</a:t>
            </a:r>
            <a:endParaRPr lang="en-IN"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628194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3073" name="Rectangle 1"/>
          <p:cNvSpPr>
            <a:spLocks noChangeArrowheads="1"/>
          </p:cNvSpPr>
          <p:nvPr/>
        </p:nvSpPr>
        <p:spPr bwMode="auto">
          <a:xfrm>
            <a:off x="228600" y="1079719"/>
            <a:ext cx="8686800" cy="206210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fontAlgn="base">
              <a:spcBef>
                <a:spcPct val="0"/>
              </a:spcBef>
              <a:spcAft>
                <a:spcPct val="0"/>
              </a:spcAft>
            </a:pPr>
            <a:r>
              <a:rPr lang="en-IN" sz="2400" dirty="0">
                <a:latin typeface="Arial" pitchFamily="34" charset="0"/>
                <a:ea typeface="Arial Unicode MS" pitchFamily="34" charset="-128"/>
                <a:cs typeface="Arial" pitchFamily="34" charset="0"/>
              </a:rPr>
              <a:t>A schema is a </a:t>
            </a:r>
            <a:r>
              <a:rPr lang="en-IN" sz="3200" dirty="0">
                <a:latin typeface="Arial" pitchFamily="34" charset="0"/>
                <a:ea typeface="Arial Unicode MS" pitchFamily="34" charset="-128"/>
                <a:cs typeface="Arial" pitchFamily="34" charset="0"/>
              </a:rPr>
              <a:t>collection of database objects </a:t>
            </a:r>
            <a:r>
              <a:rPr lang="en-IN" sz="2400" dirty="0">
                <a:latin typeface="Arial" pitchFamily="34" charset="0"/>
                <a:ea typeface="Arial Unicode MS" pitchFamily="34" charset="-128"/>
                <a:cs typeface="Arial" pitchFamily="34" charset="0"/>
              </a:rPr>
              <a:t>associated with one particular database username. This username is called the schema owner, or the owner of the related group of objects. You may have one or multiple schemas in a database.</a:t>
            </a:r>
            <a:endParaRPr kumimoji="0" lang="en-US" sz="1600" u="none" strike="noStrike" cap="none" normalizeH="0" baseline="0" dirty="0" smtClean="0">
              <a:ln>
                <a:noFill/>
              </a:ln>
              <a:effectLst/>
              <a:latin typeface="Arial" pitchFamily="34" charset="0"/>
              <a:cs typeface="Arial" pitchFamily="34" charset="0"/>
            </a:endParaRPr>
          </a:p>
        </p:txBody>
      </p:sp>
      <p:sp>
        <p:nvSpPr>
          <p:cNvPr id="8" name="Rectangle 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What is Schema?</a:t>
            </a:r>
          </a:p>
        </p:txBody>
      </p:sp>
    </p:spTree>
    <p:extLst>
      <p:ext uri="{BB962C8B-B14F-4D97-AF65-F5344CB8AC3E}">
        <p14:creationId xmlns:p14="http://schemas.microsoft.com/office/powerpoint/2010/main" val="23182746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2049" name="Rectangle 1"/>
          <p:cNvSpPr>
            <a:spLocks noChangeArrowheads="1"/>
          </p:cNvSpPr>
          <p:nvPr/>
        </p:nvSpPr>
        <p:spPr bwMode="auto">
          <a:xfrm>
            <a:off x="152400" y="762506"/>
            <a:ext cx="8763000" cy="1538883"/>
          </a:xfrm>
          <a:prstGeom prst="rect">
            <a:avLst/>
          </a:prstGeom>
          <a:solidFill>
            <a:srgbClr val="FFFFFF"/>
          </a:solidFill>
          <a:ln w="9525">
            <a:noFill/>
            <a:miter lim="800000"/>
            <a:headEnd/>
            <a:tailEnd/>
          </a:ln>
          <a:effectLst/>
        </p:spPr>
        <p:txBody>
          <a:bodyPr vert="horz" wrap="square" lIns="91440" tIns="0" rIns="91440" bIns="0" numCol="1" anchor="ctr"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pPr>
            <a:r>
              <a:rPr lang="en-US" sz="2000" dirty="0" smtClean="0">
                <a:solidFill>
                  <a:srgbClr val="C00000"/>
                </a:solidFill>
                <a:latin typeface="Arial" pitchFamily="34" charset="0"/>
                <a:ea typeface="Times New Roman" pitchFamily="18" charset="0"/>
                <a:cs typeface="Arial" pitchFamily="34" charset="0"/>
              </a:rPr>
              <a:t>Features of conceptual data model include:</a:t>
            </a:r>
          </a:p>
          <a:p>
            <a:pPr marL="0" marR="0" lvl="0" indent="0" defTabSz="914400" rtl="0" eaLnBrk="0" fontAlgn="base" latinLnBrk="0" hangingPunct="0">
              <a:lnSpc>
                <a:spcPct val="100000"/>
              </a:lnSpc>
              <a:spcBef>
                <a:spcPct val="0"/>
              </a:spcBef>
              <a:spcAft>
                <a:spcPct val="0"/>
              </a:spcAft>
              <a:buClrTx/>
              <a:buSzTx/>
              <a:tabLst/>
            </a:pPr>
            <a:endParaRPr lang="en-US" sz="2000" dirty="0" smtClean="0">
              <a:solidFill>
                <a:srgbClr val="000000"/>
              </a:solidFill>
              <a:latin typeface="Arial" pitchFamily="34" charset="0"/>
              <a:ea typeface="Times New Roman" pitchFamily="18" charset="0"/>
              <a:cs typeface="Arial" pitchFamily="34" charset="0"/>
            </a:endParaRPr>
          </a:p>
          <a:p>
            <a:pPr marL="0" marR="0" lvl="0" indent="0" defTabSz="914400" rtl="0" eaLnBrk="0" fontAlgn="base" latinLnBrk="0" hangingPunct="0">
              <a:lnSpc>
                <a:spcPct val="100000"/>
              </a:lnSpc>
              <a:spcBef>
                <a:spcPct val="0"/>
              </a:spcBef>
              <a:spcAft>
                <a:spcPct val="0"/>
              </a:spcAft>
              <a:buClrTx/>
              <a:buSzTx/>
              <a:buFont typeface="Arial" pitchFamily="34" charset="0"/>
              <a:buChar char="•"/>
              <a:tabLst/>
            </a:pPr>
            <a:r>
              <a:rPr lang="en-US" sz="2000" dirty="0" smtClean="0">
                <a:solidFill>
                  <a:srgbClr val="000000"/>
                </a:solidFill>
                <a:latin typeface="Arial" pitchFamily="34" charset="0"/>
                <a:ea typeface="Times New Roman" pitchFamily="18" charset="0"/>
                <a:cs typeface="Arial" pitchFamily="34" charset="0"/>
              </a:rPr>
              <a:t> Includes the important entities and the relationships among them.</a:t>
            </a:r>
          </a:p>
          <a:p>
            <a:pPr marL="0" marR="0" lvl="0" indent="0" defTabSz="914400" rtl="0" eaLnBrk="0" fontAlgn="base" latinLnBrk="0" hangingPunct="0">
              <a:lnSpc>
                <a:spcPct val="100000"/>
              </a:lnSpc>
              <a:spcBef>
                <a:spcPct val="0"/>
              </a:spcBef>
              <a:spcAft>
                <a:spcPct val="0"/>
              </a:spcAft>
              <a:buClrTx/>
              <a:buSzTx/>
              <a:buFont typeface="Arial" pitchFamily="34" charset="0"/>
              <a:buChar char="•"/>
              <a:tabLst/>
            </a:pPr>
            <a:r>
              <a:rPr lang="en-US" sz="2000" dirty="0" smtClean="0">
                <a:solidFill>
                  <a:srgbClr val="000000"/>
                </a:solidFill>
                <a:latin typeface="Arial" pitchFamily="34" charset="0"/>
                <a:ea typeface="Times New Roman" pitchFamily="18" charset="0"/>
                <a:cs typeface="Arial" pitchFamily="34" charset="0"/>
              </a:rPr>
              <a:t> No attribute is specified.</a:t>
            </a:r>
          </a:p>
          <a:p>
            <a:pPr marL="0" marR="0" lvl="0" indent="0" defTabSz="914400" rtl="0" eaLnBrk="0" fontAlgn="base" latinLnBrk="0" hangingPunct="0">
              <a:lnSpc>
                <a:spcPct val="100000"/>
              </a:lnSpc>
              <a:spcBef>
                <a:spcPct val="0"/>
              </a:spcBef>
              <a:spcAft>
                <a:spcPct val="0"/>
              </a:spcAft>
              <a:buClrTx/>
              <a:buSzTx/>
              <a:buFont typeface="Arial" pitchFamily="34" charset="0"/>
              <a:buChar char="•"/>
              <a:tabLst/>
            </a:pPr>
            <a:r>
              <a:rPr lang="en-US" sz="2000" dirty="0" smtClean="0">
                <a:solidFill>
                  <a:srgbClr val="000000"/>
                </a:solidFill>
                <a:latin typeface="Arial" pitchFamily="34" charset="0"/>
                <a:ea typeface="Times New Roman" pitchFamily="18" charset="0"/>
                <a:cs typeface="Arial" pitchFamily="34" charset="0"/>
              </a:rPr>
              <a:t> No primary key is specified.</a:t>
            </a:r>
          </a:p>
        </p:txBody>
      </p:sp>
      <p:pic>
        <p:nvPicPr>
          <p:cNvPr id="2050" name="Picture 2" descr="Conceptual Model Design"/>
          <p:cNvPicPr>
            <a:picLocks noChangeAspect="1" noChangeArrowheads="1"/>
          </p:cNvPicPr>
          <p:nvPr/>
        </p:nvPicPr>
        <p:blipFill>
          <a:blip r:embed="rId2"/>
          <a:srcRect/>
          <a:stretch>
            <a:fillRect/>
          </a:stretch>
        </p:blipFill>
        <p:spPr bwMode="auto">
          <a:xfrm>
            <a:off x="3429000" y="2133600"/>
            <a:ext cx="5633240" cy="4038600"/>
          </a:xfrm>
          <a:prstGeom prst="rect">
            <a:avLst/>
          </a:prstGeom>
          <a:noFill/>
          <a:ln w="9525">
            <a:noFill/>
            <a:miter lim="800000"/>
            <a:headEnd/>
            <a:tailEnd/>
          </a:ln>
        </p:spPr>
      </p:pic>
      <p:sp>
        <p:nvSpPr>
          <p:cNvPr id="8" name="Rectangle 7"/>
          <p:cNvSpPr/>
          <p:nvPr/>
        </p:nvSpPr>
        <p:spPr>
          <a:xfrm>
            <a:off x="0" y="0"/>
            <a:ext cx="9144000" cy="646331"/>
          </a:xfrm>
          <a:prstGeom prst="rect">
            <a:avLst/>
          </a:prstGeom>
          <a:solidFill>
            <a:schemeClr val="accent4">
              <a:lumMod val="75000"/>
            </a:schemeClr>
          </a:solidFill>
        </p:spPr>
        <p:txBody>
          <a:bodyPr wrap="square">
            <a:spAutoFit/>
          </a:bodyPr>
          <a:lstStyle/>
          <a:p>
            <a:pPr lvl="0" algn="r">
              <a:spcBef>
                <a:spcPct val="0"/>
              </a:spcBef>
              <a:defRPr/>
            </a:pPr>
            <a:r>
              <a:rPr lang="en-US" sz="3600" b="1" i="1" dirty="0">
                <a:solidFill>
                  <a:srgbClr val="FFFF00"/>
                </a:solidFill>
                <a:latin typeface="Arial" pitchFamily="34" charset="0"/>
                <a:cs typeface="Arial" pitchFamily="34" charset="0"/>
              </a:rPr>
              <a:t>Conceptual Model Design</a:t>
            </a: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pic>
        <p:nvPicPr>
          <p:cNvPr id="1026" name="Picture 2" descr="Logical Model Design"/>
          <p:cNvPicPr>
            <a:picLocks noChangeAspect="1" noChangeArrowheads="1"/>
          </p:cNvPicPr>
          <p:nvPr/>
        </p:nvPicPr>
        <p:blipFill>
          <a:blip r:embed="rId2"/>
          <a:srcRect/>
          <a:stretch>
            <a:fillRect/>
          </a:stretch>
        </p:blipFill>
        <p:spPr bwMode="auto">
          <a:xfrm>
            <a:off x="1371600" y="2686361"/>
            <a:ext cx="6629400" cy="3485839"/>
          </a:xfrm>
          <a:prstGeom prst="rect">
            <a:avLst/>
          </a:prstGeom>
          <a:noFill/>
          <a:ln w="9525">
            <a:noFill/>
            <a:miter lim="800000"/>
            <a:headEnd/>
            <a:tailEnd/>
          </a:ln>
        </p:spPr>
      </p:pic>
      <p:sp>
        <p:nvSpPr>
          <p:cNvPr id="8" name="Rectangle 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Logical Model Design</a:t>
            </a:r>
          </a:p>
        </p:txBody>
      </p:sp>
      <p:sp>
        <p:nvSpPr>
          <p:cNvPr id="9" name="Rectangle 1"/>
          <p:cNvSpPr>
            <a:spLocks noChangeArrowheads="1"/>
          </p:cNvSpPr>
          <p:nvPr/>
        </p:nvSpPr>
        <p:spPr bwMode="auto">
          <a:xfrm>
            <a:off x="152400" y="762000"/>
            <a:ext cx="8763000" cy="1846659"/>
          </a:xfrm>
          <a:prstGeom prst="rect">
            <a:avLst/>
          </a:prstGeom>
          <a:solidFill>
            <a:srgbClr val="FFFFFF"/>
          </a:solidFill>
          <a:ln w="9525">
            <a:noFill/>
            <a:miter lim="800000"/>
            <a:headEnd/>
            <a:tailEnd/>
          </a:ln>
          <a:effectLst/>
        </p:spPr>
        <p:txBody>
          <a:bodyPr vert="horz" wrap="square" lIns="91440" tIns="0" rIns="91440" bIns="0" numCol="1" anchor="ctr"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pPr>
            <a:r>
              <a:rPr lang="en-US" sz="2000" dirty="0" smtClean="0">
                <a:solidFill>
                  <a:srgbClr val="C00000"/>
                </a:solidFill>
                <a:latin typeface="Arial" pitchFamily="34" charset="0"/>
                <a:ea typeface="Times New Roman" pitchFamily="18" charset="0"/>
                <a:cs typeface="Arial" pitchFamily="34" charset="0"/>
              </a:rPr>
              <a:t>Features of logical data model include:</a:t>
            </a:r>
          </a:p>
          <a:p>
            <a:pPr marL="0" marR="0" lvl="0" indent="0" defTabSz="914400" rtl="0" eaLnBrk="0" fontAlgn="base" latinLnBrk="0" hangingPunct="0">
              <a:lnSpc>
                <a:spcPct val="100000"/>
              </a:lnSpc>
              <a:spcBef>
                <a:spcPct val="0"/>
              </a:spcBef>
              <a:spcAft>
                <a:spcPct val="0"/>
              </a:spcAft>
              <a:buClrTx/>
              <a:buSzTx/>
              <a:tabLst/>
            </a:pPr>
            <a:endParaRPr lang="en-US" sz="2000" dirty="0" smtClean="0">
              <a:solidFill>
                <a:srgbClr val="000000"/>
              </a:solidFill>
              <a:latin typeface="Arial" pitchFamily="34" charset="0"/>
              <a:ea typeface="Times New Roman" pitchFamily="18" charset="0"/>
              <a:cs typeface="Arial" pitchFamily="34" charset="0"/>
            </a:endParaRP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a:t>
            </a:r>
            <a:r>
              <a:rPr lang="en-US" sz="2000" dirty="0">
                <a:solidFill>
                  <a:srgbClr val="000000"/>
                </a:solidFill>
                <a:latin typeface="Arial" pitchFamily="34" charset="0"/>
                <a:ea typeface="Times New Roman" pitchFamily="18" charset="0"/>
                <a:cs typeface="Arial" pitchFamily="34" charset="0"/>
              </a:rPr>
              <a:t>Includes all entities and relationships among them.</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All </a:t>
            </a:r>
            <a:r>
              <a:rPr lang="en-US" sz="2000" dirty="0">
                <a:solidFill>
                  <a:srgbClr val="000000"/>
                </a:solidFill>
                <a:latin typeface="Arial" pitchFamily="34" charset="0"/>
                <a:ea typeface="Times New Roman" pitchFamily="18" charset="0"/>
                <a:cs typeface="Arial" pitchFamily="34" charset="0"/>
              </a:rPr>
              <a:t>attributes for each entity are specified.</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The </a:t>
            </a:r>
            <a:r>
              <a:rPr lang="en-US" sz="2000" dirty="0">
                <a:solidFill>
                  <a:srgbClr val="000000"/>
                </a:solidFill>
                <a:latin typeface="Arial" pitchFamily="34" charset="0"/>
                <a:ea typeface="Times New Roman" pitchFamily="18" charset="0"/>
                <a:cs typeface="Arial" pitchFamily="34" charset="0"/>
              </a:rPr>
              <a:t>primary key for each entity is specified.</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Foreign </a:t>
            </a:r>
            <a:r>
              <a:rPr lang="en-US" sz="2000" dirty="0">
                <a:solidFill>
                  <a:srgbClr val="000000"/>
                </a:solidFill>
                <a:latin typeface="Arial" pitchFamily="34" charset="0"/>
                <a:ea typeface="Times New Roman" pitchFamily="18" charset="0"/>
                <a:cs typeface="Arial" pitchFamily="34" charset="0"/>
              </a:rPr>
              <a:t>keys  are specified.</a:t>
            </a:r>
            <a:endParaRPr lang="en-US" sz="2000" dirty="0" smtClean="0">
              <a:solidFill>
                <a:srgbClr val="000000"/>
              </a:solidFill>
              <a:latin typeface="Arial" pitchFamily="34" charset="0"/>
              <a:ea typeface="Times New Roman" pitchFamily="18" charset="0"/>
              <a:cs typeface="Arial" pitchFamily="34" charset="0"/>
            </a:endParaRP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pic>
        <p:nvPicPr>
          <p:cNvPr id="235522" name="Picture 2" descr="Physical Model Design"/>
          <p:cNvPicPr>
            <a:picLocks noChangeAspect="1" noChangeArrowheads="1"/>
          </p:cNvPicPr>
          <p:nvPr/>
        </p:nvPicPr>
        <p:blipFill>
          <a:blip r:embed="rId2"/>
          <a:srcRect/>
          <a:stretch>
            <a:fillRect/>
          </a:stretch>
        </p:blipFill>
        <p:spPr bwMode="auto">
          <a:xfrm>
            <a:off x="1447800" y="2590800"/>
            <a:ext cx="6400800" cy="3697458"/>
          </a:xfrm>
          <a:prstGeom prst="rect">
            <a:avLst/>
          </a:prstGeom>
          <a:noFill/>
          <a:ln w="9525">
            <a:noFill/>
            <a:miter lim="800000"/>
            <a:headEnd/>
            <a:tailEnd/>
          </a:ln>
        </p:spPr>
      </p:pic>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Physical Model Design</a:t>
            </a:r>
          </a:p>
        </p:txBody>
      </p:sp>
      <p:sp>
        <p:nvSpPr>
          <p:cNvPr id="8" name="Rectangle 1"/>
          <p:cNvSpPr>
            <a:spLocks noChangeArrowheads="1"/>
          </p:cNvSpPr>
          <p:nvPr/>
        </p:nvSpPr>
        <p:spPr bwMode="auto">
          <a:xfrm>
            <a:off x="152400" y="762000"/>
            <a:ext cx="8763000" cy="1538883"/>
          </a:xfrm>
          <a:prstGeom prst="rect">
            <a:avLst/>
          </a:prstGeom>
          <a:solidFill>
            <a:srgbClr val="FFFFFF"/>
          </a:solidFill>
          <a:ln w="9525">
            <a:noFill/>
            <a:miter lim="800000"/>
            <a:headEnd/>
            <a:tailEnd/>
          </a:ln>
          <a:effectLst/>
        </p:spPr>
        <p:txBody>
          <a:bodyPr vert="horz" wrap="square" lIns="91440" tIns="0" rIns="91440" bIns="0" numCol="1" anchor="ctr"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pPr>
            <a:r>
              <a:rPr lang="en-US" sz="2000" dirty="0" smtClean="0">
                <a:solidFill>
                  <a:srgbClr val="C00000"/>
                </a:solidFill>
                <a:latin typeface="Arial" pitchFamily="34" charset="0"/>
                <a:ea typeface="Times New Roman" pitchFamily="18" charset="0"/>
                <a:cs typeface="Arial" pitchFamily="34" charset="0"/>
              </a:rPr>
              <a:t>Features of physical data model include:</a:t>
            </a:r>
          </a:p>
          <a:p>
            <a:pPr marL="0" marR="0" lvl="0" indent="0" defTabSz="914400" rtl="0" eaLnBrk="0" fontAlgn="base" latinLnBrk="0" hangingPunct="0">
              <a:lnSpc>
                <a:spcPct val="100000"/>
              </a:lnSpc>
              <a:spcBef>
                <a:spcPct val="0"/>
              </a:spcBef>
              <a:spcAft>
                <a:spcPct val="0"/>
              </a:spcAft>
              <a:buClrTx/>
              <a:buSzTx/>
              <a:tabLst/>
            </a:pPr>
            <a:endParaRPr lang="en-US" sz="2000" dirty="0" smtClean="0">
              <a:solidFill>
                <a:srgbClr val="000000"/>
              </a:solidFill>
              <a:latin typeface="Arial" pitchFamily="34" charset="0"/>
              <a:ea typeface="Times New Roman" pitchFamily="18" charset="0"/>
              <a:cs typeface="Arial" pitchFamily="34" charset="0"/>
            </a:endParaRP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a:t>
            </a:r>
            <a:r>
              <a:rPr lang="en-US" sz="2000" dirty="0">
                <a:solidFill>
                  <a:srgbClr val="000000"/>
                </a:solidFill>
                <a:latin typeface="Arial" pitchFamily="34" charset="0"/>
                <a:ea typeface="Times New Roman" pitchFamily="18" charset="0"/>
                <a:cs typeface="Arial" pitchFamily="34" charset="0"/>
              </a:rPr>
              <a:t>Convert entities into tables.</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Convert </a:t>
            </a:r>
            <a:r>
              <a:rPr lang="en-US" sz="2000" dirty="0">
                <a:solidFill>
                  <a:srgbClr val="000000"/>
                </a:solidFill>
                <a:latin typeface="Arial" pitchFamily="34" charset="0"/>
                <a:ea typeface="Times New Roman" pitchFamily="18" charset="0"/>
                <a:cs typeface="Arial" pitchFamily="34" charset="0"/>
              </a:rPr>
              <a:t>relationships into foreign keys.</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Convert </a:t>
            </a:r>
            <a:r>
              <a:rPr lang="en-US" sz="2000" dirty="0">
                <a:solidFill>
                  <a:srgbClr val="000000"/>
                </a:solidFill>
                <a:latin typeface="Arial" pitchFamily="34" charset="0"/>
                <a:ea typeface="Times New Roman" pitchFamily="18" charset="0"/>
                <a:cs typeface="Arial" pitchFamily="34" charset="0"/>
              </a:rPr>
              <a:t>attributes into columns.</a:t>
            </a:r>
            <a:endParaRPr lang="en-US" sz="2000" dirty="0" smtClean="0">
              <a:solidFill>
                <a:srgbClr val="000000"/>
              </a:solidFill>
              <a:latin typeface="Arial" pitchFamily="34" charset="0"/>
              <a:ea typeface="Times New Roman" pitchFamily="18" charset="0"/>
              <a:cs typeface="Arial" pitchFamily="34" charset="0"/>
            </a:endParaRP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graphicFrame>
        <p:nvGraphicFramePr>
          <p:cNvPr id="8" name="Table 7"/>
          <p:cNvGraphicFramePr>
            <a:graphicFrameLocks noGrp="1"/>
          </p:cNvGraphicFramePr>
          <p:nvPr>
            <p:extLst>
              <p:ext uri="{D42A27DB-BD31-4B8C-83A1-F6EECF244321}">
                <p14:modId xmlns:p14="http://schemas.microsoft.com/office/powerpoint/2010/main" val="1426992841"/>
              </p:ext>
            </p:extLst>
          </p:nvPr>
        </p:nvGraphicFramePr>
        <p:xfrm>
          <a:off x="152398" y="990600"/>
          <a:ext cx="8839204" cy="4953001"/>
        </p:xfrm>
        <a:graphic>
          <a:graphicData uri="http://schemas.openxmlformats.org/drawingml/2006/table">
            <a:tbl>
              <a:tblPr>
                <a:tableStyleId>{5DA37D80-6434-44D0-A028-1B22A696006F}</a:tableStyleId>
              </a:tblPr>
              <a:tblGrid>
                <a:gridCol w="3048002"/>
                <a:gridCol w="1905000"/>
                <a:gridCol w="1981200"/>
                <a:gridCol w="1905002"/>
              </a:tblGrid>
              <a:tr h="492751">
                <a:tc>
                  <a:txBody>
                    <a:bodyPr/>
                    <a:lstStyle/>
                    <a:p>
                      <a:pPr marL="0" marR="0" algn="ctr">
                        <a:spcBef>
                          <a:spcPts val="0"/>
                        </a:spcBef>
                        <a:spcAft>
                          <a:spcPts val="0"/>
                        </a:spcAft>
                      </a:pPr>
                      <a:r>
                        <a:rPr lang="en-US" sz="2400" dirty="0"/>
                        <a:t>Feature</a:t>
                      </a:r>
                      <a:endParaRPr lang="en-US" sz="2400" b="1" i="0" dirty="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400" dirty="0"/>
                        <a:t>Conceptual</a:t>
                      </a:r>
                      <a:endParaRPr lang="en-US" sz="2400" b="1" i="0" dirty="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400" dirty="0"/>
                        <a:t>Logical</a:t>
                      </a:r>
                      <a:endParaRPr lang="en-US" sz="2400" b="1" i="0" dirty="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400" dirty="0"/>
                        <a:t>Physical</a:t>
                      </a:r>
                      <a:endParaRPr lang="en-US" sz="2400" b="1" i="0" dirty="0">
                        <a:latin typeface="Arial" pitchFamily="34" charset="0"/>
                        <a:ea typeface="Times New Roman"/>
                        <a:cs typeface="Arial" pitchFamily="34" charset="0"/>
                      </a:endParaRPr>
                    </a:p>
                  </a:txBody>
                  <a:tcPr marL="9354" marR="9354" marT="9354" marB="9354" anchor="ctr"/>
                </a:tc>
              </a:tr>
              <a:tr h="542319">
                <a:tc>
                  <a:txBody>
                    <a:bodyPr/>
                    <a:lstStyle/>
                    <a:p>
                      <a:pPr marL="0" marR="0" indent="171450">
                        <a:spcBef>
                          <a:spcPts val="0"/>
                        </a:spcBef>
                        <a:spcAft>
                          <a:spcPts val="0"/>
                        </a:spcAft>
                      </a:pPr>
                      <a:r>
                        <a:rPr lang="en-US" sz="2400"/>
                        <a:t>Entity Names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r>
              <a:tr h="542319">
                <a:tc>
                  <a:txBody>
                    <a:bodyPr/>
                    <a:lstStyle/>
                    <a:p>
                      <a:pPr marL="0" marR="0" indent="171450">
                        <a:spcBef>
                          <a:spcPts val="0"/>
                        </a:spcBef>
                        <a:spcAft>
                          <a:spcPts val="0"/>
                        </a:spcAft>
                      </a:pPr>
                      <a:r>
                        <a:rPr lang="en-US" sz="2400"/>
                        <a:t>Entity Relationships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dirty="0"/>
                        <a:t>✓</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a:t>Attributes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dirty="0"/>
                        <a:t>✓</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dirty="0"/>
                        <a:t>Primary Keys</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dirty="0"/>
                        <a:t>Foreign Keys</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a:t>Table Names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a:t>Column Names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dirty="0"/>
                        <a:t>Column Data Types</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dirty="0"/>
                        <a:t> </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dirty="0"/>
                        <a:t>✓</a:t>
                      </a:r>
                      <a:endParaRPr lang="en-US" sz="2400" b="0" i="0" dirty="0">
                        <a:latin typeface="Arial" pitchFamily="34" charset="0"/>
                        <a:ea typeface="Times New Roman"/>
                        <a:cs typeface="Arial" pitchFamily="34" charset="0"/>
                      </a:endParaRPr>
                    </a:p>
                  </a:txBody>
                  <a:tcPr marL="9354" marR="9354" marT="9354" marB="9354" anchor="ctr"/>
                </a:tc>
              </a:tr>
            </a:tbl>
          </a:graphicData>
        </a:graphic>
      </p:graphicFrame>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Data Modeling</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Relational Algebra</a:t>
            </a:r>
            <a:endParaRPr lang="en-US" sz="4800" dirty="0">
              <a:solidFill>
                <a:srgbClr val="7EEEE3"/>
              </a:solidFill>
              <a:latin typeface="Segoe UI Light" panose="020B0502040204020203" pitchFamily="34" charset="0"/>
              <a:cs typeface="Segoe UI Light" panose="020B0502040204020203" pitchFamily="34" charset="0"/>
            </a:endParaRPr>
          </a:p>
        </p:txBody>
      </p:sp>
      <p:sp>
        <p:nvSpPr>
          <p:cNvPr id="3" name="Rectangle 2"/>
          <p:cNvSpPr/>
          <p:nvPr/>
        </p:nvSpPr>
        <p:spPr>
          <a:xfrm>
            <a:off x="3019817" y="3124200"/>
            <a:ext cx="3104366" cy="584775"/>
          </a:xfrm>
          <a:prstGeom prst="rect">
            <a:avLst/>
          </a:prstGeom>
        </p:spPr>
        <p:txBody>
          <a:bodyPr wrap="square">
            <a:spAutoFit/>
          </a:bodyPr>
          <a:lstStyle/>
          <a:p>
            <a:r>
              <a:rPr lang="en-US" sz="3200" b="1" dirty="0">
                <a:solidFill>
                  <a:srgbClr val="FF0000"/>
                </a:solidFill>
                <a:latin typeface="Verdana" panose="020B0604030504040204" pitchFamily="34" charset="0"/>
                <a:ea typeface="Verdana" panose="020B0604030504040204" pitchFamily="34" charset="0"/>
                <a:sym typeface="Symbol" panose="05050102010706020507" pitchFamily="18" charset="2"/>
              </a:rPr>
              <a:t></a:t>
            </a:r>
            <a:r>
              <a:rPr lang="en-US" sz="2400" dirty="0">
                <a:solidFill>
                  <a:srgbClr val="FF0000"/>
                </a:solidFill>
                <a:latin typeface="Verdana" panose="020B0604030504040204" pitchFamily="34" charset="0"/>
                <a:ea typeface="Verdana" panose="020B0604030504040204" pitchFamily="34" charset="0"/>
                <a:sym typeface="Symbol" panose="05050102010706020507" pitchFamily="18" charset="2"/>
              </a:rPr>
              <a:t> </a:t>
            </a:r>
            <a:r>
              <a:rPr lang="en-US" sz="1600" dirty="0">
                <a:latin typeface="Verdana" panose="020B0604030504040204" pitchFamily="34" charset="0"/>
                <a:ea typeface="Verdana" panose="020B0604030504040204" pitchFamily="34" charset="0"/>
                <a:sym typeface="Symbol" panose="05050102010706020507" pitchFamily="18" charset="2"/>
              </a:rPr>
              <a:t>(and),</a:t>
            </a:r>
            <a:r>
              <a:rPr lang="en-US" sz="1600" dirty="0">
                <a:solidFill>
                  <a:srgbClr val="FF0000"/>
                </a:solidFill>
                <a:latin typeface="Verdana" panose="020B0604030504040204" pitchFamily="34" charset="0"/>
                <a:ea typeface="Verdana" panose="020B0604030504040204" pitchFamily="34" charset="0"/>
                <a:sym typeface="Symbol" panose="05050102010706020507" pitchFamily="18" charset="2"/>
              </a:rPr>
              <a:t> </a:t>
            </a:r>
            <a:r>
              <a:rPr lang="en-US" sz="3200" b="1" dirty="0">
                <a:solidFill>
                  <a:srgbClr val="FF0000"/>
                </a:solidFill>
                <a:latin typeface="Verdana" panose="020B0604030504040204" pitchFamily="34" charset="0"/>
                <a:ea typeface="Verdana" panose="020B0604030504040204" pitchFamily="34" charset="0"/>
                <a:sym typeface="Symbol" panose="05050102010706020507" pitchFamily="18" charset="2"/>
              </a:rPr>
              <a:t></a:t>
            </a:r>
            <a:r>
              <a:rPr lang="en-US" sz="2400" dirty="0">
                <a:solidFill>
                  <a:srgbClr val="FF0000"/>
                </a:solidFill>
                <a:latin typeface="Verdana" panose="020B0604030504040204" pitchFamily="34" charset="0"/>
                <a:ea typeface="Verdana" panose="020B0604030504040204" pitchFamily="34" charset="0"/>
                <a:sym typeface="Symbol" panose="05050102010706020507" pitchFamily="18" charset="2"/>
              </a:rPr>
              <a:t> </a:t>
            </a:r>
            <a:r>
              <a:rPr lang="en-US" sz="1600" dirty="0">
                <a:latin typeface="Verdana" panose="020B0604030504040204" pitchFamily="34" charset="0"/>
                <a:ea typeface="Verdana" panose="020B0604030504040204" pitchFamily="34" charset="0"/>
                <a:sym typeface="Symbol" panose="05050102010706020507" pitchFamily="18" charset="2"/>
              </a:rPr>
              <a:t>(or), </a:t>
            </a:r>
            <a:r>
              <a:rPr lang="en-US" sz="3200" b="1" dirty="0">
                <a:solidFill>
                  <a:srgbClr val="FF0000"/>
                </a:solidFill>
                <a:latin typeface="Verdana" panose="020B0604030504040204" pitchFamily="34" charset="0"/>
                <a:ea typeface="Verdana" panose="020B0604030504040204" pitchFamily="34" charset="0"/>
                <a:sym typeface="Symbol" panose="05050102010706020507" pitchFamily="18" charset="2"/>
              </a:rPr>
              <a:t></a:t>
            </a:r>
            <a:r>
              <a:rPr lang="en-US" sz="2400" dirty="0">
                <a:solidFill>
                  <a:srgbClr val="FF0000"/>
                </a:solidFill>
                <a:latin typeface="Verdana" panose="020B0604030504040204" pitchFamily="34" charset="0"/>
                <a:ea typeface="Verdana" panose="020B0604030504040204" pitchFamily="34" charset="0"/>
                <a:sym typeface="Symbol" panose="05050102010706020507" pitchFamily="18" charset="2"/>
              </a:rPr>
              <a:t> </a:t>
            </a:r>
            <a:r>
              <a:rPr lang="en-US" sz="1600" dirty="0">
                <a:latin typeface="Verdana" panose="020B0604030504040204" pitchFamily="34" charset="0"/>
                <a:ea typeface="Verdana" panose="020B0604030504040204" pitchFamily="34" charset="0"/>
                <a:sym typeface="Symbol" panose="05050102010706020507" pitchFamily="18" charset="2"/>
              </a:rPr>
              <a:t>(not)</a:t>
            </a:r>
            <a:endParaRPr lang="en-IN" sz="1600" dirty="0">
              <a:latin typeface="Verdana" panose="020B0604030504040204" pitchFamily="34" charset="0"/>
              <a:ea typeface="Verdana" panose="020B0604030504040204" pitchFamily="34" charset="0"/>
            </a:endParaRPr>
          </a:p>
        </p:txBody>
      </p:sp>
      <p:sp>
        <p:nvSpPr>
          <p:cNvPr id="4" name="Rectangle 3"/>
          <p:cNvSpPr txBox="1">
            <a:spLocks noChangeArrowheads="1"/>
          </p:cNvSpPr>
          <p:nvPr/>
        </p:nvSpPr>
        <p:spPr>
          <a:xfrm>
            <a:off x="133350" y="76200"/>
            <a:ext cx="8858250" cy="2286000"/>
          </a:xfrm>
          <a:prstGeom prst="rect">
            <a:avLst/>
          </a:prstGeom>
        </p:spPr>
        <p:txBody>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a:buFont typeface="Monotype Sorts" pitchFamily="2" charset="2"/>
              <a:buNone/>
            </a:pPr>
            <a:r>
              <a:rPr lang="en-US" sz="2000" i="1" dirty="0" smtClean="0">
                <a:solidFill>
                  <a:srgbClr val="006C86"/>
                </a:solidFill>
                <a:latin typeface="Open Sans"/>
              </a:rPr>
              <a:t>Branch { branch-ID, branch-name, branch-city, assets }</a:t>
            </a:r>
          </a:p>
          <a:p>
            <a:pPr>
              <a:buFont typeface="Monotype Sorts" pitchFamily="2" charset="2"/>
              <a:buNone/>
            </a:pPr>
            <a:r>
              <a:rPr lang="en-US" sz="2000" i="1" dirty="0" smtClean="0">
                <a:solidFill>
                  <a:srgbClr val="006C86"/>
                </a:solidFill>
                <a:latin typeface="Open Sans"/>
              </a:rPr>
              <a:t>Customer { customer-id, customer-name, customer-street, customer-only }</a:t>
            </a:r>
          </a:p>
          <a:p>
            <a:pPr>
              <a:buFont typeface="Monotype Sorts" pitchFamily="2" charset="2"/>
              <a:buNone/>
            </a:pPr>
            <a:r>
              <a:rPr lang="en-US" sz="2000" i="1" dirty="0" smtClean="0">
                <a:solidFill>
                  <a:srgbClr val="006C86"/>
                </a:solidFill>
                <a:latin typeface="Open Sans"/>
              </a:rPr>
              <a:t>Account { account-number, </a:t>
            </a:r>
            <a:r>
              <a:rPr lang="en-US" sz="2000" i="1" dirty="0">
                <a:solidFill>
                  <a:srgbClr val="006C86"/>
                </a:solidFill>
                <a:latin typeface="Open Sans"/>
              </a:rPr>
              <a:t>branch-ID</a:t>
            </a:r>
            <a:r>
              <a:rPr lang="en-US" sz="2000" i="1" dirty="0" smtClean="0">
                <a:solidFill>
                  <a:srgbClr val="006C86"/>
                </a:solidFill>
                <a:latin typeface="Open Sans"/>
              </a:rPr>
              <a:t>, balance }</a:t>
            </a:r>
          </a:p>
          <a:p>
            <a:pPr>
              <a:buFont typeface="Monotype Sorts" pitchFamily="2" charset="2"/>
              <a:buNone/>
            </a:pPr>
            <a:r>
              <a:rPr lang="en-US" sz="2000" i="1" dirty="0" smtClean="0">
                <a:solidFill>
                  <a:srgbClr val="006C86"/>
                </a:solidFill>
                <a:latin typeface="Open Sans"/>
              </a:rPr>
              <a:t>Loan { loan-number, </a:t>
            </a:r>
            <a:r>
              <a:rPr lang="en-US" sz="2000" i="1" dirty="0">
                <a:solidFill>
                  <a:srgbClr val="006C86"/>
                </a:solidFill>
                <a:latin typeface="Open Sans"/>
              </a:rPr>
              <a:t>branch-ID</a:t>
            </a:r>
            <a:r>
              <a:rPr lang="en-US" sz="2000" i="1" dirty="0" smtClean="0">
                <a:solidFill>
                  <a:srgbClr val="006C86"/>
                </a:solidFill>
                <a:latin typeface="Open Sans"/>
              </a:rPr>
              <a:t>, amount }</a:t>
            </a:r>
          </a:p>
          <a:p>
            <a:pPr>
              <a:buFont typeface="Monotype Sorts" pitchFamily="2" charset="2"/>
              <a:buNone/>
            </a:pPr>
            <a:r>
              <a:rPr lang="en-US" sz="2000" i="1" dirty="0" smtClean="0">
                <a:solidFill>
                  <a:srgbClr val="006C86"/>
                </a:solidFill>
                <a:latin typeface="Open Sans"/>
              </a:rPr>
              <a:t>Depositor { customer-id, account-number }</a:t>
            </a:r>
          </a:p>
          <a:p>
            <a:pPr>
              <a:buFont typeface="Monotype Sorts" pitchFamily="2" charset="2"/>
              <a:buNone/>
            </a:pPr>
            <a:r>
              <a:rPr lang="en-US" sz="2000" i="1" dirty="0" smtClean="0">
                <a:solidFill>
                  <a:srgbClr val="006C86"/>
                </a:solidFill>
                <a:latin typeface="Open Sans"/>
              </a:rPr>
              <a:t>Borrower { customer-id, loan-number }</a:t>
            </a:r>
          </a:p>
        </p:txBody>
      </p:sp>
    </p:spTree>
    <p:extLst>
      <p:ext uri="{BB962C8B-B14F-4D97-AF65-F5344CB8AC3E}">
        <p14:creationId xmlns:p14="http://schemas.microsoft.com/office/powerpoint/2010/main" val="39043295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sz="3600" i="1" dirty="0" smtClean="0">
                <a:solidFill>
                  <a:srgbClr val="FDE139"/>
                </a:solidFill>
              </a:rPr>
              <a:t>Relational Algebra</a:t>
            </a:r>
            <a:endParaRPr lang="en-IN" sz="3600" b="1" i="1" dirty="0">
              <a:solidFill>
                <a:srgbClr val="FDE139"/>
              </a:solidFill>
              <a:latin typeface="Arial" pitchFamily="34" charset="0"/>
              <a:cs typeface="Arial" pitchFamily="34" charset="0"/>
            </a:endParaRPr>
          </a:p>
        </p:txBody>
      </p:sp>
      <p:grpSp>
        <p:nvGrpSpPr>
          <p:cNvPr id="4" name="Group 3"/>
          <p:cNvGrpSpPr/>
          <p:nvPr/>
        </p:nvGrpSpPr>
        <p:grpSpPr>
          <a:xfrm>
            <a:off x="457200" y="1295400"/>
            <a:ext cx="5562600" cy="4800600"/>
            <a:chOff x="457200" y="1295400"/>
            <a:chExt cx="5181600" cy="4708981"/>
          </a:xfrm>
        </p:grpSpPr>
        <p:sp>
          <p:nvSpPr>
            <p:cNvPr id="7" name="Rectangle 6"/>
            <p:cNvSpPr/>
            <p:nvPr/>
          </p:nvSpPr>
          <p:spPr>
            <a:xfrm>
              <a:off x="457200" y="1295400"/>
              <a:ext cx="5181600" cy="4708981"/>
            </a:xfrm>
            <a:prstGeom prst="rect">
              <a:avLst/>
            </a:prstGeom>
          </p:spPr>
          <p:txBody>
            <a:bodyPr wrap="square">
              <a:spAutoFit/>
            </a:bodyPr>
            <a:lstStyle/>
            <a:p>
              <a:pPr marL="342900" indent="-342900">
                <a:lnSpc>
                  <a:spcPct val="250000"/>
                </a:lnSpc>
                <a:buFont typeface="Arial" panose="020B0604020202020204" pitchFamily="34" charset="0"/>
                <a:buChar char="•"/>
              </a:pPr>
              <a:r>
                <a:rPr lang="en-IN" sz="2000" dirty="0" smtClean="0">
                  <a:solidFill>
                    <a:schemeClr val="bg2">
                      <a:lumMod val="25000"/>
                    </a:schemeClr>
                  </a:solidFill>
                </a:rPr>
                <a:t>Select (sigma)</a:t>
              </a:r>
            </a:p>
            <a:p>
              <a:pPr marL="342900" indent="-342900">
                <a:lnSpc>
                  <a:spcPct val="250000"/>
                </a:lnSpc>
                <a:buFont typeface="Arial" panose="020B0604020202020204" pitchFamily="34" charset="0"/>
                <a:buChar char="•"/>
              </a:pPr>
              <a:r>
                <a:rPr lang="en-IN" sz="2000" dirty="0" smtClean="0">
                  <a:solidFill>
                    <a:schemeClr val="bg2">
                      <a:lumMod val="25000"/>
                    </a:schemeClr>
                  </a:solidFill>
                </a:rPr>
                <a:t>Project (pi)</a:t>
              </a:r>
            </a:p>
            <a:p>
              <a:pPr marL="342900" indent="-342900">
                <a:lnSpc>
                  <a:spcPct val="250000"/>
                </a:lnSpc>
                <a:buFont typeface="Arial" panose="020B0604020202020204" pitchFamily="34" charset="0"/>
                <a:buChar char="•"/>
              </a:pPr>
              <a:r>
                <a:rPr lang="en-IN" sz="2000" dirty="0" smtClean="0">
                  <a:solidFill>
                    <a:schemeClr val="bg2">
                      <a:lumMod val="25000"/>
                    </a:schemeClr>
                  </a:solidFill>
                </a:rPr>
                <a:t>Union</a:t>
              </a:r>
            </a:p>
            <a:p>
              <a:pPr marL="342900" indent="-342900">
                <a:lnSpc>
                  <a:spcPct val="250000"/>
                </a:lnSpc>
                <a:buFont typeface="Arial" panose="020B0604020202020204" pitchFamily="34" charset="0"/>
                <a:buChar char="•"/>
              </a:pPr>
              <a:r>
                <a:rPr lang="en-IN" sz="2000" dirty="0" smtClean="0">
                  <a:solidFill>
                    <a:schemeClr val="bg2">
                      <a:lumMod val="25000"/>
                    </a:schemeClr>
                  </a:solidFill>
                </a:rPr>
                <a:t>Set different</a:t>
              </a:r>
            </a:p>
            <a:p>
              <a:pPr marL="342900" indent="-342900">
                <a:lnSpc>
                  <a:spcPct val="250000"/>
                </a:lnSpc>
                <a:buFont typeface="Arial" panose="020B0604020202020204" pitchFamily="34" charset="0"/>
                <a:buChar char="•"/>
              </a:pPr>
              <a:r>
                <a:rPr lang="en-IN" sz="2000" dirty="0" smtClean="0">
                  <a:solidFill>
                    <a:schemeClr val="bg2">
                      <a:lumMod val="25000"/>
                    </a:schemeClr>
                  </a:solidFill>
                </a:rPr>
                <a:t>Cartesian product</a:t>
              </a:r>
            </a:p>
            <a:p>
              <a:pPr marL="342900" indent="-342900">
                <a:lnSpc>
                  <a:spcPct val="250000"/>
                </a:lnSpc>
                <a:buFont typeface="Arial" panose="020B0604020202020204" pitchFamily="34" charset="0"/>
                <a:buChar char="•"/>
              </a:pPr>
              <a:r>
                <a:rPr lang="en-IN" sz="2000" dirty="0" smtClean="0">
                  <a:solidFill>
                    <a:schemeClr val="bg2">
                      <a:lumMod val="25000"/>
                    </a:schemeClr>
                  </a:solidFill>
                </a:rPr>
                <a:t>Rename</a:t>
              </a:r>
              <a:endParaRPr lang="en-IN" sz="2000" dirty="0">
                <a:solidFill>
                  <a:schemeClr val="bg2">
                    <a:lumMod val="25000"/>
                  </a:schemeClr>
                </a:solidFill>
              </a:endParaRPr>
            </a:p>
          </p:txBody>
        </p:sp>
        <p:sp>
          <p:nvSpPr>
            <p:cNvPr id="8" name="Rectangle 7"/>
            <p:cNvSpPr/>
            <p:nvPr/>
          </p:nvSpPr>
          <p:spPr>
            <a:xfrm>
              <a:off x="3006322" y="1583215"/>
              <a:ext cx="657552" cy="461665"/>
            </a:xfrm>
            <a:prstGeom prst="rect">
              <a:avLst/>
            </a:prstGeom>
          </p:spPr>
          <p:txBody>
            <a:bodyPr wrap="none">
              <a:spAutoFit/>
            </a:bodyPr>
            <a:lstStyle/>
            <a:p>
              <a:r>
                <a:rPr lang="el-GR" sz="2400" dirty="0">
                  <a:solidFill>
                    <a:srgbClr val="121214"/>
                  </a:solidFill>
                  <a:latin typeface="Verdana" panose="020B0604030504040204" pitchFamily="34" charset="0"/>
                </a:rPr>
                <a:t>(σ)</a:t>
              </a:r>
              <a:endParaRPr lang="el-GR" sz="2400" b="0" i="0" dirty="0">
                <a:solidFill>
                  <a:srgbClr val="121214"/>
                </a:solidFill>
                <a:effectLst/>
                <a:latin typeface="Verdana" panose="020B0604030504040204" pitchFamily="34" charset="0"/>
              </a:endParaRPr>
            </a:p>
          </p:txBody>
        </p:sp>
        <p:sp>
          <p:nvSpPr>
            <p:cNvPr id="9" name="Rectangle 8"/>
            <p:cNvSpPr/>
            <p:nvPr/>
          </p:nvSpPr>
          <p:spPr>
            <a:xfrm>
              <a:off x="3006322" y="2337851"/>
              <a:ext cx="657271" cy="461665"/>
            </a:xfrm>
            <a:prstGeom prst="rect">
              <a:avLst/>
            </a:prstGeom>
          </p:spPr>
          <p:txBody>
            <a:bodyPr wrap="none">
              <a:spAutoFit/>
            </a:bodyPr>
            <a:lstStyle/>
            <a:p>
              <a:r>
                <a:rPr lang="en-IN" sz="2400" dirty="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10" name="Rectangle 9"/>
            <p:cNvSpPr/>
            <p:nvPr/>
          </p:nvSpPr>
          <p:spPr>
            <a:xfrm>
              <a:off x="3005803" y="3097519"/>
              <a:ext cx="657271" cy="461665"/>
            </a:xfrm>
            <a:prstGeom prst="rect">
              <a:avLst/>
            </a:prstGeom>
          </p:spPr>
          <p:txBody>
            <a:bodyPr wrap="none">
              <a:spAutoFit/>
            </a:bodyPr>
            <a:lstStyle/>
            <a:p>
              <a:r>
                <a:rPr lang="en-IN" sz="2400" dirty="0" smtClean="0">
                  <a:solidFill>
                    <a:srgbClr val="121214"/>
                  </a:solidFill>
                  <a:latin typeface="Verdana" panose="020B0604030504040204" pitchFamily="34" charset="0"/>
                </a:rPr>
                <a:t>(</a:t>
              </a:r>
              <a:r>
                <a:rPr lang="en-IN" sz="2400" dirty="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11" name="Rectangle 10"/>
            <p:cNvSpPr/>
            <p:nvPr/>
          </p:nvSpPr>
          <p:spPr>
            <a:xfrm>
              <a:off x="3006321" y="3798072"/>
              <a:ext cx="708233" cy="461665"/>
            </a:xfrm>
            <a:prstGeom prst="rect">
              <a:avLst/>
            </a:prstGeom>
          </p:spPr>
          <p:txBody>
            <a:bodyPr wrap="square">
              <a:spAutoFit/>
            </a:bodyPr>
            <a:lstStyle/>
            <a:p>
              <a:r>
                <a:rPr lang="en-IN" sz="2400" dirty="0" smtClean="0">
                  <a:solidFill>
                    <a:srgbClr val="121214"/>
                  </a:solidFill>
                  <a:latin typeface="Verdana" panose="020B0604030504040204" pitchFamily="34" charset="0"/>
                </a:rPr>
                <a:t>(−</a:t>
              </a:r>
              <a:r>
                <a:rPr lang="en-IN" sz="2400" dirty="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12" name="Rectangle 11"/>
            <p:cNvSpPr/>
            <p:nvPr/>
          </p:nvSpPr>
          <p:spPr>
            <a:xfrm>
              <a:off x="3005803" y="4596809"/>
              <a:ext cx="657271" cy="461665"/>
            </a:xfrm>
            <a:prstGeom prst="rect">
              <a:avLst/>
            </a:prstGeom>
          </p:spPr>
          <p:txBody>
            <a:bodyPr wrap="none">
              <a:spAutoFit/>
            </a:bodyPr>
            <a:lstStyle/>
            <a:p>
              <a:r>
                <a:rPr lang="el-GR" sz="2400" dirty="0">
                  <a:solidFill>
                    <a:srgbClr val="121214"/>
                  </a:solidFill>
                  <a:latin typeface="Verdana" panose="020B0604030504040204" pitchFamily="34" charset="0"/>
                </a:rPr>
                <a:t>(</a:t>
              </a:r>
              <a:r>
                <a:rPr lang="el-GR" sz="2400" dirty="0" smtClean="0">
                  <a:solidFill>
                    <a:srgbClr val="121214"/>
                  </a:solidFill>
                  <a:latin typeface="Verdana" panose="020B0604030504040204" pitchFamily="34" charset="0"/>
                </a:rPr>
                <a:t>Χ)</a:t>
              </a:r>
              <a:endParaRPr lang="el-GR" sz="2400" b="0" i="0" dirty="0">
                <a:solidFill>
                  <a:srgbClr val="121214"/>
                </a:solidFill>
                <a:effectLst/>
                <a:latin typeface="Verdana" panose="020B0604030504040204" pitchFamily="34" charset="0"/>
              </a:endParaRPr>
            </a:p>
          </p:txBody>
        </p:sp>
        <p:sp>
          <p:nvSpPr>
            <p:cNvPr id="13" name="Rectangle 12"/>
            <p:cNvSpPr/>
            <p:nvPr/>
          </p:nvSpPr>
          <p:spPr>
            <a:xfrm>
              <a:off x="3005803" y="5297363"/>
              <a:ext cx="655949" cy="461665"/>
            </a:xfrm>
            <a:prstGeom prst="rect">
              <a:avLst/>
            </a:prstGeom>
          </p:spPr>
          <p:txBody>
            <a:bodyPr wrap="none">
              <a:spAutoFit/>
            </a:bodyPr>
            <a:lstStyle/>
            <a:p>
              <a:r>
                <a:rPr lang="el-GR" sz="2400" dirty="0">
                  <a:solidFill>
                    <a:srgbClr val="121214"/>
                  </a:solidFill>
                  <a:latin typeface="Verdana" panose="020B0604030504040204" pitchFamily="34" charset="0"/>
                </a:rPr>
                <a:t>(ρ)</a:t>
              </a:r>
              <a:endParaRPr lang="el-GR" sz="2400" b="0" i="0" dirty="0">
                <a:solidFill>
                  <a:srgbClr val="121214"/>
                </a:solidFill>
                <a:effectLst/>
                <a:latin typeface="Verdana" panose="020B0604030504040204" pitchFamily="34" charset="0"/>
              </a:endParaRPr>
            </a:p>
          </p:txBody>
        </p:sp>
      </p:grpSp>
    </p:spTree>
    <p:extLst>
      <p:ext uri="{BB962C8B-B14F-4D97-AF65-F5344CB8AC3E}">
        <p14:creationId xmlns:p14="http://schemas.microsoft.com/office/powerpoint/2010/main" val="33476875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normAutofit/>
          </a:bodyPr>
          <a:lstStyle/>
          <a:p>
            <a:pPr lvl="0">
              <a:spcBef>
                <a:spcPts val="700"/>
              </a:spcBef>
              <a:buClr>
                <a:schemeClr val="accent2"/>
              </a:buClr>
              <a:buSzPct val="60000"/>
              <a:defRPr/>
            </a:pPr>
            <a:r>
              <a:rPr lang="en-IN" dirty="0" smtClean="0"/>
              <a:t>SELECT</a:t>
            </a:r>
            <a:endParaRPr lang="en-IN" b="1" dirty="0">
              <a:latin typeface="Arial" pitchFamily="34" charset="0"/>
              <a:cs typeface="Arial" pitchFamily="34" charset="0"/>
            </a:endParaRPr>
          </a:p>
        </p:txBody>
      </p:sp>
      <p:grpSp>
        <p:nvGrpSpPr>
          <p:cNvPr id="18" name="Group 17"/>
          <p:cNvGrpSpPr/>
          <p:nvPr/>
        </p:nvGrpSpPr>
        <p:grpSpPr>
          <a:xfrm>
            <a:off x="446314" y="1167368"/>
            <a:ext cx="8240485" cy="509350"/>
            <a:chOff x="446314" y="1167368"/>
            <a:chExt cx="8240485" cy="509350"/>
          </a:xfrm>
        </p:grpSpPr>
        <p:sp>
          <p:nvSpPr>
            <p:cNvPr id="7" name="Rectangle 6"/>
            <p:cNvSpPr/>
            <p:nvPr/>
          </p:nvSpPr>
          <p:spPr>
            <a:xfrm>
              <a:off x="446314" y="1192768"/>
              <a:ext cx="8240485"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Select</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8" name="Rectangle 7"/>
            <p:cNvSpPr/>
            <p:nvPr/>
          </p:nvSpPr>
          <p:spPr>
            <a:xfrm>
              <a:off x="1447800" y="1167368"/>
              <a:ext cx="657552" cy="461665"/>
            </a:xfrm>
            <a:prstGeom prst="rect">
              <a:avLst/>
            </a:prstGeom>
          </p:spPr>
          <p:txBody>
            <a:bodyPr wrap="none">
              <a:spAutoFit/>
            </a:bodyPr>
            <a:lstStyle/>
            <a:p>
              <a:r>
                <a:rPr lang="el-GR" sz="2400" dirty="0">
                  <a:solidFill>
                    <a:srgbClr val="121214"/>
                  </a:solidFill>
                  <a:latin typeface="Verdana" panose="020B0604030504040204" pitchFamily="34" charset="0"/>
                  <a:ea typeface="Verdana" panose="020B0604030504040204" pitchFamily="34" charset="0"/>
                </a:rPr>
                <a:t>(σ)</a:t>
              </a:r>
              <a:endParaRPr lang="el-GR" sz="2400" b="0" i="0" dirty="0">
                <a:solidFill>
                  <a:srgbClr val="121214"/>
                </a:solidFill>
                <a:effectLst/>
                <a:latin typeface="Verdana" panose="020B0604030504040204" pitchFamily="34" charset="0"/>
                <a:ea typeface="Verdana" panose="020B0604030504040204" pitchFamily="34" charset="0"/>
              </a:endParaRPr>
            </a:p>
          </p:txBody>
        </p:sp>
        <p:sp>
          <p:nvSpPr>
            <p:cNvPr id="3" name="Rectangle 2"/>
            <p:cNvSpPr/>
            <p:nvPr/>
          </p:nvSpPr>
          <p:spPr>
            <a:xfrm>
              <a:off x="2129863" y="1215053"/>
              <a:ext cx="2701381" cy="461665"/>
            </a:xfrm>
            <a:prstGeom prst="rect">
              <a:avLst/>
            </a:prstGeom>
          </p:spPr>
          <p:txBody>
            <a:bodyPr wrap="none">
              <a:spAutoFit/>
            </a:bodyPr>
            <a:lstStyle/>
            <a:p>
              <a:r>
                <a:rPr lang="en-IN" sz="2400" dirty="0" smtClean="0">
                  <a:solidFill>
                    <a:srgbClr val="000000"/>
                  </a:solidFill>
                  <a:latin typeface="Verdana" panose="020B0604030504040204" pitchFamily="34" charset="0"/>
                  <a:ea typeface="Verdana" panose="020B0604030504040204" pitchFamily="34" charset="0"/>
                </a:rPr>
                <a:t>Notation − </a:t>
              </a:r>
              <a:r>
                <a:rPr lang="el-GR" sz="2400" dirty="0" smtClean="0">
                  <a:solidFill>
                    <a:srgbClr val="000000"/>
                  </a:solidFill>
                  <a:latin typeface="Verdana" panose="020B0604030504040204" pitchFamily="34" charset="0"/>
                  <a:ea typeface="Verdana" panose="020B0604030504040204" pitchFamily="34" charset="0"/>
                </a:rPr>
                <a:t>σ</a:t>
              </a:r>
              <a:r>
                <a:rPr lang="en-IN" sz="2400" i="1" baseline="-25000" dirty="0" smtClean="0">
                  <a:solidFill>
                    <a:srgbClr val="000000"/>
                  </a:solidFill>
                  <a:latin typeface="Verdana" panose="020B0604030504040204" pitchFamily="34" charset="0"/>
                  <a:ea typeface="Verdana" panose="020B0604030504040204" pitchFamily="34" charset="0"/>
                </a:rPr>
                <a:t>p</a:t>
              </a:r>
              <a:r>
                <a:rPr lang="en-IN" sz="2400" dirty="0" smtClean="0">
                  <a:solidFill>
                    <a:srgbClr val="000000"/>
                  </a:solidFill>
                  <a:latin typeface="Verdana" panose="020B0604030504040204" pitchFamily="34" charset="0"/>
                  <a:ea typeface="Verdana" panose="020B0604030504040204" pitchFamily="34" charset="0"/>
                </a:rPr>
                <a:t>(r)</a:t>
              </a:r>
              <a:endParaRPr lang="en-IN" sz="2400" dirty="0">
                <a:latin typeface="Verdana" panose="020B0604030504040204" pitchFamily="34" charset="0"/>
                <a:ea typeface="Verdana" panose="020B0604030504040204" pitchFamily="34" charset="0"/>
              </a:endParaRPr>
            </a:p>
          </p:txBody>
        </p:sp>
      </p:grpSp>
      <p:sp>
        <p:nvSpPr>
          <p:cNvPr id="4" name="Rectangle 3"/>
          <p:cNvSpPr/>
          <p:nvPr/>
        </p:nvSpPr>
        <p:spPr>
          <a:xfrm>
            <a:off x="228601" y="2181681"/>
            <a:ext cx="8678581" cy="1856919"/>
          </a:xfrm>
          <a:prstGeom prst="rect">
            <a:avLst/>
          </a:prstGeom>
        </p:spPr>
        <p:txBody>
          <a:bodyPr wrap="square">
            <a:spAutoFit/>
          </a:bodyPr>
          <a:lstStyle/>
          <a:p>
            <a:r>
              <a:rPr lang="el-GR" sz="2800" dirty="0" smtClean="0">
                <a:solidFill>
                  <a:srgbClr val="006C86"/>
                </a:solidFill>
                <a:latin typeface="Verdana" panose="020B0604030504040204" pitchFamily="34" charset="0"/>
                <a:ea typeface="Verdana" panose="020B0604030504040204" pitchFamily="34" charset="0"/>
              </a:rPr>
              <a:t>σ</a:t>
            </a:r>
            <a:r>
              <a:rPr lang="en-IN" sz="2800" dirty="0" smtClean="0">
                <a:solidFill>
                  <a:srgbClr val="006C86"/>
                </a:solidFill>
                <a:latin typeface="Verdana" panose="020B0604030504040204" pitchFamily="34" charset="0"/>
                <a:ea typeface="Verdana" panose="020B0604030504040204" pitchFamily="34" charset="0"/>
              </a:rPr>
              <a:t> </a:t>
            </a:r>
            <a:r>
              <a:rPr lang="en-IN" dirty="0">
                <a:solidFill>
                  <a:srgbClr val="006C86"/>
                </a:solidFill>
                <a:latin typeface="Verdana" panose="020B0604030504040204" pitchFamily="34" charset="0"/>
                <a:ea typeface="Verdana" panose="020B0604030504040204" pitchFamily="34" charset="0"/>
              </a:rPr>
              <a:t>would represent the SELECT command</a:t>
            </a:r>
            <a:endParaRPr lang="en-IN" sz="2800" dirty="0" smtClean="0">
              <a:solidFill>
                <a:srgbClr val="006C86"/>
              </a:solidFill>
              <a:latin typeface="Verdana" panose="020B0604030504040204" pitchFamily="34" charset="0"/>
              <a:ea typeface="Verdana" panose="020B0604030504040204" pitchFamily="34" charset="0"/>
            </a:endParaRPr>
          </a:p>
          <a:p>
            <a:r>
              <a:rPr lang="en-IN" sz="4000" i="1" baseline="-25000" dirty="0" smtClean="0">
                <a:solidFill>
                  <a:srgbClr val="006C86"/>
                </a:solidFill>
                <a:latin typeface="Verdana" panose="020B0604030504040204" pitchFamily="34" charset="0"/>
                <a:ea typeface="Verdana" panose="020B0604030504040204" pitchFamily="34" charset="0"/>
              </a:rPr>
              <a:t>p </a:t>
            </a:r>
            <a:r>
              <a:rPr lang="en-IN" dirty="0" smtClean="0">
                <a:solidFill>
                  <a:srgbClr val="006C86"/>
                </a:solidFill>
                <a:latin typeface="Verdana" panose="020B0604030504040204" pitchFamily="34" charset="0"/>
                <a:ea typeface="Verdana" panose="020B0604030504040204" pitchFamily="34" charset="0"/>
              </a:rPr>
              <a:t>would </a:t>
            </a:r>
            <a:r>
              <a:rPr lang="en-IN" dirty="0">
                <a:solidFill>
                  <a:srgbClr val="006C86"/>
                </a:solidFill>
                <a:latin typeface="Verdana" panose="020B0604030504040204" pitchFamily="34" charset="0"/>
                <a:ea typeface="Verdana" panose="020B0604030504040204" pitchFamily="34" charset="0"/>
              </a:rPr>
              <a:t>represent the condition for selection</a:t>
            </a:r>
            <a:r>
              <a:rPr lang="en-IN" baseline="-25000" dirty="0" smtClean="0">
                <a:solidFill>
                  <a:srgbClr val="006C86"/>
                </a:solidFill>
                <a:latin typeface="Verdana" panose="020B0604030504040204" pitchFamily="34" charset="0"/>
                <a:ea typeface="Verdana" panose="020B0604030504040204" pitchFamily="34" charset="0"/>
              </a:rPr>
              <a:t>.</a:t>
            </a:r>
          </a:p>
          <a:p>
            <a:endParaRPr lang="en-IN" baseline="-25000" dirty="0">
              <a:solidFill>
                <a:srgbClr val="006C86"/>
              </a:solidFill>
              <a:latin typeface="Verdana" panose="020B0604030504040204" pitchFamily="34" charset="0"/>
              <a:ea typeface="Verdana" panose="020B0604030504040204" pitchFamily="34" charset="0"/>
              <a:sym typeface="Wingdings" panose="05000000000000000000" pitchFamily="2" charset="2"/>
            </a:endParaRPr>
          </a:p>
          <a:p>
            <a:r>
              <a:rPr lang="en-IN" sz="2800" dirty="0" smtClean="0">
                <a:solidFill>
                  <a:srgbClr val="006C86"/>
                </a:solidFill>
                <a:latin typeface="Verdana" panose="020B0604030504040204" pitchFamily="34" charset="0"/>
                <a:ea typeface="Verdana" panose="020B0604030504040204" pitchFamily="34" charset="0"/>
              </a:rPr>
              <a:t>(</a:t>
            </a:r>
            <a:r>
              <a:rPr lang="en-IN" sz="2800" dirty="0">
                <a:solidFill>
                  <a:srgbClr val="006C86"/>
                </a:solidFill>
                <a:latin typeface="Verdana" panose="020B0604030504040204" pitchFamily="34" charset="0"/>
                <a:ea typeface="Verdana" panose="020B0604030504040204" pitchFamily="34" charset="0"/>
              </a:rPr>
              <a:t>r</a:t>
            </a:r>
            <a:r>
              <a:rPr lang="en-IN" sz="2800" dirty="0" smtClean="0">
                <a:solidFill>
                  <a:srgbClr val="006C86"/>
                </a:solidFill>
                <a:latin typeface="Verdana" panose="020B0604030504040204" pitchFamily="34" charset="0"/>
                <a:ea typeface="Verdana" panose="020B0604030504040204" pitchFamily="34" charset="0"/>
              </a:rPr>
              <a:t>)</a:t>
            </a:r>
            <a:r>
              <a:rPr lang="en-IN" dirty="0">
                <a:solidFill>
                  <a:srgbClr val="006C86"/>
                </a:solidFill>
                <a:latin typeface="Verdana" panose="020B0604030504040204" pitchFamily="34" charset="0"/>
                <a:ea typeface="Verdana" panose="020B0604030504040204" pitchFamily="34" charset="0"/>
              </a:rPr>
              <a:t> would represent the Relation or the Table from which we are making </a:t>
            </a:r>
            <a:r>
              <a:rPr lang="en-IN" dirty="0" smtClean="0">
                <a:solidFill>
                  <a:srgbClr val="006C86"/>
                </a:solidFill>
                <a:latin typeface="Verdana" panose="020B0604030504040204" pitchFamily="34" charset="0"/>
                <a:ea typeface="Verdana" panose="020B0604030504040204" pitchFamily="34" charset="0"/>
              </a:rPr>
              <a:t>    a </a:t>
            </a:r>
            <a:r>
              <a:rPr lang="en-IN" dirty="0">
                <a:solidFill>
                  <a:srgbClr val="006C86"/>
                </a:solidFill>
                <a:latin typeface="Verdana" panose="020B0604030504040204" pitchFamily="34" charset="0"/>
                <a:ea typeface="Verdana" panose="020B0604030504040204" pitchFamily="34" charset="0"/>
              </a:rPr>
              <a:t>selection of the tuples.</a:t>
            </a:r>
          </a:p>
        </p:txBody>
      </p:sp>
      <p:sp>
        <p:nvSpPr>
          <p:cNvPr id="5" name="Rectangle 4"/>
          <p:cNvSpPr/>
          <p:nvPr/>
        </p:nvSpPr>
        <p:spPr>
          <a:xfrm>
            <a:off x="457200" y="1595735"/>
            <a:ext cx="6172200" cy="584775"/>
          </a:xfrm>
          <a:prstGeom prst="rect">
            <a:avLst/>
          </a:prstGeom>
        </p:spPr>
        <p:txBody>
          <a:bodyPr wrap="square">
            <a:spAutoFit/>
          </a:bodyPr>
          <a:lstStyle/>
          <a:p>
            <a:r>
              <a:rPr lang="el-GR" sz="3200" dirty="0">
                <a:solidFill>
                  <a:srgbClr val="FFC000"/>
                </a:solidFill>
                <a:latin typeface="Verdana" panose="020B0604030504040204" pitchFamily="34" charset="0"/>
                <a:ea typeface="Verdana" panose="020B0604030504040204" pitchFamily="34" charset="0"/>
              </a:rPr>
              <a:t>σ</a:t>
            </a:r>
            <a:r>
              <a:rPr lang="en-IN" sz="3200" i="1" baseline="-25000" dirty="0" smtClean="0">
                <a:solidFill>
                  <a:srgbClr val="FFC000"/>
                </a:solidFill>
                <a:latin typeface="Verdana" panose="020B0604030504040204" pitchFamily="34" charset="0"/>
                <a:ea typeface="Verdana" panose="020B0604030504040204" pitchFamily="34" charset="0"/>
              </a:rPr>
              <a:t>condition</a:t>
            </a:r>
            <a:r>
              <a:rPr lang="en-IN" sz="3200" dirty="0" smtClean="0">
                <a:solidFill>
                  <a:srgbClr val="FFC000"/>
                </a:solidFill>
                <a:latin typeface="Verdana" panose="020B0604030504040204" pitchFamily="34" charset="0"/>
                <a:ea typeface="Verdana" panose="020B0604030504040204" pitchFamily="34" charset="0"/>
              </a:rPr>
              <a:t>(r)</a:t>
            </a:r>
            <a:endParaRPr lang="en-IN" sz="3200" dirty="0">
              <a:solidFill>
                <a:srgbClr val="FFC000"/>
              </a:solidFill>
              <a:latin typeface="Verdana" panose="020B0604030504040204" pitchFamily="34" charset="0"/>
              <a:ea typeface="Verdana" panose="020B0604030504040204" pitchFamily="34" charset="0"/>
            </a:endParaRPr>
          </a:p>
        </p:txBody>
      </p:sp>
      <p:sp>
        <p:nvSpPr>
          <p:cNvPr id="16" name="Rectangle 15"/>
          <p:cNvSpPr/>
          <p:nvPr/>
        </p:nvSpPr>
        <p:spPr>
          <a:xfrm>
            <a:off x="228601" y="4114800"/>
            <a:ext cx="8678582" cy="646331"/>
          </a:xfrm>
          <a:prstGeom prst="rect">
            <a:avLst/>
          </a:prstGeom>
        </p:spPr>
        <p:txBody>
          <a:bodyPr wrap="square">
            <a:spAutoFit/>
          </a:bodyPr>
          <a:lstStyle/>
          <a:p>
            <a:r>
              <a:rPr lang="en-IN" dirty="0" smtClean="0">
                <a:solidFill>
                  <a:srgbClr val="333333"/>
                </a:solidFill>
                <a:latin typeface="verdana" panose="020B0604030504040204" pitchFamily="34" charset="0"/>
              </a:rPr>
              <a:t>Select </a:t>
            </a:r>
            <a:r>
              <a:rPr lang="en-IN" dirty="0">
                <a:solidFill>
                  <a:srgbClr val="333333"/>
                </a:solidFill>
                <a:latin typeface="verdana" panose="020B0604030504040204" pitchFamily="34" charset="0"/>
              </a:rPr>
              <a:t>the EMPLOYEE </a:t>
            </a:r>
            <a:r>
              <a:rPr lang="en-IN" dirty="0" smtClean="0">
                <a:solidFill>
                  <a:srgbClr val="333333"/>
                </a:solidFill>
                <a:latin typeface="verdana" panose="020B0604030504040204" pitchFamily="34" charset="0"/>
              </a:rPr>
              <a:t>whose </a:t>
            </a:r>
            <a:r>
              <a:rPr lang="en-IN" dirty="0">
                <a:solidFill>
                  <a:srgbClr val="333333"/>
                </a:solidFill>
                <a:latin typeface="verdana" panose="020B0604030504040204" pitchFamily="34" charset="0"/>
              </a:rPr>
              <a:t>employee number is 7, or those whose date of birth is </a:t>
            </a:r>
            <a:r>
              <a:rPr lang="en-IN" dirty="0" smtClean="0">
                <a:solidFill>
                  <a:srgbClr val="333333"/>
                </a:solidFill>
                <a:latin typeface="verdana" panose="020B0604030504040204" pitchFamily="34" charset="0"/>
              </a:rPr>
              <a:t>‘01-Jan-1980’</a:t>
            </a:r>
            <a:endParaRPr lang="en-IN" dirty="0"/>
          </a:p>
        </p:txBody>
      </p:sp>
      <p:sp>
        <p:nvSpPr>
          <p:cNvPr id="17" name="Rectangle 16"/>
          <p:cNvSpPr/>
          <p:nvPr/>
        </p:nvSpPr>
        <p:spPr>
          <a:xfrm>
            <a:off x="236817" y="4800600"/>
            <a:ext cx="8670365" cy="1384995"/>
          </a:xfrm>
          <a:prstGeom prst="rect">
            <a:avLst/>
          </a:prstGeom>
        </p:spPr>
        <p:txBody>
          <a:bodyPr wrap="square">
            <a:spAutoFit/>
          </a:bodyPr>
          <a:lstStyle/>
          <a:p>
            <a:r>
              <a:rPr lang="en-IN" sz="2800" dirty="0" smtClean="0">
                <a:solidFill>
                  <a:srgbClr val="C00000"/>
                </a:solidFill>
                <a:latin typeface="verdana" panose="020B0604030504040204" pitchFamily="34" charset="0"/>
              </a:rPr>
              <a:t>(r)=</a:t>
            </a:r>
            <a:r>
              <a:rPr lang="el-GR" sz="2800" dirty="0" smtClean="0">
                <a:solidFill>
                  <a:srgbClr val="C00000"/>
                </a:solidFill>
                <a:latin typeface="verdana" panose="020B0604030504040204" pitchFamily="34" charset="0"/>
              </a:rPr>
              <a:t>σ</a:t>
            </a:r>
            <a:r>
              <a:rPr lang="en-IN" sz="2800" baseline="-25000" dirty="0">
                <a:solidFill>
                  <a:srgbClr val="C00000"/>
                </a:solidFill>
                <a:latin typeface="verdana" panose="020B0604030504040204" pitchFamily="34" charset="0"/>
              </a:rPr>
              <a:t>empno=7</a:t>
            </a:r>
            <a:r>
              <a:rPr lang="en-IN" sz="2800" dirty="0">
                <a:solidFill>
                  <a:srgbClr val="C00000"/>
                </a:solidFill>
                <a:latin typeface="verdana" panose="020B0604030504040204" pitchFamily="34" charset="0"/>
              </a:rPr>
              <a:t>(EMPLOYEE)</a:t>
            </a:r>
          </a:p>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a:t>
            </a:r>
            <a:r>
              <a:rPr lang="el-GR" sz="2800" dirty="0" smtClean="0">
                <a:solidFill>
                  <a:srgbClr val="C00000"/>
                </a:solidFill>
                <a:latin typeface="verdana" panose="020B0604030504040204" pitchFamily="34" charset="0"/>
              </a:rPr>
              <a:t>σ</a:t>
            </a:r>
            <a:r>
              <a:rPr lang="en-IN" sz="2800" baseline="-25000" dirty="0">
                <a:solidFill>
                  <a:srgbClr val="C00000"/>
                </a:solidFill>
                <a:latin typeface="verdana" panose="020B0604030504040204" pitchFamily="34" charset="0"/>
              </a:rPr>
              <a:t>dob</a:t>
            </a:r>
            <a:r>
              <a:rPr lang="en-IN" sz="2800" baseline="-25000" dirty="0" smtClean="0">
                <a:solidFill>
                  <a:srgbClr val="C00000"/>
                </a:solidFill>
                <a:latin typeface="verdana" panose="020B0604030504040204" pitchFamily="34" charset="0"/>
              </a:rPr>
              <a:t>&lt;=’01-Jan-1980</a:t>
            </a:r>
            <a:r>
              <a:rPr lang="en-IN" sz="2800" baseline="-25000" dirty="0">
                <a:solidFill>
                  <a:srgbClr val="C00000"/>
                </a:solidFill>
                <a:latin typeface="verdana" panose="020B0604030504040204" pitchFamily="34" charset="0"/>
              </a:rPr>
              <a:t>′</a:t>
            </a:r>
            <a:r>
              <a:rPr lang="en-IN" sz="2800" dirty="0">
                <a:solidFill>
                  <a:srgbClr val="C00000"/>
                </a:solidFill>
                <a:latin typeface="verdana" panose="020B0604030504040204" pitchFamily="34" charset="0"/>
              </a:rPr>
              <a:t>(EMPLOYEE</a:t>
            </a:r>
            <a:r>
              <a:rPr lang="en-IN" sz="2800" dirty="0" smtClean="0">
                <a:solidFill>
                  <a:srgbClr val="C00000"/>
                </a:solidFill>
                <a:latin typeface="verdana" panose="020B0604030504040204" pitchFamily="34" charset="0"/>
              </a:rPr>
              <a:t>)</a:t>
            </a:r>
          </a:p>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a:t>
            </a:r>
            <a:r>
              <a:rPr lang="el-GR" sz="2800" dirty="0" smtClean="0">
                <a:solidFill>
                  <a:srgbClr val="C00000"/>
                </a:solidFill>
                <a:latin typeface="verdana" panose="020B0604030504040204" pitchFamily="34" charset="0"/>
              </a:rPr>
              <a:t>σ</a:t>
            </a:r>
            <a:r>
              <a:rPr lang="en-IN" sz="2800" baseline="-25000" dirty="0" smtClean="0">
                <a:solidFill>
                  <a:srgbClr val="C00000"/>
                </a:solidFill>
                <a:latin typeface="verdana" panose="020B0604030504040204" pitchFamily="34" charset="0"/>
              </a:rPr>
              <a:t>empno=7 </a:t>
            </a:r>
            <a:r>
              <a:rPr lang="en-US" sz="3200" b="1" baseline="-25000" dirty="0" smtClean="0">
                <a:solidFill>
                  <a:srgbClr val="C00000"/>
                </a:solidFill>
                <a:latin typeface="verdana" panose="020B0604030504040204" pitchFamily="34" charset="0"/>
                <a:sym typeface="Symbol" panose="05050102010706020507" pitchFamily="18" charset="2"/>
              </a:rPr>
              <a:t></a:t>
            </a:r>
            <a:r>
              <a:rPr lang="en-IN" sz="2800" b="1" baseline="-25000" dirty="0" smtClean="0">
                <a:solidFill>
                  <a:srgbClr val="C00000"/>
                </a:solidFill>
                <a:latin typeface="verdana" panose="020B0604030504040204" pitchFamily="34" charset="0"/>
              </a:rPr>
              <a:t> </a:t>
            </a:r>
            <a:r>
              <a:rPr lang="en-IN" sz="2800" baseline="-25000" dirty="0" smtClean="0">
                <a:solidFill>
                  <a:srgbClr val="C00000"/>
                </a:solidFill>
                <a:latin typeface="verdana" panose="020B0604030504040204" pitchFamily="34" charset="0"/>
              </a:rPr>
              <a:t>dob=’01-Jan-1980</a:t>
            </a:r>
            <a:r>
              <a:rPr lang="en-IN" sz="2800" baseline="-25000" dirty="0">
                <a:solidFill>
                  <a:srgbClr val="C00000"/>
                </a:solidFill>
                <a:latin typeface="verdana" panose="020B0604030504040204" pitchFamily="34" charset="0"/>
              </a:rPr>
              <a:t>′</a:t>
            </a:r>
            <a:r>
              <a:rPr lang="en-IN" sz="2800" dirty="0">
                <a:solidFill>
                  <a:srgbClr val="C00000"/>
                </a:solidFill>
                <a:latin typeface="verdana" panose="020B0604030504040204" pitchFamily="34" charset="0"/>
              </a:rPr>
              <a:t>(EMPLOYEE)</a:t>
            </a:r>
            <a:endParaRPr lang="en-IN" sz="2800" b="0" i="0" dirty="0">
              <a:solidFill>
                <a:srgbClr val="C00000"/>
              </a:solidFill>
              <a:effectLst/>
              <a:latin typeface="verdana" panose="020B0604030504040204" pitchFamily="34" charset="0"/>
            </a:endParaRPr>
          </a:p>
        </p:txBody>
      </p:sp>
      <p:sp>
        <p:nvSpPr>
          <p:cNvPr id="10" name="TextBox 9"/>
          <p:cNvSpPr txBox="1"/>
          <p:nvPr/>
        </p:nvSpPr>
        <p:spPr>
          <a:xfrm>
            <a:off x="685800" y="6225064"/>
            <a:ext cx="4788490" cy="461665"/>
          </a:xfrm>
          <a:prstGeom prst="rect">
            <a:avLst/>
          </a:prstGeom>
          <a:noFill/>
        </p:spPr>
        <p:txBody>
          <a:bodyPr wrap="none" rtlCol="0">
            <a:spAutoFit/>
          </a:bodyPr>
          <a:lstStyle/>
          <a:p>
            <a:r>
              <a:rPr lang="en-IN" sz="2400" dirty="0" smtClean="0">
                <a:solidFill>
                  <a:srgbClr val="00B050"/>
                </a:solidFill>
              </a:rPr>
              <a:t>Returns the result to new relation.</a:t>
            </a:r>
            <a:endParaRPr lang="en-IN" sz="2400" dirty="0">
              <a:solidFill>
                <a:srgbClr val="00B050"/>
              </a:solidFill>
            </a:endParaRPr>
          </a:p>
        </p:txBody>
      </p:sp>
    </p:spTree>
    <p:extLst>
      <p:ext uri="{BB962C8B-B14F-4D97-AF65-F5344CB8AC3E}">
        <p14:creationId xmlns:p14="http://schemas.microsoft.com/office/powerpoint/2010/main" val="14871404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normAutofit/>
          </a:bodyPr>
          <a:lstStyle/>
          <a:p>
            <a:pPr lvl="0">
              <a:spcBef>
                <a:spcPts val="700"/>
              </a:spcBef>
              <a:buClr>
                <a:schemeClr val="accent2"/>
              </a:buClr>
              <a:buSzPct val="60000"/>
              <a:defRPr/>
            </a:pPr>
            <a:r>
              <a:rPr lang="en-IN" dirty="0" smtClean="0"/>
              <a:t>SELECT</a:t>
            </a:r>
            <a:endParaRPr lang="en-IN" b="1" dirty="0">
              <a:latin typeface="Arial" pitchFamily="34" charset="0"/>
              <a:cs typeface="Arial" pitchFamily="34" charset="0"/>
            </a:endParaRPr>
          </a:p>
        </p:txBody>
      </p:sp>
      <p:grpSp>
        <p:nvGrpSpPr>
          <p:cNvPr id="18" name="Group 17"/>
          <p:cNvGrpSpPr/>
          <p:nvPr/>
        </p:nvGrpSpPr>
        <p:grpSpPr>
          <a:xfrm>
            <a:off x="446314" y="1167368"/>
            <a:ext cx="8240485" cy="509350"/>
            <a:chOff x="446314" y="1167368"/>
            <a:chExt cx="8240485" cy="509350"/>
          </a:xfrm>
        </p:grpSpPr>
        <p:sp>
          <p:nvSpPr>
            <p:cNvPr id="7" name="Rectangle 6"/>
            <p:cNvSpPr/>
            <p:nvPr/>
          </p:nvSpPr>
          <p:spPr>
            <a:xfrm>
              <a:off x="446314" y="1192768"/>
              <a:ext cx="8240485"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Select</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8" name="Rectangle 7"/>
            <p:cNvSpPr/>
            <p:nvPr/>
          </p:nvSpPr>
          <p:spPr>
            <a:xfrm>
              <a:off x="1447800" y="1167368"/>
              <a:ext cx="657552" cy="461665"/>
            </a:xfrm>
            <a:prstGeom prst="rect">
              <a:avLst/>
            </a:prstGeom>
          </p:spPr>
          <p:txBody>
            <a:bodyPr wrap="none">
              <a:spAutoFit/>
            </a:bodyPr>
            <a:lstStyle/>
            <a:p>
              <a:r>
                <a:rPr lang="el-GR" sz="2400" dirty="0">
                  <a:solidFill>
                    <a:srgbClr val="121214"/>
                  </a:solidFill>
                  <a:latin typeface="Verdana" panose="020B0604030504040204" pitchFamily="34" charset="0"/>
                  <a:ea typeface="Verdana" panose="020B0604030504040204" pitchFamily="34" charset="0"/>
                </a:rPr>
                <a:t>(σ)</a:t>
              </a:r>
              <a:endParaRPr lang="el-GR" sz="2400" b="0" i="0" dirty="0">
                <a:solidFill>
                  <a:srgbClr val="121214"/>
                </a:solidFill>
                <a:effectLst/>
                <a:latin typeface="Verdana" panose="020B0604030504040204" pitchFamily="34" charset="0"/>
                <a:ea typeface="Verdana" panose="020B0604030504040204" pitchFamily="34" charset="0"/>
              </a:endParaRPr>
            </a:p>
          </p:txBody>
        </p:sp>
        <p:sp>
          <p:nvSpPr>
            <p:cNvPr id="3" name="Rectangle 2"/>
            <p:cNvSpPr/>
            <p:nvPr/>
          </p:nvSpPr>
          <p:spPr>
            <a:xfrm>
              <a:off x="2129863" y="1215053"/>
              <a:ext cx="2701381" cy="461665"/>
            </a:xfrm>
            <a:prstGeom prst="rect">
              <a:avLst/>
            </a:prstGeom>
          </p:spPr>
          <p:txBody>
            <a:bodyPr wrap="none">
              <a:spAutoFit/>
            </a:bodyPr>
            <a:lstStyle/>
            <a:p>
              <a:r>
                <a:rPr lang="en-IN" sz="2400" dirty="0" smtClean="0">
                  <a:solidFill>
                    <a:srgbClr val="000000"/>
                  </a:solidFill>
                  <a:latin typeface="Verdana" panose="020B0604030504040204" pitchFamily="34" charset="0"/>
                  <a:ea typeface="Verdana" panose="020B0604030504040204" pitchFamily="34" charset="0"/>
                </a:rPr>
                <a:t>Notation − </a:t>
              </a:r>
              <a:r>
                <a:rPr lang="el-GR" sz="2400" dirty="0" smtClean="0">
                  <a:solidFill>
                    <a:srgbClr val="000000"/>
                  </a:solidFill>
                  <a:latin typeface="Verdana" panose="020B0604030504040204" pitchFamily="34" charset="0"/>
                  <a:ea typeface="Verdana" panose="020B0604030504040204" pitchFamily="34" charset="0"/>
                </a:rPr>
                <a:t>σ</a:t>
              </a:r>
              <a:r>
                <a:rPr lang="en-IN" sz="2400" i="1" baseline="-25000" dirty="0" smtClean="0">
                  <a:solidFill>
                    <a:srgbClr val="000000"/>
                  </a:solidFill>
                  <a:latin typeface="Verdana" panose="020B0604030504040204" pitchFamily="34" charset="0"/>
                  <a:ea typeface="Verdana" panose="020B0604030504040204" pitchFamily="34" charset="0"/>
                </a:rPr>
                <a:t>p</a:t>
              </a:r>
              <a:r>
                <a:rPr lang="en-IN" sz="2400" dirty="0" smtClean="0">
                  <a:solidFill>
                    <a:srgbClr val="000000"/>
                  </a:solidFill>
                  <a:latin typeface="Verdana" panose="020B0604030504040204" pitchFamily="34" charset="0"/>
                  <a:ea typeface="Verdana" panose="020B0604030504040204" pitchFamily="34" charset="0"/>
                </a:rPr>
                <a:t>(r)</a:t>
              </a:r>
              <a:endParaRPr lang="en-IN" sz="2400" dirty="0">
                <a:latin typeface="Verdana" panose="020B0604030504040204" pitchFamily="34" charset="0"/>
                <a:ea typeface="Verdana" panose="020B0604030504040204" pitchFamily="34" charset="0"/>
              </a:endParaRPr>
            </a:p>
          </p:txBody>
        </p:sp>
      </p:grpSp>
      <p:sp>
        <p:nvSpPr>
          <p:cNvPr id="5" name="Rectangle 4"/>
          <p:cNvSpPr/>
          <p:nvPr/>
        </p:nvSpPr>
        <p:spPr>
          <a:xfrm>
            <a:off x="457200" y="1595735"/>
            <a:ext cx="6172200" cy="584775"/>
          </a:xfrm>
          <a:prstGeom prst="rect">
            <a:avLst/>
          </a:prstGeom>
        </p:spPr>
        <p:txBody>
          <a:bodyPr wrap="square">
            <a:spAutoFit/>
          </a:bodyPr>
          <a:lstStyle/>
          <a:p>
            <a:r>
              <a:rPr lang="el-GR" sz="3200" dirty="0">
                <a:solidFill>
                  <a:srgbClr val="FFC000"/>
                </a:solidFill>
                <a:latin typeface="Verdana" panose="020B0604030504040204" pitchFamily="34" charset="0"/>
                <a:ea typeface="Verdana" panose="020B0604030504040204" pitchFamily="34" charset="0"/>
              </a:rPr>
              <a:t>σ</a:t>
            </a:r>
            <a:r>
              <a:rPr lang="en-IN" sz="3200" i="1" baseline="-25000" dirty="0" smtClean="0">
                <a:solidFill>
                  <a:srgbClr val="FFC000"/>
                </a:solidFill>
                <a:latin typeface="Verdana" panose="020B0604030504040204" pitchFamily="34" charset="0"/>
                <a:ea typeface="Verdana" panose="020B0604030504040204" pitchFamily="34" charset="0"/>
              </a:rPr>
              <a:t>condition</a:t>
            </a:r>
            <a:r>
              <a:rPr lang="en-IN" sz="3200" dirty="0" smtClean="0">
                <a:solidFill>
                  <a:srgbClr val="FFC000"/>
                </a:solidFill>
                <a:latin typeface="Verdana" panose="020B0604030504040204" pitchFamily="34" charset="0"/>
                <a:ea typeface="Verdana" panose="020B0604030504040204" pitchFamily="34" charset="0"/>
              </a:rPr>
              <a:t>(r)</a:t>
            </a:r>
            <a:endParaRPr lang="en-IN" sz="3200" dirty="0">
              <a:solidFill>
                <a:srgbClr val="FFC000"/>
              </a:solidFill>
              <a:latin typeface="Verdana" panose="020B0604030504040204" pitchFamily="34" charset="0"/>
              <a:ea typeface="Verdana" panose="020B0604030504040204" pitchFamily="34" charset="0"/>
            </a:endParaRPr>
          </a:p>
        </p:txBody>
      </p:sp>
      <p:sp>
        <p:nvSpPr>
          <p:cNvPr id="17" name="Rectangle 16"/>
          <p:cNvSpPr/>
          <p:nvPr/>
        </p:nvSpPr>
        <p:spPr>
          <a:xfrm>
            <a:off x="236817" y="3156466"/>
            <a:ext cx="8670365" cy="1384995"/>
          </a:xfrm>
          <a:prstGeom prst="rect">
            <a:avLst/>
          </a:prstGeom>
        </p:spPr>
        <p:txBody>
          <a:bodyPr wrap="square">
            <a:spAutoFit/>
          </a:bodyPr>
          <a:lstStyle/>
          <a:p>
            <a:pPr>
              <a:lnSpc>
                <a:spcPct val="150000"/>
              </a:lnSpc>
            </a:pPr>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a:t>
            </a:r>
            <a:r>
              <a:rPr lang="el-GR" sz="2800" dirty="0" smtClean="0">
                <a:solidFill>
                  <a:srgbClr val="C00000"/>
                </a:solidFill>
                <a:latin typeface="verdana" panose="020B0604030504040204" pitchFamily="34" charset="0"/>
              </a:rPr>
              <a:t>σ</a:t>
            </a:r>
            <a:r>
              <a:rPr lang="en-IN" sz="2800" baseline="-25000" dirty="0" smtClean="0">
                <a:solidFill>
                  <a:srgbClr val="C00000"/>
                </a:solidFill>
                <a:latin typeface="verdana" panose="020B0604030504040204" pitchFamily="34" charset="0"/>
              </a:rPr>
              <a:t>deptno=10 </a:t>
            </a:r>
            <a:r>
              <a:rPr lang="en-IN" sz="2800" dirty="0" smtClean="0">
                <a:solidFill>
                  <a:srgbClr val="C00000"/>
                </a:solidFill>
                <a:latin typeface="verdana" panose="020B0604030504040204" pitchFamily="34" charset="0"/>
              </a:rPr>
              <a:t>[</a:t>
            </a:r>
            <a:r>
              <a:rPr lang="el-GR" sz="2800" dirty="0" smtClean="0">
                <a:solidFill>
                  <a:srgbClr val="C00000"/>
                </a:solidFill>
                <a:latin typeface="verdana" panose="020B0604030504040204" pitchFamily="34" charset="0"/>
              </a:rPr>
              <a:t>σ</a:t>
            </a:r>
            <a:r>
              <a:rPr lang="en-IN" sz="2800" baseline="-25000" dirty="0" smtClean="0">
                <a:solidFill>
                  <a:srgbClr val="C00000"/>
                </a:solidFill>
                <a:latin typeface="verdana" panose="020B0604030504040204" pitchFamily="34" charset="0"/>
              </a:rPr>
              <a:t>empno&gt;7</a:t>
            </a:r>
            <a:r>
              <a:rPr lang="en-IN" sz="2800" dirty="0" smtClean="0">
                <a:solidFill>
                  <a:srgbClr val="C00000"/>
                </a:solidFill>
                <a:latin typeface="verdana" panose="020B0604030504040204" pitchFamily="34" charset="0"/>
              </a:rPr>
              <a:t>(EMPLOYEE)]</a:t>
            </a:r>
            <a:endParaRPr lang="en-IN" dirty="0">
              <a:solidFill>
                <a:srgbClr val="C00000"/>
              </a:solidFill>
              <a:latin typeface="verdana" panose="020B0604030504040204" pitchFamily="34" charset="0"/>
            </a:endParaRPr>
          </a:p>
          <a:p>
            <a:pPr>
              <a:lnSpc>
                <a:spcPct val="150000"/>
              </a:lnSpc>
            </a:pPr>
            <a:r>
              <a:rPr lang="en-IN" sz="2800" dirty="0">
                <a:solidFill>
                  <a:srgbClr val="C00000"/>
                </a:solidFill>
                <a:latin typeface="verdana" panose="020B0604030504040204" pitchFamily="34" charset="0"/>
              </a:rPr>
              <a:t>(r)=</a:t>
            </a:r>
            <a:r>
              <a:rPr lang="el-GR" sz="2800" dirty="0" smtClean="0">
                <a:solidFill>
                  <a:srgbClr val="C00000"/>
                </a:solidFill>
                <a:latin typeface="verdana" panose="020B0604030504040204" pitchFamily="34" charset="0"/>
              </a:rPr>
              <a:t>σ</a:t>
            </a:r>
            <a:r>
              <a:rPr lang="en-IN" sz="2800" baseline="-25000" dirty="0" smtClean="0">
                <a:solidFill>
                  <a:srgbClr val="C00000"/>
                </a:solidFill>
                <a:latin typeface="verdana" panose="020B0604030504040204" pitchFamily="34" charset="0"/>
              </a:rPr>
              <a:t>empno&gt;7 </a:t>
            </a:r>
            <a:r>
              <a:rPr lang="en-IN" sz="2800" b="1" baseline="-25000" dirty="0">
                <a:solidFill>
                  <a:srgbClr val="C00000"/>
                </a:solidFill>
                <a:latin typeface="verdana" panose="020B0604030504040204" pitchFamily="34" charset="0"/>
              </a:rPr>
              <a:t>^ </a:t>
            </a:r>
            <a:r>
              <a:rPr lang="en-IN" sz="2800" baseline="-25000" dirty="0" smtClean="0">
                <a:solidFill>
                  <a:srgbClr val="C00000"/>
                </a:solidFill>
                <a:latin typeface="verdana" panose="020B0604030504040204" pitchFamily="34" charset="0"/>
              </a:rPr>
              <a:t>deptno=10</a:t>
            </a:r>
            <a:r>
              <a:rPr lang="en-IN" sz="2800" dirty="0" smtClean="0">
                <a:solidFill>
                  <a:srgbClr val="C00000"/>
                </a:solidFill>
                <a:latin typeface="verdana" panose="020B0604030504040204" pitchFamily="34" charset="0"/>
              </a:rPr>
              <a:t>(EMPLOYEE)</a:t>
            </a:r>
            <a:endParaRPr lang="en-IN" sz="2800" dirty="0">
              <a:solidFill>
                <a:srgbClr val="C00000"/>
              </a:solidFill>
              <a:latin typeface="verdana" panose="020B0604030504040204" pitchFamily="34" charset="0"/>
            </a:endParaRPr>
          </a:p>
        </p:txBody>
      </p:sp>
      <p:sp>
        <p:nvSpPr>
          <p:cNvPr id="12" name="Rectangle 11"/>
          <p:cNvSpPr/>
          <p:nvPr/>
        </p:nvSpPr>
        <p:spPr>
          <a:xfrm>
            <a:off x="228601" y="2286000"/>
            <a:ext cx="8678582" cy="646331"/>
          </a:xfrm>
          <a:prstGeom prst="rect">
            <a:avLst/>
          </a:prstGeom>
        </p:spPr>
        <p:txBody>
          <a:bodyPr wrap="square">
            <a:spAutoFit/>
          </a:bodyPr>
          <a:lstStyle/>
          <a:p>
            <a:r>
              <a:rPr lang="en-IN" dirty="0" smtClean="0">
                <a:solidFill>
                  <a:srgbClr val="333333"/>
                </a:solidFill>
                <a:latin typeface="verdana" panose="020B0604030504040204" pitchFamily="34" charset="0"/>
              </a:rPr>
              <a:t>Select </a:t>
            </a:r>
            <a:r>
              <a:rPr lang="en-IN" dirty="0">
                <a:solidFill>
                  <a:srgbClr val="333333"/>
                </a:solidFill>
                <a:latin typeface="verdana" panose="020B0604030504040204" pitchFamily="34" charset="0"/>
              </a:rPr>
              <a:t>the EMPLOYEE tuples whose employee number </a:t>
            </a:r>
            <a:r>
              <a:rPr lang="en-IN" dirty="0" smtClean="0">
                <a:solidFill>
                  <a:srgbClr val="333333"/>
                </a:solidFill>
                <a:latin typeface="verdana" panose="020B0604030504040204" pitchFamily="34" charset="0"/>
              </a:rPr>
              <a:t>is &gt; 7 and department ID is 10</a:t>
            </a:r>
            <a:endParaRPr lang="en-IN" dirty="0"/>
          </a:p>
        </p:txBody>
      </p:sp>
    </p:spTree>
    <p:extLst>
      <p:ext uri="{BB962C8B-B14F-4D97-AF65-F5344CB8AC3E}">
        <p14:creationId xmlns:p14="http://schemas.microsoft.com/office/powerpoint/2010/main" val="35044298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a:bodyPr>
          <a:lstStyle/>
          <a:p>
            <a:pPr lvl="0">
              <a:spcBef>
                <a:spcPts val="700"/>
              </a:spcBef>
              <a:buClr>
                <a:schemeClr val="accent2"/>
              </a:buClr>
              <a:buSzPct val="60000"/>
              <a:defRPr/>
            </a:pPr>
            <a:r>
              <a:rPr lang="en-IN" dirty="0" smtClean="0"/>
              <a:t>PROJECT</a:t>
            </a:r>
            <a:endParaRPr lang="en-IN" b="1" dirty="0">
              <a:latin typeface="Arial" pitchFamily="34" charset="0"/>
              <a:cs typeface="Arial" pitchFamily="34" charset="0"/>
            </a:endParaRPr>
          </a:p>
        </p:txBody>
      </p:sp>
      <p:grpSp>
        <p:nvGrpSpPr>
          <p:cNvPr id="15" name="Group 14"/>
          <p:cNvGrpSpPr/>
          <p:nvPr/>
        </p:nvGrpSpPr>
        <p:grpSpPr>
          <a:xfrm>
            <a:off x="488103" y="1219200"/>
            <a:ext cx="7817697" cy="478482"/>
            <a:chOff x="457200" y="1252836"/>
            <a:chExt cx="7381177" cy="478482"/>
          </a:xfrm>
        </p:grpSpPr>
        <p:sp>
          <p:nvSpPr>
            <p:cNvPr id="7" name="Rectangle 6"/>
            <p:cNvSpPr/>
            <p:nvPr/>
          </p:nvSpPr>
          <p:spPr>
            <a:xfrm>
              <a:off x="457200" y="1252837"/>
              <a:ext cx="1223068"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Project</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9" name="Rectangle 8"/>
            <p:cNvSpPr/>
            <p:nvPr/>
          </p:nvSpPr>
          <p:spPr>
            <a:xfrm>
              <a:off x="1536378" y="1252836"/>
              <a:ext cx="819898" cy="461665"/>
            </a:xfrm>
            <a:prstGeom prst="rect">
              <a:avLst/>
            </a:prstGeom>
          </p:spPr>
          <p:txBody>
            <a:bodyPr wrap="square">
              <a:spAutoFit/>
            </a:bodyPr>
            <a:lstStyle/>
            <a:p>
              <a:r>
                <a:rPr lang="en-IN" sz="2400" dirty="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5" name="Rectangle 2"/>
            <p:cNvSpPr>
              <a:spLocks noChangeArrowheads="1"/>
            </p:cNvSpPr>
            <p:nvPr/>
          </p:nvSpPr>
          <p:spPr bwMode="auto">
            <a:xfrm>
              <a:off x="2255830" y="1269653"/>
              <a:ext cx="5582547" cy="4616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latin typeface="Verdana" panose="020B0604030504040204" pitchFamily="34" charset="0"/>
                  <a:ea typeface="Verdana" panose="020B0604030504040204" pitchFamily="34" charset="0"/>
                </a:rPr>
                <a:t>Notation − ∏</a:t>
              </a:r>
              <a:r>
                <a:rPr kumimoji="0" lang="en-US" sz="2400" b="0" i="0" u="none" strike="noStrike" cap="none" normalizeH="0" baseline="-30000" dirty="0" smtClean="0">
                  <a:ln>
                    <a:noFill/>
                  </a:ln>
                  <a:solidFill>
                    <a:srgbClr val="000000"/>
                  </a:solidFill>
                  <a:effectLst/>
                  <a:latin typeface="Verdana" panose="020B0604030504040204" pitchFamily="34" charset="0"/>
                  <a:ea typeface="Verdana" panose="020B0604030504040204" pitchFamily="34" charset="0"/>
                </a:rPr>
                <a:t>A1, A2, An</a:t>
              </a:r>
              <a:r>
                <a:rPr kumimoji="0" lang="en-US" sz="2400" b="0" i="0" u="none" strike="noStrike" cap="none" normalizeH="0" baseline="0" dirty="0" smtClean="0">
                  <a:ln>
                    <a:noFill/>
                  </a:ln>
                  <a:solidFill>
                    <a:srgbClr val="000000"/>
                  </a:solidFill>
                  <a:effectLst/>
                  <a:latin typeface="Verdana" panose="020B0604030504040204" pitchFamily="34" charset="0"/>
                  <a:ea typeface="Verdana" panose="020B0604030504040204" pitchFamily="34" charset="0"/>
                </a:rPr>
                <a:t> (r)</a:t>
              </a:r>
              <a:r>
                <a:rPr kumimoji="0" lang="en-US" sz="2400" b="0" i="0" u="none" strike="noStrike" cap="none" normalizeH="0" baseline="0" dirty="0" smtClean="0">
                  <a:ln>
                    <a:noFill/>
                  </a:ln>
                  <a:solidFill>
                    <a:schemeClr val="tx1"/>
                  </a:solidFill>
                  <a:effectLst/>
                  <a:latin typeface="Verdana" panose="020B0604030504040204" pitchFamily="34" charset="0"/>
                  <a:ea typeface="Verdana" panose="020B0604030504040204" pitchFamily="34" charset="0"/>
                </a:rPr>
                <a:t> </a:t>
              </a:r>
            </a:p>
          </p:txBody>
        </p:sp>
      </p:grpSp>
      <p:sp>
        <p:nvSpPr>
          <p:cNvPr id="16" name="Rectangle 15"/>
          <p:cNvSpPr/>
          <p:nvPr/>
        </p:nvSpPr>
        <p:spPr>
          <a:xfrm>
            <a:off x="457200" y="1600200"/>
            <a:ext cx="6019800" cy="584775"/>
          </a:xfrm>
          <a:prstGeom prst="rect">
            <a:avLst/>
          </a:prstGeom>
        </p:spPr>
        <p:txBody>
          <a:bodyPr wrap="square">
            <a:spAutoFit/>
          </a:bodyPr>
          <a:lstStyle/>
          <a:p>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
            </a:r>
            <a:r>
              <a:rPr lang="en-IN" sz="3200" baseline="-25000" dirty="0" smtClean="0">
                <a:solidFill>
                  <a:srgbClr val="FFC000"/>
                </a:solidFill>
                <a:latin typeface="Verdana" panose="020B0604030504040204" pitchFamily="34" charset="0"/>
                <a:ea typeface="Verdana" panose="020B0604030504040204" pitchFamily="34" charset="0"/>
              </a:rPr>
              <a:t>attribute-list</a:t>
            </a:r>
            <a:r>
              <a:rPr lang="en-IN" sz="3200" baseline="-25000" dirty="0">
                <a:solidFill>
                  <a:srgbClr val="FFC000"/>
                </a:solidFill>
                <a:latin typeface="Verdana" panose="020B0604030504040204" pitchFamily="34" charset="0"/>
                <a:ea typeface="Verdana" panose="020B0604030504040204" pitchFamily="34" charset="0"/>
              </a:rPr>
              <a:t>&gt;</a:t>
            </a:r>
            <a:r>
              <a:rPr lang="en-IN" sz="3200" dirty="0">
                <a:solidFill>
                  <a:srgbClr val="FFC000"/>
                </a:solidFill>
                <a:latin typeface="Verdana" panose="020B0604030504040204" pitchFamily="34" charset="0"/>
                <a:ea typeface="Verdana" panose="020B0604030504040204" pitchFamily="34" charset="0"/>
              </a:rPr>
              <a:t>(r)</a:t>
            </a:r>
          </a:p>
        </p:txBody>
      </p:sp>
      <p:sp>
        <p:nvSpPr>
          <p:cNvPr id="17" name="Rectangle 16"/>
          <p:cNvSpPr/>
          <p:nvPr/>
        </p:nvSpPr>
        <p:spPr>
          <a:xfrm>
            <a:off x="228600" y="2133600"/>
            <a:ext cx="8686800" cy="1938992"/>
          </a:xfrm>
          <a:prstGeom prst="rect">
            <a:avLst/>
          </a:prstGeom>
        </p:spPr>
        <p:txBody>
          <a:bodyPr wrap="square">
            <a:spAutoFit/>
          </a:bodyPr>
          <a:lstStyle/>
          <a:p>
            <a:r>
              <a:rPr lang="en-IN" sz="2800" dirty="0">
                <a:solidFill>
                  <a:srgbClr val="006C86"/>
                </a:solidFill>
                <a:latin typeface="Verdana" panose="020B0604030504040204" pitchFamily="34" charset="0"/>
                <a:ea typeface="Verdana" panose="020B0604030504040204" pitchFamily="34" charset="0"/>
              </a:rPr>
              <a:t>∏ </a:t>
            </a:r>
            <a:r>
              <a:rPr lang="en-IN" dirty="0">
                <a:solidFill>
                  <a:srgbClr val="006C86"/>
                </a:solidFill>
                <a:latin typeface="Verdana" panose="020B0604030504040204" pitchFamily="34" charset="0"/>
                <a:ea typeface="Verdana" panose="020B0604030504040204" pitchFamily="34" charset="0"/>
              </a:rPr>
              <a:t>would represent the ROJECT</a:t>
            </a:r>
            <a:r>
              <a:rPr lang="en-IN" dirty="0" smtClean="0">
                <a:solidFill>
                  <a:srgbClr val="006C86"/>
                </a:solidFill>
                <a:latin typeface="Verdana" panose="020B0604030504040204" pitchFamily="34" charset="0"/>
                <a:ea typeface="Verdana" panose="020B0604030504040204" pitchFamily="34" charset="0"/>
              </a:rPr>
              <a:t>.</a:t>
            </a:r>
          </a:p>
          <a:p>
            <a:r>
              <a:rPr lang="en-IN" sz="2800" dirty="0">
                <a:solidFill>
                  <a:srgbClr val="006C86"/>
                </a:solidFill>
                <a:latin typeface="Verdana" panose="020B0604030504040204" pitchFamily="34" charset="0"/>
                <a:ea typeface="Verdana" panose="020B0604030504040204" pitchFamily="34" charset="0"/>
              </a:rPr>
              <a:t>&lt;attribute list&gt; </a:t>
            </a:r>
            <a:r>
              <a:rPr lang="en-IN" dirty="0">
                <a:solidFill>
                  <a:srgbClr val="006C86"/>
                </a:solidFill>
                <a:latin typeface="Verdana" panose="020B0604030504040204" pitchFamily="34" charset="0"/>
                <a:ea typeface="Verdana" panose="020B0604030504040204" pitchFamily="34" charset="0"/>
              </a:rPr>
              <a:t>would represent the attributes(columns) we want from a relational</a:t>
            </a:r>
            <a:r>
              <a:rPr lang="en-IN" dirty="0" smtClean="0">
                <a:solidFill>
                  <a:srgbClr val="006C86"/>
                </a:solidFill>
                <a:latin typeface="Verdana" panose="020B0604030504040204" pitchFamily="34" charset="0"/>
                <a:ea typeface="Verdana" panose="020B0604030504040204" pitchFamily="34" charset="0"/>
              </a:rPr>
              <a:t>.</a:t>
            </a:r>
          </a:p>
          <a:p>
            <a:r>
              <a:rPr lang="en-IN" sz="2800" dirty="0">
                <a:solidFill>
                  <a:srgbClr val="006C86"/>
                </a:solidFill>
                <a:latin typeface="Verdana" panose="020B0604030504040204" pitchFamily="34" charset="0"/>
                <a:ea typeface="Verdana" panose="020B0604030504040204" pitchFamily="34" charset="0"/>
              </a:rPr>
              <a:t>(r)</a:t>
            </a:r>
            <a:r>
              <a:rPr lang="en-IN" dirty="0">
                <a:solidFill>
                  <a:srgbClr val="006C86"/>
                </a:solidFill>
                <a:latin typeface="Verdana" panose="020B0604030504040204" pitchFamily="34" charset="0"/>
                <a:ea typeface="Verdana" panose="020B0604030504040204" pitchFamily="34" charset="0"/>
              </a:rPr>
              <a:t> would represent the </a:t>
            </a:r>
            <a:r>
              <a:rPr lang="en-IN" dirty="0" smtClean="0">
                <a:solidFill>
                  <a:srgbClr val="006C86"/>
                </a:solidFill>
                <a:latin typeface="Verdana" panose="020B0604030504040204" pitchFamily="34" charset="0"/>
                <a:ea typeface="Verdana" panose="020B0604030504040204" pitchFamily="34" charset="0"/>
              </a:rPr>
              <a:t>Relation </a:t>
            </a:r>
            <a:r>
              <a:rPr lang="en-IN" dirty="0">
                <a:solidFill>
                  <a:srgbClr val="006C86"/>
                </a:solidFill>
                <a:latin typeface="Verdana" panose="020B0604030504040204" pitchFamily="34" charset="0"/>
                <a:ea typeface="Verdana" panose="020B0604030504040204" pitchFamily="34" charset="0"/>
              </a:rPr>
              <a:t>or the Table from which we are making a selection of the tuples</a:t>
            </a:r>
            <a:r>
              <a:rPr lang="en-IN" dirty="0" smtClean="0">
                <a:solidFill>
                  <a:srgbClr val="006C86"/>
                </a:solidFill>
                <a:latin typeface="Verdana" panose="020B0604030504040204" pitchFamily="34" charset="0"/>
                <a:ea typeface="Verdana" panose="020B0604030504040204" pitchFamily="34" charset="0"/>
              </a:rPr>
              <a:t>.</a:t>
            </a:r>
            <a:endParaRPr lang="en-IN" dirty="0">
              <a:solidFill>
                <a:srgbClr val="006C86"/>
              </a:solidFill>
              <a:latin typeface="Verdana" panose="020B0604030504040204" pitchFamily="34" charset="0"/>
              <a:ea typeface="Verdana" panose="020B0604030504040204" pitchFamily="34" charset="0"/>
            </a:endParaRPr>
          </a:p>
        </p:txBody>
      </p:sp>
      <p:sp>
        <p:nvSpPr>
          <p:cNvPr id="18" name="Rectangle 17"/>
          <p:cNvSpPr/>
          <p:nvPr/>
        </p:nvSpPr>
        <p:spPr>
          <a:xfrm>
            <a:off x="228600" y="4114800"/>
            <a:ext cx="8610600" cy="923330"/>
          </a:xfrm>
          <a:prstGeom prst="rect">
            <a:avLst/>
          </a:prstGeom>
        </p:spPr>
        <p:txBody>
          <a:bodyPr wrap="square">
            <a:spAutoFit/>
          </a:bodyPr>
          <a:lstStyle/>
          <a:p>
            <a:r>
              <a:rPr lang="en-IN" dirty="0">
                <a:solidFill>
                  <a:srgbClr val="333333"/>
                </a:solidFill>
                <a:latin typeface="verdana" panose="020B0604030504040204" pitchFamily="34" charset="0"/>
              </a:rPr>
              <a:t>Select Date of Birth (dob) and Employee Number (empno) from the relation </a:t>
            </a:r>
            <a:r>
              <a:rPr lang="en-IN" dirty="0" smtClean="0">
                <a:solidFill>
                  <a:srgbClr val="333333"/>
                </a:solidFill>
                <a:latin typeface="verdana" panose="020B0604030504040204" pitchFamily="34" charset="0"/>
              </a:rPr>
              <a:t>EMPLOYE or </a:t>
            </a:r>
            <a:r>
              <a:rPr lang="en-IN" dirty="0">
                <a:solidFill>
                  <a:srgbClr val="333333"/>
                </a:solidFill>
                <a:latin typeface="verdana" panose="020B0604030504040204" pitchFamily="34" charset="0"/>
              </a:rPr>
              <a:t>Select Date of Birth (dob) and Employee Number (empno) from the relation </a:t>
            </a:r>
            <a:r>
              <a:rPr lang="en-IN" dirty="0" smtClean="0">
                <a:solidFill>
                  <a:srgbClr val="333333"/>
                </a:solidFill>
                <a:latin typeface="verdana" panose="020B0604030504040204" pitchFamily="34" charset="0"/>
              </a:rPr>
              <a:t>EMPLOYE </a:t>
            </a:r>
            <a:r>
              <a:rPr lang="en-IN" dirty="0">
                <a:solidFill>
                  <a:srgbClr val="333333"/>
                </a:solidFill>
                <a:latin typeface="verdana" panose="020B0604030504040204" pitchFamily="34" charset="0"/>
              </a:rPr>
              <a:t>whose date of birth is before 1980</a:t>
            </a:r>
          </a:p>
        </p:txBody>
      </p:sp>
      <p:sp>
        <p:nvSpPr>
          <p:cNvPr id="21" name="Rectangle 20"/>
          <p:cNvSpPr/>
          <p:nvPr/>
        </p:nvSpPr>
        <p:spPr>
          <a:xfrm>
            <a:off x="228600" y="5065693"/>
            <a:ext cx="8458200" cy="954107"/>
          </a:xfrm>
          <a:prstGeom prst="rect">
            <a:avLst/>
          </a:prstGeom>
        </p:spPr>
        <p:txBody>
          <a:bodyPr wrap="square">
            <a:spAutoFit/>
          </a:bodyPr>
          <a:lstStyle/>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a:t>
            </a:r>
            <a:r>
              <a:rPr lang="en-IN" sz="2800" baseline="-25000" dirty="0">
                <a:solidFill>
                  <a:srgbClr val="C00000"/>
                </a:solidFill>
                <a:latin typeface="verdana" panose="020B0604030504040204" pitchFamily="34" charset="0"/>
              </a:rPr>
              <a:t>dob, </a:t>
            </a:r>
            <a:r>
              <a:rPr lang="en-IN" sz="2800" baseline="-25000" dirty="0" smtClean="0">
                <a:solidFill>
                  <a:srgbClr val="C00000"/>
                </a:solidFill>
                <a:latin typeface="verdana" panose="020B0604030504040204" pitchFamily="34" charset="0"/>
              </a:rPr>
              <a:t>empno</a:t>
            </a:r>
            <a:r>
              <a:rPr lang="en-IN" sz="2800" dirty="0" smtClean="0">
                <a:solidFill>
                  <a:srgbClr val="C00000"/>
                </a:solidFill>
                <a:latin typeface="verdana" panose="020B0604030504040204" pitchFamily="34" charset="0"/>
              </a:rPr>
              <a:t>(EMPLOYEE)</a:t>
            </a:r>
          </a:p>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a:t>
            </a:r>
            <a:r>
              <a:rPr lang="en-IN" sz="2800" baseline="-25000" dirty="0">
                <a:solidFill>
                  <a:srgbClr val="C00000"/>
                </a:solidFill>
                <a:latin typeface="verdana" panose="020B0604030504040204" pitchFamily="34" charset="0"/>
              </a:rPr>
              <a:t>dob, </a:t>
            </a:r>
            <a:r>
              <a:rPr lang="en-IN" sz="2800" baseline="-25000" dirty="0" smtClean="0">
                <a:solidFill>
                  <a:srgbClr val="C00000"/>
                </a:solidFill>
                <a:latin typeface="verdana" panose="020B0604030504040204" pitchFamily="34" charset="0"/>
              </a:rPr>
              <a:t>empno </a:t>
            </a:r>
            <a:r>
              <a:rPr lang="en-IN" sz="2800" dirty="0" smtClean="0">
                <a:solidFill>
                  <a:srgbClr val="C00000"/>
                </a:solidFill>
                <a:latin typeface="verdana" panose="020B0604030504040204" pitchFamily="34" charset="0"/>
              </a:rPr>
              <a:t>[</a:t>
            </a:r>
            <a:r>
              <a:rPr lang="el-GR" sz="2800" dirty="0" smtClean="0">
                <a:solidFill>
                  <a:srgbClr val="C00000"/>
                </a:solidFill>
                <a:latin typeface="verdana" panose="020B0604030504040204" pitchFamily="34" charset="0"/>
              </a:rPr>
              <a:t>σ</a:t>
            </a:r>
            <a:r>
              <a:rPr lang="en-IN" sz="2800" baseline="-25000" dirty="0">
                <a:solidFill>
                  <a:srgbClr val="C00000"/>
                </a:solidFill>
                <a:latin typeface="verdana" panose="020B0604030504040204" pitchFamily="34" charset="0"/>
              </a:rPr>
              <a:t>dob&lt;’01-Jan-1980′</a:t>
            </a:r>
            <a:r>
              <a:rPr lang="en-IN" sz="2800" dirty="0">
                <a:solidFill>
                  <a:srgbClr val="C00000"/>
                </a:solidFill>
                <a:latin typeface="verdana" panose="020B0604030504040204" pitchFamily="34" charset="0"/>
              </a:rPr>
              <a:t>(EMPLOYEE</a:t>
            </a:r>
            <a:r>
              <a:rPr lang="en-IN" sz="2800" dirty="0" smtClean="0">
                <a:solidFill>
                  <a:srgbClr val="C00000"/>
                </a:solidFill>
                <a:latin typeface="verdana" panose="020B0604030504040204" pitchFamily="34" charset="0"/>
              </a:rPr>
              <a:t>)]</a:t>
            </a:r>
            <a:endParaRPr lang="en-IN" sz="2800" dirty="0">
              <a:solidFill>
                <a:srgbClr val="C00000"/>
              </a:solidFill>
              <a:latin typeface="verdana" panose="020B0604030504040204" pitchFamily="34" charset="0"/>
            </a:endParaRPr>
          </a:p>
        </p:txBody>
      </p:sp>
    </p:spTree>
    <p:extLst>
      <p:ext uri="{BB962C8B-B14F-4D97-AF65-F5344CB8AC3E}">
        <p14:creationId xmlns:p14="http://schemas.microsoft.com/office/powerpoint/2010/main" val="36630945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7EEEE3"/>
                </a:solidFill>
                <a:latin typeface="Segoe UI Light" panose="020B0502040204020203" pitchFamily="34" charset="0"/>
                <a:cs typeface="Segoe UI Light" panose="020B0502040204020203" pitchFamily="34" charset="0"/>
              </a:rPr>
              <a:t>What is Relation and </a:t>
            </a:r>
            <a:r>
              <a:rPr lang="en-IN" dirty="0" smtClean="0">
                <a:solidFill>
                  <a:srgbClr val="7EEEE3"/>
                </a:solidFill>
                <a:latin typeface="Segoe UI Light" panose="020B0502040204020203" pitchFamily="34" charset="0"/>
                <a:cs typeface="Segoe UI Light" panose="020B0502040204020203" pitchFamily="34" charset="0"/>
              </a:rPr>
              <a:t>Relationship?</a:t>
            </a:r>
            <a:endParaRPr lang="en-US" dirty="0">
              <a:solidFill>
                <a:srgbClr val="7EEEE3"/>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936200061"/>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vert="horz" anchor="b" anchorCtr="0">
            <a:normAutofit/>
          </a:bodyPr>
          <a:lstStyle/>
          <a:p>
            <a:pPr>
              <a:spcBef>
                <a:spcPts val="700"/>
              </a:spcBef>
              <a:buClr>
                <a:schemeClr val="accent2"/>
              </a:buClr>
              <a:buSzPct val="60000"/>
            </a:pPr>
            <a:r>
              <a:rPr lang="en-IN" dirty="0" smtClean="0"/>
              <a:t>UNION</a:t>
            </a:r>
            <a:endParaRPr lang="en-IN" dirty="0"/>
          </a:p>
        </p:txBody>
      </p:sp>
      <p:grpSp>
        <p:nvGrpSpPr>
          <p:cNvPr id="3" name="Group 2"/>
          <p:cNvGrpSpPr/>
          <p:nvPr/>
        </p:nvGrpSpPr>
        <p:grpSpPr>
          <a:xfrm>
            <a:off x="381000" y="1168569"/>
            <a:ext cx="4685787" cy="507831"/>
            <a:chOff x="457200" y="1295400"/>
            <a:chExt cx="4685787" cy="507831"/>
          </a:xfrm>
        </p:grpSpPr>
        <p:sp>
          <p:nvSpPr>
            <p:cNvPr id="7" name="Rectangle 6"/>
            <p:cNvSpPr/>
            <p:nvPr/>
          </p:nvSpPr>
          <p:spPr>
            <a:xfrm>
              <a:off x="457200" y="1295400"/>
              <a:ext cx="1143000"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Union</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10" name="Rectangle 9"/>
            <p:cNvSpPr/>
            <p:nvPr/>
          </p:nvSpPr>
          <p:spPr>
            <a:xfrm>
              <a:off x="1524000" y="1295400"/>
              <a:ext cx="673582" cy="461665"/>
            </a:xfrm>
            <a:prstGeom prst="rect">
              <a:avLst/>
            </a:prstGeom>
          </p:spPr>
          <p:txBody>
            <a:bodyPr wrap="none">
              <a:spAutoFit/>
            </a:bodyPr>
            <a:lstStyle/>
            <a:p>
              <a:r>
                <a:rPr lang="en-IN" sz="2400" dirty="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2" name="Rectangle 1"/>
            <p:cNvSpPr/>
            <p:nvPr/>
          </p:nvSpPr>
          <p:spPr>
            <a:xfrm>
              <a:off x="2438400" y="1341566"/>
              <a:ext cx="2704587" cy="461665"/>
            </a:xfrm>
            <a:prstGeom prst="rect">
              <a:avLst/>
            </a:prstGeom>
          </p:spPr>
          <p:txBody>
            <a:bodyPr wrap="none">
              <a:spAutoFit/>
            </a:bodyPr>
            <a:lstStyle/>
            <a:p>
              <a:r>
                <a:rPr lang="en-IN" sz="2400" dirty="0">
                  <a:solidFill>
                    <a:srgbClr val="000000"/>
                  </a:solidFill>
                  <a:latin typeface="Verdana" panose="020B0604030504040204" pitchFamily="34" charset="0"/>
                </a:rPr>
                <a:t>Notation − r U s</a:t>
              </a:r>
              <a:endParaRPr lang="en-IN" sz="2400" dirty="0"/>
            </a:p>
          </p:txBody>
        </p:sp>
      </p:grpSp>
      <p:sp>
        <p:nvSpPr>
          <p:cNvPr id="16" name="Rectangle 15"/>
          <p:cNvSpPr/>
          <p:nvPr/>
        </p:nvSpPr>
        <p:spPr>
          <a:xfrm>
            <a:off x="457200" y="2337137"/>
            <a:ext cx="8229600" cy="1015663"/>
          </a:xfrm>
          <a:prstGeom prst="rect">
            <a:avLst/>
          </a:prstGeom>
        </p:spPr>
        <p:txBody>
          <a:bodyPr wrap="square">
            <a:spAutoFit/>
          </a:bodyPr>
          <a:lstStyle/>
          <a:p>
            <a:pPr marL="285750" indent="-285750">
              <a:buFont typeface="Arial" panose="020B0604020202020204" pitchFamily="34" charset="0"/>
              <a:buChar char="•"/>
            </a:pPr>
            <a:r>
              <a:rPr lang="en-IN" sz="2000" b="1" i="1" dirty="0" smtClean="0">
                <a:latin typeface="Verdana" panose="020B0604030504040204" pitchFamily="34" charset="0"/>
                <a:ea typeface="Verdana" panose="020B0604030504040204" pitchFamily="34" charset="0"/>
              </a:rPr>
              <a:t>r</a:t>
            </a:r>
            <a:r>
              <a:rPr lang="en-IN" sz="2000" dirty="0" smtClean="0">
                <a:latin typeface="Verdana" panose="020B0604030504040204" pitchFamily="34" charset="0"/>
                <a:ea typeface="Verdana" panose="020B0604030504040204" pitchFamily="34" charset="0"/>
              </a:rPr>
              <a:t>, </a:t>
            </a:r>
            <a:r>
              <a:rPr lang="en-IN" sz="2000" dirty="0">
                <a:latin typeface="Verdana" panose="020B0604030504040204" pitchFamily="34" charset="0"/>
                <a:ea typeface="Verdana" panose="020B0604030504040204" pitchFamily="34" charset="0"/>
              </a:rPr>
              <a:t>and </a:t>
            </a:r>
            <a:r>
              <a:rPr lang="en-IN" sz="2000" b="1" i="1" dirty="0" smtClean="0">
                <a:latin typeface="Verdana" panose="020B0604030504040204" pitchFamily="34" charset="0"/>
                <a:ea typeface="Verdana" panose="020B0604030504040204" pitchFamily="34" charset="0"/>
              </a:rPr>
              <a:t>s</a:t>
            </a:r>
            <a:r>
              <a:rPr lang="en-IN" sz="2000" dirty="0" smtClean="0">
                <a:latin typeface="Verdana" panose="020B0604030504040204" pitchFamily="34" charset="0"/>
                <a:ea typeface="Verdana" panose="020B0604030504040204" pitchFamily="34" charset="0"/>
              </a:rPr>
              <a:t> </a:t>
            </a:r>
            <a:r>
              <a:rPr lang="en-IN" sz="2000" dirty="0">
                <a:latin typeface="Verdana" panose="020B0604030504040204" pitchFamily="34" charset="0"/>
                <a:ea typeface="Verdana" panose="020B0604030504040204" pitchFamily="34" charset="0"/>
              </a:rPr>
              <a:t>must have the same number of attributes.</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Attribute domains must be compatible.</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Duplicate tuples are automatically eliminated.</a:t>
            </a:r>
          </a:p>
        </p:txBody>
      </p:sp>
      <p:sp>
        <p:nvSpPr>
          <p:cNvPr id="17" name="Rectangle 16"/>
          <p:cNvSpPr/>
          <p:nvPr/>
        </p:nvSpPr>
        <p:spPr>
          <a:xfrm>
            <a:off x="457200" y="1600200"/>
            <a:ext cx="8229600" cy="584775"/>
          </a:xfrm>
          <a:prstGeom prst="rect">
            <a:avLst/>
          </a:prstGeom>
        </p:spPr>
        <p:txBody>
          <a:bodyPr wrap="square">
            <a:spAutoFit/>
          </a:bodyPr>
          <a:lstStyle/>
          <a:p>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
            </a:r>
            <a:r>
              <a:rPr lang="en-IN" sz="3200" baseline="-25000" dirty="0" smtClean="0">
                <a:solidFill>
                  <a:srgbClr val="FFC000"/>
                </a:solidFill>
                <a:latin typeface="Verdana" panose="020B0604030504040204" pitchFamily="34" charset="0"/>
                <a:ea typeface="Verdana" panose="020B0604030504040204" pitchFamily="34" charset="0"/>
              </a:rPr>
              <a:t>attribute-list</a:t>
            </a:r>
            <a:r>
              <a:rPr lang="en-IN" sz="3200" baseline="-25000" dirty="0">
                <a:solidFill>
                  <a:srgbClr val="FFC000"/>
                </a:solidFill>
                <a:latin typeface="Verdana" panose="020B0604030504040204" pitchFamily="34" charset="0"/>
                <a:ea typeface="Verdana" panose="020B0604030504040204" pitchFamily="34" charset="0"/>
              </a:rPr>
              <a:t>&gt;</a:t>
            </a:r>
            <a:r>
              <a:rPr lang="en-IN" sz="3200" dirty="0">
                <a:solidFill>
                  <a:srgbClr val="FFC000"/>
                </a:solidFill>
                <a:latin typeface="Verdana" panose="020B0604030504040204" pitchFamily="34" charset="0"/>
                <a:ea typeface="Verdana" panose="020B0604030504040204" pitchFamily="34" charset="0"/>
              </a:rPr>
              <a:t>(r</a:t>
            </a:r>
            <a:r>
              <a:rPr lang="en-IN" sz="3200" dirty="0" smtClean="0">
                <a:solidFill>
                  <a:srgbClr val="FFC000"/>
                </a:solidFill>
                <a:latin typeface="Verdana" panose="020B0604030504040204" pitchFamily="34" charset="0"/>
                <a:ea typeface="Verdana" panose="020B0604030504040204" pitchFamily="34" charset="0"/>
              </a:rPr>
              <a:t>) </a:t>
            </a:r>
            <a:r>
              <a:rPr lang="en-IN" sz="3200" dirty="0" smtClean="0">
                <a:solidFill>
                  <a:srgbClr val="FF0000"/>
                </a:solidFill>
                <a:latin typeface="Verdana" panose="020B0604030504040204" pitchFamily="34" charset="0"/>
              </a:rPr>
              <a:t>U</a:t>
            </a:r>
            <a:r>
              <a:rPr lang="en-IN" sz="3200" dirty="0" smtClean="0">
                <a:solidFill>
                  <a:srgbClr val="000000"/>
                </a:solidFill>
                <a:latin typeface="Verdana" panose="020B0604030504040204" pitchFamily="34" charset="0"/>
              </a:rPr>
              <a:t> </a:t>
            </a:r>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&lt;attribute-list</a:t>
            </a:r>
            <a:r>
              <a:rPr lang="en-IN" sz="3200" baseline="-25000" dirty="0" smtClean="0">
                <a:solidFill>
                  <a:srgbClr val="FFC000"/>
                </a:solidFill>
                <a:latin typeface="Verdana" panose="020B0604030504040204" pitchFamily="34" charset="0"/>
                <a:ea typeface="Verdana" panose="020B0604030504040204" pitchFamily="34" charset="0"/>
              </a:rPr>
              <a:t>&gt;</a:t>
            </a:r>
            <a:r>
              <a:rPr lang="en-IN" sz="3200" dirty="0" smtClean="0">
                <a:solidFill>
                  <a:srgbClr val="FFC000"/>
                </a:solidFill>
                <a:latin typeface="Verdana" panose="020B0604030504040204" pitchFamily="34" charset="0"/>
                <a:ea typeface="Verdana" panose="020B0604030504040204" pitchFamily="34" charset="0"/>
              </a:rPr>
              <a:t>(S) </a:t>
            </a:r>
            <a:endParaRPr lang="en-IN" sz="3200" dirty="0">
              <a:solidFill>
                <a:srgbClr val="FFC000"/>
              </a:solidFill>
              <a:latin typeface="Verdana" panose="020B0604030504040204" pitchFamily="34" charset="0"/>
              <a:ea typeface="Verdana" panose="020B0604030504040204" pitchFamily="34" charset="0"/>
            </a:endParaRPr>
          </a:p>
        </p:txBody>
      </p:sp>
      <p:sp>
        <p:nvSpPr>
          <p:cNvPr id="4" name="Rectangle 3"/>
          <p:cNvSpPr/>
          <p:nvPr/>
        </p:nvSpPr>
        <p:spPr>
          <a:xfrm>
            <a:off x="190499" y="4267200"/>
            <a:ext cx="8762999" cy="646331"/>
          </a:xfrm>
          <a:prstGeom prst="rect">
            <a:avLst/>
          </a:prstGeom>
        </p:spPr>
        <p:txBody>
          <a:bodyPr wrap="square">
            <a:spAutoFit/>
          </a:bodyPr>
          <a:lstStyle/>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 </a:t>
            </a:r>
            <a:r>
              <a:rPr lang="en-IN" sz="2800" baseline="-25000" dirty="0" smtClean="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(BOOK) </a:t>
            </a:r>
            <a:r>
              <a:rPr lang="en-IN" sz="3600" dirty="0">
                <a:solidFill>
                  <a:srgbClr val="FDE139"/>
                </a:solidFill>
                <a:latin typeface="verdana" panose="020B0604030504040204" pitchFamily="34" charset="0"/>
              </a:rPr>
              <a:t>∪</a:t>
            </a:r>
            <a:r>
              <a:rPr lang="en-IN" sz="2800" dirty="0">
                <a:solidFill>
                  <a:srgbClr val="C00000"/>
                </a:solidFill>
                <a:latin typeface="verdana" panose="020B0604030504040204" pitchFamily="34" charset="0"/>
              </a:rPr>
              <a:t> ∏ </a:t>
            </a:r>
            <a:r>
              <a:rPr lang="en-IN" sz="2800" baseline="-25000" dirty="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(COMPUTER)</a:t>
            </a:r>
          </a:p>
        </p:txBody>
      </p:sp>
      <p:sp>
        <p:nvSpPr>
          <p:cNvPr id="5" name="Rectangle 4"/>
          <p:cNvSpPr/>
          <p:nvPr/>
        </p:nvSpPr>
        <p:spPr>
          <a:xfrm>
            <a:off x="101597" y="3669774"/>
            <a:ext cx="8877301" cy="646331"/>
          </a:xfrm>
          <a:prstGeom prst="rect">
            <a:avLst/>
          </a:prstGeom>
        </p:spPr>
        <p:txBody>
          <a:bodyPr wrap="square">
            <a:spAutoFit/>
          </a:bodyPr>
          <a:lstStyle/>
          <a:p>
            <a:r>
              <a:rPr lang="en-IN" dirty="0" smtClean="0">
                <a:latin typeface="Verdana" panose="020B0604030504040204" pitchFamily="34" charset="0"/>
                <a:ea typeface="Verdana" panose="020B0604030504040204" pitchFamily="34" charset="0"/>
              </a:rPr>
              <a:t>Selects the </a:t>
            </a:r>
            <a:r>
              <a:rPr lang="en-IN" dirty="0">
                <a:latin typeface="Verdana" panose="020B0604030504040204" pitchFamily="34" charset="0"/>
                <a:ea typeface="Verdana" panose="020B0604030504040204" pitchFamily="34" charset="0"/>
              </a:rPr>
              <a:t>customer name who have either purchased a book or a computer or both.</a:t>
            </a:r>
          </a:p>
        </p:txBody>
      </p:sp>
    </p:spTree>
    <p:extLst>
      <p:ext uri="{BB962C8B-B14F-4D97-AF65-F5344CB8AC3E}">
        <p14:creationId xmlns:p14="http://schemas.microsoft.com/office/powerpoint/2010/main" val="17760065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8" name="Group 7"/>
          <p:cNvGrpSpPr/>
          <p:nvPr/>
        </p:nvGrpSpPr>
        <p:grpSpPr>
          <a:xfrm>
            <a:off x="361694" y="1168567"/>
            <a:ext cx="5658106" cy="461666"/>
            <a:chOff x="457200" y="1168567"/>
            <a:chExt cx="5658106" cy="461666"/>
          </a:xfrm>
        </p:grpSpPr>
        <p:sp>
          <p:nvSpPr>
            <p:cNvPr id="7" name="Rectangle 6"/>
            <p:cNvSpPr/>
            <p:nvPr/>
          </p:nvSpPr>
          <p:spPr>
            <a:xfrm>
              <a:off x="457200" y="1168567"/>
              <a:ext cx="2590800"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Intersection</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2" name="Rectangle 1"/>
            <p:cNvSpPr/>
            <p:nvPr/>
          </p:nvSpPr>
          <p:spPr>
            <a:xfrm>
              <a:off x="3410719" y="1168567"/>
              <a:ext cx="2704587" cy="461665"/>
            </a:xfrm>
            <a:prstGeom prst="rect">
              <a:avLst/>
            </a:prstGeom>
          </p:spPr>
          <p:txBody>
            <a:bodyPr wrap="none">
              <a:spAutoFit/>
            </a:bodyPr>
            <a:lstStyle/>
            <a:p>
              <a:r>
                <a:rPr lang="en-IN" sz="2400" dirty="0">
                  <a:solidFill>
                    <a:srgbClr val="000000"/>
                  </a:solidFill>
                  <a:latin typeface="Verdana" panose="020B0604030504040204" pitchFamily="34" charset="0"/>
                </a:rPr>
                <a:t>Notation − r </a:t>
              </a:r>
              <a:r>
                <a:rPr lang="en-IN" sz="2400" dirty="0">
                  <a:solidFill>
                    <a:srgbClr val="333333"/>
                  </a:solidFill>
                  <a:latin typeface="verdana" panose="020B0604030504040204" pitchFamily="34" charset="0"/>
                </a:rPr>
                <a:t>∩</a:t>
              </a:r>
              <a:r>
                <a:rPr lang="en-IN" sz="2400" dirty="0" smtClean="0">
                  <a:solidFill>
                    <a:srgbClr val="000000"/>
                  </a:solidFill>
                  <a:latin typeface="Verdana" panose="020B0604030504040204" pitchFamily="34" charset="0"/>
                </a:rPr>
                <a:t> </a:t>
              </a:r>
              <a:r>
                <a:rPr lang="en-IN" sz="2400" dirty="0">
                  <a:solidFill>
                    <a:srgbClr val="000000"/>
                  </a:solidFill>
                  <a:latin typeface="Verdana" panose="020B0604030504040204" pitchFamily="34" charset="0"/>
                </a:rPr>
                <a:t>s</a:t>
              </a:r>
              <a:endParaRPr lang="en-IN" sz="2400" dirty="0"/>
            </a:p>
          </p:txBody>
        </p:sp>
        <p:sp>
          <p:nvSpPr>
            <p:cNvPr id="4" name="Rectangle 3"/>
            <p:cNvSpPr/>
            <p:nvPr/>
          </p:nvSpPr>
          <p:spPr>
            <a:xfrm>
              <a:off x="2514600" y="1168568"/>
              <a:ext cx="684803" cy="461665"/>
            </a:xfrm>
            <a:prstGeom prst="rect">
              <a:avLst/>
            </a:prstGeom>
          </p:spPr>
          <p:txBody>
            <a:bodyPr wrap="none">
              <a:spAutoFit/>
            </a:bodyPr>
            <a:lstStyle/>
            <a:p>
              <a:r>
                <a:rPr lang="en-IN" sz="2400" dirty="0" smtClean="0">
                  <a:solidFill>
                    <a:srgbClr val="333333"/>
                  </a:solidFill>
                  <a:latin typeface="verdana" panose="020B0604030504040204" pitchFamily="34" charset="0"/>
                </a:rPr>
                <a:t>(∩)</a:t>
              </a:r>
              <a:endParaRPr lang="en-IN" sz="2400" dirty="0"/>
            </a:p>
          </p:txBody>
        </p:sp>
      </p:grpSp>
      <p:sp>
        <p:nvSpPr>
          <p:cNvPr id="12" name="Title 1"/>
          <p:cNvSpPr txBox="1">
            <a:spLocks/>
          </p:cNvSpPr>
          <p:nvPr/>
        </p:nvSpPr>
        <p:spPr>
          <a:xfrm>
            <a:off x="457200" y="0"/>
            <a:ext cx="8229600" cy="914400"/>
          </a:xfrm>
          <a:prstGeom prst="rect">
            <a:avLst/>
          </a:prstGeom>
        </p:spPr>
        <p:txBody>
          <a:bodyPr vert="horz" anchor="b" anchorCtr="0">
            <a:normAutofit/>
          </a:bodyPr>
          <a:lstStyle>
            <a:lvl1pPr algn="l" rtl="0" eaLnBrk="1" latinLnBrk="0" hangingPunct="1">
              <a:spcBef>
                <a:spcPct val="0"/>
              </a:spcBef>
              <a:buNone/>
              <a:defRPr kumimoji="0" sz="3200" kern="1200">
                <a:solidFill>
                  <a:schemeClr val="tx2"/>
                </a:solidFill>
                <a:latin typeface="+mj-lt"/>
                <a:ea typeface="+mj-ea"/>
                <a:cs typeface="+mj-cs"/>
              </a:defRPr>
            </a:lvl1pPr>
          </a:lstStyle>
          <a:p>
            <a:pPr>
              <a:spcBef>
                <a:spcPts val="700"/>
              </a:spcBef>
              <a:buClr>
                <a:schemeClr val="accent2"/>
              </a:buClr>
              <a:buSzPct val="60000"/>
            </a:pPr>
            <a:r>
              <a:rPr lang="en-IN" dirty="0" smtClean="0"/>
              <a:t>INTERSECTION</a:t>
            </a:r>
            <a:endParaRPr lang="en-IN" dirty="0"/>
          </a:p>
        </p:txBody>
      </p:sp>
      <p:sp>
        <p:nvSpPr>
          <p:cNvPr id="15" name="Rectangle 14"/>
          <p:cNvSpPr/>
          <p:nvPr/>
        </p:nvSpPr>
        <p:spPr>
          <a:xfrm>
            <a:off x="457200" y="2337137"/>
            <a:ext cx="8229600" cy="1015663"/>
          </a:xfrm>
          <a:prstGeom prst="rect">
            <a:avLst/>
          </a:prstGeom>
        </p:spPr>
        <p:txBody>
          <a:bodyPr wrap="square">
            <a:spAutoFit/>
          </a:bodyPr>
          <a:lstStyle/>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r, and s must have the same number of attributes.</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Attribute domains must be compatible.</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Duplicate tuples are automatically eliminated.</a:t>
            </a:r>
          </a:p>
        </p:txBody>
      </p:sp>
      <p:sp>
        <p:nvSpPr>
          <p:cNvPr id="17" name="Rectangle 16"/>
          <p:cNvSpPr/>
          <p:nvPr/>
        </p:nvSpPr>
        <p:spPr>
          <a:xfrm>
            <a:off x="457200" y="1600200"/>
            <a:ext cx="8229600" cy="584775"/>
          </a:xfrm>
          <a:prstGeom prst="rect">
            <a:avLst/>
          </a:prstGeom>
        </p:spPr>
        <p:txBody>
          <a:bodyPr wrap="square">
            <a:spAutoFit/>
          </a:bodyPr>
          <a:lstStyle/>
          <a:p>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
            </a:r>
            <a:r>
              <a:rPr lang="en-IN" sz="3200" baseline="-25000" dirty="0" smtClean="0">
                <a:solidFill>
                  <a:srgbClr val="FFC000"/>
                </a:solidFill>
                <a:latin typeface="Verdana" panose="020B0604030504040204" pitchFamily="34" charset="0"/>
                <a:ea typeface="Verdana" panose="020B0604030504040204" pitchFamily="34" charset="0"/>
              </a:rPr>
              <a:t>attribute-list</a:t>
            </a:r>
            <a:r>
              <a:rPr lang="en-IN" sz="3200" baseline="-25000" dirty="0">
                <a:solidFill>
                  <a:srgbClr val="FFC000"/>
                </a:solidFill>
                <a:latin typeface="Verdana" panose="020B0604030504040204" pitchFamily="34" charset="0"/>
                <a:ea typeface="Verdana" panose="020B0604030504040204" pitchFamily="34" charset="0"/>
              </a:rPr>
              <a:t>&gt;</a:t>
            </a:r>
            <a:r>
              <a:rPr lang="en-IN" sz="3200" dirty="0">
                <a:solidFill>
                  <a:srgbClr val="FFC000"/>
                </a:solidFill>
                <a:latin typeface="Verdana" panose="020B0604030504040204" pitchFamily="34" charset="0"/>
                <a:ea typeface="Verdana" panose="020B0604030504040204" pitchFamily="34" charset="0"/>
              </a:rPr>
              <a:t>(r</a:t>
            </a:r>
            <a:r>
              <a:rPr lang="en-IN" sz="3200" dirty="0" smtClean="0">
                <a:solidFill>
                  <a:srgbClr val="FFC000"/>
                </a:solidFill>
                <a:latin typeface="Verdana" panose="020B0604030504040204" pitchFamily="34" charset="0"/>
                <a:ea typeface="Verdana" panose="020B0604030504040204" pitchFamily="34" charset="0"/>
              </a:rPr>
              <a:t>) </a:t>
            </a:r>
            <a:r>
              <a:rPr lang="en-IN" sz="3200" b="1" dirty="0" smtClean="0">
                <a:solidFill>
                  <a:srgbClr val="FF0000"/>
                </a:solidFill>
                <a:latin typeface="Verdana" panose="020B0604030504040204" pitchFamily="34" charset="0"/>
              </a:rPr>
              <a:t>∩</a:t>
            </a:r>
            <a:r>
              <a:rPr lang="en-IN" sz="3200" dirty="0" smtClean="0">
                <a:solidFill>
                  <a:srgbClr val="000000"/>
                </a:solidFill>
                <a:latin typeface="Verdana" panose="020B0604030504040204" pitchFamily="34" charset="0"/>
              </a:rPr>
              <a:t> </a:t>
            </a:r>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&lt;attribute-list</a:t>
            </a:r>
            <a:r>
              <a:rPr lang="en-IN" sz="3200" baseline="-25000" dirty="0" smtClean="0">
                <a:solidFill>
                  <a:srgbClr val="FFC000"/>
                </a:solidFill>
                <a:latin typeface="Verdana" panose="020B0604030504040204" pitchFamily="34" charset="0"/>
                <a:ea typeface="Verdana" panose="020B0604030504040204" pitchFamily="34" charset="0"/>
              </a:rPr>
              <a:t>&gt;</a:t>
            </a:r>
            <a:r>
              <a:rPr lang="en-IN" sz="3200" dirty="0" smtClean="0">
                <a:solidFill>
                  <a:srgbClr val="FFC000"/>
                </a:solidFill>
                <a:latin typeface="Verdana" panose="020B0604030504040204" pitchFamily="34" charset="0"/>
                <a:ea typeface="Verdana" panose="020B0604030504040204" pitchFamily="34" charset="0"/>
              </a:rPr>
              <a:t>(S) </a:t>
            </a:r>
            <a:endParaRPr lang="en-IN" sz="3200" dirty="0">
              <a:solidFill>
                <a:srgbClr val="FFC000"/>
              </a:solidFill>
              <a:latin typeface="Verdana" panose="020B0604030504040204" pitchFamily="34" charset="0"/>
              <a:ea typeface="Verdana" panose="020B0604030504040204" pitchFamily="34" charset="0"/>
            </a:endParaRPr>
          </a:p>
        </p:txBody>
      </p:sp>
      <p:sp>
        <p:nvSpPr>
          <p:cNvPr id="9" name="Rectangle 8"/>
          <p:cNvSpPr/>
          <p:nvPr/>
        </p:nvSpPr>
        <p:spPr>
          <a:xfrm>
            <a:off x="190499" y="4267200"/>
            <a:ext cx="8762999" cy="646331"/>
          </a:xfrm>
          <a:prstGeom prst="rect">
            <a:avLst/>
          </a:prstGeom>
        </p:spPr>
        <p:txBody>
          <a:bodyPr wrap="square">
            <a:spAutoFit/>
          </a:bodyPr>
          <a:lstStyle/>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 </a:t>
            </a:r>
            <a:r>
              <a:rPr lang="en-IN" sz="2800" baseline="-25000" dirty="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(BOOK) </a:t>
            </a:r>
            <a:r>
              <a:rPr lang="en-IN" sz="3600" dirty="0">
                <a:solidFill>
                  <a:srgbClr val="FDE139"/>
                </a:solidFill>
                <a:latin typeface="verdana" panose="020B0604030504040204" pitchFamily="34" charset="0"/>
              </a:rPr>
              <a:t>∩</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 </a:t>
            </a:r>
            <a:r>
              <a:rPr lang="en-IN" sz="2800" baseline="-25000" dirty="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(COMPUTER)</a:t>
            </a:r>
          </a:p>
        </p:txBody>
      </p:sp>
      <p:sp>
        <p:nvSpPr>
          <p:cNvPr id="10" name="Rectangle 9"/>
          <p:cNvSpPr/>
          <p:nvPr/>
        </p:nvSpPr>
        <p:spPr>
          <a:xfrm>
            <a:off x="127001" y="3670300"/>
            <a:ext cx="8826497" cy="646331"/>
          </a:xfrm>
          <a:prstGeom prst="rect">
            <a:avLst/>
          </a:prstGeom>
        </p:spPr>
        <p:txBody>
          <a:bodyPr wrap="square">
            <a:spAutoFit/>
          </a:bodyPr>
          <a:lstStyle/>
          <a:p>
            <a:r>
              <a:rPr lang="en-IN" dirty="0">
                <a:latin typeface="Verdana" panose="020B0604030504040204" pitchFamily="34" charset="0"/>
                <a:ea typeface="Verdana" panose="020B0604030504040204" pitchFamily="34" charset="0"/>
              </a:rPr>
              <a:t>Projects the customer name who have purchased a book and a computer both.</a:t>
            </a:r>
          </a:p>
        </p:txBody>
      </p:sp>
    </p:spTree>
    <p:extLst>
      <p:ext uri="{BB962C8B-B14F-4D97-AF65-F5344CB8AC3E}">
        <p14:creationId xmlns:p14="http://schemas.microsoft.com/office/powerpoint/2010/main" val="38445906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a:bodyPr>
          <a:lstStyle/>
          <a:p>
            <a:pPr lvl="0">
              <a:spcBef>
                <a:spcPts val="700"/>
              </a:spcBef>
              <a:buClr>
                <a:schemeClr val="accent2"/>
              </a:buClr>
              <a:buSzPct val="60000"/>
              <a:defRPr/>
            </a:pPr>
            <a:r>
              <a:rPr lang="en-IN" dirty="0" smtClean="0"/>
              <a:t>MINUS</a:t>
            </a:r>
            <a:endParaRPr lang="en-IN" b="1" dirty="0">
              <a:latin typeface="Arial" pitchFamily="34" charset="0"/>
              <a:cs typeface="Arial" pitchFamily="34" charset="0"/>
            </a:endParaRPr>
          </a:p>
        </p:txBody>
      </p:sp>
      <p:grpSp>
        <p:nvGrpSpPr>
          <p:cNvPr id="3" name="Group 2"/>
          <p:cNvGrpSpPr/>
          <p:nvPr/>
        </p:nvGrpSpPr>
        <p:grpSpPr>
          <a:xfrm>
            <a:off x="381000" y="1143000"/>
            <a:ext cx="4437911" cy="499765"/>
            <a:chOff x="457200" y="1269831"/>
            <a:chExt cx="4437911" cy="499765"/>
          </a:xfrm>
        </p:grpSpPr>
        <p:sp>
          <p:nvSpPr>
            <p:cNvPr id="7" name="Rectangle 6"/>
            <p:cNvSpPr/>
            <p:nvPr/>
          </p:nvSpPr>
          <p:spPr>
            <a:xfrm>
              <a:off x="457200" y="1295400"/>
              <a:ext cx="1295400"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Minus</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10" name="Rectangle 9"/>
            <p:cNvSpPr/>
            <p:nvPr/>
          </p:nvSpPr>
          <p:spPr>
            <a:xfrm>
              <a:off x="1447800" y="1269831"/>
              <a:ext cx="603050" cy="461665"/>
            </a:xfrm>
            <a:prstGeom prst="rect">
              <a:avLst/>
            </a:prstGeom>
          </p:spPr>
          <p:txBody>
            <a:bodyPr wrap="none">
              <a:spAutoFit/>
            </a:bodyPr>
            <a:lstStyle/>
            <a:p>
              <a:r>
                <a:rPr lang="en-IN" sz="2400" dirty="0" smtClean="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2" name="Rectangle 1"/>
            <p:cNvSpPr/>
            <p:nvPr/>
          </p:nvSpPr>
          <p:spPr>
            <a:xfrm>
              <a:off x="2277087" y="1307931"/>
              <a:ext cx="2618024" cy="461665"/>
            </a:xfrm>
            <a:prstGeom prst="rect">
              <a:avLst/>
            </a:prstGeom>
          </p:spPr>
          <p:txBody>
            <a:bodyPr wrap="none">
              <a:spAutoFit/>
            </a:bodyPr>
            <a:lstStyle/>
            <a:p>
              <a:r>
                <a:rPr lang="en-IN" sz="2400" dirty="0">
                  <a:solidFill>
                    <a:srgbClr val="000000"/>
                  </a:solidFill>
                  <a:latin typeface="Verdana" panose="020B0604030504040204" pitchFamily="34" charset="0"/>
                </a:rPr>
                <a:t>Notation − r </a:t>
              </a:r>
              <a:r>
                <a:rPr lang="en-IN" sz="2400" dirty="0" smtClean="0">
                  <a:solidFill>
                    <a:srgbClr val="000000"/>
                  </a:solidFill>
                  <a:latin typeface="Verdana" panose="020B0604030504040204" pitchFamily="34" charset="0"/>
                </a:rPr>
                <a:t>- </a:t>
              </a:r>
              <a:r>
                <a:rPr lang="en-IN" sz="2400" dirty="0">
                  <a:solidFill>
                    <a:srgbClr val="000000"/>
                  </a:solidFill>
                  <a:latin typeface="Verdana" panose="020B0604030504040204" pitchFamily="34" charset="0"/>
                </a:rPr>
                <a:t>s</a:t>
              </a:r>
              <a:endParaRPr lang="en-IN" sz="2400" dirty="0"/>
            </a:p>
          </p:txBody>
        </p:sp>
      </p:grpSp>
      <p:sp>
        <p:nvSpPr>
          <p:cNvPr id="12" name="Rectangle 11"/>
          <p:cNvSpPr/>
          <p:nvPr/>
        </p:nvSpPr>
        <p:spPr>
          <a:xfrm>
            <a:off x="457200" y="2337137"/>
            <a:ext cx="8229600" cy="1015663"/>
          </a:xfrm>
          <a:prstGeom prst="rect">
            <a:avLst/>
          </a:prstGeom>
        </p:spPr>
        <p:txBody>
          <a:bodyPr wrap="square">
            <a:spAutoFit/>
          </a:bodyPr>
          <a:lstStyle/>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r, and s must have the same number of attributes.</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Attribute domains must be compatible.</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Duplicate tuples are automatically eliminated.</a:t>
            </a:r>
          </a:p>
        </p:txBody>
      </p:sp>
      <p:sp>
        <p:nvSpPr>
          <p:cNvPr id="13" name="Rectangle 12"/>
          <p:cNvSpPr/>
          <p:nvPr/>
        </p:nvSpPr>
        <p:spPr>
          <a:xfrm>
            <a:off x="457200" y="1600200"/>
            <a:ext cx="8229600" cy="584775"/>
          </a:xfrm>
          <a:prstGeom prst="rect">
            <a:avLst/>
          </a:prstGeom>
        </p:spPr>
        <p:txBody>
          <a:bodyPr wrap="square">
            <a:spAutoFit/>
          </a:bodyPr>
          <a:lstStyle/>
          <a:p>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
            </a:r>
            <a:r>
              <a:rPr lang="en-IN" sz="3200" baseline="-25000" dirty="0" smtClean="0">
                <a:solidFill>
                  <a:srgbClr val="FFC000"/>
                </a:solidFill>
                <a:latin typeface="Verdana" panose="020B0604030504040204" pitchFamily="34" charset="0"/>
                <a:ea typeface="Verdana" panose="020B0604030504040204" pitchFamily="34" charset="0"/>
              </a:rPr>
              <a:t>attribute-list</a:t>
            </a:r>
            <a:r>
              <a:rPr lang="en-IN" sz="3200" baseline="-25000" dirty="0">
                <a:solidFill>
                  <a:srgbClr val="FFC000"/>
                </a:solidFill>
                <a:latin typeface="Verdana" panose="020B0604030504040204" pitchFamily="34" charset="0"/>
                <a:ea typeface="Verdana" panose="020B0604030504040204" pitchFamily="34" charset="0"/>
              </a:rPr>
              <a:t>&gt;</a:t>
            </a:r>
            <a:r>
              <a:rPr lang="en-IN" sz="3200" dirty="0">
                <a:solidFill>
                  <a:srgbClr val="FFC000"/>
                </a:solidFill>
                <a:latin typeface="Verdana" panose="020B0604030504040204" pitchFamily="34" charset="0"/>
                <a:ea typeface="Verdana" panose="020B0604030504040204" pitchFamily="34" charset="0"/>
              </a:rPr>
              <a:t>(r</a:t>
            </a:r>
            <a:r>
              <a:rPr lang="en-IN" sz="3200" dirty="0" smtClean="0">
                <a:solidFill>
                  <a:srgbClr val="FFC000"/>
                </a:solidFill>
                <a:latin typeface="Verdana" panose="020B0604030504040204" pitchFamily="34" charset="0"/>
                <a:ea typeface="Verdana" panose="020B0604030504040204" pitchFamily="34" charset="0"/>
              </a:rPr>
              <a:t>) </a:t>
            </a:r>
            <a:r>
              <a:rPr lang="en-IN" sz="3200" b="1" dirty="0" smtClean="0">
                <a:solidFill>
                  <a:srgbClr val="FF0000"/>
                </a:solidFill>
                <a:latin typeface="Verdana" panose="020B0604030504040204" pitchFamily="34" charset="0"/>
                <a:ea typeface="Verdana" panose="020B0604030504040204" pitchFamily="34" charset="0"/>
              </a:rPr>
              <a:t>-</a:t>
            </a:r>
            <a:r>
              <a:rPr lang="en-IN" sz="3200" dirty="0" smtClean="0">
                <a:solidFill>
                  <a:srgbClr val="000000"/>
                </a:solidFill>
                <a:latin typeface="Verdana" panose="020B0604030504040204" pitchFamily="34" charset="0"/>
              </a:rPr>
              <a:t> </a:t>
            </a:r>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&lt;attribute-list</a:t>
            </a:r>
            <a:r>
              <a:rPr lang="en-IN" sz="3200" baseline="-25000" dirty="0" smtClean="0">
                <a:solidFill>
                  <a:srgbClr val="FFC000"/>
                </a:solidFill>
                <a:latin typeface="Verdana" panose="020B0604030504040204" pitchFamily="34" charset="0"/>
                <a:ea typeface="Verdana" panose="020B0604030504040204" pitchFamily="34" charset="0"/>
              </a:rPr>
              <a:t>&gt;</a:t>
            </a:r>
            <a:r>
              <a:rPr lang="en-IN" sz="3200" dirty="0" smtClean="0">
                <a:solidFill>
                  <a:srgbClr val="FFC000"/>
                </a:solidFill>
                <a:latin typeface="Verdana" panose="020B0604030504040204" pitchFamily="34" charset="0"/>
                <a:ea typeface="Verdana" panose="020B0604030504040204" pitchFamily="34" charset="0"/>
              </a:rPr>
              <a:t>(S) </a:t>
            </a:r>
            <a:endParaRPr lang="en-IN" sz="3200" dirty="0">
              <a:solidFill>
                <a:srgbClr val="FFC000"/>
              </a:solidFill>
              <a:latin typeface="Verdana" panose="020B0604030504040204" pitchFamily="34" charset="0"/>
              <a:ea typeface="Verdana" panose="020B0604030504040204" pitchFamily="34" charset="0"/>
            </a:endParaRPr>
          </a:p>
        </p:txBody>
      </p:sp>
      <p:sp>
        <p:nvSpPr>
          <p:cNvPr id="9" name="Rectangle 8"/>
          <p:cNvSpPr/>
          <p:nvPr/>
        </p:nvSpPr>
        <p:spPr>
          <a:xfrm>
            <a:off x="190500" y="4743271"/>
            <a:ext cx="8762999" cy="1200329"/>
          </a:xfrm>
          <a:prstGeom prst="rect">
            <a:avLst/>
          </a:prstGeom>
        </p:spPr>
        <p:txBody>
          <a:bodyPr wrap="square">
            <a:spAutoFit/>
          </a:bodyPr>
          <a:lstStyle/>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 </a:t>
            </a:r>
            <a:r>
              <a:rPr lang="en-IN" sz="2800" baseline="-25000" dirty="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(BOOK) </a:t>
            </a:r>
            <a:r>
              <a:rPr lang="en-IN" sz="3600" dirty="0" smtClean="0">
                <a:solidFill>
                  <a:srgbClr val="FDE139"/>
                </a:solidFill>
                <a:latin typeface="verdana" panose="020B0604030504040204" pitchFamily="34" charset="0"/>
              </a:rPr>
              <a:t>-</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 </a:t>
            </a:r>
            <a:r>
              <a:rPr lang="en-IN" sz="2800" baseline="-25000" dirty="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(COMPUTER</a:t>
            </a:r>
            <a:r>
              <a:rPr lang="en-IN" sz="2800" dirty="0" smtClean="0">
                <a:solidFill>
                  <a:srgbClr val="C00000"/>
                </a:solidFill>
                <a:latin typeface="verdana" panose="020B0604030504040204" pitchFamily="34" charset="0"/>
              </a:rPr>
              <a:t>)</a:t>
            </a:r>
          </a:p>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 </a:t>
            </a:r>
            <a:r>
              <a:rPr lang="en-IN" sz="2800" baseline="-25000" dirty="0">
                <a:solidFill>
                  <a:srgbClr val="C00000"/>
                </a:solidFill>
                <a:latin typeface="verdana" panose="020B0604030504040204" pitchFamily="34" charset="0"/>
              </a:rPr>
              <a:t>cName</a:t>
            </a:r>
            <a:r>
              <a:rPr lang="en-IN" sz="2800" dirty="0">
                <a:solidFill>
                  <a:srgbClr val="C00000"/>
                </a:solidFill>
                <a:latin typeface="verdana" panose="020B0604030504040204" pitchFamily="34" charset="0"/>
              </a:rPr>
              <a:t> (COMPUTER) </a:t>
            </a:r>
            <a:r>
              <a:rPr lang="en-IN" sz="3600" dirty="0">
                <a:solidFill>
                  <a:srgbClr val="FDE139"/>
                </a:solidFill>
                <a:latin typeface="verdana" panose="020B0604030504040204" pitchFamily="34" charset="0"/>
              </a:rPr>
              <a:t>-</a:t>
            </a:r>
            <a:r>
              <a:rPr lang="en-IN" sz="2800" dirty="0">
                <a:solidFill>
                  <a:srgbClr val="C00000"/>
                </a:solidFill>
                <a:latin typeface="verdana" panose="020B0604030504040204" pitchFamily="34" charset="0"/>
              </a:rPr>
              <a:t> ∏ </a:t>
            </a:r>
            <a:r>
              <a:rPr lang="en-IN" sz="2800" baseline="-25000" dirty="0">
                <a:solidFill>
                  <a:srgbClr val="C00000"/>
                </a:solidFill>
                <a:latin typeface="verdana" panose="020B0604030504040204" pitchFamily="34" charset="0"/>
              </a:rPr>
              <a:t>cName</a:t>
            </a:r>
            <a:r>
              <a:rPr lang="en-IN" sz="2800" dirty="0">
                <a:solidFill>
                  <a:srgbClr val="C00000"/>
                </a:solidFill>
                <a:latin typeface="verdana" panose="020B0604030504040204" pitchFamily="34" charset="0"/>
              </a:rPr>
              <a:t> (BOOK</a:t>
            </a:r>
            <a:r>
              <a:rPr lang="en-IN" sz="2800" dirty="0" smtClean="0">
                <a:solidFill>
                  <a:srgbClr val="C00000"/>
                </a:solidFill>
                <a:latin typeface="verdana" panose="020B0604030504040204" pitchFamily="34" charset="0"/>
              </a:rPr>
              <a:t>)</a:t>
            </a:r>
            <a:endParaRPr lang="en-IN" sz="2800" dirty="0">
              <a:solidFill>
                <a:srgbClr val="C00000"/>
              </a:solidFill>
              <a:latin typeface="verdana" panose="020B0604030504040204" pitchFamily="34" charset="0"/>
            </a:endParaRPr>
          </a:p>
        </p:txBody>
      </p:sp>
      <p:sp>
        <p:nvSpPr>
          <p:cNvPr id="16" name="Rectangle 15"/>
          <p:cNvSpPr/>
          <p:nvPr/>
        </p:nvSpPr>
        <p:spPr>
          <a:xfrm>
            <a:off x="127001" y="3650902"/>
            <a:ext cx="8826497" cy="1200329"/>
          </a:xfrm>
          <a:prstGeom prst="rect">
            <a:avLst/>
          </a:prstGeom>
        </p:spPr>
        <p:txBody>
          <a:bodyPr wrap="square">
            <a:spAutoFit/>
          </a:bodyPr>
          <a:lstStyle/>
          <a:p>
            <a:pPr marL="285750" indent="-285750">
              <a:buFont typeface="Arial" panose="020B0604020202020204" pitchFamily="34" charset="0"/>
              <a:buChar char="•"/>
            </a:pPr>
            <a:r>
              <a:rPr lang="en-IN" dirty="0">
                <a:latin typeface="Verdana" panose="020B0604030504040204" pitchFamily="34" charset="0"/>
                <a:ea typeface="Verdana" panose="020B0604030504040204" pitchFamily="34" charset="0"/>
              </a:rPr>
              <a:t>Projects the customer name who have purchased a </a:t>
            </a:r>
            <a:r>
              <a:rPr lang="en-IN" dirty="0" smtClean="0">
                <a:latin typeface="Verdana" panose="020B0604030504040204" pitchFamily="34" charset="0"/>
                <a:ea typeface="Verdana" panose="020B0604030504040204" pitchFamily="34" charset="0"/>
              </a:rPr>
              <a:t>BOOK but not </a:t>
            </a:r>
            <a:r>
              <a:rPr lang="en-IN" dirty="0">
                <a:latin typeface="Verdana" panose="020B0604030504040204" pitchFamily="34" charset="0"/>
                <a:ea typeface="Verdana" panose="020B0604030504040204" pitchFamily="34" charset="0"/>
              </a:rPr>
              <a:t>a </a:t>
            </a:r>
            <a:r>
              <a:rPr lang="en-IN" dirty="0" smtClean="0">
                <a:latin typeface="Verdana" panose="020B0604030504040204" pitchFamily="34" charset="0"/>
                <a:ea typeface="Verdana" panose="020B0604030504040204" pitchFamily="34" charset="0"/>
              </a:rPr>
              <a:t>COMPUTER.</a:t>
            </a:r>
          </a:p>
          <a:p>
            <a:pPr marL="285750" indent="-285750">
              <a:buFont typeface="Arial" panose="020B0604020202020204" pitchFamily="34" charset="0"/>
              <a:buChar char="•"/>
            </a:pPr>
            <a:r>
              <a:rPr lang="en-IN" dirty="0">
                <a:latin typeface="Verdana" panose="020B0604030504040204" pitchFamily="34" charset="0"/>
                <a:ea typeface="Verdana" panose="020B0604030504040204" pitchFamily="34" charset="0"/>
              </a:rPr>
              <a:t>Projects the customer name who have purchased a </a:t>
            </a:r>
            <a:r>
              <a:rPr lang="en-IN" dirty="0" smtClean="0">
                <a:latin typeface="Verdana" panose="020B0604030504040204" pitchFamily="34" charset="0"/>
                <a:ea typeface="Verdana" panose="020B0604030504040204" pitchFamily="34" charset="0"/>
              </a:rPr>
              <a:t>COMPUTER but </a:t>
            </a:r>
            <a:r>
              <a:rPr lang="en-IN" dirty="0">
                <a:latin typeface="Verdana" panose="020B0604030504040204" pitchFamily="34" charset="0"/>
                <a:ea typeface="Verdana" panose="020B0604030504040204" pitchFamily="34" charset="0"/>
              </a:rPr>
              <a:t>not a </a:t>
            </a:r>
            <a:r>
              <a:rPr lang="en-IN" dirty="0" smtClean="0">
                <a:latin typeface="Verdana" panose="020B0604030504040204" pitchFamily="34" charset="0"/>
                <a:ea typeface="Verdana" panose="020B0604030504040204" pitchFamily="34" charset="0"/>
              </a:rPr>
              <a:t>BOOK.</a:t>
            </a:r>
            <a:endParaRPr lang="en-IN"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38398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fontScale="90000"/>
          </a:bodyPr>
          <a:lstStyle/>
          <a:p>
            <a:pPr>
              <a:lnSpc>
                <a:spcPct val="250000"/>
              </a:lnSpc>
            </a:pPr>
            <a:r>
              <a:rPr lang="en-IN" dirty="0" smtClean="0">
                <a:solidFill>
                  <a:schemeClr val="bg2">
                    <a:lumMod val="25000"/>
                  </a:schemeClr>
                </a:solidFill>
              </a:rPr>
              <a:t>CARTESIAN PRODUCT</a:t>
            </a:r>
            <a:endParaRPr lang="en-IN" dirty="0">
              <a:solidFill>
                <a:schemeClr val="bg2">
                  <a:lumMod val="25000"/>
                </a:schemeClr>
              </a:solidFill>
            </a:endParaRPr>
          </a:p>
        </p:txBody>
      </p:sp>
      <p:grpSp>
        <p:nvGrpSpPr>
          <p:cNvPr id="3" name="Group 2"/>
          <p:cNvGrpSpPr/>
          <p:nvPr/>
        </p:nvGrpSpPr>
        <p:grpSpPr>
          <a:xfrm>
            <a:off x="457200" y="1143000"/>
            <a:ext cx="6553471" cy="461665"/>
            <a:chOff x="457200" y="1295400"/>
            <a:chExt cx="6553471" cy="461665"/>
          </a:xfrm>
        </p:grpSpPr>
        <p:sp>
          <p:nvSpPr>
            <p:cNvPr id="7" name="Rectangle 6"/>
            <p:cNvSpPr/>
            <p:nvPr/>
          </p:nvSpPr>
          <p:spPr>
            <a:xfrm>
              <a:off x="457200" y="1295400"/>
              <a:ext cx="2971800"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Cartesian product</a:t>
              </a:r>
            </a:p>
          </p:txBody>
        </p:sp>
        <p:sp>
          <p:nvSpPr>
            <p:cNvPr id="12" name="Rectangle 11"/>
            <p:cNvSpPr/>
            <p:nvPr/>
          </p:nvSpPr>
          <p:spPr>
            <a:xfrm>
              <a:off x="3396343" y="1295400"/>
              <a:ext cx="675185" cy="461665"/>
            </a:xfrm>
            <a:prstGeom prst="rect">
              <a:avLst/>
            </a:prstGeom>
          </p:spPr>
          <p:txBody>
            <a:bodyPr wrap="none">
              <a:spAutoFit/>
            </a:bodyPr>
            <a:lstStyle/>
            <a:p>
              <a:r>
                <a:rPr lang="el-GR" sz="2400" dirty="0">
                  <a:solidFill>
                    <a:srgbClr val="121214"/>
                  </a:solidFill>
                  <a:latin typeface="Verdana" panose="020B0604030504040204" pitchFamily="34" charset="0"/>
                </a:rPr>
                <a:t>(Χ)</a:t>
              </a:r>
              <a:endParaRPr lang="el-GR" sz="2400" b="0" i="0" dirty="0">
                <a:solidFill>
                  <a:srgbClr val="121214"/>
                </a:solidFill>
                <a:effectLst/>
                <a:latin typeface="Verdana" panose="020B0604030504040204" pitchFamily="34" charset="0"/>
              </a:endParaRPr>
            </a:p>
          </p:txBody>
        </p:sp>
        <p:sp>
          <p:nvSpPr>
            <p:cNvPr id="2" name="Rectangle 1"/>
            <p:cNvSpPr/>
            <p:nvPr/>
          </p:nvSpPr>
          <p:spPr>
            <a:xfrm>
              <a:off x="4320511" y="1295400"/>
              <a:ext cx="2690160" cy="461665"/>
            </a:xfrm>
            <a:prstGeom prst="rect">
              <a:avLst/>
            </a:prstGeom>
          </p:spPr>
          <p:txBody>
            <a:bodyPr wrap="none">
              <a:spAutoFit/>
            </a:bodyPr>
            <a:lstStyle/>
            <a:p>
              <a:r>
                <a:rPr lang="en-IN" sz="2400" dirty="0">
                  <a:solidFill>
                    <a:srgbClr val="000000"/>
                  </a:solidFill>
                  <a:latin typeface="Verdana" panose="020B0604030504040204" pitchFamily="34" charset="0"/>
                </a:rPr>
                <a:t>Notation − r </a:t>
              </a:r>
              <a:r>
                <a:rPr lang="el-GR" sz="2400" dirty="0">
                  <a:solidFill>
                    <a:srgbClr val="000000"/>
                  </a:solidFill>
                  <a:latin typeface="Verdana" panose="020B0604030504040204" pitchFamily="34" charset="0"/>
                </a:rPr>
                <a:t>Χ </a:t>
              </a:r>
              <a:r>
                <a:rPr lang="en-IN" sz="2400" dirty="0">
                  <a:solidFill>
                    <a:srgbClr val="000000"/>
                  </a:solidFill>
                  <a:latin typeface="Verdana" panose="020B0604030504040204" pitchFamily="34" charset="0"/>
                </a:rPr>
                <a:t>s</a:t>
              </a:r>
              <a:endParaRPr lang="en-IN" sz="2400" dirty="0"/>
            </a:p>
          </p:txBody>
        </p:sp>
      </p:grpSp>
      <p:sp>
        <p:nvSpPr>
          <p:cNvPr id="15" name="Rectangle 14"/>
          <p:cNvSpPr/>
          <p:nvPr/>
        </p:nvSpPr>
        <p:spPr>
          <a:xfrm>
            <a:off x="457200" y="1600200"/>
            <a:ext cx="8229600" cy="584775"/>
          </a:xfrm>
          <a:prstGeom prst="rect">
            <a:avLst/>
          </a:prstGeom>
        </p:spPr>
        <p:txBody>
          <a:bodyPr wrap="square">
            <a:spAutoFit/>
          </a:bodyPr>
          <a:lstStyle/>
          <a:p>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
            </a:r>
            <a:r>
              <a:rPr lang="en-IN" sz="3200" baseline="-25000" dirty="0" smtClean="0">
                <a:solidFill>
                  <a:srgbClr val="FFC000"/>
                </a:solidFill>
                <a:latin typeface="Verdana" panose="020B0604030504040204" pitchFamily="34" charset="0"/>
                <a:ea typeface="Verdana" panose="020B0604030504040204" pitchFamily="34" charset="0"/>
              </a:rPr>
              <a:t>attribute-list</a:t>
            </a:r>
            <a:r>
              <a:rPr lang="en-IN" sz="3200" baseline="-25000" dirty="0">
                <a:solidFill>
                  <a:srgbClr val="FFC000"/>
                </a:solidFill>
                <a:latin typeface="Verdana" panose="020B0604030504040204" pitchFamily="34" charset="0"/>
                <a:ea typeface="Verdana" panose="020B0604030504040204" pitchFamily="34" charset="0"/>
              </a:rPr>
              <a:t>&gt;</a:t>
            </a:r>
            <a:r>
              <a:rPr lang="en-IN" sz="3200" dirty="0">
                <a:solidFill>
                  <a:srgbClr val="FFC000"/>
                </a:solidFill>
                <a:latin typeface="Verdana" panose="020B0604030504040204" pitchFamily="34" charset="0"/>
                <a:ea typeface="Verdana" panose="020B0604030504040204" pitchFamily="34" charset="0"/>
              </a:rPr>
              <a:t>(r</a:t>
            </a:r>
            <a:r>
              <a:rPr lang="en-IN" sz="3200" dirty="0" smtClean="0">
                <a:solidFill>
                  <a:srgbClr val="FFC000"/>
                </a:solidFill>
                <a:latin typeface="Verdana" panose="020B0604030504040204" pitchFamily="34" charset="0"/>
                <a:ea typeface="Verdana" panose="020B0604030504040204" pitchFamily="34" charset="0"/>
              </a:rPr>
              <a:t>) </a:t>
            </a:r>
            <a:r>
              <a:rPr lang="en-IN" sz="3200" dirty="0" smtClean="0">
                <a:solidFill>
                  <a:srgbClr val="FF0000"/>
                </a:solidFill>
                <a:latin typeface="Verdana" panose="020B0604030504040204" pitchFamily="34" charset="0"/>
                <a:ea typeface="Verdana" panose="020B0604030504040204" pitchFamily="34" charset="0"/>
              </a:rPr>
              <a:t>X</a:t>
            </a:r>
            <a:r>
              <a:rPr lang="en-IN" sz="3200" dirty="0" smtClean="0">
                <a:solidFill>
                  <a:srgbClr val="000000"/>
                </a:solidFill>
                <a:latin typeface="Verdana" panose="020B0604030504040204" pitchFamily="34" charset="0"/>
              </a:rPr>
              <a:t> </a:t>
            </a:r>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&lt;attribute-list</a:t>
            </a:r>
            <a:r>
              <a:rPr lang="en-IN" sz="3200" baseline="-25000" dirty="0" smtClean="0">
                <a:solidFill>
                  <a:srgbClr val="FFC000"/>
                </a:solidFill>
                <a:latin typeface="Verdana" panose="020B0604030504040204" pitchFamily="34" charset="0"/>
                <a:ea typeface="Verdana" panose="020B0604030504040204" pitchFamily="34" charset="0"/>
              </a:rPr>
              <a:t>&gt;</a:t>
            </a:r>
            <a:r>
              <a:rPr lang="en-IN" sz="3200" dirty="0" smtClean="0">
                <a:solidFill>
                  <a:srgbClr val="FFC000"/>
                </a:solidFill>
                <a:latin typeface="Verdana" panose="020B0604030504040204" pitchFamily="34" charset="0"/>
                <a:ea typeface="Verdana" panose="020B0604030504040204" pitchFamily="34" charset="0"/>
              </a:rPr>
              <a:t>(S) </a:t>
            </a:r>
            <a:endParaRPr lang="en-IN" sz="3200" dirty="0">
              <a:solidFill>
                <a:srgbClr val="FFC000"/>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12086259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fontScale="90000"/>
          </a:bodyPr>
          <a:lstStyle/>
          <a:p>
            <a:pPr>
              <a:lnSpc>
                <a:spcPct val="250000"/>
              </a:lnSpc>
            </a:pPr>
            <a:r>
              <a:rPr lang="en-IN" dirty="0" smtClean="0">
                <a:solidFill>
                  <a:schemeClr val="bg2">
                    <a:lumMod val="25000"/>
                  </a:schemeClr>
                </a:solidFill>
              </a:rPr>
              <a:t>Examples Queries</a:t>
            </a:r>
            <a:endParaRPr lang="en-IN" dirty="0">
              <a:solidFill>
                <a:schemeClr val="bg2">
                  <a:lumMod val="25000"/>
                </a:schemeClr>
              </a:solidFill>
            </a:endParaRPr>
          </a:p>
        </p:txBody>
      </p:sp>
      <p:sp>
        <p:nvSpPr>
          <p:cNvPr id="8" name="Rectangle 3"/>
          <p:cNvSpPr txBox="1">
            <a:spLocks noChangeArrowheads="1"/>
          </p:cNvSpPr>
          <p:nvPr/>
        </p:nvSpPr>
        <p:spPr>
          <a:xfrm>
            <a:off x="457200" y="1479550"/>
            <a:ext cx="8229600" cy="425450"/>
          </a:xfrm>
          <a:prstGeom prst="rect">
            <a:avLst/>
          </a:prstGeom>
        </p:spPr>
        <p:txBody>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marL="0" indent="0">
              <a:lnSpc>
                <a:spcPct val="90000"/>
              </a:lnSpc>
              <a:buNone/>
            </a:pPr>
            <a:r>
              <a:rPr lang="en-US" sz="2200" dirty="0" smtClean="0"/>
              <a:t>Find all loans of over $1200</a:t>
            </a:r>
            <a:r>
              <a:rPr lang="en-US" sz="2200" dirty="0" smtClean="0">
                <a:sym typeface="Symbol" panose="05050102010706020507" pitchFamily="18" charset="2"/>
              </a:rPr>
              <a:t>            </a:t>
            </a:r>
          </a:p>
        </p:txBody>
      </p:sp>
      <p:sp>
        <p:nvSpPr>
          <p:cNvPr id="9" name="Text Box 4"/>
          <p:cNvSpPr txBox="1">
            <a:spLocks noChangeArrowheads="1"/>
          </p:cNvSpPr>
          <p:nvPr/>
        </p:nvSpPr>
        <p:spPr bwMode="auto">
          <a:xfrm>
            <a:off x="457200" y="3409890"/>
            <a:ext cx="8229600"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1pPr>
            <a:lvl2pPr marL="742950" indent="-28575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2pPr>
            <a:lvl3pPr marL="11430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3pPr>
            <a:lvl4pPr marL="16002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4pPr>
            <a:lvl5pPr marL="20574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5pPr>
            <a:lvl6pPr marL="25146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6pPr>
            <a:lvl7pPr marL="29718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7pPr>
            <a:lvl8pPr marL="34290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8pPr>
            <a:lvl9pPr marL="38862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9pPr>
          </a:lstStyle>
          <a:p>
            <a:r>
              <a:rPr lang="en-US" sz="2200" i="0" dirty="0">
                <a:latin typeface="Gill Sans MT (Body)"/>
              </a:rPr>
              <a:t>Find the loan number for each loan of an amount greater than </a:t>
            </a:r>
            <a:r>
              <a:rPr lang="en-US" sz="2200" i="0" dirty="0" smtClean="0">
                <a:latin typeface="Gill Sans MT (Body)"/>
              </a:rPr>
              <a:t>$120                     </a:t>
            </a:r>
            <a:endParaRPr kumimoji="0" lang="en-US" sz="2200" i="0" dirty="0">
              <a:latin typeface="Gill Sans MT (Body)"/>
            </a:endParaRPr>
          </a:p>
        </p:txBody>
      </p:sp>
      <p:sp>
        <p:nvSpPr>
          <p:cNvPr id="10" name="Text Box 5"/>
          <p:cNvSpPr txBox="1">
            <a:spLocks noChangeArrowheads="1"/>
          </p:cNvSpPr>
          <p:nvPr/>
        </p:nvSpPr>
        <p:spPr bwMode="auto">
          <a:xfrm>
            <a:off x="447467" y="1899792"/>
            <a:ext cx="5059397"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1pPr>
            <a:lvl2pPr marL="742950" indent="-28575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2pPr>
            <a:lvl3pPr marL="11430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3pPr>
            <a:lvl4pPr marL="16002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4pPr>
            <a:lvl5pPr marL="20574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5pPr>
            <a:lvl6pPr marL="25146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6pPr>
            <a:lvl7pPr marL="29718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7pPr>
            <a:lvl8pPr marL="34290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8pPr>
            <a:lvl9pPr marL="38862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9pPr>
          </a:lstStyle>
          <a:p>
            <a:pPr algn="ctr"/>
            <a:r>
              <a:rPr lang="en-IN" sz="4000" i="0" dirty="0">
                <a:solidFill>
                  <a:srgbClr val="006C86"/>
                </a:solidFill>
              </a:rPr>
              <a:t>(r</a:t>
            </a:r>
            <a:r>
              <a:rPr lang="en-IN" sz="4000" i="0" dirty="0" smtClean="0">
                <a:solidFill>
                  <a:srgbClr val="006C86"/>
                </a:solidFill>
              </a:rPr>
              <a:t>)=</a:t>
            </a:r>
            <a:r>
              <a:rPr lang="en-US" sz="4000" i="0" dirty="0" smtClean="0">
                <a:solidFill>
                  <a:srgbClr val="006C86"/>
                </a:solidFill>
              </a:rPr>
              <a:t></a:t>
            </a:r>
            <a:r>
              <a:rPr lang="en-US" sz="4000" baseline="-25000" dirty="0">
                <a:solidFill>
                  <a:srgbClr val="006C86"/>
                </a:solidFill>
              </a:rPr>
              <a:t>amount </a:t>
            </a:r>
            <a:r>
              <a:rPr lang="en-US" sz="4000" i="0" baseline="-25000" dirty="0">
                <a:solidFill>
                  <a:srgbClr val="006C86"/>
                </a:solidFill>
              </a:rPr>
              <a:t>&gt; 1200</a:t>
            </a:r>
            <a:r>
              <a:rPr lang="en-US" sz="4000" i="0" dirty="0">
                <a:solidFill>
                  <a:srgbClr val="006C86"/>
                </a:solidFill>
              </a:rPr>
              <a:t> (</a:t>
            </a:r>
            <a:r>
              <a:rPr lang="en-US" sz="4000" dirty="0">
                <a:solidFill>
                  <a:srgbClr val="006C86"/>
                </a:solidFill>
              </a:rPr>
              <a:t>loan</a:t>
            </a:r>
            <a:r>
              <a:rPr lang="en-US" sz="4000" i="0" dirty="0" smtClean="0">
                <a:solidFill>
                  <a:srgbClr val="006C86"/>
                </a:solidFill>
              </a:rPr>
              <a:t>)</a:t>
            </a:r>
            <a:endParaRPr lang="en-US" sz="4000" i="0" dirty="0">
              <a:solidFill>
                <a:srgbClr val="006C86"/>
              </a:solidFill>
            </a:endParaRPr>
          </a:p>
        </p:txBody>
      </p:sp>
      <p:sp>
        <p:nvSpPr>
          <p:cNvPr id="11" name="Text Box 6"/>
          <p:cNvSpPr txBox="1">
            <a:spLocks noChangeArrowheads="1"/>
          </p:cNvSpPr>
          <p:nvPr/>
        </p:nvSpPr>
        <p:spPr bwMode="auto">
          <a:xfrm>
            <a:off x="304800" y="4240531"/>
            <a:ext cx="8223726"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1pPr>
            <a:lvl2pPr marL="742950" indent="-28575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2pPr>
            <a:lvl3pPr marL="11430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3pPr>
            <a:lvl4pPr marL="16002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4pPr>
            <a:lvl5pPr marL="20574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5pPr>
            <a:lvl6pPr marL="25146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6pPr>
            <a:lvl7pPr marL="29718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7pPr>
            <a:lvl8pPr marL="34290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8pPr>
            <a:lvl9pPr marL="38862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9pPr>
          </a:lstStyle>
          <a:p>
            <a:pPr algn="ctr"/>
            <a:r>
              <a:rPr lang="en-IN" sz="4000" i="0" dirty="0">
                <a:solidFill>
                  <a:srgbClr val="006C86"/>
                </a:solidFill>
              </a:rPr>
              <a:t>(r</a:t>
            </a:r>
            <a:r>
              <a:rPr lang="en-IN" sz="4000" i="0" dirty="0" smtClean="0">
                <a:solidFill>
                  <a:srgbClr val="006C86"/>
                </a:solidFill>
              </a:rPr>
              <a:t>)=</a:t>
            </a:r>
            <a:r>
              <a:rPr lang="en-US" sz="4000" i="0" dirty="0" smtClean="0">
                <a:solidFill>
                  <a:srgbClr val="006C86"/>
                </a:solidFill>
              </a:rPr>
              <a:t></a:t>
            </a:r>
            <a:r>
              <a:rPr lang="en-US" sz="4000" baseline="-25000" dirty="0">
                <a:solidFill>
                  <a:srgbClr val="006C86"/>
                </a:solidFill>
              </a:rPr>
              <a:t>loan-number</a:t>
            </a:r>
            <a:r>
              <a:rPr lang="en-US" sz="4000" i="0" dirty="0">
                <a:solidFill>
                  <a:srgbClr val="006C86"/>
                </a:solidFill>
              </a:rPr>
              <a:t> (</a:t>
            </a:r>
            <a:r>
              <a:rPr lang="en-US" sz="4000" baseline="-25000" dirty="0">
                <a:solidFill>
                  <a:srgbClr val="006C86"/>
                </a:solidFill>
              </a:rPr>
              <a:t>amount</a:t>
            </a:r>
            <a:r>
              <a:rPr lang="en-US" sz="4000" dirty="0">
                <a:solidFill>
                  <a:srgbClr val="006C86"/>
                </a:solidFill>
              </a:rPr>
              <a:t> </a:t>
            </a:r>
            <a:r>
              <a:rPr lang="en-US" sz="4000" i="0" baseline="-25000" dirty="0">
                <a:solidFill>
                  <a:srgbClr val="006C86"/>
                </a:solidFill>
              </a:rPr>
              <a:t>&gt; 1200</a:t>
            </a:r>
            <a:r>
              <a:rPr lang="en-US" sz="4000" i="0" dirty="0">
                <a:solidFill>
                  <a:srgbClr val="006C86"/>
                </a:solidFill>
              </a:rPr>
              <a:t> (</a:t>
            </a:r>
            <a:r>
              <a:rPr lang="en-US" sz="4000" dirty="0">
                <a:solidFill>
                  <a:srgbClr val="006C86"/>
                </a:solidFill>
              </a:rPr>
              <a:t>loan</a:t>
            </a:r>
            <a:r>
              <a:rPr lang="en-US" sz="4000" i="0" dirty="0" smtClean="0">
                <a:solidFill>
                  <a:srgbClr val="006C86"/>
                </a:solidFill>
              </a:rPr>
              <a:t>))</a:t>
            </a:r>
            <a:endParaRPr kumimoji="0" lang="en-US" sz="4000" i="0" dirty="0">
              <a:solidFill>
                <a:srgbClr val="006C86"/>
              </a:solidFill>
            </a:endParaRPr>
          </a:p>
        </p:txBody>
      </p:sp>
    </p:spTree>
    <p:extLst>
      <p:ext uri="{BB962C8B-B14F-4D97-AF65-F5344CB8AC3E}">
        <p14:creationId xmlns:p14="http://schemas.microsoft.com/office/powerpoint/2010/main" val="32466608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utoUpdateAnimBg="0"/>
      <p:bldP spid="11" grpId="0" autoUpdateAnimBg="0"/>
    </p:bldLst>
  </p:timing>
</p:sld>
</file>

<file path=ppt/slides/slide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fontScale="90000"/>
          </a:bodyPr>
          <a:lstStyle/>
          <a:p>
            <a:pPr>
              <a:lnSpc>
                <a:spcPct val="250000"/>
              </a:lnSpc>
            </a:pPr>
            <a:r>
              <a:rPr lang="en-IN" dirty="0" smtClean="0">
                <a:solidFill>
                  <a:schemeClr val="bg2">
                    <a:lumMod val="25000"/>
                  </a:schemeClr>
                </a:solidFill>
              </a:rPr>
              <a:t>Examples Queries</a:t>
            </a:r>
            <a:endParaRPr lang="en-IN" dirty="0">
              <a:solidFill>
                <a:schemeClr val="bg2">
                  <a:lumMod val="25000"/>
                </a:schemeClr>
              </a:solidFill>
            </a:endParaRPr>
          </a:p>
        </p:txBody>
      </p:sp>
      <p:sp>
        <p:nvSpPr>
          <p:cNvPr id="7" name="Rectangle 3"/>
          <p:cNvSpPr txBox="1">
            <a:spLocks noChangeArrowheads="1"/>
          </p:cNvSpPr>
          <p:nvPr/>
        </p:nvSpPr>
        <p:spPr>
          <a:xfrm>
            <a:off x="457200" y="1447800"/>
            <a:ext cx="8229600" cy="787400"/>
          </a:xfrm>
          <a:prstGeom prst="rect">
            <a:avLst/>
          </a:prstGeom>
        </p:spPr>
        <p:txBody>
          <a:bodyPr/>
          <a:lstStyle>
            <a:defPPr>
              <a:defRPr lang="en-US"/>
            </a:defPPr>
            <a:lvl1pPr indent="0">
              <a:lnSpc>
                <a:spcPct val="90000"/>
              </a:lnSpc>
              <a:spcBef>
                <a:spcPts val="600"/>
              </a:spcBef>
              <a:buClr>
                <a:schemeClr val="accent1"/>
              </a:buClr>
              <a:buSzPct val="76000"/>
              <a:buFont typeface="Wingdings 3"/>
              <a:buNone/>
              <a:defRPr kumimoji="0" sz="2200"/>
            </a:lvl1pPr>
            <a:lvl2pPr marL="548640" indent="-274320">
              <a:spcBef>
                <a:spcPts val="500"/>
              </a:spcBef>
              <a:buClr>
                <a:schemeClr val="accent2"/>
              </a:buClr>
              <a:buSzPct val="76000"/>
              <a:buFont typeface="Wingdings 3"/>
              <a:buChar char=""/>
              <a:defRPr kumimoji="0" sz="2300">
                <a:solidFill>
                  <a:schemeClr val="tx2"/>
                </a:solidFill>
              </a:defRPr>
            </a:lvl2pPr>
            <a:lvl3pPr marL="822960" indent="-228600">
              <a:spcBef>
                <a:spcPts val="500"/>
              </a:spcBef>
              <a:buClr>
                <a:schemeClr val="bg1">
                  <a:shade val="50000"/>
                </a:schemeClr>
              </a:buClr>
              <a:buSzPct val="76000"/>
              <a:buFont typeface="Wingdings 3"/>
              <a:buChar char=""/>
              <a:defRPr kumimoji="0" sz="2000"/>
            </a:lvl3pPr>
            <a:lvl4pPr marL="1097280" indent="-228600">
              <a:spcBef>
                <a:spcPts val="400"/>
              </a:spcBef>
              <a:buClr>
                <a:schemeClr val="accent2">
                  <a:shade val="75000"/>
                </a:schemeClr>
              </a:buClr>
              <a:buSzPct val="70000"/>
              <a:buFont typeface="Wingdings"/>
              <a:buChar char=""/>
              <a:defRPr kumimoji="0"/>
            </a:lvl4pPr>
            <a:lvl5pPr marL="1371600" indent="-228600">
              <a:spcBef>
                <a:spcPts val="300"/>
              </a:spcBef>
              <a:buClr>
                <a:schemeClr val="accent2"/>
              </a:buClr>
              <a:buSzPct val="70000"/>
              <a:buFont typeface="Wingdings"/>
              <a:buChar char=""/>
              <a:defRPr kumimoji="0" sz="1600"/>
            </a:lvl5pPr>
            <a:lvl6pPr marL="1645920" indent="-182880">
              <a:spcBef>
                <a:spcPts val="300"/>
              </a:spcBef>
              <a:buClr>
                <a:srgbClr val="9FB8CD">
                  <a:shade val="75000"/>
                </a:srgbClr>
              </a:buClr>
              <a:buSzPct val="75000"/>
              <a:buFont typeface="Wingdings 3"/>
              <a:buChar char=""/>
              <a:defRPr kumimoji="0" sz="1600"/>
            </a:lvl6pPr>
            <a:lvl7pPr marL="1828800" indent="-182880">
              <a:spcBef>
                <a:spcPts val="300"/>
              </a:spcBef>
              <a:buClr>
                <a:srgbClr val="727CA3">
                  <a:shade val="75000"/>
                </a:srgbClr>
              </a:buClr>
              <a:buSzPct val="75000"/>
              <a:buFont typeface="Wingdings 3"/>
              <a:buChar char=""/>
              <a:defRPr kumimoji="0" sz="1400"/>
            </a:lvl7pPr>
            <a:lvl8pPr marL="2011680" indent="-182880">
              <a:spcBef>
                <a:spcPts val="300"/>
              </a:spcBef>
              <a:buClr>
                <a:prstClr val="white">
                  <a:shade val="50000"/>
                </a:prstClr>
              </a:buClr>
              <a:buSzPct val="75000"/>
              <a:buFont typeface="Wingdings 3"/>
              <a:buChar char=""/>
              <a:defRPr kumimoji="0" sz="1400"/>
            </a:lvl8pPr>
            <a:lvl9pPr marL="2194560" indent="-182880">
              <a:spcBef>
                <a:spcPts val="300"/>
              </a:spcBef>
              <a:buClr>
                <a:srgbClr val="9FB8CD"/>
              </a:buClr>
              <a:buSzPct val="75000"/>
              <a:buFont typeface="Wingdings 3"/>
              <a:buChar char=""/>
              <a:defRPr kumimoji="0" sz="1200"/>
            </a:lvl9pPr>
          </a:lstStyle>
          <a:p>
            <a:r>
              <a:rPr lang="en-US" dirty="0">
                <a:latin typeface="Georgia" panose="02040502050405020303" pitchFamily="18" charset="0"/>
              </a:rPr>
              <a:t>Find the names of all customers who have a loan, an account, or both, from the bank</a:t>
            </a:r>
          </a:p>
        </p:txBody>
      </p:sp>
      <p:sp>
        <p:nvSpPr>
          <p:cNvPr id="12" name="Text Box 4"/>
          <p:cNvSpPr txBox="1">
            <a:spLocks noChangeArrowheads="1"/>
          </p:cNvSpPr>
          <p:nvPr/>
        </p:nvSpPr>
        <p:spPr bwMode="auto">
          <a:xfrm>
            <a:off x="457201" y="3945725"/>
            <a:ext cx="8229599" cy="778675"/>
          </a:xfrm>
          <a:prstGeom prst="rect">
            <a:avLst/>
          </a:prstGeom>
        </p:spPr>
        <p:txBody>
          <a:bodyPr/>
          <a:lstStyle>
            <a:defPPr>
              <a:defRPr lang="en-US"/>
            </a:defPPr>
            <a:lvl1pPr indent="0">
              <a:lnSpc>
                <a:spcPct val="90000"/>
              </a:lnSpc>
              <a:spcBef>
                <a:spcPts val="600"/>
              </a:spcBef>
              <a:buClr>
                <a:schemeClr val="accent1"/>
              </a:buClr>
              <a:buSzPct val="76000"/>
              <a:buFont typeface="Wingdings 3"/>
              <a:buNone/>
              <a:defRPr kumimoji="0" sz="2200"/>
            </a:lvl1pPr>
            <a:lvl2pPr marL="548640" indent="-274320">
              <a:spcBef>
                <a:spcPts val="500"/>
              </a:spcBef>
              <a:buClr>
                <a:schemeClr val="accent2"/>
              </a:buClr>
              <a:buSzPct val="76000"/>
              <a:buFont typeface="Wingdings 3"/>
              <a:buChar char=""/>
              <a:defRPr kumimoji="0" sz="2300">
                <a:solidFill>
                  <a:schemeClr val="tx2"/>
                </a:solidFill>
              </a:defRPr>
            </a:lvl2pPr>
            <a:lvl3pPr marL="822960" indent="-228600">
              <a:spcBef>
                <a:spcPts val="500"/>
              </a:spcBef>
              <a:buClr>
                <a:schemeClr val="bg1">
                  <a:shade val="50000"/>
                </a:schemeClr>
              </a:buClr>
              <a:buSzPct val="76000"/>
              <a:buFont typeface="Wingdings 3"/>
              <a:buChar char=""/>
              <a:defRPr kumimoji="0" sz="2000"/>
            </a:lvl3pPr>
            <a:lvl4pPr marL="1097280" indent="-228600">
              <a:spcBef>
                <a:spcPts val="400"/>
              </a:spcBef>
              <a:buClr>
                <a:schemeClr val="accent2">
                  <a:shade val="75000"/>
                </a:schemeClr>
              </a:buClr>
              <a:buSzPct val="70000"/>
              <a:buFont typeface="Wingdings"/>
              <a:buChar char=""/>
              <a:defRPr kumimoji="0"/>
            </a:lvl4pPr>
            <a:lvl5pPr marL="1371600" indent="-228600">
              <a:spcBef>
                <a:spcPts val="300"/>
              </a:spcBef>
              <a:buClr>
                <a:schemeClr val="accent2"/>
              </a:buClr>
              <a:buSzPct val="70000"/>
              <a:buFont typeface="Wingdings"/>
              <a:buChar char=""/>
              <a:defRPr kumimoji="0" sz="1600"/>
            </a:lvl5pPr>
            <a:lvl6pPr marL="1645920" indent="-182880">
              <a:spcBef>
                <a:spcPts val="300"/>
              </a:spcBef>
              <a:buClr>
                <a:srgbClr val="9FB8CD">
                  <a:shade val="75000"/>
                </a:srgbClr>
              </a:buClr>
              <a:buSzPct val="75000"/>
              <a:buFont typeface="Wingdings 3"/>
              <a:buChar char=""/>
              <a:defRPr kumimoji="0" sz="1600"/>
            </a:lvl6pPr>
            <a:lvl7pPr marL="1828800" indent="-182880">
              <a:spcBef>
                <a:spcPts val="300"/>
              </a:spcBef>
              <a:buClr>
                <a:srgbClr val="727CA3">
                  <a:shade val="75000"/>
                </a:srgbClr>
              </a:buClr>
              <a:buSzPct val="75000"/>
              <a:buFont typeface="Wingdings 3"/>
              <a:buChar char=""/>
              <a:defRPr kumimoji="0" sz="1400"/>
            </a:lvl7pPr>
            <a:lvl8pPr marL="2011680" indent="-182880">
              <a:spcBef>
                <a:spcPts val="300"/>
              </a:spcBef>
              <a:buClr>
                <a:prstClr val="white">
                  <a:shade val="50000"/>
                </a:prstClr>
              </a:buClr>
              <a:buSzPct val="75000"/>
              <a:buFont typeface="Wingdings 3"/>
              <a:buChar char=""/>
              <a:defRPr kumimoji="0" sz="1400"/>
            </a:lvl8pPr>
            <a:lvl9pPr marL="2194560" indent="-182880">
              <a:spcBef>
                <a:spcPts val="300"/>
              </a:spcBef>
              <a:buClr>
                <a:srgbClr val="9FB8CD"/>
              </a:buClr>
              <a:buSzPct val="75000"/>
              <a:buFont typeface="Wingdings 3"/>
              <a:buChar char=""/>
              <a:defRPr kumimoji="0" sz="1200"/>
            </a:lvl9pPr>
          </a:lstStyle>
          <a:p>
            <a:r>
              <a:rPr lang="en-US" dirty="0">
                <a:latin typeface="Georgia" panose="02040502050405020303" pitchFamily="18" charset="0"/>
              </a:rPr>
              <a:t>Find the names of all customers who have a loan and an </a:t>
            </a:r>
          </a:p>
          <a:p>
            <a:r>
              <a:rPr lang="en-US" dirty="0">
                <a:latin typeface="Georgia" panose="02040502050405020303" pitchFamily="18" charset="0"/>
              </a:rPr>
              <a:t>   account at bank.</a:t>
            </a:r>
          </a:p>
        </p:txBody>
      </p:sp>
      <p:sp>
        <p:nvSpPr>
          <p:cNvPr id="13" name="Text Box 5"/>
          <p:cNvSpPr txBox="1">
            <a:spLocks noChangeArrowheads="1"/>
          </p:cNvSpPr>
          <p:nvPr/>
        </p:nvSpPr>
        <p:spPr bwMode="auto">
          <a:xfrm>
            <a:off x="32657" y="2286000"/>
            <a:ext cx="8153399"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1pPr>
            <a:lvl2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2pPr>
            <a:lvl3pPr marL="11430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3pPr>
            <a:lvl4pPr marL="16002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4pPr>
            <a:lvl5pPr marL="20574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5pPr>
            <a:lvl6pPr marL="25146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6pPr>
            <a:lvl7pPr marL="29718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7pPr>
            <a:lvl8pPr marL="34290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8pPr>
            <a:lvl9pPr marL="38862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9pPr>
          </a:lstStyle>
          <a:p>
            <a:pPr lvl="1">
              <a:buClr>
                <a:srgbClr val="CC6600"/>
              </a:buClr>
              <a:buSzPct val="105000"/>
            </a:pPr>
            <a:r>
              <a:rPr lang="en-US" sz="3200" i="0" dirty="0">
                <a:solidFill>
                  <a:srgbClr val="006C86"/>
                </a:solidFill>
              </a:rPr>
              <a:t></a:t>
            </a:r>
            <a:r>
              <a:rPr lang="en-US" sz="3200" baseline="-25000" dirty="0">
                <a:solidFill>
                  <a:srgbClr val="006C86"/>
                </a:solidFill>
              </a:rPr>
              <a:t>customer-name</a:t>
            </a:r>
            <a:r>
              <a:rPr lang="en-US" sz="3200" i="0" dirty="0">
                <a:solidFill>
                  <a:srgbClr val="006C86"/>
                </a:solidFill>
              </a:rPr>
              <a:t> (</a:t>
            </a:r>
            <a:r>
              <a:rPr lang="en-US" sz="3200" dirty="0">
                <a:solidFill>
                  <a:srgbClr val="006C86"/>
                </a:solidFill>
              </a:rPr>
              <a:t>borrower</a:t>
            </a:r>
            <a:r>
              <a:rPr lang="en-US" sz="3200" i="0" dirty="0">
                <a:solidFill>
                  <a:srgbClr val="006C86"/>
                </a:solidFill>
              </a:rPr>
              <a:t>)  </a:t>
            </a:r>
            <a:r>
              <a:rPr lang="en-US" sz="3200" baseline="-25000" dirty="0">
                <a:solidFill>
                  <a:srgbClr val="006C86"/>
                </a:solidFill>
              </a:rPr>
              <a:t>customer-name</a:t>
            </a:r>
            <a:r>
              <a:rPr lang="en-US" sz="3200" i="0" dirty="0">
                <a:solidFill>
                  <a:srgbClr val="006C86"/>
                </a:solidFill>
              </a:rPr>
              <a:t> (</a:t>
            </a:r>
            <a:r>
              <a:rPr lang="en-US" sz="3200" dirty="0">
                <a:solidFill>
                  <a:srgbClr val="006C86"/>
                </a:solidFill>
              </a:rPr>
              <a:t>depositor</a:t>
            </a:r>
            <a:r>
              <a:rPr lang="en-US" sz="3200" i="0" dirty="0" smtClean="0">
                <a:solidFill>
                  <a:srgbClr val="006C86"/>
                </a:solidFill>
              </a:rPr>
              <a:t>)</a:t>
            </a:r>
            <a:endParaRPr lang="en-US" sz="3200" i="0" dirty="0">
              <a:solidFill>
                <a:srgbClr val="006C86"/>
              </a:solidFill>
            </a:endParaRPr>
          </a:p>
        </p:txBody>
      </p:sp>
      <p:sp>
        <p:nvSpPr>
          <p:cNvPr id="15" name="Text Box 6"/>
          <p:cNvSpPr txBox="1">
            <a:spLocks noChangeArrowheads="1"/>
          </p:cNvSpPr>
          <p:nvPr/>
        </p:nvSpPr>
        <p:spPr bwMode="auto">
          <a:xfrm>
            <a:off x="0" y="4876800"/>
            <a:ext cx="7627746"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1pPr>
            <a:lvl2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2pPr>
            <a:lvl3pPr marL="11430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3pPr>
            <a:lvl4pPr marL="16002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4pPr>
            <a:lvl5pPr marL="20574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5pPr>
            <a:lvl6pPr marL="25146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6pPr>
            <a:lvl7pPr marL="29718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7pPr>
            <a:lvl8pPr marL="34290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8pPr>
            <a:lvl9pPr marL="38862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9pPr>
          </a:lstStyle>
          <a:p>
            <a:pPr lvl="1">
              <a:buClr>
                <a:srgbClr val="CC6600"/>
              </a:buClr>
              <a:buSzPct val="105000"/>
            </a:pPr>
            <a:r>
              <a:rPr lang="en-US" sz="3200" i="0" dirty="0">
                <a:solidFill>
                  <a:srgbClr val="006C86"/>
                </a:solidFill>
              </a:rPr>
              <a:t></a:t>
            </a:r>
            <a:r>
              <a:rPr lang="en-US" sz="3200" baseline="-25000" dirty="0">
                <a:solidFill>
                  <a:srgbClr val="006C86"/>
                </a:solidFill>
              </a:rPr>
              <a:t>customer-name</a:t>
            </a:r>
            <a:r>
              <a:rPr lang="en-US" sz="3200" i="0" dirty="0">
                <a:solidFill>
                  <a:srgbClr val="006C86"/>
                </a:solidFill>
              </a:rPr>
              <a:t> (</a:t>
            </a:r>
            <a:r>
              <a:rPr lang="en-US" sz="3200" dirty="0">
                <a:solidFill>
                  <a:srgbClr val="006C86"/>
                </a:solidFill>
              </a:rPr>
              <a:t>borrower</a:t>
            </a:r>
            <a:r>
              <a:rPr lang="en-US" sz="3200" i="0" dirty="0">
                <a:solidFill>
                  <a:srgbClr val="006C86"/>
                </a:solidFill>
              </a:rPr>
              <a:t>)  </a:t>
            </a:r>
            <a:r>
              <a:rPr lang="en-US" sz="3200" baseline="-25000" dirty="0">
                <a:solidFill>
                  <a:srgbClr val="006C86"/>
                </a:solidFill>
              </a:rPr>
              <a:t>customer-name</a:t>
            </a:r>
            <a:r>
              <a:rPr lang="en-US" sz="3200" i="0" dirty="0">
                <a:solidFill>
                  <a:srgbClr val="006C86"/>
                </a:solidFill>
              </a:rPr>
              <a:t> (</a:t>
            </a:r>
            <a:r>
              <a:rPr lang="en-US" sz="3200" dirty="0">
                <a:solidFill>
                  <a:srgbClr val="006C86"/>
                </a:solidFill>
              </a:rPr>
              <a:t>depositor</a:t>
            </a:r>
            <a:r>
              <a:rPr lang="en-US" sz="3200" i="0" dirty="0" smtClean="0">
                <a:solidFill>
                  <a:srgbClr val="006C86"/>
                </a:solidFill>
              </a:rPr>
              <a:t>)</a:t>
            </a:r>
            <a:endParaRPr lang="en-US" sz="3200" i="0" dirty="0">
              <a:solidFill>
                <a:srgbClr val="006C86"/>
              </a:solidFill>
            </a:endParaRPr>
          </a:p>
        </p:txBody>
      </p:sp>
    </p:spTree>
    <p:extLst>
      <p:ext uri="{BB962C8B-B14F-4D97-AF65-F5344CB8AC3E}">
        <p14:creationId xmlns:p14="http://schemas.microsoft.com/office/powerpoint/2010/main" val="13161453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utoUpdateAnimBg="0"/>
      <p:bldP spid="15" grpId="0" autoUpdateAnimBg="0"/>
    </p:bldLst>
  </p:timing>
</p:sld>
</file>

<file path=ppt/slides/slide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Closure of Attributes</a:t>
            </a:r>
            <a:endParaRPr lang="en-US" sz="4800" dirty="0">
              <a:solidFill>
                <a:srgbClr val="7EEEE3"/>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5543534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fontScale="90000"/>
          </a:bodyPr>
          <a:lstStyle/>
          <a:p>
            <a:pPr>
              <a:lnSpc>
                <a:spcPct val="250000"/>
              </a:lnSpc>
            </a:pPr>
            <a:r>
              <a:rPr lang="en-IN" dirty="0" smtClean="0">
                <a:solidFill>
                  <a:schemeClr val="bg2">
                    <a:lumMod val="25000"/>
                  </a:schemeClr>
                </a:solidFill>
              </a:rPr>
              <a:t>Closure of attributes</a:t>
            </a:r>
            <a:endParaRPr lang="en-IN" dirty="0">
              <a:solidFill>
                <a:schemeClr val="bg2">
                  <a:lumMod val="25000"/>
                </a:schemeClr>
              </a:solidFill>
            </a:endParaRPr>
          </a:p>
        </p:txBody>
      </p:sp>
      <p:sp>
        <p:nvSpPr>
          <p:cNvPr id="2" name="TextBox 1"/>
          <p:cNvSpPr txBox="1"/>
          <p:nvPr/>
        </p:nvSpPr>
        <p:spPr>
          <a:xfrm>
            <a:off x="457200" y="1219200"/>
            <a:ext cx="2716834" cy="523220"/>
          </a:xfrm>
          <a:prstGeom prst="rect">
            <a:avLst/>
          </a:prstGeom>
          <a:noFill/>
        </p:spPr>
        <p:txBody>
          <a:bodyPr wrap="none" rtlCol="0">
            <a:spAutoFit/>
          </a:bodyPr>
          <a:lstStyle/>
          <a:p>
            <a:r>
              <a:rPr lang="en-IN" sz="2800" dirty="0" smtClean="0"/>
              <a:t>R (A B C D E F)</a:t>
            </a:r>
            <a:endParaRPr lang="en-IN" sz="2800" dirty="0"/>
          </a:p>
        </p:txBody>
      </p:sp>
      <p:cxnSp>
        <p:nvCxnSpPr>
          <p:cNvPr id="4" name="Elbow Connector 3"/>
          <p:cNvCxnSpPr/>
          <p:nvPr/>
        </p:nvCxnSpPr>
        <p:spPr>
          <a:xfrm rot="16200000" flipH="1">
            <a:off x="571500" y="1790700"/>
            <a:ext cx="914400" cy="685800"/>
          </a:xfrm>
          <a:prstGeom prst="bentConnector3">
            <a:avLst/>
          </a:prstGeom>
          <a:ln w="28575">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817223" y="2590800"/>
            <a:ext cx="1127232" cy="400110"/>
          </a:xfrm>
          <a:prstGeom prst="rect">
            <a:avLst/>
          </a:prstGeom>
          <a:noFill/>
        </p:spPr>
        <p:txBody>
          <a:bodyPr wrap="none" rtlCol="0">
            <a:spAutoFit/>
          </a:bodyPr>
          <a:lstStyle/>
          <a:p>
            <a:r>
              <a:rPr lang="en-IN" sz="2000" dirty="0" smtClean="0"/>
              <a:t>Relation</a:t>
            </a:r>
            <a:endParaRPr lang="en-IN" sz="2000" dirty="0"/>
          </a:p>
        </p:txBody>
      </p:sp>
      <p:sp>
        <p:nvSpPr>
          <p:cNvPr id="8" name="TextBox 7"/>
          <p:cNvSpPr txBox="1"/>
          <p:nvPr/>
        </p:nvSpPr>
        <p:spPr>
          <a:xfrm>
            <a:off x="3149784" y="2590800"/>
            <a:ext cx="1266693" cy="400110"/>
          </a:xfrm>
          <a:prstGeom prst="rect">
            <a:avLst/>
          </a:prstGeom>
          <a:noFill/>
        </p:spPr>
        <p:txBody>
          <a:bodyPr wrap="none" rtlCol="0">
            <a:spAutoFit/>
          </a:bodyPr>
          <a:lstStyle/>
          <a:p>
            <a:r>
              <a:rPr lang="en-IN" sz="2000" dirty="0" smtClean="0"/>
              <a:t>Attributes</a:t>
            </a:r>
            <a:endParaRPr lang="en-IN" sz="2000" dirty="0"/>
          </a:p>
        </p:txBody>
      </p:sp>
      <p:cxnSp>
        <p:nvCxnSpPr>
          <p:cNvPr id="9" name="Elbow Connector 8"/>
          <p:cNvCxnSpPr/>
          <p:nvPr/>
        </p:nvCxnSpPr>
        <p:spPr>
          <a:xfrm rot="16200000" flipH="1">
            <a:off x="2428200" y="1305600"/>
            <a:ext cx="914400" cy="1656000"/>
          </a:xfrm>
          <a:prstGeom prst="bentConnector3">
            <a:avLst/>
          </a:prstGeom>
          <a:ln w="28575">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936997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a:solidFill>
                  <a:srgbClr val="7EEEE3"/>
                </a:solidFill>
                <a:latin typeface="Segoe UI Light" panose="020B0502040204020203" pitchFamily="34" charset="0"/>
                <a:cs typeface="Segoe UI Light" panose="020B0502040204020203" pitchFamily="34" charset="0"/>
              </a:rPr>
              <a:t>SQL</a:t>
            </a:r>
            <a:r>
              <a:rPr lang="en-US" sz="4800" dirty="0" smtClean="0">
                <a:solidFill>
                  <a:srgbClr val="7EEEE3"/>
                </a:solidFill>
                <a:latin typeface="Segoe UI Light" panose="020B0502040204020203" pitchFamily="34" charset="0"/>
                <a:cs typeface="Segoe UI Light" panose="020B0502040204020203" pitchFamily="34" charset="0"/>
              </a:rPr>
              <a:t> </a:t>
            </a:r>
            <a:r>
              <a:rPr lang="en-IN" sz="4800" dirty="0">
                <a:solidFill>
                  <a:srgbClr val="7EEEE3"/>
                </a:solidFill>
                <a:latin typeface="Segoe UI Light" panose="020B0502040204020203" pitchFamily="34" charset="0"/>
                <a:cs typeface="Segoe UI Light" panose="020B0502040204020203" pitchFamily="34" charset="0"/>
              </a:rPr>
              <a:t>Structured</a:t>
            </a:r>
            <a:r>
              <a:rPr lang="en-IN" sz="4800" dirty="0" smtClean="0">
                <a:solidFill>
                  <a:srgbClr val="7EEEE3"/>
                </a:solidFill>
                <a:latin typeface="Segoe UI Light" panose="020B0502040204020203" pitchFamily="34" charset="0"/>
                <a:cs typeface="Segoe UI Light" panose="020B0502040204020203" pitchFamily="34" charset="0"/>
              </a:rPr>
              <a:t> </a:t>
            </a:r>
            <a:r>
              <a:rPr lang="en-IN" sz="4800" dirty="0">
                <a:solidFill>
                  <a:srgbClr val="7EEEE3"/>
                </a:solidFill>
                <a:latin typeface="Segoe UI Light" panose="020B0502040204020203" pitchFamily="34" charset="0"/>
                <a:cs typeface="Segoe UI Light" panose="020B0502040204020203" pitchFamily="34" charset="0"/>
              </a:rPr>
              <a:t>Query Language</a:t>
            </a:r>
            <a:endParaRPr lang="en-US" sz="4800" dirty="0">
              <a:solidFill>
                <a:srgbClr val="7EEEE3"/>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9603"/>
            <a:ext cx="8839200" cy="830997"/>
          </a:xfrm>
          <a:prstGeom prst="rect">
            <a:avLst/>
          </a:prstGeom>
        </p:spPr>
        <p:txBody>
          <a:bodyPr wrap="square">
            <a:spAutoFit/>
          </a:bodyPr>
          <a:lstStyle/>
          <a:p>
            <a:r>
              <a:rPr lang="en-IN" sz="2400" i="1" dirty="0">
                <a:solidFill>
                  <a:srgbClr val="006C86"/>
                </a:solidFill>
                <a:latin typeface="Segoe UI Light" panose="020B0502040204020203" pitchFamily="34" charset="0"/>
                <a:cs typeface="Segoe UI Light" panose="020B0502040204020203" pitchFamily="34" charset="0"/>
              </a:rPr>
              <a:t>A NULL value is </a:t>
            </a:r>
            <a:r>
              <a:rPr lang="en-IN" sz="2400" i="1" dirty="0" smtClean="0">
                <a:solidFill>
                  <a:srgbClr val="006C86"/>
                </a:solidFill>
                <a:latin typeface="Segoe UI Light" panose="020B0502040204020203" pitchFamily="34" charset="0"/>
                <a:cs typeface="Segoe UI Light" panose="020B0502040204020203" pitchFamily="34" charset="0"/>
              </a:rPr>
              <a:t>not treated </a:t>
            </a:r>
            <a:r>
              <a:rPr lang="en-IN" sz="2400" i="1" dirty="0">
                <a:solidFill>
                  <a:srgbClr val="006C86"/>
                </a:solidFill>
                <a:latin typeface="Segoe UI Light" panose="020B0502040204020203" pitchFamily="34" charset="0"/>
                <a:cs typeface="Segoe UI Light" panose="020B0502040204020203" pitchFamily="34" charset="0"/>
              </a:rPr>
              <a:t>as a blank or 0</a:t>
            </a:r>
            <a:r>
              <a:rPr lang="en-IN" sz="2400" i="1" dirty="0" smtClean="0">
                <a:solidFill>
                  <a:srgbClr val="006C86"/>
                </a:solidFill>
                <a:latin typeface="Segoe UI Light" panose="020B0502040204020203" pitchFamily="34" charset="0"/>
                <a:cs typeface="Segoe UI Light" panose="020B0502040204020203" pitchFamily="34" charset="0"/>
              </a:rPr>
              <a:t>.</a:t>
            </a:r>
          </a:p>
          <a:p>
            <a:r>
              <a:rPr lang="en-IN" sz="2400" i="1" dirty="0">
                <a:solidFill>
                  <a:srgbClr val="006C86"/>
                </a:solidFill>
                <a:latin typeface="Segoe UI Light" panose="020B0502040204020203" pitchFamily="34" charset="0"/>
                <a:cs typeface="Segoe UI Light" panose="020B0502040204020203" pitchFamily="34" charset="0"/>
              </a:rPr>
              <a:t>The number of attributes in relation is called as its </a:t>
            </a:r>
            <a:r>
              <a:rPr lang="en-IN" sz="2400" b="1" i="1" dirty="0" smtClean="0">
                <a:solidFill>
                  <a:srgbClr val="006C86"/>
                </a:solidFill>
                <a:latin typeface="Segoe UI Light" panose="020B0502040204020203" pitchFamily="34" charset="0"/>
                <a:cs typeface="Segoe UI Light" panose="020B0502040204020203" pitchFamily="34" charset="0"/>
              </a:rPr>
              <a:t>Degree.</a:t>
            </a:r>
            <a:endParaRPr lang="en-IN" sz="2400" b="1" i="1" dirty="0">
              <a:solidFill>
                <a:srgbClr val="006C86"/>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234126208"/>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What is SQL?</a:t>
            </a:r>
          </a:p>
        </p:txBody>
      </p:sp>
      <p:sp>
        <p:nvSpPr>
          <p:cNvPr id="3" name="Rectangle 2"/>
          <p:cNvSpPr/>
          <p:nvPr/>
        </p:nvSpPr>
        <p:spPr>
          <a:xfrm>
            <a:off x="152400" y="1065074"/>
            <a:ext cx="8839200" cy="1569660"/>
          </a:xfrm>
          <a:prstGeom prst="rect">
            <a:avLst/>
          </a:prstGeom>
        </p:spPr>
        <p:txBody>
          <a:bodyPr wrap="square">
            <a:spAutoFit/>
          </a:bodyPr>
          <a:lstStyle/>
          <a:p>
            <a:pPr algn="just"/>
            <a:r>
              <a:rPr lang="en-IN" sz="2400" dirty="0">
                <a:latin typeface="Segoe UI Light" panose="020B0502040204020203" pitchFamily="34" charset="0"/>
                <a:cs typeface="Segoe UI Light" panose="020B0502040204020203" pitchFamily="34" charset="0"/>
              </a:rPr>
              <a:t>SQL Structured Query Language is a database language designed and developed for managing data in relational database management systems (RDBMS). SQL is common language for all Relational Databases.</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0351" y="3056906"/>
            <a:ext cx="7443298" cy="2810494"/>
          </a:xfrm>
          <a:prstGeom prst="rect">
            <a:avLst/>
          </a:prstGeom>
        </p:spPr>
      </p:pic>
    </p:spTree>
    <p:extLst>
      <p:ext uri="{BB962C8B-B14F-4D97-AF65-F5344CB8AC3E}">
        <p14:creationId xmlns:p14="http://schemas.microsoft.com/office/powerpoint/2010/main" val="309248581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914400"/>
            <a:ext cx="8686800" cy="1015663"/>
          </a:xfrm>
          <a:prstGeom prst="rect">
            <a:avLst/>
          </a:prstGeom>
        </p:spPr>
        <p:txBody>
          <a:bodyPr wrap="square">
            <a:spAutoFit/>
          </a:bodyPr>
          <a:lstStyle/>
          <a:p>
            <a:r>
              <a:rPr lang="en-IN" sz="3200" b="1" dirty="0" smtClean="0">
                <a:latin typeface="Arial" panose="020B0604020202020204" pitchFamily="34" charset="0"/>
                <a:cs typeface="Arial" panose="020B0604020202020204" pitchFamily="34" charset="0"/>
              </a:rPr>
              <a:t>Relation </a:t>
            </a:r>
            <a:r>
              <a:rPr lang="en-IN" sz="2400" b="1" i="1" dirty="0">
                <a:solidFill>
                  <a:srgbClr val="FF0000"/>
                </a:solidFill>
                <a:latin typeface="Arial" panose="020B0604020202020204" pitchFamily="34" charset="0"/>
                <a:cs typeface="Arial" panose="020B0604020202020204" pitchFamily="34" charset="0"/>
              </a:rPr>
              <a:t>(</a:t>
            </a:r>
            <a:r>
              <a:rPr lang="en-IN" sz="2400" i="1" dirty="0">
                <a:solidFill>
                  <a:srgbClr val="FF0000"/>
                </a:solidFill>
                <a:latin typeface="Arial" panose="020B0604020202020204" pitchFamily="34" charset="0"/>
                <a:cs typeface="Arial" panose="020B0604020202020204" pitchFamily="34" charset="0"/>
              </a:rPr>
              <a:t>"</a:t>
            </a:r>
            <a:r>
              <a:rPr lang="en-IN" sz="2400" b="1" i="1" dirty="0" smtClean="0">
                <a:solidFill>
                  <a:srgbClr val="FF0000"/>
                </a:solidFill>
                <a:latin typeface="Arial" panose="020B0604020202020204" pitchFamily="34" charset="0"/>
                <a:cs typeface="Arial" panose="020B0604020202020204" pitchFamily="34" charset="0"/>
              </a:rPr>
              <a:t>R</a:t>
            </a:r>
            <a:r>
              <a:rPr lang="en-IN" sz="2400" i="1" dirty="0">
                <a:solidFill>
                  <a:srgbClr val="FF0000"/>
                </a:solidFill>
                <a:latin typeface="Arial" panose="020B0604020202020204" pitchFamily="34" charset="0"/>
                <a:cs typeface="Arial" panose="020B0604020202020204" pitchFamily="34" charset="0"/>
              </a:rPr>
              <a:t>"</a:t>
            </a:r>
            <a:r>
              <a:rPr lang="en-IN" sz="2400" b="1" i="1" dirty="0">
                <a:solidFill>
                  <a:srgbClr val="FF0000"/>
                </a:solidFill>
                <a:latin typeface="Arial" panose="020B0604020202020204" pitchFamily="34" charset="0"/>
                <a:cs typeface="Arial" panose="020B0604020202020204" pitchFamily="34" charset="0"/>
              </a:rPr>
              <a:t>)</a:t>
            </a:r>
            <a:r>
              <a:rPr lang="en-IN" sz="3200" b="1" dirty="0" smtClean="0">
                <a:latin typeface="Arial" panose="020B0604020202020204" pitchFamily="34" charset="0"/>
                <a:cs typeface="Arial" panose="020B0604020202020204" pitchFamily="34" charset="0"/>
              </a:rPr>
              <a:t>:</a:t>
            </a:r>
            <a:r>
              <a:rPr lang="en-IN" sz="2400" dirty="0" smtClean="0">
                <a:latin typeface="Arial" panose="020B0604020202020204" pitchFamily="34" charset="0"/>
                <a:cs typeface="Arial" panose="020B0604020202020204" pitchFamily="34" charset="0"/>
              </a:rPr>
              <a:t> In Database, a relation represents a </a:t>
            </a:r>
            <a:r>
              <a:rPr lang="en-IN" sz="2800" b="1" i="1" dirty="0" smtClean="0">
                <a:solidFill>
                  <a:srgbClr val="C00000"/>
                </a:solidFill>
                <a:latin typeface="Arial" panose="020B0604020202020204" pitchFamily="34" charset="0"/>
                <a:cs typeface="Arial" panose="020B0604020202020204" pitchFamily="34" charset="0"/>
              </a:rPr>
              <a:t>table</a:t>
            </a:r>
            <a:r>
              <a:rPr lang="en-IN" sz="2800" dirty="0" smtClean="0">
                <a:solidFill>
                  <a:srgbClr val="C00000"/>
                </a:solidFill>
                <a:latin typeface="Arial" panose="020B0604020202020204" pitchFamily="34" charset="0"/>
                <a:cs typeface="Arial" panose="020B0604020202020204" pitchFamily="34" charset="0"/>
              </a:rPr>
              <a:t> </a:t>
            </a:r>
            <a:r>
              <a:rPr lang="en-IN" sz="2400" dirty="0" smtClean="0">
                <a:latin typeface="Arial" panose="020B0604020202020204" pitchFamily="34" charset="0"/>
                <a:cs typeface="Arial" panose="020B0604020202020204" pitchFamily="34" charset="0"/>
              </a:rPr>
              <a:t>or an </a:t>
            </a:r>
            <a:r>
              <a:rPr lang="en-IN" sz="2800" b="1" i="1" dirty="0" smtClean="0">
                <a:solidFill>
                  <a:srgbClr val="C00000"/>
                </a:solidFill>
                <a:latin typeface="Arial" panose="020B0604020202020204" pitchFamily="34" charset="0"/>
                <a:cs typeface="Arial" panose="020B0604020202020204" pitchFamily="34" charset="0"/>
              </a:rPr>
              <a:t>entity</a:t>
            </a:r>
            <a:r>
              <a:rPr lang="en-IN" sz="2800" dirty="0" smtClean="0">
                <a:solidFill>
                  <a:srgbClr val="C00000"/>
                </a:solidFill>
                <a:latin typeface="Arial" panose="020B0604020202020204" pitchFamily="34" charset="0"/>
                <a:cs typeface="Arial" panose="020B0604020202020204" pitchFamily="34" charset="0"/>
              </a:rPr>
              <a:t> </a:t>
            </a:r>
            <a:r>
              <a:rPr lang="en-IN" sz="2400" dirty="0" smtClean="0">
                <a:latin typeface="Arial" panose="020B0604020202020204" pitchFamily="34" charset="0"/>
                <a:cs typeface="Arial" panose="020B0604020202020204" pitchFamily="34" charset="0"/>
              </a:rPr>
              <a:t>than contain attributes.</a:t>
            </a:r>
            <a:endParaRPr lang="en-IN" sz="2400" dirty="0">
              <a:latin typeface="Arial" panose="020B0604020202020204" pitchFamily="34" charset="0"/>
              <a:cs typeface="Arial" panose="020B0604020202020204" pitchFamily="34" charset="0"/>
            </a:endParaRPr>
          </a:p>
        </p:txBody>
      </p:sp>
      <p:sp>
        <p:nvSpPr>
          <p:cNvPr id="5" name="Rectangle 4"/>
          <p:cNvSpPr/>
          <p:nvPr/>
        </p:nvSpPr>
        <p:spPr>
          <a:xfrm>
            <a:off x="228600" y="2133600"/>
            <a:ext cx="8686800" cy="1384995"/>
          </a:xfrm>
          <a:prstGeom prst="rect">
            <a:avLst/>
          </a:prstGeom>
        </p:spPr>
        <p:txBody>
          <a:bodyPr wrap="square">
            <a:spAutoFit/>
          </a:bodyPr>
          <a:lstStyle/>
          <a:p>
            <a:r>
              <a:rPr lang="en-IN" sz="3200" b="1" dirty="0" smtClean="0">
                <a:latin typeface="Arial" panose="020B0604020202020204" pitchFamily="34" charset="0"/>
                <a:cs typeface="Arial" panose="020B0604020202020204" pitchFamily="34" charset="0"/>
              </a:rPr>
              <a:t>Relationship: </a:t>
            </a:r>
            <a:r>
              <a:rPr lang="en-IN" sz="2400" dirty="0">
                <a:latin typeface="Arial" panose="020B0604020202020204" pitchFamily="34" charset="0"/>
                <a:cs typeface="Arial" panose="020B0604020202020204" pitchFamily="34" charset="0"/>
              </a:rPr>
              <a:t>In </a:t>
            </a:r>
            <a:r>
              <a:rPr lang="en-IN" sz="2400" dirty="0" smtClean="0">
                <a:latin typeface="Arial" panose="020B0604020202020204" pitchFamily="34" charset="0"/>
                <a:cs typeface="Arial" panose="020B0604020202020204" pitchFamily="34" charset="0"/>
              </a:rPr>
              <a:t>database, </a:t>
            </a:r>
            <a:r>
              <a:rPr lang="en-IN" sz="2400" dirty="0">
                <a:latin typeface="Arial" panose="020B0604020202020204" pitchFamily="34" charset="0"/>
                <a:cs typeface="Arial" panose="020B0604020202020204" pitchFamily="34" charset="0"/>
              </a:rPr>
              <a:t>relationship is that how the two entities are </a:t>
            </a:r>
            <a:r>
              <a:rPr lang="en-IN" sz="2800" b="1" i="1" dirty="0">
                <a:solidFill>
                  <a:srgbClr val="0070C0"/>
                </a:solidFill>
                <a:latin typeface="Arial" panose="020B0604020202020204" pitchFamily="34" charset="0"/>
                <a:cs typeface="Arial" panose="020B0604020202020204" pitchFamily="34" charset="0"/>
              </a:rPr>
              <a:t>connected</a:t>
            </a:r>
            <a:r>
              <a:rPr lang="en-IN" sz="2800" dirty="0">
                <a:solidFill>
                  <a:srgbClr val="0070C0"/>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to each other, </a:t>
            </a:r>
            <a:r>
              <a:rPr lang="en-IN" sz="2400" dirty="0" smtClean="0">
                <a:latin typeface="Arial" panose="020B0604020202020204" pitchFamily="34" charset="0"/>
                <a:cs typeface="Arial" panose="020B0604020202020204" pitchFamily="34" charset="0"/>
              </a:rPr>
              <a:t>i.e. </a:t>
            </a:r>
            <a:r>
              <a:rPr lang="en-IN" sz="2400" dirty="0">
                <a:latin typeface="Arial" panose="020B0604020202020204" pitchFamily="34" charset="0"/>
                <a:cs typeface="Arial" panose="020B0604020202020204" pitchFamily="34" charset="0"/>
              </a:rPr>
              <a:t>what kind of relationship type they hold between them. </a:t>
            </a:r>
            <a:endParaRPr lang="en-IN" sz="2400" dirty="0" smtClean="0">
              <a:latin typeface="Arial" panose="020B0604020202020204" pitchFamily="34" charset="0"/>
              <a:cs typeface="Arial" panose="020B0604020202020204"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What is Relation and Relationship?</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2" name="Rectangle 1"/>
          <p:cNvSpPr/>
          <p:nvPr/>
        </p:nvSpPr>
        <p:spPr>
          <a:xfrm>
            <a:off x="228600" y="3962400"/>
            <a:ext cx="8686800" cy="492443"/>
          </a:xfrm>
          <a:prstGeom prst="rect">
            <a:avLst/>
          </a:prstGeom>
          <a:solidFill>
            <a:srgbClr val="CFFF21"/>
          </a:solidFill>
        </p:spPr>
        <p:txBody>
          <a:bodyPr wrap="square">
            <a:spAutoFit/>
          </a:bodyPr>
          <a:lstStyle/>
          <a:p>
            <a:r>
              <a:rPr lang="en-IN" sz="2600" b="1" dirty="0" smtClean="0">
                <a:solidFill>
                  <a:srgbClr val="C00000"/>
                </a:solidFill>
                <a:latin typeface="Arial" panose="020B0604020202020204" pitchFamily="34" charset="0"/>
                <a:cs typeface="Arial" panose="020B0604020202020204" pitchFamily="34" charset="0"/>
              </a:rPr>
              <a:t>Primary/Foreign </a:t>
            </a:r>
            <a:r>
              <a:rPr lang="en-IN" sz="2600" b="1" dirty="0">
                <a:solidFill>
                  <a:srgbClr val="C00000"/>
                </a:solidFill>
                <a:latin typeface="Arial" panose="020B0604020202020204" pitchFamily="34" charset="0"/>
                <a:cs typeface="Arial" panose="020B0604020202020204" pitchFamily="34" charset="0"/>
              </a:rPr>
              <a:t>key</a:t>
            </a:r>
            <a:r>
              <a:rPr lang="en-IN" sz="2600" dirty="0">
                <a:latin typeface="Arial" panose="020B0604020202020204" pitchFamily="34" charset="0"/>
                <a:cs typeface="Arial" panose="020B0604020202020204" pitchFamily="34" charset="0"/>
              </a:rPr>
              <a:t> is used to specify this relationship.</a:t>
            </a:r>
          </a:p>
        </p:txBody>
      </p:sp>
    </p:spTree>
    <p:extLst>
      <p:ext uri="{BB962C8B-B14F-4D97-AF65-F5344CB8AC3E}">
        <p14:creationId xmlns:p14="http://schemas.microsoft.com/office/powerpoint/2010/main" val="3508096533"/>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dirty="0" smtClean="0">
                <a:solidFill>
                  <a:srgbClr val="7EEEE3"/>
                </a:solidFill>
                <a:latin typeface="Segoe UI Light" panose="020B0502040204020203" pitchFamily="34" charset="0"/>
                <a:cs typeface="Segoe UI Light" panose="020B0502040204020203" pitchFamily="34" charset="0"/>
              </a:rPr>
              <a:t>client </a:t>
            </a:r>
            <a:r>
              <a:rPr lang="en-IN" sz="4800" dirty="0">
                <a:solidFill>
                  <a:srgbClr val="7EEEE3"/>
                </a:solidFill>
                <a:latin typeface="Segoe UI Light" panose="020B0502040204020203" pitchFamily="34" charset="0"/>
                <a:cs typeface="Segoe UI Light" panose="020B0502040204020203" pitchFamily="34" charset="0"/>
              </a:rPr>
              <a:t>configuration parameters</a:t>
            </a:r>
            <a:endParaRPr lang="en-US" sz="4600" dirty="0">
              <a:solidFill>
                <a:srgbClr val="7EEEE3"/>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322982622"/>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client configuration parameters</a:t>
            </a:r>
            <a:endParaRPr lang="en-US" sz="3200" b="1" i="1" dirty="0">
              <a:solidFill>
                <a:srgbClr val="FFFF00"/>
              </a:solidFill>
              <a:latin typeface="Arial" pitchFamily="34" charset="0"/>
              <a:cs typeface="Arial" pitchFamily="34" charset="0"/>
            </a:endParaRPr>
          </a:p>
        </p:txBody>
      </p:sp>
      <p:sp>
        <p:nvSpPr>
          <p:cNvPr id="8" name="Rectangle 7"/>
          <p:cNvSpPr/>
          <p:nvPr/>
        </p:nvSpPr>
        <p:spPr>
          <a:xfrm>
            <a:off x="0" y="968023"/>
            <a:ext cx="9144000" cy="2800767"/>
          </a:xfrm>
          <a:prstGeom prst="rect">
            <a:avLst/>
          </a:prstGeom>
        </p:spPr>
        <p:txBody>
          <a:bodyPr wrap="square">
            <a:spAutoFit/>
          </a:bodyPr>
          <a:lstStyle/>
          <a:p>
            <a:pPr marL="342900" indent="-342900">
              <a:buFont typeface="Arial" panose="020B0604020202020204" pitchFamily="34" charset="0"/>
              <a:buChar char="•"/>
            </a:pPr>
            <a:r>
              <a:rPr lang="en-IN" sz="2200" dirty="0">
                <a:solidFill>
                  <a:schemeClr val="bg2">
                    <a:lumMod val="25000"/>
                  </a:schemeClr>
                </a:solidFill>
                <a:latin typeface="Segoe UI Light" panose="020B0502040204020203" pitchFamily="34" charset="0"/>
                <a:cs typeface="Segoe UI Light" panose="020B0502040204020203" pitchFamily="34" charset="0"/>
              </a:rPr>
              <a:t>Service Name (orcl</a:t>
            </a:r>
            <a:r>
              <a:rPr lang="en-IN" sz="2200" dirty="0" smtClean="0">
                <a:solidFill>
                  <a:schemeClr val="bg2">
                    <a:lumMod val="25000"/>
                  </a:schemeClr>
                </a:solidFill>
                <a:latin typeface="Segoe UI Light" panose="020B0502040204020203" pitchFamily="34" charset="0"/>
                <a:cs typeface="Segoe UI Light" panose="020B0502040204020203" pitchFamily="34" charset="0"/>
              </a:rPr>
              <a:t>)</a:t>
            </a:r>
          </a:p>
          <a:p>
            <a:pPr marL="342900" indent="-342900">
              <a:buFont typeface="Arial" panose="020B0604020202020204" pitchFamily="34" charset="0"/>
              <a:buChar char="•"/>
            </a:pPr>
            <a:endParaRPr lang="en-IN" sz="2200" dirty="0">
              <a:solidFill>
                <a:schemeClr val="bg2">
                  <a:lumMod val="25000"/>
                </a:schemeClr>
              </a:solidFill>
              <a:latin typeface="Segoe UI Light" panose="020B0502040204020203" pitchFamily="34" charset="0"/>
              <a:cs typeface="Segoe UI Light" panose="020B0502040204020203" pitchFamily="34" charset="0"/>
            </a:endParaRPr>
          </a:p>
          <a:p>
            <a:pPr marL="342900" indent="-342900">
              <a:buFont typeface="Arial" panose="020B0604020202020204" pitchFamily="34" charset="0"/>
              <a:buChar char="•"/>
            </a:pPr>
            <a:r>
              <a:rPr lang="en-IN" sz="2200" dirty="0">
                <a:solidFill>
                  <a:schemeClr val="bg2">
                    <a:lumMod val="25000"/>
                  </a:schemeClr>
                </a:solidFill>
                <a:latin typeface="Segoe UI Light" panose="020B0502040204020203" pitchFamily="34" charset="0"/>
                <a:cs typeface="Segoe UI Light" panose="020B0502040204020203" pitchFamily="34" charset="0"/>
              </a:rPr>
              <a:t>Host Name (Server Name / IP address</a:t>
            </a:r>
            <a:r>
              <a:rPr lang="en-IN" sz="2200" dirty="0" smtClean="0">
                <a:solidFill>
                  <a:schemeClr val="bg2">
                    <a:lumMod val="25000"/>
                  </a:schemeClr>
                </a:solidFill>
                <a:latin typeface="Segoe UI Light" panose="020B0502040204020203" pitchFamily="34" charset="0"/>
                <a:cs typeface="Segoe UI Light" panose="020B0502040204020203" pitchFamily="34" charset="0"/>
              </a:rPr>
              <a:t>)</a:t>
            </a:r>
          </a:p>
          <a:p>
            <a:pPr marL="342900" indent="-342900">
              <a:buFont typeface="Arial" panose="020B0604020202020204" pitchFamily="34" charset="0"/>
              <a:buChar char="•"/>
            </a:pPr>
            <a:endParaRPr lang="en-IN" sz="2200" dirty="0">
              <a:solidFill>
                <a:schemeClr val="bg2">
                  <a:lumMod val="25000"/>
                </a:schemeClr>
              </a:solidFill>
              <a:latin typeface="Segoe UI Light" panose="020B0502040204020203" pitchFamily="34" charset="0"/>
              <a:cs typeface="Segoe UI Light" panose="020B0502040204020203" pitchFamily="34" charset="0"/>
            </a:endParaRPr>
          </a:p>
          <a:p>
            <a:pPr marL="342900" indent="-342900">
              <a:buFont typeface="Arial" panose="020B0604020202020204" pitchFamily="34" charset="0"/>
              <a:buChar char="•"/>
            </a:pPr>
            <a:r>
              <a:rPr lang="en-IN" sz="2200" dirty="0">
                <a:solidFill>
                  <a:schemeClr val="bg2">
                    <a:lumMod val="25000"/>
                  </a:schemeClr>
                </a:solidFill>
                <a:latin typeface="Segoe UI Light" panose="020B0502040204020203" pitchFamily="34" charset="0"/>
                <a:cs typeface="Segoe UI Light" panose="020B0502040204020203" pitchFamily="34" charset="0"/>
              </a:rPr>
              <a:t>Protocol (TCP/IP) (Transmission Control Protocol / Internet Protocol</a:t>
            </a:r>
            <a:r>
              <a:rPr lang="en-IN" sz="2200" dirty="0" smtClean="0">
                <a:solidFill>
                  <a:schemeClr val="bg2">
                    <a:lumMod val="25000"/>
                  </a:schemeClr>
                </a:solidFill>
                <a:latin typeface="Segoe UI Light" panose="020B0502040204020203" pitchFamily="34" charset="0"/>
                <a:cs typeface="Segoe UI Light" panose="020B0502040204020203" pitchFamily="34" charset="0"/>
              </a:rPr>
              <a:t>)</a:t>
            </a:r>
          </a:p>
          <a:p>
            <a:pPr marL="342900" indent="-342900">
              <a:buFont typeface="Arial" panose="020B0604020202020204" pitchFamily="34" charset="0"/>
              <a:buChar char="•"/>
            </a:pPr>
            <a:endParaRPr lang="en-IN" sz="2200" dirty="0">
              <a:solidFill>
                <a:schemeClr val="bg2">
                  <a:lumMod val="25000"/>
                </a:schemeClr>
              </a:solidFill>
              <a:latin typeface="Segoe UI Light" panose="020B0502040204020203" pitchFamily="34" charset="0"/>
              <a:cs typeface="Segoe UI Light" panose="020B0502040204020203" pitchFamily="34" charset="0"/>
            </a:endParaRPr>
          </a:p>
          <a:p>
            <a:pPr marL="342900" indent="-342900">
              <a:buFont typeface="Arial" panose="020B0604020202020204" pitchFamily="34" charset="0"/>
              <a:buChar char="•"/>
            </a:pPr>
            <a:r>
              <a:rPr lang="en-IN" sz="2200" dirty="0">
                <a:solidFill>
                  <a:schemeClr val="bg2">
                    <a:lumMod val="25000"/>
                  </a:schemeClr>
                </a:solidFill>
                <a:latin typeface="Segoe UI Light" panose="020B0502040204020203" pitchFamily="34" charset="0"/>
                <a:cs typeface="Segoe UI Light" panose="020B0502040204020203" pitchFamily="34" charset="0"/>
              </a:rPr>
              <a:t>Port (</a:t>
            </a:r>
            <a:r>
              <a:rPr lang="en-IN" sz="2200" dirty="0" smtClean="0">
                <a:solidFill>
                  <a:schemeClr val="bg2">
                    <a:lumMod val="25000"/>
                  </a:schemeClr>
                </a:solidFill>
                <a:latin typeface="Segoe UI Light" panose="020B0502040204020203" pitchFamily="34" charset="0"/>
                <a:cs typeface="Segoe UI Light" panose="020B0502040204020203" pitchFamily="34" charset="0"/>
              </a:rPr>
              <a:t>1521) - Port </a:t>
            </a:r>
            <a:r>
              <a:rPr lang="en-IN" sz="2200" dirty="0">
                <a:solidFill>
                  <a:schemeClr val="bg2">
                    <a:lumMod val="25000"/>
                  </a:schemeClr>
                </a:solidFill>
                <a:latin typeface="Segoe UI Light" panose="020B0502040204020203" pitchFamily="34" charset="0"/>
                <a:cs typeface="Segoe UI Light" panose="020B0502040204020203" pitchFamily="34" charset="0"/>
              </a:rPr>
              <a:t>number is the gateway from where the data is send or received</a:t>
            </a:r>
            <a:r>
              <a:rPr lang="en-IN" sz="2200" dirty="0" smtClean="0">
                <a:solidFill>
                  <a:schemeClr val="bg2">
                    <a:lumMod val="25000"/>
                  </a:schemeClr>
                </a:solidFill>
                <a:latin typeface="Segoe UI Light" panose="020B0502040204020203" pitchFamily="34" charset="0"/>
                <a:cs typeface="Segoe UI Light" panose="020B0502040204020203" pitchFamily="34" charset="0"/>
              </a:rPr>
              <a:t>.</a:t>
            </a:r>
            <a:endParaRPr lang="en-IN" sz="2200" dirty="0">
              <a:solidFill>
                <a:schemeClr val="bg2">
                  <a:lumMod val="25000"/>
                </a:schemeClr>
              </a:solidFill>
              <a:latin typeface="Segoe UI Light" panose="020B0502040204020203" pitchFamily="34" charset="0"/>
              <a:cs typeface="Segoe UI Light" panose="020B0502040204020203" pitchFamily="34" charset="0"/>
            </a:endParaRPr>
          </a:p>
        </p:txBody>
      </p:sp>
      <p:sp>
        <p:nvSpPr>
          <p:cNvPr id="5" name="Rectangle 4"/>
          <p:cNvSpPr/>
          <p:nvPr/>
        </p:nvSpPr>
        <p:spPr>
          <a:xfrm>
            <a:off x="155574" y="4090482"/>
            <a:ext cx="8836025" cy="1631216"/>
          </a:xfrm>
          <a:prstGeom prst="rect">
            <a:avLst/>
          </a:prstGeom>
        </p:spPr>
        <p:txBody>
          <a:bodyPr wrap="square">
            <a:spAutoFit/>
          </a:bodyPr>
          <a:lstStyle/>
          <a:p>
            <a:pPr marL="285750" indent="-285750">
              <a:buFont typeface="Arial" panose="020B0604020202020204" pitchFamily="34" charset="0"/>
              <a:buChar char="•"/>
            </a:pPr>
            <a:r>
              <a:rPr lang="en-IN" sz="2000" b="1" dirty="0"/>
              <a:t>Physical</a:t>
            </a:r>
            <a:r>
              <a:rPr lang="en-IN" sz="2000" dirty="0"/>
              <a:t> </a:t>
            </a:r>
            <a:r>
              <a:rPr lang="en-IN" sz="2000" b="1" dirty="0"/>
              <a:t>ports</a:t>
            </a:r>
            <a:r>
              <a:rPr lang="en-IN" sz="2000" dirty="0"/>
              <a:t> allow connecting cables to computers, routers, modems and other peripheral devices</a:t>
            </a:r>
            <a:r>
              <a:rPr lang="en-IN" sz="2000" dirty="0" smtClean="0"/>
              <a:t>.</a:t>
            </a:r>
          </a:p>
          <a:p>
            <a:pPr marL="285750" indent="-285750">
              <a:buFont typeface="Arial" panose="020B0604020202020204" pitchFamily="34" charset="0"/>
              <a:buChar char="•"/>
            </a:pPr>
            <a:endParaRPr lang="en-IN" sz="2000" dirty="0"/>
          </a:p>
          <a:p>
            <a:pPr marL="285750" indent="-285750">
              <a:buFont typeface="Arial" panose="020B0604020202020204" pitchFamily="34" charset="0"/>
              <a:buChar char="•"/>
            </a:pPr>
            <a:r>
              <a:rPr lang="en-IN" sz="2000" b="1" dirty="0"/>
              <a:t>Virtual</a:t>
            </a:r>
            <a:r>
              <a:rPr lang="en-IN" sz="2000" dirty="0"/>
              <a:t> </a:t>
            </a:r>
            <a:r>
              <a:rPr lang="en-IN" sz="2000" b="1" dirty="0"/>
              <a:t>ports</a:t>
            </a:r>
            <a:r>
              <a:rPr lang="en-IN" sz="2000" dirty="0"/>
              <a:t> are part of TCP/IP networking. These ports allow software applications to share hardware resources.</a:t>
            </a:r>
          </a:p>
        </p:txBody>
      </p:sp>
    </p:spTree>
    <p:extLst>
      <p:ext uri="{BB962C8B-B14F-4D97-AF65-F5344CB8AC3E}">
        <p14:creationId xmlns:p14="http://schemas.microsoft.com/office/powerpoint/2010/main" val="2269627402"/>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dirty="0">
                <a:solidFill>
                  <a:srgbClr val="7EEEE3"/>
                </a:solidFill>
                <a:latin typeface="Segoe UI Light" panose="020B0502040204020203" pitchFamily="34" charset="0"/>
                <a:cs typeface="Segoe UI Light" panose="020B0502040204020203" pitchFamily="34" charset="0"/>
              </a:rPr>
              <a:t>t</a:t>
            </a:r>
            <a:r>
              <a:rPr lang="en-IN" sz="4800" dirty="0" smtClean="0">
                <a:solidFill>
                  <a:srgbClr val="7EEEE3"/>
                </a:solidFill>
                <a:latin typeface="Segoe UI Light" panose="020B0502040204020203" pitchFamily="34" charset="0"/>
                <a:cs typeface="Segoe UI Light" panose="020B0502040204020203" pitchFamily="34" charset="0"/>
              </a:rPr>
              <a:t>ypes </a:t>
            </a:r>
            <a:r>
              <a:rPr lang="en-IN" sz="4800" dirty="0">
                <a:solidFill>
                  <a:srgbClr val="7EEEE3"/>
                </a:solidFill>
                <a:latin typeface="Segoe UI Light" panose="020B0502040204020203" pitchFamily="34" charset="0"/>
                <a:cs typeface="Segoe UI Light" panose="020B0502040204020203" pitchFamily="34" charset="0"/>
              </a:rPr>
              <a:t>of </a:t>
            </a:r>
            <a:r>
              <a:rPr lang="en-IN" sz="4800" dirty="0" smtClean="0">
                <a:solidFill>
                  <a:srgbClr val="7EEEE3"/>
                </a:solidFill>
                <a:latin typeface="Segoe UI Light" panose="020B0502040204020203" pitchFamily="34" charset="0"/>
                <a:cs typeface="Segoe UI Light" panose="020B0502040204020203" pitchFamily="34" charset="0"/>
              </a:rPr>
              <a:t>commands</a:t>
            </a:r>
            <a:endParaRPr lang="en-US" sz="4600" dirty="0">
              <a:solidFill>
                <a:srgbClr val="7EEEE3"/>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070024809"/>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command types</a:t>
            </a:r>
            <a:endParaRPr lang="en-US" sz="3200" b="1" i="1" dirty="0">
              <a:solidFill>
                <a:srgbClr val="FFFF00"/>
              </a:solidFill>
              <a:latin typeface="Arial" pitchFamily="34" charset="0"/>
              <a:cs typeface="Arial" pitchFamily="34" charset="0"/>
            </a:endParaRPr>
          </a:p>
        </p:txBody>
      </p:sp>
      <p:sp>
        <p:nvSpPr>
          <p:cNvPr id="9" name="Rectangle 8"/>
          <p:cNvSpPr/>
          <p:nvPr/>
        </p:nvSpPr>
        <p:spPr>
          <a:xfrm>
            <a:off x="460375" y="968023"/>
            <a:ext cx="8150226" cy="2554545"/>
          </a:xfrm>
          <a:prstGeom prst="rect">
            <a:avLst/>
          </a:prstGeom>
          <a:noFill/>
        </p:spPr>
        <p:txBody>
          <a:bodyPr wrap="square">
            <a:spAutoFit/>
          </a:bodyPr>
          <a:lstStyle/>
          <a:p>
            <a:pPr marL="342900" indent="-342900">
              <a:buFont typeface="Arial" panose="020B0604020202020204" pitchFamily="34" charset="0"/>
              <a:buChar char="•"/>
            </a:pPr>
            <a:r>
              <a:rPr lang="en-IN" sz="2000" dirty="0" smtClean="0">
                <a:solidFill>
                  <a:schemeClr val="bg2">
                    <a:lumMod val="25000"/>
                  </a:schemeClr>
                </a:solidFill>
                <a:latin typeface="Arial" panose="020B0604020202020204" pitchFamily="34" charset="0"/>
                <a:cs typeface="Arial" panose="020B0604020202020204" pitchFamily="34" charset="0"/>
              </a:rPr>
              <a:t>System </a:t>
            </a:r>
            <a:r>
              <a:rPr lang="en-IN" sz="2000" dirty="0">
                <a:solidFill>
                  <a:schemeClr val="bg2">
                    <a:lumMod val="25000"/>
                  </a:schemeClr>
                </a:solidFill>
                <a:latin typeface="Arial" panose="020B0604020202020204" pitchFamily="34" charset="0"/>
                <a:cs typeface="Arial" panose="020B0604020202020204" pitchFamily="34" charset="0"/>
              </a:rPr>
              <a:t>Variable Commands (Sets a system variable to alter the SQL*Plus environment settings for your current session</a:t>
            </a:r>
            <a:r>
              <a:rPr lang="en-IN" sz="2000" dirty="0" smtClean="0">
                <a:solidFill>
                  <a:schemeClr val="bg2">
                    <a:lumMod val="25000"/>
                  </a:schemeClr>
                </a:solidFill>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IN" sz="2000" dirty="0">
              <a:solidFill>
                <a:schemeClr val="bg2">
                  <a:lumMod val="25000"/>
                </a:schemeClr>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SQL+ </a:t>
            </a:r>
            <a:r>
              <a:rPr lang="en-IN" sz="2000" dirty="0" smtClean="0">
                <a:solidFill>
                  <a:schemeClr val="bg2">
                    <a:lumMod val="25000"/>
                  </a:schemeClr>
                </a:solidFill>
                <a:latin typeface="Arial" panose="020B0604020202020204" pitchFamily="34" charset="0"/>
                <a:cs typeface="Arial" panose="020B0604020202020204" pitchFamily="34" charset="0"/>
              </a:rPr>
              <a:t>Commands</a:t>
            </a:r>
          </a:p>
          <a:p>
            <a:pPr marL="342900" indent="-342900">
              <a:buFont typeface="Arial" panose="020B0604020202020204" pitchFamily="34" charset="0"/>
              <a:buChar char="•"/>
            </a:pPr>
            <a:endParaRPr lang="en-IN" sz="2000" dirty="0">
              <a:solidFill>
                <a:schemeClr val="bg2">
                  <a:lumMod val="25000"/>
                </a:schemeClr>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SQL </a:t>
            </a:r>
            <a:r>
              <a:rPr lang="en-IN" sz="2000" dirty="0" smtClean="0">
                <a:solidFill>
                  <a:schemeClr val="bg2">
                    <a:lumMod val="25000"/>
                  </a:schemeClr>
                </a:solidFill>
                <a:latin typeface="Arial" panose="020B0604020202020204" pitchFamily="34" charset="0"/>
                <a:cs typeface="Arial" panose="020B0604020202020204" pitchFamily="34" charset="0"/>
              </a:rPr>
              <a:t>Commands</a:t>
            </a:r>
          </a:p>
          <a:p>
            <a:pPr marL="342900" indent="-342900">
              <a:buFont typeface="Arial" panose="020B0604020202020204" pitchFamily="34" charset="0"/>
              <a:buChar char="•"/>
            </a:pPr>
            <a:endParaRPr lang="en-IN" sz="2000" dirty="0">
              <a:solidFill>
                <a:schemeClr val="bg2">
                  <a:lumMod val="25000"/>
                </a:schemeClr>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PL/SQL Commands</a:t>
            </a:r>
          </a:p>
        </p:txBody>
      </p:sp>
    </p:spTree>
    <p:extLst>
      <p:ext uri="{BB962C8B-B14F-4D97-AF65-F5344CB8AC3E}">
        <p14:creationId xmlns:p14="http://schemas.microsoft.com/office/powerpoint/2010/main" val="765576259"/>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dirty="0" smtClean="0">
                <a:solidFill>
                  <a:srgbClr val="7EEEE3"/>
                </a:solidFill>
                <a:latin typeface="Segoe UI Light" panose="020B0502040204020203" pitchFamily="34" charset="0"/>
                <a:cs typeface="Segoe UI Light" panose="020B0502040204020203" pitchFamily="34" charset="0"/>
              </a:rPr>
              <a:t>types </a:t>
            </a:r>
            <a:r>
              <a:rPr lang="en-IN" sz="4800" dirty="0">
                <a:solidFill>
                  <a:srgbClr val="7EEEE3"/>
                </a:solidFill>
                <a:latin typeface="Segoe UI Light" panose="020B0502040204020203" pitchFamily="34" charset="0"/>
                <a:cs typeface="Segoe UI Light" panose="020B0502040204020203" pitchFamily="34" charset="0"/>
              </a:rPr>
              <a:t>of </a:t>
            </a:r>
            <a:r>
              <a:rPr lang="en-IN" sz="4800" dirty="0" smtClean="0">
                <a:solidFill>
                  <a:srgbClr val="7EEEE3"/>
                </a:solidFill>
                <a:latin typeface="Segoe UI Light" panose="020B0502040204020203" pitchFamily="34" charset="0"/>
                <a:cs typeface="Segoe UI Light" panose="020B0502040204020203" pitchFamily="34" charset="0"/>
              </a:rPr>
              <a:t>object</a:t>
            </a:r>
            <a:endParaRPr lang="en-US" sz="4600" dirty="0">
              <a:solidFill>
                <a:srgbClr val="7EEEE3"/>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131133595"/>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object types</a:t>
            </a:r>
            <a:endParaRPr lang="en-US" sz="3200" b="1" i="1" dirty="0">
              <a:solidFill>
                <a:srgbClr val="FFFF00"/>
              </a:solidFill>
              <a:latin typeface="Arial" pitchFamily="34" charset="0"/>
              <a:cs typeface="Arial" pitchFamily="34" charset="0"/>
            </a:endParaRPr>
          </a:p>
        </p:txBody>
      </p:sp>
      <p:sp>
        <p:nvSpPr>
          <p:cNvPr id="6" name="Rectangle 5"/>
          <p:cNvSpPr/>
          <p:nvPr/>
        </p:nvSpPr>
        <p:spPr>
          <a:xfrm>
            <a:off x="4419600" y="762000"/>
            <a:ext cx="4572000" cy="2400657"/>
          </a:xfrm>
          <a:prstGeom prst="rect">
            <a:avLst/>
          </a:prstGeom>
        </p:spPr>
        <p:txBody>
          <a:bodyPr>
            <a:spAutoFit/>
          </a:bodyPr>
          <a:lstStyle/>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Java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Procedure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Function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Trigger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Package Object</a:t>
            </a:r>
          </a:p>
        </p:txBody>
      </p:sp>
      <p:sp>
        <p:nvSpPr>
          <p:cNvPr id="9" name="Rectangle 8"/>
          <p:cNvSpPr/>
          <p:nvPr/>
        </p:nvSpPr>
        <p:spPr>
          <a:xfrm>
            <a:off x="914400" y="762000"/>
            <a:ext cx="4572000" cy="3323987"/>
          </a:xfrm>
          <a:prstGeom prst="rect">
            <a:avLst/>
          </a:prstGeom>
        </p:spPr>
        <p:txBody>
          <a:bodyPr>
            <a:spAutoFit/>
          </a:bodyPr>
          <a:lstStyle/>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Table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View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Synonym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Sequence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Index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Type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User Object</a:t>
            </a:r>
          </a:p>
        </p:txBody>
      </p:sp>
    </p:spTree>
    <p:extLst>
      <p:ext uri="{BB962C8B-B14F-4D97-AF65-F5344CB8AC3E}">
        <p14:creationId xmlns:p14="http://schemas.microsoft.com/office/powerpoint/2010/main" val="361799314"/>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dirty="0" smtClean="0">
                <a:solidFill>
                  <a:srgbClr val="7EEEE3"/>
                </a:solidFill>
                <a:latin typeface="Segoe UI Light" panose="020B0502040204020203" pitchFamily="34" charset="0"/>
                <a:cs typeface="Segoe UI Light" panose="020B0502040204020203" pitchFamily="34" charset="0"/>
              </a:rPr>
              <a:t>comments</a:t>
            </a:r>
            <a:endParaRPr lang="en-US" sz="4600" dirty="0">
              <a:solidFill>
                <a:srgbClr val="7EEEE3"/>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060435884"/>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comments</a:t>
            </a:r>
          </a:p>
        </p:txBody>
      </p:sp>
      <p:sp>
        <p:nvSpPr>
          <p:cNvPr id="4" name="Rectangle 3"/>
          <p:cNvSpPr/>
          <p:nvPr/>
        </p:nvSpPr>
        <p:spPr>
          <a:xfrm>
            <a:off x="152400" y="1065600"/>
            <a:ext cx="8839200" cy="4339650"/>
          </a:xfrm>
          <a:prstGeom prst="rect">
            <a:avLst/>
          </a:prstGeom>
        </p:spPr>
        <p:txBody>
          <a:bodyPr wrap="square">
            <a:spAutoFit/>
          </a:bodyPr>
          <a:lstStyle/>
          <a:p>
            <a:pPr marL="342900" indent="-342900">
              <a:buFont typeface="Arial" panose="020B0604020202020204" pitchFamily="34" charset="0"/>
              <a:buChar char="•"/>
            </a:pPr>
            <a:r>
              <a:rPr lang="en-IN" dirty="0"/>
              <a:t>B</a:t>
            </a:r>
            <a:r>
              <a:rPr lang="en-IN" dirty="0" smtClean="0"/>
              <a:t>egin </a:t>
            </a:r>
            <a:r>
              <a:rPr lang="en-IN" dirty="0"/>
              <a:t>the comment with </a:t>
            </a:r>
            <a:r>
              <a:rPr lang="en-IN" b="1" dirty="0">
                <a:solidFill>
                  <a:srgbClr val="FF0000"/>
                </a:solidFill>
                <a:latin typeface="Arial" panose="020B0604020202020204" pitchFamily="34" charset="0"/>
                <a:cs typeface="Arial" panose="020B0604020202020204" pitchFamily="34" charset="0"/>
              </a:rPr>
              <a:t>--</a:t>
            </a:r>
            <a:r>
              <a:rPr lang="en-IN" dirty="0"/>
              <a:t> </a:t>
            </a:r>
            <a:r>
              <a:rPr lang="en-IN" b="1" i="1" dirty="0"/>
              <a:t>(two hyphens)</a:t>
            </a:r>
            <a:r>
              <a:rPr lang="en-IN" dirty="0"/>
              <a:t>. Proceed with the text of the comment. This text cannot extend to a new line</a:t>
            </a:r>
            <a:r>
              <a:rPr lang="en-IN" dirty="0" smtClean="0"/>
              <a:t>.</a:t>
            </a:r>
          </a:p>
          <a:p>
            <a:endParaRPr lang="en-IN"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dirty="0" smtClean="0"/>
              <a:t>Begin the comment with a </a:t>
            </a:r>
            <a:r>
              <a:rPr lang="en-IN" b="1" i="1" dirty="0"/>
              <a:t>slash and an asterisk </a:t>
            </a:r>
            <a:r>
              <a:rPr lang="en-IN" dirty="0" smtClean="0"/>
              <a:t>(</a:t>
            </a:r>
            <a:r>
              <a:rPr lang="en-IN" b="1" dirty="0">
                <a:solidFill>
                  <a:srgbClr val="FF0000"/>
                </a:solidFill>
                <a:latin typeface="Arial" panose="020B0604020202020204" pitchFamily="34" charset="0"/>
                <a:cs typeface="Arial" panose="020B0604020202020204" pitchFamily="34" charset="0"/>
              </a:rPr>
              <a:t>/*</a:t>
            </a:r>
            <a:r>
              <a:rPr lang="en-IN" dirty="0" smtClean="0"/>
              <a:t>). Proceed with the text of the comment. This text can span multiple lines. End </a:t>
            </a:r>
            <a:r>
              <a:rPr lang="en-IN" dirty="0"/>
              <a:t>the comment with an </a:t>
            </a:r>
            <a:r>
              <a:rPr lang="en-IN" b="1" i="1" dirty="0"/>
              <a:t>asterisk and a slash</a:t>
            </a:r>
            <a:r>
              <a:rPr lang="en-IN" dirty="0"/>
              <a:t> </a:t>
            </a:r>
            <a:r>
              <a:rPr lang="en-IN" dirty="0" smtClean="0"/>
              <a:t>(</a:t>
            </a:r>
            <a:r>
              <a:rPr lang="en-IN" b="1" dirty="0" smtClean="0">
                <a:solidFill>
                  <a:srgbClr val="FF0000"/>
                </a:solidFill>
                <a:latin typeface="Arial" panose="020B0604020202020204" pitchFamily="34" charset="0"/>
                <a:cs typeface="Arial" panose="020B0604020202020204" pitchFamily="34" charset="0"/>
              </a:rPr>
              <a:t>*/</a:t>
            </a:r>
            <a:r>
              <a:rPr lang="en-IN" dirty="0" smtClean="0"/>
              <a:t>).</a:t>
            </a:r>
          </a:p>
          <a:p>
            <a:pPr marL="342900" indent="-342900">
              <a:buFont typeface="Arial" panose="020B0604020202020204" pitchFamily="34" charset="0"/>
              <a:buChar char="•"/>
            </a:pPr>
            <a:endParaRPr lang="en-IN" sz="2400" dirty="0">
              <a:latin typeface="Arial" panose="020B0604020202020204" pitchFamily="34" charset="0"/>
              <a:cs typeface="Arial" panose="020B0604020202020204" pitchFamily="34" charset="0"/>
            </a:endParaRPr>
          </a:p>
          <a:p>
            <a:pPr>
              <a:lnSpc>
                <a:spcPct val="150000"/>
              </a:lnSpc>
            </a:pPr>
            <a:r>
              <a:rPr lang="en-IN" sz="2400" dirty="0" smtClean="0">
                <a:solidFill>
                  <a:srgbClr val="006C86"/>
                </a:solidFill>
                <a:latin typeface="Calibri" panose="020F0502020204030204" pitchFamily="34" charset="0"/>
                <a:cs typeface="Calibri" panose="020F0502020204030204" pitchFamily="34" charset="0"/>
              </a:rPr>
              <a:t>select</a:t>
            </a:r>
            <a:r>
              <a:rPr lang="en-IN" sz="2400" dirty="0" smtClean="0">
                <a:latin typeface="Calibri" panose="020F0502020204030204" pitchFamily="34" charset="0"/>
                <a:cs typeface="Calibri" panose="020F0502020204030204" pitchFamily="34" charset="0"/>
              </a:rPr>
              <a:t> </a:t>
            </a:r>
            <a:r>
              <a:rPr lang="en-IN" sz="2400" dirty="0">
                <a:solidFill>
                  <a:schemeClr val="bg2">
                    <a:lumMod val="75000"/>
                  </a:schemeClr>
                </a:solidFill>
                <a:latin typeface="Calibri" panose="020F0502020204030204" pitchFamily="34" charset="0"/>
                <a:cs typeface="Calibri" panose="020F0502020204030204" pitchFamily="34" charset="0"/>
              </a:rPr>
              <a:t>*</a:t>
            </a:r>
            <a:r>
              <a:rPr lang="en-IN" sz="2400" dirty="0">
                <a:latin typeface="Calibri" panose="020F0502020204030204" pitchFamily="34" charset="0"/>
                <a:cs typeface="Calibri" panose="020F0502020204030204" pitchFamily="34" charset="0"/>
              </a:rPr>
              <a:t> </a:t>
            </a:r>
            <a:r>
              <a:rPr lang="en-IN" sz="2400" dirty="0">
                <a:solidFill>
                  <a:srgbClr val="92D050"/>
                </a:solidFill>
                <a:latin typeface="Calibri" panose="020F0502020204030204" pitchFamily="34" charset="0"/>
                <a:cs typeface="Calibri" panose="020F0502020204030204" pitchFamily="34" charset="0"/>
              </a:rPr>
              <a:t>/* This is the test </a:t>
            </a:r>
            <a:r>
              <a:rPr lang="en-IN" sz="2400" dirty="0" smtClean="0">
                <a:solidFill>
                  <a:srgbClr val="92D050"/>
                </a:solidFill>
                <a:latin typeface="Calibri" panose="020F0502020204030204" pitchFamily="34" charset="0"/>
                <a:cs typeface="Calibri" panose="020F0502020204030204" pitchFamily="34" charset="0"/>
              </a:rPr>
              <a:t> by saleel */</a:t>
            </a:r>
            <a:r>
              <a:rPr lang="en-IN" sz="2400" dirty="0" smtClean="0">
                <a:latin typeface="Calibri" panose="020F0502020204030204" pitchFamily="34" charset="0"/>
                <a:cs typeface="Calibri" panose="020F0502020204030204" pitchFamily="34" charset="0"/>
              </a:rPr>
              <a:t> </a:t>
            </a:r>
            <a:r>
              <a:rPr lang="en-IN" sz="2400" dirty="0">
                <a:solidFill>
                  <a:srgbClr val="006C86"/>
                </a:solidFill>
                <a:latin typeface="Calibri" panose="020F0502020204030204" pitchFamily="34" charset="0"/>
                <a:cs typeface="Calibri" panose="020F0502020204030204" pitchFamily="34" charset="0"/>
              </a:rPr>
              <a:t>from</a:t>
            </a:r>
            <a:r>
              <a:rPr lang="en-IN" sz="2400" dirty="0">
                <a:latin typeface="Calibri" panose="020F0502020204030204" pitchFamily="34" charset="0"/>
                <a:cs typeface="Calibri" panose="020F0502020204030204" pitchFamily="34" charset="0"/>
              </a:rPr>
              <a:t> </a:t>
            </a:r>
            <a:r>
              <a:rPr lang="en-IN" sz="2400" dirty="0" smtClean="0">
                <a:solidFill>
                  <a:schemeClr val="accent4">
                    <a:lumMod val="50000"/>
                  </a:schemeClr>
                </a:solidFill>
                <a:latin typeface="Calibri" panose="020F0502020204030204" pitchFamily="34" charset="0"/>
                <a:cs typeface="Calibri" panose="020F0502020204030204" pitchFamily="34" charset="0"/>
              </a:rPr>
              <a:t>emp</a:t>
            </a:r>
            <a:r>
              <a:rPr lang="en-IN" sz="2400" dirty="0" smtClean="0">
                <a:latin typeface="Calibri" panose="020F0502020204030204" pitchFamily="34" charset="0"/>
                <a:cs typeface="Calibri" panose="020F0502020204030204" pitchFamily="34" charset="0"/>
              </a:rPr>
              <a:t>;</a:t>
            </a:r>
          </a:p>
          <a:p>
            <a:pPr>
              <a:lnSpc>
                <a:spcPct val="150000"/>
              </a:lnSpc>
            </a:pPr>
            <a:r>
              <a:rPr lang="en-IN" sz="2400" dirty="0" smtClean="0">
                <a:solidFill>
                  <a:srgbClr val="006C86"/>
                </a:solidFill>
                <a:latin typeface="Calibri" panose="020F0502020204030204" pitchFamily="34" charset="0"/>
                <a:cs typeface="Calibri" panose="020F0502020204030204" pitchFamily="34" charset="0"/>
              </a:rPr>
              <a:t>select</a:t>
            </a:r>
            <a:r>
              <a:rPr lang="en-IN" sz="2400" dirty="0" smtClean="0">
                <a:solidFill>
                  <a:srgbClr val="C00000"/>
                </a:solidFill>
                <a:latin typeface="Calibri" panose="020F0502020204030204" pitchFamily="34" charset="0"/>
                <a:cs typeface="Calibri" panose="020F0502020204030204" pitchFamily="34" charset="0"/>
              </a:rPr>
              <a:t> </a:t>
            </a:r>
            <a:r>
              <a:rPr lang="en-IN" sz="2400" dirty="0">
                <a:solidFill>
                  <a:schemeClr val="bg2">
                    <a:lumMod val="75000"/>
                  </a:schemeClr>
                </a:solidFill>
                <a:latin typeface="Calibri" panose="020F0502020204030204" pitchFamily="34" charset="0"/>
                <a:cs typeface="Calibri" panose="020F0502020204030204" pitchFamily="34" charset="0"/>
              </a:rPr>
              <a:t>*</a:t>
            </a:r>
            <a:r>
              <a:rPr lang="en-IN" sz="2400" dirty="0">
                <a:solidFill>
                  <a:srgbClr val="C00000"/>
                </a:solidFill>
                <a:latin typeface="Calibri" panose="020F0502020204030204" pitchFamily="34" charset="0"/>
                <a:cs typeface="Calibri" panose="020F0502020204030204" pitchFamily="34" charset="0"/>
              </a:rPr>
              <a:t> </a:t>
            </a:r>
            <a:r>
              <a:rPr lang="en-IN" sz="2400" dirty="0">
                <a:solidFill>
                  <a:srgbClr val="006C86"/>
                </a:solidFill>
                <a:latin typeface="Calibri" panose="020F0502020204030204" pitchFamily="34" charset="0"/>
                <a:cs typeface="Calibri" panose="020F0502020204030204" pitchFamily="34" charset="0"/>
              </a:rPr>
              <a:t>from</a:t>
            </a:r>
            <a:r>
              <a:rPr lang="en-IN" sz="2400" dirty="0">
                <a:solidFill>
                  <a:srgbClr val="C00000"/>
                </a:solidFill>
                <a:latin typeface="Calibri" panose="020F0502020204030204" pitchFamily="34" charset="0"/>
                <a:cs typeface="Calibri" panose="020F0502020204030204" pitchFamily="34" charset="0"/>
              </a:rPr>
              <a:t> </a:t>
            </a:r>
            <a:r>
              <a:rPr lang="en-IN" sz="2400" dirty="0">
                <a:solidFill>
                  <a:schemeClr val="accent4">
                    <a:lumMod val="50000"/>
                  </a:schemeClr>
                </a:solidFill>
                <a:latin typeface="Calibri" panose="020F0502020204030204" pitchFamily="34" charset="0"/>
                <a:cs typeface="Calibri" panose="020F0502020204030204" pitchFamily="34" charset="0"/>
              </a:rPr>
              <a:t>emp</a:t>
            </a:r>
            <a:r>
              <a:rPr lang="en-IN" sz="2400" dirty="0">
                <a:solidFill>
                  <a:srgbClr val="C00000"/>
                </a:solidFill>
                <a:latin typeface="Calibri" panose="020F0502020204030204" pitchFamily="34" charset="0"/>
                <a:cs typeface="Calibri" panose="020F0502020204030204" pitchFamily="34" charset="0"/>
              </a:rPr>
              <a:t> </a:t>
            </a:r>
            <a:r>
              <a:rPr lang="en-IN" sz="2400" dirty="0">
                <a:solidFill>
                  <a:srgbClr val="92D050"/>
                </a:solidFill>
                <a:latin typeface="Calibri" panose="020F0502020204030204" pitchFamily="34" charset="0"/>
                <a:cs typeface="Calibri" panose="020F0502020204030204" pitchFamily="34" charset="0"/>
              </a:rPr>
              <a:t>-- This is the test by </a:t>
            </a:r>
            <a:r>
              <a:rPr lang="en-IN" sz="2400" dirty="0" smtClean="0">
                <a:solidFill>
                  <a:srgbClr val="92D050"/>
                </a:solidFill>
                <a:latin typeface="Calibri" panose="020F0502020204030204" pitchFamily="34" charset="0"/>
                <a:cs typeface="Calibri" panose="020F0502020204030204" pitchFamily="34" charset="0"/>
              </a:rPr>
              <a:t>saleel</a:t>
            </a:r>
            <a:r>
              <a:rPr lang="en-IN" sz="2400" dirty="0" smtClean="0">
                <a:latin typeface="Calibri" panose="020F0502020204030204" pitchFamily="34" charset="0"/>
                <a:cs typeface="Calibri" panose="020F0502020204030204" pitchFamily="34" charset="0"/>
              </a:rPr>
              <a:t>;</a:t>
            </a:r>
            <a:endParaRPr lang="en-IN" sz="2400" dirty="0" smtClean="0">
              <a:solidFill>
                <a:srgbClr val="C00000"/>
              </a:solidFill>
              <a:latin typeface="Calibri" panose="020F0502020204030204" pitchFamily="34" charset="0"/>
              <a:cs typeface="Calibri" panose="020F0502020204030204" pitchFamily="34" charset="0"/>
            </a:endParaRPr>
          </a:p>
          <a:p>
            <a:pPr>
              <a:lnSpc>
                <a:spcPct val="150000"/>
              </a:lnSpc>
            </a:pPr>
            <a:r>
              <a:rPr lang="en-IN" sz="2400" dirty="0">
                <a:solidFill>
                  <a:srgbClr val="006C86"/>
                </a:solidFill>
                <a:latin typeface="Calibri" panose="020F0502020204030204" pitchFamily="34" charset="0"/>
                <a:cs typeface="Calibri" panose="020F0502020204030204" pitchFamily="34" charset="0"/>
              </a:rPr>
              <a:t>select </a:t>
            </a:r>
            <a:r>
              <a:rPr lang="en-IN" sz="2400" dirty="0">
                <a:solidFill>
                  <a:schemeClr val="bg2">
                    <a:lumMod val="75000"/>
                  </a:schemeClr>
                </a:solidFill>
                <a:latin typeface="Calibri" panose="020F0502020204030204" pitchFamily="34" charset="0"/>
                <a:cs typeface="Calibri" panose="020F0502020204030204" pitchFamily="34" charset="0"/>
              </a:rPr>
              <a:t>*</a:t>
            </a:r>
            <a:r>
              <a:rPr lang="en-IN" sz="2400" dirty="0">
                <a:solidFill>
                  <a:srgbClr val="006C86"/>
                </a:solidFill>
                <a:latin typeface="Calibri" panose="020F0502020204030204" pitchFamily="34" charset="0"/>
                <a:cs typeface="Calibri" panose="020F0502020204030204" pitchFamily="34" charset="0"/>
              </a:rPr>
              <a:t> </a:t>
            </a:r>
            <a:r>
              <a:rPr lang="en-IN" sz="2400" dirty="0">
                <a:solidFill>
                  <a:srgbClr val="92D050"/>
                </a:solidFill>
                <a:latin typeface="Calibri" panose="020F0502020204030204" pitchFamily="34" charset="0"/>
                <a:cs typeface="Calibri" panose="020F0502020204030204" pitchFamily="34" charset="0"/>
              </a:rPr>
              <a:t>/* This is the test */ </a:t>
            </a:r>
            <a:r>
              <a:rPr lang="en-IN" sz="2400" dirty="0">
                <a:solidFill>
                  <a:srgbClr val="006C86"/>
                </a:solidFill>
                <a:latin typeface="Calibri" panose="020F0502020204030204" pitchFamily="34" charset="0"/>
                <a:cs typeface="Calibri" panose="020F0502020204030204" pitchFamily="34" charset="0"/>
              </a:rPr>
              <a:t>from </a:t>
            </a:r>
            <a:r>
              <a:rPr lang="en-IN" sz="2400" dirty="0">
                <a:solidFill>
                  <a:schemeClr val="accent4">
                    <a:lumMod val="50000"/>
                  </a:schemeClr>
                </a:solidFill>
                <a:latin typeface="Calibri" panose="020F0502020204030204" pitchFamily="34" charset="0"/>
                <a:cs typeface="Calibri" panose="020F0502020204030204" pitchFamily="34" charset="0"/>
              </a:rPr>
              <a:t>emp</a:t>
            </a:r>
            <a:r>
              <a:rPr lang="en-IN" sz="2400" dirty="0">
                <a:solidFill>
                  <a:srgbClr val="006C86"/>
                </a:solidFill>
                <a:latin typeface="Calibri" panose="020F0502020204030204" pitchFamily="34" charset="0"/>
                <a:cs typeface="Calibri" panose="020F0502020204030204" pitchFamily="34" charset="0"/>
              </a:rPr>
              <a:t> </a:t>
            </a:r>
            <a:r>
              <a:rPr lang="en-IN" sz="2400" dirty="0">
                <a:solidFill>
                  <a:srgbClr val="92D050"/>
                </a:solidFill>
                <a:latin typeface="Calibri" panose="020F0502020204030204" pitchFamily="34" charset="0"/>
                <a:cs typeface="Calibri" panose="020F0502020204030204" pitchFamily="34" charset="0"/>
              </a:rPr>
              <a:t>--by </a:t>
            </a:r>
            <a:r>
              <a:rPr lang="en-IN" sz="2400" dirty="0" smtClean="0">
                <a:solidFill>
                  <a:srgbClr val="92D050"/>
                </a:solidFill>
                <a:latin typeface="Calibri" panose="020F0502020204030204" pitchFamily="34" charset="0"/>
                <a:cs typeface="Calibri" panose="020F0502020204030204" pitchFamily="34" charset="0"/>
              </a:rPr>
              <a:t>saleel</a:t>
            </a:r>
            <a:r>
              <a:rPr lang="en-IN" sz="2400" dirty="0" smtClean="0">
                <a:latin typeface="Calibri" panose="020F0502020204030204" pitchFamily="34" charset="0"/>
                <a:cs typeface="Calibri" panose="020F0502020204030204" pitchFamily="34" charset="0"/>
              </a:rPr>
              <a:t>;</a:t>
            </a:r>
            <a:endParaRPr lang="en-IN" sz="2400" dirty="0" smtClean="0">
              <a:solidFill>
                <a:srgbClr val="006C86"/>
              </a:solidFill>
              <a:latin typeface="Calibri" panose="020F0502020204030204" pitchFamily="34" charset="0"/>
              <a:cs typeface="Calibri" panose="020F0502020204030204" pitchFamily="34" charset="0"/>
            </a:endParaRPr>
          </a:p>
          <a:p>
            <a:pPr>
              <a:lnSpc>
                <a:spcPct val="150000"/>
              </a:lnSpc>
            </a:pPr>
            <a:r>
              <a:rPr lang="en-IN" sz="2400" dirty="0" smtClean="0">
                <a:solidFill>
                  <a:srgbClr val="006C86"/>
                </a:solidFill>
                <a:latin typeface="Calibri" panose="020F0502020204030204" pitchFamily="34" charset="0"/>
                <a:cs typeface="Calibri" panose="020F0502020204030204" pitchFamily="34" charset="0"/>
              </a:rPr>
              <a:t>select</a:t>
            </a:r>
            <a:r>
              <a:rPr lang="en-IN" sz="2400" dirty="0" smtClean="0">
                <a:latin typeface="Calibri" panose="020F0502020204030204" pitchFamily="34" charset="0"/>
                <a:cs typeface="Calibri" panose="020F0502020204030204" pitchFamily="34" charset="0"/>
              </a:rPr>
              <a:t> </a:t>
            </a:r>
            <a:r>
              <a:rPr lang="en-IN" sz="2400" dirty="0">
                <a:solidFill>
                  <a:schemeClr val="bg2">
                    <a:lumMod val="75000"/>
                  </a:schemeClr>
                </a:solidFill>
                <a:latin typeface="Calibri" panose="020F0502020204030204" pitchFamily="34" charset="0"/>
                <a:cs typeface="Calibri" panose="020F0502020204030204" pitchFamily="34" charset="0"/>
              </a:rPr>
              <a:t>*</a:t>
            </a:r>
            <a:r>
              <a:rPr lang="en-IN" sz="2400" dirty="0">
                <a:latin typeface="Calibri" panose="020F0502020204030204" pitchFamily="34" charset="0"/>
                <a:cs typeface="Calibri" panose="020F0502020204030204" pitchFamily="34" charset="0"/>
              </a:rPr>
              <a:t> </a:t>
            </a:r>
            <a:r>
              <a:rPr lang="en-IN" sz="2400" dirty="0" smtClean="0">
                <a:solidFill>
                  <a:srgbClr val="92D050"/>
                </a:solidFill>
                <a:latin typeface="Calibri" panose="020F0502020204030204" pitchFamily="34" charset="0"/>
                <a:cs typeface="Calibri" panose="020F0502020204030204" pitchFamily="34" charset="0"/>
              </a:rPr>
              <a:t>/ * </a:t>
            </a:r>
            <a:r>
              <a:rPr lang="en-IN" sz="2400" dirty="0">
                <a:solidFill>
                  <a:srgbClr val="92D050"/>
                </a:solidFill>
                <a:latin typeface="Calibri" panose="020F0502020204030204" pitchFamily="34" charset="0"/>
                <a:cs typeface="Calibri" panose="020F0502020204030204" pitchFamily="34" charset="0"/>
              </a:rPr>
              <a:t>This is the test </a:t>
            </a:r>
            <a:r>
              <a:rPr lang="en-IN" sz="2400" dirty="0" smtClean="0">
                <a:solidFill>
                  <a:srgbClr val="92D050"/>
                </a:solidFill>
                <a:latin typeface="Calibri" panose="020F0502020204030204" pitchFamily="34" charset="0"/>
                <a:cs typeface="Calibri" panose="020F0502020204030204" pitchFamily="34" charset="0"/>
              </a:rPr>
              <a:t>* /</a:t>
            </a:r>
            <a:r>
              <a:rPr lang="en-IN" sz="2400" dirty="0" smtClean="0">
                <a:latin typeface="Calibri" panose="020F0502020204030204" pitchFamily="34" charset="0"/>
                <a:cs typeface="Calibri" panose="020F0502020204030204" pitchFamily="34" charset="0"/>
              </a:rPr>
              <a:t> </a:t>
            </a:r>
            <a:r>
              <a:rPr lang="en-IN" sz="2400" dirty="0">
                <a:solidFill>
                  <a:srgbClr val="006C86"/>
                </a:solidFill>
                <a:latin typeface="Calibri" panose="020F0502020204030204" pitchFamily="34" charset="0"/>
                <a:cs typeface="Calibri" panose="020F0502020204030204" pitchFamily="34" charset="0"/>
              </a:rPr>
              <a:t>from</a:t>
            </a:r>
            <a:r>
              <a:rPr lang="en-IN" sz="2400" dirty="0">
                <a:latin typeface="Calibri" panose="020F0502020204030204" pitchFamily="34" charset="0"/>
                <a:cs typeface="Calibri" panose="020F0502020204030204" pitchFamily="34" charset="0"/>
              </a:rPr>
              <a:t> </a:t>
            </a:r>
            <a:r>
              <a:rPr lang="en-IN" sz="2400" dirty="0">
                <a:solidFill>
                  <a:schemeClr val="accent4">
                    <a:lumMod val="50000"/>
                  </a:schemeClr>
                </a:solidFill>
                <a:latin typeface="Calibri" panose="020F0502020204030204" pitchFamily="34" charset="0"/>
                <a:cs typeface="Calibri" panose="020F0502020204030204" pitchFamily="34" charset="0"/>
              </a:rPr>
              <a:t>emp</a:t>
            </a:r>
            <a:r>
              <a:rPr lang="en-IN" sz="2400" dirty="0" smtClean="0">
                <a:latin typeface="Calibri" panose="020F0502020204030204" pitchFamily="34" charset="0"/>
                <a:cs typeface="Calibri" panose="020F0502020204030204" pitchFamily="34" charset="0"/>
              </a:rPr>
              <a:t>;  </a:t>
            </a:r>
            <a:r>
              <a:rPr lang="en-IN" sz="2400" dirty="0" smtClean="0">
                <a:solidFill>
                  <a:srgbClr val="C00000"/>
                </a:solidFill>
                <a:latin typeface="Calibri" panose="020F0502020204030204" pitchFamily="34" charset="0"/>
                <a:cs typeface="Calibri" panose="020F0502020204030204" pitchFamily="34" charset="0"/>
              </a:rPr>
              <a:t>// error</a:t>
            </a:r>
          </a:p>
        </p:txBody>
      </p:sp>
    </p:spTree>
    <p:extLst>
      <p:ext uri="{BB962C8B-B14F-4D97-AF65-F5344CB8AC3E}">
        <p14:creationId xmlns:p14="http://schemas.microsoft.com/office/powerpoint/2010/main" val="56203016"/>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dirty="0" smtClean="0">
                <a:solidFill>
                  <a:srgbClr val="7EEEE3"/>
                </a:solidFill>
                <a:latin typeface="Segoe UI Light" panose="020B0502040204020203" pitchFamily="34" charset="0"/>
                <a:cs typeface="Segoe UI Light" panose="020B0502040204020203" pitchFamily="34" charset="0"/>
              </a:rPr>
              <a:t>login</a:t>
            </a:r>
            <a:endParaRPr lang="en-US" sz="4600" dirty="0">
              <a:solidFill>
                <a:srgbClr val="7EEEE3"/>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767858763"/>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login</a:t>
            </a:r>
            <a:endParaRPr lang="en-US" sz="3200" b="1" i="1" dirty="0">
              <a:solidFill>
                <a:srgbClr val="FFFF00"/>
              </a:solidFill>
              <a:latin typeface="Arial" pitchFamily="34" charset="0"/>
              <a:cs typeface="Arial" pitchFamily="34" charset="0"/>
            </a:endParaRPr>
          </a:p>
        </p:txBody>
      </p:sp>
      <p:sp>
        <p:nvSpPr>
          <p:cNvPr id="4" name="Rectangle 3"/>
          <p:cNvSpPr/>
          <p:nvPr/>
        </p:nvSpPr>
        <p:spPr>
          <a:xfrm>
            <a:off x="0" y="762000"/>
            <a:ext cx="9144000" cy="1546577"/>
          </a:xfrm>
          <a:prstGeom prst="rect">
            <a:avLst/>
          </a:prstGeom>
        </p:spPr>
        <p:txBody>
          <a:bodyPr wrap="square">
            <a:spAutoFit/>
          </a:bodyPr>
          <a:lstStyle/>
          <a:p>
            <a:pPr marL="342900" indent="-342900">
              <a:lnSpc>
                <a:spcPct val="150000"/>
              </a:lnSpc>
              <a:buFont typeface="Wingdings" panose="05000000000000000000" pitchFamily="2" charset="2"/>
              <a:buChar char="§"/>
            </a:pPr>
            <a:r>
              <a:rPr lang="en-IN" sz="2100" dirty="0">
                <a:solidFill>
                  <a:srgbClr val="006C86"/>
                </a:solidFill>
                <a:latin typeface="Consolas" panose="020B0609020204030204" pitchFamily="49" charset="0"/>
                <a:cs typeface="Arial" panose="020B0604020202020204" pitchFamily="34" charset="0"/>
              </a:rPr>
              <a:t>C:\&gt; </a:t>
            </a:r>
            <a:r>
              <a:rPr lang="en-IN" sz="2100" dirty="0" smtClean="0">
                <a:solidFill>
                  <a:srgbClr val="006C86"/>
                </a:solidFill>
                <a:latin typeface="Consolas" panose="020B0609020204030204" pitchFamily="49" charset="0"/>
                <a:cs typeface="Arial" panose="020B0604020202020204" pitchFamily="34" charset="0"/>
              </a:rPr>
              <a:t>sqlplus</a:t>
            </a:r>
          </a:p>
          <a:p>
            <a:pPr marL="342900" indent="-342900">
              <a:lnSpc>
                <a:spcPct val="150000"/>
              </a:lnSpc>
              <a:buFont typeface="Wingdings" panose="05000000000000000000" pitchFamily="2" charset="2"/>
              <a:buChar char="§"/>
            </a:pPr>
            <a:r>
              <a:rPr lang="en-IN" sz="2100" dirty="0" smtClean="0">
                <a:solidFill>
                  <a:srgbClr val="006C86"/>
                </a:solidFill>
                <a:latin typeface="Consolas" panose="020B0609020204030204" pitchFamily="49" charset="0"/>
                <a:cs typeface="Arial" panose="020B0604020202020204" pitchFamily="34" charset="0"/>
              </a:rPr>
              <a:t>C</a:t>
            </a:r>
            <a:r>
              <a:rPr lang="en-IN" sz="2100" dirty="0">
                <a:solidFill>
                  <a:srgbClr val="006C86"/>
                </a:solidFill>
                <a:latin typeface="Consolas" panose="020B0609020204030204" pitchFamily="49" charset="0"/>
                <a:cs typeface="Arial" panose="020B0604020202020204" pitchFamily="34" charset="0"/>
              </a:rPr>
              <a:t>:\&gt; sqlplus c##</a:t>
            </a:r>
            <a:r>
              <a:rPr lang="en-IN" sz="2100" dirty="0" smtClean="0">
                <a:solidFill>
                  <a:srgbClr val="006C86"/>
                </a:solidFill>
                <a:latin typeface="Consolas" panose="020B0609020204030204" pitchFamily="49" charset="0"/>
                <a:cs typeface="Arial" panose="020B0604020202020204" pitchFamily="34" charset="0"/>
              </a:rPr>
              <a:t>saleel</a:t>
            </a:r>
          </a:p>
          <a:p>
            <a:pPr marL="342900" indent="-342900">
              <a:lnSpc>
                <a:spcPct val="150000"/>
              </a:lnSpc>
              <a:buFont typeface="Wingdings" panose="05000000000000000000" pitchFamily="2" charset="2"/>
              <a:buChar char="§"/>
            </a:pPr>
            <a:r>
              <a:rPr lang="en-IN" sz="2100" dirty="0">
                <a:solidFill>
                  <a:srgbClr val="006C86"/>
                </a:solidFill>
                <a:latin typeface="Consolas" panose="020B0609020204030204" pitchFamily="49" charset="0"/>
                <a:cs typeface="Arial" panose="020B0604020202020204" pitchFamily="34" charset="0"/>
              </a:rPr>
              <a:t>C:\&gt; sqlplus c##</a:t>
            </a:r>
            <a:r>
              <a:rPr lang="en-IN" sz="2100" dirty="0" smtClean="0">
                <a:solidFill>
                  <a:srgbClr val="006C86"/>
                </a:solidFill>
                <a:latin typeface="Consolas" panose="020B0609020204030204" pitchFamily="49" charset="0"/>
                <a:cs typeface="Arial" panose="020B0604020202020204" pitchFamily="34" charset="0"/>
              </a:rPr>
              <a:t>saleel/saleel@orcl</a:t>
            </a:r>
            <a:endParaRPr lang="en-IN" sz="2100" dirty="0">
              <a:solidFill>
                <a:srgbClr val="006C86"/>
              </a:solidFill>
              <a:latin typeface="Consolas" panose="020B0609020204030204" pitchFamily="49" charset="0"/>
              <a:cs typeface="Arial" panose="020B0604020202020204" pitchFamily="34" charset="0"/>
            </a:endParaRPr>
          </a:p>
        </p:txBody>
      </p:sp>
      <p:sp>
        <p:nvSpPr>
          <p:cNvPr id="2" name="Rectangle 1"/>
          <p:cNvSpPr/>
          <p:nvPr/>
        </p:nvSpPr>
        <p:spPr>
          <a:xfrm>
            <a:off x="76200" y="76200"/>
            <a:ext cx="2988319" cy="461665"/>
          </a:xfrm>
          <a:prstGeom prst="rect">
            <a:avLst/>
          </a:prstGeom>
          <a:solidFill>
            <a:schemeClr val="accent4">
              <a:lumMod val="75000"/>
            </a:schemeClr>
          </a:solidFill>
        </p:spPr>
        <p:txBody>
          <a:bodyPr wrap="none">
            <a:spAutoFit/>
          </a:bodyPr>
          <a:lstStyle/>
          <a:p>
            <a:r>
              <a:rPr lang="en-IN" sz="2400" b="1" i="1" dirty="0" smtClean="0">
                <a:solidFill>
                  <a:srgbClr val="FFFF00"/>
                </a:solidFill>
                <a:latin typeface="Arial" panose="020B0604020202020204" pitchFamily="34" charset="0"/>
                <a:ea typeface="Calibri" panose="020F0502020204030204" pitchFamily="34" charset="0"/>
                <a:cs typeface="Arial" panose="020B0604020202020204" pitchFamily="34" charset="0"/>
              </a:rPr>
              <a:t>default </a:t>
            </a:r>
            <a:r>
              <a:rPr lang="en-IN" sz="2400" b="1" i="1" dirty="0">
                <a:solidFill>
                  <a:srgbClr val="FFFF00"/>
                </a:solidFill>
                <a:latin typeface="Arial" panose="020B0604020202020204" pitchFamily="34" charset="0"/>
                <a:ea typeface="Calibri" panose="020F0502020204030204" pitchFamily="34" charset="0"/>
                <a:cs typeface="Arial" panose="020B0604020202020204" pitchFamily="34" charset="0"/>
              </a:rPr>
              <a:t>port </a:t>
            </a:r>
            <a:r>
              <a:rPr lang="en-IN" sz="2400" b="1" i="1" dirty="0" smtClean="0">
                <a:solidFill>
                  <a:srgbClr val="FFFF00"/>
                </a:solidFill>
                <a:latin typeface="Arial" panose="020B0604020202020204" pitchFamily="34" charset="0"/>
                <a:ea typeface="Calibri" panose="020F0502020204030204" pitchFamily="34" charset="0"/>
                <a:cs typeface="Arial" panose="020B0604020202020204" pitchFamily="34" charset="0"/>
              </a:rPr>
              <a:t>is 1521</a:t>
            </a:r>
            <a:endParaRPr lang="en-IN" sz="2400" b="1" i="1" dirty="0">
              <a:solidFill>
                <a:srgbClr val="FFFF00"/>
              </a:solidFill>
              <a:latin typeface="Arial" panose="020B0604020202020204" pitchFamily="34" charset="0"/>
              <a:cs typeface="Arial" panose="020B0604020202020204" pitchFamily="34" charset="0"/>
            </a:endParaRPr>
          </a:p>
        </p:txBody>
      </p:sp>
      <p:pic>
        <p:nvPicPr>
          <p:cNvPr id="3" name="Picture 2"/>
          <p:cNvPicPr>
            <a:picLocks noChangeAspect="1"/>
          </p:cNvPicPr>
          <p:nvPr/>
        </p:nvPicPr>
        <p:blipFill>
          <a:blip r:embed="rId2"/>
          <a:stretch>
            <a:fillRect/>
          </a:stretch>
        </p:blipFill>
        <p:spPr>
          <a:xfrm>
            <a:off x="219075" y="2362200"/>
            <a:ext cx="8705850" cy="4152900"/>
          </a:xfrm>
          <a:prstGeom prst="rect">
            <a:avLst/>
          </a:prstGeom>
        </p:spPr>
      </p:pic>
      <p:sp>
        <p:nvSpPr>
          <p:cNvPr id="38" name="Rectangle 37"/>
          <p:cNvSpPr/>
          <p:nvPr/>
        </p:nvSpPr>
        <p:spPr>
          <a:xfrm>
            <a:off x="2133600" y="870858"/>
            <a:ext cx="533400" cy="461665"/>
          </a:xfrm>
          <a:prstGeom prst="rect">
            <a:avLst/>
          </a:prstGeom>
        </p:spPr>
        <p:txBody>
          <a:bodyPr wrap="square">
            <a:spAutoFit/>
          </a:bodyPr>
          <a:lstStyle/>
          <a:p>
            <a:r>
              <a:rPr lang="en-US" sz="2400" b="1" dirty="0">
                <a:solidFill>
                  <a:srgbClr val="C00000"/>
                </a:solidFill>
                <a:latin typeface="Webdings" panose="05030102010509060703" pitchFamily="18" charset="2"/>
                <a:ea typeface="Microsoft JhengHei" panose="020B0604030504040204" pitchFamily="34" charset="-120"/>
                <a:cs typeface="Times New Roman" panose="02020603050405020304" pitchFamily="18" charset="0"/>
                <a:sym typeface="Wingdings 3" panose="05040102010807070707" pitchFamily="18" charset="2"/>
              </a:rPr>
              <a:t></a:t>
            </a:r>
            <a:r>
              <a:rPr lang="en-US" sz="2400" b="1" dirty="0">
                <a:solidFill>
                  <a:srgbClr val="C00000"/>
                </a:solidFill>
                <a:latin typeface="Webdings" panose="05030102010509060703" pitchFamily="18" charset="2"/>
                <a:ea typeface="Microsoft JhengHei" panose="020B0604030504040204" pitchFamily="34" charset="-120"/>
                <a:cs typeface="Times New Roman" panose="02020603050405020304" pitchFamily="18" charset="0"/>
              </a:rPr>
              <a:t> </a:t>
            </a:r>
            <a:endParaRPr lang="en-IN" sz="2400" dirty="0">
              <a:solidFill>
                <a:srgbClr val="C00000"/>
              </a:solidFill>
              <a:latin typeface="Webdings" panose="05030102010509060703" pitchFamily="18" charset="2"/>
              <a:ea typeface="Microsoft JhengHei" panose="020B0604030504040204" pitchFamily="34" charset="-120"/>
            </a:endParaRPr>
          </a:p>
        </p:txBody>
      </p:sp>
      <p:sp>
        <p:nvSpPr>
          <p:cNvPr id="42" name="Rectangle 41"/>
          <p:cNvSpPr/>
          <p:nvPr/>
        </p:nvSpPr>
        <p:spPr>
          <a:xfrm>
            <a:off x="5410200" y="1796144"/>
            <a:ext cx="533400" cy="461665"/>
          </a:xfrm>
          <a:prstGeom prst="rect">
            <a:avLst/>
          </a:prstGeom>
        </p:spPr>
        <p:txBody>
          <a:bodyPr wrap="square">
            <a:spAutoFit/>
          </a:bodyPr>
          <a:lstStyle/>
          <a:p>
            <a:r>
              <a:rPr lang="en-US" sz="2400" b="1" dirty="0">
                <a:solidFill>
                  <a:srgbClr val="C00000"/>
                </a:solidFill>
                <a:latin typeface="Webdings" panose="05030102010509060703" pitchFamily="18" charset="2"/>
                <a:ea typeface="Microsoft JhengHei" panose="020B0604030504040204" pitchFamily="34" charset="-120"/>
                <a:cs typeface="Times New Roman" panose="02020603050405020304" pitchFamily="18" charset="0"/>
                <a:sym typeface="Wingdings 3" panose="05040102010807070707" pitchFamily="18" charset="2"/>
              </a:rPr>
              <a:t></a:t>
            </a:r>
            <a:r>
              <a:rPr lang="en-US" sz="2400" b="1" dirty="0">
                <a:solidFill>
                  <a:srgbClr val="C00000"/>
                </a:solidFill>
                <a:latin typeface="Webdings" panose="05030102010509060703" pitchFamily="18" charset="2"/>
                <a:ea typeface="Microsoft JhengHei" panose="020B0604030504040204" pitchFamily="34" charset="-120"/>
                <a:cs typeface="Times New Roman" panose="02020603050405020304" pitchFamily="18" charset="0"/>
              </a:rPr>
              <a:t> </a:t>
            </a:r>
            <a:endParaRPr lang="en-IN" sz="2400" dirty="0">
              <a:solidFill>
                <a:srgbClr val="C00000"/>
              </a:solidFill>
              <a:latin typeface="Webdings" panose="05030102010509060703" pitchFamily="18" charset="2"/>
              <a:ea typeface="Microsoft JhengHei" panose="020B0604030504040204" pitchFamily="34" charset="-120"/>
            </a:endParaRPr>
          </a:p>
        </p:txBody>
      </p:sp>
      <p:sp>
        <p:nvSpPr>
          <p:cNvPr id="10" name="Rectangle 9"/>
          <p:cNvSpPr/>
          <p:nvPr/>
        </p:nvSpPr>
        <p:spPr>
          <a:xfrm>
            <a:off x="3657600" y="1328058"/>
            <a:ext cx="533400" cy="461665"/>
          </a:xfrm>
          <a:prstGeom prst="rect">
            <a:avLst/>
          </a:prstGeom>
        </p:spPr>
        <p:txBody>
          <a:bodyPr wrap="square">
            <a:spAutoFit/>
          </a:bodyPr>
          <a:lstStyle/>
          <a:p>
            <a:r>
              <a:rPr lang="en-US" sz="2400" b="1" dirty="0">
                <a:solidFill>
                  <a:srgbClr val="C00000"/>
                </a:solidFill>
                <a:latin typeface="Webdings" panose="05030102010509060703" pitchFamily="18" charset="2"/>
                <a:ea typeface="Microsoft JhengHei" panose="020B0604030504040204" pitchFamily="34" charset="-120"/>
                <a:cs typeface="Times New Roman" panose="02020603050405020304" pitchFamily="18" charset="0"/>
                <a:sym typeface="Wingdings 3" panose="05040102010807070707" pitchFamily="18" charset="2"/>
              </a:rPr>
              <a:t></a:t>
            </a:r>
            <a:r>
              <a:rPr lang="en-US" sz="2400" b="1" dirty="0">
                <a:solidFill>
                  <a:srgbClr val="C00000"/>
                </a:solidFill>
                <a:latin typeface="Webdings" panose="05030102010509060703" pitchFamily="18" charset="2"/>
                <a:ea typeface="Microsoft JhengHei" panose="020B0604030504040204" pitchFamily="34" charset="-120"/>
                <a:cs typeface="Times New Roman" panose="02020603050405020304" pitchFamily="18" charset="0"/>
              </a:rPr>
              <a:t> </a:t>
            </a:r>
            <a:endParaRPr lang="en-IN" sz="2400" dirty="0">
              <a:solidFill>
                <a:srgbClr val="C00000"/>
              </a:solidFill>
              <a:latin typeface="Webdings" panose="05030102010509060703" pitchFamily="18" charset="2"/>
              <a:ea typeface="Microsoft JhengHei" panose="020B0604030504040204" pitchFamily="34" charset="-120"/>
            </a:endParaRPr>
          </a:p>
        </p:txBody>
      </p:sp>
    </p:spTree>
    <p:extLst>
      <p:ext uri="{BB962C8B-B14F-4D97-AF65-F5344CB8AC3E}">
        <p14:creationId xmlns:p14="http://schemas.microsoft.com/office/powerpoint/2010/main" val="273350796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2860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7EEEE3"/>
                </a:solidFill>
                <a:latin typeface="Segoe UI Light" panose="020B0502040204020203" pitchFamily="34" charset="0"/>
                <a:cs typeface="Segoe UI Light" panose="020B0502040204020203" pitchFamily="34" charset="0"/>
              </a:rPr>
              <a:t>What is a database </a:t>
            </a:r>
            <a:r>
              <a:rPr lang="en-IN" dirty="0" smtClean="0">
                <a:solidFill>
                  <a:srgbClr val="7EEEE3"/>
                </a:solidFill>
                <a:latin typeface="Segoe UI Light" panose="020B0502040204020203" pitchFamily="34" charset="0"/>
                <a:cs typeface="Segoe UI Light" panose="020B0502040204020203" pitchFamily="34" charset="0"/>
              </a:rPr>
              <a:t>management </a:t>
            </a:r>
            <a:r>
              <a:rPr lang="en-IN" dirty="0">
                <a:solidFill>
                  <a:srgbClr val="7EEEE3"/>
                </a:solidFill>
                <a:latin typeface="Segoe UI Light" panose="020B0502040204020203" pitchFamily="34" charset="0"/>
                <a:cs typeface="Segoe UI Light" panose="020B0502040204020203" pitchFamily="34" charset="0"/>
              </a:rPr>
              <a:t>system?</a:t>
            </a:r>
            <a:endParaRPr lang="en-US" dirty="0">
              <a:solidFill>
                <a:srgbClr val="7EEEE3"/>
              </a:solidFill>
              <a:latin typeface="Segoe UI Light" panose="020B0502040204020203" pitchFamily="34" charset="0"/>
              <a:cs typeface="Segoe UI Light" panose="020B0502040204020203"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91200" y="3429000"/>
            <a:ext cx="2667000" cy="2667000"/>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 y="147637"/>
            <a:ext cx="4424083" cy="2057400"/>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00600" y="147637"/>
            <a:ext cx="4043632" cy="2057400"/>
          </a:xfrm>
          <a:prstGeom prst="rect">
            <a:avLst/>
          </a:prstGeom>
        </p:spPr>
      </p:pic>
    </p:spTree>
    <p:extLst>
      <p:ext uri="{BB962C8B-B14F-4D97-AF65-F5344CB8AC3E}">
        <p14:creationId xmlns:p14="http://schemas.microsoft.com/office/powerpoint/2010/main" val="211834388"/>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lvl="0" algn="ctr">
              <a:spcBef>
                <a:spcPct val="0"/>
              </a:spcBef>
              <a:defRPr sz="4800">
                <a:solidFill>
                  <a:srgbClr val="DC525C"/>
                </a:solidFill>
                <a:latin typeface="Segoe UI Light" panose="020B0502040204020203" pitchFamily="34" charset="0"/>
                <a:cs typeface="Segoe UI Light" panose="020B0502040204020203" pitchFamily="34" charset="0"/>
              </a:defRPr>
            </a:lvl1pPr>
          </a:lstStyle>
          <a:p>
            <a:r>
              <a:rPr lang="en-IN" i="1" dirty="0" smtClean="0">
                <a:solidFill>
                  <a:srgbClr val="7EEEE3"/>
                </a:solidFill>
              </a:rPr>
              <a:t>describe</a:t>
            </a:r>
            <a:endParaRPr lang="en-US" i="1" dirty="0">
              <a:solidFill>
                <a:srgbClr val="7EEEE3"/>
              </a:solidFill>
            </a:endParaRPr>
          </a:p>
        </p:txBody>
      </p:sp>
      <p:sp>
        <p:nvSpPr>
          <p:cNvPr id="3" name="Rectangle 2"/>
          <p:cNvSpPr/>
          <p:nvPr/>
        </p:nvSpPr>
        <p:spPr>
          <a:xfrm>
            <a:off x="152400" y="3352800"/>
            <a:ext cx="8826500" cy="769441"/>
          </a:xfrm>
          <a:prstGeom prst="rect">
            <a:avLst/>
          </a:prstGeom>
        </p:spPr>
        <p:txBody>
          <a:bodyPr wrap="square">
            <a:spAutoFit/>
          </a:bodyPr>
          <a:lstStyle/>
          <a:p>
            <a:pPr algn="just"/>
            <a:r>
              <a:rPr lang="en-IN" sz="2200" dirty="0">
                <a:solidFill>
                  <a:schemeClr val="bg2">
                    <a:lumMod val="50000"/>
                  </a:schemeClr>
                </a:solidFill>
                <a:latin typeface="Segoe UI Light" panose="020B0502040204020203" pitchFamily="34" charset="0"/>
                <a:cs typeface="Segoe UI Light" panose="020B0502040204020203" pitchFamily="34" charset="0"/>
              </a:rPr>
              <a:t>Lists the column definitions for the specified table, </a:t>
            </a:r>
            <a:r>
              <a:rPr lang="en-IN" sz="2200" dirty="0" smtClean="0">
                <a:solidFill>
                  <a:schemeClr val="bg2">
                    <a:lumMod val="50000"/>
                  </a:schemeClr>
                </a:solidFill>
                <a:latin typeface="Segoe UI Light" panose="020B0502040204020203" pitchFamily="34" charset="0"/>
                <a:cs typeface="Segoe UI Light" panose="020B0502040204020203" pitchFamily="34" charset="0"/>
              </a:rPr>
              <a:t>view, type </a:t>
            </a:r>
            <a:r>
              <a:rPr lang="en-IN" sz="2200" dirty="0">
                <a:solidFill>
                  <a:schemeClr val="bg2">
                    <a:lumMod val="50000"/>
                  </a:schemeClr>
                </a:solidFill>
                <a:latin typeface="Segoe UI Light" panose="020B0502040204020203" pitchFamily="34" charset="0"/>
                <a:cs typeface="Segoe UI Light" panose="020B0502040204020203" pitchFamily="34" charset="0"/>
              </a:rPr>
              <a:t>or synonym, or the specifications for the specified </a:t>
            </a:r>
            <a:r>
              <a:rPr lang="en-IN" sz="2200" dirty="0" smtClean="0">
                <a:solidFill>
                  <a:schemeClr val="bg2">
                    <a:lumMod val="50000"/>
                  </a:schemeClr>
                </a:solidFill>
                <a:latin typeface="Segoe UI Light" panose="020B0502040204020203" pitchFamily="34" charset="0"/>
                <a:cs typeface="Segoe UI Light" panose="020B0502040204020203" pitchFamily="34" charset="0"/>
              </a:rPr>
              <a:t>function,  procedure </a:t>
            </a:r>
            <a:r>
              <a:rPr lang="en-IN" sz="2200" dirty="0">
                <a:solidFill>
                  <a:schemeClr val="bg2">
                    <a:lumMod val="50000"/>
                  </a:schemeClr>
                </a:solidFill>
                <a:latin typeface="Segoe UI Light" panose="020B0502040204020203" pitchFamily="34" charset="0"/>
                <a:cs typeface="Segoe UI Light" panose="020B0502040204020203" pitchFamily="34" charset="0"/>
              </a:rPr>
              <a:t> or </a:t>
            </a:r>
            <a:r>
              <a:rPr lang="en-IN" sz="2200" dirty="0" smtClean="0">
                <a:solidFill>
                  <a:schemeClr val="bg2">
                    <a:lumMod val="50000"/>
                  </a:schemeClr>
                </a:solidFill>
                <a:latin typeface="Segoe UI Light" panose="020B0502040204020203" pitchFamily="34" charset="0"/>
                <a:cs typeface="Segoe UI Light" panose="020B0502040204020203" pitchFamily="34" charset="0"/>
              </a:rPr>
              <a:t>package.</a:t>
            </a:r>
            <a:endParaRPr lang="en-IN" sz="2200" dirty="0">
              <a:solidFill>
                <a:schemeClr val="bg2">
                  <a:lumMod val="50000"/>
                </a:schemeClr>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974197771"/>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ormAutofit/>
          </a:bodyPr>
          <a:lstStyle/>
          <a:p>
            <a:pPr lvl="0">
              <a:spcBef>
                <a:spcPts val="700"/>
              </a:spcBef>
              <a:buClr>
                <a:schemeClr val="accent2"/>
              </a:buClr>
              <a:buSzPct val="60000"/>
              <a:defRPr/>
            </a:pPr>
            <a:r>
              <a:rPr lang="en-IN" b="1" dirty="0" smtClean="0">
                <a:solidFill>
                  <a:srgbClr val="BAB294"/>
                </a:solidFill>
                <a:latin typeface="Arial" pitchFamily="34" charset="0"/>
                <a:cs typeface="Arial" pitchFamily="34" charset="0"/>
              </a:rPr>
              <a:t>describe</a:t>
            </a:r>
            <a:endParaRPr lang="en-IN" b="1" dirty="0">
              <a:solidFill>
                <a:srgbClr val="BAB294"/>
              </a:solidFill>
              <a:latin typeface="Arial" pitchFamily="34" charset="0"/>
              <a:cs typeface="Arial" pitchFamily="34" charset="0"/>
            </a:endParaRPr>
          </a:p>
        </p:txBody>
      </p:sp>
      <p:sp>
        <p:nvSpPr>
          <p:cNvPr id="4" name="Rectangle 3"/>
          <p:cNvSpPr/>
          <p:nvPr/>
        </p:nvSpPr>
        <p:spPr>
          <a:xfrm>
            <a:off x="457200" y="1371600"/>
            <a:ext cx="4889480" cy="400110"/>
          </a:xfrm>
          <a:prstGeom prst="rect">
            <a:avLst/>
          </a:prstGeom>
        </p:spPr>
        <p:txBody>
          <a:bodyPr wrap="none">
            <a:spAutoFit/>
          </a:bodyPr>
          <a:lstStyle/>
          <a:p>
            <a:r>
              <a:rPr lang="en-IN" sz="2000" dirty="0">
                <a:solidFill>
                  <a:srgbClr val="BAB294"/>
                </a:solidFill>
              </a:rPr>
              <a:t>DESC[RIBE] {[schema.]object[@db_link]}</a:t>
            </a:r>
          </a:p>
        </p:txBody>
      </p:sp>
      <p:sp>
        <p:nvSpPr>
          <p:cNvPr id="10" name="Rectangle 9"/>
          <p:cNvSpPr/>
          <p:nvPr/>
        </p:nvSpPr>
        <p:spPr>
          <a:xfrm>
            <a:off x="457200" y="1874282"/>
            <a:ext cx="1295547" cy="400110"/>
          </a:xfrm>
          <a:prstGeom prst="rect">
            <a:avLst/>
          </a:prstGeom>
        </p:spPr>
        <p:txBody>
          <a:bodyPr wrap="none">
            <a:spAutoFit/>
          </a:bodyPr>
          <a:lstStyle/>
          <a:p>
            <a:r>
              <a:rPr lang="en-IN" sz="2000" dirty="0">
                <a:solidFill>
                  <a:srgbClr val="006C86"/>
                </a:solidFill>
                <a:latin typeface="Arial" panose="020B0604020202020204" pitchFamily="34" charset="0"/>
                <a:cs typeface="Arial" panose="020B0604020202020204" pitchFamily="34" charset="0"/>
              </a:rPr>
              <a:t>desc</a:t>
            </a:r>
            <a:r>
              <a:rPr lang="en-IN" sz="2000" dirty="0"/>
              <a:t> </a:t>
            </a:r>
            <a:r>
              <a:rPr lang="en-IN" sz="2000" dirty="0">
                <a:solidFill>
                  <a:schemeClr val="accent4">
                    <a:lumMod val="50000"/>
                  </a:schemeClr>
                </a:solidFill>
                <a:latin typeface="Arial" panose="020B0604020202020204" pitchFamily="34" charset="0"/>
                <a:cs typeface="Arial" panose="020B0604020202020204" pitchFamily="34" charset="0"/>
              </a:rPr>
              <a:t>emp</a:t>
            </a:r>
          </a:p>
        </p:txBody>
      </p:sp>
    </p:spTree>
    <p:extLst>
      <p:ext uri="{BB962C8B-B14F-4D97-AF65-F5344CB8AC3E}">
        <p14:creationId xmlns:p14="http://schemas.microsoft.com/office/powerpoint/2010/main" val="2689540529"/>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lvl="0" algn="ctr">
              <a:spcBef>
                <a:spcPct val="0"/>
              </a:spcBef>
              <a:defRPr sz="4800">
                <a:solidFill>
                  <a:srgbClr val="DC525C"/>
                </a:solidFill>
                <a:latin typeface="Segoe UI Light" panose="020B0502040204020203" pitchFamily="34" charset="0"/>
                <a:cs typeface="Segoe UI Light" panose="020B0502040204020203" pitchFamily="34" charset="0"/>
              </a:defRPr>
            </a:lvl1pPr>
          </a:lstStyle>
          <a:p>
            <a:r>
              <a:rPr lang="en-IN" i="1" dirty="0" smtClean="0">
                <a:solidFill>
                  <a:srgbClr val="7EEEE3"/>
                </a:solidFill>
              </a:rPr>
              <a:t>set and show</a:t>
            </a:r>
            <a:endParaRPr lang="en-US" i="1" dirty="0">
              <a:solidFill>
                <a:srgbClr val="7EEEE3"/>
              </a:solidFill>
            </a:endParaRPr>
          </a:p>
        </p:txBody>
      </p:sp>
      <p:sp>
        <p:nvSpPr>
          <p:cNvPr id="4" name="Rectangle 3"/>
          <p:cNvSpPr/>
          <p:nvPr/>
        </p:nvSpPr>
        <p:spPr>
          <a:xfrm>
            <a:off x="152400" y="352646"/>
            <a:ext cx="8839200" cy="1631216"/>
          </a:xfrm>
          <a:prstGeom prst="rect">
            <a:avLst/>
          </a:prstGeom>
        </p:spPr>
        <p:txBody>
          <a:bodyPr wrap="square">
            <a:spAutoFit/>
          </a:bodyPr>
          <a:lstStyle/>
          <a:p>
            <a:r>
              <a:rPr lang="en-IN" sz="2000" b="1" i="1" dirty="0"/>
              <a:t>Sets</a:t>
            </a:r>
            <a:r>
              <a:rPr lang="en-IN" sz="2000" dirty="0"/>
              <a:t> a system variable to alter the SQL*Plus environment settings for your current session.</a:t>
            </a:r>
          </a:p>
          <a:p>
            <a:endParaRPr lang="en-IN" sz="2000" dirty="0"/>
          </a:p>
          <a:p>
            <a:r>
              <a:rPr lang="en-IN" sz="2000" b="1" i="1" dirty="0"/>
              <a:t>Shows</a:t>
            </a:r>
            <a:r>
              <a:rPr lang="en-IN" sz="2000" dirty="0"/>
              <a:t> the value of a SQL*Plus system variable or the current SQL*Plus environment.</a:t>
            </a:r>
          </a:p>
        </p:txBody>
      </p:sp>
    </p:spTree>
    <p:extLst>
      <p:ext uri="{BB962C8B-B14F-4D97-AF65-F5344CB8AC3E}">
        <p14:creationId xmlns:p14="http://schemas.microsoft.com/office/powerpoint/2010/main" val="140521050"/>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4876800" cy="914400"/>
          </a:xfrm>
        </p:spPr>
        <p:txBody>
          <a:bodyPr>
            <a:normAutofit/>
          </a:bodyPr>
          <a:lstStyle/>
          <a:p>
            <a:pPr lvl="0">
              <a:spcBef>
                <a:spcPts val="700"/>
              </a:spcBef>
              <a:buClr>
                <a:schemeClr val="accent2"/>
              </a:buClr>
              <a:buSzPct val="60000"/>
              <a:defRPr/>
            </a:pPr>
            <a:r>
              <a:rPr lang="en-IN" b="1" dirty="0" smtClean="0">
                <a:latin typeface="Arial" pitchFamily="34" charset="0"/>
                <a:cs typeface="Arial" pitchFamily="34" charset="0"/>
              </a:rPr>
              <a:t>SET and SHOW Syntax</a:t>
            </a:r>
            <a:endParaRPr lang="en-IN" b="1" dirty="0">
              <a:latin typeface="Arial" pitchFamily="34" charset="0"/>
              <a:cs typeface="Arial" pitchFamily="34" charset="0"/>
            </a:endParaRPr>
          </a:p>
        </p:txBody>
      </p:sp>
      <p:sp>
        <p:nvSpPr>
          <p:cNvPr id="9" name="Rectangle 8"/>
          <p:cNvSpPr/>
          <p:nvPr/>
        </p:nvSpPr>
        <p:spPr>
          <a:xfrm>
            <a:off x="457200" y="1422737"/>
            <a:ext cx="8305800" cy="1015663"/>
          </a:xfrm>
          <a:prstGeom prst="rect">
            <a:avLst/>
          </a:prstGeom>
        </p:spPr>
        <p:txBody>
          <a:bodyPr wrap="square">
            <a:spAutoFit/>
          </a:bodyPr>
          <a:lstStyle/>
          <a:p>
            <a:r>
              <a:rPr lang="en-IN" sz="2000" dirty="0">
                <a:solidFill>
                  <a:srgbClr val="0077AA"/>
                </a:solidFill>
                <a:latin typeface="Liberation Mono"/>
                <a:cs typeface="Leelawadee UI Semilight" panose="020B0402040204020203" pitchFamily="34" charset="-34"/>
              </a:rPr>
              <a:t>SET</a:t>
            </a:r>
            <a:r>
              <a:rPr lang="en-IN" sz="2000" dirty="0">
                <a:latin typeface="Liberation Mono"/>
              </a:rPr>
              <a:t> </a:t>
            </a:r>
            <a:r>
              <a:rPr lang="en-IN" sz="2000" dirty="0">
                <a:solidFill>
                  <a:srgbClr val="A67F59"/>
                </a:solidFill>
                <a:latin typeface="Liberation Mono"/>
                <a:cs typeface="Leelawadee UI Semilight" panose="020B0402040204020203" pitchFamily="34" charset="-34"/>
              </a:rPr>
              <a:t>system_variable</a:t>
            </a:r>
            <a:r>
              <a:rPr lang="en-IN" sz="2000" dirty="0">
                <a:latin typeface="Liberation Mono"/>
              </a:rPr>
              <a:t> </a:t>
            </a:r>
            <a:r>
              <a:rPr lang="en-IN" sz="2000" dirty="0">
                <a:solidFill>
                  <a:schemeClr val="bg2">
                    <a:lumMod val="75000"/>
                  </a:schemeClr>
                </a:solidFill>
                <a:latin typeface="Liberation Mono"/>
              </a:rPr>
              <a:t>value</a:t>
            </a:r>
          </a:p>
          <a:p>
            <a:endParaRPr lang="en-IN" sz="2000" dirty="0">
              <a:latin typeface="Liberation Mono"/>
            </a:endParaRPr>
          </a:p>
          <a:p>
            <a:r>
              <a:rPr lang="en-IN" sz="2000" dirty="0">
                <a:solidFill>
                  <a:srgbClr val="0077AA"/>
                </a:solidFill>
                <a:latin typeface="Liberation Mono"/>
                <a:cs typeface="Leelawadee UI Semilight" panose="020B0402040204020203" pitchFamily="34" charset="-34"/>
              </a:rPr>
              <a:t>SHO</a:t>
            </a:r>
            <a:r>
              <a:rPr lang="en-IN" sz="2000" dirty="0">
                <a:solidFill>
                  <a:srgbClr val="A67F59"/>
                </a:solidFill>
                <a:latin typeface="Liberation Mono"/>
                <a:cs typeface="Leelawadee UI Semilight" panose="020B0402040204020203" pitchFamily="34" charset="-34"/>
              </a:rPr>
              <a:t>[W]</a:t>
            </a:r>
            <a:r>
              <a:rPr lang="en-IN" sz="2000" dirty="0">
                <a:latin typeface="Liberation Mono"/>
              </a:rPr>
              <a:t> </a:t>
            </a:r>
            <a:r>
              <a:rPr lang="en-IN" sz="2000" dirty="0">
                <a:solidFill>
                  <a:schemeClr val="bg2">
                    <a:lumMod val="75000"/>
                  </a:schemeClr>
                </a:solidFill>
                <a:latin typeface="Liberation Mono"/>
              </a:rPr>
              <a:t>option</a:t>
            </a:r>
          </a:p>
        </p:txBody>
      </p:sp>
      <p:sp>
        <p:nvSpPr>
          <p:cNvPr id="10" name="Rectangle 9"/>
          <p:cNvSpPr/>
          <p:nvPr/>
        </p:nvSpPr>
        <p:spPr>
          <a:xfrm>
            <a:off x="4724400" y="260671"/>
            <a:ext cx="4343400" cy="1723549"/>
          </a:xfrm>
          <a:prstGeom prst="rect">
            <a:avLst/>
          </a:prstGeom>
          <a:solidFill>
            <a:schemeClr val="accent3">
              <a:lumMod val="75000"/>
            </a:schemeClr>
          </a:solidFill>
        </p:spPr>
        <p:txBody>
          <a:bodyPr wrap="square">
            <a:spAutoFit/>
          </a:bodyPr>
          <a:lstStyle/>
          <a:p>
            <a:pPr algn="just"/>
            <a:r>
              <a:rPr lang="en-IN" dirty="0">
                <a:solidFill>
                  <a:srgbClr val="FFFF00"/>
                </a:solidFill>
                <a:latin typeface="Arial" panose="020B0604020202020204" pitchFamily="34" charset="0"/>
                <a:cs typeface="Arial" panose="020B0604020202020204" pitchFamily="34" charset="0"/>
              </a:rPr>
              <a:t>To format the DESCRIBE output use the </a:t>
            </a:r>
            <a:r>
              <a:rPr lang="en-IN" sz="2000" b="1" i="1" dirty="0">
                <a:solidFill>
                  <a:srgbClr val="FFFF00"/>
                </a:solidFill>
                <a:latin typeface="Arial" panose="020B0604020202020204" pitchFamily="34" charset="0"/>
                <a:cs typeface="Arial" panose="020B0604020202020204" pitchFamily="34" charset="0"/>
              </a:rPr>
              <a:t>SET</a:t>
            </a:r>
            <a:r>
              <a:rPr lang="en-IN" sz="2400" dirty="0">
                <a:solidFill>
                  <a:srgbClr val="FFFF00"/>
                </a:solidFill>
                <a:latin typeface="Arial" panose="020B0604020202020204" pitchFamily="34" charset="0"/>
                <a:cs typeface="Arial" panose="020B0604020202020204" pitchFamily="34" charset="0"/>
              </a:rPr>
              <a:t> </a:t>
            </a:r>
            <a:r>
              <a:rPr lang="en-IN" dirty="0" smtClean="0">
                <a:solidFill>
                  <a:srgbClr val="FFFF00"/>
                </a:solidFill>
                <a:latin typeface="Arial" panose="020B0604020202020204" pitchFamily="34" charset="0"/>
                <a:cs typeface="Arial" panose="020B0604020202020204" pitchFamily="34" charset="0"/>
              </a:rPr>
              <a:t>command.</a:t>
            </a:r>
            <a:endParaRPr lang="en-IN" dirty="0">
              <a:solidFill>
                <a:srgbClr val="FFFF00"/>
              </a:solidFill>
              <a:latin typeface="Arial" panose="020B0604020202020204" pitchFamily="34" charset="0"/>
              <a:cs typeface="Arial" panose="020B0604020202020204" pitchFamily="34" charset="0"/>
            </a:endParaRPr>
          </a:p>
          <a:p>
            <a:pPr algn="just"/>
            <a:endParaRPr lang="en-IN" dirty="0" smtClean="0">
              <a:solidFill>
                <a:srgbClr val="FFFF00"/>
              </a:solidFill>
              <a:latin typeface="Arial" panose="020B0604020202020204" pitchFamily="34" charset="0"/>
              <a:cs typeface="Arial" panose="020B0604020202020204" pitchFamily="34" charset="0"/>
            </a:endParaRPr>
          </a:p>
          <a:p>
            <a:pPr algn="just"/>
            <a:r>
              <a:rPr lang="en-IN" dirty="0" smtClean="0">
                <a:solidFill>
                  <a:srgbClr val="FFFF00"/>
                </a:solidFill>
                <a:latin typeface="Arial" panose="020B0604020202020204" pitchFamily="34" charset="0"/>
                <a:cs typeface="Arial" panose="020B0604020202020204" pitchFamily="34" charset="0"/>
              </a:rPr>
              <a:t>To </a:t>
            </a:r>
            <a:r>
              <a:rPr lang="en-IN" dirty="0">
                <a:solidFill>
                  <a:srgbClr val="FFFF00"/>
                </a:solidFill>
                <a:latin typeface="Arial" panose="020B0604020202020204" pitchFamily="34" charset="0"/>
                <a:cs typeface="Arial" panose="020B0604020202020204" pitchFamily="34" charset="0"/>
              </a:rPr>
              <a:t>display the settings for the object, use the </a:t>
            </a:r>
            <a:r>
              <a:rPr lang="en-IN" sz="2000" b="1" i="1" dirty="0">
                <a:solidFill>
                  <a:srgbClr val="FFFF00"/>
                </a:solidFill>
                <a:latin typeface="Arial" panose="020B0604020202020204" pitchFamily="34" charset="0"/>
                <a:cs typeface="Arial" panose="020B0604020202020204" pitchFamily="34" charset="0"/>
              </a:rPr>
              <a:t>SHOW</a:t>
            </a:r>
            <a:r>
              <a:rPr lang="en-IN" sz="2400" dirty="0">
                <a:solidFill>
                  <a:srgbClr val="FFFF00"/>
                </a:solidFill>
                <a:latin typeface="Arial" panose="020B0604020202020204" pitchFamily="34" charset="0"/>
                <a:cs typeface="Arial" panose="020B0604020202020204" pitchFamily="34" charset="0"/>
              </a:rPr>
              <a:t> </a:t>
            </a:r>
            <a:r>
              <a:rPr lang="en-IN" dirty="0">
                <a:solidFill>
                  <a:srgbClr val="FFFF00"/>
                </a:solidFill>
                <a:latin typeface="Arial" panose="020B0604020202020204" pitchFamily="34" charset="0"/>
                <a:cs typeface="Arial" panose="020B0604020202020204" pitchFamily="34" charset="0"/>
              </a:rPr>
              <a:t>command</a:t>
            </a:r>
            <a:r>
              <a:rPr lang="en-IN" dirty="0" smtClean="0">
                <a:solidFill>
                  <a:srgbClr val="FFFF00"/>
                </a:solidFill>
                <a:latin typeface="Arial" panose="020B0604020202020204" pitchFamily="34" charset="0"/>
                <a:cs typeface="Arial" panose="020B0604020202020204" pitchFamily="34" charset="0"/>
              </a:rPr>
              <a:t>.</a:t>
            </a:r>
            <a:endParaRPr lang="en-IN" dirty="0">
              <a:solidFill>
                <a:srgbClr val="FFFF00"/>
              </a:solidFill>
              <a:latin typeface="Arial" panose="020B0604020202020204" pitchFamily="34" charset="0"/>
              <a:cs typeface="Arial" panose="020B0604020202020204" pitchFamily="34" charset="0"/>
            </a:endParaRPr>
          </a:p>
        </p:txBody>
      </p:sp>
      <p:sp>
        <p:nvSpPr>
          <p:cNvPr id="11" name="Rectangle 10"/>
          <p:cNvSpPr/>
          <p:nvPr/>
        </p:nvSpPr>
        <p:spPr>
          <a:xfrm>
            <a:off x="462643" y="2796752"/>
            <a:ext cx="8229599" cy="400110"/>
          </a:xfrm>
          <a:prstGeom prst="rect">
            <a:avLst/>
          </a:prstGeom>
        </p:spPr>
        <p:txBody>
          <a:bodyPr wrap="square">
            <a:spAutoFit/>
          </a:bodyPr>
          <a:lstStyle/>
          <a:p>
            <a:r>
              <a:rPr lang="en-IN" sz="2000" dirty="0">
                <a:solidFill>
                  <a:srgbClr val="C74C49"/>
                </a:solidFill>
                <a:latin typeface="Arial" panose="020B0604020202020204" pitchFamily="34" charset="0"/>
                <a:cs typeface="Arial" panose="020B0604020202020204" pitchFamily="34" charset="0"/>
              </a:rPr>
              <a:t>SHOW </a:t>
            </a:r>
            <a:r>
              <a:rPr lang="en-IN" sz="2000" dirty="0">
                <a:solidFill>
                  <a:srgbClr val="A67F59"/>
                </a:solidFill>
                <a:latin typeface="Liberation Mono"/>
                <a:cs typeface="Leelawadee UI Semilight" panose="020B0402040204020203" pitchFamily="34" charset="-34"/>
              </a:rPr>
              <a:t>ALL/DESCRIBE</a:t>
            </a:r>
          </a:p>
        </p:txBody>
      </p:sp>
      <p:sp>
        <p:nvSpPr>
          <p:cNvPr id="13" name="Rectangle 12"/>
          <p:cNvSpPr/>
          <p:nvPr/>
        </p:nvSpPr>
        <p:spPr>
          <a:xfrm>
            <a:off x="457200" y="3355159"/>
            <a:ext cx="8229599" cy="400110"/>
          </a:xfrm>
          <a:prstGeom prst="rect">
            <a:avLst/>
          </a:prstGeom>
        </p:spPr>
        <p:txBody>
          <a:bodyPr wrap="square">
            <a:spAutoFit/>
          </a:bodyPr>
          <a:lstStyle/>
          <a:p>
            <a:r>
              <a:rPr lang="en-IN" sz="2000" dirty="0">
                <a:solidFill>
                  <a:srgbClr val="C74C49"/>
                </a:solidFill>
                <a:latin typeface="Arial" panose="020B0604020202020204" pitchFamily="34" charset="0"/>
                <a:cs typeface="Arial" panose="020B0604020202020204" pitchFamily="34" charset="0"/>
              </a:rPr>
              <a:t>SET </a:t>
            </a:r>
            <a:r>
              <a:rPr lang="en-IN" sz="2000" dirty="0" smtClean="0">
                <a:solidFill>
                  <a:srgbClr val="A67F59"/>
                </a:solidFill>
                <a:latin typeface="Liberation Mono"/>
                <a:cs typeface="Leelawadee UI Semilight" panose="020B0402040204020203" pitchFamily="34" charset="-34"/>
              </a:rPr>
              <a:t>DESCRIBE</a:t>
            </a:r>
            <a:r>
              <a:rPr lang="en-IN" sz="2000" dirty="0" smtClean="0">
                <a:solidFill>
                  <a:srgbClr val="C74C49"/>
                </a:solidFill>
                <a:latin typeface="Arial" panose="020B0604020202020204" pitchFamily="34" charset="0"/>
                <a:cs typeface="Arial" panose="020B0604020202020204" pitchFamily="34" charset="0"/>
              </a:rPr>
              <a:t> </a:t>
            </a:r>
            <a:r>
              <a:rPr lang="en-IN" sz="2000" dirty="0">
                <a:solidFill>
                  <a:schemeClr val="accent5">
                    <a:lumMod val="60000"/>
                    <a:lumOff val="40000"/>
                  </a:schemeClr>
                </a:solidFill>
                <a:latin typeface="Liberation Mono"/>
                <a:cs typeface="Leelawadee UI Semilight" panose="020B0402040204020203" pitchFamily="34" charset="-34"/>
              </a:rPr>
              <a:t>DEPTH</a:t>
            </a:r>
            <a:r>
              <a:rPr lang="en-IN" sz="2000" dirty="0" smtClean="0">
                <a:solidFill>
                  <a:schemeClr val="accent5">
                    <a:lumMod val="60000"/>
                    <a:lumOff val="40000"/>
                  </a:schemeClr>
                </a:solidFill>
                <a:latin typeface="Arial" panose="020B0604020202020204" pitchFamily="34" charset="0"/>
                <a:cs typeface="Arial" panose="020B0604020202020204" pitchFamily="34" charset="0"/>
              </a:rPr>
              <a:t> </a:t>
            </a:r>
            <a:r>
              <a:rPr lang="en-IN" sz="2000" dirty="0">
                <a:solidFill>
                  <a:schemeClr val="accent5">
                    <a:lumMod val="60000"/>
                    <a:lumOff val="40000"/>
                  </a:schemeClr>
                </a:solidFill>
                <a:latin typeface="Liberation Mono"/>
                <a:cs typeface="Leelawadee UI Semilight" panose="020B0402040204020203" pitchFamily="34" charset="-34"/>
              </a:rPr>
              <a:t>2 LINENUM OFF INDENT ON</a:t>
            </a:r>
          </a:p>
        </p:txBody>
      </p:sp>
    </p:spTree>
    <p:extLst>
      <p:ext uri="{BB962C8B-B14F-4D97-AF65-F5344CB8AC3E}">
        <p14:creationId xmlns:p14="http://schemas.microsoft.com/office/powerpoint/2010/main" val="2703380058"/>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a:solidFill>
                  <a:srgbClr val="7EEEE3"/>
                </a:solidFill>
                <a:latin typeface="Segoe UI Light" panose="020B0502040204020203" pitchFamily="34" charset="0"/>
                <a:cs typeface="Segoe UI Light" panose="020B0502040204020203" pitchFamily="34" charset="0"/>
              </a:rPr>
              <a:t>s</a:t>
            </a:r>
            <a:r>
              <a:rPr lang="en-US" sz="4800" dirty="0" smtClean="0">
                <a:solidFill>
                  <a:srgbClr val="7EEEE3"/>
                </a:solidFill>
                <a:latin typeface="Segoe UI Light" panose="020B0502040204020203" pitchFamily="34" charset="0"/>
                <a:cs typeface="Segoe UI Light" panose="020B0502040204020203" pitchFamily="34" charset="0"/>
              </a:rPr>
              <a:t>elect statement…</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071191125"/>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i="1" dirty="0" smtClean="0">
                <a:latin typeface="Arial" pitchFamily="34" charset="0"/>
                <a:cs typeface="Arial" pitchFamily="34" charset="0"/>
              </a:rPr>
              <a:t>SELECT CLAUSE</a:t>
            </a:r>
          </a:p>
        </p:txBody>
      </p:sp>
      <p:sp>
        <p:nvSpPr>
          <p:cNvPr id="3" name="Rectangle 2"/>
          <p:cNvSpPr/>
          <p:nvPr/>
        </p:nvSpPr>
        <p:spPr>
          <a:xfrm>
            <a:off x="0" y="1295400"/>
            <a:ext cx="9144000" cy="369332"/>
          </a:xfrm>
          <a:prstGeom prst="rect">
            <a:avLst/>
          </a:prstGeom>
        </p:spPr>
        <p:txBody>
          <a:bodyPr wrap="square">
            <a:spAutoFit/>
          </a:bodyPr>
          <a:lstStyle/>
          <a:p>
            <a:pPr algn="ctr"/>
            <a:r>
              <a:rPr lang="en-US" dirty="0" smtClean="0">
                <a:latin typeface="Arial" pitchFamily="34" charset="0"/>
                <a:cs typeface="Arial" pitchFamily="34" charset="0"/>
              </a:rPr>
              <a:t>The </a:t>
            </a:r>
            <a:r>
              <a:rPr lang="en-US" b="1" u="sng" dirty="0" smtClean="0">
                <a:latin typeface="Arial" pitchFamily="34" charset="0"/>
                <a:cs typeface="Arial" pitchFamily="34" charset="0"/>
              </a:rPr>
              <a:t>SELECT</a:t>
            </a:r>
            <a:r>
              <a:rPr lang="en-US" dirty="0" smtClean="0">
                <a:latin typeface="Arial" pitchFamily="34" charset="0"/>
                <a:cs typeface="Arial" pitchFamily="34" charset="0"/>
              </a:rPr>
              <a:t> statement retrieves or extracts data from tables in the database.</a:t>
            </a:r>
            <a:endParaRPr lang="en-US" dirty="0">
              <a:latin typeface="Arial" pitchFamily="34" charset="0"/>
              <a:cs typeface="Arial" pitchFamily="34" charset="0"/>
            </a:endParaRPr>
          </a:p>
        </p:txBody>
      </p:sp>
      <p:sp>
        <p:nvSpPr>
          <p:cNvPr id="4" name="Rectangle 3"/>
          <p:cNvSpPr/>
          <p:nvPr/>
        </p:nvSpPr>
        <p:spPr>
          <a:xfrm>
            <a:off x="152400" y="1848683"/>
            <a:ext cx="8839200" cy="2862322"/>
          </a:xfrm>
          <a:prstGeom prst="rect">
            <a:avLst/>
          </a:prstGeom>
        </p:spPr>
        <p:txBody>
          <a:bodyPr wrap="square">
            <a:spAutoFit/>
          </a:bodyPr>
          <a:lstStyle/>
          <a:p>
            <a:pPr marL="285750" indent="-285750">
              <a:buFont typeface="Arial" panose="020B0604020202020204" pitchFamily="34" charset="0"/>
              <a:buChar char="•"/>
            </a:pPr>
            <a:r>
              <a:rPr lang="en-IN" b="1" dirty="0">
                <a:solidFill>
                  <a:schemeClr val="tx1">
                    <a:lumMod val="65000"/>
                    <a:lumOff val="35000"/>
                  </a:schemeClr>
                </a:solidFill>
                <a:latin typeface="Arial" panose="020B0604020202020204" pitchFamily="34" charset="0"/>
                <a:cs typeface="Arial" panose="020B0604020202020204" pitchFamily="34" charset="0"/>
              </a:rPr>
              <a:t>You can use one or more tables separated by comma to include various conditions using a WHERE clause, but WHERE clause is an optional part of SELECT command.</a:t>
            </a:r>
          </a:p>
          <a:p>
            <a:endParaRPr lang="en-IN" b="1" dirty="0">
              <a:solidFill>
                <a:schemeClr val="tx1">
                  <a:lumMod val="65000"/>
                  <a:lumOff val="3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solidFill>
                  <a:schemeClr val="tx1">
                    <a:lumMod val="65000"/>
                    <a:lumOff val="35000"/>
                  </a:schemeClr>
                </a:solidFill>
                <a:latin typeface="Arial" panose="020B0604020202020204" pitchFamily="34" charset="0"/>
                <a:cs typeface="Arial" panose="020B0604020202020204" pitchFamily="34" charset="0"/>
              </a:rPr>
              <a:t>You can fetch one or more fields in a single SELECT command.</a:t>
            </a:r>
          </a:p>
          <a:p>
            <a:endParaRPr lang="en-IN" b="1" dirty="0">
              <a:solidFill>
                <a:schemeClr val="tx1">
                  <a:lumMod val="65000"/>
                  <a:lumOff val="3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solidFill>
                  <a:schemeClr val="tx1">
                    <a:lumMod val="65000"/>
                    <a:lumOff val="35000"/>
                  </a:schemeClr>
                </a:solidFill>
                <a:latin typeface="Arial" panose="020B0604020202020204" pitchFamily="34" charset="0"/>
                <a:cs typeface="Arial" panose="020B0604020202020204" pitchFamily="34" charset="0"/>
              </a:rPr>
              <a:t>You can specify star (*) in place of fields. In this case, SELECT will return all the fields.</a:t>
            </a:r>
          </a:p>
          <a:p>
            <a:endParaRPr lang="en-IN" b="1" dirty="0">
              <a:solidFill>
                <a:schemeClr val="tx1">
                  <a:lumMod val="65000"/>
                  <a:lumOff val="3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solidFill>
                  <a:schemeClr val="tx1">
                    <a:lumMod val="65000"/>
                    <a:lumOff val="35000"/>
                  </a:schemeClr>
                </a:solidFill>
                <a:latin typeface="Arial" panose="020B0604020202020204" pitchFamily="34" charset="0"/>
                <a:cs typeface="Arial" panose="020B0604020202020204" pitchFamily="34" charset="0"/>
              </a:rPr>
              <a:t>You can specify any condition using WHERE clause</a:t>
            </a:r>
            <a:r>
              <a:rPr lang="en-IN" b="1" dirty="0" smtClean="0">
                <a:solidFill>
                  <a:schemeClr val="tx1">
                    <a:lumMod val="65000"/>
                    <a:lumOff val="35000"/>
                  </a:schemeClr>
                </a:solidFill>
                <a:latin typeface="Arial" panose="020B0604020202020204" pitchFamily="34" charset="0"/>
                <a:cs typeface="Arial" panose="020B0604020202020204" pitchFamily="34" charset="0"/>
              </a:rPr>
              <a:t>..</a:t>
            </a:r>
            <a:endParaRPr lang="en-IN" b="1" dirty="0">
              <a:solidFill>
                <a:schemeClr val="tx1">
                  <a:lumMod val="65000"/>
                  <a:lumOff val="3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27924000"/>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latin typeface="Arial" pitchFamily="34" charset="0"/>
                <a:cs typeface="Arial" pitchFamily="34" charset="0"/>
              </a:rPr>
              <a:t>Capabilities of </a:t>
            </a:r>
            <a:br>
              <a:rPr lang="en-US" b="1" i="1" dirty="0" smtClean="0">
                <a:latin typeface="Arial" pitchFamily="34" charset="0"/>
                <a:cs typeface="Arial" pitchFamily="34" charset="0"/>
              </a:rPr>
            </a:br>
            <a:r>
              <a:rPr lang="en-US" b="1" i="1" dirty="0" smtClean="0">
                <a:latin typeface="Arial" pitchFamily="34" charset="0"/>
                <a:cs typeface="Arial" pitchFamily="34" charset="0"/>
              </a:rPr>
              <a:t>		SELECT Statement</a:t>
            </a:r>
            <a:endParaRPr lang="en-US" dirty="0">
              <a:latin typeface="Arial" pitchFamily="34" charset="0"/>
              <a:cs typeface="Arial" pitchFamily="34" charset="0"/>
            </a:endParaRPr>
          </a:p>
        </p:txBody>
      </p:sp>
      <p:sp>
        <p:nvSpPr>
          <p:cNvPr id="3" name="Rectangle 2"/>
          <p:cNvSpPr/>
          <p:nvPr/>
        </p:nvSpPr>
        <p:spPr>
          <a:xfrm>
            <a:off x="609600" y="1589544"/>
            <a:ext cx="7239000" cy="2193677"/>
          </a:xfrm>
          <a:prstGeom prst="rect">
            <a:avLst/>
          </a:prstGeom>
        </p:spPr>
        <p:txBody>
          <a:bodyPr wrap="square">
            <a:spAutoFit/>
          </a:bodyPr>
          <a:lstStyle/>
          <a:p>
            <a:pPr marL="457200" indent="-457200">
              <a:lnSpc>
                <a:spcPct val="200000"/>
              </a:lnSpc>
              <a:buFont typeface="+mj-lt"/>
              <a:buAutoNum type="arabicPeriod"/>
            </a:pPr>
            <a:r>
              <a:rPr lang="en-US" sz="2400" dirty="0" smtClean="0">
                <a:solidFill>
                  <a:srgbClr val="0089A4"/>
                </a:solidFill>
                <a:latin typeface="Arial" pitchFamily="34" charset="0"/>
                <a:cs typeface="Arial" pitchFamily="34" charset="0"/>
              </a:rPr>
              <a:t>SELECTION </a:t>
            </a:r>
            <a:endParaRPr lang="en-US" sz="2400" dirty="0">
              <a:solidFill>
                <a:srgbClr val="0089A4"/>
              </a:solidFill>
              <a:latin typeface="Arial" pitchFamily="34" charset="0"/>
              <a:cs typeface="Arial" pitchFamily="34" charset="0"/>
            </a:endParaRPr>
          </a:p>
          <a:p>
            <a:pPr marL="457200" indent="-457200">
              <a:lnSpc>
                <a:spcPct val="200000"/>
              </a:lnSpc>
              <a:buFont typeface="+mj-lt"/>
              <a:buAutoNum type="arabicPeriod"/>
            </a:pPr>
            <a:r>
              <a:rPr lang="en-US" sz="2400" dirty="0">
                <a:solidFill>
                  <a:srgbClr val="0089A4"/>
                </a:solidFill>
                <a:latin typeface="Arial" pitchFamily="34" charset="0"/>
                <a:cs typeface="Arial" pitchFamily="34" charset="0"/>
              </a:rPr>
              <a:t>PROJECTION</a:t>
            </a:r>
          </a:p>
          <a:p>
            <a:pPr marL="457200" indent="-457200">
              <a:lnSpc>
                <a:spcPct val="200000"/>
              </a:lnSpc>
              <a:buFont typeface="+mj-lt"/>
              <a:buAutoNum type="arabicPeriod"/>
            </a:pPr>
            <a:r>
              <a:rPr lang="en-US" sz="2400" dirty="0">
                <a:solidFill>
                  <a:srgbClr val="0089A4"/>
                </a:solidFill>
                <a:latin typeface="Arial" pitchFamily="34" charset="0"/>
                <a:cs typeface="Arial" pitchFamily="34" charset="0"/>
              </a:rPr>
              <a:t>JOINING</a:t>
            </a:r>
          </a:p>
        </p:txBody>
      </p:sp>
    </p:spTree>
    <p:extLst>
      <p:ext uri="{BB962C8B-B14F-4D97-AF65-F5344CB8AC3E}">
        <p14:creationId xmlns:p14="http://schemas.microsoft.com/office/powerpoint/2010/main" val="2546089021"/>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latin typeface="Arial" pitchFamily="34" charset="0"/>
                <a:cs typeface="Arial" pitchFamily="34" charset="0"/>
              </a:rPr>
              <a:t>Capabilities of </a:t>
            </a:r>
            <a:br>
              <a:rPr lang="en-US" b="1" i="1" dirty="0" smtClean="0">
                <a:latin typeface="Arial" pitchFamily="34" charset="0"/>
                <a:cs typeface="Arial" pitchFamily="34" charset="0"/>
              </a:rPr>
            </a:br>
            <a:r>
              <a:rPr lang="en-US" b="1" i="1" dirty="0" smtClean="0">
                <a:latin typeface="Arial" pitchFamily="34" charset="0"/>
                <a:cs typeface="Arial" pitchFamily="34" charset="0"/>
              </a:rPr>
              <a:t>		SELECT Statement</a:t>
            </a:r>
            <a:endParaRPr lang="en-US" dirty="0">
              <a:latin typeface="Arial" pitchFamily="34" charset="0"/>
              <a:cs typeface="Arial" pitchFamily="34" charset="0"/>
            </a:endParaRPr>
          </a:p>
        </p:txBody>
      </p:sp>
      <p:sp>
        <p:nvSpPr>
          <p:cNvPr id="3" name="Rectangle 2"/>
          <p:cNvSpPr/>
          <p:nvPr/>
        </p:nvSpPr>
        <p:spPr>
          <a:xfrm>
            <a:off x="533400" y="1143000"/>
            <a:ext cx="7924800" cy="1692771"/>
          </a:xfrm>
          <a:prstGeom prst="rect">
            <a:avLst/>
          </a:prstGeom>
        </p:spPr>
        <p:txBody>
          <a:bodyPr wrap="square">
            <a:spAutoFit/>
          </a:bodyPr>
          <a:lstStyle/>
          <a:p>
            <a:pPr>
              <a:lnSpc>
                <a:spcPct val="200000"/>
              </a:lnSpc>
              <a:buFont typeface="Wingdings" pitchFamily="2" charset="2"/>
              <a:buChar char="Ø"/>
            </a:pPr>
            <a:r>
              <a:rPr lang="en-US" sz="2800" b="1" i="1" dirty="0" smtClean="0">
                <a:solidFill>
                  <a:srgbClr val="5F9378"/>
                </a:solidFill>
                <a:latin typeface="Arial" pitchFamily="34" charset="0"/>
                <a:cs typeface="Arial" pitchFamily="34" charset="0"/>
              </a:rPr>
              <a:t>SELECTION</a:t>
            </a:r>
            <a:endParaRPr lang="en-US" sz="2800" b="1" i="1" dirty="0">
              <a:solidFill>
                <a:srgbClr val="5F9378"/>
              </a:solidFill>
              <a:latin typeface="Arial" pitchFamily="34" charset="0"/>
              <a:cs typeface="Arial" pitchFamily="34" charset="0"/>
            </a:endParaRPr>
          </a:p>
          <a:p>
            <a:r>
              <a:rPr lang="en-US" sz="2400" dirty="0" smtClean="0">
                <a:latin typeface="Arial" pitchFamily="34" charset="0"/>
                <a:cs typeface="Arial" pitchFamily="34" charset="0"/>
              </a:rPr>
              <a:t>Selection capability in SQL is to choose the rows in a table that you want to return by a query.</a:t>
            </a:r>
            <a:endParaRPr lang="en-US" sz="2400" b="1" dirty="0" smtClean="0">
              <a:latin typeface="Arial" pitchFamily="34" charset="0"/>
              <a:cs typeface="Arial"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2275591112"/>
              </p:ext>
            </p:extLst>
          </p:nvPr>
        </p:nvGraphicFramePr>
        <p:xfrm>
          <a:off x="381000" y="3276600"/>
          <a:ext cx="8229600" cy="2518914"/>
        </p:xfrm>
        <a:graphic>
          <a:graphicData uri="http://schemas.openxmlformats.org/drawingml/2006/table">
            <a:tbl>
              <a:tblPr>
                <a:tableStyleId>{BC89EF96-8CEA-46FF-86C4-4CE0E7609802}</a:tableStyleId>
              </a:tblPr>
              <a:tblGrid>
                <a:gridCol w="1851328"/>
                <a:gridCol w="1807881"/>
                <a:gridCol w="2165113"/>
                <a:gridCol w="2405278"/>
              </a:tblGrid>
              <a:tr h="402566">
                <a:tc>
                  <a:txBody>
                    <a:bodyPr/>
                    <a:lstStyle/>
                    <a:p>
                      <a:pPr marL="0" marR="0" algn="ctr">
                        <a:spcBef>
                          <a:spcPts val="0"/>
                        </a:spcBef>
                        <a:spcAft>
                          <a:spcPts val="0"/>
                        </a:spcAft>
                      </a:pPr>
                      <a:r>
                        <a:rPr kumimoji="0" lang="en-US" sz="2000" kern="1200" dirty="0">
                          <a:latin typeface="Cambria" pitchFamily="18" charset="0"/>
                        </a:rPr>
                        <a:t>EMPNO</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ENAME</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JOB</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HIREDATE</a:t>
                      </a:r>
                      <a:endParaRPr kumimoji="0" lang="en-US" sz="2000" b="1" kern="1200" dirty="0">
                        <a:solidFill>
                          <a:srgbClr val="C00000"/>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01-Jan-95</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smtClean="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20-Dec-94</a:t>
                      </a:r>
                      <a:endParaRPr kumimoji="0" lang="en-US" sz="2000" b="1" i="1" kern="1200" dirty="0">
                        <a:solidFill>
                          <a:schemeClr val="dk1"/>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21-May-97</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30-Jul-97</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01-Jan-94</a:t>
                      </a:r>
                      <a:endParaRPr kumimoji="0" lang="en-US" sz="2000" kern="1200" dirty="0">
                        <a:solidFill>
                          <a:schemeClr val="dk1"/>
                        </a:solidFill>
                        <a:latin typeface="Cambria" pitchFamily="18" charset="0"/>
                        <a:ea typeface="+mn-ea"/>
                        <a:cs typeface="+mn-cs"/>
                      </a:endParaRPr>
                    </a:p>
                  </a:txBody>
                  <a:tcPr marL="68580" marR="68580" marT="0" marB="0" anchor="ctr"/>
                </a:tc>
              </a:tr>
            </a:tbl>
          </a:graphicData>
        </a:graphic>
      </p:graphicFrame>
    </p:spTree>
    <p:extLst>
      <p:ext uri="{BB962C8B-B14F-4D97-AF65-F5344CB8AC3E}">
        <p14:creationId xmlns:p14="http://schemas.microsoft.com/office/powerpoint/2010/main" val="4162098004"/>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latin typeface="Arial" pitchFamily="34" charset="0"/>
                <a:cs typeface="Arial" pitchFamily="34" charset="0"/>
              </a:rPr>
              <a:t>Capabilities of </a:t>
            </a:r>
            <a:br>
              <a:rPr lang="en-US" b="1" i="1" dirty="0" smtClean="0">
                <a:latin typeface="Arial" pitchFamily="34" charset="0"/>
                <a:cs typeface="Arial" pitchFamily="34" charset="0"/>
              </a:rPr>
            </a:br>
            <a:r>
              <a:rPr lang="en-US" b="1" i="1" dirty="0" smtClean="0">
                <a:latin typeface="Arial" pitchFamily="34" charset="0"/>
                <a:cs typeface="Arial" pitchFamily="34" charset="0"/>
              </a:rPr>
              <a:t>		SELECT Statement</a:t>
            </a:r>
            <a:endParaRPr lang="en-US" dirty="0">
              <a:latin typeface="Arial" pitchFamily="34" charset="0"/>
              <a:cs typeface="Arial" pitchFamily="34" charset="0"/>
            </a:endParaRPr>
          </a:p>
        </p:txBody>
      </p:sp>
      <p:sp>
        <p:nvSpPr>
          <p:cNvPr id="4" name="Rectangle 3"/>
          <p:cNvSpPr/>
          <p:nvPr/>
        </p:nvSpPr>
        <p:spPr>
          <a:xfrm>
            <a:off x="533400" y="1143000"/>
            <a:ext cx="8229600" cy="1692771"/>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PROJECTION</a:t>
            </a:r>
          </a:p>
          <a:p>
            <a:r>
              <a:rPr lang="en-US" sz="2400" dirty="0" smtClean="0">
                <a:latin typeface="Arial" pitchFamily="34" charset="0"/>
                <a:cs typeface="Arial" pitchFamily="34" charset="0"/>
              </a:rPr>
              <a:t>Projection capability in SQL to choose the columns in a table that you want to return by your query.</a:t>
            </a:r>
          </a:p>
        </p:txBody>
      </p:sp>
      <p:graphicFrame>
        <p:nvGraphicFramePr>
          <p:cNvPr id="5" name="Table 4"/>
          <p:cNvGraphicFramePr>
            <a:graphicFrameLocks noGrp="1"/>
          </p:cNvGraphicFramePr>
          <p:nvPr>
            <p:extLst>
              <p:ext uri="{D42A27DB-BD31-4B8C-83A1-F6EECF244321}">
                <p14:modId xmlns:p14="http://schemas.microsoft.com/office/powerpoint/2010/main" val="2237334504"/>
              </p:ext>
            </p:extLst>
          </p:nvPr>
        </p:nvGraphicFramePr>
        <p:xfrm>
          <a:off x="381000" y="3276600"/>
          <a:ext cx="8229600" cy="2518914"/>
        </p:xfrm>
        <a:graphic>
          <a:graphicData uri="http://schemas.openxmlformats.org/drawingml/2006/table">
            <a:tbl>
              <a:tblPr>
                <a:tableStyleId>{BC89EF96-8CEA-46FF-86C4-4CE0E7609802}</a:tableStyleId>
              </a:tblPr>
              <a:tblGrid>
                <a:gridCol w="1851328"/>
                <a:gridCol w="1807881"/>
                <a:gridCol w="2165113"/>
                <a:gridCol w="2405278"/>
              </a:tblGrid>
              <a:tr h="402566">
                <a:tc>
                  <a:txBody>
                    <a:bodyPr/>
                    <a:lstStyle/>
                    <a:p>
                      <a:pPr marL="0" marR="0" algn="ctr">
                        <a:spcBef>
                          <a:spcPts val="0"/>
                        </a:spcBef>
                        <a:spcAft>
                          <a:spcPts val="0"/>
                        </a:spcAft>
                      </a:pPr>
                      <a:r>
                        <a:rPr kumimoji="0" lang="en-US" sz="2000" kern="1200" dirty="0">
                          <a:latin typeface="Cambria" pitchFamily="18" charset="0"/>
                        </a:rPr>
                        <a:t>EMPNO</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ENAME</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JOB</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HIREDATE</a:t>
                      </a:r>
                      <a:endParaRPr kumimoji="0" lang="en-US" sz="2000" b="1" kern="1200" dirty="0">
                        <a:solidFill>
                          <a:srgbClr val="C00000"/>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80" marR="68580" marT="0" marB="0" anchor="ctr">
                    <a:no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01-Jan-95</a:t>
                      </a:r>
                      <a:endParaRPr kumimoji="0" lang="en-US" sz="2000" kern="1200" dirty="0">
                        <a:solidFill>
                          <a:schemeClr val="dk1"/>
                        </a:solidFill>
                        <a:latin typeface="Cambria" pitchFamily="18" charset="0"/>
                        <a:ea typeface="+mn-ea"/>
                        <a:cs typeface="+mn-cs"/>
                      </a:endParaRPr>
                    </a:p>
                  </a:txBody>
                  <a:tcPr marL="68580" marR="68580" marT="0" marB="0" anchor="ctr">
                    <a:noFill/>
                  </a:tcPr>
                </a:tc>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smtClean="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20-Dec-94</a:t>
                      </a:r>
                      <a:endParaRPr kumimoji="0" lang="en-US" sz="2000" b="1" i="1" kern="1200" dirty="0">
                        <a:solidFill>
                          <a:schemeClr val="dk1"/>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80" marR="68580" marT="0" marB="0" anchor="ctr">
                    <a:no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21-May-97</a:t>
                      </a:r>
                      <a:endParaRPr kumimoji="0" lang="en-US" sz="2000" kern="1200" dirty="0">
                        <a:solidFill>
                          <a:schemeClr val="dk1"/>
                        </a:solidFill>
                        <a:latin typeface="Cambria" pitchFamily="18" charset="0"/>
                        <a:ea typeface="+mn-ea"/>
                        <a:cs typeface="+mn-cs"/>
                      </a:endParaRPr>
                    </a:p>
                  </a:txBody>
                  <a:tcPr marL="68580" marR="68580" marT="0" marB="0" anchor="ctr">
                    <a:noFill/>
                  </a:tcPr>
                </a:tc>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30-Jul-97</a:t>
                      </a:r>
                      <a:endParaRPr kumimoji="0" lang="en-US" sz="2000" b="1" i="1" kern="1200" dirty="0">
                        <a:solidFill>
                          <a:schemeClr val="dk1"/>
                        </a:solidFill>
                        <a:latin typeface="Cambria" pitchFamily="18" charset="0"/>
                        <a:ea typeface="+mn-ea"/>
                        <a:cs typeface="+mn-cs"/>
                      </a:endParaRPr>
                    </a:p>
                  </a:txBody>
                  <a:tcPr marL="68580" marR="68580" marT="0" marB="0" anchor="ctr"/>
                </a:tc>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01-Jan-94</a:t>
                      </a:r>
                      <a:endParaRPr kumimoji="0" lang="en-US" sz="2000" kern="1200" dirty="0">
                        <a:solidFill>
                          <a:schemeClr val="dk1"/>
                        </a:solidFill>
                        <a:latin typeface="Cambria" pitchFamily="18" charset="0"/>
                        <a:ea typeface="+mn-ea"/>
                        <a:cs typeface="+mn-cs"/>
                      </a:endParaRPr>
                    </a:p>
                  </a:txBody>
                  <a:tcPr marL="68580" marR="68580" marT="0" marB="0" anchor="ctr"/>
                </a:tc>
              </a:tr>
            </a:tbl>
          </a:graphicData>
        </a:graphic>
      </p:graphicFrame>
    </p:spTree>
    <p:extLst>
      <p:ext uri="{BB962C8B-B14F-4D97-AF65-F5344CB8AC3E}">
        <p14:creationId xmlns:p14="http://schemas.microsoft.com/office/powerpoint/2010/main" val="1786521795"/>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latin typeface="Arial" pitchFamily="34" charset="0"/>
                <a:cs typeface="Arial" pitchFamily="34" charset="0"/>
              </a:rPr>
              <a:t>Capabilities of </a:t>
            </a:r>
            <a:br>
              <a:rPr lang="en-US" b="1" i="1" dirty="0" smtClean="0">
                <a:latin typeface="Arial" pitchFamily="34" charset="0"/>
                <a:cs typeface="Arial" pitchFamily="34" charset="0"/>
              </a:rPr>
            </a:br>
            <a:r>
              <a:rPr lang="en-US" b="1" i="1" dirty="0" smtClean="0">
                <a:latin typeface="Arial" pitchFamily="34" charset="0"/>
                <a:cs typeface="Arial" pitchFamily="34" charset="0"/>
              </a:rPr>
              <a:t>		SELECT Statement</a:t>
            </a:r>
            <a:endParaRPr lang="en-US" dirty="0">
              <a:latin typeface="Arial" pitchFamily="34" charset="0"/>
              <a:cs typeface="Arial" pitchFamily="34" charset="0"/>
            </a:endParaRPr>
          </a:p>
        </p:txBody>
      </p:sp>
      <p:sp>
        <p:nvSpPr>
          <p:cNvPr id="3" name="Rectangle 2"/>
          <p:cNvSpPr/>
          <p:nvPr/>
        </p:nvSpPr>
        <p:spPr>
          <a:xfrm>
            <a:off x="533400" y="1143001"/>
            <a:ext cx="8382000" cy="2431435"/>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JOINING</a:t>
            </a:r>
          </a:p>
          <a:p>
            <a:r>
              <a:rPr lang="en-US" sz="2400" dirty="0" smtClean="0">
                <a:latin typeface="Arial" pitchFamily="34" charset="0"/>
                <a:cs typeface="Arial" pitchFamily="34" charset="0"/>
              </a:rPr>
              <a:t>Join capability in SQL to bring together data that is stored in different tables by creating a link between them.</a:t>
            </a:r>
          </a:p>
          <a:p>
            <a:pPr marL="457200" indent="-457200">
              <a:lnSpc>
                <a:spcPct val="200000"/>
              </a:lnSpc>
            </a:pPr>
            <a:endParaRPr lang="en-US" sz="2400" dirty="0">
              <a:latin typeface="Arial" pitchFamily="34" charset="0"/>
              <a:cs typeface="Arial"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4239470636"/>
              </p:ext>
            </p:extLst>
          </p:nvPr>
        </p:nvGraphicFramePr>
        <p:xfrm>
          <a:off x="152401" y="3048000"/>
          <a:ext cx="5638799" cy="2514600"/>
        </p:xfrm>
        <a:graphic>
          <a:graphicData uri="http://schemas.openxmlformats.org/drawingml/2006/table">
            <a:tbl>
              <a:tblPr>
                <a:tableStyleId>{BC89EF96-8CEA-46FF-86C4-4CE0E7609802}</a:tableStyleId>
              </a:tblPr>
              <a:tblGrid>
                <a:gridCol w="914399"/>
                <a:gridCol w="892908"/>
                <a:gridCol w="1012092"/>
                <a:gridCol w="1373554"/>
                <a:gridCol w="1445846"/>
              </a:tblGrid>
              <a:tr h="402566">
                <a:tc>
                  <a:txBody>
                    <a:bodyPr/>
                    <a:lstStyle/>
                    <a:p>
                      <a:pPr marL="0" marR="0" algn="ctr">
                        <a:spcBef>
                          <a:spcPts val="0"/>
                        </a:spcBef>
                        <a:spcAft>
                          <a:spcPts val="0"/>
                        </a:spcAft>
                      </a:pPr>
                      <a:r>
                        <a:rPr kumimoji="0" lang="en-US" sz="1800" kern="1200" dirty="0">
                          <a:latin typeface="Cambria" pitchFamily="18" charset="0"/>
                        </a:rPr>
                        <a:t>EMPNO</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a:latin typeface="Cambria" pitchFamily="18" charset="0"/>
                        </a:rPr>
                        <a:t>ENAME</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a:latin typeface="Cambria" pitchFamily="18" charset="0"/>
                        </a:rPr>
                        <a:t>JOB</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a:latin typeface="Cambria" pitchFamily="18" charset="0"/>
                        </a:rPr>
                        <a:t>HIREDATE</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smtClean="0">
                          <a:latin typeface="Cambria" pitchFamily="18" charset="0"/>
                        </a:rPr>
                        <a:t>DEPTNO</a:t>
                      </a:r>
                      <a:endParaRPr kumimoji="0" lang="en-US" sz="1800" b="1" kern="1200" dirty="0">
                        <a:solidFill>
                          <a:srgbClr val="C00000"/>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1800" kern="1200" dirty="0">
                          <a:latin typeface="Cambria" pitchFamily="18" charset="0"/>
                        </a:rPr>
                        <a:t>1</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Saleel</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Manager</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01-Jan-95</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lgn="ctr">
                        <a:spcBef>
                          <a:spcPts val="0"/>
                        </a:spcBef>
                        <a:spcAft>
                          <a:spcPts val="0"/>
                        </a:spcAft>
                      </a:pPr>
                      <a:r>
                        <a:rPr kumimoji="0" lang="en-US" sz="1800" b="1" kern="1200" dirty="0" smtClean="0">
                          <a:latin typeface="Cambria" pitchFamily="18" charset="0"/>
                        </a:rPr>
                        <a:t>20</a:t>
                      </a:r>
                      <a:endParaRPr kumimoji="0" lang="en-US" sz="1800" b="1" kern="1200" dirty="0">
                        <a:solidFill>
                          <a:schemeClr val="dk1"/>
                        </a:solidFill>
                        <a:latin typeface="Cambria" pitchFamily="18" charset="0"/>
                        <a:ea typeface="+mn-ea"/>
                        <a:cs typeface="+mn-cs"/>
                      </a:endParaRPr>
                    </a:p>
                  </a:txBody>
                  <a:tcPr marL="68580" marR="68580" marT="0" marB="0" anchor="ctr">
                    <a:solidFill>
                      <a:srgbClr val="FBC9F0"/>
                    </a:solidFill>
                  </a:tcPr>
                </a:tc>
              </a:tr>
              <a:tr h="452887">
                <a:tc>
                  <a:txBody>
                    <a:bodyPr/>
                    <a:lstStyle/>
                    <a:p>
                      <a:pPr marL="0" marR="0" algn="ctr">
                        <a:spcBef>
                          <a:spcPts val="0"/>
                        </a:spcBef>
                        <a:spcAft>
                          <a:spcPts val="0"/>
                        </a:spcAft>
                      </a:pPr>
                      <a:r>
                        <a:rPr kumimoji="0" lang="en-US" sz="1800" kern="1200" dirty="0">
                          <a:latin typeface="Cambria" pitchFamily="18" charset="0"/>
                        </a:rPr>
                        <a:t>2</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smtClean="0">
                          <a:latin typeface="Cambria" pitchFamily="18" charset="0"/>
                        </a:rPr>
                        <a:t>Janhavi</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Sales</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20-Dec-94</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lgn="ctr">
                        <a:spcBef>
                          <a:spcPts val="0"/>
                        </a:spcBef>
                        <a:spcAft>
                          <a:spcPts val="0"/>
                        </a:spcAft>
                      </a:pPr>
                      <a:r>
                        <a:rPr kumimoji="0" lang="en-US" sz="1800" b="1" kern="1200" dirty="0" smtClean="0">
                          <a:latin typeface="Cambria" pitchFamily="18" charset="0"/>
                        </a:rPr>
                        <a:t>10</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FBC9F0"/>
                    </a:solidFill>
                  </a:tcPr>
                </a:tc>
              </a:tr>
              <a:tr h="452887">
                <a:tc>
                  <a:txBody>
                    <a:bodyPr/>
                    <a:lstStyle/>
                    <a:p>
                      <a:pPr marL="0" marR="0" algn="ctr">
                        <a:spcBef>
                          <a:spcPts val="0"/>
                        </a:spcBef>
                        <a:spcAft>
                          <a:spcPts val="0"/>
                        </a:spcAft>
                      </a:pPr>
                      <a:r>
                        <a:rPr kumimoji="0" lang="en-US" sz="1800" kern="1200" dirty="0">
                          <a:latin typeface="Cambria" pitchFamily="18" charset="0"/>
                        </a:rPr>
                        <a:t>3</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Snehal</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Manager</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21-May-97</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lgn="ctr">
                        <a:spcBef>
                          <a:spcPts val="0"/>
                        </a:spcBef>
                        <a:spcAft>
                          <a:spcPts val="0"/>
                        </a:spcAft>
                      </a:pPr>
                      <a:r>
                        <a:rPr kumimoji="0" lang="en-US" sz="1800" b="1" kern="1200" dirty="0" smtClean="0">
                          <a:latin typeface="Cambria" pitchFamily="18" charset="0"/>
                        </a:rPr>
                        <a:t>10</a:t>
                      </a:r>
                      <a:endParaRPr kumimoji="0" lang="en-US" sz="1800" b="1" kern="1200" dirty="0">
                        <a:solidFill>
                          <a:schemeClr val="dk1"/>
                        </a:solidFill>
                        <a:latin typeface="Cambria" pitchFamily="18" charset="0"/>
                        <a:ea typeface="+mn-ea"/>
                        <a:cs typeface="+mn-cs"/>
                      </a:endParaRPr>
                    </a:p>
                  </a:txBody>
                  <a:tcPr marL="68580" marR="68580" marT="0" marB="0" anchor="ctr">
                    <a:solidFill>
                      <a:srgbClr val="FBC9F0"/>
                    </a:solidFill>
                  </a:tcPr>
                </a:tc>
              </a:tr>
              <a:tr h="452887">
                <a:tc>
                  <a:txBody>
                    <a:bodyPr/>
                    <a:lstStyle/>
                    <a:p>
                      <a:pPr marL="0" marR="0" algn="ctr">
                        <a:spcBef>
                          <a:spcPts val="0"/>
                        </a:spcBef>
                        <a:spcAft>
                          <a:spcPts val="0"/>
                        </a:spcAft>
                      </a:pPr>
                      <a:r>
                        <a:rPr kumimoji="0" lang="en-US" sz="1800" kern="1200" dirty="0">
                          <a:latin typeface="Cambria" pitchFamily="18" charset="0"/>
                        </a:rPr>
                        <a:t>4</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Rahul</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Account</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30-Jul-97</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lgn="ctr">
                        <a:spcBef>
                          <a:spcPts val="0"/>
                        </a:spcBef>
                        <a:spcAft>
                          <a:spcPts val="0"/>
                        </a:spcAft>
                      </a:pPr>
                      <a:r>
                        <a:rPr kumimoji="0" lang="en-US" sz="1800" b="1" kern="1200" dirty="0" smtClean="0">
                          <a:latin typeface="Cambria" pitchFamily="18" charset="0"/>
                        </a:rPr>
                        <a:t>20</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FBC9F0"/>
                    </a:solidFill>
                  </a:tcPr>
                </a:tc>
              </a:tr>
              <a:tr h="300486">
                <a:tc>
                  <a:txBody>
                    <a:bodyPr/>
                    <a:lstStyle/>
                    <a:p>
                      <a:pPr marL="0" marR="0" algn="ctr">
                        <a:spcBef>
                          <a:spcPts val="0"/>
                        </a:spcBef>
                        <a:spcAft>
                          <a:spcPts val="0"/>
                        </a:spcAft>
                      </a:pPr>
                      <a:r>
                        <a:rPr kumimoji="0" lang="en-US" sz="1800" kern="1200" dirty="0">
                          <a:latin typeface="Cambria" pitchFamily="18" charset="0"/>
                        </a:rPr>
                        <a:t>5</a:t>
                      </a:r>
                      <a:endParaRPr kumimoji="0" lang="en-US" sz="18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1800" kern="1200" dirty="0">
                          <a:latin typeface="Cambria" pitchFamily="18" charset="0"/>
                        </a:rPr>
                        <a:t>Ketan</a:t>
                      </a:r>
                      <a:endParaRPr kumimoji="0" lang="en-US" sz="18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1800" kern="1200" dirty="0">
                          <a:latin typeface="Cambria" pitchFamily="18" charset="0"/>
                        </a:rPr>
                        <a:t>Sales</a:t>
                      </a:r>
                      <a:endParaRPr kumimoji="0" lang="en-US" sz="18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1800" kern="1200" dirty="0">
                          <a:latin typeface="Cambria" pitchFamily="18" charset="0"/>
                        </a:rPr>
                        <a:t>01-Jan-94</a:t>
                      </a:r>
                      <a:endParaRPr kumimoji="0" lang="en-US" sz="1800" kern="1200" dirty="0">
                        <a:solidFill>
                          <a:schemeClr val="dk1"/>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smtClean="0">
                          <a:latin typeface="Cambria" pitchFamily="18" charset="0"/>
                        </a:rPr>
                        <a:t>30</a:t>
                      </a:r>
                      <a:endParaRPr kumimoji="0" lang="en-US" sz="1800" kern="1200" dirty="0">
                        <a:solidFill>
                          <a:schemeClr val="dk1"/>
                        </a:solidFill>
                        <a:latin typeface="Cambria" pitchFamily="18" charset="0"/>
                        <a:ea typeface="+mn-ea"/>
                        <a:cs typeface="+mn-cs"/>
                      </a:endParaRPr>
                    </a:p>
                  </a:txBody>
                  <a:tcPr marL="68580" marR="68580" marT="0" marB="0" anchor="ct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576359289"/>
              </p:ext>
            </p:extLst>
          </p:nvPr>
        </p:nvGraphicFramePr>
        <p:xfrm>
          <a:off x="5867400" y="3048000"/>
          <a:ext cx="3048000" cy="1308340"/>
        </p:xfrm>
        <a:graphic>
          <a:graphicData uri="http://schemas.openxmlformats.org/drawingml/2006/table">
            <a:tbl>
              <a:tblPr>
                <a:tableStyleId>{BC89EF96-8CEA-46FF-86C4-4CE0E7609802}</a:tableStyleId>
              </a:tblPr>
              <a:tblGrid>
                <a:gridCol w="1042736"/>
                <a:gridCol w="962526"/>
                <a:gridCol w="1042738"/>
              </a:tblGrid>
              <a:tr h="402566">
                <a:tc>
                  <a:txBody>
                    <a:bodyPr/>
                    <a:lstStyle/>
                    <a:p>
                      <a:pPr marL="0" marR="0" algn="ctr">
                        <a:spcBef>
                          <a:spcPts val="0"/>
                        </a:spcBef>
                        <a:spcAft>
                          <a:spcPts val="0"/>
                        </a:spcAft>
                      </a:pPr>
                      <a:r>
                        <a:rPr kumimoji="0" lang="en-US" sz="1800" kern="1200" dirty="0" smtClean="0">
                          <a:latin typeface="Cambria" pitchFamily="18" charset="0"/>
                        </a:rPr>
                        <a:t>DEPTNO</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smtClean="0">
                          <a:latin typeface="Cambria" pitchFamily="18" charset="0"/>
                        </a:rPr>
                        <a:t>DNAME</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smtClean="0">
                          <a:latin typeface="Cambria" pitchFamily="18" charset="0"/>
                        </a:rPr>
                        <a:t>LOC</a:t>
                      </a:r>
                      <a:endParaRPr kumimoji="0" lang="en-US" sz="1800" b="1" kern="1200" dirty="0">
                        <a:solidFill>
                          <a:srgbClr val="C00000"/>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1800" b="1" kern="1200" dirty="0" smtClean="0">
                          <a:latin typeface="Cambria" pitchFamily="18" charset="0"/>
                        </a:rPr>
                        <a:t>10</a:t>
                      </a:r>
                      <a:endParaRPr kumimoji="0" lang="en-US" sz="1800" b="1" kern="1200" dirty="0">
                        <a:solidFill>
                          <a:schemeClr val="dk1"/>
                        </a:solidFill>
                        <a:latin typeface="Cambria" pitchFamily="18" charset="0"/>
                        <a:ea typeface="+mn-ea"/>
                        <a:cs typeface="+mn-cs"/>
                      </a:endParaRPr>
                    </a:p>
                  </a:txBody>
                  <a:tcPr marL="68580" marR="68580" marT="0" marB="0" anchor="ctr">
                    <a:solidFill>
                      <a:srgbClr val="FBC9F0"/>
                    </a:solidFill>
                  </a:tcPr>
                </a:tc>
                <a:tc>
                  <a:txBody>
                    <a:bodyPr/>
                    <a:lstStyle/>
                    <a:p>
                      <a:pPr marL="0" marR="0">
                        <a:spcBef>
                          <a:spcPts val="0"/>
                        </a:spcBef>
                        <a:spcAft>
                          <a:spcPts val="0"/>
                        </a:spcAft>
                      </a:pPr>
                      <a:r>
                        <a:rPr kumimoji="0" lang="en-US" sz="1800" kern="1200" dirty="0" smtClean="0">
                          <a:latin typeface="Cambria" pitchFamily="18" charset="0"/>
                        </a:rPr>
                        <a:t>HRD</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smtClean="0">
                          <a:latin typeface="Cambria" pitchFamily="18" charset="0"/>
                        </a:rPr>
                        <a:t>PUNE</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r>
              <a:tr h="452887">
                <a:tc>
                  <a:txBody>
                    <a:bodyPr/>
                    <a:lstStyle/>
                    <a:p>
                      <a:pPr marL="0" marR="0" algn="ctr">
                        <a:spcBef>
                          <a:spcPts val="0"/>
                        </a:spcBef>
                        <a:spcAft>
                          <a:spcPts val="0"/>
                        </a:spcAft>
                      </a:pPr>
                      <a:r>
                        <a:rPr kumimoji="0" lang="en-US" sz="1800" b="1" kern="1200" dirty="0" smtClean="0">
                          <a:latin typeface="Cambria" pitchFamily="18" charset="0"/>
                        </a:rPr>
                        <a:t>20</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FBC9F0"/>
                    </a:solidFill>
                  </a:tcPr>
                </a:tc>
                <a:tc>
                  <a:txBody>
                    <a:bodyPr/>
                    <a:lstStyle/>
                    <a:p>
                      <a:pPr marL="0" marR="0">
                        <a:spcBef>
                          <a:spcPts val="0"/>
                        </a:spcBef>
                        <a:spcAft>
                          <a:spcPts val="0"/>
                        </a:spcAft>
                      </a:pPr>
                      <a:r>
                        <a:rPr kumimoji="0" lang="en-US" sz="1800" kern="1200" dirty="0" smtClean="0">
                          <a:solidFill>
                            <a:schemeClr val="tx1"/>
                          </a:solidFill>
                          <a:latin typeface="Cambria" pitchFamily="18" charset="0"/>
                          <a:ea typeface="+mn-ea"/>
                          <a:cs typeface="+mn-cs"/>
                        </a:rPr>
                        <a:t>SALES</a:t>
                      </a:r>
                      <a:endParaRPr kumimoji="0" lang="en-US" sz="1800" kern="1200" dirty="0">
                        <a:solidFill>
                          <a:schemeClr val="tx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smtClean="0">
                          <a:solidFill>
                            <a:schemeClr val="tx1"/>
                          </a:solidFill>
                          <a:latin typeface="Cambria" pitchFamily="18" charset="0"/>
                          <a:ea typeface="+mn-ea"/>
                          <a:cs typeface="+mn-cs"/>
                        </a:rPr>
                        <a:t>BARODA</a:t>
                      </a:r>
                      <a:endParaRPr kumimoji="0" lang="en-US" sz="1800" kern="1200" dirty="0">
                        <a:solidFill>
                          <a:schemeClr val="tx1"/>
                        </a:solidFill>
                        <a:latin typeface="Cambria" pitchFamily="18" charset="0"/>
                        <a:ea typeface="+mn-ea"/>
                        <a:cs typeface="+mn-cs"/>
                      </a:endParaRPr>
                    </a:p>
                  </a:txBody>
                  <a:tcPr marL="68580" marR="68580" marT="0" marB="0" anchor="ctr">
                    <a:solidFill>
                      <a:srgbClr val="B7F7E2"/>
                    </a:solidFill>
                  </a:tcPr>
                </a:tc>
              </a:tr>
            </a:tbl>
          </a:graphicData>
        </a:graphic>
      </p:graphicFrame>
    </p:spTree>
    <p:extLst>
      <p:ext uri="{BB962C8B-B14F-4D97-AF65-F5344CB8AC3E}">
        <p14:creationId xmlns:p14="http://schemas.microsoft.com/office/powerpoint/2010/main" val="108860303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22267</TotalTime>
  <Words>26404</Words>
  <Application>Microsoft Office PowerPoint</Application>
  <PresentationFormat>On-screen Show (4:3)</PresentationFormat>
  <Paragraphs>3594</Paragraphs>
  <Slides>422</Slides>
  <Notes>10</Notes>
  <HiddenSlides>72</HiddenSlides>
  <MMClips>0</MMClips>
  <ScaleCrop>false</ScaleCrop>
  <HeadingPairs>
    <vt:vector size="6" baseType="variant">
      <vt:variant>
        <vt:lpstr>Fonts Used</vt:lpstr>
      </vt:variant>
      <vt:variant>
        <vt:i4>33</vt:i4>
      </vt:variant>
      <vt:variant>
        <vt:lpstr>Theme</vt:lpstr>
      </vt:variant>
      <vt:variant>
        <vt:i4>1</vt:i4>
      </vt:variant>
      <vt:variant>
        <vt:lpstr>Slide Titles</vt:lpstr>
      </vt:variant>
      <vt:variant>
        <vt:i4>422</vt:i4>
      </vt:variant>
    </vt:vector>
  </HeadingPairs>
  <TitlesOfParts>
    <vt:vector size="456" baseType="lpstr">
      <vt:lpstr>Microsoft JhengHei</vt:lpstr>
      <vt:lpstr>SimSun</vt:lpstr>
      <vt:lpstr>Arial</vt:lpstr>
      <vt:lpstr>Arial</vt:lpstr>
      <vt:lpstr>Arial Unicode MS</vt:lpstr>
      <vt:lpstr>Bookman Old Style</vt:lpstr>
      <vt:lpstr>Calibri</vt:lpstr>
      <vt:lpstr>Cambria</vt:lpstr>
      <vt:lpstr>Consolas</vt:lpstr>
      <vt:lpstr>Gentium Basic</vt:lpstr>
      <vt:lpstr>Georgia</vt:lpstr>
      <vt:lpstr>Gill Sans MT</vt:lpstr>
      <vt:lpstr>Gill Sans MT (Body)</vt:lpstr>
      <vt:lpstr>Helvetica</vt:lpstr>
      <vt:lpstr>inherit</vt:lpstr>
      <vt:lpstr>Leelawadee UI Semilight</vt:lpstr>
      <vt:lpstr>Liberation Mono</vt:lpstr>
      <vt:lpstr>Monotype Sorts</vt:lpstr>
      <vt:lpstr>MS Mincho</vt:lpstr>
      <vt:lpstr>Open Sans</vt:lpstr>
      <vt:lpstr>Palatino Linotype</vt:lpstr>
      <vt:lpstr>Segoe Print</vt:lpstr>
      <vt:lpstr>Segoe UI</vt:lpstr>
      <vt:lpstr>Segoe UI Light</vt:lpstr>
      <vt:lpstr>Segoe UI Semilight</vt:lpstr>
      <vt:lpstr>Segoe UI Symbol</vt:lpstr>
      <vt:lpstr>Symbol</vt:lpstr>
      <vt:lpstr>Times New Roman</vt:lpstr>
      <vt:lpstr>Verdana</vt:lpstr>
      <vt:lpstr>Verdana</vt:lpstr>
      <vt:lpstr>Webdings</vt:lpstr>
      <vt:lpstr>Wingdings</vt:lpstr>
      <vt:lpstr>Wingdings 3</vt:lpstr>
      <vt:lpstr>Origin</vt:lpstr>
      <vt:lpstr>Database Technologies - Oracle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Entity Relationship Diagram (ER Diagram)</vt:lpstr>
      <vt:lpstr>Entity Relationship Diagram (ER Diagram)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Relational Algebra</vt:lpstr>
      <vt:lpstr>SELECT</vt:lpstr>
      <vt:lpstr>SELECT</vt:lpstr>
      <vt:lpstr>PROJECT</vt:lpstr>
      <vt:lpstr>UNION</vt:lpstr>
      <vt:lpstr>PowerPoint Presentation</vt:lpstr>
      <vt:lpstr>MINUS</vt:lpstr>
      <vt:lpstr>CARTESIAN PRODUCT</vt:lpstr>
      <vt:lpstr>Examples Queries</vt:lpstr>
      <vt:lpstr>Examples Queries</vt:lpstr>
      <vt:lpstr>PowerPoint Presentation</vt:lpstr>
      <vt:lpstr>Closure of attributes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describe</vt:lpstr>
      <vt:lpstr>PowerPoint Presentation</vt:lpstr>
      <vt:lpstr>SET and SHOW Syntax</vt:lpstr>
      <vt:lpstr>PowerPoint Presentation</vt:lpstr>
      <vt:lpstr>SELECT CLAUSE</vt:lpstr>
      <vt:lpstr>Capabilities of    SELECT Statement</vt:lpstr>
      <vt:lpstr>Capabilities of    SELECT Statement</vt:lpstr>
      <vt:lpstr>Capabilities of    SELECT Statement</vt:lpstr>
      <vt:lpstr>Capabilities of    SELECT Statement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There are 3 places where aggregate functions can appear in a query</vt:lpstr>
      <vt:lpstr>PowerPoint Presentation</vt:lpstr>
      <vt:lpstr>PowerPoint Presentation</vt:lpstr>
      <vt:lpstr>PowerPoint Presentation</vt:lpstr>
      <vt:lpstr>PowerPoint Presentation</vt:lpstr>
      <vt:lpstr>PowerPoint Presentation</vt:lpstr>
      <vt:lpstr>There are 3 places where aggregate functions can appear in a query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SHOW CREATE VIEW Syntax</vt:lpstr>
      <vt:lpstr>PowerPoint Presentation</vt:lpstr>
      <vt:lpstr>PowerPoint Presentation</vt:lpstr>
      <vt:lpstr>PowerPoint Presentation</vt:lpstr>
      <vt:lpstr>PowerPoint Presentation</vt:lpstr>
      <vt:lpstr>SHOW INDEX Syntax</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saleel</cp:lastModifiedBy>
  <cp:revision>4378</cp:revision>
  <dcterms:created xsi:type="dcterms:W3CDTF">2015-10-09T06:09:34Z</dcterms:created>
  <dcterms:modified xsi:type="dcterms:W3CDTF">2018-11-16T05:46:16Z</dcterms:modified>
</cp:coreProperties>
</file>