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0"/>
  </p:notesMasterIdLst>
  <p:sldIdLst>
    <p:sldId id="497" r:id="rId2"/>
    <p:sldId id="472" r:id="rId3"/>
    <p:sldId id="1290" r:id="rId4"/>
    <p:sldId id="1291" r:id="rId5"/>
    <p:sldId id="1306" r:id="rId6"/>
    <p:sldId id="1279" r:id="rId7"/>
    <p:sldId id="1312" r:id="rId8"/>
    <p:sldId id="1287" r:id="rId9"/>
    <p:sldId id="1289" r:id="rId10"/>
    <p:sldId id="667" r:id="rId11"/>
    <p:sldId id="532" r:id="rId12"/>
    <p:sldId id="1305" r:id="rId13"/>
    <p:sldId id="1088" r:id="rId14"/>
    <p:sldId id="1089" r:id="rId15"/>
    <p:sldId id="1177" r:id="rId16"/>
    <p:sldId id="1313" r:id="rId17"/>
    <p:sldId id="1314" r:id="rId18"/>
    <p:sldId id="1178" r:id="rId19"/>
    <p:sldId id="1225" r:id="rId20"/>
    <p:sldId id="1100" r:id="rId21"/>
    <p:sldId id="1101" r:id="rId22"/>
    <p:sldId id="1130" r:id="rId23"/>
    <p:sldId id="1131" r:id="rId24"/>
    <p:sldId id="1134" r:id="rId25"/>
    <p:sldId id="1132" r:id="rId26"/>
    <p:sldId id="1133" r:id="rId27"/>
    <p:sldId id="1135" r:id="rId28"/>
    <p:sldId id="1280" r:id="rId29"/>
    <p:sldId id="1281" r:id="rId30"/>
    <p:sldId id="1136" r:id="rId31"/>
    <p:sldId id="1137" r:id="rId32"/>
    <p:sldId id="1138" r:id="rId33"/>
    <p:sldId id="1139" r:id="rId34"/>
    <p:sldId id="1159" r:id="rId35"/>
    <p:sldId id="1160" r:id="rId36"/>
    <p:sldId id="1288" r:id="rId37"/>
    <p:sldId id="1165" r:id="rId38"/>
    <p:sldId id="1166" r:id="rId39"/>
    <p:sldId id="1198" r:id="rId40"/>
    <p:sldId id="1199" r:id="rId41"/>
    <p:sldId id="1140" r:id="rId42"/>
    <p:sldId id="1141" r:id="rId43"/>
    <p:sldId id="1163" r:id="rId44"/>
    <p:sldId id="1164" r:id="rId45"/>
    <p:sldId id="1284" r:id="rId46"/>
    <p:sldId id="1285" r:id="rId47"/>
    <p:sldId id="1282" r:id="rId48"/>
    <p:sldId id="1283" r:id="rId49"/>
    <p:sldId id="1228" r:id="rId50"/>
    <p:sldId id="1229" r:id="rId51"/>
    <p:sldId id="1171" r:id="rId52"/>
    <p:sldId id="1172" r:id="rId53"/>
    <p:sldId id="1167" r:id="rId54"/>
    <p:sldId id="1168" r:id="rId55"/>
    <p:sldId id="1142" r:id="rId56"/>
    <p:sldId id="1143" r:id="rId57"/>
    <p:sldId id="1144" r:id="rId58"/>
    <p:sldId id="1156" r:id="rId59"/>
    <p:sldId id="1145" r:id="rId60"/>
    <p:sldId id="1146" r:id="rId61"/>
    <p:sldId id="1147" r:id="rId62"/>
    <p:sldId id="1148" r:id="rId63"/>
    <p:sldId id="1149" r:id="rId64"/>
    <p:sldId id="1150" r:id="rId65"/>
    <p:sldId id="1151" r:id="rId66"/>
    <p:sldId id="1152" r:id="rId67"/>
    <p:sldId id="1153" r:id="rId68"/>
    <p:sldId id="1226" r:id="rId69"/>
    <p:sldId id="1227" r:id="rId70"/>
    <p:sldId id="1161" r:id="rId71"/>
    <p:sldId id="1162" r:id="rId72"/>
    <p:sldId id="1154" r:id="rId73"/>
    <p:sldId id="1155" r:id="rId74"/>
    <p:sldId id="1191" r:id="rId75"/>
    <p:sldId id="1192" r:id="rId76"/>
    <p:sldId id="1179" r:id="rId77"/>
    <p:sldId id="1180" r:id="rId78"/>
    <p:sldId id="1183" r:id="rId79"/>
    <p:sldId id="1184" r:id="rId80"/>
    <p:sldId id="1181" r:id="rId81"/>
    <p:sldId id="1182" r:id="rId82"/>
    <p:sldId id="1193" r:id="rId83"/>
    <p:sldId id="1194" r:id="rId84"/>
    <p:sldId id="1223" r:id="rId85"/>
    <p:sldId id="1224" r:id="rId86"/>
    <p:sldId id="1277" r:id="rId87"/>
    <p:sldId id="1185" r:id="rId88"/>
    <p:sldId id="1186" r:id="rId89"/>
    <p:sldId id="1187" r:id="rId90"/>
    <p:sldId id="1188" r:id="rId91"/>
    <p:sldId id="1189" r:id="rId92"/>
    <p:sldId id="1190" r:id="rId93"/>
    <p:sldId id="1234" r:id="rId94"/>
    <p:sldId id="1235" r:id="rId95"/>
    <p:sldId id="1275" r:id="rId96"/>
    <p:sldId id="1276" r:id="rId97"/>
    <p:sldId id="1310" r:id="rId98"/>
    <p:sldId id="1311" r:id="rId99"/>
    <p:sldId id="1273" r:id="rId100"/>
    <p:sldId id="1274" r:id="rId101"/>
    <p:sldId id="1173" r:id="rId102"/>
    <p:sldId id="1174" r:id="rId103"/>
    <p:sldId id="1175" r:id="rId104"/>
    <p:sldId id="1176" r:id="rId105"/>
    <p:sldId id="1308" r:id="rId106"/>
    <p:sldId id="1309" r:id="rId107"/>
    <p:sldId id="1200" r:id="rId108"/>
    <p:sldId id="1201" r:id="rId109"/>
    <p:sldId id="1099" r:id="rId110"/>
    <p:sldId id="1256" r:id="rId111"/>
    <p:sldId id="1257" r:id="rId112"/>
    <p:sldId id="1258" r:id="rId113"/>
    <p:sldId id="1259" r:id="rId114"/>
    <p:sldId id="1260" r:id="rId115"/>
    <p:sldId id="1261" r:id="rId116"/>
    <p:sldId id="1262" r:id="rId117"/>
    <p:sldId id="1263" r:id="rId118"/>
    <p:sldId id="1264" r:id="rId119"/>
    <p:sldId id="1265" r:id="rId120"/>
    <p:sldId id="1266" r:id="rId121"/>
    <p:sldId id="1267" r:id="rId122"/>
    <p:sldId id="1268" r:id="rId123"/>
    <p:sldId id="1216" r:id="rId124"/>
    <p:sldId id="1092" r:id="rId125"/>
    <p:sldId id="1251" r:id="rId126"/>
    <p:sldId id="1252" r:id="rId127"/>
    <p:sldId id="1269" r:id="rId128"/>
    <p:sldId id="1270" r:id="rId129"/>
    <p:sldId id="1271" r:id="rId130"/>
    <p:sldId id="1272" r:id="rId131"/>
    <p:sldId id="1219" r:id="rId132"/>
    <p:sldId id="1204" r:id="rId133"/>
    <p:sldId id="1222" r:id="rId134"/>
    <p:sldId id="1298" r:id="rId135"/>
    <p:sldId id="1292" r:id="rId136"/>
    <p:sldId id="1301" r:id="rId137"/>
    <p:sldId id="1302" r:id="rId138"/>
    <p:sldId id="1294" r:id="rId139"/>
    <p:sldId id="1293" r:id="rId140"/>
    <p:sldId id="1295" r:id="rId141"/>
    <p:sldId id="1296" r:id="rId142"/>
    <p:sldId id="1297" r:id="rId143"/>
    <p:sldId id="1303" r:id="rId144"/>
    <p:sldId id="1304" r:id="rId145"/>
    <p:sldId id="954" r:id="rId146"/>
    <p:sldId id="1307" r:id="rId147"/>
    <p:sldId id="788" r:id="rId148"/>
    <p:sldId id="1087"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0" d="100"/>
          <a:sy n="70" d="100"/>
        </p:scale>
        <p:origin x="1386" y="66"/>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02-04-2020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767012">
                  <a:extLst>
                    <a:ext uri="{9D8B030D-6E8A-4147-A177-3AD203B41FA5}">
                      <a16:colId xmlns:a16="http://schemas.microsoft.com/office/drawing/2014/main" val="20002"/>
                    </a:ext>
                  </a:extLst>
                </a:gridCol>
                <a:gridCol w="947488">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4/2/2020</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4/2/2020</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767012">
                  <a:extLst>
                    <a:ext uri="{9D8B030D-6E8A-4147-A177-3AD203B41FA5}">
                      <a16:colId xmlns:a16="http://schemas.microsoft.com/office/drawing/2014/main" val="20002"/>
                    </a:ext>
                  </a:extLst>
                </a:gridCol>
                <a:gridCol w="947488">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4/2/2020</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4/2/2020</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767012">
                  <a:extLst>
                    <a:ext uri="{9D8B030D-6E8A-4147-A177-3AD203B41FA5}">
                      <a16:colId xmlns:a16="http://schemas.microsoft.com/office/drawing/2014/main" val="20002"/>
                    </a:ext>
                  </a:extLst>
                </a:gridCol>
                <a:gridCol w="947488">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a:solidFill>
                  <a:srgbClr val="17A889"/>
                </a:solidFill>
                <a:latin typeface="Arial" pitchFamily="34" charset="0"/>
                <a:cs typeface="Arial" pitchFamily="34" charset="0"/>
              </a:rPr>
              <a:t>infoway</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4311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609600" y="2981316"/>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non-relational database. </a:t>
            </a:r>
            <a:r>
              <a:rPr lang="en-US" dirty="0"/>
              <a:t>MongoDB is scalable, open-source, high-perform, document-oriented database.</a:t>
            </a:r>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971916"/>
            <a:ext cx="8001000" cy="24306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4282" y="120544"/>
            <a:ext cx="8715436" cy="2308324"/>
          </a:xfrm>
          <a:prstGeom prst="rect">
            <a:avLst/>
          </a:prstGeom>
        </p:spPr>
        <p:txBody>
          <a:bodyPr wrap="square">
            <a:spAutoFit/>
          </a:bodyPr>
          <a:lstStyle/>
          <a:p>
            <a:pPr marL="342900" indent="-342900" fontAlgn="base"/>
            <a:r>
              <a:rPr lang="en-US" b="1" dirty="0">
                <a:solidFill>
                  <a:srgbClr val="C00000"/>
                </a:solidFill>
              </a:rPr>
              <a:t>When should NoSQL be used:</a:t>
            </a:r>
          </a:p>
          <a:p>
            <a:pPr marL="342900" indent="-342900" fontAlgn="base"/>
            <a:endParaRPr lang="en-US" dirty="0">
              <a:solidFill>
                <a:srgbClr val="C00000"/>
              </a:solidFill>
            </a:endParaRPr>
          </a:p>
          <a:p>
            <a:pPr marL="342900" indent="-342900" fontAlgn="base">
              <a:buFont typeface="Arial" pitchFamily="34" charset="0"/>
              <a:buChar char="•"/>
            </a:pPr>
            <a:r>
              <a:rPr lang="en-US" dirty="0">
                <a:solidFill>
                  <a:srgbClr val="036883"/>
                </a:solidFill>
              </a:rPr>
              <a:t>When huge amount of data need to be stored and retrieved .</a:t>
            </a:r>
          </a:p>
          <a:p>
            <a:pPr marL="342900" indent="-342900" fontAlgn="base">
              <a:buFont typeface="Arial" pitchFamily="34" charset="0"/>
              <a:buChar char="•"/>
            </a:pPr>
            <a:r>
              <a:rPr lang="en-US" dirty="0">
                <a:solidFill>
                  <a:srgbClr val="036883"/>
                </a:solidFill>
              </a:rPr>
              <a:t>The relationship between the data you store is not that important</a:t>
            </a:r>
          </a:p>
          <a:p>
            <a:pPr marL="342900" indent="-342900" fontAlgn="base">
              <a:buFont typeface="Arial" pitchFamily="34" charset="0"/>
              <a:buChar char="•"/>
            </a:pPr>
            <a:r>
              <a:rPr lang="en-US" dirty="0">
                <a:solidFill>
                  <a:srgbClr val="036883"/>
                </a:solidFill>
              </a:rPr>
              <a:t>The data changing over time and is not structured.</a:t>
            </a:r>
          </a:p>
          <a:p>
            <a:pPr marL="342900" indent="-342900" fontAlgn="base">
              <a:buFont typeface="Arial" pitchFamily="34" charset="0"/>
              <a:buChar char="•"/>
            </a:pPr>
            <a:r>
              <a:rPr lang="en-US" dirty="0">
                <a:solidFill>
                  <a:srgbClr val="036883"/>
                </a:solidFill>
              </a:rPr>
              <a:t>Support of Constraints and Joins is not required at database level</a:t>
            </a:r>
          </a:p>
          <a:p>
            <a:pPr marL="342900" indent="-342900" fontAlgn="base">
              <a:buFont typeface="Arial" pitchFamily="34" charset="0"/>
              <a:buChar char="•"/>
            </a:pPr>
            <a:r>
              <a:rPr lang="en-US" dirty="0">
                <a:solidFill>
                  <a:srgbClr val="036883"/>
                </a:solidFill>
              </a:rPr>
              <a:t>The data is growing continuously and you need to scale the database regular to handle the data.</a:t>
            </a:r>
          </a:p>
        </p:txBody>
      </p:sp>
    </p:spTree>
    <p:extLst>
      <p:ext uri="{BB962C8B-B14F-4D97-AF65-F5344CB8AC3E}">
        <p14:creationId xmlns:p14="http://schemas.microsoft.com/office/powerpoint/2010/main" val="29576824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db.emp.deleteMany({});</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923330"/>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49188" y="2679324"/>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db.emp.findOneAndDelete({job: ' manager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91547" y="5486400"/>
            <a:ext cx="8845624"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r>
                        <a:rPr kumimoji="0" lang="en-US" kern="1200" dirty="0">
                          <a:solidFill>
                            <a:srgbClr val="036883"/>
                          </a:solidFill>
                          <a:latin typeface="+mn-lt"/>
                          <a:ea typeface="+mn-ea"/>
                          <a:cs typeface="+mn-cs"/>
                        </a:rPr>
                        <a:t>  $sort  </a:t>
                      </a:r>
                    </a:p>
                  </a:txBody>
                  <a:tcPr/>
                </a:tc>
                <a:extLst>
                  <a:ext uri="{0D108BD9-81ED-4DB2-BD59-A6C34878D82A}">
                    <a16:rowId xmlns:a16="http://schemas.microsoft.com/office/drawing/2014/main" val="10001"/>
                  </a:ext>
                </a:extLst>
              </a:tr>
              <a:tr h="370840">
                <a:tc>
                  <a:txBody>
                    <a:bodyPr/>
                    <a:lstStyle/>
                    <a:p>
                      <a:r>
                        <a:rPr kumimoji="0" lang="en-US" kern="1200" dirty="0">
                          <a:solidFill>
                            <a:srgbClr val="036883"/>
                          </a:solidFill>
                          <a:latin typeface="+mn-lt"/>
                          <a:ea typeface="+mn-ea"/>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$unwind</a:t>
                      </a:r>
                    </a:p>
                  </a:txBody>
                  <a:tcPr/>
                </a:tc>
                <a:tc>
                  <a:txBody>
                    <a:bodyPr/>
                    <a:lstStyle/>
                    <a:p>
                      <a:r>
                        <a:rPr kumimoji="0" lang="en-US" kern="1200" dirty="0">
                          <a:solidFill>
                            <a:srgbClr val="036883"/>
                          </a:solidFill>
                          <a:latin typeface="+mn-lt"/>
                          <a:ea typeface="+mn-ea"/>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$group</a:t>
                      </a:r>
                    </a:p>
                  </a:txBody>
                  <a:tcPr/>
                </a:tc>
                <a:tc>
                  <a:txBody>
                    <a:bodyPr/>
                    <a:lstStyle/>
                    <a:p>
                      <a:r>
                        <a:rPr kumimoji="0" lang="en-US"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49188" y="1643050"/>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endParaRPr lang="en-IN" sz="1900" dirty="0">
              <a:solidFill>
                <a:srgbClr val="036883"/>
              </a:solidFill>
            </a:endParaRPr>
          </a:p>
        </p:txBody>
      </p:sp>
      <p:sp>
        <p:nvSpPr>
          <p:cNvPr id="2" name="Rectangle 1"/>
          <p:cNvSpPr/>
          <p:nvPr/>
        </p:nvSpPr>
        <p:spPr>
          <a:xfrm>
            <a:off x="149188" y="771197"/>
            <a:ext cx="8845624" cy="677108"/>
          </a:xfrm>
          <a:prstGeom prst="rect">
            <a:avLst/>
          </a:prstGeom>
        </p:spPr>
        <p:txBody>
          <a:bodyPr wrap="square">
            <a:spAutoFit/>
          </a:bodyPr>
          <a:lstStyle/>
          <a:p>
            <a:r>
              <a:rPr lang="en-US" sz="1900" dirty="0">
                <a:solidFill>
                  <a:srgbClr val="B22251"/>
                </a:solidFill>
              </a:rPr>
              <a:t>Relational databases</a:t>
            </a:r>
            <a:r>
              <a:rPr lang="en-US" sz="1900" dirty="0"/>
              <a:t> are commonly referred to as SQL databases because they use </a:t>
            </a:r>
            <a:r>
              <a:rPr lang="en-US" sz="1900" dirty="0">
                <a:solidFill>
                  <a:srgbClr val="B22251"/>
                </a:solidFill>
              </a:rPr>
              <a:t>SQL</a:t>
            </a:r>
            <a:r>
              <a:rPr lang="en-US" sz="1900" dirty="0"/>
              <a:t> (structured query language) as a way of storing and querying the data.</a:t>
            </a:r>
          </a:p>
        </p:txBody>
      </p:sp>
    </p:spTree>
    <p:extLst>
      <p:ext uri="{BB962C8B-B14F-4D97-AF65-F5344CB8AC3E}">
        <p14:creationId xmlns:p14="http://schemas.microsoft.com/office/powerpoint/2010/main" val="35080965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{$match: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{comm: {$eq: null}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ename: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 op: { $trunc: "$sal"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70959" y="889099"/>
            <a:ext cx="8823853" cy="353943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642918"/>
            <a:ext cx="8715436" cy="5693866"/>
          </a:xfrm>
          <a:prstGeom prst="rect">
            <a:avLst/>
          </a:prstGeom>
        </p:spPr>
        <p:txBody>
          <a:bodyPr wrap="square">
            <a:spAutoFit/>
          </a:bodyPr>
          <a:lstStyle/>
          <a:p>
            <a:r>
              <a:rPr lang="en-US" sz="2000" b="1" i="1" dirty="0">
                <a:solidFill>
                  <a:srgbClr val="FF5A36"/>
                </a:solidFill>
              </a:rPr>
              <a:t>Structured</a:t>
            </a:r>
            <a:endParaRPr lang="en-US" dirty="0">
              <a:solidFill>
                <a:srgbClr val="FF5A36"/>
              </a:solidFill>
            </a:endParaRPr>
          </a:p>
          <a:p>
            <a:r>
              <a:rPr lang="en-US" dirty="0">
                <a:solidFill>
                  <a:srgbClr val="036883"/>
                </a:solidFill>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a:p>
          <a:p>
            <a:r>
              <a:rPr lang="en-US" sz="2000" b="1" i="1" dirty="0">
                <a:solidFill>
                  <a:srgbClr val="FF5A36"/>
                </a:solidFill>
              </a:rPr>
              <a:t>Semi-Structured</a:t>
            </a:r>
            <a:endParaRPr lang="en-US" b="1" i="1" dirty="0">
              <a:solidFill>
                <a:srgbClr val="FF5A36"/>
              </a:solidFill>
            </a:endParaRPr>
          </a:p>
          <a:p>
            <a:r>
              <a:rPr lang="en-US" dirty="0">
                <a:solidFill>
                  <a:srgbClr val="036883"/>
                </a:solidFill>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a:p>
          <a:p>
            <a:r>
              <a:rPr lang="en-US" sz="2000" b="1" i="1" dirty="0">
                <a:solidFill>
                  <a:srgbClr val="FF5A36"/>
                </a:solidFill>
              </a:rPr>
              <a:t>Unstructured</a:t>
            </a:r>
            <a:endParaRPr lang="en-US" b="1" i="1" dirty="0">
              <a:solidFill>
                <a:srgbClr val="FF5A36"/>
              </a:solidFill>
            </a:endParaRPr>
          </a:p>
          <a:p>
            <a:r>
              <a:rPr lang="en-US" dirty="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a:t>.</a:t>
            </a:r>
            <a:r>
              <a:rPr lang="en-US" b="1" dirty="0"/>
              <a:t> </a:t>
            </a:r>
            <a:endParaRPr lang="en-US" dirty="0"/>
          </a:p>
        </p:txBody>
      </p:sp>
    </p:spTree>
    <p:extLst>
      <p:ext uri="{BB962C8B-B14F-4D97-AF65-F5344CB8AC3E}">
        <p14:creationId xmlns:p14="http://schemas.microsoft.com/office/powerpoint/2010/main" val="350809653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extLst>
                    <a:ext uri="{9D8B030D-6E8A-4147-A177-3AD203B41FA5}">
                      <a16:colId xmlns:a16="http://schemas.microsoft.com/office/drawing/2014/main" val="20000"/>
                    </a:ext>
                  </a:extLst>
                </a:gridCol>
                <a:gridCol w="693741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 {$sort: {ename: 1}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A 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pic>
        <p:nvPicPr>
          <p:cNvPr id="9" name="Picture 2">
            <a:extLst>
              <a:ext uri="{FF2B5EF4-FFF2-40B4-BE49-F238E27FC236}">
                <a16:creationId xmlns:a16="http://schemas.microsoft.com/office/drawing/2014/main" id="{7113933E-70FF-42C6-A6B8-A96A93743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3076545"/>
            <a:ext cx="7056784" cy="363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3676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{$limit: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{ename: true, sal: true, comm: true, total: {$add: ['$sal', '$comm']}}}, {$limit: 2} ])</a:t>
            </a:r>
          </a:p>
        </p:txBody>
      </p:sp>
    </p:spTree>
    <p:extLst>
      <p:ext uri="{BB962C8B-B14F-4D97-AF65-F5344CB8AC3E}">
        <p14:creationId xmlns:p14="http://schemas.microsoft.com/office/powerpoint/2010/main" val="13851130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49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42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49188" y="762000"/>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214282" y="2214554"/>
            <a:ext cx="8715436" cy="3416320"/>
          </a:xfrm>
          <a:prstGeom prst="rect">
            <a:avLst/>
          </a:prstGeom>
        </p:spPr>
        <p:txBody>
          <a:bodyPr wrap="square">
            <a:spAutoFit/>
          </a:bodyPr>
          <a:lstStyle/>
          <a:p>
            <a:r>
              <a:rPr lang="en-US" dirty="0">
                <a:solidFill>
                  <a:srgbClr val="FF8C00"/>
                </a:solidFill>
              </a:rPr>
              <a:t>db.createUser (</a:t>
            </a:r>
          </a:p>
          <a:p>
            <a:r>
              <a:rPr lang="en-US" dirty="0">
                <a:solidFill>
                  <a:srgbClr val="FF8C00"/>
                </a:solidFill>
              </a:rPr>
              <a:t>{</a:t>
            </a:r>
          </a:p>
          <a:p>
            <a:r>
              <a:rPr lang="en-US" dirty="0">
                <a:solidFill>
                  <a:srgbClr val="FF8C00"/>
                </a:solidFill>
              </a:rPr>
              <a:t>	user: "user01",</a:t>
            </a:r>
          </a:p>
          <a:p>
            <a:r>
              <a:rPr lang="en-US" dirty="0">
                <a:solidFill>
                  <a:srgbClr val="FF8C00"/>
                </a:solidFill>
              </a:rPr>
              <a:t>	pwd: "user01",</a:t>
            </a:r>
          </a:p>
          <a:p>
            <a:r>
              <a:rPr lang="en-US" dirty="0">
                <a:solidFill>
                  <a:srgbClr val="FF8C00"/>
                </a:solidFill>
              </a:rPr>
              <a:t>	roles:[{role: "userAdmin" , db: "db1"},</a:t>
            </a:r>
          </a:p>
          <a:p>
            <a:r>
              <a:rPr lang="en-US" dirty="0">
                <a:solidFill>
                  <a:srgbClr val="FF8C00"/>
                </a:solidFill>
              </a:rPr>
              <a:t>    	          {role: "readWrite", db: "db1"}],</a:t>
            </a:r>
          </a:p>
          <a:p>
            <a:r>
              <a:rPr lang="en-US" dirty="0">
                <a:solidFill>
                  <a:srgbClr val="FF8C00"/>
                </a:solidFill>
              </a:rPr>
              <a:t>	authenticationRestrictions: [ {</a:t>
            </a:r>
          </a:p>
          <a:p>
            <a:r>
              <a:rPr lang="en-US" dirty="0">
                <a:solidFill>
                  <a:srgbClr val="FF8C00"/>
                </a:solidFill>
              </a:rPr>
              <a:t>        	clientSource: [ "192.168.100.26", "192.168.100.20", "192.168.100.120",      </a:t>
            </a:r>
          </a:p>
          <a:p>
            <a:r>
              <a:rPr lang="en-US" dirty="0">
                <a:solidFill>
                  <a:srgbClr val="FF8C00"/>
                </a:solidFill>
              </a:rPr>
              <a:t>                                      "192.168.100.83"],</a:t>
            </a:r>
          </a:p>
          <a:p>
            <a:r>
              <a:rPr lang="en-US" dirty="0">
                <a:solidFill>
                  <a:srgbClr val="FF8C00"/>
                </a:solidFill>
              </a:rPr>
              <a:t>	        serverAddress: ["192.168.100.20"]</a:t>
            </a:r>
          </a:p>
          <a:p>
            <a:r>
              <a:rPr lang="en-US" dirty="0">
                <a:solidFill>
                  <a:srgbClr val="FF8C00"/>
                </a:solidFill>
              </a:rPr>
              <a:t>     }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285720" y="2428868"/>
            <a:ext cx="6572296" cy="1477328"/>
          </a:xfrm>
          <a:prstGeom prst="rect">
            <a:avLst/>
          </a:prstGeom>
        </p:spPr>
        <p:txBody>
          <a:bodyPr wrap="square">
            <a:spAutoFit/>
          </a:bodyPr>
          <a:lstStyle/>
          <a:p>
            <a:r>
              <a:rPr lang="en-US" dirty="0">
                <a:solidFill>
                  <a:srgbClr val="FF8C00"/>
                </a:solidFill>
              </a:rPr>
              <a:t>db.grantRolesToUser(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
        <p:nvSpPr>
          <p:cNvPr id="8" name="Rectangle 7"/>
          <p:cNvSpPr/>
          <p:nvPr/>
        </p:nvSpPr>
        <p:spPr>
          <a:xfrm>
            <a:off x="301588" y="421481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438120" y="4737754"/>
            <a:ext cx="6572296" cy="1477328"/>
          </a:xfrm>
          <a:prstGeom prst="rect">
            <a:avLst/>
          </a:prstGeom>
        </p:spPr>
        <p:txBody>
          <a:bodyPr wrap="square">
            <a:spAutoFit/>
          </a:bodyPr>
          <a:lstStyle/>
          <a:p>
            <a:r>
              <a:rPr lang="en-US" dirty="0">
                <a:solidFill>
                  <a:srgbClr val="FF8C00"/>
                </a:solidFill>
              </a:rPr>
              <a:t>db.revokeRolesFromUser(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49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49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42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4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285719"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rgbClr val="036883"/>
                </a:solidFill>
              </a:rPr>
              <a:t>The primary key </a:t>
            </a:r>
            <a:r>
              <a:rPr lang="en-US" sz="2000" i="1" dirty="0">
                <a:solidFill>
                  <a:srgbClr val="036883"/>
                </a:solidFill>
              </a:rPr>
              <a:t>_id </a:t>
            </a:r>
            <a:r>
              <a:rPr lang="en-US" sz="2000" dirty="0">
                <a:solidFill>
                  <a:srgbClr val="036883"/>
                </a:solidFill>
              </a:rPr>
              <a:t>is automatically added if </a:t>
            </a:r>
            <a:r>
              <a:rPr lang="en-US" sz="2000" i="1" dirty="0">
                <a:solidFill>
                  <a:srgbClr val="036883"/>
                </a:solidFill>
              </a:rPr>
              <a:t>_id</a:t>
            </a:r>
            <a:r>
              <a:rPr lang="en-US" sz="2000" dirty="0">
                <a:solidFill>
                  <a:srgbClr val="036883"/>
                </a:solidFill>
              </a:rPr>
              <a:t> field is not specified.</a:t>
            </a:r>
          </a:p>
        </p:txBody>
      </p:sp>
    </p:spTree>
    <p:extLst>
      <p:ext uri="{BB962C8B-B14F-4D97-AF65-F5344CB8AC3E}">
        <p14:creationId xmlns:p14="http://schemas.microsoft.com/office/powerpoint/2010/main" val="3438116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419100" y="2861953"/>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kumimoji="0" lang="en-US" sz="3600" b="1" i="1" u="none" strike="noStrike" kern="1200" cap="none" spc="0" normalizeH="0" baseline="0" noProof="0" dirty="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kumimoji="0" lang="en-US" sz="6600" b="1" i="1" u="none" strike="noStrike" kern="1200" cap="none" spc="0" normalizeH="0" baseline="0" noProof="0" dirty="0">
              <a:ln>
                <a:noFill/>
              </a:ln>
              <a:effectLst/>
              <a:uLnTx/>
              <a:uFillTx/>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sz="1800" dirty="0">
                          <a:solidFill>
                            <a:srgbClr val="C00000"/>
                          </a:solidFill>
                        </a:rPr>
                        <a:t>MongoDB</a:t>
                      </a:r>
                    </a:p>
                  </a:txBody>
                  <a:tcPr anchor="ctr"/>
                </a:tc>
                <a:tc>
                  <a:txBody>
                    <a:bodyPr/>
                    <a:lstStyle/>
                    <a:p>
                      <a:pPr algn="ctr"/>
                      <a:r>
                        <a:rPr lang="en-US" sz="1800" dirty="0">
                          <a:solidFill>
                            <a:srgbClr val="C00000"/>
                          </a:solidFill>
                        </a:rPr>
                        <a:t>Redis</a:t>
                      </a:r>
                    </a:p>
                  </a:txBody>
                  <a:tcPr anchor="ctr"/>
                </a:tc>
                <a:tc>
                  <a:txBody>
                    <a:bodyPr/>
                    <a:lstStyle/>
                    <a:p>
                      <a:pPr algn="ctr"/>
                      <a:r>
                        <a:rPr lang="en-US" sz="1800" dirty="0">
                          <a:solidFill>
                            <a:srgbClr val="C00000"/>
                          </a:solidFill>
                        </a:rPr>
                        <a:t>MySQL</a:t>
                      </a:r>
                    </a:p>
                  </a:txBody>
                  <a:tcPr anchor="ctr"/>
                </a:tc>
                <a:tc>
                  <a:txBody>
                    <a:bodyPr/>
                    <a:lstStyle/>
                    <a:p>
                      <a:pPr algn="ctr"/>
                      <a:r>
                        <a:rPr lang="en-US" sz="18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Server</a:t>
                      </a:r>
                    </a:p>
                  </a:txBody>
                  <a:tcPr/>
                </a:tc>
                <a:tc>
                  <a:txBody>
                    <a:bodyPr/>
                    <a:lstStyle/>
                    <a:p>
                      <a:pPr algn="ctr"/>
                      <a:r>
                        <a:rPr lang="en-US" sz="1800" dirty="0">
                          <a:solidFill>
                            <a:srgbClr val="FF5A36"/>
                          </a:solidFill>
                        </a:rPr>
                        <a:t>mongod</a:t>
                      </a:r>
                    </a:p>
                  </a:txBody>
                  <a:tcPr anchor="ctr"/>
                </a:tc>
                <a:tc>
                  <a:txBody>
                    <a:bodyPr/>
                    <a:lstStyle/>
                    <a:p>
                      <a:pPr algn="ctr"/>
                      <a:r>
                        <a:rPr lang="en-US" sz="1800" dirty="0">
                          <a:solidFill>
                            <a:srgbClr val="FF5A36"/>
                          </a:solidFill>
                        </a:rPr>
                        <a:t>redis-server</a:t>
                      </a:r>
                    </a:p>
                  </a:txBody>
                  <a:tcPr anchor="ctr"/>
                </a:tc>
                <a:tc>
                  <a:txBody>
                    <a:bodyPr/>
                    <a:lstStyle/>
                    <a:p>
                      <a:pPr algn="ctr"/>
                      <a:r>
                        <a:rPr lang="en-US" sz="1800" dirty="0">
                          <a:solidFill>
                            <a:srgbClr val="FF5A36"/>
                          </a:solidFill>
                        </a:rPr>
                        <a:t>mysqld</a:t>
                      </a:r>
                    </a:p>
                  </a:txBody>
                  <a:tcPr anchor="ctr"/>
                </a:tc>
                <a:tc>
                  <a:txBody>
                    <a:bodyPr/>
                    <a:lstStyle/>
                    <a:p>
                      <a:pPr algn="ctr"/>
                      <a:r>
                        <a:rPr lang="en-US" sz="18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Client</a:t>
                      </a:r>
                    </a:p>
                  </a:txBody>
                  <a:tcPr/>
                </a:tc>
                <a:tc>
                  <a:txBody>
                    <a:bodyPr/>
                    <a:lstStyle/>
                    <a:p>
                      <a:pPr algn="ctr"/>
                      <a:r>
                        <a:rPr lang="en-US" sz="1800" dirty="0">
                          <a:solidFill>
                            <a:srgbClr val="FF5A36"/>
                          </a:solidFill>
                        </a:rPr>
                        <a:t>mongo</a:t>
                      </a:r>
                    </a:p>
                  </a:txBody>
                  <a:tcPr anchor="ctr"/>
                </a:tc>
                <a:tc>
                  <a:txBody>
                    <a:bodyPr/>
                    <a:lstStyle/>
                    <a:p>
                      <a:pPr algn="ctr"/>
                      <a:r>
                        <a:rPr lang="en-US" sz="1800" dirty="0">
                          <a:solidFill>
                            <a:srgbClr val="FF5A36"/>
                          </a:solidFill>
                        </a:rPr>
                        <a:t>redis-cli</a:t>
                      </a:r>
                    </a:p>
                  </a:txBody>
                  <a:tcPr anchor="ctr"/>
                </a:tc>
                <a:tc>
                  <a:txBody>
                    <a:bodyPr/>
                    <a:lstStyle/>
                    <a:p>
                      <a:pPr algn="ctr"/>
                      <a:r>
                        <a:rPr lang="en-US" sz="1800" dirty="0">
                          <a:solidFill>
                            <a:srgbClr val="FF5A36"/>
                          </a:solidFill>
                        </a:rPr>
                        <a:t>mysql</a:t>
                      </a:r>
                    </a:p>
                  </a:txBody>
                  <a:tcPr anchor="ctr"/>
                </a:tc>
                <a:tc>
                  <a:txBody>
                    <a:bodyPr/>
                    <a:lstStyle/>
                    <a:p>
                      <a:pPr algn="ctr"/>
                      <a:r>
                        <a:rPr lang="en-US" sz="18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a:t>
            </a:r>
            <a:r>
              <a:rPr lang="en-US" sz="2200">
                <a:solidFill>
                  <a:srgbClr val="049DC8"/>
                </a:solidFill>
                <a:latin typeface="Calibri" panose="020F0502020204030204" pitchFamily="34" charset="0"/>
                <a:cs typeface="Calibri" panose="020F0502020204030204" pitchFamily="34" charset="0"/>
              </a:rPr>
              <a:t>"27017"</a:t>
            </a:r>
            <a:endParaRPr lang="en-US" sz="2200" dirty="0">
              <a:solidFill>
                <a:srgbClr val="049DC8"/>
              </a:solidFill>
              <a:latin typeface="Calibri" panose="020F0502020204030204" pitchFamily="34" charset="0"/>
              <a:cs typeface="Calibri" panose="020F0502020204030204" pitchFamily="34" charset="0"/>
            </a:endParaRP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182713" y="152400"/>
            <a:ext cx="8808887" cy="2800767"/>
          </a:xfrm>
          <a:prstGeom prst="rect">
            <a:avLst/>
          </a:prstGeom>
        </p:spPr>
        <p:txBody>
          <a:bodyPr wrap="square">
            <a:spAutoFit/>
          </a:bodyPr>
          <a:lstStyle/>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db.version()		</a:t>
            </a:r>
            <a:r>
              <a:rPr lang="en-US" sz="2200"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db.getMongo(); 	</a:t>
            </a:r>
            <a:r>
              <a:rPr lang="en-US" sz="2200"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db.hostInfo()            </a:t>
            </a:r>
            <a:r>
              <a:rPr lang="en-US" sz="2200" dirty="0">
                <a:solidFill>
                  <a:srgbClr val="00B050"/>
                </a:solidFill>
                <a:latin typeface="Calibri" panose="020F0502020204030204" pitchFamily="34" charset="0"/>
                <a:cs typeface="Calibri" panose="020F0502020204030204" pitchFamily="34" charset="0"/>
              </a:rPr>
              <a:t>// Returns a document with information about the </a:t>
            </a:r>
          </a:p>
          <a:p>
            <a:pPr marL="2743200" lvl="5" indent="-457200"/>
            <a:r>
              <a:rPr lang="en-US" sz="2200" dirty="0">
                <a:solidFill>
                  <a:srgbClr val="00B050"/>
                </a:solidFill>
                <a:latin typeface="Calibri" panose="020F0502020204030204" pitchFamily="34" charset="0"/>
                <a:cs typeface="Calibri" panose="020F0502020204030204" pitchFamily="34" charset="0"/>
              </a:rPr>
              <a:t>       underlying system that the mongod runs on.</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getHostName()	</a:t>
            </a:r>
            <a:r>
              <a:rPr lang="en-US" sz="2200"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228600" y="4191000"/>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p14="http://schemas.microsoft.com/office/powerpoint/2010/main" val="4204804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auto generated 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41514" y="2236113"/>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4071942"/>
            <a:ext cx="8730343" cy="1615827"/>
          </a:xfrm>
          <a:prstGeom prst="rect">
            <a:avLst/>
          </a:prstGeom>
        </p:spPr>
        <p:txBody>
          <a:bodyPr wrap="square">
            <a:spAutoFit/>
          </a:bodyPr>
          <a:lstStyle/>
          <a:p>
            <a:r>
              <a:rPr lang="en-US" sz="2200" b="1" i="1" dirty="0">
                <a:solidFill>
                  <a:srgbClr val="036883"/>
                </a:solidFill>
              </a:rPr>
              <a:t>Characteristics Of Big Data</a:t>
            </a:r>
          </a:p>
          <a:p>
            <a:endParaRPr lang="en-US" sz="900" dirty="0">
              <a:solidFill>
                <a:srgbClr val="036883"/>
              </a:solidFill>
            </a:endParaRPr>
          </a:p>
          <a:p>
            <a:r>
              <a:rPr lang="en-US" sz="2000" dirty="0">
                <a:solidFill>
                  <a:srgbClr val="036883"/>
                </a:solidFill>
              </a:rPr>
              <a:t>Big data is often characterized by the 3Vs: the extreme </a:t>
            </a:r>
            <a:r>
              <a:rPr lang="en-US" sz="2400" b="1" i="1" dirty="0">
                <a:solidFill>
                  <a:srgbClr val="036883"/>
                </a:solidFill>
              </a:rPr>
              <a:t>VOLUME</a:t>
            </a:r>
            <a:r>
              <a:rPr lang="en-US" sz="2400" dirty="0">
                <a:solidFill>
                  <a:srgbClr val="036883"/>
                </a:solidFill>
              </a:rPr>
              <a:t> </a:t>
            </a:r>
            <a:r>
              <a:rPr lang="en-US" sz="2000" dirty="0">
                <a:solidFill>
                  <a:srgbClr val="036883"/>
                </a:solidFill>
              </a:rPr>
              <a:t>of data, the wide </a:t>
            </a:r>
            <a:r>
              <a:rPr lang="en-US" sz="2400" b="1" i="1" dirty="0">
                <a:solidFill>
                  <a:srgbClr val="036883"/>
                </a:solidFill>
              </a:rPr>
              <a:t>VARIETY</a:t>
            </a:r>
            <a:r>
              <a:rPr lang="en-US" sz="2400" dirty="0">
                <a:solidFill>
                  <a:srgbClr val="036883"/>
                </a:solidFill>
              </a:rPr>
              <a:t> </a:t>
            </a:r>
            <a:r>
              <a:rPr lang="en-US" sz="2000" dirty="0">
                <a:solidFill>
                  <a:srgbClr val="036883"/>
                </a:solidFill>
              </a:rPr>
              <a:t>of data and the </a:t>
            </a:r>
            <a:r>
              <a:rPr lang="en-US" sz="2400" b="1" i="1" dirty="0">
                <a:solidFill>
                  <a:srgbClr val="036883"/>
                </a:solidFill>
              </a:rPr>
              <a:t>VELOCITY</a:t>
            </a:r>
            <a:r>
              <a:rPr lang="en-US" sz="2400" dirty="0">
                <a:solidFill>
                  <a:srgbClr val="036883"/>
                </a:solidFill>
              </a:rPr>
              <a:t> </a:t>
            </a:r>
            <a:r>
              <a:rPr lang="en-US" sz="2000" dirty="0">
                <a:solidFill>
                  <a:srgbClr val="036883"/>
                </a:solidFill>
              </a:rPr>
              <a:t>at which the data must be processed.</a:t>
            </a:r>
          </a:p>
        </p:txBody>
      </p:sp>
      <p:sp>
        <p:nvSpPr>
          <p:cNvPr id="5" name="Rectangle 4"/>
          <p:cNvSpPr/>
          <p:nvPr/>
        </p:nvSpPr>
        <p:spPr>
          <a:xfrm>
            <a:off x="214282" y="1928802"/>
            <a:ext cx="8786874" cy="1723549"/>
          </a:xfrm>
          <a:prstGeom prst="rect">
            <a:avLst/>
          </a:prstGeom>
        </p:spPr>
        <p:txBody>
          <a:bodyPr wrap="square">
            <a:spAutoFit/>
          </a:bodyPr>
          <a:lstStyle/>
          <a:p>
            <a:r>
              <a:rPr lang="en-US" sz="2200" b="1" i="1" dirty="0">
                <a:solidFill>
                  <a:srgbClr val="006C86"/>
                </a:solidFill>
              </a:rPr>
              <a:t>What is Big Data?</a:t>
            </a:r>
          </a:p>
          <a:p>
            <a:endParaRPr lang="en-US" sz="900" b="1" dirty="0"/>
          </a:p>
          <a:p>
            <a:r>
              <a:rPr lang="en-US" dirty="0">
                <a:solidFill>
                  <a:srgbClr val="006C86"/>
                </a:solidFill>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243834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49188" y="1835382"/>
            <a:ext cx="855122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dbs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a:t>
            </a:r>
          </a:p>
          <a:p>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val="2907334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287977" y="2560766"/>
            <a:ext cx="8551223"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a:t>
            </a:r>
          </a:p>
          <a:p>
            <a:r>
              <a:rPr lang="en-US" dirty="0">
                <a:solidFill>
                  <a:srgbClr val="049DC8"/>
                </a:solidFill>
                <a:latin typeface="Consolas" panose="020B0609020204030204" pitchFamily="49" charset="0"/>
                <a:cs typeface="Calibri" panose="020F0502020204030204" pitchFamily="34" charset="0"/>
              </a:rPr>
              <a:t>&lt; --collection &gt; &lt; --file&gt; &lt; --fields "Field-List"&gt;</a:t>
            </a: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val="1022164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287977" y="2560766"/>
            <a:ext cx="8551223"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a:solidFill>
                <a:srgbClr val="036883"/>
              </a:solidFill>
            </a:endParaRPr>
          </a:p>
          <a:p>
            <a:pPr marL="285750" indent="-285750">
              <a:lnSpc>
                <a:spcPct val="200000"/>
              </a:lnSpc>
              <a:buFont typeface="Arial" panose="020B0604020202020204" pitchFamily="34" charset="0"/>
              <a:buChar char="•"/>
            </a:pPr>
            <a:r>
              <a:rPr lang="en-US" b="1" i="1" dirty="0">
                <a:solidFill>
                  <a:srgbClr val="036883"/>
                </a:solidFill>
              </a:rPr>
              <a:t>Volume</a:t>
            </a:r>
            <a:r>
              <a:rPr lang="en-US" dirty="0">
                <a:solidFill>
                  <a:srgbClr val="036883"/>
                </a:solidFill>
              </a:rPr>
              <a:t> refers to the amount of data. </a:t>
            </a:r>
          </a:p>
          <a:p>
            <a:pPr marL="285750" indent="-285750">
              <a:lnSpc>
                <a:spcPct val="200000"/>
              </a:lnSpc>
              <a:buFont typeface="Arial" panose="020B0604020202020204" pitchFamily="34" charset="0"/>
              <a:buChar char="•"/>
            </a:pPr>
            <a:r>
              <a:rPr lang="en-US" b="1" i="1" dirty="0">
                <a:solidFill>
                  <a:srgbClr val="036883"/>
                </a:solidFill>
              </a:rPr>
              <a:t>Variety</a:t>
            </a:r>
            <a:r>
              <a:rPr lang="en-US" dirty="0">
                <a:solidFill>
                  <a:srgbClr val="036883"/>
                </a:solidFill>
              </a:rPr>
              <a:t> refers to the number of types of data.</a:t>
            </a:r>
          </a:p>
          <a:p>
            <a:pPr marL="285750" indent="-285750">
              <a:lnSpc>
                <a:spcPct val="200000"/>
              </a:lnSpc>
              <a:buFont typeface="Arial" panose="020B0604020202020204" pitchFamily="34" charset="0"/>
              <a:buChar char="•"/>
            </a:pPr>
            <a:r>
              <a:rPr lang="en-US" b="1" i="1" dirty="0">
                <a:solidFill>
                  <a:srgbClr val="036883"/>
                </a:solidFill>
              </a:rPr>
              <a:t>Velocity</a:t>
            </a:r>
            <a:r>
              <a:rPr lang="en-US" dirty="0">
                <a:solidFill>
                  <a:srgbClr val="036883"/>
                </a:solidFill>
              </a:rPr>
              <a:t> refers to the speed of data processing.</a:t>
            </a:r>
            <a:endParaRPr lang="en-IN" dirty="0">
              <a:solidFill>
                <a:srgbClr val="036883"/>
              </a:solidFill>
            </a:endParaRPr>
          </a:p>
        </p:txBody>
      </p:sp>
    </p:spTree>
    <p:extLst>
      <p:ext uri="{BB962C8B-B14F-4D97-AF65-F5344CB8AC3E}">
        <p14:creationId xmlns:p14="http://schemas.microsoft.com/office/powerpoint/2010/main" val="39517130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auto generated 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41514" y="2236113"/>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49188" y="24384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a:solidFill>
                  <a:srgbClr val="036883"/>
                </a:solidFill>
              </a:rPr>
              <a:t>Volume</a:t>
            </a:r>
            <a:r>
              <a:rPr lang="en-US" dirty="0"/>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42844" y="1714488"/>
            <a:ext cx="4322571" cy="923330"/>
          </a:xfrm>
          <a:prstGeom prst="rect">
            <a:avLst/>
          </a:prstGeom>
        </p:spPr>
        <p:txBody>
          <a:bodyPr wrap="square">
            <a:spAutoFit/>
          </a:bodyPr>
          <a:lstStyle/>
          <a:p>
            <a:r>
              <a:rPr lang="en-US" dirty="0">
                <a:solidFill>
                  <a:srgbClr val="036883"/>
                </a:solidFill>
              </a:rPr>
              <a:t>Velocity</a:t>
            </a:r>
            <a:r>
              <a:rPr lang="en-US" dirty="0"/>
              <a:t> is defined as the pace at which different sources generate the data every day. This flow of data is massive.</a:t>
            </a:r>
          </a:p>
        </p:txBody>
      </p:sp>
      <p:sp>
        <p:nvSpPr>
          <p:cNvPr id="8" name="Rectangle 7"/>
          <p:cNvSpPr/>
          <p:nvPr/>
        </p:nvSpPr>
        <p:spPr>
          <a:xfrm>
            <a:off x="0" y="3357562"/>
            <a:ext cx="9144000" cy="1754326"/>
          </a:xfrm>
          <a:prstGeom prst="rect">
            <a:avLst/>
          </a:prstGeom>
        </p:spPr>
        <p:txBody>
          <a:bodyPr wrap="square">
            <a:spAutoFit/>
          </a:bodyPr>
          <a:lstStyle/>
          <a:p>
            <a:r>
              <a:rPr lang="en-US" dirty="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4136" y="1563469"/>
            <a:ext cx="7402989" cy="923330"/>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r>
              <a:rPr lang="en-US" dirty="0">
                <a:solidFill>
                  <a:srgbClr val="049DC8"/>
                </a:solidFill>
                <a:latin typeface="Consolas" panose="020B0609020204030204" pitchFamily="49" charset="0"/>
                <a:cs typeface="Calibri" panose="020F0502020204030204" pitchFamily="34" charset="0"/>
              </a:rPr>
              <a:t>db.collection.find({ query }, { projection })</a:t>
            </a: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a:solidFill>
                  <a:srgbClr val="C00000"/>
                </a:solidFill>
              </a:rPr>
              <a:t>Projection</a:t>
            </a: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 'manager'})</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{ename:1, job: true});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db.emp.find({sal:{ $gt:4}})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 {ename:true, job:true})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4136" y="1214422"/>
            <a:ext cx="7402989" cy="923330"/>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r>
              <a:rPr lang="en-US" dirty="0">
                <a:solidFill>
                  <a:srgbClr val="049DC8"/>
                </a:solidFill>
                <a:latin typeface="Consolas" panose="020B0609020204030204" pitchFamily="49" charset="0"/>
                <a:cs typeface="Calibri" panose="020F0502020204030204" pitchFamily="34" charset="0"/>
              </a:rPr>
              <a:t>db.collection.find({ query }, { projection })</a:t>
            </a: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db.emp.find()[0].ename;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0" y="1563469"/>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59957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a:stretch>
            <a:fillRect/>
          </a:stretch>
        </p:blipFill>
        <p:spPr>
          <a:xfrm>
            <a:off x="642910" y="2771142"/>
            <a:ext cx="7737796" cy="3515378"/>
          </a:xfrm>
          <a:prstGeom prst="rect">
            <a:avLst/>
          </a:prstGeom>
        </p:spPr>
      </p:pic>
      <p:sp>
        <p:nvSpPr>
          <p:cNvPr id="4" name="Rectangle 3"/>
          <p:cNvSpPr/>
          <p:nvPr/>
        </p:nvSpPr>
        <p:spPr>
          <a:xfrm>
            <a:off x="142844" y="142852"/>
            <a:ext cx="8786874" cy="1107996"/>
          </a:xfrm>
          <a:prstGeom prst="rect">
            <a:avLst/>
          </a:prstGeom>
        </p:spPr>
        <p:txBody>
          <a:bodyPr wrap="square">
            <a:spAutoFit/>
          </a:bodyPr>
          <a:lstStyle/>
          <a:p>
            <a:r>
              <a:rPr lang="en-US" sz="2400" b="1" i="1" dirty="0">
                <a:solidFill>
                  <a:srgbClr val="036883"/>
                </a:solidFill>
              </a:rPr>
              <a:t>Horizontal</a:t>
            </a:r>
            <a:r>
              <a:rPr lang="en-US" sz="2400" b="1" dirty="0">
                <a:solidFill>
                  <a:srgbClr val="036883"/>
                </a:solidFill>
              </a:rPr>
              <a:t> </a:t>
            </a:r>
            <a:r>
              <a:rPr lang="en-US" b="1" dirty="0">
                <a:solidFill>
                  <a:srgbClr val="036883"/>
                </a:solidFill>
              </a:rPr>
              <a:t>scaling means that you scale by adding more machines</a:t>
            </a:r>
            <a:r>
              <a:rPr lang="en-US" dirty="0">
                <a:solidFill>
                  <a:srgbClr val="036883"/>
                </a:solidFill>
              </a:rPr>
              <a:t> into your pool of resources whereas </a:t>
            </a:r>
            <a:r>
              <a:rPr lang="en-US" sz="2400" b="1" i="1" dirty="0">
                <a:solidFill>
                  <a:srgbClr val="036883"/>
                </a:solidFill>
              </a:rPr>
              <a:t>Vertical</a:t>
            </a:r>
            <a:r>
              <a:rPr lang="en-US" sz="2400" b="1" dirty="0">
                <a:solidFill>
                  <a:srgbClr val="036883"/>
                </a:solidFill>
              </a:rPr>
              <a:t> </a:t>
            </a:r>
            <a:r>
              <a:rPr lang="en-US" b="1" dirty="0">
                <a:solidFill>
                  <a:srgbClr val="036883"/>
                </a:solidFill>
              </a:rPr>
              <a:t>scaling means that you scale by adding more powerfull hardware to an existing machine</a:t>
            </a:r>
            <a:r>
              <a:rPr lang="en-US" dirty="0">
                <a:solidFill>
                  <a:srgbClr val="036883"/>
                </a:solidFill>
              </a:rPr>
              <a:t>.</a:t>
            </a:r>
          </a:p>
        </p:txBody>
      </p:sp>
    </p:spTree>
    <p:extLst>
      <p:ext uri="{BB962C8B-B14F-4D97-AF65-F5344CB8AC3E}">
        <p14:creationId xmlns:p14="http://schemas.microsoft.com/office/powerpoint/2010/main" val="1395199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r>
              <a:rPr lang="en-US" dirty="0">
                <a:solidFill>
                  <a:srgbClr val="049DC8"/>
                </a:solidFill>
                <a:latin typeface="Consolas" panose="020B0609020204030204" pitchFamily="49" charset="0"/>
                <a:cs typeface="Calibri" panose="020F0502020204030204" pitchFamily="34" charset="0"/>
              </a:rPr>
              <a:t>db ['collection'].find ({ query }, { projection }).sort({ field: value }) </a:t>
            </a: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60073" y="2925545"/>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{ename:true}).sort({ename: 1});</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endParaRPr lang="en-US" sz="800" dirty="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a:p>
            <a:endParaRPr lang="en-US"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r>
              <a:rPr lang="en-US" dirty="0">
                <a:solidFill>
                  <a:srgbClr val="049DC8"/>
                </a:solidFill>
                <a:latin typeface="Consolas" panose="020B0609020204030204" pitchFamily="49" charset="0"/>
                <a:cs typeface="Calibri" panose="020F0502020204030204" pitchFamily="34" charset="0"/>
              </a:rPr>
              <a:t>db.collection.find({ query }).count()</a:t>
            </a: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957682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4136" y="2173069"/>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49188" y="4419600"/>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db.emp.count({});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 'manager'});</a:t>
            </a:r>
          </a:p>
          <a:p>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extLst>
                    <a:ext uri="{9D8B030D-6E8A-4147-A177-3AD203B41FA5}">
                      <a16:colId xmlns:a16="http://schemas.microsoft.com/office/drawing/2014/main" val="20000"/>
                    </a:ext>
                  </a:extLst>
                </a:gridCol>
                <a:gridCol w="708981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4136" y="2173069"/>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49188" y="2971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4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149188" y="762000"/>
            <a:ext cx="8845624" cy="400110"/>
          </a:xfrm>
          <a:prstGeom prst="rect">
            <a:avLst/>
          </a:prstGeom>
        </p:spPr>
        <p:txBody>
          <a:bodyPr wrap="square">
            <a:spAutoFit/>
          </a:bodyPr>
          <a:lstStyle/>
          <a:p>
            <a:r>
              <a:rPr lang="en-US" sz="2000" dirty="0">
                <a:solidFill>
                  <a:srgbClr val="036883"/>
                </a:solidFill>
              </a:rPr>
              <a:t>There are 4 basic types of NoSQL databases.</a:t>
            </a:r>
            <a:endParaRPr lang="en-IN" sz="2000" dirty="0">
              <a:solidFill>
                <a:srgbClr val="036883"/>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02857779"/>
              </p:ext>
            </p:extLst>
          </p:nvPr>
        </p:nvGraphicFramePr>
        <p:xfrm>
          <a:off x="228600" y="1357508"/>
          <a:ext cx="8661818" cy="1928616"/>
        </p:xfrm>
        <a:graphic>
          <a:graphicData uri="http://schemas.openxmlformats.org/drawingml/2006/table">
            <a:tbl>
              <a:tblPr firstRow="1" bandRow="1">
                <a:tableStyleId>{5940675A-B579-460E-94D1-54222C63F5DA}</a:tableStyleId>
              </a:tblPr>
              <a:tblGrid>
                <a:gridCol w="2794419">
                  <a:extLst>
                    <a:ext uri="{9D8B030D-6E8A-4147-A177-3AD203B41FA5}">
                      <a16:colId xmlns:a16="http://schemas.microsoft.com/office/drawing/2014/main" val="20000"/>
                    </a:ext>
                  </a:extLst>
                </a:gridCol>
                <a:gridCol w="5867399">
                  <a:extLst>
                    <a:ext uri="{9D8B030D-6E8A-4147-A177-3AD203B41FA5}">
                      <a16:colId xmlns:a16="http://schemas.microsoft.com/office/drawing/2014/main" val="20001"/>
                    </a:ext>
                  </a:extLst>
                </a:gridCol>
              </a:tblGrid>
              <a:tr h="482154">
                <a:tc>
                  <a:txBody>
                    <a:bodyPr/>
                    <a:lstStyle/>
                    <a:p>
                      <a:r>
                        <a:rPr lang="en-US" b="1" i="1" dirty="0">
                          <a:solidFill>
                            <a:srgbClr val="036883"/>
                          </a:solidFill>
                        </a:rPr>
                        <a:t> Key-value</a:t>
                      </a:r>
                      <a:r>
                        <a:rPr lang="en-US" dirty="0"/>
                        <a:t> </a:t>
                      </a:r>
                      <a:r>
                        <a:rPr lang="en-US" b="1" i="1" dirty="0">
                          <a:solidFill>
                            <a:srgbClr val="036883"/>
                          </a:solidFill>
                        </a:rPr>
                        <a:t>stores</a:t>
                      </a:r>
                      <a:r>
                        <a:rPr lang="en-US" dirty="0"/>
                        <a:t> </a:t>
                      </a:r>
                    </a:p>
                  </a:txBody>
                  <a:tcPr anchor="ctr"/>
                </a:tc>
                <a:tc>
                  <a:txBody>
                    <a:bodyPr/>
                    <a:lstStyle/>
                    <a:p>
                      <a:r>
                        <a:rPr lang="en-US" dirty="0"/>
                        <a:t> Redis, Riak</a:t>
                      </a:r>
                    </a:p>
                  </a:txBody>
                  <a:tcPr anchor="ctr"/>
                </a:tc>
                <a:extLst>
                  <a:ext uri="{0D108BD9-81ED-4DB2-BD59-A6C34878D82A}">
                    <a16:rowId xmlns:a16="http://schemas.microsoft.com/office/drawing/2014/main" val="10000"/>
                  </a:ext>
                </a:extLst>
              </a:tr>
              <a:tr h="482154">
                <a:tc>
                  <a:txBody>
                    <a:bodyPr/>
                    <a:lstStyle/>
                    <a:p>
                      <a:r>
                        <a:rPr lang="en-US" b="1" i="1" dirty="0">
                          <a:solidFill>
                            <a:srgbClr val="036883"/>
                          </a:solidFill>
                        </a:rPr>
                        <a:t> Column-oriented</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HBase, </a:t>
                      </a:r>
                      <a:r>
                        <a:rPr kumimoji="0" lang="en-US" b="0" i="0" kern="1200" dirty="0">
                          <a:solidFill>
                            <a:schemeClr val="tx1"/>
                          </a:solidFill>
                          <a:effectLst/>
                          <a:latin typeface="+mn-lt"/>
                          <a:ea typeface="+mn-ea"/>
                          <a:cs typeface="+mn-cs"/>
                        </a:rPr>
                        <a:t>Cassandra</a:t>
                      </a:r>
                      <a:endParaRPr lang="en-US" dirty="0"/>
                    </a:p>
                  </a:txBody>
                  <a:tcPr anchor="ctr"/>
                </a:tc>
                <a:extLst>
                  <a:ext uri="{0D108BD9-81ED-4DB2-BD59-A6C34878D82A}">
                    <a16:rowId xmlns:a16="http://schemas.microsoft.com/office/drawing/2014/main" val="10001"/>
                  </a:ext>
                </a:extLst>
              </a:tr>
              <a:tr h="482154">
                <a:tc>
                  <a:txBody>
                    <a:bodyPr/>
                    <a:lstStyle/>
                    <a:p>
                      <a:r>
                        <a:rPr lang="en-US" b="1" i="1" dirty="0">
                          <a:solidFill>
                            <a:srgbClr val="036883"/>
                          </a:solidFill>
                        </a:rPr>
                        <a:t> Document</a:t>
                      </a:r>
                      <a:r>
                        <a:rPr lang="en-US" dirty="0"/>
                        <a:t> </a:t>
                      </a:r>
                      <a:r>
                        <a:rPr lang="en-US" b="1" i="1" dirty="0">
                          <a:solidFill>
                            <a:srgbClr val="036883"/>
                          </a:solidFill>
                        </a:rPr>
                        <a:t>oriented</a:t>
                      </a:r>
                      <a:r>
                        <a:rPr lang="en-US" dirty="0"/>
                        <a:t> </a:t>
                      </a:r>
                    </a:p>
                  </a:txBody>
                  <a:tcPr anchor="ctr"/>
                </a:tc>
                <a:tc>
                  <a:txBody>
                    <a:bodyPr/>
                    <a:lstStyle/>
                    <a:p>
                      <a:r>
                        <a:rPr lang="en-US" dirty="0"/>
                        <a:t> MongoDB, CouchDB</a:t>
                      </a:r>
                    </a:p>
                  </a:txBody>
                  <a:tcPr anchor="ctr"/>
                </a:tc>
                <a:extLst>
                  <a:ext uri="{0D108BD9-81ED-4DB2-BD59-A6C34878D82A}">
                    <a16:rowId xmlns:a16="http://schemas.microsoft.com/office/drawing/2014/main" val="10002"/>
                  </a:ext>
                </a:extLst>
              </a:tr>
              <a:tr h="482154">
                <a:tc>
                  <a:txBody>
                    <a:bodyPr/>
                    <a:lstStyle/>
                    <a:p>
                      <a:r>
                        <a:rPr lang="en-US" b="1" i="1" dirty="0">
                          <a:solidFill>
                            <a:srgbClr val="036883"/>
                          </a:solidFill>
                        </a:rPr>
                        <a:t> Graph</a:t>
                      </a:r>
                      <a:endParaRPr lang="en-US" dirty="0"/>
                    </a:p>
                  </a:txBody>
                  <a:tcPr anchor="ctr"/>
                </a:tc>
                <a:tc>
                  <a:txBody>
                    <a:bodyPr/>
                    <a:lstStyle/>
                    <a:p>
                      <a:r>
                        <a:rPr lang="en-US" dirty="0"/>
                        <a:t>Neo4j,</a:t>
                      </a:r>
                      <a:r>
                        <a:rPr lang="en-US" baseline="0" dirty="0"/>
                        <a:t> Infinite Graph</a:t>
                      </a:r>
                      <a:endParaRPr lang="en-US"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67748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57288" y="3169999"/>
            <a:ext cx="8845624" cy="2862322"/>
          </a:xfrm>
          <a:prstGeom prst="rect">
            <a:avLst/>
          </a:prstGeom>
        </p:spPr>
        <p:txBody>
          <a:bodyPr wrap="square">
            <a:spAutoFit/>
          </a:bodyPr>
          <a:lstStyle/>
          <a:p>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r>
              <a:rPr lang="en-US" dirty="0">
                <a:latin typeface="Consolas" panose="020B0609020204030204" pitchFamily="49" charset="0"/>
              </a:rPr>
              <a:t>      </a:t>
            </a:r>
            <a:r>
              <a:rPr lang="en-US" dirty="0">
                <a:solidFill>
                  <a:srgbClr val="00B0F0"/>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else</a:t>
            </a:r>
            <a:r>
              <a:rPr lang="en-US" dirty="0">
                <a:latin typeface="Consolas" panose="020B0609020204030204" pitchFamily="49" charset="0"/>
              </a:rPr>
              <a:t> </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solidFill>
                  <a:schemeClr val="bg1">
                    <a:lumMod val="50000"/>
                  </a:schemeClr>
                </a:solidFill>
                <a:latin typeface="Consolas" panose="020B0609020204030204" pitchFamily="49" charset="0"/>
              </a:rPr>
              <a:t>} )</a:t>
            </a:r>
          </a:p>
        </p:txBody>
      </p:sp>
      <p:sp>
        <p:nvSpPr>
          <p:cNvPr id="2" name="Rectangle 1">
            <a:extLst>
              <a:ext uri="{FF2B5EF4-FFF2-40B4-BE49-F238E27FC236}">
                <a16:creationId xmlns:a16="http://schemas.microsoft.com/office/drawing/2014/main" id="{6DB5FA5E-0D13-4AC0-8222-222D0DC2F8AA}"/>
              </a:ext>
            </a:extLst>
          </p:cNvPr>
          <p:cNvSpPr/>
          <p:nvPr/>
        </p:nvSpPr>
        <p:spPr>
          <a:xfrm>
            <a:off x="157288" y="1353542"/>
            <a:ext cx="6480720" cy="923330"/>
          </a:xfrm>
          <a:prstGeom prst="rect">
            <a:avLst/>
          </a:prstGeom>
        </p:spPr>
        <p:txBody>
          <a:bodyPr wrap="square">
            <a:spAutoFit/>
          </a:bodyPr>
          <a:lstStyle/>
          <a:p>
            <a:r>
              <a:rPr lang="en-IN"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.ename.toUpperCase();</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endParaRPr lang="en-IN" dirty="0">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49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32657"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828660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49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32657"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28390</TotalTime>
  <Words>8920</Words>
  <Application>Microsoft Office PowerPoint</Application>
  <PresentationFormat>On-screen Show (4:3)</PresentationFormat>
  <Paragraphs>891</Paragraphs>
  <Slides>148</Slides>
  <Notes>0</Notes>
  <HiddenSlides>4</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148</vt:i4>
      </vt:variant>
    </vt:vector>
  </HeadingPairs>
  <TitlesOfParts>
    <vt:vector size="163" baseType="lpstr">
      <vt:lpstr>SimSun</vt:lpstr>
      <vt:lpstr>Arial</vt:lpstr>
      <vt:lpstr>Arial</vt:lpstr>
      <vt:lpstr>Bookman Old Style</vt:lpstr>
      <vt:lpstr>Calibri</vt:lpstr>
      <vt:lpstr>Cambria</vt:lpstr>
      <vt:lpstr>Consolas</vt:lpstr>
      <vt:lpstr>Gill Sans MT</vt:lpstr>
      <vt:lpstr>Segoe Print</vt:lpstr>
      <vt:lpstr>Segoe UI Emoji</vt:lpstr>
      <vt:lpstr>Segoe UI Light</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5454</cp:revision>
  <dcterms:created xsi:type="dcterms:W3CDTF">2015-10-09T06:09:34Z</dcterms:created>
  <dcterms:modified xsi:type="dcterms:W3CDTF">2020-04-02T03:56:58Z</dcterms:modified>
</cp:coreProperties>
</file>