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54"/>
  </p:notesMasterIdLst>
  <p:sldIdLst>
    <p:sldId id="414" r:id="rId2"/>
    <p:sldId id="443" r:id="rId3"/>
    <p:sldId id="457" r:id="rId4"/>
    <p:sldId id="523" r:id="rId5"/>
    <p:sldId id="524" r:id="rId6"/>
    <p:sldId id="525" r:id="rId7"/>
    <p:sldId id="526" r:id="rId8"/>
    <p:sldId id="529" r:id="rId9"/>
    <p:sldId id="527" r:id="rId10"/>
    <p:sldId id="528" r:id="rId11"/>
    <p:sldId id="530" r:id="rId12"/>
    <p:sldId id="531" r:id="rId13"/>
    <p:sldId id="539" r:id="rId14"/>
    <p:sldId id="540" r:id="rId15"/>
    <p:sldId id="541" r:id="rId16"/>
    <p:sldId id="542" r:id="rId17"/>
    <p:sldId id="543" r:id="rId18"/>
    <p:sldId id="544" r:id="rId19"/>
    <p:sldId id="545" r:id="rId20"/>
    <p:sldId id="547" r:id="rId21"/>
    <p:sldId id="546" r:id="rId22"/>
    <p:sldId id="548" r:id="rId23"/>
    <p:sldId id="549" r:id="rId24"/>
    <p:sldId id="532" r:id="rId25"/>
    <p:sldId id="533" r:id="rId26"/>
    <p:sldId id="569" r:id="rId27"/>
    <p:sldId id="534" r:id="rId28"/>
    <p:sldId id="535" r:id="rId29"/>
    <p:sldId id="536" r:id="rId30"/>
    <p:sldId id="537" r:id="rId31"/>
    <p:sldId id="538" r:id="rId32"/>
    <p:sldId id="551" r:id="rId33"/>
    <p:sldId id="550" r:id="rId34"/>
    <p:sldId id="564" r:id="rId35"/>
    <p:sldId id="552" r:id="rId36"/>
    <p:sldId id="553" r:id="rId37"/>
    <p:sldId id="554" r:id="rId38"/>
    <p:sldId id="571" r:id="rId39"/>
    <p:sldId id="570" r:id="rId40"/>
    <p:sldId id="555" r:id="rId41"/>
    <p:sldId id="556" r:id="rId42"/>
    <p:sldId id="558" r:id="rId43"/>
    <p:sldId id="557" r:id="rId44"/>
    <p:sldId id="559" r:id="rId45"/>
    <p:sldId id="560" r:id="rId46"/>
    <p:sldId id="561" r:id="rId47"/>
    <p:sldId id="562" r:id="rId48"/>
    <p:sldId id="563" r:id="rId49"/>
    <p:sldId id="565" r:id="rId50"/>
    <p:sldId id="566" r:id="rId51"/>
    <p:sldId id="567" r:id="rId52"/>
    <p:sldId id="568" r:id="rId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E608"/>
    <a:srgbClr val="FFFFFF"/>
    <a:srgbClr val="E3EBF1"/>
    <a:srgbClr val="203340"/>
    <a:srgbClr val="2D4759"/>
    <a:srgbClr val="878C91"/>
    <a:srgbClr val="EEE7F5"/>
    <a:srgbClr val="F1F4F0"/>
    <a:srgbClr val="222501"/>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92" d="100"/>
          <a:sy n="92" d="100"/>
        </p:scale>
        <p:origin x="62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7/14/2018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7" name="Rectangle 6"/>
          <p:cNvSpPr/>
          <p:nvPr/>
        </p:nvSpPr>
        <p:spPr>
          <a:xfrm>
            <a:off x="2857370" y="108747"/>
            <a:ext cx="6283166" cy="1323439"/>
          </a:xfrm>
          <a:prstGeom prst="rect">
            <a:avLst/>
          </a:prstGeom>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D6F901"/>
                </a:solidFill>
                <a:latin typeface="SimSun" panose="02010600030101010101" pitchFamily="2" charset="-122"/>
                <a:ea typeface="SimSun" panose="02010600030101010101" pitchFamily="2" charset="-122"/>
                <a:cs typeface="Arial" pitchFamily="34" charset="0"/>
              </a:rPr>
              <a:t>JavaScript Framework - </a:t>
            </a:r>
            <a:r>
              <a:rPr lang="en-US" sz="4200" b="1" i="1" dirty="0" smtClean="0">
                <a:solidFill>
                  <a:srgbClr val="D6F901"/>
                </a:solidFill>
                <a:latin typeface="SimSun" panose="02010600030101010101" pitchFamily="2" charset="-122"/>
                <a:ea typeface="SimSun" panose="02010600030101010101" pitchFamily="2" charset="-122"/>
                <a:cs typeface="Arial" pitchFamily="34" charset="0"/>
              </a:rPr>
              <a:t>PHP</a:t>
            </a:r>
            <a:endParaRPr lang="en-US" sz="4200" b="1" i="1" dirty="0">
              <a:solidFill>
                <a:srgbClr val="D6F901"/>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variables</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r>
              <a:rPr lang="en-IN" sz="1800" dirty="0">
                <a:solidFill>
                  <a:srgbClr val="000000"/>
                </a:solidFill>
                <a:latin typeface="Open Sans"/>
              </a:rPr>
              <a:t>A variable starts with the $ sign, followed by the name of the variable.</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4385608"/>
            <a:ext cx="8839200" cy="1938992"/>
          </a:xfrm>
          <a:prstGeom prst="rect">
            <a:avLst/>
          </a:prstGeom>
          <a:solidFill>
            <a:schemeClr val="accent3">
              <a:lumMod val="20000"/>
              <a:lumOff val="80000"/>
            </a:schemeClr>
          </a:solidFill>
        </p:spPr>
        <p:txBody>
          <a:bodyPr wrap="square">
            <a:spAutoFit/>
          </a:bodyPr>
          <a:lstStyle/>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A variable starts with the $ sign, followed by the name of the variable.</a:t>
            </a: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A variable name must start with a letter or the underscore character.</a:t>
            </a: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A variable name cannot start with a number.</a:t>
            </a: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A variable name can only contain alpha-numeric characters and underscores.</a:t>
            </a: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Variable names are case-sensitive.</a:t>
            </a: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Variables can, but do not need, to be declared before assignment.</a:t>
            </a:r>
          </a:p>
        </p:txBody>
      </p:sp>
      <p:sp>
        <p:nvSpPr>
          <p:cNvPr id="4" name="Rectangle 3"/>
          <p:cNvSpPr/>
          <p:nvPr/>
        </p:nvSpPr>
        <p:spPr>
          <a:xfrm>
            <a:off x="152400" y="2142319"/>
            <a:ext cx="8686800" cy="369332"/>
          </a:xfrm>
          <a:prstGeom prst="rect">
            <a:avLst/>
          </a:prstGeom>
        </p:spPr>
        <p:txBody>
          <a:bodyPr wrap="square">
            <a:spAutoFit/>
          </a:bodyPr>
          <a:lstStyle/>
          <a:p>
            <a:pPr algn="just"/>
            <a:r>
              <a:rPr lang="en-IN" sz="1800" dirty="0" smtClean="0">
                <a:solidFill>
                  <a:srgbClr val="000000"/>
                </a:solidFill>
                <a:latin typeface="Cambria" panose="02040503050406030204" pitchFamily="18" charset="0"/>
              </a:rPr>
              <a:t>$</a:t>
            </a:r>
            <a:r>
              <a:rPr lang="en-IN" sz="1800" dirty="0" smtClean="0">
                <a:solidFill>
                  <a:srgbClr val="FF0000"/>
                </a:solidFill>
                <a:latin typeface="Cambria" panose="02040503050406030204" pitchFamily="18" charset="0"/>
              </a:rPr>
              <a:t>variablename </a:t>
            </a:r>
            <a:r>
              <a:rPr lang="en-IN" sz="1800" dirty="0" smtClean="0">
                <a:solidFill>
                  <a:srgbClr val="000000"/>
                </a:solidFill>
                <a:latin typeface="Cambria" panose="02040503050406030204" pitchFamily="18" charset="0"/>
              </a:rPr>
              <a:t>= </a:t>
            </a:r>
            <a:r>
              <a:rPr lang="en-IN" sz="1800" dirty="0" smtClean="0">
                <a:solidFill>
                  <a:srgbClr val="0000FF"/>
                </a:solidFill>
                <a:latin typeface="Cambria" panose="02040503050406030204" pitchFamily="18" charset="0"/>
              </a:rPr>
              <a:t>value</a:t>
            </a:r>
            <a:r>
              <a:rPr lang="en-IN" sz="1800" dirty="0">
                <a:solidFill>
                  <a:srgbClr val="000000"/>
                </a:solidFill>
                <a:latin typeface="Cambria" panose="02040503050406030204" pitchFamily="18" charset="0"/>
              </a:rPr>
              <a:t>;  </a:t>
            </a:r>
            <a:endParaRPr lang="en-IN" sz="1800" b="0" i="0" dirty="0">
              <a:solidFill>
                <a:srgbClr val="000000"/>
              </a:solidFill>
              <a:effectLst/>
              <a:latin typeface="Cambria" panose="02040503050406030204" pitchFamily="18" charset="0"/>
            </a:endParaRPr>
          </a:p>
        </p:txBody>
      </p:sp>
      <p:sp>
        <p:nvSpPr>
          <p:cNvPr id="10" name="Rectangle 9"/>
          <p:cNvSpPr/>
          <p:nvPr/>
        </p:nvSpPr>
        <p:spPr>
          <a:xfrm>
            <a:off x="152400" y="1752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2" name="Rectangle 11"/>
          <p:cNvSpPr/>
          <p:nvPr/>
        </p:nvSpPr>
        <p:spPr>
          <a:xfrm>
            <a:off x="145473" y="2698313"/>
            <a:ext cx="1911927" cy="1323439"/>
          </a:xfrm>
          <a:prstGeom prst="rect">
            <a:avLst/>
          </a:prstGeom>
        </p:spPr>
        <p:txBody>
          <a:bodyPr wrap="square">
            <a:spAutoFit/>
          </a:bodyPr>
          <a:lstStyle/>
          <a:p>
            <a:r>
              <a:rPr lang="es-ES" sz="2000" dirty="0">
                <a:solidFill>
                  <a:srgbClr val="088649"/>
                </a:solidFill>
                <a:latin typeface="Consolas" panose="020B0609020204030204" pitchFamily="49" charset="0"/>
              </a:rPr>
              <a:t>&lt;?php</a:t>
            </a:r>
            <a:endParaRPr lang="es-ES" sz="2000" dirty="0">
              <a:solidFill>
                <a:srgbClr val="D3AF86"/>
              </a:solidFill>
              <a:latin typeface="Consolas" panose="020B0609020204030204" pitchFamily="49" charset="0"/>
            </a:endParaRPr>
          </a:p>
          <a:p>
            <a:r>
              <a:rPr lang="es-ES" sz="2000" dirty="0" smtClean="0">
                <a:solidFill>
                  <a:srgbClr val="D3AF86"/>
                </a:solidFill>
                <a:latin typeface="Consolas" panose="020B0609020204030204" pitchFamily="49" charset="0"/>
              </a:rPr>
              <a:t>  $</a:t>
            </a:r>
            <a:r>
              <a:rPr lang="es-ES" sz="2000" dirty="0">
                <a:solidFill>
                  <a:srgbClr val="DC3958"/>
                </a:solidFill>
                <a:latin typeface="Consolas" panose="020B0609020204030204" pitchFamily="49" charset="0"/>
              </a:rPr>
              <a:t>x</a:t>
            </a:r>
            <a:r>
              <a:rPr lang="es-ES" sz="2000" dirty="0">
                <a:solidFill>
                  <a:srgbClr val="D3AF86"/>
                </a:solidFill>
                <a:latin typeface="Consolas" panose="020B0609020204030204" pitchFamily="49" charset="0"/>
              </a:rPr>
              <a:t> = </a:t>
            </a:r>
            <a:r>
              <a:rPr lang="es-ES" sz="2000" dirty="0">
                <a:solidFill>
                  <a:srgbClr val="F79A32"/>
                </a:solidFill>
                <a:latin typeface="Consolas" panose="020B0609020204030204" pitchFamily="49" charset="0"/>
              </a:rPr>
              <a:t>1</a:t>
            </a:r>
            <a:r>
              <a:rPr lang="es-ES" sz="2000" dirty="0">
                <a:solidFill>
                  <a:srgbClr val="D3AF86"/>
                </a:solidFill>
                <a:latin typeface="Consolas" panose="020B0609020204030204" pitchFamily="49" charset="0"/>
              </a:rPr>
              <a:t>;</a:t>
            </a:r>
          </a:p>
          <a:p>
            <a:r>
              <a:rPr lang="es-ES" sz="2000" dirty="0" smtClean="0">
                <a:solidFill>
                  <a:srgbClr val="D3AF86"/>
                </a:solidFill>
                <a:latin typeface="Consolas" panose="020B0609020204030204" pitchFamily="49" charset="0"/>
              </a:rPr>
              <a:t>  $</a:t>
            </a:r>
            <a:r>
              <a:rPr lang="es-ES" sz="2000" dirty="0">
                <a:solidFill>
                  <a:srgbClr val="DC3958"/>
                </a:solidFill>
                <a:latin typeface="Consolas" panose="020B0609020204030204" pitchFamily="49" charset="0"/>
              </a:rPr>
              <a:t>y</a:t>
            </a:r>
            <a:r>
              <a:rPr lang="es-ES" sz="2000" dirty="0">
                <a:solidFill>
                  <a:srgbClr val="D3AF86"/>
                </a:solidFill>
                <a:latin typeface="Consolas" panose="020B0609020204030204" pitchFamily="49" charset="0"/>
              </a:rPr>
              <a:t> = </a:t>
            </a:r>
            <a:r>
              <a:rPr lang="es-ES" sz="2000" dirty="0">
                <a:solidFill>
                  <a:srgbClr val="F79A32"/>
                </a:solidFill>
                <a:latin typeface="Consolas" panose="020B0609020204030204" pitchFamily="49" charset="0"/>
              </a:rPr>
              <a:t>2</a:t>
            </a:r>
            <a:r>
              <a:rPr lang="es-ES" sz="2000" dirty="0">
                <a:solidFill>
                  <a:srgbClr val="D3AF86"/>
                </a:solidFill>
                <a:latin typeface="Consolas" panose="020B0609020204030204" pitchFamily="49" charset="0"/>
              </a:rPr>
              <a:t>;</a:t>
            </a:r>
          </a:p>
          <a:p>
            <a:r>
              <a:rPr lang="es-ES" sz="2000" dirty="0">
                <a:solidFill>
                  <a:srgbClr val="088649"/>
                </a:solidFill>
                <a:latin typeface="Consolas" panose="020B0609020204030204" pitchFamily="49" charset="0"/>
              </a:rPr>
              <a:t>?&gt;</a:t>
            </a:r>
            <a:endParaRPr lang="es-ES" sz="2000" b="0" dirty="0">
              <a:solidFill>
                <a:srgbClr val="D3AF86"/>
              </a:solidFill>
              <a:effectLst/>
              <a:latin typeface="Consolas" panose="020B0609020204030204" pitchFamily="49" charset="0"/>
            </a:endParaRPr>
          </a:p>
        </p:txBody>
      </p:sp>
      <p:sp>
        <p:nvSpPr>
          <p:cNvPr id="13" name="Rectangle 12"/>
          <p:cNvSpPr/>
          <p:nvPr/>
        </p:nvSpPr>
        <p:spPr>
          <a:xfrm>
            <a:off x="2133600" y="2667000"/>
            <a:ext cx="2438400" cy="1631216"/>
          </a:xfrm>
          <a:prstGeom prst="rect">
            <a:avLst/>
          </a:prstGeom>
        </p:spPr>
        <p:txBody>
          <a:bodyPr wrap="square">
            <a:spAutoFit/>
          </a:bodyPr>
          <a:lstStyle/>
          <a:p>
            <a:r>
              <a:rPr lang="en-IN" sz="2000" dirty="0">
                <a:solidFill>
                  <a:srgbClr val="088649"/>
                </a:solidFill>
                <a:latin typeface="Consolas" panose="020B0609020204030204" pitchFamily="49" charset="0"/>
              </a:rPr>
              <a:t>&lt;?php</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a:t>
            </a:r>
          </a:p>
          <a:p>
            <a:r>
              <a:rPr lang="en-IN" sz="2000" dirty="0" smtClean="0">
                <a:solidFill>
                  <a:srgbClr val="7E602C"/>
                </a:solidFill>
                <a:latin typeface="Consolas" panose="020B0609020204030204" pitchFamily="49" charset="0"/>
              </a:rPr>
              <a:t>  print</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a:t>
            </a:r>
          </a:p>
          <a:p>
            <a:r>
              <a:rPr lang="en-IN" sz="2000" dirty="0">
                <a:solidFill>
                  <a:srgbClr val="088649"/>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14" name="Rectangle 13"/>
          <p:cNvSpPr/>
          <p:nvPr/>
        </p:nvSpPr>
        <p:spPr>
          <a:xfrm>
            <a:off x="4800600" y="2637545"/>
            <a:ext cx="4114800" cy="1631216"/>
          </a:xfrm>
          <a:prstGeom prst="rect">
            <a:avLst/>
          </a:prstGeom>
        </p:spPr>
        <p:txBody>
          <a:bodyPr wrap="square">
            <a:spAutoFit/>
          </a:bodyPr>
          <a:lstStyle/>
          <a:p>
            <a:r>
              <a:rPr lang="es-ES" sz="2000" dirty="0">
                <a:solidFill>
                  <a:srgbClr val="088649"/>
                </a:solidFill>
                <a:latin typeface="Consolas" panose="020B0609020204030204" pitchFamily="49" charset="0"/>
              </a:rPr>
              <a:t>&lt;?php</a:t>
            </a:r>
            <a:endParaRPr lang="es-ES" sz="2000" dirty="0">
              <a:solidFill>
                <a:srgbClr val="D3AF86"/>
              </a:solidFill>
              <a:latin typeface="Consolas" panose="020B0609020204030204" pitchFamily="49" charset="0"/>
            </a:endParaRPr>
          </a:p>
          <a:p>
            <a:r>
              <a:rPr lang="es-ES" sz="2000" dirty="0" smtClean="0">
                <a:solidFill>
                  <a:srgbClr val="D3AF86"/>
                </a:solidFill>
                <a:latin typeface="Consolas" panose="020B0609020204030204" pitchFamily="49" charset="0"/>
              </a:rPr>
              <a:t>   $</a:t>
            </a:r>
            <a:r>
              <a:rPr lang="es-ES" sz="2000" dirty="0">
                <a:solidFill>
                  <a:srgbClr val="DC3958"/>
                </a:solidFill>
                <a:latin typeface="Consolas" panose="020B0609020204030204" pitchFamily="49" charset="0"/>
              </a:rPr>
              <a:t>x</a:t>
            </a:r>
            <a:r>
              <a:rPr lang="es-ES" sz="2000" dirty="0">
                <a:solidFill>
                  <a:srgbClr val="D3AF86"/>
                </a:solidFill>
                <a:latin typeface="Consolas" panose="020B0609020204030204" pitchFamily="49" charset="0"/>
              </a:rPr>
              <a:t> = "</a:t>
            </a:r>
            <a:r>
              <a:rPr lang="es-ES" sz="2000" dirty="0">
                <a:solidFill>
                  <a:srgbClr val="889B4A"/>
                </a:solidFill>
                <a:latin typeface="Consolas" panose="020B0609020204030204" pitchFamily="49" charset="0"/>
              </a:rPr>
              <a:t>saleel</a:t>
            </a:r>
            <a:r>
              <a:rPr lang="es-ES" sz="2000" dirty="0">
                <a:solidFill>
                  <a:srgbClr val="D3AF86"/>
                </a:solidFill>
                <a:latin typeface="Consolas" panose="020B0609020204030204" pitchFamily="49" charset="0"/>
              </a:rPr>
              <a:t>";</a:t>
            </a:r>
          </a:p>
          <a:p>
            <a:r>
              <a:rPr lang="es-ES" sz="2000" dirty="0" smtClean="0">
                <a:solidFill>
                  <a:srgbClr val="D3AF86"/>
                </a:solidFill>
                <a:latin typeface="Consolas" panose="020B0609020204030204" pitchFamily="49" charset="0"/>
              </a:rPr>
              <a:t>   $</a:t>
            </a:r>
            <a:r>
              <a:rPr lang="es-ES" sz="2000" dirty="0">
                <a:solidFill>
                  <a:srgbClr val="DC3958"/>
                </a:solidFill>
                <a:latin typeface="Consolas" panose="020B0609020204030204" pitchFamily="49" charset="0"/>
              </a:rPr>
              <a:t>y</a:t>
            </a:r>
            <a:r>
              <a:rPr lang="es-ES" sz="2000" dirty="0">
                <a:solidFill>
                  <a:srgbClr val="D3AF86"/>
                </a:solidFill>
                <a:latin typeface="Consolas" panose="020B0609020204030204" pitchFamily="49" charset="0"/>
              </a:rPr>
              <a:t>;</a:t>
            </a:r>
          </a:p>
          <a:p>
            <a:r>
              <a:rPr lang="es-ES" sz="2000" dirty="0" smtClean="0">
                <a:solidFill>
                  <a:srgbClr val="7E602C"/>
                </a:solidFill>
                <a:latin typeface="Consolas" panose="020B0609020204030204" pitchFamily="49" charset="0"/>
              </a:rPr>
              <a:t>   print</a:t>
            </a:r>
            <a:r>
              <a:rPr lang="es-ES" sz="2000" dirty="0">
                <a:solidFill>
                  <a:srgbClr val="D3AF86"/>
                </a:solidFill>
                <a:latin typeface="Consolas" panose="020B0609020204030204" pitchFamily="49" charset="0"/>
              </a:rPr>
              <a:t>($</a:t>
            </a:r>
            <a:r>
              <a:rPr lang="es-ES" sz="2000" dirty="0">
                <a:solidFill>
                  <a:srgbClr val="DC3958"/>
                </a:solidFill>
                <a:latin typeface="Consolas" panose="020B0609020204030204" pitchFamily="49" charset="0"/>
              </a:rPr>
              <a:t>y</a:t>
            </a:r>
            <a:r>
              <a:rPr lang="es-ES" sz="2000" dirty="0">
                <a:solidFill>
                  <a:srgbClr val="D3AF86"/>
                </a:solidFill>
                <a:latin typeface="Consolas" panose="020B0609020204030204" pitchFamily="49" charset="0"/>
              </a:rPr>
              <a:t>); </a:t>
            </a:r>
            <a:r>
              <a:rPr lang="es-ES" sz="1600" dirty="0">
                <a:solidFill>
                  <a:srgbClr val="A57A4C"/>
                </a:solidFill>
                <a:latin typeface="Consolas" panose="020B0609020204030204" pitchFamily="49" charset="0"/>
              </a:rPr>
              <a:t>// </a:t>
            </a:r>
            <a:r>
              <a:rPr lang="es-ES" sz="1600" dirty="0" smtClean="0">
                <a:solidFill>
                  <a:srgbClr val="A57A4C"/>
                </a:solidFill>
                <a:latin typeface="Consolas" panose="020B0609020204030204" pitchFamily="49" charset="0"/>
              </a:rPr>
              <a:t>Undefined var</a:t>
            </a:r>
            <a:endParaRPr lang="es-ES" sz="2000" dirty="0">
              <a:solidFill>
                <a:srgbClr val="D3AF86"/>
              </a:solidFill>
              <a:latin typeface="Consolas" panose="020B0609020204030204" pitchFamily="49" charset="0"/>
            </a:endParaRPr>
          </a:p>
          <a:p>
            <a:r>
              <a:rPr lang="es-ES" sz="2000" dirty="0">
                <a:solidFill>
                  <a:srgbClr val="088649"/>
                </a:solidFill>
                <a:latin typeface="Consolas" panose="020B0609020204030204" pitchFamily="49" charset="0"/>
              </a:rPr>
              <a:t>?&gt;</a:t>
            </a:r>
            <a:endParaRPr lang="es-E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630427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smtClean="0">
                <a:solidFill>
                  <a:srgbClr val="13D9E3"/>
                </a:solidFill>
                <a:latin typeface="Arial" panose="020B0604020202020204" pitchFamily="34" charset="0"/>
                <a:cs typeface="Arial" panose="020B0604020202020204" pitchFamily="34" charset="0"/>
              </a:rPr>
              <a:t>variables scope</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r>
              <a:rPr lang="en-IN" sz="1800" dirty="0">
                <a:solidFill>
                  <a:srgbClr val="000000"/>
                </a:solidFill>
                <a:latin typeface="Open Sans"/>
              </a:rPr>
              <a:t>Local </a:t>
            </a:r>
            <a:r>
              <a:rPr lang="en-IN" sz="1800" dirty="0" smtClean="0">
                <a:solidFill>
                  <a:srgbClr val="000000"/>
                </a:solidFill>
                <a:latin typeface="Open Sans"/>
              </a:rPr>
              <a:t>variables , Function parameters,  Global variables, and Static </a:t>
            </a:r>
            <a:r>
              <a:rPr lang="en-IN" sz="1800" dirty="0">
                <a:solidFill>
                  <a:srgbClr val="000000"/>
                </a:solidFill>
                <a:latin typeface="Open Sans"/>
              </a:rPr>
              <a:t>variables</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155614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global</a:t>
            </a:r>
            <a:r>
              <a:rPr lang="en-IN" sz="3600" dirty="0" smtClean="0">
                <a:solidFill>
                  <a:srgbClr val="000000"/>
                </a:solidFill>
                <a:latin typeface="Cambria" panose="02040503050406030204" pitchFamily="18" charset="0"/>
              </a:rPr>
              <a:t> </a:t>
            </a:r>
            <a:r>
              <a:rPr lang="en-US" sz="3600" dirty="0" smtClean="0">
                <a:solidFill>
                  <a:srgbClr val="13D9E3"/>
                </a:solidFill>
                <a:latin typeface="Arial" panose="020B0604020202020204" pitchFamily="34" charset="0"/>
                <a:cs typeface="Arial" panose="020B0604020202020204" pitchFamily="34" charset="0"/>
              </a:rPr>
              <a:t>variables</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646331"/>
          </a:xfrm>
          <a:prstGeom prst="rect">
            <a:avLst/>
          </a:prstGeom>
        </p:spPr>
        <p:txBody>
          <a:bodyPr wrap="square">
            <a:spAutoFit/>
          </a:bodyPr>
          <a:lstStyle/>
          <a:p>
            <a:r>
              <a:rPr lang="en-IN" sz="1800" dirty="0">
                <a:solidFill>
                  <a:srgbClr val="000000"/>
                </a:solidFill>
                <a:latin typeface="Open Sans"/>
              </a:rPr>
              <a:t>PHP stores all global variables in an array called $GLOBALS[index]. The index holds the name of the variable.</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152400" y="2526268"/>
            <a:ext cx="8686800" cy="369332"/>
          </a:xfrm>
          <a:prstGeom prst="rect">
            <a:avLst/>
          </a:prstGeom>
        </p:spPr>
        <p:txBody>
          <a:bodyPr wrap="square">
            <a:spAutoFit/>
          </a:bodyPr>
          <a:lstStyle/>
          <a:p>
            <a:pPr algn="just"/>
            <a:r>
              <a:rPr lang="en-IN" sz="1800" dirty="0">
                <a:solidFill>
                  <a:srgbClr val="000000"/>
                </a:solidFill>
                <a:latin typeface="Cambria" panose="02040503050406030204" pitchFamily="18" charset="0"/>
              </a:rPr>
              <a:t>$</a:t>
            </a:r>
            <a:r>
              <a:rPr lang="en-IN" sz="1800" dirty="0">
                <a:solidFill>
                  <a:srgbClr val="FF0000"/>
                </a:solidFill>
                <a:latin typeface="Cambria" panose="02040503050406030204" pitchFamily="18" charset="0"/>
              </a:rPr>
              <a:t>GLOBALS[index</a:t>
            </a:r>
            <a:r>
              <a:rPr lang="en-IN" sz="1800" dirty="0" smtClean="0">
                <a:solidFill>
                  <a:srgbClr val="FF0000"/>
                </a:solidFill>
                <a:latin typeface="Cambria" panose="02040503050406030204" pitchFamily="18" charset="0"/>
              </a:rPr>
              <a:t>]</a:t>
            </a:r>
            <a:r>
              <a:rPr lang="en-IN" sz="1800" dirty="0">
                <a:solidFill>
                  <a:srgbClr val="000000"/>
                </a:solidFill>
                <a:latin typeface="Cambria" panose="02040503050406030204" pitchFamily="18" charset="0"/>
              </a:rPr>
              <a:t> </a:t>
            </a:r>
            <a:r>
              <a:rPr lang="en-IN" sz="1800" dirty="0" smtClean="0">
                <a:solidFill>
                  <a:srgbClr val="000000"/>
                </a:solidFill>
                <a:latin typeface="Cambria" panose="02040503050406030204" pitchFamily="18" charset="0"/>
              </a:rPr>
              <a:t>= </a:t>
            </a:r>
            <a:r>
              <a:rPr lang="en-IN" sz="1800" dirty="0" smtClean="0">
                <a:solidFill>
                  <a:srgbClr val="0000FF"/>
                </a:solidFill>
                <a:latin typeface="Cambria" panose="02040503050406030204" pitchFamily="18" charset="0"/>
              </a:rPr>
              <a:t>value</a:t>
            </a:r>
            <a:r>
              <a:rPr lang="en-IN" sz="1800" dirty="0">
                <a:solidFill>
                  <a:srgbClr val="000000"/>
                </a:solidFill>
                <a:latin typeface="Cambria" panose="02040503050406030204" pitchFamily="18" charset="0"/>
              </a:rPr>
              <a:t>;</a:t>
            </a:r>
            <a:endParaRPr lang="en-IN" sz="1800" b="0" i="0" dirty="0">
              <a:solidFill>
                <a:srgbClr val="000000"/>
              </a:solidFill>
              <a:effectLst/>
              <a:latin typeface="Cambria" panose="02040503050406030204" pitchFamily="18" charset="0"/>
            </a:endParaRPr>
          </a:p>
        </p:txBody>
      </p:sp>
      <p:sp>
        <p:nvSpPr>
          <p:cNvPr id="10" name="Rectangle 9"/>
          <p:cNvSpPr/>
          <p:nvPr/>
        </p:nvSpPr>
        <p:spPr>
          <a:xfrm>
            <a:off x="152400" y="21365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124200"/>
            <a:ext cx="8839200" cy="2862322"/>
          </a:xfrm>
          <a:prstGeom prst="rect">
            <a:avLst/>
          </a:prstGeom>
        </p:spPr>
        <p:txBody>
          <a:bodyPr wrap="square">
            <a:spAutoFit/>
          </a:bodyPr>
          <a:lstStyle/>
          <a:p>
            <a:r>
              <a:rPr lang="en-IN" sz="1800" dirty="0">
                <a:solidFill>
                  <a:srgbClr val="088649"/>
                </a:solidFill>
                <a:latin typeface="Consolas" panose="020B0609020204030204" pitchFamily="49" charset="0"/>
              </a:rPr>
              <a:t>&lt;?</a:t>
            </a:r>
            <a:r>
              <a:rPr lang="en-IN" sz="1800" dirty="0" err="1">
                <a:solidFill>
                  <a:srgbClr val="088649"/>
                </a:solidFill>
                <a:latin typeface="Consolas" panose="020B0609020204030204" pitchFamily="49" charset="0"/>
              </a:rPr>
              <a:t>php</a:t>
            </a:r>
            <a:endParaRPr lang="en-IN" sz="1800" dirty="0">
              <a:solidFill>
                <a:srgbClr val="D3AF86"/>
              </a:solidFill>
              <a:latin typeface="Consolas" panose="020B0609020204030204" pitchFamily="49" charset="0"/>
            </a:endParaRP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GLOBALS</a:t>
            </a:r>
            <a:r>
              <a:rPr lang="en-IN" sz="1800" dirty="0">
                <a:solidFill>
                  <a:srgbClr val="D3AF86"/>
                </a:solidFill>
                <a:latin typeface="Consolas" panose="020B0609020204030204" pitchFamily="49" charset="0"/>
              </a:rPr>
              <a:t>['</a:t>
            </a:r>
            <a:r>
              <a:rPr lang="en-IN" sz="1800" dirty="0" err="1">
                <a:solidFill>
                  <a:srgbClr val="889B4A"/>
                </a:solidFill>
                <a:latin typeface="Consolas" panose="020B0609020204030204" pitchFamily="49" charset="0"/>
              </a:rPr>
              <a:t>firstNamea</a:t>
            </a:r>
            <a:r>
              <a:rPr lang="en-IN" sz="1800" dirty="0">
                <a:solidFill>
                  <a:srgbClr val="D3AF86"/>
                </a:solidFill>
                <a:latin typeface="Consolas" panose="020B0609020204030204" pitchFamily="49" charset="0"/>
              </a:rPr>
              <a:t>'] = '</a:t>
            </a:r>
            <a:r>
              <a:rPr lang="en-IN" sz="1800" dirty="0">
                <a:solidFill>
                  <a:srgbClr val="889B4A"/>
                </a:solidFill>
                <a:latin typeface="Consolas" panose="020B0609020204030204" pitchFamily="49" charset="0"/>
              </a:rPr>
              <a:t>Saleel</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GLOBALS</a:t>
            </a:r>
            <a:r>
              <a:rPr lang="en-IN" sz="1800" dirty="0">
                <a:solidFill>
                  <a:srgbClr val="D3AF86"/>
                </a:solidFill>
                <a:latin typeface="Consolas" panose="020B0609020204030204" pitchFamily="49" charset="0"/>
              </a:rPr>
              <a:t>['</a:t>
            </a:r>
            <a:r>
              <a:rPr lang="en-IN" sz="1800" dirty="0" err="1">
                <a:solidFill>
                  <a:srgbClr val="889B4A"/>
                </a:solidFill>
                <a:latin typeface="Consolas" panose="020B0609020204030204" pitchFamily="49" charset="0"/>
              </a:rPr>
              <a:t>middleName</a:t>
            </a:r>
            <a:r>
              <a:rPr lang="en-IN" sz="1800" dirty="0">
                <a:solidFill>
                  <a:srgbClr val="D3AF86"/>
                </a:solidFill>
                <a:latin typeface="Consolas" panose="020B0609020204030204" pitchFamily="49" charset="0"/>
              </a:rPr>
              <a:t>'] = '</a:t>
            </a:r>
            <a:r>
              <a:rPr lang="en-IN" sz="1800" dirty="0" err="1">
                <a:solidFill>
                  <a:srgbClr val="889B4A"/>
                </a:solidFill>
                <a:latin typeface="Consolas" panose="020B0609020204030204" pitchFamily="49" charset="0"/>
              </a:rPr>
              <a:t>Shdheer</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GLOBALS</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lastName</a:t>
            </a:r>
            <a:r>
              <a:rPr lang="en-IN" sz="1800" dirty="0">
                <a:solidFill>
                  <a:srgbClr val="D3AF86"/>
                </a:solidFill>
                <a:latin typeface="Consolas" panose="020B0609020204030204" pitchFamily="49" charset="0"/>
              </a:rPr>
              <a:t>'] = '</a:t>
            </a:r>
            <a:r>
              <a:rPr lang="en-IN" sz="1800" dirty="0">
                <a:solidFill>
                  <a:srgbClr val="889B4A"/>
                </a:solidFill>
                <a:latin typeface="Consolas" panose="020B0609020204030204" pitchFamily="49" charset="0"/>
              </a:rPr>
              <a:t>Bagde</a:t>
            </a:r>
            <a:r>
              <a:rPr lang="en-IN" sz="1800" dirty="0">
                <a:solidFill>
                  <a:srgbClr val="D3AF86"/>
                </a:solidFill>
                <a:latin typeface="Consolas" panose="020B0609020204030204" pitchFamily="49" charset="0"/>
              </a:rPr>
              <a:t>';</a:t>
            </a: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return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GLOBALS</a:t>
            </a:r>
            <a:r>
              <a:rPr lang="en-IN" sz="1800" dirty="0">
                <a:solidFill>
                  <a:srgbClr val="D3AF86"/>
                </a:solidFill>
                <a:latin typeface="Consolas" panose="020B0609020204030204" pitchFamily="49" charset="0"/>
              </a:rPr>
              <a:t>['</a:t>
            </a:r>
            <a:r>
              <a:rPr lang="en-IN" sz="1800" dirty="0" err="1">
                <a:solidFill>
                  <a:srgbClr val="889B4A"/>
                </a:solidFill>
                <a:latin typeface="Consolas" panose="020B0609020204030204" pitchFamily="49" charset="0"/>
              </a:rPr>
              <a:t>firstNamea</a:t>
            </a:r>
            <a:r>
              <a:rPr lang="en-IN" sz="1800" dirty="0" smtClean="0">
                <a:solidFill>
                  <a:srgbClr val="D3AF86"/>
                </a:solidFill>
                <a:latin typeface="Consolas" panose="020B0609020204030204" pitchFamily="49" charset="0"/>
              </a:rPr>
              <a:t>'] . "</a:t>
            </a:r>
            <a:r>
              <a:rPr lang="en-IN" sz="1800" dirty="0" smtClean="0">
                <a:solidFill>
                  <a:srgbClr val="889B4A"/>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smtClean="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GLOBALS</a:t>
            </a:r>
            <a:r>
              <a:rPr lang="en-IN" sz="1800" dirty="0">
                <a:solidFill>
                  <a:srgbClr val="D3AF86"/>
                </a:solidFill>
                <a:latin typeface="Consolas" panose="020B0609020204030204" pitchFamily="49" charset="0"/>
              </a:rPr>
              <a:t>['</a:t>
            </a:r>
            <a:r>
              <a:rPr lang="en-IN" sz="1800" dirty="0" err="1">
                <a:solidFill>
                  <a:srgbClr val="889B4A"/>
                </a:solidFill>
                <a:latin typeface="Consolas" panose="020B0609020204030204" pitchFamily="49" charset="0"/>
              </a:rPr>
              <a:t>middleName</a:t>
            </a:r>
            <a:r>
              <a:rPr lang="en-IN" sz="1800" dirty="0" smtClean="0">
                <a:solidFill>
                  <a:srgbClr val="D3AF86"/>
                </a:solidFill>
                <a:latin typeface="Consolas" panose="020B0609020204030204" pitchFamily="49" charset="0"/>
              </a:rPr>
              <a:t>'] . "</a:t>
            </a:r>
            <a:r>
              <a:rPr lang="en-IN" sz="1800" dirty="0" smtClean="0">
                <a:solidFill>
                  <a:srgbClr val="889B4A"/>
                </a:solidFill>
                <a:latin typeface="Consolas" panose="020B0609020204030204" pitchFamily="49" charset="0"/>
              </a:rPr>
              <a:t>   </a:t>
            </a:r>
          </a:p>
          <a:p>
            <a:r>
              <a:rPr lang="en-IN" sz="1800" dirty="0">
                <a:solidFill>
                  <a:srgbClr val="889B4A"/>
                </a:solidFill>
                <a:latin typeface="Consolas" panose="020B0609020204030204" pitchFamily="49" charset="0"/>
              </a:rPr>
              <a:t> </a:t>
            </a:r>
            <a:r>
              <a:rPr lang="en-IN" sz="1800" dirty="0" smtClean="0">
                <a:solidFill>
                  <a:srgbClr val="889B4A"/>
                </a:solidFill>
                <a:latin typeface="Consolas" panose="020B0609020204030204" pitchFamily="49" charset="0"/>
              </a:rPr>
              <a:t>           </a:t>
            </a:r>
            <a:r>
              <a:rPr lang="en-IN" sz="1800" dirty="0" smtClean="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GLOBALS</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lastName</a:t>
            </a:r>
            <a:r>
              <a:rPr lang="en-IN" sz="1800" dirty="0">
                <a:solidFill>
                  <a:srgbClr val="D3AF86"/>
                </a:solidFill>
                <a:latin typeface="Consolas" panose="020B0609020204030204" pitchFamily="49" charset="0"/>
              </a:rPr>
              <a:t>'] );</a:t>
            </a:r>
          </a:p>
          <a:p>
            <a:r>
              <a:rPr lang="en-IN" sz="1800" dirty="0">
                <a:solidFill>
                  <a:srgbClr val="D3AF86"/>
                </a:solidFill>
                <a:latin typeface="Consolas" panose="020B0609020204030204" pitchFamily="49" charset="0"/>
              </a:rPr>
              <a:t>}</a:t>
            </a:r>
          </a:p>
          <a:p>
            <a:r>
              <a:rPr lang="en-IN" sz="1800" dirty="0">
                <a:solidFill>
                  <a:srgbClr val="7E602C"/>
                </a:solidFill>
                <a:latin typeface="Consolas" panose="020B0609020204030204" pitchFamily="49" charset="0"/>
              </a:rPr>
              <a:t>echo</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298464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if</a:t>
            </a:r>
            <a:r>
              <a:rPr lang="en-IN" sz="6600" i="1" dirty="0">
                <a:solidFill>
                  <a:srgbClr val="FF9900"/>
                </a:solidFill>
                <a:latin typeface="Segoe UI Light" panose="020B0502040204020203" pitchFamily="34" charset="0"/>
                <a:cs typeface="Segoe UI Light" panose="020B0502040204020203" pitchFamily="34" charset="0"/>
              </a:rPr>
              <a:t>...else...elseif</a:t>
            </a:r>
          </a:p>
        </p:txBody>
      </p:sp>
    </p:spTree>
    <p:extLst>
      <p:ext uri="{BB962C8B-B14F-4D97-AF65-F5344CB8AC3E}">
        <p14:creationId xmlns:p14="http://schemas.microsoft.com/office/powerpoint/2010/main" val="3081031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if </a:t>
            </a:r>
            <a:r>
              <a:rPr lang="en-IN" sz="3600" dirty="0" smtClean="0">
                <a:solidFill>
                  <a:srgbClr val="13D9E3"/>
                </a:solidFill>
                <a:latin typeface="Arial" panose="020B0604020202020204" pitchFamily="34" charset="0"/>
                <a:cs typeface="Arial" panose="020B0604020202020204" pitchFamily="34" charset="0"/>
              </a:rPr>
              <a:t>...else...elseif</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646331"/>
          </a:xfrm>
          <a:prstGeom prst="rect">
            <a:avLst/>
          </a:prstGeom>
        </p:spPr>
        <p:txBody>
          <a:bodyPr wrap="square">
            <a:spAutoFit/>
          </a:bodyPr>
          <a:lstStyle/>
          <a:p>
            <a:r>
              <a:rPr lang="en-IN" sz="1800" dirty="0">
                <a:solidFill>
                  <a:srgbClr val="000000"/>
                </a:solidFill>
                <a:latin typeface="Open Sans"/>
              </a:rPr>
              <a:t>The if....else statement executes some code if a condition is true and another code if that condition is false.</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21365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48937" y="2618858"/>
            <a:ext cx="3965864" cy="1785104"/>
          </a:xfrm>
          <a:prstGeom prst="rect">
            <a:avLst/>
          </a:prstGeom>
        </p:spPr>
        <p:txBody>
          <a:bodyPr wrap="square">
            <a:spAutoFit/>
          </a:bodyPr>
          <a:lstStyle/>
          <a:p>
            <a:r>
              <a:rPr lang="en-IN" sz="2200" dirty="0">
                <a:solidFill>
                  <a:srgbClr val="98676A"/>
                </a:solidFill>
                <a:latin typeface="Consolas" panose="020B0609020204030204" pitchFamily="49" charset="0"/>
              </a:rPr>
              <a:t>if</a:t>
            </a:r>
            <a:r>
              <a:rPr lang="en-IN" sz="2200" dirty="0">
                <a:solidFill>
                  <a:srgbClr val="D3AF86"/>
                </a:solidFill>
                <a:latin typeface="Consolas" panose="020B0609020204030204" pitchFamily="49" charset="0"/>
              </a:rPr>
              <a:t> (</a:t>
            </a:r>
            <a:r>
              <a:rPr lang="en-IN" sz="2200" dirty="0">
                <a:solidFill>
                  <a:srgbClr val="F79A32"/>
                </a:solidFill>
                <a:latin typeface="Consolas" panose="020B0609020204030204" pitchFamily="49" charset="0"/>
              </a:rPr>
              <a:t>condition</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a:solidFill>
                  <a:srgbClr val="D6E608"/>
                </a:solidFill>
                <a:latin typeface="Consolas" panose="020B0609020204030204" pitchFamily="49" charset="0"/>
              </a:rPr>
              <a:t>// </a:t>
            </a:r>
            <a:r>
              <a:rPr lang="en-IN" sz="2200" dirty="0">
                <a:solidFill>
                  <a:srgbClr val="D6E608"/>
                </a:solidFill>
                <a:latin typeface="Consolas" panose="020B0609020204030204" pitchFamily="49" charset="0"/>
              </a:rPr>
              <a:t>Code goes here</a:t>
            </a:r>
          </a:p>
          <a:p>
            <a:r>
              <a:rPr lang="en-IN" sz="2200" dirty="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else</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smtClean="0">
                <a:solidFill>
                  <a:srgbClr val="D6E608"/>
                </a:solidFill>
                <a:latin typeface="Consolas" panose="020B0609020204030204" pitchFamily="49" charset="0"/>
              </a:rPr>
              <a:t>// </a:t>
            </a:r>
            <a:r>
              <a:rPr lang="en-IN" sz="2200" dirty="0">
                <a:solidFill>
                  <a:srgbClr val="D6E608"/>
                </a:solidFill>
                <a:latin typeface="Consolas" panose="020B0609020204030204" pitchFamily="49" charset="0"/>
              </a:rPr>
              <a:t>Code goes here</a:t>
            </a:r>
          </a:p>
          <a:p>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
        <p:nvSpPr>
          <p:cNvPr id="4" name="Rectangle 3"/>
          <p:cNvSpPr/>
          <p:nvPr/>
        </p:nvSpPr>
        <p:spPr>
          <a:xfrm>
            <a:off x="4256809" y="2535071"/>
            <a:ext cx="4572000" cy="2462213"/>
          </a:xfrm>
          <a:prstGeom prst="rect">
            <a:avLst/>
          </a:prstGeom>
        </p:spPr>
        <p:txBody>
          <a:bodyPr>
            <a:spAutoFit/>
          </a:bodyPr>
          <a:lstStyle/>
          <a:p>
            <a:r>
              <a:rPr lang="en-IN" sz="2200" dirty="0">
                <a:solidFill>
                  <a:srgbClr val="98676A"/>
                </a:solidFill>
                <a:latin typeface="Consolas" panose="020B0609020204030204" pitchFamily="49" charset="0"/>
              </a:rPr>
              <a:t>if</a:t>
            </a:r>
            <a:r>
              <a:rPr lang="en-IN" sz="2200" dirty="0">
                <a:solidFill>
                  <a:srgbClr val="D3AF86"/>
                </a:solidFill>
                <a:latin typeface="Consolas" panose="020B0609020204030204" pitchFamily="49" charset="0"/>
              </a:rPr>
              <a:t> (</a:t>
            </a:r>
            <a:r>
              <a:rPr lang="en-IN" sz="2200" dirty="0">
                <a:solidFill>
                  <a:srgbClr val="F79A32"/>
                </a:solidFill>
                <a:latin typeface="Consolas" panose="020B0609020204030204" pitchFamily="49" charset="0"/>
              </a:rPr>
              <a:t>condition</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a:solidFill>
                  <a:srgbClr val="D6E608"/>
                </a:solidFill>
                <a:latin typeface="Consolas" panose="020B0609020204030204" pitchFamily="49" charset="0"/>
              </a:rPr>
              <a:t>// </a:t>
            </a:r>
            <a:r>
              <a:rPr lang="en-IN" sz="2200" dirty="0">
                <a:solidFill>
                  <a:srgbClr val="D6E608"/>
                </a:solidFill>
                <a:latin typeface="Consolas" panose="020B0609020204030204" pitchFamily="49" charset="0"/>
              </a:rPr>
              <a:t>Code goes here</a:t>
            </a:r>
          </a:p>
          <a:p>
            <a:r>
              <a:rPr lang="en-IN" sz="2200" dirty="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elseif</a:t>
            </a:r>
            <a:r>
              <a:rPr lang="en-IN" sz="2200" dirty="0">
                <a:solidFill>
                  <a:srgbClr val="D3AF86"/>
                </a:solidFill>
                <a:latin typeface="Consolas" panose="020B0609020204030204" pitchFamily="49" charset="0"/>
              </a:rPr>
              <a:t> (</a:t>
            </a:r>
            <a:r>
              <a:rPr lang="en-IN" sz="2200" dirty="0">
                <a:solidFill>
                  <a:srgbClr val="F79A32"/>
                </a:solidFill>
                <a:latin typeface="Consolas" panose="020B0609020204030204" pitchFamily="49" charset="0"/>
              </a:rPr>
              <a:t>condition</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a:solidFill>
                  <a:srgbClr val="D6E608"/>
                </a:solidFill>
                <a:latin typeface="Consolas" panose="020B0609020204030204" pitchFamily="49" charset="0"/>
              </a:rPr>
              <a:t>// </a:t>
            </a:r>
            <a:r>
              <a:rPr lang="en-IN" sz="2200" dirty="0">
                <a:solidFill>
                  <a:srgbClr val="D6E608"/>
                </a:solidFill>
                <a:latin typeface="Consolas" panose="020B0609020204030204" pitchFamily="49" charset="0"/>
              </a:rPr>
              <a:t>Code goes here</a:t>
            </a:r>
          </a:p>
          <a:p>
            <a:r>
              <a:rPr lang="en-IN" sz="2200" dirty="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else</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a:solidFill>
                  <a:srgbClr val="D6E608"/>
                </a:solidFill>
                <a:latin typeface="Consolas" panose="020B0609020204030204" pitchFamily="49" charset="0"/>
              </a:rPr>
              <a:t>// </a:t>
            </a:r>
            <a:r>
              <a:rPr lang="en-IN" sz="2200" dirty="0">
                <a:solidFill>
                  <a:srgbClr val="D6E608"/>
                </a:solidFill>
                <a:latin typeface="Consolas" panose="020B0609020204030204" pitchFamily="49" charset="0"/>
              </a:rPr>
              <a:t>Code goes here</a:t>
            </a:r>
          </a:p>
          <a:p>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31619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for loop</a:t>
            </a:r>
            <a:endParaRPr lang="en-IN" sz="66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32061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for loop</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646331"/>
          </a:xfrm>
          <a:prstGeom prst="rect">
            <a:avLst/>
          </a:prstGeom>
        </p:spPr>
        <p:txBody>
          <a:bodyPr wrap="square">
            <a:spAutoFit/>
          </a:bodyPr>
          <a:lstStyle/>
          <a:p>
            <a:r>
              <a:rPr lang="en-IN" sz="1800" dirty="0">
                <a:solidFill>
                  <a:srgbClr val="000000"/>
                </a:solidFill>
                <a:latin typeface="Open Sans"/>
              </a:rPr>
              <a:t>The for loop is used when you know in advance how many times the script should run.</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981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100445" y="2477236"/>
            <a:ext cx="8229600" cy="1107996"/>
          </a:xfrm>
          <a:prstGeom prst="rect">
            <a:avLst/>
          </a:prstGeom>
        </p:spPr>
        <p:txBody>
          <a:bodyPr wrap="square">
            <a:spAutoFit/>
          </a:bodyPr>
          <a:lstStyle/>
          <a:p>
            <a:r>
              <a:rPr lang="en-IN" sz="2200" dirty="0">
                <a:solidFill>
                  <a:srgbClr val="98676A"/>
                </a:solidFill>
                <a:latin typeface="Consolas" panose="020B0609020204030204" pitchFamily="49" charset="0"/>
              </a:rPr>
              <a:t>for</a:t>
            </a:r>
            <a:r>
              <a:rPr lang="en-IN" sz="2200" dirty="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int</a:t>
            </a:r>
            <a:r>
              <a:rPr lang="en-IN" sz="2200" dirty="0">
                <a:solidFill>
                  <a:srgbClr val="D3AF86"/>
                </a:solidFill>
                <a:latin typeface="Consolas" panose="020B0609020204030204" pitchFamily="49" charset="0"/>
              </a:rPr>
              <a:t> </a:t>
            </a:r>
            <a:r>
              <a:rPr lang="en-IN" sz="2200" dirty="0">
                <a:solidFill>
                  <a:srgbClr val="F79A32"/>
                </a:solidFill>
                <a:latin typeface="Consolas" panose="020B0609020204030204" pitchFamily="49" charset="0"/>
              </a:rPr>
              <a:t>counter</a:t>
            </a:r>
            <a:r>
              <a:rPr lang="en-IN" sz="2200" dirty="0">
                <a:solidFill>
                  <a:srgbClr val="D3AF86"/>
                </a:solidFill>
                <a:latin typeface="Consolas" panose="020B0609020204030204" pitchFamily="49" charset="0"/>
              </a:rPr>
              <a:t>; </a:t>
            </a:r>
            <a:r>
              <a:rPr lang="en-IN" sz="2200" dirty="0">
                <a:solidFill>
                  <a:srgbClr val="F79A32"/>
                </a:solidFill>
                <a:latin typeface="Consolas" panose="020B0609020204030204" pitchFamily="49" charset="0"/>
              </a:rPr>
              <a:t>test</a:t>
            </a:r>
            <a:r>
              <a:rPr lang="en-IN" sz="2200" dirty="0">
                <a:solidFill>
                  <a:srgbClr val="D3AF86"/>
                </a:solidFill>
                <a:latin typeface="Consolas" panose="020B0609020204030204" pitchFamily="49" charset="0"/>
              </a:rPr>
              <a:t> </a:t>
            </a:r>
            <a:r>
              <a:rPr lang="en-IN" sz="2200" dirty="0">
                <a:solidFill>
                  <a:srgbClr val="F79A32"/>
                </a:solidFill>
                <a:latin typeface="Consolas" panose="020B0609020204030204" pitchFamily="49" charset="0"/>
              </a:rPr>
              <a:t>counter</a:t>
            </a:r>
            <a:r>
              <a:rPr lang="en-IN" sz="2200" dirty="0">
                <a:solidFill>
                  <a:srgbClr val="D3AF86"/>
                </a:solidFill>
                <a:latin typeface="Consolas" panose="020B0609020204030204" pitchFamily="49" charset="0"/>
              </a:rPr>
              <a:t>; </a:t>
            </a:r>
            <a:r>
              <a:rPr lang="en-IN" sz="2200" dirty="0">
                <a:solidFill>
                  <a:srgbClr val="F79A32"/>
                </a:solidFill>
                <a:latin typeface="Consolas" panose="020B0609020204030204" pitchFamily="49" charset="0"/>
              </a:rPr>
              <a:t>increment</a:t>
            </a:r>
            <a:r>
              <a:rPr lang="en-IN" sz="2200" dirty="0">
                <a:solidFill>
                  <a:srgbClr val="D3AF86"/>
                </a:solidFill>
                <a:latin typeface="Consolas" panose="020B0609020204030204" pitchFamily="49" charset="0"/>
              </a:rPr>
              <a:t> </a:t>
            </a:r>
            <a:r>
              <a:rPr lang="en-IN" sz="2200" dirty="0">
                <a:solidFill>
                  <a:srgbClr val="F79A32"/>
                </a:solidFill>
                <a:latin typeface="Consolas" panose="020B0609020204030204" pitchFamily="49" charset="0"/>
              </a:rPr>
              <a:t>counter</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smtClean="0">
                <a:solidFill>
                  <a:srgbClr val="92D050"/>
                </a:solidFill>
                <a:latin typeface="Consolas" panose="020B0609020204030204" pitchFamily="49" charset="0"/>
              </a:rPr>
              <a:t>// </a:t>
            </a:r>
            <a:r>
              <a:rPr lang="en-IN" sz="2200" dirty="0">
                <a:solidFill>
                  <a:srgbClr val="92D050"/>
                </a:solidFill>
                <a:latin typeface="Consolas" panose="020B0609020204030204" pitchFamily="49" charset="0"/>
              </a:rPr>
              <a:t>Code goes here</a:t>
            </a:r>
          </a:p>
          <a:p>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
        <p:nvSpPr>
          <p:cNvPr id="12" name="Rectangle 11"/>
          <p:cNvSpPr/>
          <p:nvPr/>
        </p:nvSpPr>
        <p:spPr>
          <a:xfrm>
            <a:off x="100445" y="4426933"/>
            <a:ext cx="4572000" cy="1107996"/>
          </a:xfrm>
          <a:prstGeom prst="rect">
            <a:avLst/>
          </a:prstGeom>
        </p:spPr>
        <p:txBody>
          <a:bodyPr>
            <a:spAutoFit/>
          </a:bodyPr>
          <a:lstStyle/>
          <a:p>
            <a:r>
              <a:rPr lang="en-IN" sz="2200" dirty="0">
                <a:solidFill>
                  <a:srgbClr val="98676A"/>
                </a:solidFill>
                <a:latin typeface="Consolas" panose="020B0609020204030204" pitchFamily="49" charset="0"/>
              </a:rPr>
              <a:t>foreach</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array</a:t>
            </a:r>
            <a:r>
              <a:rPr lang="en-IN" sz="2200" dirty="0">
                <a:solidFill>
                  <a:srgbClr val="D3AF86"/>
                </a:solidFill>
                <a:latin typeface="Consolas" panose="020B0609020204030204" pitchFamily="49" charset="0"/>
              </a:rPr>
              <a:t> as $</a:t>
            </a:r>
            <a:r>
              <a:rPr lang="en-IN" sz="2200" dirty="0">
                <a:solidFill>
                  <a:srgbClr val="DC3958"/>
                </a:solidFill>
                <a:latin typeface="Consolas" panose="020B0609020204030204" pitchFamily="49" charset="0"/>
              </a:rPr>
              <a:t>value</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smtClean="0">
                <a:solidFill>
                  <a:srgbClr val="92D050"/>
                </a:solidFill>
                <a:latin typeface="Consolas" panose="020B0609020204030204" pitchFamily="49" charset="0"/>
              </a:rPr>
              <a:t>// </a:t>
            </a:r>
            <a:r>
              <a:rPr lang="en-IN" sz="2200" dirty="0">
                <a:solidFill>
                  <a:srgbClr val="92D050"/>
                </a:solidFill>
                <a:latin typeface="Consolas" panose="020B0609020204030204" pitchFamily="49" charset="0"/>
              </a:rPr>
              <a:t>Code goes here</a:t>
            </a:r>
          </a:p>
          <a:p>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
        <p:nvSpPr>
          <p:cNvPr id="13" name="Rectangle 12"/>
          <p:cNvSpPr/>
          <p:nvPr/>
        </p:nvSpPr>
        <p:spPr>
          <a:xfrm>
            <a:off x="4194463" y="3080956"/>
            <a:ext cx="4572000" cy="1200329"/>
          </a:xfrm>
          <a:prstGeom prst="rect">
            <a:avLst/>
          </a:prstGeom>
        </p:spPr>
        <p:txBody>
          <a:bodyPr>
            <a:spAutoFit/>
          </a:bodyPr>
          <a:lstStyle/>
          <a:p>
            <a:r>
              <a:rPr lang="nn-NO" dirty="0">
                <a:solidFill>
                  <a:srgbClr val="98676A"/>
                </a:solidFill>
                <a:latin typeface="Consolas" panose="020B0609020204030204" pitchFamily="49" charset="0"/>
              </a:rPr>
              <a:t>for</a:t>
            </a:r>
            <a:r>
              <a:rPr lang="nn-NO" dirty="0">
                <a:solidFill>
                  <a:srgbClr val="D3AF86"/>
                </a:solidFill>
                <a:latin typeface="Consolas" panose="020B0609020204030204" pitchFamily="49" charset="0"/>
              </a:rPr>
              <a:t> ($</a:t>
            </a:r>
            <a:r>
              <a:rPr lang="nn-NO" dirty="0">
                <a:solidFill>
                  <a:srgbClr val="DC3958"/>
                </a:solidFill>
                <a:latin typeface="Consolas" panose="020B0609020204030204" pitchFamily="49" charset="0"/>
              </a:rPr>
              <a:t>i</a:t>
            </a:r>
            <a:r>
              <a:rPr lang="nn-NO" dirty="0">
                <a:solidFill>
                  <a:srgbClr val="D3AF86"/>
                </a:solidFill>
                <a:latin typeface="Consolas" panose="020B0609020204030204" pitchFamily="49" charset="0"/>
              </a:rPr>
              <a:t>=</a:t>
            </a:r>
            <a:r>
              <a:rPr lang="nn-NO" dirty="0">
                <a:solidFill>
                  <a:srgbClr val="F79A32"/>
                </a:solidFill>
                <a:latin typeface="Consolas" panose="020B0609020204030204" pitchFamily="49" charset="0"/>
              </a:rPr>
              <a:t>0</a:t>
            </a:r>
            <a:r>
              <a:rPr lang="nn-NO" dirty="0">
                <a:solidFill>
                  <a:srgbClr val="D3AF86"/>
                </a:solidFill>
                <a:latin typeface="Consolas" panose="020B0609020204030204" pitchFamily="49" charset="0"/>
              </a:rPr>
              <a:t>; $</a:t>
            </a:r>
            <a:r>
              <a:rPr lang="nn-NO" dirty="0">
                <a:solidFill>
                  <a:srgbClr val="DC3958"/>
                </a:solidFill>
                <a:latin typeface="Consolas" panose="020B0609020204030204" pitchFamily="49" charset="0"/>
              </a:rPr>
              <a:t>i</a:t>
            </a:r>
            <a:r>
              <a:rPr lang="nn-NO" dirty="0">
                <a:solidFill>
                  <a:srgbClr val="D3AF86"/>
                </a:solidFill>
                <a:latin typeface="Consolas" panose="020B0609020204030204" pitchFamily="49" charset="0"/>
              </a:rPr>
              <a:t> &lt; ; $</a:t>
            </a:r>
            <a:r>
              <a:rPr lang="nn-NO" dirty="0">
                <a:solidFill>
                  <a:srgbClr val="DC3958"/>
                </a:solidFill>
                <a:latin typeface="Consolas" panose="020B0609020204030204" pitchFamily="49" charset="0"/>
              </a:rPr>
              <a:t>i</a:t>
            </a:r>
            <a:r>
              <a:rPr lang="nn-NO" dirty="0">
                <a:solidFill>
                  <a:srgbClr val="D3AF86"/>
                </a:solidFill>
                <a:latin typeface="Consolas" panose="020B0609020204030204" pitchFamily="49" charset="0"/>
              </a:rPr>
              <a:t>++) { </a:t>
            </a:r>
          </a:p>
          <a:p>
            <a:r>
              <a:rPr lang="nn-NO" dirty="0">
                <a:solidFill>
                  <a:srgbClr val="A57A4C"/>
                </a:solidFill>
                <a:latin typeface="Consolas" panose="020B0609020204030204" pitchFamily="49" charset="0"/>
              </a:rPr>
              <a:t># code...</a:t>
            </a:r>
            <a:endParaRPr lang="nn-NO" dirty="0">
              <a:solidFill>
                <a:srgbClr val="D3AF86"/>
              </a:solidFill>
              <a:latin typeface="Consolas" panose="020B0609020204030204" pitchFamily="49" charset="0"/>
            </a:endParaRPr>
          </a:p>
          <a:p>
            <a:r>
              <a:rPr lang="nn-NO" dirty="0">
                <a:solidFill>
                  <a:srgbClr val="D3AF86"/>
                </a:solidFill>
                <a:latin typeface="Consolas" panose="020B0609020204030204" pitchFamily="49" charset="0"/>
              </a:rPr>
              <a:t>}</a:t>
            </a:r>
            <a:endParaRPr lang="nn-NO" b="0" dirty="0">
              <a:solidFill>
                <a:srgbClr val="D3AF86"/>
              </a:solidFill>
              <a:effectLst/>
              <a:latin typeface="Consolas" panose="020B0609020204030204" pitchFamily="49" charset="0"/>
            </a:endParaRPr>
          </a:p>
        </p:txBody>
      </p:sp>
      <p:sp>
        <p:nvSpPr>
          <p:cNvPr id="14" name="Rectangle 13"/>
          <p:cNvSpPr/>
          <p:nvPr/>
        </p:nvSpPr>
        <p:spPr>
          <a:xfrm>
            <a:off x="2410690" y="5334000"/>
            <a:ext cx="6781800" cy="1200329"/>
          </a:xfrm>
          <a:prstGeom prst="rect">
            <a:avLst/>
          </a:prstGeom>
        </p:spPr>
        <p:txBody>
          <a:bodyPr wrap="square">
            <a:spAutoFit/>
          </a:bodyPr>
          <a:lstStyle/>
          <a:p>
            <a:r>
              <a:rPr lang="en-IN" dirty="0">
                <a:solidFill>
                  <a:srgbClr val="98676A"/>
                </a:solidFill>
                <a:latin typeface="Consolas" panose="020B0609020204030204" pitchFamily="49" charset="0"/>
              </a:rPr>
              <a:t>foreach</a:t>
            </a:r>
            <a:r>
              <a:rPr lang="en-IN" dirty="0">
                <a:solidFill>
                  <a:srgbClr val="D3AF86"/>
                </a:solidFill>
                <a:latin typeface="Consolas" panose="020B0609020204030204" pitchFamily="49" charset="0"/>
              </a:rPr>
              <a:t> ($</a:t>
            </a:r>
            <a:r>
              <a:rPr lang="en-IN" dirty="0">
                <a:solidFill>
                  <a:srgbClr val="DC3958"/>
                </a:solidFill>
                <a:latin typeface="Consolas" panose="020B0609020204030204" pitchFamily="49" charset="0"/>
              </a:rPr>
              <a:t>variable</a:t>
            </a:r>
            <a:r>
              <a:rPr lang="en-IN" dirty="0">
                <a:solidFill>
                  <a:srgbClr val="D3AF86"/>
                </a:solidFill>
                <a:latin typeface="Consolas" panose="020B0609020204030204" pitchFamily="49" charset="0"/>
              </a:rPr>
              <a:t> as $</a:t>
            </a:r>
            <a:r>
              <a:rPr lang="en-IN" dirty="0">
                <a:solidFill>
                  <a:srgbClr val="DC3958"/>
                </a:solidFill>
                <a:latin typeface="Consolas" panose="020B0609020204030204" pitchFamily="49" charset="0"/>
              </a:rPr>
              <a:t>key</a:t>
            </a:r>
            <a:r>
              <a:rPr lang="en-IN" dirty="0">
                <a:solidFill>
                  <a:srgbClr val="D3AF86"/>
                </a:solidFill>
                <a:latin typeface="Consolas" panose="020B0609020204030204" pitchFamily="49" charset="0"/>
              </a:rPr>
              <a:t> =&gt; $</a:t>
            </a:r>
            <a:r>
              <a:rPr lang="en-IN" dirty="0">
                <a:solidFill>
                  <a:srgbClr val="DC3958"/>
                </a:solidFill>
                <a:latin typeface="Consolas" panose="020B0609020204030204" pitchFamily="49" charset="0"/>
              </a:rPr>
              <a:t>value</a:t>
            </a:r>
            <a:r>
              <a:rPr lang="en-IN" dirty="0">
                <a:solidFill>
                  <a:srgbClr val="D3AF86"/>
                </a:solidFill>
                <a:latin typeface="Consolas" panose="020B0609020204030204" pitchFamily="49" charset="0"/>
              </a:rPr>
              <a:t>) {</a:t>
            </a:r>
          </a:p>
          <a:p>
            <a:r>
              <a:rPr lang="en-IN" dirty="0">
                <a:solidFill>
                  <a:srgbClr val="A57A4C"/>
                </a:solidFill>
                <a:latin typeface="Consolas" panose="020B0609020204030204" pitchFamily="49" charset="0"/>
              </a:rPr>
              <a:t># code...</a:t>
            </a:r>
            <a:endParaRPr lang="en-IN" dirty="0">
              <a:solidFill>
                <a:srgbClr val="D3AF86"/>
              </a:solidFill>
              <a:latin typeface="Consolas" panose="020B0609020204030204" pitchFamily="49" charset="0"/>
            </a:endParaRPr>
          </a:p>
          <a:p>
            <a:r>
              <a:rPr lang="en-IN" dirty="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69298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array</a:t>
            </a:r>
            <a:endParaRPr lang="en-IN" sz="66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18428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array</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r>
              <a:rPr lang="en-IN" sz="1800">
                <a:latin typeface="Open Sans"/>
              </a:rPr>
              <a:t>An array stores multiple values in one single variable</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81000" y="2090172"/>
            <a:ext cx="8382000" cy="1563377"/>
          </a:xfrm>
          <a:prstGeom prst="rect">
            <a:avLst/>
          </a:prstGeom>
          <a:solidFill>
            <a:schemeClr val="accent3">
              <a:lumMod val="20000"/>
              <a:lumOff val="80000"/>
            </a:schemeClr>
          </a:solidFill>
        </p:spPr>
        <p:txBody>
          <a:bodyPr wrap="square">
            <a:spAutoFit/>
          </a:bodyPr>
          <a:lstStyle/>
          <a:p>
            <a:pPr marL="342900" indent="-342900">
              <a:lnSpc>
                <a:spcPct val="150000"/>
              </a:lnSpc>
              <a:buFont typeface="Arial" panose="020B0604020202020204" pitchFamily="34" charset="0"/>
              <a:buChar char="•"/>
            </a:pPr>
            <a:r>
              <a:rPr lang="en-IN" sz="22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Indexed arrays - Arrays with a numeric index</a:t>
            </a:r>
          </a:p>
          <a:p>
            <a:pPr marL="342900" indent="-342900">
              <a:lnSpc>
                <a:spcPct val="150000"/>
              </a:lnSpc>
              <a:buFont typeface="Arial" panose="020B0604020202020204" pitchFamily="34" charset="0"/>
              <a:buChar char="•"/>
            </a:pPr>
            <a:r>
              <a:rPr lang="en-IN" sz="22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Associative arrays - Arrays with named keys</a:t>
            </a:r>
          </a:p>
          <a:p>
            <a:pPr marL="342900" indent="-342900">
              <a:lnSpc>
                <a:spcPct val="150000"/>
              </a:lnSpc>
              <a:buFont typeface="Arial" panose="020B0604020202020204" pitchFamily="34" charset="0"/>
              <a:buChar char="•"/>
            </a:pPr>
            <a:r>
              <a:rPr lang="en-IN" sz="22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Multidimensional arrays - Arrays containing one or more arrays</a:t>
            </a:r>
          </a:p>
        </p:txBody>
      </p:sp>
      <p:sp>
        <p:nvSpPr>
          <p:cNvPr id="4" name="Rectangle 3"/>
          <p:cNvSpPr/>
          <p:nvPr/>
        </p:nvSpPr>
        <p:spPr>
          <a:xfrm>
            <a:off x="3439391" y="159603"/>
            <a:ext cx="5486400" cy="400110"/>
          </a:xfrm>
          <a:prstGeom prst="rect">
            <a:avLst/>
          </a:prstGeom>
        </p:spPr>
        <p:txBody>
          <a:bodyPr wrap="square">
            <a:spAutoFit/>
          </a:bodyPr>
          <a:lstStyle/>
          <a:p>
            <a:r>
              <a:rPr lang="en-IN" sz="2000" dirty="0">
                <a:solidFill>
                  <a:srgbClr val="FFC000"/>
                </a:solidFill>
                <a:latin typeface="Arial" panose="020B0604020202020204" pitchFamily="34" charset="0"/>
                <a:cs typeface="Arial" panose="020B0604020202020204" pitchFamily="34" charset="0"/>
              </a:rPr>
              <a:t>The array() function is used to create an array.</a:t>
            </a:r>
          </a:p>
        </p:txBody>
      </p:sp>
    </p:spTree>
    <p:extLst>
      <p:ext uri="{BB962C8B-B14F-4D97-AF65-F5344CB8AC3E}">
        <p14:creationId xmlns:p14="http://schemas.microsoft.com/office/powerpoint/2010/main" val="500486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i</a:t>
            </a:r>
            <a:r>
              <a:rPr lang="en-IN" sz="3600" dirty="0" smtClean="0">
                <a:solidFill>
                  <a:srgbClr val="13D9E3"/>
                </a:solidFill>
                <a:latin typeface="Arial" panose="020B0604020202020204" pitchFamily="34" charset="0"/>
                <a:cs typeface="Arial" panose="020B0604020202020204" pitchFamily="34" charset="0"/>
              </a:rPr>
              <a:t>ndexed</a:t>
            </a:r>
            <a:r>
              <a:rPr lang="en-IN" sz="3600" dirty="0" smtClean="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 </a:t>
            </a:r>
            <a:r>
              <a:rPr lang="en-US" sz="3600" dirty="0" smtClean="0">
                <a:solidFill>
                  <a:srgbClr val="13D9E3"/>
                </a:solidFill>
                <a:latin typeface="Arial" panose="020B0604020202020204" pitchFamily="34" charset="0"/>
                <a:cs typeface="Arial" panose="020B0604020202020204" pitchFamily="34" charset="0"/>
              </a:rPr>
              <a:t>array</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r>
              <a:rPr lang="en-IN" sz="1800">
                <a:latin typeface="Open Sans"/>
              </a:rPr>
              <a:t>An array stores multiple values in one single variable</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3439391" y="159603"/>
            <a:ext cx="5486400" cy="400110"/>
          </a:xfrm>
          <a:prstGeom prst="rect">
            <a:avLst/>
          </a:prstGeom>
        </p:spPr>
        <p:txBody>
          <a:bodyPr wrap="square">
            <a:spAutoFit/>
          </a:bodyPr>
          <a:lstStyle/>
          <a:p>
            <a:r>
              <a:rPr lang="en-IN" sz="2000" dirty="0">
                <a:solidFill>
                  <a:srgbClr val="FFC000"/>
                </a:solidFill>
                <a:latin typeface="Arial" panose="020B0604020202020204" pitchFamily="34" charset="0"/>
                <a:cs typeface="Arial" panose="020B0604020202020204" pitchFamily="34" charset="0"/>
              </a:rPr>
              <a:t>The array() function is used to create an array.</a:t>
            </a:r>
          </a:p>
        </p:txBody>
      </p:sp>
      <p:sp>
        <p:nvSpPr>
          <p:cNvPr id="3" name="Rectangle 2"/>
          <p:cNvSpPr/>
          <p:nvPr/>
        </p:nvSpPr>
        <p:spPr>
          <a:xfrm>
            <a:off x="228600" y="2368687"/>
            <a:ext cx="8686800" cy="430887"/>
          </a:xfrm>
          <a:prstGeom prst="rect">
            <a:avLst/>
          </a:prstGeom>
        </p:spPr>
        <p:txBody>
          <a:bodyPr wrap="square">
            <a:spAutoFit/>
          </a:bodyPr>
          <a:lstStyle/>
          <a:p>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colors</a:t>
            </a:r>
            <a:r>
              <a:rPr lang="en-IN" sz="2200" dirty="0">
                <a:solidFill>
                  <a:srgbClr val="D3AF86"/>
                </a:solidFill>
                <a:latin typeface="Consolas" panose="020B0609020204030204" pitchFamily="49" charset="0"/>
              </a:rPr>
              <a:t> = </a:t>
            </a:r>
            <a:r>
              <a:rPr lang="en-IN" sz="2200" dirty="0">
                <a:solidFill>
                  <a:srgbClr val="7E602C"/>
                </a:solidFill>
                <a:latin typeface="Consolas" panose="020B0609020204030204" pitchFamily="49" charset="0"/>
              </a:rPr>
              <a:t>array</a:t>
            </a:r>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Red</a:t>
            </a:r>
            <a:r>
              <a:rPr lang="en-IN" sz="2200" dirty="0">
                <a:solidFill>
                  <a:srgbClr val="D3AF86"/>
                </a:solidFill>
                <a:latin typeface="Consolas" panose="020B0609020204030204" pitchFamily="49" charset="0"/>
              </a:rPr>
              <a:t>", "</a:t>
            </a:r>
            <a:r>
              <a:rPr lang="en-IN" sz="2200" dirty="0">
                <a:solidFill>
                  <a:srgbClr val="889B4A"/>
                </a:solidFill>
                <a:latin typeface="Consolas" panose="020B0609020204030204" pitchFamily="49" charset="0"/>
              </a:rPr>
              <a:t>Blue</a:t>
            </a:r>
            <a:r>
              <a:rPr lang="en-IN" sz="2200" dirty="0">
                <a:solidFill>
                  <a:srgbClr val="D3AF86"/>
                </a:solidFill>
                <a:latin typeface="Consolas" panose="020B0609020204030204" pitchFamily="49" charset="0"/>
              </a:rPr>
              <a:t>", "</a:t>
            </a:r>
            <a:r>
              <a:rPr lang="en-IN" sz="2200" dirty="0">
                <a:solidFill>
                  <a:srgbClr val="889B4A"/>
                </a:solidFill>
                <a:latin typeface="Consolas" panose="020B0609020204030204" pitchFamily="49" charset="0"/>
              </a:rPr>
              <a:t>Green</a:t>
            </a:r>
            <a:r>
              <a:rPr lang="en-IN" sz="2200" dirty="0">
                <a:solidFill>
                  <a:srgbClr val="D3AF86"/>
                </a:solidFill>
                <a:latin typeface="Consolas" panose="020B0609020204030204" pitchFamily="49" charset="0"/>
              </a:rPr>
              <a:t>", "</a:t>
            </a:r>
            <a:r>
              <a:rPr lang="en-IN" sz="2200" dirty="0">
                <a:solidFill>
                  <a:srgbClr val="889B4A"/>
                </a:solidFill>
                <a:latin typeface="Consolas" panose="020B0609020204030204" pitchFamily="49" charset="0"/>
              </a:rPr>
              <a:t>Yellow</a:t>
            </a:r>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
        <p:nvSpPr>
          <p:cNvPr id="4" name="Rectangle 3"/>
          <p:cNvSpPr/>
          <p:nvPr/>
        </p:nvSpPr>
        <p:spPr>
          <a:xfrm>
            <a:off x="228600" y="3048000"/>
            <a:ext cx="8686800" cy="1785104"/>
          </a:xfrm>
          <a:prstGeom prst="rect">
            <a:avLst/>
          </a:prstGeom>
        </p:spPr>
        <p:txBody>
          <a:bodyPr wrap="square">
            <a:spAutoFit/>
          </a:bodyPr>
          <a:lstStyle/>
          <a:p>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colors</a:t>
            </a:r>
            <a:r>
              <a:rPr lang="en-IN" sz="2200" dirty="0">
                <a:solidFill>
                  <a:srgbClr val="D3AF86"/>
                </a:solidFill>
                <a:latin typeface="Consolas" panose="020B0609020204030204" pitchFamily="49" charset="0"/>
              </a:rPr>
              <a:t> = </a:t>
            </a:r>
            <a:r>
              <a:rPr lang="en-IN" sz="2200" dirty="0">
                <a:solidFill>
                  <a:srgbClr val="7E602C"/>
                </a:solidFill>
                <a:latin typeface="Consolas" panose="020B0609020204030204" pitchFamily="49" charset="0"/>
              </a:rPr>
              <a:t>array</a:t>
            </a:r>
            <a:r>
              <a:rPr lang="en-IN" sz="2200" dirty="0" smtClean="0">
                <a:solidFill>
                  <a:srgbClr val="D3AF86"/>
                </a:solidFill>
                <a:latin typeface="Consolas" panose="020B0609020204030204" pitchFamily="49" charset="0"/>
              </a:rPr>
              <a:t>();</a:t>
            </a:r>
          </a:p>
          <a:p>
            <a:r>
              <a:rPr lang="en-IN" sz="2200" dirty="0" smtClean="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colors</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0</a:t>
            </a:r>
            <a:r>
              <a:rPr lang="en-IN" sz="2200" dirty="0">
                <a:solidFill>
                  <a:srgbClr val="D3AF86"/>
                </a:solidFill>
                <a:latin typeface="Consolas" panose="020B0609020204030204" pitchFamily="49" charset="0"/>
              </a:rPr>
              <a:t>] = "</a:t>
            </a:r>
            <a:r>
              <a:rPr lang="en-IN" sz="2200" dirty="0">
                <a:solidFill>
                  <a:srgbClr val="889B4A"/>
                </a:solidFill>
                <a:latin typeface="Consolas" panose="020B0609020204030204" pitchFamily="49" charset="0"/>
              </a:rPr>
              <a:t>Red</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colors</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1</a:t>
            </a:r>
            <a:r>
              <a:rPr lang="en-IN" sz="2200" dirty="0">
                <a:solidFill>
                  <a:srgbClr val="D3AF86"/>
                </a:solidFill>
                <a:latin typeface="Consolas" panose="020B0609020204030204" pitchFamily="49" charset="0"/>
              </a:rPr>
              <a:t>] = "</a:t>
            </a:r>
            <a:r>
              <a:rPr lang="en-IN" sz="2200" dirty="0">
                <a:solidFill>
                  <a:srgbClr val="889B4A"/>
                </a:solidFill>
                <a:latin typeface="Consolas" panose="020B0609020204030204" pitchFamily="49" charset="0"/>
              </a:rPr>
              <a:t>Blue</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colors</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2</a:t>
            </a:r>
            <a:r>
              <a:rPr lang="en-IN" sz="2200" dirty="0">
                <a:solidFill>
                  <a:srgbClr val="D3AF86"/>
                </a:solidFill>
                <a:latin typeface="Consolas" panose="020B0609020204030204" pitchFamily="49" charset="0"/>
              </a:rPr>
              <a:t>] = "</a:t>
            </a:r>
            <a:r>
              <a:rPr lang="en-IN" sz="2200" dirty="0">
                <a:solidFill>
                  <a:srgbClr val="889B4A"/>
                </a:solidFill>
                <a:latin typeface="Consolas" panose="020B0609020204030204" pitchFamily="49" charset="0"/>
              </a:rPr>
              <a:t>Green</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colors</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3</a:t>
            </a:r>
            <a:r>
              <a:rPr lang="en-IN" sz="2200" dirty="0">
                <a:solidFill>
                  <a:srgbClr val="D3AF86"/>
                </a:solidFill>
                <a:latin typeface="Consolas" panose="020B0609020204030204" pitchFamily="49" charset="0"/>
              </a:rPr>
              <a:t>] = "</a:t>
            </a:r>
            <a:r>
              <a:rPr lang="en-IN" sz="2200" dirty="0">
                <a:solidFill>
                  <a:srgbClr val="889B4A"/>
                </a:solidFill>
                <a:latin typeface="Consolas" panose="020B0609020204030204" pitchFamily="49" charset="0"/>
              </a:rPr>
              <a:t>Yellow</a:t>
            </a:r>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648977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count() </a:t>
            </a:r>
            <a:r>
              <a:rPr lang="en-IN" sz="3600" dirty="0" smtClean="0">
                <a:solidFill>
                  <a:srgbClr val="13D9E3"/>
                </a:solidFill>
                <a:latin typeface="Arial" panose="020B0604020202020204" pitchFamily="34" charset="0"/>
                <a:cs typeface="Arial" panose="020B0604020202020204" pitchFamily="34" charset="0"/>
              </a:rPr>
              <a:t>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r>
              <a:rPr lang="en-IN" sz="1800" dirty="0">
                <a:latin typeface="Open Sans"/>
              </a:rPr>
              <a:t>The count() function is used to return the </a:t>
            </a:r>
            <a:r>
              <a:rPr lang="en-IN" sz="1800" dirty="0" smtClean="0">
                <a:latin typeface="Open Sans"/>
              </a:rPr>
              <a:t>length of </a:t>
            </a:r>
            <a:r>
              <a:rPr lang="en-IN" sz="1800" dirty="0">
                <a:latin typeface="Open Sans"/>
              </a:rPr>
              <a:t>an </a:t>
            </a:r>
            <a:r>
              <a:rPr lang="en-IN" sz="1800" dirty="0" smtClean="0">
                <a:latin typeface="Open Sans"/>
              </a:rPr>
              <a:t>array.</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21365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100855"/>
            <a:ext cx="8763000" cy="1692771"/>
          </a:xfrm>
          <a:prstGeom prst="rect">
            <a:avLst/>
          </a:prstGeom>
        </p:spPr>
        <p:txBody>
          <a:bodyPr wrap="square">
            <a:spAutoFit/>
          </a:bodyPr>
          <a:lstStyle/>
          <a:p>
            <a:r>
              <a:rPr lang="en-IN" sz="2000" dirty="0">
                <a:solidFill>
                  <a:srgbClr val="088649"/>
                </a:solidFill>
                <a:latin typeface="Consolas" panose="020B0609020204030204" pitchFamily="49" charset="0"/>
              </a:rPr>
              <a:t>&lt;?php</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colors</a:t>
            </a:r>
            <a:r>
              <a:rPr lang="en-IN" sz="2000" dirty="0">
                <a:solidFill>
                  <a:srgbClr val="D3AF86"/>
                </a:solidFill>
                <a:latin typeface="Consolas" panose="020B0609020204030204" pitchFamily="49" charset="0"/>
              </a:rPr>
              <a:t> = </a:t>
            </a:r>
            <a:r>
              <a:rPr lang="en-IN" sz="2000" dirty="0">
                <a:solidFill>
                  <a:srgbClr val="7E602C"/>
                </a:solidFill>
                <a:latin typeface="Consolas" panose="020B0609020204030204" pitchFamily="49" charset="0"/>
              </a:rPr>
              <a:t>array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Red</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Blue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Green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Yellow</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cnt</a:t>
            </a:r>
            <a:r>
              <a:rPr lang="en-IN" sz="2000" dirty="0">
                <a:solidFill>
                  <a:srgbClr val="D3AF86"/>
                </a:solidFill>
                <a:latin typeface="Consolas" panose="020B0609020204030204" pitchFamily="49" charset="0"/>
              </a:rPr>
              <a:t> = </a:t>
            </a:r>
            <a:r>
              <a:rPr lang="en-IN" sz="2000" dirty="0">
                <a:solidFill>
                  <a:srgbClr val="7E602C"/>
                </a:solidFill>
                <a:latin typeface="Consolas" panose="020B0609020204030204" pitchFamily="49" charset="0"/>
              </a:rPr>
              <a:t>count</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colors</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echo</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cnt</a:t>
            </a:r>
            <a:r>
              <a:rPr lang="en-IN" sz="2000" dirty="0">
                <a:solidFill>
                  <a:srgbClr val="D3AF86"/>
                </a:solidFill>
                <a:latin typeface="Consolas" panose="020B0609020204030204" pitchFamily="49" charset="0"/>
              </a:rPr>
              <a:t>;</a:t>
            </a:r>
          </a:p>
          <a:p>
            <a:r>
              <a:rPr lang="en-IN" sz="2000" dirty="0">
                <a:solidFill>
                  <a:srgbClr val="088649"/>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3" name="Rectangle 2"/>
          <p:cNvSpPr/>
          <p:nvPr/>
        </p:nvSpPr>
        <p:spPr>
          <a:xfrm>
            <a:off x="152400" y="2532913"/>
            <a:ext cx="4227439" cy="430887"/>
          </a:xfrm>
          <a:prstGeom prst="rect">
            <a:avLst/>
          </a:prstGeom>
        </p:spPr>
        <p:txBody>
          <a:bodyPr wrap="none">
            <a:spAutoFit/>
          </a:bodyPr>
          <a:lstStyle/>
          <a:p>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var</a:t>
            </a:r>
            <a:r>
              <a:rPr lang="en-IN" sz="2200" dirty="0">
                <a:solidFill>
                  <a:srgbClr val="D3AF86"/>
                </a:solidFill>
                <a:latin typeface="Consolas" panose="020B0609020204030204" pitchFamily="49" charset="0"/>
              </a:rPr>
              <a:t> = </a:t>
            </a:r>
            <a:r>
              <a:rPr lang="en-IN" sz="2200" dirty="0">
                <a:solidFill>
                  <a:srgbClr val="7E602C"/>
                </a:solidFill>
                <a:latin typeface="Consolas" panose="020B0609020204030204" pitchFamily="49" charset="0"/>
              </a:rPr>
              <a:t>count</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arrayList </a:t>
            </a:r>
            <a:r>
              <a:rPr lang="en-IN" sz="2200" dirty="0" smtClean="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08197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associative</a:t>
            </a:r>
            <a:r>
              <a:rPr lang="en-IN" sz="3600" dirty="0" smtClean="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 </a:t>
            </a:r>
            <a:r>
              <a:rPr lang="en-US" sz="3600" dirty="0" smtClean="0">
                <a:solidFill>
                  <a:srgbClr val="13D9E3"/>
                </a:solidFill>
                <a:latin typeface="Arial" panose="020B0604020202020204" pitchFamily="34" charset="0"/>
                <a:cs typeface="Arial" panose="020B0604020202020204" pitchFamily="34" charset="0"/>
              </a:rPr>
              <a:t>array</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r>
              <a:rPr lang="en-IN" sz="1800">
                <a:latin typeface="Open Sans"/>
              </a:rPr>
              <a:t>An array stores multiple values in one single variable</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21365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514600"/>
            <a:ext cx="8686800" cy="430887"/>
          </a:xfrm>
          <a:prstGeom prst="rect">
            <a:avLst/>
          </a:prstGeom>
        </p:spPr>
        <p:txBody>
          <a:bodyPr wrap="square">
            <a:spAutoFit/>
          </a:bodyPr>
          <a:lstStyle/>
          <a:p>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color</a:t>
            </a:r>
            <a:r>
              <a:rPr lang="en-IN" sz="2200" dirty="0">
                <a:solidFill>
                  <a:srgbClr val="D3AF86"/>
                </a:solidFill>
                <a:latin typeface="Consolas" panose="020B0609020204030204" pitchFamily="49" charset="0"/>
              </a:rPr>
              <a:t> = </a:t>
            </a:r>
            <a:r>
              <a:rPr lang="en-IN" sz="2200" dirty="0">
                <a:solidFill>
                  <a:srgbClr val="7E602C"/>
                </a:solidFill>
                <a:latin typeface="Consolas" panose="020B0609020204030204" pitchFamily="49" charset="0"/>
              </a:rPr>
              <a:t>array</a:t>
            </a:r>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a</a:t>
            </a:r>
            <a:r>
              <a:rPr lang="en-IN" sz="2200" dirty="0">
                <a:solidFill>
                  <a:srgbClr val="D3AF86"/>
                </a:solidFill>
                <a:latin typeface="Consolas" panose="020B0609020204030204" pitchFamily="49" charset="0"/>
              </a:rPr>
              <a:t>"=&gt;"</a:t>
            </a:r>
            <a:r>
              <a:rPr lang="en-IN" sz="2200" dirty="0">
                <a:solidFill>
                  <a:srgbClr val="889B4A"/>
                </a:solidFill>
                <a:latin typeface="Consolas" panose="020B0609020204030204" pitchFamily="49" charset="0"/>
              </a:rPr>
              <a:t>likes Red</a:t>
            </a:r>
            <a:r>
              <a:rPr lang="en-IN" sz="2200" dirty="0">
                <a:solidFill>
                  <a:srgbClr val="D3AF86"/>
                </a:solidFill>
                <a:latin typeface="Consolas" panose="020B0609020204030204" pitchFamily="49" charset="0"/>
              </a:rPr>
              <a:t>", "</a:t>
            </a:r>
            <a:r>
              <a:rPr lang="en-IN" sz="2200" dirty="0">
                <a:solidFill>
                  <a:srgbClr val="889B4A"/>
                </a:solidFill>
                <a:latin typeface="Consolas" panose="020B0609020204030204" pitchFamily="49" charset="0"/>
              </a:rPr>
              <a:t>b</a:t>
            </a:r>
            <a:r>
              <a:rPr lang="en-IN" sz="2200" dirty="0">
                <a:solidFill>
                  <a:srgbClr val="D3AF86"/>
                </a:solidFill>
                <a:latin typeface="Consolas" panose="020B0609020204030204" pitchFamily="49" charset="0"/>
              </a:rPr>
              <a:t>"=&gt;"</a:t>
            </a:r>
            <a:r>
              <a:rPr lang="en-IN" sz="2200" dirty="0">
                <a:solidFill>
                  <a:srgbClr val="889B4A"/>
                </a:solidFill>
                <a:latin typeface="Consolas" panose="020B0609020204030204" pitchFamily="49" charset="0"/>
              </a:rPr>
              <a:t>likes </a:t>
            </a:r>
            <a:r>
              <a:rPr lang="en-IN" sz="2200" dirty="0" smtClean="0">
                <a:solidFill>
                  <a:srgbClr val="889B4A"/>
                </a:solidFill>
                <a:latin typeface="Consolas" panose="020B0609020204030204" pitchFamily="49" charset="0"/>
              </a:rPr>
              <a:t>Blue</a:t>
            </a:r>
            <a:r>
              <a:rPr lang="en-IN" sz="2200" dirty="0" smtClean="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
        <p:nvSpPr>
          <p:cNvPr id="7" name="Rectangle 6"/>
          <p:cNvSpPr/>
          <p:nvPr/>
        </p:nvSpPr>
        <p:spPr>
          <a:xfrm>
            <a:off x="152400" y="3124200"/>
            <a:ext cx="8763000" cy="1631216"/>
          </a:xfrm>
          <a:prstGeom prst="rect">
            <a:avLst/>
          </a:prstGeom>
        </p:spPr>
        <p:txBody>
          <a:bodyPr wrap="square">
            <a:spAutoFit/>
          </a:bodyPr>
          <a:lstStyle/>
          <a:p>
            <a:r>
              <a:rPr lang="en-IN" sz="2000" dirty="0">
                <a:solidFill>
                  <a:srgbClr val="088649"/>
                </a:solidFill>
                <a:latin typeface="Consolas" panose="020B0609020204030204" pitchFamily="49" charset="0"/>
              </a:rPr>
              <a:t>&lt;?php</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array</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likes Red</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likes Blue</a:t>
            </a:r>
            <a:r>
              <a:rPr lang="en-IN" sz="2000" dirty="0" smtClean="0">
                <a:solidFill>
                  <a:srgbClr val="D3AF86"/>
                </a:solidFill>
                <a:latin typeface="Consolas" panose="020B0609020204030204" pitchFamily="49" charset="0"/>
              </a:rPr>
              <a:t>";</a:t>
            </a:r>
          </a:p>
          <a:p>
            <a:r>
              <a:rPr lang="en-IN" sz="2000" dirty="0" smtClean="0">
                <a:solidFill>
                  <a:srgbClr val="088649"/>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8585253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sorting </a:t>
            </a:r>
            <a:r>
              <a:rPr lang="en-US" sz="3600" dirty="0" smtClean="0">
                <a:solidFill>
                  <a:srgbClr val="13D9E3"/>
                </a:solidFill>
                <a:latin typeface="Arial" panose="020B0604020202020204" pitchFamily="34" charset="0"/>
                <a:cs typeface="Arial" panose="020B0604020202020204" pitchFamily="34" charset="0"/>
              </a:rPr>
              <a:t>array </a:t>
            </a:r>
            <a:r>
              <a:rPr lang="en-US" sz="3600" dirty="0" smtClean="0">
                <a:latin typeface="Arial" panose="020B0604020202020204" pitchFamily="34" charset="0"/>
                <a:cs typeface="Arial" panose="020B0604020202020204" pitchFamily="34" charset="0"/>
              </a:rPr>
              <a:t>-</a:t>
            </a:r>
            <a:r>
              <a:rPr lang="en-US" sz="3600" dirty="0" smtClean="0">
                <a:solidFill>
                  <a:srgbClr val="13D9E3"/>
                </a:solidFill>
                <a:latin typeface="Arial" panose="020B0604020202020204" pitchFamily="34" charset="0"/>
                <a:cs typeface="Arial" panose="020B0604020202020204" pitchFamily="34" charset="0"/>
              </a:rPr>
              <a:t> </a:t>
            </a:r>
            <a:r>
              <a:rPr lang="en-IN" sz="3600" dirty="0">
                <a:solidFill>
                  <a:srgbClr val="13D9E3"/>
                </a:solidFill>
                <a:latin typeface="Arial" panose="020B0604020202020204" pitchFamily="34" charset="0"/>
                <a:cs typeface="Arial" panose="020B0604020202020204" pitchFamily="34" charset="0"/>
              </a:rPr>
              <a:t>sort() </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646331"/>
          </a:xfrm>
          <a:prstGeom prst="rect">
            <a:avLst/>
          </a:prstGeom>
        </p:spPr>
        <p:txBody>
          <a:bodyPr wrap="square">
            <a:spAutoFit/>
          </a:bodyPr>
          <a:lstStyle/>
          <a:p>
            <a:r>
              <a:rPr lang="en-IN" sz="1800" dirty="0">
                <a:latin typeface="Open Sans"/>
              </a:rPr>
              <a:t>sort() - sort arrays in ascending order</a:t>
            </a:r>
          </a:p>
          <a:p>
            <a:r>
              <a:rPr lang="en-IN" sz="1800" dirty="0" smtClean="0">
                <a:latin typeface="Open Sans"/>
              </a:rPr>
              <a:t>rsort() </a:t>
            </a:r>
            <a:r>
              <a:rPr lang="en-IN" sz="1800" dirty="0">
                <a:latin typeface="Open Sans"/>
              </a:rPr>
              <a:t>- sort arrays in descending order</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152400" y="2057400"/>
            <a:ext cx="8839200" cy="3785652"/>
          </a:xfrm>
          <a:prstGeom prst="rect">
            <a:avLst/>
          </a:prstGeom>
        </p:spPr>
        <p:txBody>
          <a:bodyPr wrap="square">
            <a:spAutoFit/>
          </a:bodyPr>
          <a:lstStyle/>
          <a:p>
            <a:r>
              <a:rPr lang="en-IN" sz="2000" dirty="0">
                <a:solidFill>
                  <a:srgbClr val="088649"/>
                </a:solidFill>
                <a:latin typeface="Consolas" panose="020B0609020204030204" pitchFamily="49" charset="0"/>
              </a:rPr>
              <a:t>&lt;?php</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colors</a:t>
            </a:r>
            <a:r>
              <a:rPr lang="en-IN" sz="2000" dirty="0">
                <a:solidFill>
                  <a:srgbClr val="D3AF86"/>
                </a:solidFill>
                <a:latin typeface="Consolas" panose="020B0609020204030204" pitchFamily="49" charset="0"/>
              </a:rPr>
              <a:t> = </a:t>
            </a:r>
            <a:r>
              <a:rPr lang="en-IN" sz="2000" dirty="0">
                <a:solidFill>
                  <a:srgbClr val="7E602C"/>
                </a:solidFill>
                <a:latin typeface="Consolas" panose="020B0609020204030204" pitchFamily="49" charset="0"/>
              </a:rPr>
              <a:t>array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Red</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Blue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Green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Yellow</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sort</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colors</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smtClean="0">
                <a:solidFill>
                  <a:srgbClr val="98676A"/>
                </a:solidFill>
                <a:latin typeface="Consolas" panose="020B0609020204030204" pitchFamily="49" charset="0"/>
              </a:rPr>
              <a:t>foreach</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colors</a:t>
            </a:r>
            <a:r>
              <a:rPr lang="en-IN" sz="2000" dirty="0">
                <a:solidFill>
                  <a:srgbClr val="D3AF86"/>
                </a:solidFill>
                <a:latin typeface="Consolas" panose="020B0609020204030204" pitchFamily="49" charset="0"/>
              </a:rPr>
              <a:t> as $</a:t>
            </a:r>
            <a:r>
              <a:rPr lang="en-IN" sz="2000" dirty="0">
                <a:solidFill>
                  <a:srgbClr val="DC3958"/>
                </a:solidFill>
                <a:latin typeface="Consolas" panose="020B0609020204030204" pitchFamily="49" charset="0"/>
              </a:rPr>
              <a:t>values</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echo</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values</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numbers</a:t>
            </a:r>
            <a:r>
              <a:rPr lang="en-IN" sz="2000" dirty="0">
                <a:solidFill>
                  <a:srgbClr val="D3AF86"/>
                </a:solidFill>
                <a:latin typeface="Consolas" panose="020B0609020204030204" pitchFamily="49" charset="0"/>
              </a:rPr>
              <a:t> = </a:t>
            </a:r>
            <a:r>
              <a:rPr lang="en-IN" sz="2000" dirty="0">
                <a:solidFill>
                  <a:srgbClr val="7E602C"/>
                </a:solidFill>
                <a:latin typeface="Consolas" panose="020B0609020204030204" pitchFamily="49" charset="0"/>
              </a:rPr>
              <a:t>array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11</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sort</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numbers</a:t>
            </a:r>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   foreach</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numbers</a:t>
            </a:r>
            <a:r>
              <a:rPr lang="en-IN" sz="2000" dirty="0">
                <a:solidFill>
                  <a:srgbClr val="D3AF86"/>
                </a:solidFill>
                <a:latin typeface="Consolas" panose="020B0609020204030204" pitchFamily="49" charset="0"/>
              </a:rPr>
              <a:t> as $</a:t>
            </a:r>
            <a:r>
              <a:rPr lang="en-IN" sz="2000" dirty="0">
                <a:solidFill>
                  <a:srgbClr val="DC3958"/>
                </a:solidFill>
                <a:latin typeface="Consolas" panose="020B0609020204030204" pitchFamily="49" charset="0"/>
              </a:rPr>
              <a:t>values</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echo</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values</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 </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088649"/>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643998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sorting </a:t>
            </a:r>
            <a:r>
              <a:rPr lang="en-US" sz="3600" dirty="0" smtClean="0">
                <a:solidFill>
                  <a:srgbClr val="13D9E3"/>
                </a:solidFill>
                <a:latin typeface="Arial" panose="020B0604020202020204" pitchFamily="34" charset="0"/>
                <a:cs typeface="Arial" panose="020B0604020202020204" pitchFamily="34" charset="0"/>
              </a:rPr>
              <a:t>array </a:t>
            </a:r>
            <a:r>
              <a:rPr lang="en-US" sz="3600" dirty="0" smtClean="0">
                <a:latin typeface="Arial" panose="020B0604020202020204" pitchFamily="34" charset="0"/>
                <a:cs typeface="Arial" panose="020B0604020202020204" pitchFamily="34" charset="0"/>
              </a:rPr>
              <a:t>-</a:t>
            </a:r>
            <a:r>
              <a:rPr lang="en-US" sz="3600" dirty="0" smtClean="0">
                <a:solidFill>
                  <a:srgbClr val="13D9E3"/>
                </a:solidFill>
                <a:latin typeface="Arial" panose="020B0604020202020204" pitchFamily="34" charset="0"/>
                <a:cs typeface="Arial" panose="020B0604020202020204" pitchFamily="34" charset="0"/>
              </a:rPr>
              <a:t> r</a:t>
            </a:r>
            <a:r>
              <a:rPr lang="en-IN" sz="3600" dirty="0" smtClean="0">
                <a:solidFill>
                  <a:srgbClr val="13D9E3"/>
                </a:solidFill>
                <a:latin typeface="Arial" panose="020B0604020202020204" pitchFamily="34" charset="0"/>
                <a:cs typeface="Arial" panose="020B0604020202020204" pitchFamily="34" charset="0"/>
              </a:rPr>
              <a:t>sort</a:t>
            </a:r>
            <a:r>
              <a:rPr lang="en-IN" sz="3600" dirty="0">
                <a:solidFill>
                  <a:srgbClr val="13D9E3"/>
                </a:solidFill>
                <a:latin typeface="Arial" panose="020B0604020202020204" pitchFamily="34" charset="0"/>
                <a:cs typeface="Arial" panose="020B0604020202020204" pitchFamily="34" charset="0"/>
              </a:rPr>
              <a:t>() </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646331"/>
          </a:xfrm>
          <a:prstGeom prst="rect">
            <a:avLst/>
          </a:prstGeom>
        </p:spPr>
        <p:txBody>
          <a:bodyPr wrap="square">
            <a:spAutoFit/>
          </a:bodyPr>
          <a:lstStyle/>
          <a:p>
            <a:r>
              <a:rPr lang="en-IN" sz="1800" dirty="0">
                <a:latin typeface="Open Sans"/>
              </a:rPr>
              <a:t>sort() - sort arrays in ascending order</a:t>
            </a:r>
          </a:p>
          <a:p>
            <a:r>
              <a:rPr lang="en-IN" sz="1800" dirty="0" smtClean="0">
                <a:latin typeface="Open Sans"/>
              </a:rPr>
              <a:t>rsort() </a:t>
            </a:r>
            <a:r>
              <a:rPr lang="en-IN" sz="1800" dirty="0">
                <a:latin typeface="Open Sans"/>
              </a:rPr>
              <a:t>- sort arrays in descending order</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152400" y="2057400"/>
            <a:ext cx="8839200" cy="3785652"/>
          </a:xfrm>
          <a:prstGeom prst="rect">
            <a:avLst/>
          </a:prstGeom>
        </p:spPr>
        <p:txBody>
          <a:bodyPr wrap="square">
            <a:spAutoFit/>
          </a:bodyPr>
          <a:lstStyle/>
          <a:p>
            <a:r>
              <a:rPr lang="en-IN" sz="2000" dirty="0">
                <a:solidFill>
                  <a:srgbClr val="088649"/>
                </a:solidFill>
                <a:latin typeface="Consolas" panose="020B0609020204030204" pitchFamily="49" charset="0"/>
              </a:rPr>
              <a:t>&lt;?php</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colors</a:t>
            </a:r>
            <a:r>
              <a:rPr lang="en-IN" sz="2000" dirty="0">
                <a:solidFill>
                  <a:srgbClr val="D3AF86"/>
                </a:solidFill>
                <a:latin typeface="Consolas" panose="020B0609020204030204" pitchFamily="49" charset="0"/>
              </a:rPr>
              <a:t> = </a:t>
            </a:r>
            <a:r>
              <a:rPr lang="en-IN" sz="2000" dirty="0">
                <a:solidFill>
                  <a:srgbClr val="7E602C"/>
                </a:solidFill>
                <a:latin typeface="Consolas" panose="020B0609020204030204" pitchFamily="49" charset="0"/>
              </a:rPr>
              <a:t>array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Red</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Blue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Green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Yellow</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rsort</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colors</a:t>
            </a:r>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   foreach</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colors</a:t>
            </a:r>
            <a:r>
              <a:rPr lang="en-IN" sz="2000" dirty="0">
                <a:solidFill>
                  <a:srgbClr val="D3AF86"/>
                </a:solidFill>
                <a:latin typeface="Consolas" panose="020B0609020204030204" pitchFamily="49" charset="0"/>
              </a:rPr>
              <a:t> as $</a:t>
            </a:r>
            <a:r>
              <a:rPr lang="en-IN" sz="2000" dirty="0">
                <a:solidFill>
                  <a:srgbClr val="DC3958"/>
                </a:solidFill>
                <a:latin typeface="Consolas" panose="020B0609020204030204" pitchFamily="49" charset="0"/>
              </a:rPr>
              <a:t>values</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echo</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values</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numbers</a:t>
            </a:r>
            <a:r>
              <a:rPr lang="en-IN" sz="2000" dirty="0">
                <a:solidFill>
                  <a:srgbClr val="D3AF86"/>
                </a:solidFill>
                <a:latin typeface="Consolas" panose="020B0609020204030204" pitchFamily="49" charset="0"/>
              </a:rPr>
              <a:t> = </a:t>
            </a:r>
            <a:r>
              <a:rPr lang="en-IN" sz="2000" dirty="0">
                <a:solidFill>
                  <a:srgbClr val="7E602C"/>
                </a:solidFill>
                <a:latin typeface="Consolas" panose="020B0609020204030204" pitchFamily="49" charset="0"/>
              </a:rPr>
              <a:t>array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11</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rsort</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numbers</a:t>
            </a:r>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   foreach</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numbers</a:t>
            </a:r>
            <a:r>
              <a:rPr lang="en-IN" sz="2000" dirty="0">
                <a:solidFill>
                  <a:srgbClr val="D3AF86"/>
                </a:solidFill>
                <a:latin typeface="Consolas" panose="020B0609020204030204" pitchFamily="49" charset="0"/>
              </a:rPr>
              <a:t> as $</a:t>
            </a:r>
            <a:r>
              <a:rPr lang="en-IN" sz="2000" dirty="0">
                <a:solidFill>
                  <a:srgbClr val="DC3958"/>
                </a:solidFill>
                <a:latin typeface="Consolas" panose="020B0609020204030204" pitchFamily="49" charset="0"/>
              </a:rPr>
              <a:t>values</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echo</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values</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 </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088649"/>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28740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functions</a:t>
            </a:r>
            <a:endParaRPr lang="en-IN" sz="6600" i="1" dirty="0">
              <a:solidFill>
                <a:srgbClr val="FF9900"/>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84995"/>
          </a:xfrm>
          <a:prstGeom prst="rect">
            <a:avLst/>
          </a:prstGeom>
        </p:spPr>
        <p:txBody>
          <a:bodyPr wrap="square">
            <a:spAutoFit/>
          </a:bodyPr>
          <a:lstStyle/>
          <a:p>
            <a:pPr algn="just"/>
            <a:r>
              <a:rPr lang="en-IN" sz="2100" dirty="0">
                <a:latin typeface="Calibri Light" panose="020F0302020204030204" pitchFamily="34" charset="0"/>
                <a:cs typeface="Calibri Light" panose="020F0302020204030204" pitchFamily="34" charset="0"/>
              </a:rPr>
              <a:t>Value passed to the function doesn't modify the actual value by default (call by value). But we can do so by passing value as a reference</a:t>
            </a:r>
            <a:r>
              <a:rPr lang="en-IN" sz="2100" dirty="0" smtClean="0">
                <a:latin typeface="Calibri Light" panose="020F0302020204030204" pitchFamily="34" charset="0"/>
                <a:cs typeface="Calibri Light" panose="020F0302020204030204" pitchFamily="34" charset="0"/>
              </a:rPr>
              <a:t>. By </a:t>
            </a:r>
            <a:r>
              <a:rPr lang="en-IN" sz="2100" dirty="0">
                <a:latin typeface="Calibri Light" panose="020F0302020204030204" pitchFamily="34" charset="0"/>
                <a:cs typeface="Calibri Light" panose="020F0302020204030204" pitchFamily="34" charset="0"/>
              </a:rPr>
              <a:t>default, value passed to the function is call by value. To pass value as a reference, you need to use ampersand </a:t>
            </a:r>
            <a:r>
              <a:rPr lang="en-IN" sz="2100" dirty="0">
                <a:solidFill>
                  <a:srgbClr val="FF0000"/>
                </a:solidFill>
                <a:latin typeface="Calibri Light" panose="020F0302020204030204" pitchFamily="34" charset="0"/>
                <a:cs typeface="Calibri Light" panose="020F0302020204030204" pitchFamily="34" charset="0"/>
              </a:rPr>
              <a:t>(&amp;)</a:t>
            </a:r>
            <a:r>
              <a:rPr lang="en-IN" sz="2100" dirty="0">
                <a:latin typeface="Calibri Light" panose="020F0302020204030204" pitchFamily="34" charset="0"/>
                <a:cs typeface="Calibri Light" panose="020F0302020204030204" pitchFamily="34" charset="0"/>
              </a:rPr>
              <a:t> symbol before the argument name.</a:t>
            </a:r>
          </a:p>
        </p:txBody>
      </p:sp>
    </p:spTree>
    <p:extLst>
      <p:ext uri="{BB962C8B-B14F-4D97-AF65-F5344CB8AC3E}">
        <p14:creationId xmlns:p14="http://schemas.microsoft.com/office/powerpoint/2010/main" val="9104038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646331"/>
          </a:xfrm>
          <a:prstGeom prst="rect">
            <a:avLst/>
          </a:prstGeom>
        </p:spPr>
        <p:txBody>
          <a:bodyPr wrap="square">
            <a:spAutoFit/>
          </a:bodyPr>
          <a:lstStyle/>
          <a:p>
            <a:r>
              <a:rPr lang="en-IN" sz="1800" dirty="0">
                <a:solidFill>
                  <a:srgbClr val="000000"/>
                </a:solidFill>
                <a:latin typeface="Open Sans"/>
              </a:rPr>
              <a:t>A function will not execute as soon as a page is loaded. A function will be executed </a:t>
            </a:r>
            <a:r>
              <a:rPr lang="en-IN" sz="1800" dirty="0" smtClean="0">
                <a:solidFill>
                  <a:srgbClr val="000000"/>
                </a:solidFill>
                <a:latin typeface="Open Sans"/>
              </a:rPr>
              <a:t>only </a:t>
            </a:r>
            <a:r>
              <a:rPr lang="en-IN" sz="1800" dirty="0">
                <a:solidFill>
                  <a:srgbClr val="000000"/>
                </a:solidFill>
                <a:latin typeface="Open Sans"/>
              </a:rPr>
              <a:t>if we call the function.</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872346" y="147935"/>
            <a:ext cx="5195454" cy="461665"/>
          </a:xfrm>
          <a:prstGeom prst="rect">
            <a:avLst/>
          </a:prstGeom>
        </p:spPr>
        <p:txBody>
          <a:bodyPr wrap="square">
            <a:spAutoFit/>
          </a:bodyPr>
          <a:lstStyle/>
          <a:p>
            <a:r>
              <a:rPr lang="en-IN" i="1" dirty="0">
                <a:solidFill>
                  <a:srgbClr val="FFC000"/>
                </a:solidFill>
              </a:rPr>
              <a:t>Function names are NOT case-sensitive.</a:t>
            </a:r>
          </a:p>
        </p:txBody>
      </p:sp>
      <p:sp>
        <p:nvSpPr>
          <p:cNvPr id="9" name="Rectangle 8"/>
          <p:cNvSpPr/>
          <p:nvPr/>
        </p:nvSpPr>
        <p:spPr>
          <a:xfrm>
            <a:off x="152400" y="1981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02018" y="3655874"/>
            <a:ext cx="8713381" cy="1754326"/>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return</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Saleel</a:t>
            </a:r>
            <a:r>
              <a:rPr lang="en-IN" sz="1800" dirty="0">
                <a:solidFill>
                  <a:srgbClr val="D3AF86"/>
                </a:solidFill>
                <a:latin typeface="Consolas" panose="020B0609020204030204" pitchFamily="49" charset="0"/>
              </a:rPr>
              <a:t>' . '</a:t>
            </a:r>
            <a:r>
              <a:rPr lang="en-IN" sz="1800" dirty="0" err="1">
                <a:solidFill>
                  <a:srgbClr val="889B4A"/>
                </a:solidFill>
                <a:latin typeface="Consolas" panose="020B0609020204030204" pitchFamily="49" charset="0"/>
              </a:rPr>
              <a:t>Sudheer</a:t>
            </a:r>
            <a:r>
              <a:rPr lang="en-IN" sz="1800" dirty="0">
                <a:solidFill>
                  <a:srgbClr val="D3AF86"/>
                </a:solidFill>
                <a:latin typeface="Consolas" panose="020B0609020204030204" pitchFamily="49" charset="0"/>
              </a:rPr>
              <a:t>' . '</a:t>
            </a:r>
            <a:r>
              <a:rPr lang="en-IN" sz="1800" dirty="0">
                <a:solidFill>
                  <a:srgbClr val="889B4A"/>
                </a:solidFill>
                <a:latin typeface="Consolas" panose="020B0609020204030204" pitchFamily="49" charset="0"/>
              </a:rPr>
              <a:t>Bagde</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
        <p:nvSpPr>
          <p:cNvPr id="4" name="Rectangle 3"/>
          <p:cNvSpPr/>
          <p:nvPr/>
        </p:nvSpPr>
        <p:spPr>
          <a:xfrm>
            <a:off x="152399" y="2487754"/>
            <a:ext cx="8762999" cy="1107996"/>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functionName</a:t>
            </a:r>
            <a:r>
              <a:rPr lang="en-IN" sz="2200" dirty="0">
                <a:solidFill>
                  <a:srgbClr val="D3AF86"/>
                </a:solidFill>
                <a:latin typeface="Consolas" panose="020B0609020204030204" pitchFamily="49" charset="0"/>
              </a:rPr>
              <a:t>() {</a:t>
            </a:r>
          </a:p>
          <a:p>
            <a:r>
              <a:rPr lang="en-IN" sz="2200" dirty="0" smtClean="0">
                <a:solidFill>
                  <a:srgbClr val="92D050"/>
                </a:solidFill>
                <a:latin typeface="Consolas" panose="020B0609020204030204" pitchFamily="49" charset="0"/>
              </a:rPr>
              <a:t>    // </a:t>
            </a:r>
            <a:r>
              <a:rPr lang="en-IN" sz="2200" dirty="0">
                <a:solidFill>
                  <a:srgbClr val="92D050"/>
                </a:solidFill>
                <a:latin typeface="Consolas" panose="020B0609020204030204" pitchFamily="49" charset="0"/>
              </a:rPr>
              <a:t>Code goes here</a:t>
            </a:r>
          </a:p>
          <a:p>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6836616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call_user_func()</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646331"/>
          </a:xfrm>
          <a:prstGeom prst="rect">
            <a:avLst/>
          </a:prstGeom>
        </p:spPr>
        <p:txBody>
          <a:bodyPr wrap="square">
            <a:spAutoFit/>
          </a:bodyPr>
          <a:lstStyle/>
          <a:p>
            <a:r>
              <a:rPr lang="en-IN" sz="1800" dirty="0">
                <a:solidFill>
                  <a:srgbClr val="000000"/>
                </a:solidFill>
                <a:latin typeface="Open Sans"/>
              </a:rPr>
              <a:t>A function will not execute as soon as a page is loaded. A function will be executed </a:t>
            </a:r>
            <a:r>
              <a:rPr lang="en-IN" sz="1800" dirty="0" smtClean="0">
                <a:solidFill>
                  <a:srgbClr val="000000"/>
                </a:solidFill>
                <a:latin typeface="Open Sans"/>
              </a:rPr>
              <a:t>only </a:t>
            </a:r>
            <a:r>
              <a:rPr lang="en-IN" sz="1800" dirty="0">
                <a:solidFill>
                  <a:srgbClr val="000000"/>
                </a:solidFill>
                <a:latin typeface="Open Sans"/>
              </a:rPr>
              <a:t>if we call the function.</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872346" y="147935"/>
            <a:ext cx="5195454" cy="461665"/>
          </a:xfrm>
          <a:prstGeom prst="rect">
            <a:avLst/>
          </a:prstGeom>
        </p:spPr>
        <p:txBody>
          <a:bodyPr wrap="square">
            <a:spAutoFit/>
          </a:bodyPr>
          <a:lstStyle/>
          <a:p>
            <a:r>
              <a:rPr lang="en-IN" i="1" dirty="0">
                <a:solidFill>
                  <a:srgbClr val="FFC000"/>
                </a:solidFill>
              </a:rPr>
              <a:t>Function names are NOT case-sensitive.</a:t>
            </a:r>
          </a:p>
        </p:txBody>
      </p:sp>
      <p:sp>
        <p:nvSpPr>
          <p:cNvPr id="9" name="Rectangle 8"/>
          <p:cNvSpPr/>
          <p:nvPr/>
        </p:nvSpPr>
        <p:spPr>
          <a:xfrm>
            <a:off x="152400" y="201195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00400"/>
            <a:ext cx="8686800" cy="1754326"/>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c</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return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c</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7E602C"/>
                </a:solidFill>
                <a:latin typeface="Consolas" panose="020B0609020204030204" pitchFamily="49" charset="0"/>
              </a:rPr>
              <a:t>call_user_func</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fullName</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Sharmin </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Saleel </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Bagde</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
        <p:nvSpPr>
          <p:cNvPr id="7" name="Rectangle 6"/>
          <p:cNvSpPr/>
          <p:nvPr/>
        </p:nvSpPr>
        <p:spPr>
          <a:xfrm>
            <a:off x="237460" y="4982527"/>
            <a:ext cx="8601740" cy="1477328"/>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7E602C"/>
                </a:solidFill>
                <a:latin typeface="Consolas" panose="020B0609020204030204" pitchFamily="49" charset="0"/>
              </a:rPr>
              <a:t>call_user_func</a:t>
            </a:r>
            <a:r>
              <a:rPr lang="en-IN" sz="1800" dirty="0">
                <a:solidFill>
                  <a:srgbClr val="D3AF86"/>
                </a:solidFill>
                <a:latin typeface="Consolas" panose="020B0609020204030204" pitchFamily="49" charset="0"/>
              </a:rPr>
              <a:t>(</a:t>
            </a:r>
            <a:r>
              <a:rPr lang="en-IN" sz="1800" dirty="0">
                <a:solidFill>
                  <a:srgbClr val="98676A"/>
                </a:solidFill>
                <a:latin typeface="Consolas" panose="020B0609020204030204" pitchFamily="49" charset="0"/>
              </a:rPr>
              <a:t>function</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c</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return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c</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 </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AAA</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BBB</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CCC</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
        <p:nvSpPr>
          <p:cNvPr id="10" name="Rectangle 9"/>
          <p:cNvSpPr/>
          <p:nvPr/>
        </p:nvSpPr>
        <p:spPr>
          <a:xfrm>
            <a:off x="76200" y="2339370"/>
            <a:ext cx="8991600" cy="769441"/>
          </a:xfrm>
          <a:prstGeom prst="rect">
            <a:avLst/>
          </a:prstGeom>
        </p:spPr>
        <p:txBody>
          <a:bodyPr wrap="square">
            <a:spAutoFit/>
          </a:bodyPr>
          <a:lstStyle/>
          <a:p>
            <a:r>
              <a:rPr lang="en-IN" sz="2200" dirty="0">
                <a:solidFill>
                  <a:srgbClr val="7E602C"/>
                </a:solidFill>
                <a:latin typeface="Consolas" panose="020B0609020204030204" pitchFamily="49" charset="0"/>
              </a:rPr>
              <a:t>call_user_func</a:t>
            </a:r>
            <a:r>
              <a:rPr lang="en-IN" sz="2200" dirty="0">
                <a:solidFill>
                  <a:srgbClr val="D3AF86"/>
                </a:solidFill>
                <a:latin typeface="Consolas" panose="020B0609020204030204" pitchFamily="49" charset="0"/>
              </a:rPr>
              <a:t> </a:t>
            </a:r>
            <a:r>
              <a:rPr lang="en-IN" sz="2200" dirty="0" smtClean="0">
                <a:solidFill>
                  <a:srgbClr val="D3AF86"/>
                </a:solidFill>
                <a:latin typeface="Consolas" panose="020B0609020204030204" pitchFamily="49" charset="0"/>
              </a:rPr>
              <a:t>(</a:t>
            </a:r>
            <a:r>
              <a:rPr lang="en-IN" sz="2200" dirty="0" smtClean="0">
                <a:solidFill>
                  <a:srgbClr val="F79A32"/>
                </a:solidFill>
                <a:latin typeface="Consolas" panose="020B0609020204030204" pitchFamily="49" charset="0"/>
              </a:rPr>
              <a:t>callable</a:t>
            </a:r>
            <a:r>
              <a:rPr lang="en-IN" sz="2200" dirty="0" smtClean="0">
                <a:solidFill>
                  <a:srgbClr val="D3AF86"/>
                </a:solidFill>
                <a:latin typeface="Consolas" panose="020B0609020204030204" pitchFamily="49" charset="0"/>
              </a:rPr>
              <a:t> </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callback</a:t>
            </a:r>
            <a:r>
              <a:rPr lang="en-IN" sz="2200" dirty="0">
                <a:solidFill>
                  <a:srgbClr val="D3AF86"/>
                </a:solidFill>
                <a:latin typeface="Consolas" panose="020B0609020204030204" pitchFamily="49" charset="0"/>
              </a:rPr>
              <a:t> [, </a:t>
            </a:r>
            <a:r>
              <a:rPr lang="en-IN" sz="2200" dirty="0">
                <a:solidFill>
                  <a:srgbClr val="F79A32"/>
                </a:solidFill>
                <a:latin typeface="Consolas" panose="020B0609020204030204" pitchFamily="49" charset="0"/>
              </a:rPr>
              <a:t>mixed</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parameter</a:t>
            </a:r>
            <a:r>
              <a:rPr lang="en-IN" sz="2200" dirty="0">
                <a:solidFill>
                  <a:srgbClr val="D3AF86"/>
                </a:solidFill>
                <a:latin typeface="Consolas" panose="020B0609020204030204" pitchFamily="49" charset="0"/>
              </a:rPr>
              <a:t> [, </a:t>
            </a:r>
            <a:r>
              <a:rPr lang="en-IN" sz="2200" dirty="0">
                <a:solidFill>
                  <a:srgbClr val="F79A32"/>
                </a:solidFill>
                <a:latin typeface="Consolas" panose="020B0609020204030204" pitchFamily="49" charset="0"/>
              </a:rPr>
              <a:t>mixed</a:t>
            </a:r>
            <a:r>
              <a:rPr lang="en-IN" sz="2200" dirty="0">
                <a:solidFill>
                  <a:srgbClr val="D3AF86"/>
                </a:solidFill>
                <a:latin typeface="Consolas" panose="020B0609020204030204" pitchFamily="49" charset="0"/>
              </a:rPr>
              <a:t> $... </a:t>
            </a:r>
            <a:r>
              <a:rPr lang="en-IN" sz="2200" dirty="0" smtClean="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8030583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parameterized 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646331"/>
          </a:xfrm>
          <a:prstGeom prst="rect">
            <a:avLst/>
          </a:prstGeom>
        </p:spPr>
        <p:txBody>
          <a:bodyPr wrap="square">
            <a:spAutoFit/>
          </a:bodyPr>
          <a:lstStyle/>
          <a:p>
            <a:r>
              <a:rPr lang="en-IN" sz="1800" dirty="0" smtClean="0">
                <a:solidFill>
                  <a:srgbClr val="000000"/>
                </a:solidFill>
                <a:latin typeface="Open Sans"/>
              </a:rPr>
              <a:t>You </a:t>
            </a:r>
            <a:r>
              <a:rPr lang="en-IN" sz="1800" dirty="0">
                <a:solidFill>
                  <a:srgbClr val="000000"/>
                </a:solidFill>
                <a:latin typeface="Open Sans"/>
              </a:rPr>
              <a:t>can pass any number of parameters inside a function. These passed parameters act as variables inside your function.</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5638800" y="83403"/>
            <a:ext cx="3429000" cy="830997"/>
          </a:xfrm>
          <a:prstGeom prst="rect">
            <a:avLst/>
          </a:prstGeom>
        </p:spPr>
        <p:txBody>
          <a:bodyPr wrap="square">
            <a:spAutoFit/>
          </a:bodyPr>
          <a:lstStyle/>
          <a:p>
            <a:r>
              <a:rPr lang="en-IN" i="1" dirty="0">
                <a:solidFill>
                  <a:srgbClr val="FFC000"/>
                </a:solidFill>
              </a:rPr>
              <a:t>Function names are NOT case-sensitive.</a:t>
            </a:r>
          </a:p>
        </p:txBody>
      </p:sp>
      <p:sp>
        <p:nvSpPr>
          <p:cNvPr id="9" name="Rectangle 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711476"/>
            <a:ext cx="8686800" cy="1754326"/>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c</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return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 </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 </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c</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Saleel</a:t>
            </a:r>
            <a:r>
              <a:rPr lang="en-IN" sz="1800" dirty="0">
                <a:solidFill>
                  <a:srgbClr val="D3AF86"/>
                </a:solidFill>
                <a:latin typeface="Consolas" panose="020B0609020204030204" pitchFamily="49" charset="0"/>
              </a:rPr>
              <a:t>','</a:t>
            </a:r>
            <a:r>
              <a:rPr lang="en-IN" sz="1800" dirty="0" err="1">
                <a:solidFill>
                  <a:srgbClr val="889B4A"/>
                </a:solidFill>
                <a:latin typeface="Consolas" panose="020B0609020204030204" pitchFamily="49" charset="0"/>
              </a:rPr>
              <a:t>Sudheer</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Bagde</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
        <p:nvSpPr>
          <p:cNvPr id="10" name="Rectangle 9"/>
          <p:cNvSpPr/>
          <p:nvPr/>
        </p:nvSpPr>
        <p:spPr>
          <a:xfrm>
            <a:off x="152400" y="2455922"/>
            <a:ext cx="8839200" cy="1107996"/>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functionName</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para1</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 </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para2</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 </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paraN</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smtClean="0">
                <a:solidFill>
                  <a:srgbClr val="92D050"/>
                </a:solidFill>
                <a:latin typeface="Consolas" panose="020B0609020204030204" pitchFamily="49" charset="0"/>
              </a:rPr>
              <a:t>// </a:t>
            </a:r>
            <a:r>
              <a:rPr lang="en-IN" sz="2200" dirty="0">
                <a:solidFill>
                  <a:srgbClr val="92D050"/>
                </a:solidFill>
                <a:latin typeface="Consolas" panose="020B0609020204030204" pitchFamily="49" charset="0"/>
              </a:rPr>
              <a:t>Code goes here</a:t>
            </a:r>
          </a:p>
          <a:p>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434465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call by value function </a:t>
            </a:r>
            <a:r>
              <a:rPr lang="en-US" sz="3600" dirty="0" smtClean="0">
                <a:latin typeface="Arial" panose="020B0604020202020204" pitchFamily="34" charset="0"/>
                <a:cs typeface="Arial" panose="020B0604020202020204" pitchFamily="34" charset="0"/>
              </a:rPr>
              <a:t>- (is default)</a:t>
            </a:r>
            <a:endParaRPr lang="en-US" sz="3600"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pPr algn="just"/>
            <a:r>
              <a:rPr lang="en-IN" sz="1800" dirty="0">
                <a:latin typeface="Open Sans"/>
              </a:rPr>
              <a:t>call by value, actual value is not modified if it is modified inside the function.</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3670030"/>
            <a:ext cx="3505200" cy="2031325"/>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return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Infoway, PUNE</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
        <p:nvSpPr>
          <p:cNvPr id="10" name="Rectangle 9"/>
          <p:cNvSpPr/>
          <p:nvPr/>
        </p:nvSpPr>
        <p:spPr>
          <a:xfrm>
            <a:off x="4533900" y="3666566"/>
            <a:ext cx="4038600" cy="2308324"/>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Hello</a:t>
            </a:r>
            <a:r>
              <a:rPr lang="en-IN" sz="1800" dirty="0">
                <a:solidFill>
                  <a:srgbClr val="D3AF86"/>
                </a:solidFill>
                <a:latin typeface="Consolas" panose="020B0609020204030204" pitchFamily="49" charset="0"/>
              </a:rPr>
              <a:t>";</a:t>
            </a: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f1</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return</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889B4A"/>
                </a:solidFill>
                <a:latin typeface="Consolas" panose="020B0609020204030204" pitchFamily="49" charset="0"/>
              </a:rPr>
              <a:t>World</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f1</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
        <p:nvSpPr>
          <p:cNvPr id="4" name="Rectangle 3"/>
          <p:cNvSpPr/>
          <p:nvPr/>
        </p:nvSpPr>
        <p:spPr>
          <a:xfrm>
            <a:off x="152400" y="2168604"/>
            <a:ext cx="8839200" cy="1107996"/>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functionName</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para1</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 </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para2</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 </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paraN</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smtClean="0">
                <a:solidFill>
                  <a:srgbClr val="92D050"/>
                </a:solidFill>
                <a:latin typeface="Consolas" panose="020B0609020204030204" pitchFamily="49" charset="0"/>
              </a:rPr>
              <a:t>// </a:t>
            </a:r>
            <a:r>
              <a:rPr lang="en-IN" sz="2200" dirty="0">
                <a:solidFill>
                  <a:srgbClr val="92D050"/>
                </a:solidFill>
                <a:latin typeface="Consolas" panose="020B0609020204030204" pitchFamily="49" charset="0"/>
              </a:rPr>
              <a:t>Code goes here</a:t>
            </a:r>
          </a:p>
          <a:p>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60914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call </a:t>
            </a:r>
            <a:r>
              <a:rPr lang="en-US" sz="3600" dirty="0">
                <a:solidFill>
                  <a:srgbClr val="13D9E3"/>
                </a:solidFill>
                <a:latin typeface="Arial" panose="020B0604020202020204" pitchFamily="34" charset="0"/>
                <a:cs typeface="Arial" panose="020B0604020202020204" pitchFamily="34" charset="0"/>
              </a:rPr>
              <a:t>by </a:t>
            </a:r>
            <a:r>
              <a:rPr lang="en-US" sz="3600" dirty="0" smtClean="0">
                <a:solidFill>
                  <a:srgbClr val="13D9E3"/>
                </a:solidFill>
                <a:latin typeface="Arial" panose="020B0604020202020204" pitchFamily="34" charset="0"/>
                <a:cs typeface="Arial" panose="020B0604020202020204" pitchFamily="34" charset="0"/>
              </a:rPr>
              <a:t>reference 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pPr algn="just"/>
            <a:r>
              <a:rPr lang="en-IN" sz="1800" dirty="0">
                <a:solidFill>
                  <a:srgbClr val="000000"/>
                </a:solidFill>
                <a:latin typeface="Open Sans"/>
              </a:rPr>
              <a:t>The </a:t>
            </a:r>
            <a:r>
              <a:rPr lang="en-IN" sz="1800" dirty="0">
                <a:solidFill>
                  <a:srgbClr val="FF0000"/>
                </a:solidFill>
                <a:latin typeface="Open Sans"/>
              </a:rPr>
              <a:t>&amp;</a:t>
            </a:r>
            <a:r>
              <a:rPr lang="en-IN" sz="1800" dirty="0">
                <a:solidFill>
                  <a:srgbClr val="000000"/>
                </a:solidFill>
                <a:latin typeface="Open Sans"/>
              </a:rPr>
              <a:t> represents reference of the variable.</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5638800" y="83403"/>
            <a:ext cx="3429000" cy="830997"/>
          </a:xfrm>
          <a:prstGeom prst="rect">
            <a:avLst/>
          </a:prstGeom>
        </p:spPr>
        <p:txBody>
          <a:bodyPr wrap="square">
            <a:spAutoFit/>
          </a:bodyPr>
          <a:lstStyle/>
          <a:p>
            <a:r>
              <a:rPr lang="en-IN" i="1" dirty="0">
                <a:solidFill>
                  <a:srgbClr val="FFC000"/>
                </a:solidFill>
              </a:rPr>
              <a:t>Function names are NOT case-sensitive.</a:t>
            </a:r>
          </a:p>
        </p:txBody>
      </p:sp>
      <p:sp>
        <p:nvSpPr>
          <p:cNvPr id="9" name="Rectangle 8"/>
          <p:cNvSpPr/>
          <p:nvPr/>
        </p:nvSpPr>
        <p:spPr>
          <a:xfrm>
            <a:off x="152400" y="183393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381000" y="3456792"/>
            <a:ext cx="3834809" cy="2031325"/>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a:solidFill>
                  <a:srgbClr val="98676A"/>
                </a:solidFill>
                <a:latin typeface="Consolas" panose="020B0609020204030204" pitchFamily="49" charset="0"/>
              </a:rPr>
              <a:t>function</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a:t>
            </a:r>
            <a:r>
              <a:rPr lang="en-IN" sz="1800" dirty="0">
                <a:solidFill>
                  <a:srgbClr val="98676A"/>
                </a:solidFill>
                <a:latin typeface="Consolas" panose="020B0609020204030204" pitchFamily="49" charset="0"/>
              </a:rPr>
              <a:t>&amp;</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a:t>
            </a:r>
          </a:p>
          <a:p>
            <a:r>
              <a:rPr lang="en-IN" sz="1800" dirty="0">
                <a:solidFill>
                  <a:srgbClr val="98676A"/>
                </a:solidFill>
                <a:latin typeface="Consolas" panose="020B0609020204030204" pitchFamily="49" charset="0"/>
              </a:rPr>
              <a:t>return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Infoway, PUNE</a:t>
            </a:r>
            <a:r>
              <a:rPr lang="en-IN" sz="1800" dirty="0">
                <a:solidFill>
                  <a:srgbClr val="D3AF86"/>
                </a:solidFill>
                <a:latin typeface="Consolas" panose="020B0609020204030204" pitchFamily="49" charset="0"/>
              </a:rPr>
              <a:t>";</a:t>
            </a:r>
          </a:p>
          <a:p>
            <a:r>
              <a:rPr lang="en-IN" sz="1800" dirty="0">
                <a:solidFill>
                  <a:srgbClr val="7E602C"/>
                </a:solidFill>
                <a:latin typeface="Consolas" panose="020B0609020204030204" pitchFamily="49" charset="0"/>
              </a:rPr>
              <a:t>echo</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fullName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
        <p:nvSpPr>
          <p:cNvPr id="12" name="Rectangle 11"/>
          <p:cNvSpPr/>
          <p:nvPr/>
        </p:nvSpPr>
        <p:spPr>
          <a:xfrm>
            <a:off x="4648200" y="3456792"/>
            <a:ext cx="3886200" cy="2308324"/>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Hello</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function</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f1</a:t>
            </a:r>
            <a:r>
              <a:rPr lang="en-IN" sz="1800" dirty="0">
                <a:solidFill>
                  <a:srgbClr val="D3AF86"/>
                </a:solidFill>
                <a:latin typeface="Consolas" panose="020B0609020204030204" pitchFamily="49" charset="0"/>
              </a:rPr>
              <a:t>(</a:t>
            </a:r>
            <a:r>
              <a:rPr lang="en-IN" sz="1800" dirty="0">
                <a:solidFill>
                  <a:srgbClr val="98676A"/>
                </a:solidFill>
                <a:latin typeface="Consolas" panose="020B0609020204030204" pitchFamily="49" charset="0"/>
              </a:rPr>
              <a:t>&amp;</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a:t>
            </a:r>
          </a:p>
          <a:p>
            <a:r>
              <a:rPr lang="en-IN" sz="1800" dirty="0">
                <a:solidFill>
                  <a:srgbClr val="98676A"/>
                </a:solidFill>
                <a:latin typeface="Consolas" panose="020B0609020204030204" pitchFamily="49" charset="0"/>
              </a:rPr>
              <a:t>return</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889B4A"/>
                </a:solidFill>
                <a:latin typeface="Consolas" panose="020B0609020204030204" pitchFamily="49" charset="0"/>
              </a:rPr>
              <a:t>World</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a:t>
            </a:r>
          </a:p>
          <a:p>
            <a:r>
              <a:rPr lang="en-IN" sz="1800" dirty="0">
                <a:solidFill>
                  <a:srgbClr val="7E602C"/>
                </a:solidFill>
                <a:latin typeface="Consolas" panose="020B0609020204030204" pitchFamily="49" charset="0"/>
              </a:rPr>
              <a:t>echo</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f1</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a:solidFill>
                  <a:srgbClr val="7E602C"/>
                </a:solidFill>
                <a:latin typeface="Consolas" panose="020B0609020204030204" pitchFamily="49" charset="0"/>
              </a:rPr>
              <a:t>echo</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
        <p:nvSpPr>
          <p:cNvPr id="10" name="Rectangle 9"/>
          <p:cNvSpPr/>
          <p:nvPr/>
        </p:nvSpPr>
        <p:spPr>
          <a:xfrm>
            <a:off x="228600" y="2168604"/>
            <a:ext cx="8610600" cy="1107996"/>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functionName</a:t>
            </a:r>
            <a:r>
              <a:rPr lang="en-IN" sz="2200" dirty="0">
                <a:solidFill>
                  <a:srgbClr val="D3AF86"/>
                </a:solidFill>
                <a:latin typeface="Consolas" panose="020B0609020204030204" pitchFamily="49" charset="0"/>
              </a:rPr>
              <a:t>(</a:t>
            </a:r>
            <a:r>
              <a:rPr lang="en-IN" sz="2200" dirty="0">
                <a:solidFill>
                  <a:srgbClr val="98676A"/>
                </a:solidFill>
                <a:latin typeface="Consolas" panose="020B0609020204030204" pitchFamily="49" charset="0"/>
              </a:rPr>
              <a:t>&amp;</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para1</a:t>
            </a:r>
            <a:r>
              <a:rPr lang="en-IN" sz="2200" dirty="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&amp;</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para2</a:t>
            </a:r>
            <a:r>
              <a:rPr lang="en-IN" sz="2200" dirty="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&amp;</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paraN</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smtClean="0">
                <a:solidFill>
                  <a:srgbClr val="92D050"/>
                </a:solidFill>
                <a:latin typeface="Consolas" panose="020B0609020204030204" pitchFamily="49" charset="0"/>
              </a:rPr>
              <a:t>// </a:t>
            </a:r>
            <a:r>
              <a:rPr lang="en-IN" sz="2200" dirty="0">
                <a:solidFill>
                  <a:srgbClr val="92D050"/>
                </a:solidFill>
                <a:latin typeface="Consolas" panose="020B0609020204030204" pitchFamily="49" charset="0"/>
              </a:rPr>
              <a:t>Code goes here</a:t>
            </a:r>
          </a:p>
          <a:p>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633173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959346"/>
            <a:ext cx="8991600" cy="707886"/>
          </a:xfrm>
          <a:prstGeom prst="rect">
            <a:avLst/>
          </a:prstGeom>
        </p:spPr>
        <p:txBody>
          <a:bodyPr wrap="square">
            <a:spAutoFit/>
          </a:bodyPr>
          <a:lstStyle>
            <a:defPPr>
              <a:defRPr lang="en-US"/>
            </a:defPPr>
            <a:lvl1pPr>
              <a:defRPr>
                <a:latin typeface="Segoe UI Light" panose="020B0502040204020203" pitchFamily="34" charset="0"/>
                <a:cs typeface="Segoe UI Light" panose="020B0502040204020203" pitchFamily="34" charset="0"/>
              </a:defRPr>
            </a:lvl1pPr>
          </a:lstStyle>
          <a:p>
            <a:pPr algn="just"/>
            <a:r>
              <a:rPr lang="en-IN" sz="2000" dirty="0"/>
              <a:t>PHP is a server scripting language, and a powerful tool for making dynamic and interactive Web pages.</a:t>
            </a:r>
            <a:endParaRPr lang="en-US" sz="2000" dirty="0"/>
          </a:p>
        </p:txBody>
      </p:sp>
      <p:sp>
        <p:nvSpPr>
          <p:cNvPr id="4" name="TextBox 3"/>
          <p:cNvSpPr txBox="1"/>
          <p:nvPr/>
        </p:nvSpPr>
        <p:spPr>
          <a:xfrm>
            <a:off x="0" y="0"/>
            <a:ext cx="9144000" cy="707886"/>
          </a:xfrm>
          <a:prstGeom prst="rect">
            <a:avLst/>
          </a:prstGeom>
          <a:solidFill>
            <a:srgbClr val="FF0000"/>
          </a:solidFill>
        </p:spPr>
        <p:txBody>
          <a:bodyPr wrap="square" rtlCol="0">
            <a:spAutoFit/>
          </a:bodyPr>
          <a:lstStyle/>
          <a:p>
            <a:pPr algn="r"/>
            <a:r>
              <a:rPr lang="en-US" sz="4000" b="1" dirty="0" smtClean="0">
                <a:solidFill>
                  <a:schemeClr val="bg1"/>
                </a:solidFill>
                <a:latin typeface="Arial" pitchFamily="34" charset="0"/>
                <a:cs typeface="Arial" pitchFamily="34" charset="0"/>
              </a:rPr>
              <a:t>Introduction to PHP</a:t>
            </a:r>
          </a:p>
        </p:txBody>
      </p:sp>
      <p:sp>
        <p:nvSpPr>
          <p:cNvPr id="3" name="Rectangle 2"/>
          <p:cNvSpPr/>
          <p:nvPr/>
        </p:nvSpPr>
        <p:spPr>
          <a:xfrm>
            <a:off x="304800" y="2181761"/>
            <a:ext cx="8534400" cy="1323439"/>
          </a:xfrm>
          <a:prstGeom prst="rect">
            <a:avLst/>
          </a:prstGeom>
          <a:solidFill>
            <a:schemeClr val="accent3">
              <a:lumMod val="20000"/>
              <a:lumOff val="80000"/>
            </a:schemeClr>
          </a:solidFill>
        </p:spPr>
        <p:txBody>
          <a:bodyPr wrap="square">
            <a:spAutoFit/>
          </a:bodyPr>
          <a:lstStyle/>
          <a:p>
            <a:pPr marL="342900" indent="-342900">
              <a:buFont typeface="Arial" panose="020B0604020202020204" pitchFamily="34" charset="0"/>
              <a:buChar char="•"/>
            </a:pPr>
            <a:r>
              <a:rPr lang="en-IN" sz="2000" dirty="0">
                <a:solidFill>
                  <a:schemeClr val="accent3">
                    <a:lumMod val="50000"/>
                  </a:schemeClr>
                </a:solidFill>
                <a:latin typeface="Segoe UI Light" panose="020B0502040204020203" pitchFamily="34" charset="0"/>
                <a:ea typeface="Tahoma" panose="020B0604030504040204" pitchFamily="34" charset="0"/>
                <a:cs typeface="Segoe UI Light" panose="020B0502040204020203" pitchFamily="34" charset="0"/>
              </a:rPr>
              <a:t>A PHP script is executed on the server, and the plain HTML result is sent back to the browser. </a:t>
            </a:r>
          </a:p>
          <a:p>
            <a:pPr marL="342900" indent="-342900">
              <a:buFont typeface="Arial" panose="020B0604020202020204" pitchFamily="34" charset="0"/>
              <a:buChar char="•"/>
            </a:pPr>
            <a:endParaRPr lang="en-IN" sz="2000" dirty="0">
              <a:solidFill>
                <a:schemeClr val="accent3">
                  <a:lumMod val="50000"/>
                </a:schemeClr>
              </a:solidFill>
              <a:latin typeface="Segoe UI Light" panose="020B0502040204020203" pitchFamily="34" charset="0"/>
              <a:ea typeface="Tahoma" panose="020B0604030504040204" pitchFamily="34" charset="0"/>
              <a:cs typeface="Segoe UI Light" panose="020B0502040204020203" pitchFamily="34" charset="0"/>
            </a:endParaRPr>
          </a:p>
          <a:p>
            <a:pPr marL="342900" indent="-342900">
              <a:buFont typeface="Arial" panose="020B0604020202020204" pitchFamily="34" charset="0"/>
              <a:buChar char="•"/>
            </a:pPr>
            <a:r>
              <a:rPr lang="en-IN" sz="2000" dirty="0">
                <a:solidFill>
                  <a:schemeClr val="accent3">
                    <a:lumMod val="50000"/>
                  </a:schemeClr>
                </a:solidFill>
                <a:latin typeface="Segoe UI Light" panose="020B0502040204020203" pitchFamily="34" charset="0"/>
                <a:ea typeface="Tahoma" panose="020B0604030504040204" pitchFamily="34" charset="0"/>
                <a:cs typeface="Segoe UI Light" panose="020B0502040204020203" pitchFamily="34" charset="0"/>
              </a:rPr>
              <a:t>A PHP script can be placed anywhere in the document.</a:t>
            </a:r>
          </a:p>
        </p:txBody>
      </p:sp>
      <p:sp>
        <p:nvSpPr>
          <p:cNvPr id="5" name="Rectangle 4"/>
          <p:cNvSpPr/>
          <p:nvPr/>
        </p:nvSpPr>
        <p:spPr>
          <a:xfrm>
            <a:off x="304800" y="3962400"/>
            <a:ext cx="8534400" cy="707886"/>
          </a:xfrm>
          <a:prstGeom prst="rect">
            <a:avLst/>
          </a:prstGeom>
        </p:spPr>
        <p:txBody>
          <a:bodyPr wrap="square">
            <a:spAutoFit/>
          </a:bodyPr>
          <a:lstStyle/>
          <a:p>
            <a:pPr algn="just"/>
            <a:r>
              <a:rPr lang="en-IN" sz="2000" dirty="0">
                <a:latin typeface="Segoe UI Light" panose="020B0502040204020203" pitchFamily="34" charset="0"/>
                <a:cs typeface="Segoe UI Light" panose="020B0502040204020203" pitchFamily="34" charset="0"/>
              </a:rPr>
              <a:t>A loosely typed language such as PHP is a language that does not require you to declare a variable type when declaring a variable.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default argument values </a:t>
            </a:r>
            <a:r>
              <a:rPr lang="en-US" sz="3600" dirty="0" smtClean="0">
                <a:solidFill>
                  <a:srgbClr val="13D9E3"/>
                </a:solidFill>
                <a:latin typeface="Arial" panose="020B0604020202020204" pitchFamily="34" charset="0"/>
                <a:cs typeface="Arial" panose="020B0604020202020204" pitchFamily="34" charset="0"/>
              </a:rPr>
              <a:t>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pPr algn="just"/>
            <a:r>
              <a:rPr lang="en-IN" sz="1800" dirty="0">
                <a:solidFill>
                  <a:srgbClr val="000000"/>
                </a:solidFill>
                <a:latin typeface="Open Sans"/>
              </a:rPr>
              <a:t>If you don't pass any value to the function, it will use default argument value.</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02018" y="3581400"/>
            <a:ext cx="8713381" cy="2308324"/>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add</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F79A32"/>
                </a:solidFill>
                <a:latin typeface="Consolas" panose="020B0609020204030204" pitchFamily="49" charset="0"/>
              </a:rPr>
              <a:t>1</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 = </a:t>
            </a:r>
            <a:r>
              <a:rPr lang="en-IN" sz="1800" dirty="0">
                <a:solidFill>
                  <a:srgbClr val="F79A32"/>
                </a:solidFill>
                <a:latin typeface="Consolas" panose="020B0609020204030204" pitchFamily="49" charset="0"/>
              </a:rPr>
              <a:t>2</a:t>
            </a:r>
            <a:r>
              <a:rPr lang="en-IN" sz="1800" dirty="0">
                <a:solidFill>
                  <a:srgbClr val="D3AF86"/>
                </a:solidFill>
                <a:latin typeface="Consolas" panose="020B0609020204030204" pitchFamily="49" charset="0"/>
              </a:rPr>
              <a:t>){</a:t>
            </a:r>
          </a:p>
          <a:p>
            <a:r>
              <a:rPr lang="en-IN" sz="1800" dirty="0" smtClean="0">
                <a:solidFill>
                  <a:srgbClr val="98676A"/>
                </a:solidFill>
                <a:latin typeface="Consolas" panose="020B0609020204030204" pitchFamily="49" charset="0"/>
              </a:rPr>
              <a:t>       return</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add</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1</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add</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10</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20</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smtClean="0">
                <a:solidFill>
                  <a:srgbClr val="8AB1B0"/>
                </a:solidFill>
                <a:latin typeface="Consolas" panose="020B0609020204030204" pitchFamily="49" charset="0"/>
              </a:rPr>
              <a:t>add</a:t>
            </a:r>
            <a:r>
              <a:rPr lang="en-IN" sz="1800" dirty="0" smtClean="0">
                <a:solidFill>
                  <a:srgbClr val="D3AF86"/>
                </a:solidFill>
                <a:latin typeface="Consolas" panose="020B0609020204030204" pitchFamily="49" charset="0"/>
              </a:rPr>
              <a:t>(</a:t>
            </a:r>
            <a:r>
              <a:rPr lang="en-IN" sz="1800" dirty="0" smtClean="0">
                <a:solidFill>
                  <a:srgbClr val="F79A32"/>
                </a:solidFill>
                <a:latin typeface="Consolas" panose="020B0609020204030204" pitchFamily="49" charset="0"/>
              </a:rPr>
              <a:t>10</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20</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smtClean="0">
                <a:solidFill>
                  <a:srgbClr val="F79A32"/>
                </a:solidFill>
                <a:latin typeface="Consolas" panose="020B0609020204030204" pitchFamily="49" charset="0"/>
              </a:rPr>
              <a:t>30</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
        <p:nvSpPr>
          <p:cNvPr id="4" name="Rectangle 3"/>
          <p:cNvSpPr/>
          <p:nvPr/>
        </p:nvSpPr>
        <p:spPr>
          <a:xfrm>
            <a:off x="207817" y="2134850"/>
            <a:ext cx="8707581" cy="1446550"/>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fName</a:t>
            </a:r>
            <a:r>
              <a:rPr lang="en-IN" sz="2200" dirty="0" smtClean="0">
                <a:solidFill>
                  <a:srgbClr val="D3AF86"/>
                </a:solidFill>
                <a:latin typeface="Consolas" panose="020B0609020204030204" pitchFamily="49" charset="0"/>
              </a:rPr>
              <a:t> </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para1</a:t>
            </a:r>
            <a:r>
              <a:rPr lang="en-IN" sz="2200" dirty="0">
                <a:solidFill>
                  <a:srgbClr val="D3AF86"/>
                </a:solidFill>
                <a:latin typeface="Consolas" panose="020B0609020204030204" pitchFamily="49" charset="0"/>
              </a:rPr>
              <a:t> = </a:t>
            </a:r>
            <a:r>
              <a:rPr lang="en-IN" sz="2200" dirty="0">
                <a:solidFill>
                  <a:srgbClr val="F79A32"/>
                </a:solidFill>
                <a:latin typeface="Consolas" panose="020B0609020204030204" pitchFamily="49" charset="0"/>
              </a:rPr>
              <a:t>value</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 </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para2</a:t>
            </a:r>
            <a:r>
              <a:rPr lang="en-IN" sz="2200" dirty="0">
                <a:solidFill>
                  <a:srgbClr val="D3AF86"/>
                </a:solidFill>
                <a:latin typeface="Consolas" panose="020B0609020204030204" pitchFamily="49" charset="0"/>
              </a:rPr>
              <a:t> = </a:t>
            </a:r>
            <a:r>
              <a:rPr lang="en-IN" sz="2200" dirty="0">
                <a:solidFill>
                  <a:srgbClr val="F79A32"/>
                </a:solidFill>
                <a:latin typeface="Consolas" panose="020B0609020204030204" pitchFamily="49" charset="0"/>
              </a:rPr>
              <a:t>value</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 </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paraN</a:t>
            </a:r>
            <a:r>
              <a:rPr lang="en-IN" sz="2200" dirty="0">
                <a:solidFill>
                  <a:srgbClr val="D3AF86"/>
                </a:solidFill>
                <a:latin typeface="Consolas" panose="020B0609020204030204" pitchFamily="49" charset="0"/>
              </a:rPr>
              <a:t> = </a:t>
            </a:r>
            <a:r>
              <a:rPr lang="en-IN" sz="2200" dirty="0">
                <a:solidFill>
                  <a:srgbClr val="F79A32"/>
                </a:solidFill>
                <a:latin typeface="Consolas" panose="020B0609020204030204" pitchFamily="49" charset="0"/>
              </a:rPr>
              <a:t>valueN</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smtClean="0">
                <a:solidFill>
                  <a:srgbClr val="92D050"/>
                </a:solidFill>
                <a:latin typeface="Consolas" panose="020B0609020204030204" pitchFamily="49" charset="0"/>
              </a:rPr>
              <a:t>// </a:t>
            </a:r>
            <a:r>
              <a:rPr lang="en-IN" sz="2200" dirty="0">
                <a:solidFill>
                  <a:srgbClr val="92D050"/>
                </a:solidFill>
                <a:latin typeface="Consolas" panose="020B0609020204030204" pitchFamily="49" charset="0"/>
              </a:rPr>
              <a:t>Code goes here</a:t>
            </a:r>
          </a:p>
          <a:p>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40101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variable length argument </a:t>
            </a:r>
            <a:r>
              <a:rPr lang="en-US" sz="3600" dirty="0" smtClean="0">
                <a:solidFill>
                  <a:srgbClr val="13D9E3"/>
                </a:solidFill>
                <a:latin typeface="Arial" panose="020B0604020202020204" pitchFamily="34" charset="0"/>
                <a:cs typeface="Arial" panose="020B0604020202020204" pitchFamily="34" charset="0"/>
              </a:rPr>
              <a:t>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646331"/>
          </a:xfrm>
          <a:prstGeom prst="rect">
            <a:avLst/>
          </a:prstGeom>
        </p:spPr>
        <p:txBody>
          <a:bodyPr wrap="square">
            <a:spAutoFit/>
          </a:bodyPr>
          <a:lstStyle/>
          <a:p>
            <a:pPr algn="just"/>
            <a:r>
              <a:rPr lang="en-IN" sz="1800" dirty="0">
                <a:solidFill>
                  <a:srgbClr val="000000"/>
                </a:solidFill>
                <a:latin typeface="Open Sans"/>
              </a:rPr>
              <a:t>It means you can pass 0, 1 or n number of arguments in function. To do so, you need to use 3 ellipses (dots) before the argument name.</a:t>
            </a:r>
            <a:endParaRPr lang="en-IN" sz="1800" dirty="0" smtClean="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981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3441680"/>
            <a:ext cx="8686800" cy="2862322"/>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add</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smtClean="0">
                <a:solidFill>
                  <a:srgbClr val="98676A"/>
                </a:solidFill>
                <a:latin typeface="Consolas" panose="020B0609020204030204" pitchFamily="49" charset="0"/>
              </a:rPr>
              <a:t>      foreach</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 as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a:t>
            </a: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889B4A"/>
                </a:solidFill>
                <a:latin typeface="Consolas" panose="020B0609020204030204" pitchFamily="49" charset="0"/>
              </a:rPr>
              <a:t>&lt;br /&gt;</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8AB1B0"/>
                </a:solidFill>
                <a:latin typeface="Consolas" panose="020B0609020204030204" pitchFamily="49" charset="0"/>
              </a:rPr>
              <a:t>   add</a:t>
            </a:r>
            <a:r>
              <a:rPr lang="en-IN" sz="1800" dirty="0" smtClean="0">
                <a:solidFill>
                  <a:srgbClr val="D3AF86"/>
                </a:solidFill>
                <a:latin typeface="Consolas" panose="020B0609020204030204" pitchFamily="49" charset="0"/>
              </a:rPr>
              <a:t>(</a:t>
            </a:r>
            <a:r>
              <a:rPr lang="en-IN" sz="1800" dirty="0" smtClean="0">
                <a:solidFill>
                  <a:srgbClr val="F79A32"/>
                </a:solidFill>
                <a:latin typeface="Consolas" panose="020B0609020204030204" pitchFamily="49" charset="0"/>
              </a:rPr>
              <a:t>1</a:t>
            </a:r>
            <a:r>
              <a:rPr lang="en-IN" sz="1800" dirty="0">
                <a:solidFill>
                  <a:srgbClr val="D3AF86"/>
                </a:solidFill>
                <a:latin typeface="Consolas" panose="020B0609020204030204" pitchFamily="49" charset="0"/>
              </a:rPr>
              <a:t>);</a:t>
            </a:r>
          </a:p>
          <a:p>
            <a:r>
              <a:rPr lang="en-IN" sz="1800" dirty="0" smtClean="0">
                <a:solidFill>
                  <a:srgbClr val="8AB1B0"/>
                </a:solidFill>
                <a:latin typeface="Consolas" panose="020B0609020204030204" pitchFamily="49" charset="0"/>
              </a:rPr>
              <a:t>   add</a:t>
            </a:r>
            <a:r>
              <a:rPr lang="en-IN" sz="1800" dirty="0" smtClean="0">
                <a:solidFill>
                  <a:srgbClr val="D3AF86"/>
                </a:solidFill>
                <a:latin typeface="Consolas" panose="020B0609020204030204" pitchFamily="49" charset="0"/>
              </a:rPr>
              <a:t>(</a:t>
            </a:r>
            <a:r>
              <a:rPr lang="en-IN" sz="1800" dirty="0" smtClean="0">
                <a:solidFill>
                  <a:srgbClr val="F79A32"/>
                </a:solidFill>
                <a:latin typeface="Consolas" panose="020B0609020204030204" pitchFamily="49" charset="0"/>
              </a:rPr>
              <a:t>10</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20</a:t>
            </a:r>
            <a:r>
              <a:rPr lang="en-IN" sz="1800" dirty="0">
                <a:solidFill>
                  <a:srgbClr val="D3AF86"/>
                </a:solidFill>
                <a:latin typeface="Consolas" panose="020B0609020204030204" pitchFamily="49" charset="0"/>
              </a:rPr>
              <a:t>);</a:t>
            </a:r>
          </a:p>
          <a:p>
            <a:r>
              <a:rPr lang="en-IN" sz="1800" dirty="0" smtClean="0">
                <a:solidFill>
                  <a:srgbClr val="8AB1B0"/>
                </a:solidFill>
                <a:latin typeface="Consolas" panose="020B0609020204030204" pitchFamily="49" charset="0"/>
              </a:rPr>
              <a:t>   add</a:t>
            </a:r>
            <a:r>
              <a:rPr lang="en-IN" sz="1800" dirty="0" smtClean="0">
                <a:solidFill>
                  <a:srgbClr val="D3AF86"/>
                </a:solidFill>
                <a:latin typeface="Consolas" panose="020B0609020204030204" pitchFamily="49" charset="0"/>
              </a:rPr>
              <a:t>(</a:t>
            </a:r>
            <a:r>
              <a:rPr lang="en-IN" sz="1800" dirty="0" smtClean="0">
                <a:solidFill>
                  <a:srgbClr val="F79A32"/>
                </a:solidFill>
                <a:latin typeface="Consolas" panose="020B0609020204030204" pitchFamily="49" charset="0"/>
              </a:rPr>
              <a:t>100</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200</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300</a:t>
            </a:r>
            <a:r>
              <a:rPr lang="en-IN" sz="1800" dirty="0">
                <a:solidFill>
                  <a:srgbClr val="D3AF86"/>
                </a:solidFill>
                <a:latin typeface="Consolas" panose="020B0609020204030204" pitchFamily="49" charset="0"/>
              </a:rPr>
              <a:t>); </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
        <p:nvSpPr>
          <p:cNvPr id="4" name="Rectangle 3"/>
          <p:cNvSpPr/>
          <p:nvPr/>
        </p:nvSpPr>
        <p:spPr>
          <a:xfrm>
            <a:off x="152400" y="2374880"/>
            <a:ext cx="8763000" cy="1107996"/>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functionName</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paras</a:t>
            </a:r>
            <a:r>
              <a:rPr lang="en-IN" sz="2200" dirty="0">
                <a:solidFill>
                  <a:srgbClr val="D3AF86"/>
                </a:solidFill>
                <a:latin typeface="Consolas" panose="020B0609020204030204" pitchFamily="49" charset="0"/>
              </a:rPr>
              <a:t>) {</a:t>
            </a:r>
          </a:p>
          <a:p>
            <a:r>
              <a:rPr lang="en-IN" sz="2200" dirty="0" smtClean="0">
                <a:solidFill>
                  <a:srgbClr val="A57A4C"/>
                </a:solidFill>
                <a:latin typeface="Consolas" panose="020B0609020204030204" pitchFamily="49" charset="0"/>
              </a:rPr>
              <a:t>    </a:t>
            </a:r>
            <a:r>
              <a:rPr lang="en-IN" sz="2200" dirty="0" smtClean="0">
                <a:solidFill>
                  <a:srgbClr val="D6E608"/>
                </a:solidFill>
                <a:latin typeface="Consolas" panose="020B0609020204030204" pitchFamily="49" charset="0"/>
              </a:rPr>
              <a:t>// </a:t>
            </a:r>
            <a:r>
              <a:rPr lang="en-IN" sz="2200" dirty="0">
                <a:solidFill>
                  <a:srgbClr val="D6E608"/>
                </a:solidFill>
                <a:latin typeface="Consolas" panose="020B0609020204030204" pitchFamily="49" charset="0"/>
              </a:rPr>
              <a:t>Code goes here</a:t>
            </a:r>
          </a:p>
          <a:p>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679508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a:solidFill>
                  <a:srgbClr val="FF9900"/>
                </a:solidFill>
                <a:latin typeface="Segoe UI Light" panose="020B0502040204020203" pitchFamily="34" charset="0"/>
                <a:cs typeface="Segoe UI Light" panose="020B0502040204020203" pitchFamily="34" charset="0"/>
              </a:rPr>
              <a:t>global variables</a:t>
            </a:r>
          </a:p>
        </p:txBody>
      </p:sp>
    </p:spTree>
    <p:extLst>
      <p:ext uri="{BB962C8B-B14F-4D97-AF65-F5344CB8AC3E}">
        <p14:creationId xmlns:p14="http://schemas.microsoft.com/office/powerpoint/2010/main" val="15036064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$_GET and $_POST</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pPr algn="just"/>
            <a:r>
              <a:rPr lang="en-IN" sz="1800" dirty="0" smtClean="0">
                <a:solidFill>
                  <a:srgbClr val="000000"/>
                </a:solidFill>
                <a:latin typeface="Open Sans"/>
              </a:rPr>
              <a:t>To retrieve </a:t>
            </a:r>
            <a:r>
              <a:rPr lang="en-IN" sz="1800" dirty="0">
                <a:solidFill>
                  <a:srgbClr val="000000"/>
                </a:solidFill>
                <a:latin typeface="Open Sans"/>
              </a:rPr>
              <a:t>data from get request, we need to use </a:t>
            </a:r>
            <a:r>
              <a:rPr lang="en-IN" sz="1800" i="1" dirty="0">
                <a:solidFill>
                  <a:srgbClr val="C00000"/>
                </a:solidFill>
                <a:latin typeface="Open Sans"/>
              </a:rPr>
              <a:t>$_GET</a:t>
            </a:r>
            <a:r>
              <a:rPr lang="en-IN" sz="1800" dirty="0">
                <a:solidFill>
                  <a:srgbClr val="000000"/>
                </a:solidFill>
                <a:latin typeface="Open Sans"/>
              </a:rPr>
              <a:t>, for post request </a:t>
            </a:r>
            <a:r>
              <a:rPr lang="en-IN" sz="1800" i="1" dirty="0">
                <a:solidFill>
                  <a:srgbClr val="C00000"/>
                </a:solidFill>
                <a:latin typeface="Open Sans"/>
              </a:rPr>
              <a:t>$_POST</a:t>
            </a:r>
            <a:r>
              <a:rPr lang="en-IN" sz="1800" dirty="0">
                <a:solidFill>
                  <a:srgbClr val="000000"/>
                </a:solidFill>
                <a:latin typeface="Open Sans"/>
              </a:rPr>
              <a:t>.</a:t>
            </a:r>
            <a:endParaRPr lang="en-IN" sz="1800" dirty="0" smtClean="0">
              <a:solidFill>
                <a:srgbClr val="000000"/>
              </a:solidFill>
              <a:latin typeface="Open Sans"/>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514600"/>
            <a:ext cx="8839200" cy="1938992"/>
          </a:xfrm>
          <a:prstGeom prst="rect">
            <a:avLst/>
          </a:prstGeom>
          <a:solidFill>
            <a:schemeClr val="accent3">
              <a:lumMod val="20000"/>
              <a:lumOff val="80000"/>
            </a:schemeClr>
          </a:solidFill>
        </p:spPr>
        <p:txBody>
          <a:bodyPr wrap="square">
            <a:spAutoFit/>
          </a:bodyPr>
          <a:lstStyle/>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Get request is the default form request. The data passed through get request is visible on the URL browser so it is not secured. You can send limited amount of data through get request.</a:t>
            </a:r>
          </a:p>
          <a:p>
            <a:endPar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endParaRP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The data passed through post request is not visible on the URL browser so it is secured. You can send large amount of data through post request.</a:t>
            </a:r>
          </a:p>
        </p:txBody>
      </p:sp>
    </p:spTree>
    <p:extLst>
      <p:ext uri="{BB962C8B-B14F-4D97-AF65-F5344CB8AC3E}">
        <p14:creationId xmlns:p14="http://schemas.microsoft.com/office/powerpoint/2010/main" val="3045919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isset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646331"/>
          </a:xfrm>
          <a:prstGeom prst="rect">
            <a:avLst/>
          </a:prstGeom>
        </p:spPr>
        <p:txBody>
          <a:bodyPr wrap="square">
            <a:spAutoFit/>
          </a:bodyPr>
          <a:lstStyle/>
          <a:p>
            <a:pPr algn="just"/>
            <a:r>
              <a:rPr lang="en-IN" sz="1800" i="1" dirty="0">
                <a:solidFill>
                  <a:schemeClr val="bg2">
                    <a:lumMod val="50000"/>
                  </a:schemeClr>
                </a:solidFill>
                <a:cs typeface="Times New Roman" panose="02020603050405020304" pitchFamily="18" charset="0"/>
              </a:rPr>
              <a:t>isset</a:t>
            </a:r>
            <a:r>
              <a:rPr lang="en-IN" sz="1800" dirty="0">
                <a:solidFill>
                  <a:srgbClr val="000000"/>
                </a:solidFill>
                <a:cs typeface="Times New Roman" panose="02020603050405020304" pitchFamily="18" charset="0"/>
              </a:rPr>
              <a:t> — Determine if a variable is set and is not </a:t>
            </a:r>
            <a:r>
              <a:rPr lang="en-IN" sz="1800" dirty="0" smtClean="0">
                <a:solidFill>
                  <a:srgbClr val="000000"/>
                </a:solidFill>
                <a:cs typeface="Times New Roman" panose="02020603050405020304" pitchFamily="18" charset="0"/>
              </a:rPr>
              <a:t>NULL. Returns </a:t>
            </a:r>
            <a:r>
              <a:rPr lang="en-IN" sz="1800" dirty="0">
                <a:solidFill>
                  <a:srgbClr val="000000"/>
                </a:solidFill>
                <a:cs typeface="Times New Roman" panose="02020603050405020304" pitchFamily="18" charset="0"/>
              </a:rPr>
              <a:t>TRUE if var exists and has value other than NULL. FALSE otherwise.</a:t>
            </a:r>
            <a:endParaRPr lang="en-IN" sz="1800" dirty="0" smtClean="0">
              <a:solidFill>
                <a:srgbClr val="000000"/>
              </a:solidFill>
              <a:cs typeface="Times New Roman" panose="020206030504050203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228600" y="2514600"/>
            <a:ext cx="4572000" cy="1754326"/>
          </a:xfrm>
          <a:prstGeom prst="rect">
            <a:avLst/>
          </a:prstGeom>
        </p:spPr>
        <p:txBody>
          <a:bodyPr>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if</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isset</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_GET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submit1</a:t>
            </a:r>
            <a:r>
              <a:rPr lang="en-IN" sz="1800" dirty="0">
                <a:solidFill>
                  <a:srgbClr val="D3AF86"/>
                </a:solidFill>
                <a:latin typeface="Consolas" panose="020B0609020204030204" pitchFamily="49" charset="0"/>
              </a:rPr>
              <a:t>"])) {</a:t>
            </a: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_GET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text1</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977482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$_GET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pPr algn="just"/>
            <a:r>
              <a:rPr lang="en-IN" sz="1800" dirty="0" smtClean="0">
                <a:solidFill>
                  <a:srgbClr val="C00000"/>
                </a:solidFill>
                <a:latin typeface="Open Sans"/>
              </a:rPr>
              <a:t>TODO</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228600" y="1875380"/>
            <a:ext cx="8686800" cy="4524315"/>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if</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isset</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_GET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submit1</a:t>
            </a:r>
            <a:r>
              <a:rPr lang="en-IN" sz="1800" dirty="0">
                <a:solidFill>
                  <a:srgbClr val="D3AF86"/>
                </a:solidFill>
                <a:latin typeface="Consolas" panose="020B0609020204030204" pitchFamily="49" charset="0"/>
              </a:rPr>
              <a:t>"])) {</a:t>
            </a: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_GET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text1</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a:solidFill>
                  <a:srgbClr val="088649"/>
                </a:solidFill>
                <a:latin typeface="Consolas" panose="020B0609020204030204" pitchFamily="49" charset="0"/>
              </a:rPr>
              <a:t>?&gt;</a:t>
            </a:r>
            <a:endParaRPr lang="en-IN" sz="1800" dirty="0">
              <a:solidFill>
                <a:srgbClr val="D3AF86"/>
              </a:solidFill>
              <a:latin typeface="Consolas" panose="020B0609020204030204" pitchFamily="49" charset="0"/>
            </a:endParaRPr>
          </a:p>
          <a:p>
            <a:endParaRPr lang="en-IN" sz="1800" dirty="0" smtClean="0">
              <a:solidFill>
                <a:srgbClr val="D3AF86"/>
              </a:solidFill>
              <a:latin typeface="Consolas" panose="020B0609020204030204" pitchFamily="49" charset="0"/>
            </a:endParaRPr>
          </a:p>
          <a:p>
            <a:r>
              <a:rPr lang="en-IN" sz="1800" dirty="0" smtClean="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html</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body</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form</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action</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index.php</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method</a:t>
            </a:r>
            <a:r>
              <a:rPr lang="en-IN" sz="1800" dirty="0" smtClean="0">
                <a:solidFill>
                  <a:srgbClr val="D3AF86"/>
                </a:solidFill>
                <a:latin typeface="Consolas" panose="020B0609020204030204" pitchFamily="49" charset="0"/>
              </a:rPr>
              <a:t>=</a:t>
            </a:r>
            <a:r>
              <a:rPr lang="en-IN" sz="1800" dirty="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GET</a:t>
            </a:r>
            <a:r>
              <a:rPr lang="en-IN" sz="1800" dirty="0" smtClean="0">
                <a:solidFill>
                  <a:srgbClr val="D3AF86"/>
                </a:solidFill>
                <a:latin typeface="Consolas" panose="020B0609020204030204" pitchFamily="49" charset="0"/>
              </a:rPr>
              <a:t>"&gt;</a:t>
            </a:r>
            <a:endParaRPr lang="en-IN" sz="1800" dirty="0">
              <a:solidFill>
                <a:srgbClr val="D3AF86"/>
              </a:solidFill>
              <a:latin typeface="Consolas" panose="020B0609020204030204" pitchFamily="49" charset="0"/>
            </a:endParaRP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h1</a:t>
            </a:r>
            <a:r>
              <a:rPr lang="en-IN" sz="1800" dirty="0">
                <a:solidFill>
                  <a:srgbClr val="D3AF86"/>
                </a:solidFill>
                <a:latin typeface="Consolas" panose="020B0609020204030204" pitchFamily="49" charset="0"/>
              </a:rPr>
              <a:t>&gt;Form control&lt;/</a:t>
            </a:r>
            <a:r>
              <a:rPr lang="en-IN" sz="1800" dirty="0">
                <a:solidFill>
                  <a:srgbClr val="DC3958"/>
                </a:solidFill>
                <a:latin typeface="Consolas" panose="020B0609020204030204" pitchFamily="49" charset="0"/>
              </a:rPr>
              <a:t>h1</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input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name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text1</a:t>
            </a:r>
            <a:r>
              <a:rPr lang="en-IN" sz="1800" dirty="0">
                <a:solidFill>
                  <a:srgbClr val="D3AF86"/>
                </a:solidFill>
                <a:latin typeface="Consolas" panose="020B0609020204030204" pitchFamily="49" charset="0"/>
              </a:rPr>
              <a:t>" /&gt;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Input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value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name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submit1</a:t>
            </a:r>
            <a:r>
              <a:rPr lang="en-IN" sz="1800" dirty="0">
                <a:solidFill>
                  <a:srgbClr val="D3AF86"/>
                </a:solidFill>
                <a:latin typeface="Consolas" panose="020B0609020204030204" pitchFamily="49" charset="0"/>
              </a:rPr>
              <a:t>" /&gt;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form</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body</a:t>
            </a:r>
            <a:r>
              <a:rPr lang="en-IN" sz="1800" dirty="0">
                <a:solidFill>
                  <a:srgbClr val="D3AF86"/>
                </a:solidFill>
                <a:latin typeface="Consolas" panose="020B0609020204030204" pitchFamily="49" charset="0"/>
              </a:rPr>
              <a:t>&gt;</a:t>
            </a:r>
          </a:p>
          <a:p>
            <a:r>
              <a:rPr lang="en-IN" sz="1800" dirty="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html</a:t>
            </a:r>
            <a:r>
              <a:rPr lang="en-IN" sz="1800" dirty="0">
                <a:solidFill>
                  <a:srgbClr val="D3AF86"/>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4672361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$_</a:t>
            </a:r>
            <a:r>
              <a:rPr lang="en-US" sz="3600" dirty="0">
                <a:solidFill>
                  <a:srgbClr val="13D9E3"/>
                </a:solidFill>
                <a:latin typeface="Arial" panose="020B0604020202020204" pitchFamily="34" charset="0"/>
                <a:cs typeface="Arial" panose="020B0604020202020204" pitchFamily="34" charset="0"/>
              </a:rPr>
              <a:t>POST</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pPr algn="just"/>
            <a:r>
              <a:rPr lang="en-IN" sz="1800" dirty="0" smtClean="0">
                <a:solidFill>
                  <a:srgbClr val="C00000"/>
                </a:solidFill>
                <a:latin typeface="Open Sans"/>
              </a:rPr>
              <a:t>TODO</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228600" y="1875380"/>
            <a:ext cx="8686800" cy="4524315"/>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if</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isset</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_POST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submit1</a:t>
            </a:r>
            <a:r>
              <a:rPr lang="en-IN" sz="1800" dirty="0">
                <a:solidFill>
                  <a:srgbClr val="D3AF86"/>
                </a:solidFill>
                <a:latin typeface="Consolas" panose="020B0609020204030204" pitchFamily="49" charset="0"/>
              </a:rPr>
              <a:t>"])) {</a:t>
            </a: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_POST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text1</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a:solidFill>
                  <a:srgbClr val="088649"/>
                </a:solidFill>
                <a:latin typeface="Consolas" panose="020B0609020204030204" pitchFamily="49" charset="0"/>
              </a:rPr>
              <a:t>?&gt;</a:t>
            </a:r>
            <a:endParaRPr lang="en-IN" sz="1800" dirty="0">
              <a:solidFill>
                <a:srgbClr val="D3AF86"/>
              </a:solidFill>
              <a:latin typeface="Consolas" panose="020B0609020204030204" pitchFamily="49" charset="0"/>
            </a:endParaRPr>
          </a:p>
          <a:p>
            <a:endParaRPr lang="en-IN" sz="1800" dirty="0" smtClean="0">
              <a:solidFill>
                <a:srgbClr val="D3AF86"/>
              </a:solidFill>
              <a:latin typeface="Consolas" panose="020B0609020204030204" pitchFamily="49" charset="0"/>
            </a:endParaRPr>
          </a:p>
          <a:p>
            <a:r>
              <a:rPr lang="en-IN" sz="1800" dirty="0" smtClean="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html</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body</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smtClean="0">
                <a:solidFill>
                  <a:srgbClr val="DC3958"/>
                </a:solidFill>
                <a:latin typeface="Consolas" panose="020B0609020204030204" pitchFamily="49" charset="0"/>
              </a:rPr>
              <a:t>form</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action</a:t>
            </a:r>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index.php</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method</a:t>
            </a:r>
            <a:r>
              <a:rPr lang="en-IN" sz="1800" dirty="0" smtClean="0">
                <a:solidFill>
                  <a:srgbClr val="D3AF86"/>
                </a:solidFill>
                <a:latin typeface="Consolas" panose="020B0609020204030204" pitchFamily="49" charset="0"/>
              </a:rPr>
              <a:t>=</a:t>
            </a:r>
            <a:r>
              <a:rPr lang="en-IN" sz="1800" dirty="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POST</a:t>
            </a:r>
            <a:r>
              <a:rPr lang="en-IN" sz="1800" dirty="0" smtClean="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h1</a:t>
            </a:r>
            <a:r>
              <a:rPr lang="en-IN" sz="1800" dirty="0">
                <a:solidFill>
                  <a:srgbClr val="D3AF86"/>
                </a:solidFill>
                <a:latin typeface="Consolas" panose="020B0609020204030204" pitchFamily="49" charset="0"/>
              </a:rPr>
              <a:t>&gt;Form control&lt;/</a:t>
            </a:r>
            <a:r>
              <a:rPr lang="en-IN" sz="1800" dirty="0">
                <a:solidFill>
                  <a:srgbClr val="DC3958"/>
                </a:solidFill>
                <a:latin typeface="Consolas" panose="020B0609020204030204" pitchFamily="49" charset="0"/>
              </a:rPr>
              <a:t>h1</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input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name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text1</a:t>
            </a:r>
            <a:r>
              <a:rPr lang="en-IN" sz="1800" dirty="0">
                <a:solidFill>
                  <a:srgbClr val="D3AF86"/>
                </a:solidFill>
                <a:latin typeface="Consolas" panose="020B0609020204030204" pitchFamily="49" charset="0"/>
              </a:rPr>
              <a:t>" /&gt;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Input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value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name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submit1</a:t>
            </a:r>
            <a:r>
              <a:rPr lang="en-IN" sz="1800" dirty="0">
                <a:solidFill>
                  <a:srgbClr val="D3AF86"/>
                </a:solidFill>
                <a:latin typeface="Consolas" panose="020B0609020204030204" pitchFamily="49" charset="0"/>
              </a:rPr>
              <a:t>" /&gt;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form</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body</a:t>
            </a:r>
            <a:r>
              <a:rPr lang="en-IN" sz="1800" dirty="0">
                <a:solidFill>
                  <a:srgbClr val="D3AF86"/>
                </a:solidFill>
                <a:latin typeface="Consolas" panose="020B0609020204030204" pitchFamily="49" charset="0"/>
              </a:rPr>
              <a:t>&gt;</a:t>
            </a:r>
          </a:p>
          <a:p>
            <a:r>
              <a:rPr lang="en-IN" sz="1800" dirty="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html</a:t>
            </a:r>
            <a:r>
              <a:rPr lang="en-IN" sz="1800" dirty="0">
                <a:solidFill>
                  <a:srgbClr val="D3AF86"/>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04661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$_REQUEST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pPr algn="just"/>
            <a:r>
              <a:rPr lang="en-IN" sz="1800" dirty="0" smtClean="0">
                <a:solidFill>
                  <a:srgbClr val="C00000"/>
                </a:solidFill>
                <a:latin typeface="Open Sans"/>
              </a:rPr>
              <a:t>TODO</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7" name="Rectangle 6"/>
          <p:cNvSpPr/>
          <p:nvPr/>
        </p:nvSpPr>
        <p:spPr>
          <a:xfrm>
            <a:off x="228600" y="1875380"/>
            <a:ext cx="8686800" cy="4524315"/>
          </a:xfrm>
          <a:prstGeom prst="rect">
            <a:avLst/>
          </a:prstGeom>
        </p:spPr>
        <p:txBody>
          <a:bodyPr wrap="square">
            <a:spAutoFit/>
          </a:bodyPr>
          <a:lstStyle/>
          <a:p>
            <a:r>
              <a:rPr lang="en-IN" sz="1800" dirty="0">
                <a:solidFill>
                  <a:srgbClr val="088649"/>
                </a:solidFill>
                <a:latin typeface="Consolas" panose="020B0609020204030204" pitchFamily="49" charset="0"/>
              </a:rPr>
              <a:t>&lt;?php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if</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isset</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_REQUEST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submit1</a:t>
            </a:r>
            <a:r>
              <a:rPr lang="en-IN" sz="1800" dirty="0">
                <a:solidFill>
                  <a:srgbClr val="D3AF86"/>
                </a:solidFill>
                <a:latin typeface="Consolas" panose="020B0609020204030204" pitchFamily="49" charset="0"/>
              </a:rPr>
              <a:t>"])) {</a:t>
            </a: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_REQUEST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text1</a:t>
            </a:r>
            <a:r>
              <a:rPr lang="en-IN" sz="1800" dirty="0">
                <a:solidFill>
                  <a:srgbClr val="D3AF86"/>
                </a:solidFill>
                <a:latin typeface="Consolas" panose="020B0609020204030204" pitchFamily="49" charset="0"/>
              </a:rPr>
              <a:t>"];</a:t>
            </a:r>
          </a:p>
          <a:p>
            <a:r>
              <a:rPr lang="en-IN" sz="1800" dirty="0" smtClean="0">
                <a:solidFill>
                  <a:srgbClr val="7E602C"/>
                </a:solidFill>
                <a:latin typeface="Consolas" panose="020B0609020204030204" pitchFamily="49" charset="0"/>
              </a:rPr>
              <a:t>             echo</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x</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a:solidFill>
                  <a:srgbClr val="088649"/>
                </a:solidFill>
                <a:latin typeface="Consolas" panose="020B0609020204030204" pitchFamily="49" charset="0"/>
              </a:rPr>
              <a:t>?&gt;</a:t>
            </a:r>
            <a:endParaRPr lang="en-IN" sz="1800" dirty="0">
              <a:solidFill>
                <a:srgbClr val="D3AF86"/>
              </a:solidFill>
              <a:latin typeface="Consolas" panose="020B0609020204030204" pitchFamily="49" charset="0"/>
            </a:endParaRPr>
          </a:p>
          <a:p>
            <a:endParaRPr lang="en-IN" sz="1800" dirty="0" smtClean="0">
              <a:solidFill>
                <a:srgbClr val="D3AF86"/>
              </a:solidFill>
              <a:latin typeface="Consolas" panose="020B0609020204030204" pitchFamily="49" charset="0"/>
            </a:endParaRPr>
          </a:p>
          <a:p>
            <a:r>
              <a:rPr lang="en-IN" sz="1800" dirty="0" smtClean="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html</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body</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smtClean="0">
                <a:solidFill>
                  <a:srgbClr val="DC3958"/>
                </a:solidFill>
                <a:latin typeface="Consolas" panose="020B0609020204030204" pitchFamily="49" charset="0"/>
              </a:rPr>
              <a:t>form</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action</a:t>
            </a:r>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index.php</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method</a:t>
            </a:r>
            <a:r>
              <a:rPr lang="en-IN" sz="1800" dirty="0" smtClean="0">
                <a:solidFill>
                  <a:srgbClr val="D3AF86"/>
                </a:solidFill>
                <a:latin typeface="Consolas" panose="020B0609020204030204" pitchFamily="49" charset="0"/>
              </a:rPr>
              <a:t>=</a:t>
            </a:r>
            <a:r>
              <a:rPr lang="en-IN" sz="1800" dirty="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GET</a:t>
            </a:r>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POST</a:t>
            </a:r>
            <a:r>
              <a:rPr lang="en-IN" sz="1800" dirty="0" smtClean="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h1</a:t>
            </a:r>
            <a:r>
              <a:rPr lang="en-IN" sz="1800" dirty="0">
                <a:solidFill>
                  <a:srgbClr val="D3AF86"/>
                </a:solidFill>
                <a:latin typeface="Consolas" panose="020B0609020204030204" pitchFamily="49" charset="0"/>
              </a:rPr>
              <a:t>&gt;Form control&lt;/</a:t>
            </a:r>
            <a:r>
              <a:rPr lang="en-IN" sz="1800" dirty="0">
                <a:solidFill>
                  <a:srgbClr val="DC3958"/>
                </a:solidFill>
                <a:latin typeface="Consolas" panose="020B0609020204030204" pitchFamily="49" charset="0"/>
              </a:rPr>
              <a:t>h1</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input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name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text1</a:t>
            </a:r>
            <a:r>
              <a:rPr lang="en-IN" sz="1800" dirty="0">
                <a:solidFill>
                  <a:srgbClr val="D3AF86"/>
                </a:solidFill>
                <a:latin typeface="Consolas" panose="020B0609020204030204" pitchFamily="49" charset="0"/>
              </a:rPr>
              <a:t>" /&gt;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Input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value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name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submit1</a:t>
            </a:r>
            <a:r>
              <a:rPr lang="en-IN" sz="1800" dirty="0">
                <a:solidFill>
                  <a:srgbClr val="D3AF86"/>
                </a:solidFill>
                <a:latin typeface="Consolas" panose="020B0609020204030204" pitchFamily="49" charset="0"/>
              </a:rPr>
              <a:t>" /&gt;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form</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body</a:t>
            </a:r>
            <a:r>
              <a:rPr lang="en-IN" sz="1800" dirty="0">
                <a:solidFill>
                  <a:srgbClr val="D3AF86"/>
                </a:solidFill>
                <a:latin typeface="Consolas" panose="020B0609020204030204" pitchFamily="49" charset="0"/>
              </a:rPr>
              <a:t>&gt;</a:t>
            </a:r>
          </a:p>
          <a:p>
            <a:r>
              <a:rPr lang="en-IN" sz="1800" dirty="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html</a:t>
            </a:r>
            <a:r>
              <a:rPr lang="en-IN" sz="1800" dirty="0">
                <a:solidFill>
                  <a:srgbClr val="D3AF86"/>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1005766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Sending and receiving data PHP/HTML</a:t>
            </a:r>
            <a:endParaRPr lang="en-IN" sz="66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05642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76200"/>
            <a:ext cx="8991600" cy="6463308"/>
          </a:xfrm>
          <a:prstGeom prst="rect">
            <a:avLst/>
          </a:prstGeom>
        </p:spPr>
        <p:txBody>
          <a:bodyPr wrap="square">
            <a:spAutoFit/>
          </a:bodyPr>
          <a:lstStyle/>
          <a:p>
            <a:r>
              <a:rPr lang="en-IN" sz="1800" dirty="0">
                <a:solidFill>
                  <a:srgbClr val="088649"/>
                </a:solidFill>
                <a:latin typeface="Consolas" panose="020B0609020204030204" pitchFamily="49" charset="0"/>
              </a:rPr>
              <a:t>&lt;?php</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a1</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a2</a:t>
            </a:r>
            <a:r>
              <a:rPr lang="en-IN" sz="1800" dirty="0">
                <a:solidFill>
                  <a:srgbClr val="D3AF86"/>
                </a:solidFill>
                <a:latin typeface="Consolas" panose="020B0609020204030204" pitchFamily="49" charset="0"/>
              </a:rPr>
              <a:t>){</a:t>
            </a:r>
          </a:p>
          <a:p>
            <a:r>
              <a:rPr lang="en-IN" sz="1800" dirty="0" smtClean="0">
                <a:solidFill>
                  <a:srgbClr val="98676A"/>
                </a:solidFill>
                <a:latin typeface="Consolas" panose="020B0609020204030204" pitchFamily="49" charset="0"/>
              </a:rPr>
              <a:t>       return</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a1</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 </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a2</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D3AF86"/>
                </a:solidFill>
                <a:latin typeface="Consolas" panose="020B0609020204030204" pitchFamily="49" charset="0"/>
              </a:rPr>
              <a:t>   </a:t>
            </a:r>
            <a:r>
              <a:rPr lang="en-IN" sz="1800" dirty="0" smtClean="0">
                <a:solidFill>
                  <a:srgbClr val="98676A"/>
                </a:solidFill>
                <a:latin typeface="Consolas" panose="020B0609020204030204" pitchFamily="49" charset="0"/>
              </a:rPr>
              <a:t>if</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isset</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_REQUEST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submit1</a:t>
            </a:r>
            <a:r>
              <a:rPr lang="en-IN" sz="1800" dirty="0">
                <a:solidFill>
                  <a:srgbClr val="D3AF86"/>
                </a:solidFill>
                <a:latin typeface="Consolas" panose="020B0609020204030204" pitchFamily="49" charset="0"/>
              </a:rPr>
              <a:t>"])) {</a:t>
            </a: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n1</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_REQUEST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text1</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n2</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_REQUEST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text2</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o</a:t>
            </a:r>
            <a:r>
              <a:rPr lang="en-IN" sz="1800" dirty="0">
                <a:solidFill>
                  <a:srgbClr val="D3AF86"/>
                </a:solidFill>
                <a:latin typeface="Consolas" panose="020B0609020204030204" pitchFamily="49" charset="0"/>
              </a:rPr>
              <a:t> = </a:t>
            </a:r>
            <a:r>
              <a:rPr lang="en-IN" sz="1800" dirty="0">
                <a:solidFill>
                  <a:srgbClr val="8AB1B0"/>
                </a:solidFill>
                <a:latin typeface="Consolas" panose="020B0609020204030204" pitchFamily="49" charset="0"/>
              </a:rPr>
              <a:t>fn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n1</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n2</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a:solidFill>
                  <a:srgbClr val="088649"/>
                </a:solidFill>
                <a:latin typeface="Consolas" panose="020B0609020204030204" pitchFamily="49" charset="0"/>
              </a:rPr>
              <a:t>?&gt;</a:t>
            </a:r>
            <a:endParaRPr lang="en-IN" sz="1800" dirty="0">
              <a:solidFill>
                <a:srgbClr val="D3AF86"/>
              </a:solidFill>
              <a:latin typeface="Consolas" panose="020B0609020204030204" pitchFamily="49" charset="0"/>
            </a:endParaRPr>
          </a:p>
          <a:p>
            <a:r>
              <a:rPr lang="en-IN" sz="1800" dirty="0">
                <a:solidFill>
                  <a:srgbClr val="D3AF86"/>
                </a:solidFill>
                <a:latin typeface="Consolas" panose="020B0609020204030204" pitchFamily="49" charset="0"/>
              </a:rPr>
              <a:t>&lt;!DOCTYPE html&gt;</a:t>
            </a:r>
          </a:p>
          <a:p>
            <a:r>
              <a:rPr lang="en-IN" sz="1800" dirty="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html</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lang</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en</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body</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form</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action</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first.php</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method</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POST</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input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name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text1</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id</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text1</a:t>
            </a:r>
            <a:r>
              <a:rPr lang="en-IN" sz="1800" dirty="0">
                <a:solidFill>
                  <a:srgbClr val="D3AF86"/>
                </a:solidFill>
                <a:latin typeface="Consolas" panose="020B0609020204030204" pitchFamily="49" charset="0"/>
              </a:rPr>
              <a:t>"&gt; &lt;</a:t>
            </a:r>
            <a:r>
              <a:rPr lang="en-IN" sz="1800" dirty="0">
                <a:solidFill>
                  <a:srgbClr val="DC3958"/>
                </a:solidFill>
                <a:latin typeface="Consolas" panose="020B0609020204030204" pitchFamily="49" charset="0"/>
              </a:rPr>
              <a:t>br</a:t>
            </a:r>
            <a:r>
              <a:rPr lang="en-IN" sz="1800" dirty="0">
                <a:solidFill>
                  <a:srgbClr val="D3AF86"/>
                </a:solidFill>
                <a:latin typeface="Consolas" panose="020B0609020204030204" pitchFamily="49" charset="0"/>
              </a:rPr>
              <a:t> /&gt;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input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name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text2</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id</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text2</a:t>
            </a:r>
            <a:r>
              <a:rPr lang="en-IN" sz="1800" dirty="0">
                <a:solidFill>
                  <a:srgbClr val="D3AF86"/>
                </a:solidFill>
                <a:latin typeface="Consolas" panose="020B0609020204030204" pitchFamily="49" charset="0"/>
              </a:rPr>
              <a:t>"&gt; &lt;</a:t>
            </a:r>
            <a:r>
              <a:rPr lang="en-IN" sz="1800" dirty="0">
                <a:solidFill>
                  <a:srgbClr val="DC3958"/>
                </a:solidFill>
                <a:latin typeface="Consolas" panose="020B0609020204030204" pitchFamily="49" charset="0"/>
              </a:rPr>
              <a:t>br</a:t>
            </a:r>
            <a:r>
              <a:rPr lang="en-IN" sz="1800" dirty="0">
                <a:solidFill>
                  <a:srgbClr val="D3AF86"/>
                </a:solidFill>
                <a:latin typeface="Consolas" panose="020B0609020204030204" pitchFamily="49" charset="0"/>
              </a:rPr>
              <a:t> /&gt;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label</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for</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id</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lbl1</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name</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lbl1</a:t>
            </a:r>
            <a:r>
              <a:rPr lang="en-IN" sz="1800" dirty="0">
                <a:solidFill>
                  <a:srgbClr val="D3AF86"/>
                </a:solidFill>
                <a:latin typeface="Consolas" panose="020B0609020204030204" pitchFamily="49" charset="0"/>
              </a:rPr>
              <a:t>"&gt; </a:t>
            </a:r>
            <a:r>
              <a:rPr lang="en-IN" sz="1800" dirty="0" smtClean="0">
                <a:solidFill>
                  <a:srgbClr val="D3AF86"/>
                </a:solidFill>
                <a:latin typeface="Consolas" panose="020B0609020204030204" pitchFamily="49" charset="0"/>
              </a:rPr>
              <a:t>Output</a:t>
            </a:r>
          </a:p>
          <a:p>
            <a:r>
              <a:rPr lang="en-IN" sz="1800" dirty="0">
                <a:solidFill>
                  <a:srgbClr val="D3AF86"/>
                </a:solidFill>
                <a:latin typeface="Consolas" panose="020B0609020204030204" pitchFamily="49" charset="0"/>
              </a:rPr>
              <a:t> </a:t>
            </a:r>
            <a:r>
              <a:rPr lang="en-IN" sz="1800" dirty="0" smtClean="0">
                <a:solidFill>
                  <a:srgbClr val="D3AF86"/>
                </a:solidFill>
                <a:latin typeface="Consolas" panose="020B0609020204030204" pitchFamily="49" charset="0"/>
              </a:rPr>
              <a:t>            </a:t>
            </a:r>
            <a:r>
              <a:rPr lang="en-IN" sz="1800" dirty="0" smtClean="0">
                <a:solidFill>
                  <a:srgbClr val="088649"/>
                </a:solidFill>
                <a:latin typeface="Consolas" panose="020B0609020204030204" pitchFamily="49" charset="0"/>
              </a:rPr>
              <a:t>&lt;?php</a:t>
            </a:r>
            <a:r>
              <a:rPr lang="en-IN" sz="1800" dirty="0" smtClean="0">
                <a:solidFill>
                  <a:srgbClr val="D3AF86"/>
                </a:solidFill>
                <a:latin typeface="Consolas" panose="020B0609020204030204" pitchFamily="49" charset="0"/>
              </a:rPr>
              <a:t> </a:t>
            </a:r>
            <a:r>
              <a:rPr lang="en-IN" sz="1800" dirty="0" smtClean="0">
                <a:solidFill>
                  <a:srgbClr val="98676A"/>
                </a:solidFill>
                <a:latin typeface="Consolas" panose="020B0609020204030204" pitchFamily="49" charset="0"/>
              </a:rPr>
              <a:t>if</a:t>
            </a:r>
            <a:r>
              <a:rPr lang="en-IN" sz="1800" dirty="0" smtClean="0">
                <a:solidFill>
                  <a:srgbClr val="D3AF86"/>
                </a:solidFill>
                <a:latin typeface="Consolas" panose="020B0609020204030204" pitchFamily="49" charset="0"/>
              </a:rPr>
              <a:t>(</a:t>
            </a:r>
            <a:r>
              <a:rPr lang="en-IN" sz="1800" dirty="0" smtClean="0">
                <a:solidFill>
                  <a:srgbClr val="7E602C"/>
                </a:solidFill>
                <a:latin typeface="Consolas" panose="020B0609020204030204" pitchFamily="49" charset="0"/>
              </a:rPr>
              <a:t>isset</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_REQUEST</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submit1</a:t>
            </a:r>
            <a:r>
              <a:rPr lang="en-IN" sz="1800" dirty="0">
                <a:solidFill>
                  <a:srgbClr val="D3AF86"/>
                </a:solidFill>
                <a:latin typeface="Consolas" panose="020B0609020204030204" pitchFamily="49" charset="0"/>
              </a:rPr>
              <a:t>"])) { </a:t>
            </a:r>
            <a:r>
              <a:rPr lang="en-IN" sz="1800" dirty="0">
                <a:solidFill>
                  <a:srgbClr val="7E602C"/>
                </a:solidFill>
                <a:latin typeface="Consolas" panose="020B0609020204030204" pitchFamily="49" charset="0"/>
              </a:rPr>
              <a:t>echo</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o</a:t>
            </a:r>
            <a:r>
              <a:rPr lang="en-IN" sz="1800" dirty="0">
                <a:solidFill>
                  <a:srgbClr val="D3AF86"/>
                </a:solidFill>
                <a:latin typeface="Consolas" panose="020B0609020204030204" pitchFamily="49" charset="0"/>
              </a:rPr>
              <a:t>; } </a:t>
            </a:r>
            <a:r>
              <a:rPr lang="en-IN" sz="1800" dirty="0" smtClean="0">
                <a:solidFill>
                  <a:srgbClr val="088649"/>
                </a:solidFill>
                <a:latin typeface="Consolas" panose="020B0609020204030204" pitchFamily="49" charset="0"/>
              </a:rPr>
              <a:t>?&gt;</a:t>
            </a:r>
          </a:p>
          <a:p>
            <a:r>
              <a:rPr lang="en-IN" sz="1800" dirty="0">
                <a:solidFill>
                  <a:srgbClr val="088649"/>
                </a:solidFill>
                <a:latin typeface="Consolas" panose="020B0609020204030204" pitchFamily="49" charset="0"/>
              </a:rPr>
              <a:t> </a:t>
            </a:r>
            <a:r>
              <a:rPr lang="en-IN" sz="1800" dirty="0" smtClean="0">
                <a:solidFill>
                  <a:srgbClr val="088649"/>
                </a:solidFill>
                <a:latin typeface="Consolas" panose="020B0609020204030204" pitchFamily="49" charset="0"/>
              </a:rPr>
              <a:t>     </a:t>
            </a:r>
            <a:r>
              <a:rPr lang="en-IN" sz="1800" dirty="0" smtClean="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label</a:t>
            </a:r>
            <a:r>
              <a:rPr lang="en-IN" sz="1800" dirty="0">
                <a:solidFill>
                  <a:srgbClr val="D3AF86"/>
                </a:solidFill>
                <a:latin typeface="Consolas" panose="020B0609020204030204" pitchFamily="49" charset="0"/>
              </a:rPr>
              <a:t>&gt; &lt;</a:t>
            </a:r>
            <a:r>
              <a:rPr lang="en-IN" sz="1800" dirty="0">
                <a:solidFill>
                  <a:srgbClr val="DC3958"/>
                </a:solidFill>
                <a:latin typeface="Consolas" panose="020B0609020204030204" pitchFamily="49" charset="0"/>
              </a:rPr>
              <a:t>br</a:t>
            </a:r>
            <a:r>
              <a:rPr lang="en-IN" sz="1800" dirty="0">
                <a:solidFill>
                  <a:srgbClr val="D3AF86"/>
                </a:solidFill>
                <a:latin typeface="Consolas" panose="020B0609020204030204" pitchFamily="49" charset="0"/>
              </a:rPr>
              <a:t> /&gt;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input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value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name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submit1</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form</a:t>
            </a:r>
            <a:r>
              <a:rPr lang="en-IN" sz="1800" dirty="0">
                <a:solidFill>
                  <a:srgbClr val="D3AF86"/>
                </a:solidFill>
                <a:latin typeface="Consolas" panose="020B0609020204030204" pitchFamily="49" charset="0"/>
              </a:rPr>
              <a:t>&gt;</a:t>
            </a:r>
          </a:p>
          <a:p>
            <a:r>
              <a:rPr lang="en-IN" sz="1800" dirty="0" smtClean="0">
                <a:solidFill>
                  <a:srgbClr val="D3AF86"/>
                </a:solidFill>
                <a:latin typeface="Consolas" panose="020B0609020204030204" pitchFamily="49" charset="0"/>
              </a:rPr>
              <a:t>  &lt;/</a:t>
            </a:r>
            <a:r>
              <a:rPr lang="en-IN" sz="1800" dirty="0">
                <a:solidFill>
                  <a:srgbClr val="DC3958"/>
                </a:solidFill>
                <a:latin typeface="Consolas" panose="020B0609020204030204" pitchFamily="49" charset="0"/>
              </a:rPr>
              <a:t>body</a:t>
            </a:r>
            <a:r>
              <a:rPr lang="en-IN" sz="1800" dirty="0">
                <a:solidFill>
                  <a:srgbClr val="D3AF86"/>
                </a:solidFill>
                <a:latin typeface="Consolas" panose="020B0609020204030204" pitchFamily="49" charset="0"/>
              </a:rPr>
              <a:t>&gt;</a:t>
            </a:r>
          </a:p>
          <a:p>
            <a:r>
              <a:rPr lang="en-IN" sz="1800" dirty="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html</a:t>
            </a:r>
            <a:r>
              <a:rPr lang="en-IN" sz="1800" dirty="0">
                <a:solidFill>
                  <a:srgbClr val="D3AF86"/>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04467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6600" i="1">
                <a:solidFill>
                  <a:srgbClr val="FF9900"/>
                </a:solidFill>
                <a:latin typeface="Segoe UI Light" panose="020B0502040204020203" pitchFamily="34" charset="0"/>
                <a:cs typeface="Segoe UI Light" panose="020B0502040204020203" pitchFamily="34" charset="0"/>
              </a:defRPr>
            </a:lvl1pPr>
          </a:lstStyle>
          <a:p>
            <a:r>
              <a:rPr lang="en-IN" dirty="0"/>
              <a:t>PHP Syntax</a:t>
            </a:r>
          </a:p>
        </p:txBody>
      </p:sp>
      <p:sp>
        <p:nvSpPr>
          <p:cNvPr id="3" name="Rectangle 2"/>
          <p:cNvSpPr/>
          <p:nvPr/>
        </p:nvSpPr>
        <p:spPr>
          <a:xfrm>
            <a:off x="1651716" y="3272135"/>
            <a:ext cx="2805383" cy="461665"/>
          </a:xfrm>
          <a:prstGeom prst="rect">
            <a:avLst/>
          </a:prstGeom>
        </p:spPr>
        <p:txBody>
          <a:bodyPr wrap="none">
            <a:spAutoFit/>
          </a:bodyPr>
          <a:lstStyle/>
          <a:p>
            <a:r>
              <a:rPr lang="en-IN" dirty="0">
                <a:solidFill>
                  <a:srgbClr val="C00000"/>
                </a:solidFill>
              </a:rPr>
              <a:t>PHP Case Sensitivity</a:t>
            </a:r>
          </a:p>
        </p:txBody>
      </p:sp>
      <p:sp>
        <p:nvSpPr>
          <p:cNvPr id="4" name="Rectangle 3"/>
          <p:cNvSpPr/>
          <p:nvPr/>
        </p:nvSpPr>
        <p:spPr>
          <a:xfrm>
            <a:off x="152400" y="979691"/>
            <a:ext cx="8839200" cy="707886"/>
          </a:xfrm>
          <a:prstGeom prst="rect">
            <a:avLst/>
          </a:prstGeom>
        </p:spPr>
        <p:txBody>
          <a:bodyPr wrap="square">
            <a:spAutoFit/>
          </a:bodyPr>
          <a:lstStyle/>
          <a:p>
            <a:pPr algn="just"/>
            <a:r>
              <a:rPr lang="en-IN" sz="2000" dirty="0">
                <a:latin typeface="Calibri Light" panose="020F0302020204030204" pitchFamily="34" charset="0"/>
                <a:cs typeface="Calibri Light" panose="020F0302020204030204" pitchFamily="34" charset="0"/>
              </a:rPr>
              <a:t>PHP is a open source, interpreted and object-oriented scripting </a:t>
            </a:r>
            <a:r>
              <a:rPr lang="en-IN" sz="2000" dirty="0" smtClean="0">
                <a:latin typeface="Calibri Light" panose="020F0302020204030204" pitchFamily="34" charset="0"/>
                <a:cs typeface="Calibri Light" panose="020F0302020204030204" pitchFamily="34" charset="0"/>
              </a:rPr>
              <a:t>language i.e</a:t>
            </a:r>
            <a:r>
              <a:rPr lang="en-IN" sz="2000" dirty="0">
                <a:latin typeface="Calibri Light" panose="020F0302020204030204" pitchFamily="34" charset="0"/>
                <a:cs typeface="Calibri Light" panose="020F0302020204030204" pitchFamily="34" charset="0"/>
              </a:rPr>
              <a:t>. executed at server side. It is used to develop web </a:t>
            </a:r>
            <a:r>
              <a:rPr lang="en-IN" sz="2000" dirty="0" smtClean="0">
                <a:latin typeface="Calibri Light" panose="020F0302020204030204" pitchFamily="34" charset="0"/>
                <a:cs typeface="Calibri Light" panose="020F0302020204030204" pitchFamily="34" charset="0"/>
              </a:rPr>
              <a:t>applications.</a:t>
            </a:r>
            <a:endParaRPr lang="en-IN" sz="2000" dirty="0">
              <a:latin typeface="Calibri Light" panose="020F0302020204030204" pitchFamily="34" charset="0"/>
              <a:cs typeface="Calibri Light" panose="020F030202020403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a:solidFill>
                  <a:srgbClr val="FF9900"/>
                </a:solidFill>
                <a:latin typeface="Segoe UI Light" panose="020B0502040204020203" pitchFamily="34" charset="0"/>
                <a:cs typeface="Segoe UI Light" panose="020B0502040204020203" pitchFamily="34" charset="0"/>
              </a:rPr>
              <a:t>State </a:t>
            </a:r>
            <a:r>
              <a:rPr lang="en-IN" sz="6600" i="1" dirty="0" smtClean="0">
                <a:solidFill>
                  <a:srgbClr val="FF9900"/>
                </a:solidFill>
                <a:latin typeface="Segoe UI Light" panose="020B0502040204020203" pitchFamily="34" charset="0"/>
                <a:cs typeface="Segoe UI Light" panose="020B0502040204020203" pitchFamily="34" charset="0"/>
              </a:rPr>
              <a:t>Management [cookies </a:t>
            </a:r>
            <a:r>
              <a:rPr lang="en-IN" sz="6600" i="1" dirty="0">
                <a:solidFill>
                  <a:srgbClr val="FF9900"/>
                </a:solidFill>
                <a:latin typeface="Segoe UI Light" panose="020B0502040204020203" pitchFamily="34" charset="0"/>
                <a:cs typeface="Segoe UI Light" panose="020B0502040204020203" pitchFamily="34" charset="0"/>
              </a:rPr>
              <a:t>and </a:t>
            </a:r>
            <a:r>
              <a:rPr lang="en-IN" sz="6600" i="1" dirty="0" smtClean="0">
                <a:solidFill>
                  <a:srgbClr val="FF9900"/>
                </a:solidFill>
                <a:latin typeface="Segoe UI Light" panose="020B0502040204020203" pitchFamily="34" charset="0"/>
                <a:cs typeface="Segoe UI Light" panose="020B0502040204020203" pitchFamily="34" charset="0"/>
              </a:rPr>
              <a:t>sessions]</a:t>
            </a:r>
            <a:endParaRPr lang="en-IN" sz="6600" i="1" dirty="0">
              <a:solidFill>
                <a:srgbClr val="FF9900"/>
              </a:solidFill>
              <a:latin typeface="Segoe UI Light" panose="020B0502040204020203" pitchFamily="34" charset="0"/>
              <a:cs typeface="Segoe UI Light" panose="020B0502040204020203" pitchFamily="34" charset="0"/>
            </a:endParaRPr>
          </a:p>
          <a:p>
            <a:pPr algn="ctr"/>
            <a:endParaRPr lang="en-IN" sz="66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9340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cookies</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pPr algn="just"/>
            <a:r>
              <a:rPr lang="en-IN" sz="1800" dirty="0">
                <a:latin typeface="Open Sans"/>
              </a:rPr>
              <a:t>Cookie is a small piece of information which is stored at client browser. Cookie is created at server side and saved to client browser. Each time when client sends request to the server, cookie is embedded </a:t>
            </a:r>
            <a:r>
              <a:rPr lang="en-IN" sz="1800" dirty="0" smtClean="0">
                <a:latin typeface="Open Sans"/>
              </a:rPr>
              <a:t>with request. </a:t>
            </a:r>
            <a:endParaRPr lang="en-IN" sz="1800" dirty="0" smtClean="0">
              <a:solidFill>
                <a:srgbClr val="000000"/>
              </a:solidFill>
              <a:latin typeface="Open Sans"/>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4908628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s</a:t>
            </a:r>
            <a:r>
              <a:rPr lang="en-IN" sz="3600" dirty="0" smtClean="0">
                <a:solidFill>
                  <a:srgbClr val="13D9E3"/>
                </a:solidFill>
                <a:latin typeface="Arial" panose="020B0604020202020204" pitchFamily="34" charset="0"/>
                <a:cs typeface="Arial" panose="020B0604020202020204" pitchFamily="34" charset="0"/>
              </a:rPr>
              <a:t>etcookie() and </a:t>
            </a:r>
            <a:r>
              <a:rPr lang="en-IN" sz="3600" dirty="0">
                <a:solidFill>
                  <a:srgbClr val="13D9E3"/>
                </a:solidFill>
                <a:latin typeface="Arial" panose="020B0604020202020204" pitchFamily="34" charset="0"/>
                <a:cs typeface="Arial" panose="020B0604020202020204" pitchFamily="34" charset="0"/>
              </a:rPr>
              <a:t>$_COOKIE</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i="1" dirty="0">
                <a:solidFill>
                  <a:srgbClr val="0070C0"/>
                </a:solidFill>
                <a:cs typeface="Times New Roman" panose="02020603050405020304" pitchFamily="18" charset="0"/>
              </a:rPr>
              <a:t>setcookie()</a:t>
            </a:r>
            <a:r>
              <a:rPr lang="en-IN" sz="2000" dirty="0">
                <a:cs typeface="Times New Roman" panose="02020603050405020304" pitchFamily="18" charset="0"/>
              </a:rPr>
              <a:t> function is used to set cookie with HTTP response. Once cookie is set, you can access it by </a:t>
            </a:r>
            <a:r>
              <a:rPr lang="en-IN" sz="2000" i="1" dirty="0">
                <a:solidFill>
                  <a:srgbClr val="0070C0"/>
                </a:solidFill>
                <a:cs typeface="Times New Roman" panose="02020603050405020304" pitchFamily="18" charset="0"/>
              </a:rPr>
              <a:t>$_COOKIE</a:t>
            </a:r>
            <a:r>
              <a:rPr lang="en-IN" sz="2000" dirty="0">
                <a:cs typeface="Times New Roman" panose="02020603050405020304" pitchFamily="18" charset="0"/>
              </a:rPr>
              <a:t> </a:t>
            </a:r>
            <a:r>
              <a:rPr lang="en-IN" sz="2000" dirty="0" smtClean="0">
                <a:cs typeface="Times New Roman" panose="02020603050405020304" pitchFamily="18" charset="0"/>
              </a:rPr>
              <a:t>superglobal variable</a:t>
            </a:r>
            <a:r>
              <a:rPr lang="en-IN" sz="2000" dirty="0">
                <a:cs typeface="Times New Roman" panose="02020603050405020304" pitchFamily="18" charset="0"/>
              </a:rPr>
              <a:t>.</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4724400" y="805934"/>
            <a:ext cx="4343400" cy="707886"/>
          </a:xfrm>
          <a:prstGeom prst="rect">
            <a:avLst/>
          </a:prstGeom>
          <a:solidFill>
            <a:schemeClr val="bg2">
              <a:lumMod val="50000"/>
            </a:schemeClr>
          </a:solidFill>
        </p:spPr>
        <p:txBody>
          <a:bodyPr wrap="square">
            <a:spAutoFit/>
          </a:bodyPr>
          <a:lstStyle/>
          <a:p>
            <a:r>
              <a:rPr lang="en-IN" sz="2000" dirty="0">
                <a:solidFill>
                  <a:schemeClr val="bg1"/>
                </a:solidFill>
                <a:latin typeface="Cambria" panose="02040503050406030204" pitchFamily="18" charset="0"/>
              </a:rPr>
              <a:t>The setcookie() function must appear BEFORE the &lt;html&gt; tag.</a:t>
            </a:r>
          </a:p>
        </p:txBody>
      </p:sp>
      <p:sp>
        <p:nvSpPr>
          <p:cNvPr id="10" name="Rectangle 9"/>
          <p:cNvSpPr/>
          <p:nvPr/>
        </p:nvSpPr>
        <p:spPr>
          <a:xfrm>
            <a:off x="152400" y="2416076"/>
            <a:ext cx="8839200" cy="2062103"/>
          </a:xfrm>
          <a:prstGeom prst="rect">
            <a:avLst/>
          </a:prstGeom>
        </p:spPr>
        <p:txBody>
          <a:bodyPr wrap="square">
            <a:spAutoFit/>
          </a:bodyPr>
          <a:lstStyle/>
          <a:p>
            <a:r>
              <a:rPr lang="en-IN" sz="1600" b="1" dirty="0">
                <a:solidFill>
                  <a:srgbClr val="7F0055"/>
                </a:solidFill>
                <a:latin typeface="Consolas" panose="020B0609020204030204" pitchFamily="49" charset="0"/>
              </a:rPr>
              <a:t>&lt;?php</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setcookie(</a:t>
            </a:r>
            <a:r>
              <a:rPr lang="en-IN" sz="1600" dirty="0">
                <a:solidFill>
                  <a:srgbClr val="0000C0"/>
                </a:solidFill>
                <a:latin typeface="Consolas" panose="020B0609020204030204" pitchFamily="49" charset="0"/>
              </a:rPr>
              <a:t>"companyName"</a:t>
            </a:r>
            <a:r>
              <a:rPr lang="en-IN" sz="1600" dirty="0">
                <a:solidFill>
                  <a:srgbClr val="000000"/>
                </a:solidFill>
                <a:latin typeface="Consolas" panose="020B0609020204030204" pitchFamily="49" charset="0"/>
              </a:rPr>
              <a:t>, </a:t>
            </a:r>
            <a:r>
              <a:rPr lang="en-IN" sz="1600" dirty="0">
                <a:solidFill>
                  <a:srgbClr val="0000C0"/>
                </a:solidFill>
                <a:latin typeface="Consolas" panose="020B0609020204030204" pitchFamily="49" charset="0"/>
              </a:rPr>
              <a:t>"Infoway Technologies"</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setcookie(</a:t>
            </a:r>
            <a:r>
              <a:rPr lang="en-IN" sz="1600" dirty="0">
                <a:solidFill>
                  <a:srgbClr val="0000C0"/>
                </a:solidFill>
                <a:latin typeface="Consolas" panose="020B0609020204030204" pitchFamily="49" charset="0"/>
              </a:rPr>
              <a:t>"ID"</a:t>
            </a:r>
            <a:r>
              <a:rPr lang="en-IN" sz="1600" dirty="0">
                <a:solidFill>
                  <a:srgbClr val="000000"/>
                </a:solidFill>
                <a:latin typeface="Consolas" panose="020B0609020204030204" pitchFamily="49" charset="0"/>
              </a:rPr>
              <a:t>, </a:t>
            </a:r>
            <a:r>
              <a:rPr lang="en-IN" sz="1600" dirty="0">
                <a:solidFill>
                  <a:srgbClr val="0000C0"/>
                </a:solidFill>
                <a:latin typeface="Consolas" panose="020B0609020204030204" pitchFamily="49" charset="0"/>
              </a:rPr>
              <a:t>"S/A: 00012XcCr234"</a:t>
            </a:r>
            <a:r>
              <a:rPr lang="en-IN" sz="1600" dirty="0">
                <a:solidFill>
                  <a:srgbClr val="000000"/>
                </a:solidFill>
                <a:latin typeface="Consolas" panose="020B0609020204030204" pitchFamily="49" charset="0"/>
              </a:rPr>
              <a:t>, time() + 3600 ); </a:t>
            </a:r>
            <a:r>
              <a:rPr lang="en-IN" sz="1600" i="1" dirty="0" smtClean="0">
                <a:solidFill>
                  <a:srgbClr val="92D050"/>
                </a:solidFill>
                <a:latin typeface="Consolas" panose="020B0609020204030204" pitchFamily="49" charset="0"/>
              </a:rPr>
              <a:t>//</a:t>
            </a:r>
            <a:r>
              <a:rPr lang="en-IN" sz="1600" i="1" dirty="0">
                <a:solidFill>
                  <a:srgbClr val="92D050"/>
                </a:solidFill>
                <a:latin typeface="Consolas" panose="020B0609020204030204" pitchFamily="49" charset="0"/>
              </a:rPr>
              <a:t>using expiry in 1 hour(60*60 seconds or 3600 seconds) </a:t>
            </a:r>
            <a:r>
              <a:rPr lang="en-IN" sz="1600" dirty="0">
                <a:solidFill>
                  <a:srgbClr val="557F5F"/>
                </a:solidFill>
                <a:latin typeface="Consolas" panose="020B0609020204030204" pitchFamily="49" charset="0"/>
              </a:rPr>
              <a:t> </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$_COOKIE[</a:t>
            </a:r>
            <a:r>
              <a:rPr lang="en-IN" sz="1600" b="1" dirty="0">
                <a:solidFill>
                  <a:srgbClr val="0000C0"/>
                </a:solidFill>
                <a:latin typeface="Consolas" panose="020B0609020204030204" pitchFamily="49" charset="0"/>
              </a:rPr>
              <a:t>"ID"</a:t>
            </a:r>
            <a:r>
              <a:rPr lang="en-IN" sz="1600" b="1" dirty="0">
                <a:solidFill>
                  <a:srgbClr val="000000"/>
                </a:solidFill>
                <a:latin typeface="Consolas" panose="020B0609020204030204" pitchFamily="49" charset="0"/>
              </a:rPr>
              <a:t>] . </a:t>
            </a:r>
            <a:r>
              <a:rPr lang="en-IN" sz="1600" b="1" dirty="0">
                <a:solidFill>
                  <a:srgbClr val="0000C0"/>
                </a:solidFill>
                <a:latin typeface="Consolas" panose="020B0609020204030204" pitchFamily="49" charset="0"/>
              </a:rPr>
              <a:t>"&lt;br /&gt;"</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$_COOKIE[</a:t>
            </a:r>
            <a:r>
              <a:rPr lang="en-IN" sz="1600" b="1" dirty="0">
                <a:solidFill>
                  <a:srgbClr val="0000C0"/>
                </a:solidFill>
                <a:latin typeface="Consolas" panose="020B0609020204030204" pitchFamily="49" charset="0"/>
              </a:rPr>
              <a:t>"companyName"</a:t>
            </a:r>
            <a:r>
              <a:rPr lang="en-IN" sz="1600" b="1" dirty="0">
                <a:solidFill>
                  <a:srgbClr val="000000"/>
                </a:solidFill>
                <a:latin typeface="Consolas" panose="020B0609020204030204" pitchFamily="49" charset="0"/>
              </a:rPr>
              <a:t>];</a:t>
            </a:r>
          </a:p>
          <a:p>
            <a:r>
              <a:rPr lang="en-IN" sz="1600" dirty="0" smtClean="0">
                <a:solidFill>
                  <a:srgbClr val="FF000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4393802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sessions</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646331"/>
          </a:xfrm>
          <a:prstGeom prst="rect">
            <a:avLst/>
          </a:prstGeom>
        </p:spPr>
        <p:txBody>
          <a:bodyPr wrap="square">
            <a:spAutoFit/>
          </a:bodyPr>
          <a:lstStyle/>
          <a:p>
            <a:pPr algn="just"/>
            <a:r>
              <a:rPr lang="en-IN" sz="1800" dirty="0">
                <a:solidFill>
                  <a:srgbClr val="000000"/>
                </a:solidFill>
                <a:latin typeface="Open Sans"/>
              </a:rPr>
              <a:t>Session is used to save and pass data from one page to another temporarily (until user close the website).</a:t>
            </a:r>
            <a:endParaRPr lang="en-IN" sz="1800" dirty="0" smtClean="0">
              <a:solidFill>
                <a:srgbClr val="000000"/>
              </a:solidFill>
              <a:latin typeface="Open Sans"/>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6816170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session_start</a:t>
            </a:r>
            <a:r>
              <a:rPr lang="en-IN" sz="3600" dirty="0" smtClean="0">
                <a:solidFill>
                  <a:srgbClr val="13D9E3"/>
                </a:solidFill>
                <a:latin typeface="Arial" panose="020B0604020202020204" pitchFamily="34" charset="0"/>
                <a:cs typeface="Arial" panose="020B0604020202020204" pitchFamily="34" charset="0"/>
              </a:rPr>
              <a:t>() and </a:t>
            </a:r>
            <a:r>
              <a:rPr lang="en-IN" sz="3600" dirty="0">
                <a:solidFill>
                  <a:srgbClr val="13D9E3"/>
                </a:solidFill>
                <a:latin typeface="Arial" panose="020B0604020202020204" pitchFamily="34" charset="0"/>
                <a:cs typeface="Arial" panose="020B0604020202020204" pitchFamily="34" charset="0"/>
              </a:rPr>
              <a:t>$_SESSION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i="1" dirty="0">
                <a:solidFill>
                  <a:srgbClr val="0070C0"/>
                </a:solidFill>
                <a:cs typeface="Times New Roman" panose="02020603050405020304" pitchFamily="18" charset="0"/>
              </a:rPr>
              <a:t>session_start() </a:t>
            </a:r>
            <a:r>
              <a:rPr lang="en-IN" sz="2000" dirty="0">
                <a:cs typeface="Times New Roman" panose="02020603050405020304" pitchFamily="18" charset="0"/>
              </a:rPr>
              <a:t>function is used to start the session. It starts a new or resumes existing session. </a:t>
            </a:r>
            <a:r>
              <a:rPr lang="en-IN" sz="2000" i="1" dirty="0">
                <a:solidFill>
                  <a:srgbClr val="0070C0"/>
                </a:solidFill>
                <a:cs typeface="Times New Roman" panose="02020603050405020304" pitchFamily="18" charset="0"/>
              </a:rPr>
              <a:t>$_SESSION</a:t>
            </a:r>
            <a:r>
              <a:rPr lang="en-IN" sz="2000" dirty="0">
                <a:cs typeface="Times New Roman" panose="02020603050405020304" pitchFamily="18" charset="0"/>
              </a:rPr>
              <a:t> is used to set and get session variable values.</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4724400" y="805934"/>
            <a:ext cx="4343400" cy="707886"/>
          </a:xfrm>
          <a:prstGeom prst="rect">
            <a:avLst/>
          </a:prstGeom>
          <a:solidFill>
            <a:schemeClr val="bg2">
              <a:lumMod val="50000"/>
            </a:schemeClr>
          </a:solidFill>
        </p:spPr>
        <p:txBody>
          <a:bodyPr wrap="square">
            <a:spAutoFit/>
          </a:bodyPr>
          <a:lstStyle/>
          <a:p>
            <a:r>
              <a:rPr lang="en-IN" sz="2000" dirty="0">
                <a:solidFill>
                  <a:schemeClr val="bg1"/>
                </a:solidFill>
                <a:latin typeface="Cambria" panose="02040503050406030204" pitchFamily="18" charset="0"/>
              </a:rPr>
              <a:t>The setcookie() function must appear BEFORE the &lt;html&gt; tag.</a:t>
            </a:r>
          </a:p>
        </p:txBody>
      </p:sp>
      <p:sp>
        <p:nvSpPr>
          <p:cNvPr id="4" name="Rectangle 3"/>
          <p:cNvSpPr/>
          <p:nvPr/>
        </p:nvSpPr>
        <p:spPr>
          <a:xfrm>
            <a:off x="152400" y="4191000"/>
            <a:ext cx="8839200" cy="2062103"/>
          </a:xfrm>
          <a:prstGeom prst="rect">
            <a:avLst/>
          </a:prstGeom>
        </p:spPr>
        <p:txBody>
          <a:bodyPr wrap="square">
            <a:spAutoFit/>
          </a:bodyPr>
          <a:lstStyle/>
          <a:p>
            <a:r>
              <a:rPr lang="en-IN" sz="1600" dirty="0">
                <a:solidFill>
                  <a:srgbClr val="92D050"/>
                </a:solidFill>
                <a:latin typeface="Consolas" panose="020B0609020204030204" pitchFamily="49" charset="0"/>
              </a:rPr>
              <a:t>// </a:t>
            </a:r>
            <a:r>
              <a:rPr lang="en-IN" sz="1600" dirty="0" smtClean="0">
                <a:solidFill>
                  <a:srgbClr val="92D050"/>
                </a:solidFill>
                <a:latin typeface="Consolas" panose="020B0609020204030204" pitchFamily="49" charset="0"/>
              </a:rPr>
              <a:t>index.php</a:t>
            </a:r>
            <a:endParaRPr lang="en-IN" sz="1600" dirty="0">
              <a:solidFill>
                <a:srgbClr val="92D050"/>
              </a:solidFill>
              <a:latin typeface="Consolas" panose="020B0609020204030204" pitchFamily="49" charset="0"/>
            </a:endParaRPr>
          </a:p>
          <a:p>
            <a:r>
              <a:rPr lang="en-IN" sz="1600" dirty="0" smtClean="0">
                <a:solidFill>
                  <a:srgbClr val="FF0000"/>
                </a:solidFill>
                <a:latin typeface="Consolas" panose="020B0609020204030204" pitchFamily="49" charset="0"/>
              </a:rPr>
              <a:t>&lt;?</a:t>
            </a:r>
            <a:r>
              <a:rPr lang="en-IN" sz="1600" dirty="0">
                <a:solidFill>
                  <a:srgbClr val="FF0000"/>
                </a:solidFill>
                <a:latin typeface="Consolas" panose="020B0609020204030204" pitchFamily="49" charset="0"/>
              </a:rPr>
              <a:t>php</a:t>
            </a:r>
          </a:p>
          <a:p>
            <a:r>
              <a:rPr lang="en-IN" sz="1600" i="1" dirty="0" smtClean="0">
                <a:solidFill>
                  <a:srgbClr val="000000"/>
                </a:solidFill>
                <a:latin typeface="Consolas" panose="020B0609020204030204" pitchFamily="49" charset="0"/>
              </a:rPr>
              <a:t>   session_start</a:t>
            </a:r>
            <a:r>
              <a:rPr lang="en-IN" sz="1600" i="1" dirty="0">
                <a:solidFill>
                  <a:srgbClr val="000000"/>
                </a:solidFill>
                <a:latin typeface="Consolas" panose="020B0609020204030204" pitchFamily="49" charset="0"/>
              </a:rPr>
              <a:t>();</a:t>
            </a:r>
          </a:p>
          <a:p>
            <a:r>
              <a:rPr lang="en-IN" sz="1600" b="1" dirty="0" smtClean="0">
                <a:solidFill>
                  <a:srgbClr val="7F0055"/>
                </a:solidFill>
                <a:latin typeface="Consolas" panose="020B0609020204030204" pitchFamily="49" charset="0"/>
              </a:rPr>
              <a:t>   if </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isset</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$_SESSION</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"cnt"</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$_SESSION</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"cnt"</a:t>
            </a:r>
            <a:r>
              <a:rPr lang="en-IN" sz="1600" b="1" dirty="0">
                <a:solidFill>
                  <a:srgbClr val="000000"/>
                </a:solidFill>
                <a:latin typeface="Consolas" panose="020B0609020204030204" pitchFamily="49" charset="0"/>
              </a:rPr>
              <a:t>] = 0;</a:t>
            </a:r>
          </a:p>
          <a:p>
            <a:r>
              <a:rPr lang="en-IN" sz="1600" dirty="0" smtClean="0">
                <a:solidFill>
                  <a:srgbClr val="000000"/>
                </a:solidFill>
                <a:latin typeface="Consolas" panose="020B0609020204030204" pitchFamily="49" charset="0"/>
              </a:rPr>
              <a:t>   }</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$_SESSION</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"cnt"</a:t>
            </a:r>
            <a:r>
              <a:rPr lang="en-IN" sz="1600" b="1" dirty="0">
                <a:solidFill>
                  <a:srgbClr val="000000"/>
                </a:solidFill>
                <a:latin typeface="Consolas" panose="020B0609020204030204" pitchFamily="49" charset="0"/>
              </a:rPr>
              <a:t>];</a:t>
            </a:r>
          </a:p>
          <a:p>
            <a:r>
              <a:rPr lang="en-IN" sz="1600" dirty="0" smtClean="0">
                <a:solidFill>
                  <a:srgbClr val="FF0000"/>
                </a:solidFill>
                <a:latin typeface="Consolas" panose="020B0609020204030204" pitchFamily="49" charset="0"/>
              </a:rPr>
              <a:t>?&gt;</a:t>
            </a:r>
            <a:endParaRPr lang="en-IN" sz="1600" dirty="0"/>
          </a:p>
        </p:txBody>
      </p:sp>
      <p:sp>
        <p:nvSpPr>
          <p:cNvPr id="7" name="Rectangle 6"/>
          <p:cNvSpPr/>
          <p:nvPr/>
        </p:nvSpPr>
        <p:spPr>
          <a:xfrm>
            <a:off x="152400" y="2438400"/>
            <a:ext cx="8839200" cy="1569660"/>
          </a:xfrm>
          <a:prstGeom prst="rect">
            <a:avLst/>
          </a:prstGeom>
        </p:spPr>
        <p:txBody>
          <a:bodyPr wrap="square">
            <a:spAutoFit/>
          </a:bodyPr>
          <a:lstStyle/>
          <a:p>
            <a:r>
              <a:rPr lang="en-IN" sz="1600" dirty="0" smtClean="0">
                <a:solidFill>
                  <a:srgbClr val="92D050"/>
                </a:solidFill>
                <a:latin typeface="Consolas" panose="020B0609020204030204" pitchFamily="49" charset="0"/>
              </a:rPr>
              <a:t>// Page1.php</a:t>
            </a:r>
          </a:p>
          <a:p>
            <a:r>
              <a:rPr lang="en-IN" sz="1600" dirty="0" smtClean="0">
                <a:solidFill>
                  <a:srgbClr val="FF0000"/>
                </a:solidFill>
                <a:latin typeface="Consolas" panose="020B0609020204030204" pitchFamily="49" charset="0"/>
              </a:rPr>
              <a:t>&lt;?</a:t>
            </a:r>
            <a:r>
              <a:rPr lang="en-IN" sz="1600" dirty="0">
                <a:solidFill>
                  <a:srgbClr val="FF0000"/>
                </a:solidFill>
                <a:latin typeface="Consolas" panose="020B0609020204030204" pitchFamily="49" charset="0"/>
              </a:rPr>
              <a:t>php</a:t>
            </a:r>
          </a:p>
          <a:p>
            <a:r>
              <a:rPr lang="en-IN" sz="1600" i="1" dirty="0" smtClean="0">
                <a:solidFill>
                  <a:srgbClr val="000000"/>
                </a:solidFill>
                <a:latin typeface="Consolas" panose="020B0609020204030204" pitchFamily="49" charset="0"/>
              </a:rPr>
              <a:t>   session_start</a:t>
            </a:r>
            <a:r>
              <a:rPr lang="en-IN" sz="1600" i="1" dirty="0">
                <a:solidFill>
                  <a:srgbClr val="000000"/>
                </a:solidFill>
                <a:latin typeface="Consolas" panose="020B0609020204030204" pitchFamily="49" charset="0"/>
              </a:rPr>
              <a:t>();</a:t>
            </a:r>
          </a:p>
          <a:p>
            <a:r>
              <a:rPr lang="fr-FR" sz="1600" b="1" dirty="0" smtClean="0">
                <a:solidFill>
                  <a:srgbClr val="7F0055"/>
                </a:solidFill>
                <a:latin typeface="Consolas" panose="020B0609020204030204" pitchFamily="49" charset="0"/>
              </a:rPr>
              <a:t>   $_</a:t>
            </a:r>
            <a:r>
              <a:rPr lang="fr-FR" sz="1600" b="1" dirty="0">
                <a:solidFill>
                  <a:srgbClr val="7F0055"/>
                </a:solidFill>
                <a:latin typeface="Consolas" panose="020B0609020204030204" pitchFamily="49" charset="0"/>
              </a:rPr>
              <a:t>SESSION</a:t>
            </a:r>
            <a:r>
              <a:rPr lang="fr-FR" sz="1600" b="1" dirty="0">
                <a:solidFill>
                  <a:srgbClr val="000000"/>
                </a:solidFill>
                <a:latin typeface="Consolas" panose="020B0609020204030204" pitchFamily="49" charset="0"/>
              </a:rPr>
              <a:t>[</a:t>
            </a:r>
            <a:r>
              <a:rPr lang="fr-FR" sz="1600" b="1" dirty="0">
                <a:solidFill>
                  <a:srgbClr val="0000C0"/>
                </a:solidFill>
                <a:latin typeface="Consolas" panose="020B0609020204030204" pitchFamily="49" charset="0"/>
              </a:rPr>
              <a:t>"cnt"</a:t>
            </a:r>
            <a:r>
              <a:rPr lang="fr-FR" sz="1600" b="1" dirty="0">
                <a:solidFill>
                  <a:srgbClr val="000000"/>
                </a:solidFill>
                <a:latin typeface="Consolas" panose="020B0609020204030204" pitchFamily="49" charset="0"/>
              </a:rPr>
              <a:t>] = </a:t>
            </a:r>
            <a:r>
              <a:rPr lang="fr-FR" sz="1600" b="1" dirty="0">
                <a:solidFill>
                  <a:srgbClr val="7F0055"/>
                </a:solidFill>
                <a:latin typeface="Consolas" panose="020B0609020204030204" pitchFamily="49" charset="0"/>
              </a:rPr>
              <a:t>$_SESSION</a:t>
            </a:r>
            <a:r>
              <a:rPr lang="fr-FR" sz="1600" b="1" dirty="0">
                <a:solidFill>
                  <a:srgbClr val="000000"/>
                </a:solidFill>
                <a:latin typeface="Consolas" panose="020B0609020204030204" pitchFamily="49" charset="0"/>
              </a:rPr>
              <a:t>[</a:t>
            </a:r>
            <a:r>
              <a:rPr lang="fr-FR" sz="1600" b="1" dirty="0">
                <a:solidFill>
                  <a:srgbClr val="0000C0"/>
                </a:solidFill>
                <a:latin typeface="Consolas" panose="020B0609020204030204" pitchFamily="49" charset="0"/>
              </a:rPr>
              <a:t>"cnt"</a:t>
            </a:r>
            <a:r>
              <a:rPr lang="fr-FR" sz="1600" b="1" dirty="0">
                <a:solidFill>
                  <a:srgbClr val="000000"/>
                </a:solidFill>
                <a:latin typeface="Consolas" panose="020B0609020204030204" pitchFamily="49" charset="0"/>
              </a:rPr>
              <a:t>] + 1;</a:t>
            </a:r>
          </a:p>
          <a:p>
            <a:r>
              <a:rPr lang="en-IN" sz="1600" dirty="0" smtClean="0">
                <a:solidFill>
                  <a:srgbClr val="FF0000"/>
                </a:solidFill>
                <a:latin typeface="Consolas" panose="020B0609020204030204" pitchFamily="49" charset="0"/>
              </a:rPr>
              <a:t>?&gt;</a:t>
            </a:r>
            <a:endParaRPr lang="en-IN" sz="1600" dirty="0">
              <a:solidFill>
                <a:srgbClr val="FF0000"/>
              </a:solidFill>
              <a:latin typeface="Consolas" panose="020B0609020204030204" pitchFamily="49" charset="0"/>
            </a:endParaRPr>
          </a:p>
          <a:p>
            <a:r>
              <a:rPr lang="en-IN" sz="1600" dirty="0" smtClean="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a </a:t>
            </a:r>
            <a:r>
              <a:rPr lang="en-IN" sz="1600" dirty="0">
                <a:solidFill>
                  <a:srgbClr val="7F007F"/>
                </a:solidFill>
                <a:latin typeface="Consolas" panose="020B0609020204030204" pitchFamily="49" charset="0"/>
              </a:rPr>
              <a:t>href</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"index.php"</a:t>
            </a:r>
            <a:r>
              <a:rPr lang="en-IN" sz="1600" i="1" dirty="0">
                <a:solidFill>
                  <a:srgbClr val="008080"/>
                </a:solidFill>
                <a:latin typeface="Consolas" panose="020B0609020204030204" pitchFamily="49" charset="0"/>
              </a:rPr>
              <a:t>&gt;</a:t>
            </a:r>
            <a:r>
              <a:rPr lang="en-IN" sz="1600" i="1" dirty="0">
                <a:solidFill>
                  <a:srgbClr val="000000"/>
                </a:solidFill>
                <a:latin typeface="Consolas" panose="020B0609020204030204" pitchFamily="49" charset="0"/>
              </a:rPr>
              <a:t> back</a:t>
            </a:r>
            <a:r>
              <a:rPr lang="en-IN" sz="1600" i="1" dirty="0">
                <a:solidFill>
                  <a:srgbClr val="008080"/>
                </a:solidFill>
                <a:latin typeface="Consolas" panose="020B0609020204030204" pitchFamily="49" charset="0"/>
              </a:rPr>
              <a:t>&lt;/</a:t>
            </a:r>
            <a:r>
              <a:rPr lang="en-IN" sz="1600" i="1" dirty="0">
                <a:solidFill>
                  <a:srgbClr val="3F7F7F"/>
                </a:solidFill>
                <a:latin typeface="Consolas" panose="020B0609020204030204" pitchFamily="49" charset="0"/>
              </a:rPr>
              <a:t>a</a:t>
            </a:r>
            <a:r>
              <a:rPr lang="en-IN" sz="1600" i="1" dirty="0">
                <a:solidFill>
                  <a:srgbClr val="00808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7930851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i="1" dirty="0">
                <a:solidFill>
                  <a:srgbClr val="FF9900"/>
                </a:solidFill>
                <a:latin typeface="Segoe UI Light" panose="020B0502040204020203" pitchFamily="34" charset="0"/>
                <a:cs typeface="Segoe UI Light" panose="020B0502040204020203" pitchFamily="34" charset="0"/>
              </a:rPr>
              <a:t>Connection to </a:t>
            </a:r>
            <a:r>
              <a:rPr lang="en-IN" sz="4800" i="1" dirty="0" smtClean="0">
                <a:solidFill>
                  <a:srgbClr val="FF9900"/>
                </a:solidFill>
                <a:latin typeface="Segoe UI Light" panose="020B0502040204020203" pitchFamily="34" charset="0"/>
                <a:cs typeface="Segoe UI Light" panose="020B0502040204020203" pitchFamily="34" charset="0"/>
              </a:rPr>
              <a:t>MySQL database</a:t>
            </a:r>
            <a:endParaRPr lang="en-IN" sz="48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879837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mysqli_connect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71600"/>
            <a:ext cx="8686800" cy="400110"/>
          </a:xfrm>
          <a:prstGeom prst="rect">
            <a:avLst/>
          </a:prstGeom>
        </p:spPr>
        <p:txBody>
          <a:bodyPr wrap="square">
            <a:spAutoFit/>
          </a:bodyPr>
          <a:lstStyle/>
          <a:p>
            <a:r>
              <a:rPr lang="en-IN" sz="2000" i="1" dirty="0">
                <a:solidFill>
                  <a:srgbClr val="0070C0"/>
                </a:solidFill>
              </a:rPr>
              <a:t>mysqli_connect()</a:t>
            </a:r>
            <a:r>
              <a:rPr lang="en-IN" sz="2000" dirty="0">
                <a:solidFill>
                  <a:schemeClr val="bg1">
                    <a:lumMod val="50000"/>
                  </a:schemeClr>
                </a:solidFill>
              </a:rPr>
              <a:t> function opens a new connection to the MySQL server.</a:t>
            </a: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228600" y="3200400"/>
            <a:ext cx="8686800" cy="2585323"/>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conn = </a:t>
            </a:r>
            <a:r>
              <a:rPr lang="en-IN" sz="1800" i="1" dirty="0">
                <a:solidFill>
                  <a:srgbClr val="000000"/>
                </a:solidFill>
                <a:latin typeface="Consolas" panose="020B0609020204030204" pitchFamily="49" charset="0"/>
              </a:rPr>
              <a:t>mysqli_connect</a:t>
            </a:r>
            <a:r>
              <a:rPr lang="en-IN" sz="1800" i="1" dirty="0" smtClean="0">
                <a:solidFill>
                  <a:srgbClr val="000000"/>
                </a:solidFill>
                <a:latin typeface="Consolas" panose="020B0609020204030204" pitchFamily="49" charset="0"/>
              </a:rPr>
              <a:t>(</a:t>
            </a:r>
            <a:r>
              <a:rPr lang="en-IN" sz="1800" i="1" dirty="0" smtClean="0">
                <a:solidFill>
                  <a:srgbClr val="0000C0"/>
                </a:solidFill>
                <a:latin typeface="Consolas" panose="020B0609020204030204" pitchFamily="49" charset="0"/>
              </a:rPr>
              <a:t>"localhost</a:t>
            </a:r>
            <a:r>
              <a:rPr lang="en-IN" sz="1800" i="1" dirty="0">
                <a:solidFill>
                  <a:srgbClr val="0000C0"/>
                </a:solidFill>
                <a:latin typeface="Consolas" panose="020B0609020204030204" pitchFamily="49" charset="0"/>
              </a:rPr>
              <a: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"root"</a:t>
            </a:r>
            <a:r>
              <a:rPr lang="en-IN" sz="1800" i="1" dirty="0">
                <a:solidFill>
                  <a:srgbClr val="000000"/>
                </a:solidFill>
                <a:latin typeface="Consolas" panose="020B0609020204030204" pitchFamily="49" charset="0"/>
              </a:rPr>
              <a:t>,</a:t>
            </a:r>
            <a:r>
              <a:rPr lang="en-IN" sz="1800" i="1" dirty="0">
                <a:solidFill>
                  <a:srgbClr val="0000C0"/>
                </a:solidFill>
                <a:latin typeface="Consolas" panose="020B0609020204030204" pitchFamily="49" charset="0"/>
              </a:rPr>
              <a:t> ""</a:t>
            </a:r>
            <a:r>
              <a:rPr lang="en-IN" sz="1800" i="1" dirty="0">
                <a:solidFill>
                  <a:srgbClr val="000000"/>
                </a:solidFill>
                <a:latin typeface="Consolas" panose="020B0609020204030204" pitchFamily="49" charset="0"/>
              </a:rPr>
              <a:t>,</a:t>
            </a:r>
            <a:r>
              <a:rPr lang="en-IN" sz="1800" i="1" dirty="0">
                <a:solidFill>
                  <a:srgbClr val="0000C0"/>
                </a:solidFill>
                <a:latin typeface="Consolas" panose="020B0609020204030204" pitchFamily="49" charset="0"/>
              </a:rPr>
              <a:t> "</a:t>
            </a:r>
            <a:r>
              <a:rPr lang="en-IN" sz="1800" i="1" dirty="0" smtClean="0">
                <a:solidFill>
                  <a:srgbClr val="0000C0"/>
                </a:solidFill>
                <a:latin typeface="Consolas" panose="020B0609020204030204" pitchFamily="49" charset="0"/>
              </a:rPr>
              <a:t>user01"</a:t>
            </a:r>
            <a:r>
              <a:rPr lang="en-IN" sz="1800" i="1" dirty="0">
                <a:solidFill>
                  <a:srgbClr val="000000"/>
                </a:solidFill>
                <a:latin typeface="Consolas" panose="020B0609020204030204" pitchFamily="49" charset="0"/>
              </a:rPr>
              <a:t>,</a:t>
            </a:r>
            <a:r>
              <a:rPr lang="en-IN" sz="1800" i="1" dirty="0" smtClean="0">
                <a:solidFill>
                  <a:srgbClr val="0000C0"/>
                </a:solidFill>
                <a:latin typeface="Consolas" panose="020B0609020204030204" pitchFamily="49" charset="0"/>
              </a:rPr>
              <a:t> 3306</a:t>
            </a:r>
            <a:r>
              <a:rPr lang="en-IN" sz="1800" i="1" dirty="0" smtClean="0">
                <a:solidFill>
                  <a:srgbClr val="000000"/>
                </a:solidFill>
                <a:latin typeface="Consolas" panose="020B0609020204030204" pitchFamily="49" charset="0"/>
              </a:rPr>
              <a:t>);</a:t>
            </a:r>
            <a:endParaRPr lang="en-IN" sz="1800" i="1" dirty="0">
              <a:solidFill>
                <a:srgbClr val="000000"/>
              </a:solidFill>
              <a:latin typeface="Consolas" panose="020B0609020204030204" pitchFamily="49" charset="0"/>
            </a:endParaRPr>
          </a:p>
          <a:p>
            <a:r>
              <a:rPr lang="en-IN" sz="1800" dirty="0" smtClean="0">
                <a:solidFill>
                  <a:srgbClr val="557F5F"/>
                </a:solidFill>
                <a:latin typeface="Consolas" panose="020B0609020204030204" pitchFamily="49" charset="0"/>
              </a:rPr>
              <a:t>   // </a:t>
            </a:r>
            <a:r>
              <a:rPr lang="en-IN" sz="1800" dirty="0">
                <a:solidFill>
                  <a:srgbClr val="557F5F"/>
                </a:solidFill>
                <a:latin typeface="Consolas" panose="020B0609020204030204" pitchFamily="49" charset="0"/>
              </a:rPr>
              <a:t>Check connection</a:t>
            </a:r>
          </a:p>
          <a:p>
            <a:r>
              <a:rPr lang="en-IN" sz="1800" b="1" dirty="0" smtClean="0">
                <a:solidFill>
                  <a:srgbClr val="7F0055"/>
                </a:solidFill>
                <a:latin typeface="Consolas" panose="020B0609020204030204" pitchFamily="49" charset="0"/>
              </a:rPr>
              <a:t>   if </a:t>
            </a:r>
            <a:r>
              <a:rPr lang="en-IN" sz="1800" b="1" dirty="0">
                <a:solidFill>
                  <a:srgbClr val="000000"/>
                </a:solidFill>
                <a:latin typeface="Consolas" panose="020B0609020204030204" pitchFamily="49" charset="0"/>
              </a:rPr>
              <a:t>(!$conn) {</a:t>
            </a:r>
          </a:p>
          <a:p>
            <a:r>
              <a:rPr lang="en-IN" sz="1800" dirty="0" smtClean="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die</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"Connection failed: " </a:t>
            </a:r>
            <a:r>
              <a:rPr lang="en-IN" sz="1800" b="1" dirty="0">
                <a:solidFill>
                  <a:srgbClr val="000000"/>
                </a:solidFill>
                <a:latin typeface="Consolas" panose="020B0609020204030204" pitchFamily="49" charset="0"/>
              </a:rPr>
              <a:t>. </a:t>
            </a:r>
            <a:r>
              <a:rPr lang="en-IN" sz="1800" b="1" i="1" dirty="0">
                <a:solidFill>
                  <a:srgbClr val="000000"/>
                </a:solidFill>
                <a:latin typeface="Consolas" panose="020B0609020204030204" pitchFamily="49" charset="0"/>
              </a:rPr>
              <a:t>mysqli_connect_error());</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b="1" dirty="0" smtClean="0">
                <a:solidFill>
                  <a:srgbClr val="7F0055"/>
                </a:solidFill>
                <a:latin typeface="Consolas" panose="020B0609020204030204" pitchFamily="49" charset="0"/>
              </a:rPr>
              <a:t>   echo </a:t>
            </a:r>
            <a:r>
              <a:rPr lang="en-IN" sz="1800" b="1" dirty="0">
                <a:solidFill>
                  <a:srgbClr val="0000C0"/>
                </a:solidFill>
                <a:latin typeface="Consolas" panose="020B0609020204030204" pitchFamily="49" charset="0"/>
              </a:rPr>
              <a:t>"Connected successfully"</a:t>
            </a:r>
            <a:r>
              <a:rPr lang="en-IN" sz="1800" b="1" dirty="0">
                <a:solidFill>
                  <a:srgbClr val="000000"/>
                </a:solidFill>
                <a:latin typeface="Consolas" panose="020B0609020204030204" pitchFamily="49" charset="0"/>
              </a:rPr>
              <a:t>;</a:t>
            </a:r>
          </a:p>
          <a:p>
            <a:r>
              <a:rPr lang="en-IN" sz="1800" i="1" dirty="0" smtClean="0">
                <a:solidFill>
                  <a:srgbClr val="000000"/>
                </a:solidFill>
                <a:latin typeface="Consolas" panose="020B0609020204030204" pitchFamily="49" charset="0"/>
              </a:rPr>
              <a:t>   mysqli_close</a:t>
            </a:r>
            <a:r>
              <a:rPr lang="en-IN" sz="1800" i="1" dirty="0">
                <a:solidFill>
                  <a:srgbClr val="000000"/>
                </a:solidFill>
                <a:latin typeface="Consolas" panose="020B0609020204030204" pitchFamily="49" charset="0"/>
              </a:rPr>
              <a:t>($conn);</a:t>
            </a:r>
          </a:p>
          <a:p>
            <a:r>
              <a:rPr lang="en-IN" sz="1800" dirty="0">
                <a:solidFill>
                  <a:srgbClr val="FF0000"/>
                </a:solidFill>
                <a:latin typeface="Consolas" panose="020B0609020204030204" pitchFamily="49" charset="0"/>
              </a:rPr>
              <a:t>?&gt;</a:t>
            </a:r>
            <a:endParaRPr lang="en-IN" sz="1800" dirty="0"/>
          </a:p>
        </p:txBody>
      </p:sp>
      <p:sp>
        <p:nvSpPr>
          <p:cNvPr id="10" name="Rectangle 9"/>
          <p:cNvSpPr/>
          <p:nvPr/>
        </p:nvSpPr>
        <p:spPr>
          <a:xfrm>
            <a:off x="228600" y="2343090"/>
            <a:ext cx="8686800" cy="400110"/>
          </a:xfrm>
          <a:prstGeom prst="rect">
            <a:avLst/>
          </a:prstGeom>
        </p:spPr>
        <p:txBody>
          <a:bodyPr wrap="square">
            <a:spAutoFit/>
          </a:bodyPr>
          <a:lstStyle/>
          <a:p>
            <a:r>
              <a:rPr lang="en-IN" sz="2000" i="1" dirty="0">
                <a:solidFill>
                  <a:srgbClr val="0070C0"/>
                </a:solidFill>
                <a:cs typeface="Times New Roman" panose="02020603050405020304" pitchFamily="18" charset="0"/>
              </a:rPr>
              <a:t>mysqli_connect(host, username, password, dbname, port, socket);</a:t>
            </a:r>
          </a:p>
        </p:txBody>
      </p:sp>
      <p:sp>
        <p:nvSpPr>
          <p:cNvPr id="11" name="Rectangle 10"/>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102500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mysqli_query()</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71600"/>
            <a:ext cx="8686800" cy="400110"/>
          </a:xfrm>
          <a:prstGeom prst="rect">
            <a:avLst/>
          </a:prstGeom>
        </p:spPr>
        <p:txBody>
          <a:bodyPr wrap="square">
            <a:spAutoFit/>
          </a:bodyPr>
          <a:lstStyle/>
          <a:p>
            <a:r>
              <a:rPr lang="en-IN" sz="2000" i="1" dirty="0">
                <a:solidFill>
                  <a:srgbClr val="0070C0"/>
                </a:solidFill>
              </a:rPr>
              <a:t>mysqli_query()</a:t>
            </a:r>
            <a:r>
              <a:rPr lang="en-IN" sz="2000" dirty="0">
                <a:solidFill>
                  <a:schemeClr val="bg1">
                    <a:lumMod val="50000"/>
                  </a:schemeClr>
                </a:solidFill>
              </a:rPr>
              <a:t> function performs a query against the database.</a:t>
            </a: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228600" y="2343090"/>
            <a:ext cx="8686800" cy="400110"/>
          </a:xfrm>
          <a:prstGeom prst="rect">
            <a:avLst/>
          </a:prstGeom>
        </p:spPr>
        <p:txBody>
          <a:bodyPr wrap="square">
            <a:spAutoFit/>
          </a:bodyPr>
          <a:lstStyle/>
          <a:p>
            <a:r>
              <a:rPr lang="en-IN" sz="2000" i="1" dirty="0" smtClean="0">
                <a:solidFill>
                  <a:srgbClr val="0070C0"/>
                </a:solidFill>
                <a:cs typeface="Times New Roman" panose="02020603050405020304" pitchFamily="18" charset="0"/>
              </a:rPr>
              <a:t>mysqli_query(connection</a:t>
            </a:r>
            <a:r>
              <a:rPr lang="en-IN" sz="2000" i="1" dirty="0">
                <a:solidFill>
                  <a:srgbClr val="0070C0"/>
                </a:solidFill>
                <a:cs typeface="Times New Roman" panose="02020603050405020304" pitchFamily="18" charset="0"/>
              </a:rPr>
              <a:t>, </a:t>
            </a:r>
            <a:r>
              <a:rPr lang="en-IN" sz="2000" i="1" dirty="0" smtClean="0">
                <a:solidFill>
                  <a:srgbClr val="0070C0"/>
                </a:solidFill>
                <a:cs typeface="Times New Roman" panose="02020603050405020304" pitchFamily="18" charset="0"/>
              </a:rPr>
              <a:t>query, resultmode);</a:t>
            </a:r>
            <a:endParaRPr lang="en-IN" sz="2000" i="1" dirty="0">
              <a:solidFill>
                <a:srgbClr val="0070C0"/>
              </a:solidFill>
              <a:cs typeface="Times New Roman" panose="02020603050405020304" pitchFamily="18" charset="0"/>
            </a:endParaRPr>
          </a:p>
        </p:txBody>
      </p:sp>
      <p:sp>
        <p:nvSpPr>
          <p:cNvPr id="10" name="Rectangle 9"/>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819400"/>
            <a:ext cx="8839200" cy="3139321"/>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conn = </a:t>
            </a:r>
            <a:r>
              <a:rPr lang="en-IN" sz="1800" i="1" dirty="0">
                <a:solidFill>
                  <a:srgbClr val="000000"/>
                </a:solidFill>
                <a:latin typeface="Consolas" panose="020B0609020204030204" pitchFamily="49" charset="0"/>
              </a:rPr>
              <a:t>mysqli_connect(</a:t>
            </a:r>
            <a:r>
              <a:rPr lang="en-IN" sz="1800" i="1" dirty="0">
                <a:solidFill>
                  <a:srgbClr val="0000C0"/>
                </a:solidFill>
                <a:latin typeface="Consolas" panose="020B0609020204030204" pitchFamily="49" charset="0"/>
              </a:rPr>
              <a:t>"localhost"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"root"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"user01"</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3306</a:t>
            </a:r>
            <a:r>
              <a:rPr lang="en-IN" sz="1800" i="1" dirty="0">
                <a:solidFill>
                  <a:srgbClr val="000000"/>
                </a:solidFill>
                <a:latin typeface="Consolas" panose="020B0609020204030204" pitchFamily="49" charset="0"/>
              </a:rPr>
              <a:t>);</a:t>
            </a:r>
          </a:p>
          <a:p>
            <a:r>
              <a:rPr lang="en-IN" sz="1800" b="1" dirty="0" smtClean="0">
                <a:solidFill>
                  <a:srgbClr val="7F0055"/>
                </a:solidFill>
                <a:latin typeface="Consolas" panose="020B0609020204030204" pitchFamily="49" charset="0"/>
              </a:rPr>
              <a:t>   if </a:t>
            </a:r>
            <a:r>
              <a:rPr lang="en-IN" sz="1800" b="1" dirty="0">
                <a:solidFill>
                  <a:srgbClr val="000000"/>
                </a:solidFill>
                <a:latin typeface="Consolas" panose="020B0609020204030204" pitchFamily="49" charset="0"/>
              </a:rPr>
              <a:t>(!$conn) {</a:t>
            </a:r>
          </a:p>
          <a:p>
            <a:r>
              <a:rPr lang="en-IN" sz="1800" dirty="0" smtClean="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die</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"Connection failed: " </a:t>
            </a:r>
            <a:r>
              <a:rPr lang="en-IN" sz="1800" b="1" dirty="0">
                <a:solidFill>
                  <a:srgbClr val="000000"/>
                </a:solidFill>
                <a:latin typeface="Consolas" panose="020B0609020204030204" pitchFamily="49" charset="0"/>
              </a:rPr>
              <a:t>. </a:t>
            </a:r>
            <a:r>
              <a:rPr lang="en-IN" sz="1800" b="1" i="1" dirty="0">
                <a:solidFill>
                  <a:srgbClr val="000000"/>
                </a:solidFill>
                <a:latin typeface="Consolas" panose="020B0609020204030204" pitchFamily="49" charset="0"/>
              </a:rPr>
              <a:t>mysqli_connect_error());</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b="1" dirty="0" smtClean="0">
                <a:solidFill>
                  <a:srgbClr val="7F0055"/>
                </a:solidFill>
                <a:latin typeface="Consolas" panose="020B0609020204030204" pitchFamily="49" charset="0"/>
              </a:rPr>
              <a:t>   echo </a:t>
            </a:r>
            <a:r>
              <a:rPr lang="en-IN" sz="1800" b="1" dirty="0">
                <a:solidFill>
                  <a:srgbClr val="0000C0"/>
                </a:solidFill>
                <a:latin typeface="Consolas" panose="020B0609020204030204" pitchFamily="49" charset="0"/>
              </a:rPr>
              <a:t>"Connected successfully"</a:t>
            </a:r>
            <a:r>
              <a:rPr lang="en-IN" sz="1800" b="1"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sql = </a:t>
            </a:r>
            <a:r>
              <a:rPr lang="en-IN" sz="1800" dirty="0">
                <a:solidFill>
                  <a:srgbClr val="0000C0"/>
                </a:solidFill>
                <a:latin typeface="Consolas" panose="020B0609020204030204" pitchFamily="49" charset="0"/>
              </a:rPr>
              <a:t>"Create table s (id int)"</a:t>
            </a:r>
            <a:r>
              <a:rPr lang="en-IN" sz="1800" dirty="0">
                <a:solidFill>
                  <a:srgbClr val="000000"/>
                </a:solidFill>
                <a:latin typeface="Consolas" panose="020B0609020204030204" pitchFamily="49" charset="0"/>
              </a:rPr>
              <a:t>;</a:t>
            </a:r>
          </a:p>
          <a:p>
            <a:r>
              <a:rPr lang="en-IN" sz="1800" i="1" dirty="0" smtClean="0">
                <a:solidFill>
                  <a:srgbClr val="000000"/>
                </a:solidFill>
                <a:latin typeface="Consolas" panose="020B0609020204030204" pitchFamily="49" charset="0"/>
              </a:rPr>
              <a:t>   mysqli_query</a:t>
            </a:r>
            <a:r>
              <a:rPr lang="en-IN" sz="1800" i="1" dirty="0">
                <a:solidFill>
                  <a:srgbClr val="000000"/>
                </a:solidFill>
                <a:latin typeface="Consolas" panose="020B0609020204030204" pitchFamily="49" charset="0"/>
              </a:rPr>
              <a:t>($conn</a:t>
            </a:r>
            <a:r>
              <a:rPr lang="en-IN" sz="1800" i="1" dirty="0" smtClean="0">
                <a:solidFill>
                  <a:srgbClr val="000000"/>
                </a:solidFill>
                <a:latin typeface="Consolas" panose="020B0609020204030204" pitchFamily="49" charset="0"/>
              </a:rPr>
              <a:t>, $</a:t>
            </a:r>
            <a:r>
              <a:rPr lang="en-IN" sz="1800" i="1" dirty="0">
                <a:solidFill>
                  <a:srgbClr val="000000"/>
                </a:solidFill>
                <a:latin typeface="Consolas" panose="020B0609020204030204" pitchFamily="49" charset="0"/>
              </a:rPr>
              <a:t>sql);</a:t>
            </a:r>
          </a:p>
          <a:p>
            <a:r>
              <a:rPr lang="en-IN" sz="1800" i="1" dirty="0" smtClean="0">
                <a:solidFill>
                  <a:srgbClr val="000000"/>
                </a:solidFill>
                <a:latin typeface="Consolas" panose="020B0609020204030204" pitchFamily="49" charset="0"/>
              </a:rPr>
              <a:t>   mysqli_query</a:t>
            </a:r>
            <a:r>
              <a:rPr lang="en-IN" sz="1800" i="1" dirty="0">
                <a:solidFill>
                  <a:srgbClr val="000000"/>
                </a:solidFill>
                <a:latin typeface="Consolas" panose="020B0609020204030204" pitchFamily="49" charset="0"/>
              </a:rPr>
              <a:t>($</a:t>
            </a:r>
            <a:r>
              <a:rPr lang="en-IN" sz="1800" i="1" dirty="0" smtClean="0">
                <a:solidFill>
                  <a:srgbClr val="000000"/>
                </a:solidFill>
                <a:latin typeface="Consolas" panose="020B0609020204030204" pitchFamily="49" charset="0"/>
              </a:rPr>
              <a:t>conn, </a:t>
            </a:r>
            <a:r>
              <a:rPr lang="en-IN" sz="1800" i="1" dirty="0" smtClean="0">
                <a:solidFill>
                  <a:srgbClr val="0000C0"/>
                </a:solidFill>
                <a:latin typeface="Consolas" panose="020B0609020204030204" pitchFamily="49" charset="0"/>
              </a:rPr>
              <a:t>"insert </a:t>
            </a:r>
            <a:r>
              <a:rPr lang="en-IN" sz="1800" i="1" dirty="0">
                <a:solidFill>
                  <a:srgbClr val="0000C0"/>
                </a:solidFill>
                <a:latin typeface="Consolas" panose="020B0609020204030204" pitchFamily="49" charset="0"/>
              </a:rPr>
              <a:t>into s values(1), (2), (3)"</a:t>
            </a:r>
            <a:r>
              <a:rPr lang="en-IN" sz="1800" i="1" dirty="0">
                <a:solidFill>
                  <a:srgbClr val="000000"/>
                </a:solidFill>
                <a:latin typeface="Consolas" panose="020B0609020204030204" pitchFamily="49" charset="0"/>
              </a:rPr>
              <a:t>);</a:t>
            </a:r>
          </a:p>
          <a:p>
            <a:r>
              <a:rPr lang="en-IN" sz="1800" i="1" dirty="0" smtClean="0">
                <a:solidFill>
                  <a:srgbClr val="000000"/>
                </a:solidFill>
                <a:latin typeface="Consolas" panose="020B0609020204030204" pitchFamily="49" charset="0"/>
              </a:rPr>
              <a:t>   mysqli_close</a:t>
            </a:r>
            <a:r>
              <a:rPr lang="en-IN" sz="1800" i="1" dirty="0">
                <a:solidFill>
                  <a:srgbClr val="000000"/>
                </a:solidFill>
                <a:latin typeface="Consolas" panose="020B0609020204030204" pitchFamily="49" charset="0"/>
              </a:rPr>
              <a:t>($conn);</a:t>
            </a:r>
          </a:p>
          <a:p>
            <a:r>
              <a:rPr lang="en-IN" sz="1800" dirty="0">
                <a:solidFill>
                  <a:srgbClr val="FF0000"/>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098417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mysqli_colse()</a:t>
            </a:r>
            <a:endParaRPr lang="en-IN"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71600"/>
            <a:ext cx="8686800" cy="400110"/>
          </a:xfrm>
          <a:prstGeom prst="rect">
            <a:avLst/>
          </a:prstGeom>
        </p:spPr>
        <p:txBody>
          <a:bodyPr wrap="square">
            <a:spAutoFit/>
          </a:bodyPr>
          <a:lstStyle/>
          <a:p>
            <a:r>
              <a:rPr lang="en-IN" sz="2000" i="1" dirty="0">
                <a:solidFill>
                  <a:srgbClr val="0070C0"/>
                </a:solidFill>
              </a:rPr>
              <a:t>mysqli_close()</a:t>
            </a:r>
            <a:r>
              <a:rPr lang="en-IN" sz="2000" dirty="0">
                <a:solidFill>
                  <a:schemeClr val="bg1">
                    <a:lumMod val="50000"/>
                  </a:schemeClr>
                </a:solidFill>
              </a:rPr>
              <a:t> function closes a previously opened database connection</a:t>
            </a:r>
            <a:r>
              <a:rPr lang="en-IN" sz="2000" dirty="0" smtClean="0">
                <a:solidFill>
                  <a:schemeClr val="bg1">
                    <a:lumMod val="50000"/>
                  </a:schemeClr>
                </a:solidFill>
              </a:rPr>
              <a:t>.</a:t>
            </a:r>
            <a:endParaRPr lang="en-IN" sz="2000" dirty="0">
              <a:solidFill>
                <a:schemeClr val="bg1">
                  <a:lumMod val="50000"/>
                </a:schemeClr>
              </a:solidFill>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228600" y="2343090"/>
            <a:ext cx="8686800" cy="400110"/>
          </a:xfrm>
          <a:prstGeom prst="rect">
            <a:avLst/>
          </a:prstGeom>
        </p:spPr>
        <p:txBody>
          <a:bodyPr wrap="square">
            <a:spAutoFit/>
          </a:bodyPr>
          <a:lstStyle/>
          <a:p>
            <a:r>
              <a:rPr lang="en-IN" sz="2000" i="1" dirty="0">
                <a:solidFill>
                  <a:srgbClr val="0070C0"/>
                </a:solidFill>
                <a:cs typeface="Times New Roman" panose="02020603050405020304" pitchFamily="18" charset="0"/>
              </a:rPr>
              <a:t>mysqli_close(connection</a:t>
            </a:r>
            <a:r>
              <a:rPr lang="en-IN" sz="2000" i="1" dirty="0" smtClean="0">
                <a:solidFill>
                  <a:srgbClr val="0070C0"/>
                </a:solidFill>
                <a:cs typeface="Times New Roman" panose="02020603050405020304" pitchFamily="18" charset="0"/>
              </a:rPr>
              <a:t>);</a:t>
            </a:r>
            <a:endParaRPr lang="en-IN" sz="2000" i="1" dirty="0">
              <a:solidFill>
                <a:srgbClr val="0070C0"/>
              </a:solidFill>
              <a:cs typeface="Times New Roman" panose="02020603050405020304" pitchFamily="18" charset="0"/>
            </a:endParaRPr>
          </a:p>
        </p:txBody>
      </p:sp>
      <p:sp>
        <p:nvSpPr>
          <p:cNvPr id="10" name="Rectangle 9"/>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71800"/>
            <a:ext cx="8839200" cy="1200329"/>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conn = </a:t>
            </a:r>
            <a:r>
              <a:rPr lang="en-IN" sz="1800" i="1" dirty="0">
                <a:solidFill>
                  <a:srgbClr val="000000"/>
                </a:solidFill>
                <a:latin typeface="Consolas" panose="020B0609020204030204" pitchFamily="49" charset="0"/>
              </a:rPr>
              <a:t>mysqli_connect(</a:t>
            </a:r>
            <a:r>
              <a:rPr lang="en-IN" sz="1800" i="1" dirty="0">
                <a:solidFill>
                  <a:srgbClr val="0000C0"/>
                </a:solidFill>
                <a:latin typeface="Consolas" panose="020B0609020204030204" pitchFamily="49" charset="0"/>
              </a:rPr>
              <a:t>"localhost"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"root"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"user01"</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3306</a:t>
            </a:r>
            <a:r>
              <a:rPr lang="en-IN" sz="1800" i="1" dirty="0">
                <a:solidFill>
                  <a:srgbClr val="000000"/>
                </a:solidFill>
                <a:latin typeface="Consolas" panose="020B0609020204030204" pitchFamily="49" charset="0"/>
              </a:rPr>
              <a:t>);</a:t>
            </a:r>
          </a:p>
          <a:p>
            <a:r>
              <a:rPr lang="en-IN" sz="1800" i="1" dirty="0" smtClean="0">
                <a:solidFill>
                  <a:srgbClr val="000000"/>
                </a:solidFill>
                <a:latin typeface="Consolas" panose="020B0609020204030204" pitchFamily="49" charset="0"/>
              </a:rPr>
              <a:t>   mysqli_close</a:t>
            </a:r>
            <a:r>
              <a:rPr lang="en-IN" sz="1800" i="1" dirty="0">
                <a:solidFill>
                  <a:srgbClr val="000000"/>
                </a:solidFill>
                <a:latin typeface="Consolas" panose="020B0609020204030204" pitchFamily="49" charset="0"/>
              </a:rPr>
              <a:t>($conn);</a:t>
            </a:r>
          </a:p>
          <a:p>
            <a:r>
              <a:rPr lang="en-IN" sz="1800" dirty="0">
                <a:solidFill>
                  <a:srgbClr val="FF0000"/>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0621367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i="1" dirty="0" smtClean="0">
                <a:solidFill>
                  <a:srgbClr val="FF9900"/>
                </a:solidFill>
                <a:latin typeface="Segoe UI Light" panose="020B0502040204020203" pitchFamily="34" charset="0"/>
                <a:cs typeface="Segoe UI Light" panose="020B0502040204020203" pitchFamily="34" charset="0"/>
              </a:rPr>
              <a:t>include/require</a:t>
            </a:r>
            <a:endParaRPr lang="en-IN" sz="48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20587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a:solidFill>
            <a:schemeClr val="bg1"/>
          </a:solidFill>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PHP</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r>
              <a:rPr lang="en-IN" sz="1800" dirty="0">
                <a:solidFill>
                  <a:srgbClr val="000000"/>
                </a:solidFill>
                <a:latin typeface="Open Sans"/>
              </a:rPr>
              <a:t>A PHP script can be placed anywhere in the document</a:t>
            </a:r>
            <a:r>
              <a:rPr lang="en-IN" sz="1800" dirty="0" smtClean="0">
                <a:solidFill>
                  <a:srgbClr val="000000"/>
                </a:solidFill>
                <a:latin typeface="Open Sans"/>
              </a:rPr>
              <a:t>.</a:t>
            </a:r>
            <a:endParaRPr lang="en-IN" sz="1800" dirty="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2269764"/>
            <a:ext cx="8458200" cy="923330"/>
          </a:xfrm>
          <a:prstGeom prst="rect">
            <a:avLst/>
          </a:prstGeom>
          <a:noFill/>
        </p:spPr>
        <p:txBody>
          <a:bodyPr wrap="square">
            <a:spAutoFit/>
          </a:bodyPr>
          <a:lstStyle/>
          <a:p>
            <a:r>
              <a:rPr lang="en-IN" sz="1800" dirty="0">
                <a:solidFill>
                  <a:srgbClr val="0070C0"/>
                </a:solidFill>
                <a:latin typeface="Cambria" panose="02040503050406030204" pitchFamily="18" charset="0"/>
                <a:cs typeface="Arial" panose="020B0604020202020204" pitchFamily="34" charset="0"/>
              </a:rPr>
              <a:t>&lt;?php</a:t>
            </a:r>
            <a:br>
              <a:rPr lang="en-IN" sz="1800" dirty="0">
                <a:solidFill>
                  <a:srgbClr val="0070C0"/>
                </a:solidFill>
                <a:latin typeface="Cambria" panose="02040503050406030204" pitchFamily="18" charset="0"/>
                <a:cs typeface="Arial" panose="020B0604020202020204" pitchFamily="34" charset="0"/>
              </a:rPr>
            </a:br>
            <a:r>
              <a:rPr lang="en-IN" sz="1800" dirty="0" smtClean="0">
                <a:solidFill>
                  <a:srgbClr val="0070C0"/>
                </a:solidFill>
                <a:latin typeface="Cambria" panose="02040503050406030204" pitchFamily="18" charset="0"/>
                <a:cs typeface="Arial" panose="020B0604020202020204" pitchFamily="34" charset="0"/>
              </a:rPr>
              <a:t>      </a:t>
            </a:r>
            <a:r>
              <a:rPr lang="en-IN" sz="1800" dirty="0">
                <a:solidFill>
                  <a:srgbClr val="3F7F7F"/>
                </a:solidFill>
                <a:latin typeface="Cambria" panose="02040503050406030204" pitchFamily="18" charset="0"/>
                <a:cs typeface="Arial" panose="020B0604020202020204" pitchFamily="34" charset="0"/>
              </a:rPr>
              <a:t>// </a:t>
            </a:r>
            <a:r>
              <a:rPr lang="en-IN" sz="1800" dirty="0" smtClean="0">
                <a:solidFill>
                  <a:srgbClr val="3F7F7F"/>
                </a:solidFill>
                <a:latin typeface="Cambria" panose="02040503050406030204" pitchFamily="18" charset="0"/>
                <a:cs typeface="Arial" panose="020B0604020202020204" pitchFamily="34" charset="0"/>
              </a:rPr>
              <a:t>PHP code </a:t>
            </a:r>
            <a:r>
              <a:rPr lang="en-IN" sz="1800" dirty="0">
                <a:solidFill>
                  <a:srgbClr val="3F7F7F"/>
                </a:solidFill>
                <a:latin typeface="Cambria" panose="02040503050406030204" pitchFamily="18" charset="0"/>
                <a:cs typeface="Arial" panose="020B0604020202020204" pitchFamily="34" charset="0"/>
              </a:rPr>
              <a:t>goes here</a:t>
            </a:r>
            <a:r>
              <a:rPr lang="en-IN" sz="1800" dirty="0">
                <a:solidFill>
                  <a:srgbClr val="0070C0"/>
                </a:solidFill>
                <a:latin typeface="Cambria" panose="02040503050406030204" pitchFamily="18" charset="0"/>
                <a:cs typeface="Arial" panose="020B0604020202020204" pitchFamily="34" charset="0"/>
              </a:rPr>
              <a:t/>
            </a:r>
            <a:br>
              <a:rPr lang="en-IN" sz="1800" dirty="0">
                <a:solidFill>
                  <a:srgbClr val="0070C0"/>
                </a:solidFill>
                <a:latin typeface="Cambria" panose="02040503050406030204" pitchFamily="18" charset="0"/>
                <a:cs typeface="Arial" panose="020B0604020202020204" pitchFamily="34" charset="0"/>
              </a:rPr>
            </a:br>
            <a:r>
              <a:rPr lang="en-IN" sz="1800" dirty="0" smtClean="0">
                <a:solidFill>
                  <a:srgbClr val="0070C0"/>
                </a:solidFill>
                <a:latin typeface="Cambria" panose="02040503050406030204" pitchFamily="18" charset="0"/>
                <a:cs typeface="Arial" panose="020B0604020202020204" pitchFamily="34" charset="0"/>
              </a:rPr>
              <a:t>?&gt;</a:t>
            </a:r>
            <a:endParaRPr lang="en-IN" sz="1800" dirty="0">
              <a:solidFill>
                <a:srgbClr val="0070C0"/>
              </a:solidFill>
              <a:latin typeface="Cambria" panose="02040503050406030204" pitchFamily="18" charset="0"/>
              <a:cs typeface="Arial" panose="020B0604020202020204" pitchFamily="34" charset="0"/>
            </a:endParaRPr>
          </a:p>
        </p:txBody>
      </p:sp>
      <p:sp>
        <p:nvSpPr>
          <p:cNvPr id="10" name="Rectangle 9"/>
          <p:cNvSpPr/>
          <p:nvPr/>
        </p:nvSpPr>
        <p:spPr>
          <a:xfrm>
            <a:off x="152400" y="18459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228600" y="3505200"/>
            <a:ext cx="8686800" cy="923330"/>
          </a:xfrm>
          <a:prstGeom prst="rect">
            <a:avLst/>
          </a:prstGeom>
          <a:solidFill>
            <a:schemeClr val="bg1">
              <a:lumMod val="95000"/>
            </a:schemeClr>
          </a:solidFill>
        </p:spPr>
        <p:txBody>
          <a:bodyPr wrap="square">
            <a:spAutoFit/>
          </a:bodyPr>
          <a:lstStyle/>
          <a:p>
            <a:r>
              <a:rPr lang="en-IN" sz="1800" dirty="0">
                <a:solidFill>
                  <a:srgbClr val="00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DD4A68"/>
                </a:solidFill>
                <a:latin typeface="Consolas" panose="020B0609020204030204" pitchFamily="49" charset="0"/>
              </a:rPr>
              <a:t>echo</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"Hello </a:t>
            </a:r>
            <a:r>
              <a:rPr lang="en-IN" sz="1800" dirty="0" smtClean="0">
                <a:solidFill>
                  <a:srgbClr val="000000"/>
                </a:solidFill>
                <a:latin typeface="Consolas" panose="020B0609020204030204" pitchFamily="49" charset="0"/>
              </a:rPr>
              <a:t>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?&gt;</a:t>
            </a:r>
          </a:p>
        </p:txBody>
      </p:sp>
    </p:spTree>
    <p:extLst>
      <p:ext uri="{BB962C8B-B14F-4D97-AF65-F5344CB8AC3E}">
        <p14:creationId xmlns:p14="http://schemas.microsoft.com/office/powerpoint/2010/main" val="14930472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include/require</a:t>
            </a:r>
            <a:endParaRPr lang="en-IN"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707886"/>
          </a:xfrm>
          <a:prstGeom prst="rect">
            <a:avLst/>
          </a:prstGeom>
        </p:spPr>
        <p:txBody>
          <a:bodyPr wrap="square">
            <a:spAutoFit/>
          </a:bodyPr>
          <a:lstStyle/>
          <a:p>
            <a:r>
              <a:rPr lang="en-IN" sz="2000" i="1" dirty="0">
                <a:solidFill>
                  <a:srgbClr val="13D9E3"/>
                </a:solidFill>
                <a:cs typeface="Times New Roman" panose="02020603050405020304" pitchFamily="18" charset="0"/>
              </a:rPr>
              <a:t>include/require</a:t>
            </a:r>
            <a:r>
              <a:rPr lang="en-IN" sz="2000" i="1" dirty="0">
                <a:solidFill>
                  <a:srgbClr val="13D9E3"/>
                </a:solidFill>
                <a:latin typeface="Arial" panose="020B0604020202020204" pitchFamily="34" charset="0"/>
                <a:cs typeface="Arial" panose="020B0604020202020204" pitchFamily="34" charset="0"/>
              </a:rPr>
              <a:t> </a:t>
            </a:r>
            <a:r>
              <a:rPr lang="en-IN" sz="2000" dirty="0"/>
              <a:t>is</a:t>
            </a:r>
            <a:r>
              <a:rPr lang="en-IN" sz="2000" i="1" dirty="0" smtClean="0">
                <a:solidFill>
                  <a:srgbClr val="13D9E3"/>
                </a:solidFill>
                <a:latin typeface="Arial" panose="020B0604020202020204" pitchFamily="34" charset="0"/>
                <a:cs typeface="Arial" panose="020B0604020202020204" pitchFamily="34" charset="0"/>
              </a:rPr>
              <a:t> </a:t>
            </a:r>
            <a:r>
              <a:rPr lang="en-IN" sz="2000" dirty="0" smtClean="0"/>
              <a:t>useful </a:t>
            </a:r>
            <a:r>
              <a:rPr lang="en-IN" sz="2000" dirty="0"/>
              <a:t>when you want to include the same PHP, HTML, or text on multiple pages of a website.</a:t>
            </a:r>
            <a:endParaRPr lang="en-IN" sz="2000" dirty="0">
              <a:solidFill>
                <a:schemeClr val="bg1">
                  <a:lumMod val="50000"/>
                </a:schemeClr>
              </a:solidFill>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228600" y="2362200"/>
            <a:ext cx="8686800" cy="400110"/>
          </a:xfrm>
          <a:prstGeom prst="rect">
            <a:avLst/>
          </a:prstGeom>
        </p:spPr>
        <p:txBody>
          <a:bodyPr wrap="square">
            <a:spAutoFit/>
          </a:bodyPr>
          <a:lstStyle/>
          <a:p>
            <a:r>
              <a:rPr lang="en-IN" sz="2000" i="1" dirty="0">
                <a:solidFill>
                  <a:srgbClr val="0070C0"/>
                </a:solidFill>
                <a:cs typeface="Times New Roman" panose="02020603050405020304" pitchFamily="18" charset="0"/>
              </a:rPr>
              <a:t>include 'filename';  require 'filename</a:t>
            </a:r>
            <a:r>
              <a:rPr lang="en-IN" sz="2000" i="1" dirty="0" smtClean="0">
                <a:solidFill>
                  <a:srgbClr val="0070C0"/>
                </a:solidFill>
                <a:cs typeface="Times New Roman" panose="02020603050405020304" pitchFamily="18" charset="0"/>
              </a:rPr>
              <a:t>';</a:t>
            </a:r>
            <a:endParaRPr lang="en-IN" sz="2000" i="1" dirty="0">
              <a:solidFill>
                <a:srgbClr val="0070C0"/>
              </a:solidFill>
              <a:cs typeface="Times New Roman" panose="02020603050405020304" pitchFamily="18" charset="0"/>
            </a:endParaRPr>
          </a:p>
        </p:txBody>
      </p:sp>
      <p:sp>
        <p:nvSpPr>
          <p:cNvPr id="10" name="Rectangle 9"/>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419600" y="3733800"/>
            <a:ext cx="4724400" cy="2616101"/>
          </a:xfrm>
          <a:prstGeom prst="rect">
            <a:avLst/>
          </a:prstGeom>
        </p:spPr>
        <p:txBody>
          <a:bodyPr wrap="square">
            <a:spAutoFit/>
          </a:bodyPr>
          <a:lstStyle/>
          <a:p>
            <a:r>
              <a:rPr lang="en-IN" sz="2000" i="1" dirty="0" smtClean="0">
                <a:latin typeface="Consolas" panose="020B0609020204030204" pitchFamily="49" charset="0"/>
              </a:rPr>
              <a:t>functions.php</a:t>
            </a:r>
          </a:p>
          <a:p>
            <a:r>
              <a:rPr lang="en-IN" sz="1800" dirty="0" smtClean="0">
                <a:solidFill>
                  <a:srgbClr val="088649"/>
                </a:solidFill>
                <a:latin typeface="Consolas" panose="020B0609020204030204" pitchFamily="49" charset="0"/>
              </a:rPr>
              <a:t>&lt;?</a:t>
            </a:r>
            <a:r>
              <a:rPr lang="en-IN" sz="1800" dirty="0">
                <a:solidFill>
                  <a:srgbClr val="088649"/>
                </a:solidFill>
                <a:latin typeface="Consolas" panose="020B0609020204030204" pitchFamily="49" charset="0"/>
              </a:rPr>
              <a:t>php</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fn1</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a1</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a2</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return</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a1</a:t>
            </a:r>
            <a:r>
              <a:rPr lang="en-IN" sz="1800" dirty="0">
                <a:solidFill>
                  <a:srgbClr val="D3AF86"/>
                </a:solidFill>
                <a:latin typeface="Consolas" panose="020B0609020204030204" pitchFamily="49" charset="0"/>
              </a:rPr>
              <a:t> . '</a:t>
            </a:r>
            <a:r>
              <a:rPr lang="en-IN" sz="1800" dirty="0">
                <a:solidFill>
                  <a:srgbClr val="889B4A"/>
                </a:solidFill>
                <a:latin typeface="Consolas" panose="020B0609020204030204" pitchFamily="49" charset="0"/>
              </a:rPr>
              <a:t> </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a2</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function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fn2</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a1</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a2</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a3</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10</a:t>
            </a:r>
            <a:r>
              <a:rPr lang="en-IN" sz="1800" dirty="0">
                <a:solidFill>
                  <a:srgbClr val="D3AF86"/>
                </a:solidFill>
                <a:latin typeface="Consolas" panose="020B0609020204030204" pitchFamily="49" charset="0"/>
              </a:rPr>
              <a:t>) {</a:t>
            </a:r>
          </a:p>
          <a:p>
            <a:r>
              <a:rPr lang="en-IN" sz="1800" dirty="0" smtClean="0">
                <a:solidFill>
                  <a:srgbClr val="98676A"/>
                </a:solidFill>
                <a:latin typeface="Consolas" panose="020B0609020204030204" pitchFamily="49" charset="0"/>
              </a:rPr>
              <a:t>       return</a:t>
            </a:r>
            <a:r>
              <a:rPr lang="en-IN" sz="1800" dirty="0" smtClean="0">
                <a:solidFill>
                  <a:srgbClr val="D3AF86"/>
                </a:solidFill>
                <a:latin typeface="Consolas" panose="020B0609020204030204" pitchFamily="49" charset="0"/>
              </a:rPr>
              <a:t> </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a1</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a2</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a3</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088649"/>
                </a:solidFill>
                <a:latin typeface="Consolas" panose="020B0609020204030204" pitchFamily="49" charset="0"/>
              </a:rPr>
              <a:t>?&gt;   </a:t>
            </a:r>
            <a:endParaRPr lang="en-IN" sz="1800" b="0" dirty="0">
              <a:solidFill>
                <a:srgbClr val="D3AF86"/>
              </a:solidFill>
              <a:effectLst/>
              <a:latin typeface="Consolas" panose="020B0609020204030204" pitchFamily="49" charset="0"/>
            </a:endParaRPr>
          </a:p>
        </p:txBody>
      </p:sp>
      <p:sp>
        <p:nvSpPr>
          <p:cNvPr id="9" name="Rectangle 8"/>
          <p:cNvSpPr/>
          <p:nvPr/>
        </p:nvSpPr>
        <p:spPr>
          <a:xfrm>
            <a:off x="152400" y="2796946"/>
            <a:ext cx="4267200" cy="1508105"/>
          </a:xfrm>
          <a:prstGeom prst="rect">
            <a:avLst/>
          </a:prstGeom>
        </p:spPr>
        <p:txBody>
          <a:bodyPr wrap="square">
            <a:spAutoFit/>
          </a:bodyPr>
          <a:lstStyle/>
          <a:p>
            <a:r>
              <a:rPr lang="en-IN" sz="2000" i="1" dirty="0" smtClean="0">
                <a:latin typeface="Consolas" panose="020B0609020204030204" pitchFamily="49" charset="0"/>
              </a:rPr>
              <a:t>index.php</a:t>
            </a:r>
          </a:p>
          <a:p>
            <a:r>
              <a:rPr lang="en-IN" sz="1800" dirty="0" smtClean="0">
                <a:solidFill>
                  <a:srgbClr val="088649"/>
                </a:solidFill>
                <a:latin typeface="Consolas" panose="020B0609020204030204" pitchFamily="49" charset="0"/>
              </a:rPr>
              <a:t>&lt;?</a:t>
            </a:r>
            <a:r>
              <a:rPr lang="en-IN" sz="1800" dirty="0">
                <a:solidFill>
                  <a:srgbClr val="088649"/>
                </a:solidFill>
                <a:latin typeface="Consolas" panose="020B0609020204030204" pitchFamily="49" charset="0"/>
              </a:rPr>
              <a:t>php</a:t>
            </a:r>
            <a:r>
              <a:rPr lang="en-IN" sz="1800" dirty="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include</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functions.php</a:t>
            </a:r>
            <a:r>
              <a:rPr lang="en-IN" sz="1800" dirty="0" smtClean="0">
                <a:solidFill>
                  <a:srgbClr val="D3AF86"/>
                </a:solidFill>
                <a:latin typeface="Consolas" panose="020B0609020204030204" pitchFamily="49" charset="0"/>
              </a:rPr>
              <a:t>");</a:t>
            </a:r>
            <a:endParaRPr lang="en-IN" sz="1800" dirty="0">
              <a:solidFill>
                <a:srgbClr val="D3AF86"/>
              </a:solidFill>
              <a:latin typeface="Consolas" panose="020B0609020204030204" pitchFamily="49" charset="0"/>
            </a:endParaRPr>
          </a:p>
          <a:p>
            <a:r>
              <a:rPr lang="en-IN" sz="1800" dirty="0">
                <a:solidFill>
                  <a:srgbClr val="7E602C"/>
                </a:solidFill>
                <a:latin typeface="Consolas" panose="020B0609020204030204" pitchFamily="49" charset="0"/>
              </a:rPr>
              <a:t>echo</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fn1</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Saleel</a:t>
            </a:r>
            <a:r>
              <a:rPr lang="en-IN" sz="1800" dirty="0">
                <a:solidFill>
                  <a:srgbClr val="D3AF86"/>
                </a:solidFill>
                <a:latin typeface="Consolas" panose="020B0609020204030204" pitchFamily="49" charset="0"/>
              </a:rPr>
              <a:t>', '</a:t>
            </a:r>
            <a:r>
              <a:rPr lang="en-IN" sz="1800" dirty="0">
                <a:solidFill>
                  <a:srgbClr val="889B4A"/>
                </a:solidFill>
                <a:latin typeface="Consolas" panose="020B0609020204030204" pitchFamily="49" charset="0"/>
              </a:rPr>
              <a:t>Bagde</a:t>
            </a:r>
            <a:r>
              <a:rPr lang="en-IN" sz="1800" dirty="0">
                <a:solidFill>
                  <a:srgbClr val="D3AF86"/>
                </a:solidFill>
                <a:latin typeface="Consolas" panose="020B0609020204030204" pitchFamily="49" charset="0"/>
              </a:rPr>
              <a:t>');</a:t>
            </a:r>
          </a:p>
          <a:p>
            <a:r>
              <a:rPr lang="en-IN" sz="1800" dirty="0">
                <a:solidFill>
                  <a:srgbClr val="7E602C"/>
                </a:solidFill>
                <a:latin typeface="Consolas" panose="020B0609020204030204" pitchFamily="49" charset="0"/>
              </a:rPr>
              <a:t>echo</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fn2</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10</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10</a:t>
            </a:r>
            <a:r>
              <a:rPr lang="en-IN" sz="1800" dirty="0">
                <a:solidFill>
                  <a:srgbClr val="D3AF86"/>
                </a:solidFill>
                <a:latin typeface="Consolas" panose="020B0609020204030204" pitchFamily="49" charset="0"/>
              </a:rPr>
              <a:t>);</a:t>
            </a:r>
          </a:p>
          <a:p>
            <a:r>
              <a:rPr lang="en-IN" sz="1800" dirty="0">
                <a:solidFill>
                  <a:srgbClr val="088649"/>
                </a:solidFill>
                <a:latin typeface="Consolas" panose="020B0609020204030204" pitchFamily="49" charset="0"/>
              </a:rPr>
              <a:t>?&gt;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879732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i="1" dirty="0" smtClean="0">
                <a:solidFill>
                  <a:srgbClr val="FF9900"/>
                </a:solidFill>
                <a:latin typeface="Segoe UI Light" panose="020B0502040204020203" pitchFamily="34" charset="0"/>
                <a:cs typeface="Segoe UI Light" panose="020B0502040204020203" pitchFamily="34" charset="0"/>
              </a:rPr>
              <a:t>file handling</a:t>
            </a:r>
            <a:endParaRPr lang="en-IN" sz="48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471070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readfile</a:t>
            </a:r>
            <a:r>
              <a:rPr lang="en-IN" sz="3600" i="1" dirty="0" smtClean="0">
                <a:solidFill>
                  <a:srgbClr val="13D9E3"/>
                </a:solidFill>
                <a:latin typeface="Arial" panose="020B0604020202020204" pitchFamily="34" charset="0"/>
                <a:cs typeface="Arial" panose="020B0604020202020204" pitchFamily="34" charset="0"/>
              </a:rPr>
              <a:t>()</a:t>
            </a:r>
            <a:endParaRPr lang="en-IN"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r>
              <a:rPr lang="en-IN" sz="1800" dirty="0">
                <a:latin typeface="Open Sans"/>
              </a:rPr>
              <a:t>Returns the number of bytes read from the file.</a:t>
            </a:r>
            <a:endParaRPr lang="en-IN" sz="1800" dirty="0">
              <a:solidFill>
                <a:schemeClr val="bg1">
                  <a:lumMod val="50000"/>
                </a:schemeClr>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228600" y="2209800"/>
            <a:ext cx="8686800" cy="400110"/>
          </a:xfrm>
          <a:prstGeom prst="rect">
            <a:avLst/>
          </a:prstGeom>
        </p:spPr>
        <p:txBody>
          <a:bodyPr wrap="square">
            <a:spAutoFit/>
          </a:bodyPr>
          <a:lstStyle/>
          <a:p>
            <a:r>
              <a:rPr lang="en-IN" sz="2000" i="1" dirty="0">
                <a:solidFill>
                  <a:srgbClr val="0070C0"/>
                </a:solidFill>
                <a:cs typeface="Times New Roman" panose="02020603050405020304" pitchFamily="18" charset="0"/>
              </a:rPr>
              <a:t>int readfile (string $filename</a:t>
            </a:r>
            <a:r>
              <a:rPr lang="en-IN" sz="2000" i="1" dirty="0" smtClean="0">
                <a:solidFill>
                  <a:srgbClr val="0070C0"/>
                </a:solidFill>
                <a:cs typeface="Times New Roman" panose="02020603050405020304" pitchFamily="18" charset="0"/>
              </a:rPr>
              <a:t>)</a:t>
            </a:r>
            <a:endParaRPr lang="en-IN" sz="2000" i="1" dirty="0">
              <a:solidFill>
                <a:srgbClr val="0070C0"/>
              </a:solidFill>
              <a:cs typeface="Times New Roman" panose="02020603050405020304" pitchFamily="18" charset="0"/>
            </a:endParaRPr>
          </a:p>
        </p:txBody>
      </p:sp>
      <p:sp>
        <p:nvSpPr>
          <p:cNvPr id="10" name="Rectangle 9"/>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97426" y="2895600"/>
            <a:ext cx="8717973" cy="1200329"/>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b="1" dirty="0" smtClean="0">
                <a:solidFill>
                  <a:srgbClr val="7F0055"/>
                </a:solidFill>
                <a:latin typeface="Consolas" panose="020B0609020204030204" pitchFamily="49" charset="0"/>
              </a:rPr>
              <a:t>  require </a:t>
            </a:r>
            <a:r>
              <a:rPr lang="en-IN" sz="1800" b="1" dirty="0">
                <a:solidFill>
                  <a:srgbClr val="0000C0"/>
                </a:solidFill>
                <a:latin typeface="Consolas" panose="020B0609020204030204" pitchFamily="49" charset="0"/>
              </a:rPr>
              <a:t>'header.html'</a:t>
            </a:r>
            <a:r>
              <a:rPr lang="en-IN" sz="1800" b="1"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b="1" dirty="0" smtClean="0">
                <a:solidFill>
                  <a:srgbClr val="7F0055"/>
                </a:solidFill>
                <a:latin typeface="Consolas" panose="020B0609020204030204" pitchFamily="49" charset="0"/>
              </a:rPr>
              <a:t>print </a:t>
            </a:r>
            <a:r>
              <a:rPr lang="en-IN" sz="1800" b="1" dirty="0">
                <a:solidFill>
                  <a:srgbClr val="000000"/>
                </a:solidFill>
                <a:latin typeface="Consolas" panose="020B0609020204030204" pitchFamily="49" charset="0"/>
              </a:rPr>
              <a:t>(</a:t>
            </a:r>
            <a:r>
              <a:rPr lang="en-IN" sz="1800" b="1" i="1" dirty="0">
                <a:solidFill>
                  <a:srgbClr val="000000"/>
                </a:solidFill>
                <a:latin typeface="Consolas" panose="020B0609020204030204" pitchFamily="49" charset="0"/>
              </a:rPr>
              <a:t>readfile(</a:t>
            </a:r>
            <a:r>
              <a:rPr lang="en-IN" sz="1800" b="1" i="1" dirty="0">
                <a:solidFill>
                  <a:srgbClr val="0000C0"/>
                </a:solidFill>
                <a:latin typeface="Consolas" panose="020B0609020204030204" pitchFamily="49" charset="0"/>
              </a:rPr>
              <a:t>'s.txt'</a:t>
            </a:r>
            <a:r>
              <a:rPr lang="en-IN" sz="1800" b="1" i="1" dirty="0">
                <a:solidFill>
                  <a:srgbClr val="000000"/>
                </a:solidFill>
                <a:latin typeface="Consolas" panose="020B0609020204030204" pitchFamily="49" charset="0"/>
              </a:rPr>
              <a:t>));</a:t>
            </a:r>
          </a:p>
          <a:p>
            <a:r>
              <a:rPr lang="en-IN" sz="1800" dirty="0">
                <a:solidFill>
                  <a:srgbClr val="FF0000"/>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429606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PHP</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r>
              <a:rPr lang="en-IN" sz="1800" dirty="0">
                <a:solidFill>
                  <a:srgbClr val="000000"/>
                </a:solidFill>
                <a:latin typeface="Open Sans"/>
              </a:rPr>
              <a:t>A PHP script can be placed anywhere in the document</a:t>
            </a:r>
            <a:r>
              <a:rPr lang="en-IN" sz="1800" dirty="0" smtClean="0">
                <a:solidFill>
                  <a:srgbClr val="000000"/>
                </a:solidFill>
                <a:latin typeface="Open Sans"/>
              </a:rPr>
              <a:t>.</a:t>
            </a:r>
            <a:endParaRPr lang="en-IN" sz="1800" dirty="0">
              <a:solidFill>
                <a:srgbClr val="000000"/>
              </a:solidFill>
              <a:latin typeface="Open Sans"/>
            </a:endParaRP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197427" y="2057400"/>
            <a:ext cx="8686800" cy="2954655"/>
          </a:xfrm>
          <a:prstGeom prst="rect">
            <a:avLst/>
          </a:prstGeom>
        </p:spPr>
        <p:txBody>
          <a:bodyPr wrap="square">
            <a:spAutoFit/>
          </a:bodyPr>
          <a:lstStyle/>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DOCTYPE </a:t>
            </a:r>
            <a:r>
              <a:rPr lang="en-IN" sz="1800" dirty="0">
                <a:solidFill>
                  <a:srgbClr val="008080"/>
                </a:solidFill>
                <a:latin typeface="Courier New" panose="02070309020205020404" pitchFamily="49" charset="0"/>
              </a:rPr>
              <a:t>html&gt;</a:t>
            </a:r>
          </a:p>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h1</a:t>
            </a:r>
            <a:r>
              <a:rPr lang="en-IN" sz="1800" dirty="0">
                <a:solidFill>
                  <a:srgbClr val="008080"/>
                </a:solidFill>
                <a:latin typeface="Courier New" panose="02070309020205020404" pitchFamily="49" charset="0"/>
              </a:rPr>
              <a:t>&gt;</a:t>
            </a:r>
            <a:r>
              <a:rPr lang="en-IN" sz="1800" dirty="0">
                <a:solidFill>
                  <a:srgbClr val="000000"/>
                </a:solidFill>
                <a:latin typeface="Courier New" panose="02070309020205020404" pitchFamily="49" charset="0"/>
              </a:rPr>
              <a:t>My first PHP page</a:t>
            </a:r>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h1</a:t>
            </a:r>
            <a:r>
              <a:rPr lang="en-IN" sz="1800" dirty="0">
                <a:solidFill>
                  <a:srgbClr val="008080"/>
                </a:solidFill>
                <a:latin typeface="Courier New" panose="02070309020205020404" pitchFamily="49" charset="0"/>
              </a:rPr>
              <a:t>&gt;</a:t>
            </a:r>
          </a:p>
          <a:p>
            <a:r>
              <a:rPr lang="en-IN" sz="1800" dirty="0" smtClean="0">
                <a:solidFill>
                  <a:srgbClr val="FF0000"/>
                </a:solidFill>
                <a:latin typeface="Courier New" panose="02070309020205020404" pitchFamily="49" charset="0"/>
              </a:rPr>
              <a:t>      &lt;?</a:t>
            </a:r>
            <a:r>
              <a:rPr lang="en-IN" sz="1800" dirty="0">
                <a:solidFill>
                  <a:srgbClr val="FF0000"/>
                </a:solidFill>
                <a:latin typeface="Courier New" panose="02070309020205020404" pitchFamily="49" charset="0"/>
              </a:rPr>
              <a:t>php</a:t>
            </a:r>
          </a:p>
          <a:p>
            <a:r>
              <a:rPr lang="en-IN" sz="1800" dirty="0" smtClean="0">
                <a:solidFill>
                  <a:srgbClr val="7F0055"/>
                </a:solidFill>
                <a:latin typeface="Courier New" panose="02070309020205020404" pitchFamily="49" charset="0"/>
              </a:rPr>
              <a:t>         echo </a:t>
            </a:r>
            <a:r>
              <a:rPr lang="en-IN" sz="1800" dirty="0">
                <a:solidFill>
                  <a:srgbClr val="0000C0"/>
                </a:solidFill>
                <a:latin typeface="Courier New" panose="02070309020205020404" pitchFamily="49" charset="0"/>
              </a:rPr>
              <a:t>"Hello World</a:t>
            </a:r>
            <a:r>
              <a:rPr lang="en-IN" sz="1800" dirty="0" smtClean="0">
                <a:solidFill>
                  <a:srgbClr val="0000C0"/>
                </a:solidFill>
                <a:latin typeface="Courier New" panose="02070309020205020404" pitchFamily="49" charset="0"/>
              </a:rPr>
              <a:t>!"</a:t>
            </a:r>
            <a:r>
              <a:rPr lang="en-IN" sz="1800" dirty="0" smtClean="0">
                <a:solidFill>
                  <a:srgbClr val="000000"/>
                </a:solidFill>
                <a:latin typeface="Courier New" panose="02070309020205020404" pitchFamily="49" charset="0"/>
              </a:rPr>
              <a:t>;</a:t>
            </a:r>
          </a:p>
          <a:p>
            <a:r>
              <a:rPr lang="en-IN" sz="1800" dirty="0" smtClean="0">
                <a:solidFill>
                  <a:srgbClr val="7F0055"/>
                </a:solidFill>
                <a:highlight>
                  <a:srgbClr val="E8F2FE"/>
                </a:highlight>
                <a:latin typeface="Courier New" panose="02070309020205020404" pitchFamily="49" charset="0"/>
              </a:rPr>
              <a:t>	</a:t>
            </a:r>
            <a:r>
              <a:rPr lang="en-IN" sz="1800" dirty="0">
                <a:solidFill>
                  <a:srgbClr val="7F0055"/>
                </a:solidFill>
                <a:latin typeface="Courier New" panose="02070309020205020404" pitchFamily="49" charset="0"/>
              </a:rPr>
              <a:t> </a:t>
            </a:r>
            <a:r>
              <a:rPr lang="en-IN" sz="1800" dirty="0" smtClean="0">
                <a:solidFill>
                  <a:srgbClr val="7F0055"/>
                </a:solidFill>
                <a:latin typeface="Courier New" panose="02070309020205020404" pitchFamily="49" charset="0"/>
              </a:rPr>
              <a:t> print </a:t>
            </a:r>
            <a:r>
              <a:rPr lang="en-IN" sz="1800" dirty="0">
                <a:solidFill>
                  <a:srgbClr val="7F0055"/>
                </a:solidFill>
                <a:latin typeface="Courier New" panose="02070309020205020404" pitchFamily="49" charset="0"/>
              </a:rPr>
              <a:t>("c");</a:t>
            </a:r>
          </a:p>
          <a:p>
            <a:r>
              <a:rPr lang="en-IN" sz="1800" dirty="0" smtClean="0">
                <a:solidFill>
                  <a:srgbClr val="FF0000"/>
                </a:solidFill>
                <a:latin typeface="Courier New" panose="02070309020205020404" pitchFamily="49" charset="0"/>
              </a:rPr>
              <a:t>      ?&gt;</a:t>
            </a:r>
            <a:endParaRPr lang="en-IN" sz="1800" dirty="0">
              <a:latin typeface="Courier New" panose="02070309020205020404" pitchFamily="49" charset="0"/>
            </a:endParaRP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endParaRPr lang="en-IN" sz="1800" dirty="0"/>
          </a:p>
        </p:txBody>
      </p:sp>
    </p:spTree>
    <p:extLst>
      <p:ext uri="{BB962C8B-B14F-4D97-AF65-F5344CB8AC3E}">
        <p14:creationId xmlns:p14="http://schemas.microsoft.com/office/powerpoint/2010/main" val="67539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echo / print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383774"/>
            <a:ext cx="8686800" cy="369332"/>
          </a:xfrm>
          <a:prstGeom prst="rect">
            <a:avLst/>
          </a:prstGeom>
        </p:spPr>
        <p:txBody>
          <a:bodyPr wrap="square">
            <a:spAutoFit/>
          </a:bodyPr>
          <a:lstStyle/>
          <a:p>
            <a:r>
              <a:rPr lang="en-IN" sz="1800" dirty="0">
                <a:solidFill>
                  <a:srgbClr val="000000"/>
                </a:solidFill>
                <a:latin typeface="Open Sans"/>
              </a:rPr>
              <a:t>In PHP there are two </a:t>
            </a:r>
            <a:r>
              <a:rPr lang="en-IN" sz="1800" dirty="0" smtClean="0">
                <a:solidFill>
                  <a:srgbClr val="000000"/>
                </a:solidFill>
                <a:latin typeface="Open Sans"/>
              </a:rPr>
              <a:t>ways </a:t>
            </a:r>
            <a:r>
              <a:rPr lang="en-IN" sz="1800" dirty="0">
                <a:solidFill>
                  <a:srgbClr val="000000"/>
                </a:solidFill>
                <a:latin typeface="Open Sans"/>
              </a:rPr>
              <a:t>to </a:t>
            </a:r>
            <a:r>
              <a:rPr lang="en-IN" sz="1800" dirty="0" smtClean="0">
                <a:solidFill>
                  <a:srgbClr val="000000"/>
                </a:solidFill>
                <a:latin typeface="Open Sans"/>
              </a:rPr>
              <a:t>display output</a:t>
            </a:r>
            <a:r>
              <a:rPr lang="en-IN" sz="1800" dirty="0">
                <a:solidFill>
                  <a:srgbClr val="000000"/>
                </a:solidFill>
                <a:latin typeface="Open Sans"/>
              </a:rPr>
              <a:t>: echo and print</a:t>
            </a:r>
            <a:r>
              <a:rPr lang="en-IN" sz="1800" dirty="0" smtClean="0">
                <a:solidFill>
                  <a:srgbClr val="000000"/>
                </a:solidFill>
                <a:latin typeface="Open Sans"/>
              </a:rPr>
              <a:t>.</a:t>
            </a:r>
          </a:p>
        </p:txBody>
      </p:sp>
      <p:sp>
        <p:nvSpPr>
          <p:cNvPr id="8" name="Rectangle 7"/>
          <p:cNvSpPr/>
          <p:nvPr/>
        </p:nvSpPr>
        <p:spPr>
          <a:xfrm>
            <a:off x="228600" y="9144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197427" y="3352800"/>
            <a:ext cx="8686800" cy="2585323"/>
          </a:xfrm>
          <a:prstGeom prst="rect">
            <a:avLst/>
          </a:prstGeom>
        </p:spPr>
        <p:txBody>
          <a:bodyPr wrap="square">
            <a:spAutoFit/>
          </a:bodyPr>
          <a:lstStyle/>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DOCTYPE </a:t>
            </a:r>
            <a:r>
              <a:rPr lang="en-IN" sz="1800" dirty="0">
                <a:solidFill>
                  <a:srgbClr val="008080"/>
                </a:solidFill>
                <a:latin typeface="Courier New" panose="02070309020205020404" pitchFamily="49" charset="0"/>
              </a:rPr>
              <a:t>html&gt;</a:t>
            </a:r>
          </a:p>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h1</a:t>
            </a:r>
            <a:r>
              <a:rPr lang="en-IN" sz="1800" dirty="0">
                <a:solidFill>
                  <a:srgbClr val="008080"/>
                </a:solidFill>
                <a:latin typeface="Courier New" panose="02070309020205020404" pitchFamily="49" charset="0"/>
              </a:rPr>
              <a:t>&gt;</a:t>
            </a:r>
            <a:r>
              <a:rPr lang="en-IN" sz="1800" dirty="0">
                <a:solidFill>
                  <a:srgbClr val="000000"/>
                </a:solidFill>
                <a:latin typeface="Courier New" panose="02070309020205020404" pitchFamily="49" charset="0"/>
              </a:rPr>
              <a:t>My first PHP page</a:t>
            </a:r>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h1</a:t>
            </a:r>
            <a:r>
              <a:rPr lang="en-IN" sz="1800" dirty="0">
                <a:solidFill>
                  <a:srgbClr val="008080"/>
                </a:solidFill>
                <a:latin typeface="Courier New" panose="02070309020205020404" pitchFamily="49" charset="0"/>
              </a:rPr>
              <a:t>&gt;</a:t>
            </a:r>
          </a:p>
          <a:p>
            <a:r>
              <a:rPr lang="en-IN" sz="1800" dirty="0" smtClean="0">
                <a:solidFill>
                  <a:srgbClr val="FF0000"/>
                </a:solidFill>
                <a:latin typeface="Courier New" panose="02070309020205020404" pitchFamily="49" charset="0"/>
              </a:rPr>
              <a:t>      &lt;?</a:t>
            </a:r>
            <a:r>
              <a:rPr lang="en-IN" sz="1800" dirty="0">
                <a:solidFill>
                  <a:srgbClr val="FF0000"/>
                </a:solidFill>
                <a:latin typeface="Courier New" panose="02070309020205020404" pitchFamily="49" charset="0"/>
              </a:rPr>
              <a:t>php</a:t>
            </a:r>
          </a:p>
          <a:p>
            <a:r>
              <a:rPr lang="en-IN" sz="1800" dirty="0" smtClean="0">
                <a:solidFill>
                  <a:srgbClr val="7F0055"/>
                </a:solidFill>
                <a:latin typeface="Courier New" panose="02070309020205020404" pitchFamily="49" charset="0"/>
              </a:rPr>
              <a:t>         echo </a:t>
            </a:r>
            <a:r>
              <a:rPr lang="en-IN" sz="1800" dirty="0">
                <a:solidFill>
                  <a:srgbClr val="0000C0"/>
                </a:solidFill>
                <a:latin typeface="Courier New" panose="02070309020205020404" pitchFamily="49" charset="0"/>
              </a:rPr>
              <a:t>"Hello World!"</a:t>
            </a:r>
            <a:r>
              <a:rPr lang="en-IN" sz="1800" dirty="0">
                <a:solidFill>
                  <a:srgbClr val="000000"/>
                </a:solidFill>
                <a:latin typeface="Courier New" panose="02070309020205020404" pitchFamily="49" charset="0"/>
              </a:rPr>
              <a:t>;</a:t>
            </a:r>
          </a:p>
          <a:p>
            <a:r>
              <a:rPr lang="en-IN" sz="1800" dirty="0" smtClean="0">
                <a:solidFill>
                  <a:srgbClr val="FF0000"/>
                </a:solidFill>
                <a:latin typeface="Courier New" panose="02070309020205020404" pitchFamily="49" charset="0"/>
              </a:rPr>
              <a:t>      ?&gt;</a:t>
            </a:r>
            <a:endParaRPr lang="en-IN" sz="1800" dirty="0">
              <a:latin typeface="Courier New" panose="02070309020205020404" pitchFamily="49" charset="0"/>
            </a:endParaRP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endParaRPr lang="en-IN" sz="1800" dirty="0"/>
          </a:p>
        </p:txBody>
      </p:sp>
      <p:sp>
        <p:nvSpPr>
          <p:cNvPr id="3" name="Rectangle 2"/>
          <p:cNvSpPr/>
          <p:nvPr/>
        </p:nvSpPr>
        <p:spPr>
          <a:xfrm>
            <a:off x="76200" y="1911329"/>
            <a:ext cx="8991600" cy="1289071"/>
          </a:xfrm>
          <a:prstGeom prst="rect">
            <a:avLst/>
          </a:prstGeom>
          <a:solidFill>
            <a:schemeClr val="accent6">
              <a:lumMod val="20000"/>
              <a:lumOff val="80000"/>
            </a:schemeClr>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000000"/>
                </a:solidFill>
                <a:latin typeface="Cambria" panose="02040503050406030204" pitchFamily="18" charset="0"/>
              </a:rPr>
              <a:t>echo  or echo()</a:t>
            </a:r>
          </a:p>
          <a:p>
            <a:pPr marL="285750" indent="-285750">
              <a:lnSpc>
                <a:spcPct val="150000"/>
              </a:lnSpc>
              <a:buFont typeface="Arial" panose="020B0604020202020204" pitchFamily="34" charset="0"/>
              <a:buChar char="•"/>
            </a:pPr>
            <a:r>
              <a:rPr lang="en-IN" sz="1800" dirty="0" smtClean="0"/>
              <a:t>echo </a:t>
            </a:r>
            <a:r>
              <a:rPr lang="en-IN" sz="1800" dirty="0"/>
              <a:t>has no return value while print has a return value of 1 so it can be used in expressions. </a:t>
            </a:r>
          </a:p>
          <a:p>
            <a:pPr marL="285750" indent="-285750">
              <a:lnSpc>
                <a:spcPct val="150000"/>
              </a:lnSpc>
              <a:buFont typeface="Arial" panose="020B0604020202020204" pitchFamily="34" charset="0"/>
              <a:buChar char="•"/>
            </a:pPr>
            <a:r>
              <a:rPr lang="en-IN" sz="1800" dirty="0"/>
              <a:t>echo can take multiple parameters while print can take one argument.</a:t>
            </a:r>
          </a:p>
        </p:txBody>
      </p:sp>
    </p:spTree>
    <p:extLst>
      <p:ext uri="{BB962C8B-B14F-4D97-AF65-F5344CB8AC3E}">
        <p14:creationId xmlns:p14="http://schemas.microsoft.com/office/powerpoint/2010/main" val="2361442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107996"/>
          </a:xfrm>
          <a:prstGeom prst="rect">
            <a:avLst/>
          </a:prstGeom>
        </p:spPr>
        <p:txBody>
          <a:bodyPr>
            <a:noAutofit/>
          </a:bodyPr>
          <a:lstStyle>
            <a:defPPr>
              <a:defRPr lang="en-US"/>
            </a:defPPr>
            <a:lvl1pPr algn="ctr">
              <a:defRPr sz="6600" i="1">
                <a:solidFill>
                  <a:srgbClr val="FF9900"/>
                </a:solidFill>
                <a:latin typeface="Segoe UI Light" panose="020B0502040204020203" pitchFamily="34" charset="0"/>
                <a:cs typeface="Segoe UI Light" panose="020B0502040204020203" pitchFamily="34" charset="0"/>
              </a:defRPr>
            </a:lvl1pPr>
          </a:lstStyle>
          <a:p>
            <a:r>
              <a:rPr lang="en-IN" dirty="0"/>
              <a:t>comments</a:t>
            </a:r>
            <a:endParaRPr lang="en-US" dirty="0"/>
          </a:p>
        </p:txBody>
      </p:sp>
      <p:sp>
        <p:nvSpPr>
          <p:cNvPr id="3" name="Rectangle 2"/>
          <p:cNvSpPr/>
          <p:nvPr/>
        </p:nvSpPr>
        <p:spPr>
          <a:xfrm>
            <a:off x="2552700" y="3276600"/>
            <a:ext cx="4991100" cy="878830"/>
          </a:xfrm>
          <a:prstGeom prst="rect">
            <a:avLst/>
          </a:prstGeom>
        </p:spPr>
        <p:txBody>
          <a:bodyPr wrap="square">
            <a:spAutoFit/>
          </a:bodyPr>
          <a:lstStyle/>
          <a:p>
            <a:pPr>
              <a:lnSpc>
                <a:spcPct val="150000"/>
              </a:lnSpc>
            </a:pPr>
            <a:r>
              <a:rPr lang="en-IN" sz="1800" dirty="0" smtClean="0">
                <a:solidFill>
                  <a:srgbClr val="92D050"/>
                </a:solidFill>
                <a:latin typeface="Consolas" panose="020B0609020204030204" pitchFamily="49" charset="0"/>
                <a:ea typeface="Cambria" panose="02040503050406030204" pitchFamily="18" charset="0"/>
                <a:cs typeface="Segoe UI Light" panose="020B0502040204020203" pitchFamily="34" charset="0"/>
              </a:rPr>
              <a:t>// - Single </a:t>
            </a:r>
            <a:r>
              <a:rPr lang="en-IN" sz="1800" dirty="0">
                <a:solidFill>
                  <a:srgbClr val="92D050"/>
                </a:solidFill>
                <a:latin typeface="Consolas" panose="020B0609020204030204" pitchFamily="49" charset="0"/>
                <a:ea typeface="Cambria" panose="02040503050406030204" pitchFamily="18" charset="0"/>
                <a:cs typeface="Segoe UI Light" panose="020B0502040204020203" pitchFamily="34" charset="0"/>
              </a:rPr>
              <a:t>line </a:t>
            </a:r>
            <a:r>
              <a:rPr lang="en-IN" sz="1800" dirty="0" smtClean="0">
                <a:solidFill>
                  <a:srgbClr val="92D050"/>
                </a:solidFill>
                <a:latin typeface="Consolas" panose="020B0609020204030204" pitchFamily="49" charset="0"/>
                <a:ea typeface="Cambria" panose="02040503050406030204" pitchFamily="18" charset="0"/>
                <a:cs typeface="Segoe UI Light" panose="020B0502040204020203" pitchFamily="34" charset="0"/>
              </a:rPr>
              <a:t>comments.</a:t>
            </a:r>
            <a:endParaRPr lang="en-IN" sz="1800" dirty="0">
              <a:solidFill>
                <a:srgbClr val="92D050"/>
              </a:solidFill>
              <a:latin typeface="Consolas" panose="020B0609020204030204" pitchFamily="49" charset="0"/>
              <a:ea typeface="Cambria" panose="02040503050406030204" pitchFamily="18" charset="0"/>
              <a:cs typeface="Segoe UI Light" panose="020B0502040204020203" pitchFamily="34" charset="0"/>
            </a:endParaRPr>
          </a:p>
          <a:p>
            <a:pPr>
              <a:lnSpc>
                <a:spcPct val="150000"/>
              </a:lnSpc>
            </a:pPr>
            <a:r>
              <a:rPr lang="en-IN" sz="1800" dirty="0">
                <a:solidFill>
                  <a:srgbClr val="92D050"/>
                </a:solidFill>
                <a:latin typeface="Consolas" panose="020B0609020204030204" pitchFamily="49" charset="0"/>
                <a:ea typeface="Cambria" panose="02040503050406030204" pitchFamily="18" charset="0"/>
                <a:cs typeface="Segoe UI Light" panose="020B0502040204020203" pitchFamily="34" charset="0"/>
              </a:rPr>
              <a:t>/* </a:t>
            </a:r>
            <a:r>
              <a:rPr lang="en-IN" sz="1800" dirty="0" smtClean="0">
                <a:solidFill>
                  <a:srgbClr val="92D050"/>
                </a:solidFill>
                <a:latin typeface="Consolas" panose="020B0609020204030204" pitchFamily="49" charset="0"/>
                <a:ea typeface="Cambria" panose="02040503050406030204" pitchFamily="18" charset="0"/>
                <a:cs typeface="Segoe UI Light" panose="020B0502040204020203" pitchFamily="34" charset="0"/>
              </a:rPr>
              <a:t>*/ - Multi-line comments.</a:t>
            </a:r>
            <a:endParaRPr lang="en-IN" sz="1800" dirty="0">
              <a:solidFill>
                <a:srgbClr val="92D050"/>
              </a:solidFill>
              <a:latin typeface="Consolas" panose="020B0609020204030204" pitchFamily="49" charset="0"/>
              <a:ea typeface="Cambria" panose="02040503050406030204" pitchFamily="18" charset="0"/>
              <a:cs typeface="Segoe UI Light" panose="020B0502040204020203" pitchFamily="34" charset="0"/>
            </a:endParaRPr>
          </a:p>
        </p:txBody>
      </p:sp>
    </p:spTree>
    <p:extLst>
      <p:ext uri="{BB962C8B-B14F-4D97-AF65-F5344CB8AC3E}">
        <p14:creationId xmlns:p14="http://schemas.microsoft.com/office/powerpoint/2010/main" val="2015759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variables</a:t>
            </a:r>
            <a:endParaRPr lang="en-IN" sz="66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74411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8855</TotalTime>
  <Words>3227</Words>
  <Application>Microsoft Office PowerPoint</Application>
  <PresentationFormat>On-screen Show (4:3)</PresentationFormat>
  <Paragraphs>529</Paragraphs>
  <Slides>52</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52</vt:i4>
      </vt:variant>
    </vt:vector>
  </HeadingPairs>
  <TitlesOfParts>
    <vt:vector size="70" baseType="lpstr">
      <vt:lpstr>SimSun</vt:lpstr>
      <vt:lpstr>Arial</vt:lpstr>
      <vt:lpstr>Bookman Old Style</vt:lpstr>
      <vt:lpstr>Calibri</vt:lpstr>
      <vt:lpstr>Calibri Light</vt:lpstr>
      <vt:lpstr>Cambria</vt:lpstr>
      <vt:lpstr>Century</vt:lpstr>
      <vt:lpstr>Consolas</vt:lpstr>
      <vt:lpstr>Courier New</vt:lpstr>
      <vt:lpstr>Gill Sans MT</vt:lpstr>
      <vt:lpstr>Open Sans</vt:lpstr>
      <vt:lpstr>Segoe Print</vt:lpstr>
      <vt:lpstr>Segoe UI Light</vt:lpstr>
      <vt:lpstr>Tahoma</vt:lpstr>
      <vt:lpstr>Times New Roman</vt:lpstr>
      <vt:lpstr>Wingdings</vt:lpstr>
      <vt:lpstr>Wingdings 3</vt:lpstr>
      <vt:lpstr>Origin</vt:lpstr>
      <vt:lpstr>JavaScript Framework - PHP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1530</cp:revision>
  <cp:lastPrinted>1601-01-01T00:00:00Z</cp:lastPrinted>
  <dcterms:created xsi:type="dcterms:W3CDTF">2001-07-06T15:43:27Z</dcterms:created>
  <dcterms:modified xsi:type="dcterms:W3CDTF">2018-07-14T04:48:15Z</dcterms:modified>
  <cp:category>HTML Programming</cp:category>
</cp:coreProperties>
</file>