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494" r:id="rId2"/>
    <p:sldId id="502" r:id="rId3"/>
    <p:sldId id="497" r:id="rId4"/>
    <p:sldId id="496" r:id="rId5"/>
    <p:sldId id="498" r:id="rId6"/>
    <p:sldId id="499" r:id="rId7"/>
    <p:sldId id="500" r:id="rId8"/>
    <p:sldId id="501" r:id="rId9"/>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A3D14946-8297-4856-B082-4FEFA482017C}">
          <p14:sldIdLst/>
        </p14:section>
        <p14:section name="Data Defination Language" id="{347E00EC-A70B-42D3-B55A-27753B89E162}">
          <p14:sldIdLst/>
        </p14:section>
        <p14:section name="Data Manuplation Language" id="{DABA1552-33D0-4262-A930-69DA7CCB6843}">
          <p14:sldIdLst>
            <p14:sldId id="494"/>
            <p14:sldId id="497"/>
            <p14:sldId id="496"/>
            <p14:sldId id="498"/>
            <p14:sldId id="499"/>
            <p14:sldId id="500"/>
            <p14:sldId id="501"/>
          </p14:sldIdLst>
        </p14:section>
        <p14:section name="Theory Section" id="{34884AC8-2BB3-410A-B367-3356E05FE22B}">
          <p14:sldIdLst/>
        </p14:section>
        <p14:section name="Normatization" id="{EF0E5AD4-5FD4-4F19-A19E-E102405AA098}">
          <p14:sldIdLst/>
        </p14:section>
        <p14:section name="Stored Procedure and Function" id="{B62913B0-EC9F-4436-BEDC-4DCBF9A2B3AB}">
          <p14:sldIdLst/>
        </p14:section>
        <p14:section name="Triggers" id="{43413A11-6D7B-4E6D-B88B-1C10283CD29F}">
          <p14:sldIdLst/>
        </p14:section>
        <p14:section name="NoSQL" id="{043CF6B2-E975-4043-812B-33699AD3D23F}">
          <p14:sldIdLst/>
        </p14:section>
        <p14:section name="Big Data" id="{714FF753-78D3-4CFC-AD17-400810612444}">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C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97" autoAdjust="0"/>
    <p:restoredTop sz="94660"/>
  </p:normalViewPr>
  <p:slideViewPr>
    <p:cSldViewPr>
      <p:cViewPr varScale="1">
        <p:scale>
          <a:sx n="68" d="100"/>
          <a:sy n="68" d="100"/>
        </p:scale>
        <p:origin x="-660" y="-10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6/22/2020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6/22/2020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6/22/2020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6/22/2020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6/22/2020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6/22/2020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6/22/2020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6/22/2020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6/22/2020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6/22/2020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6/22/2020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70670" y="1700808"/>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Introduction to JOINS</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xmlns="" id="{41A85463-8A73-4AAF-B006-A8206B2E4A6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xmlns=""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Tree>
    <p:extLst>
      <p:ext uri="{BB962C8B-B14F-4D97-AF65-F5344CB8AC3E}">
        <p14:creationId xmlns:p14="http://schemas.microsoft.com/office/powerpoint/2010/main" xmlns="" val="4253925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270670" y="1700808"/>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Introduction to JOINS</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xmlns="" id="{41A85463-8A73-4AAF-B006-A8206B2E4A6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xmlns=""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5" name="Rectangle 4"/>
          <p:cNvSpPr/>
          <p:nvPr/>
        </p:nvSpPr>
        <p:spPr>
          <a:xfrm>
            <a:off x="1558702" y="3068960"/>
            <a:ext cx="9001000" cy="646331"/>
          </a:xfrm>
          <a:prstGeom prst="rect">
            <a:avLst/>
          </a:prstGeom>
        </p:spPr>
        <p:txBody>
          <a:bodyPr wrap="square">
            <a:spAutoFit/>
          </a:bodyPr>
          <a:lstStyle/>
          <a:p>
            <a:r>
              <a:rPr lang="en-US" dirty="0" smtClean="0"/>
              <a:t>The </a:t>
            </a:r>
            <a:r>
              <a:rPr lang="en-US" b="1" dirty="0" smtClean="0"/>
              <a:t>SQL Joins</a:t>
            </a:r>
            <a:r>
              <a:rPr lang="en-US" dirty="0" smtClean="0"/>
              <a:t> clause is </a:t>
            </a:r>
            <a:r>
              <a:rPr lang="en-US" b="1" dirty="0" smtClean="0"/>
              <a:t>used</a:t>
            </a:r>
            <a:r>
              <a:rPr lang="en-US" dirty="0" smtClean="0"/>
              <a:t> to combine records from two or more tables in a database. A </a:t>
            </a:r>
            <a:r>
              <a:rPr lang="en-US" b="1" dirty="0" smtClean="0"/>
              <a:t>JOIN</a:t>
            </a:r>
            <a:r>
              <a:rPr lang="en-US" dirty="0" smtClean="0"/>
              <a:t> is a means for combining fields from two tables by using values common to each.</a:t>
            </a:r>
            <a:endParaRPr lang="en-US" dirty="0"/>
          </a:p>
        </p:txBody>
      </p:sp>
    </p:spTree>
    <p:extLst>
      <p:ext uri="{BB962C8B-B14F-4D97-AF65-F5344CB8AC3E}">
        <p14:creationId xmlns:p14="http://schemas.microsoft.com/office/powerpoint/2010/main" xmlns="" val="4253925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41A85463-8A73-4AAF-B006-A8206B2E4A6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xmlns=""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Title 1"/>
          <p:cNvSpPr txBox="1">
            <a:spLocks/>
          </p:cNvSpPr>
          <p:nvPr/>
        </p:nvSpPr>
        <p:spPr>
          <a:xfrm>
            <a:off x="1558702" y="1214422"/>
            <a:ext cx="8838049"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
        <p:nvSpPr>
          <p:cNvPr id="6" name="Rectangle 5"/>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need of JOINS</a:t>
            </a:r>
            <a:endParaRPr lang="en-IN" sz="3200" b="1" i="1" dirty="0">
              <a:latin typeface="Arial" pitchFamily="34" charset="0"/>
              <a:cs typeface="Arial" pitchFamily="34" charset="0"/>
            </a:endParaRPr>
          </a:p>
        </p:txBody>
      </p:sp>
    </p:spTree>
    <p:extLst>
      <p:ext uri="{BB962C8B-B14F-4D97-AF65-F5344CB8AC3E}">
        <p14:creationId xmlns:p14="http://schemas.microsoft.com/office/powerpoint/2010/main" xmlns="" val="4253925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types of JOINS</a:t>
            </a:r>
            <a:endParaRPr lang="en-IN" sz="3200" b="1" i="1" dirty="0">
              <a:latin typeface="Arial" pitchFamily="34" charset="0"/>
              <a:cs typeface="Arial" pitchFamily="34" charset="0"/>
            </a:endParaRPr>
          </a:p>
        </p:txBody>
      </p:sp>
      <p:sp>
        <p:nvSpPr>
          <p:cNvPr id="3" name="Rectangle 2"/>
          <p:cNvSpPr/>
          <p:nvPr/>
        </p:nvSpPr>
        <p:spPr>
          <a:xfrm>
            <a:off x="1523278" y="2726918"/>
            <a:ext cx="8838049" cy="2862322"/>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Cartesian or Product Join – Cross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Equijoin – Inner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Natural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smtClean="0">
                <a:latin typeface="Palatino Linotype" panose="02040502050505030304" pitchFamily="18" charset="0"/>
                <a:cs typeface="Arial" pitchFamily="34" charset="0"/>
              </a:rPr>
              <a:t>Outer </a:t>
            </a:r>
            <a:r>
              <a:rPr lang="en-US" sz="2000" dirty="0">
                <a:latin typeface="Palatino Linotype" panose="02040502050505030304" pitchFamily="18" charset="0"/>
                <a:cs typeface="Arial" pitchFamily="34" charset="0"/>
              </a:rPr>
              <a:t>Join – Right Outer Join, Left Outer Join</a:t>
            </a:r>
          </a:p>
          <a:p>
            <a:pPr marL="285750" indent="-285750">
              <a:spcBef>
                <a:spcPct val="0"/>
              </a:spcBef>
              <a:buFont typeface="Arial" panose="020B0604020202020204" pitchFamily="34" charset="0"/>
              <a:buChar char="•"/>
              <a:defRPr/>
            </a:pPr>
            <a:endParaRPr lang="en-US" sz="2000" dirty="0">
              <a:latin typeface="Palatino Linotype" panose="02040502050505030304" pitchFamily="18" charset="0"/>
              <a:cs typeface="Arial" pitchFamily="34" charset="0"/>
            </a:endParaRPr>
          </a:p>
          <a:p>
            <a:pPr marL="285750" indent="-285750">
              <a:spcBef>
                <a:spcPct val="0"/>
              </a:spcBef>
              <a:buFont typeface="Arial" panose="020B0604020202020204" pitchFamily="34" charset="0"/>
              <a:buChar char="•"/>
              <a:defRPr/>
            </a:pPr>
            <a:r>
              <a:rPr lang="en-US" sz="2000" dirty="0">
                <a:latin typeface="Palatino Linotype" panose="02040502050505030304" pitchFamily="18" charset="0"/>
                <a:cs typeface="Arial" pitchFamily="34" charset="0"/>
              </a:rPr>
              <a:t>Self Join</a:t>
            </a:r>
          </a:p>
        </p:txBody>
      </p:sp>
      <p:pic>
        <p:nvPicPr>
          <p:cNvPr id="5" name="Picture 4">
            <a:extLst>
              <a:ext uri="{FF2B5EF4-FFF2-40B4-BE49-F238E27FC236}">
                <a16:creationId xmlns:a16="http://schemas.microsoft.com/office/drawing/2014/main" xmlns="" id="{80A95AA2-4844-43C8-9208-2E7A2BF1C7B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7" name="Footer Placeholder 2">
            <a:extLst>
              <a:ext uri="{FF2B5EF4-FFF2-40B4-BE49-F238E27FC236}">
                <a16:creationId xmlns:a16="http://schemas.microsoft.com/office/drawing/2014/main" xmlns="" id="{2196042C-8979-4101-B0F1-8A01C03AF00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8" name="Title 1"/>
          <p:cNvSpPr txBox="1">
            <a:spLocks/>
          </p:cNvSpPr>
          <p:nvPr/>
        </p:nvSpPr>
        <p:spPr>
          <a:xfrm>
            <a:off x="1630710" y="15567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Types of JOINS</a:t>
            </a:r>
            <a:endParaRPr lang="en-US" sz="48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579396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cartesian, product / cross join</a:t>
            </a:r>
            <a:endParaRPr lang="en-IN" sz="3200" b="1" i="1" dirty="0">
              <a:latin typeface="Arial" pitchFamily="34" charset="0"/>
              <a:cs typeface="Arial" pitchFamily="34" charset="0"/>
            </a:endParaRPr>
          </a:p>
        </p:txBody>
      </p:sp>
      <p:sp>
        <p:nvSpPr>
          <p:cNvPr id="5" name="Rectangle 4"/>
          <p:cNvSpPr/>
          <p:nvPr/>
        </p:nvSpPr>
        <p:spPr>
          <a:xfrm>
            <a:off x="197346" y="936000"/>
            <a:ext cx="11586492" cy="648000"/>
          </a:xfrm>
          <a:prstGeom prst="rect">
            <a:avLst/>
          </a:prstGeom>
        </p:spPr>
        <p:txBody>
          <a:bodyPr wrap="square">
            <a:spAutoFit/>
          </a:bodyPr>
          <a:lstStyle/>
          <a:p>
            <a:r>
              <a:rPr lang="en-US" dirty="0">
                <a:latin typeface="Palatino Linotype" panose="02040502050505030304" pitchFamily="18"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Palatino Linotype" panose="02040502050505030304" pitchFamily="18" charset="0"/>
              <a:cs typeface="Arial" panose="020B0604020202020204" pitchFamily="34" charset="0"/>
            </a:endParaRPr>
          </a:p>
        </p:txBody>
      </p:sp>
      <p:pic>
        <p:nvPicPr>
          <p:cNvPr id="10" name="Picture 9">
            <a:extLst>
              <a:ext uri="{FF2B5EF4-FFF2-40B4-BE49-F238E27FC236}">
                <a16:creationId xmlns:a16="http://schemas.microsoft.com/office/drawing/2014/main" xmlns="" id="{DC1AD0D1-FD35-4B55-84D6-1ED3F558EF4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a16="http://schemas.microsoft.com/office/drawing/2014/main" xmlns="" id="{9136102A-0328-4024-96D1-832FE306DC2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pic>
        <p:nvPicPr>
          <p:cNvPr id="2" name="Picture 1"/>
          <p:cNvPicPr>
            <a:picLocks noChangeAspect="1"/>
          </p:cNvPicPr>
          <p:nvPr/>
        </p:nvPicPr>
        <p:blipFill>
          <a:blip r:embed="rId3"/>
          <a:stretch>
            <a:fillRect/>
          </a:stretch>
        </p:blipFill>
        <p:spPr>
          <a:xfrm>
            <a:off x="1342678" y="1919734"/>
            <a:ext cx="8848725" cy="4152900"/>
          </a:xfrm>
          <a:prstGeom prst="rect">
            <a:avLst/>
          </a:prstGeom>
        </p:spPr>
      </p:pic>
    </p:spTree>
    <p:extLst>
      <p:ext uri="{BB962C8B-B14F-4D97-AF65-F5344CB8AC3E}">
        <p14:creationId xmlns:p14="http://schemas.microsoft.com/office/powerpoint/2010/main" xmlns="" val="4233626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inner / equi </a:t>
            </a:r>
            <a:r>
              <a:rPr lang="en-US" sz="3200" b="1" i="1" dirty="0">
                <a:latin typeface="Arial" pitchFamily="34" charset="0"/>
                <a:cs typeface="Arial" pitchFamily="34" charset="0"/>
              </a:rPr>
              <a:t>join</a:t>
            </a:r>
            <a:endParaRPr lang="en-IN" sz="3200" b="1" i="1" dirty="0">
              <a:latin typeface="Arial" pitchFamily="34" charset="0"/>
              <a:cs typeface="Arial" pitchFamily="34" charset="0"/>
            </a:endParaRPr>
          </a:p>
        </p:txBody>
      </p:sp>
      <p:sp>
        <p:nvSpPr>
          <p:cNvPr id="5" name="Rectangle 4"/>
          <p:cNvSpPr/>
          <p:nvPr/>
        </p:nvSpPr>
        <p:spPr>
          <a:xfrm>
            <a:off x="198000" y="936000"/>
            <a:ext cx="11665296"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8" name="Rectangle 7">
            <a:extLst>
              <a:ext uri="{FF2B5EF4-FFF2-40B4-BE49-F238E27FC236}">
                <a16:creationId xmlns:a16="http://schemas.microsoft.com/office/drawing/2014/main" xmlns="" id="{64E59AB9-D23B-4A69-B7D4-4733E25BD424}"/>
              </a:ext>
            </a:extLst>
          </p:cNvPr>
          <p:cNvSpPr/>
          <p:nvPr/>
        </p:nvSpPr>
        <p:spPr>
          <a:xfrm>
            <a:off x="478582" y="5867980"/>
            <a:ext cx="10775726" cy="369332"/>
          </a:xfrm>
          <a:prstGeom prst="rect">
            <a:avLst/>
          </a:prstGeom>
          <a:noFill/>
        </p:spPr>
        <p:txBody>
          <a:bodyPr wrap="square">
            <a:spAutoFit/>
          </a:bodyPr>
          <a:lstStyle/>
          <a:p>
            <a:r>
              <a:rPr lang="en-IN" dirty="0">
                <a:latin typeface="Palatino Linotype" pitchFamily="18" charset="0"/>
              </a:rPr>
              <a:t>EQUI join returns rows when there is at least one match in both tables.</a:t>
            </a:r>
          </a:p>
        </p:txBody>
      </p:sp>
      <p:pic>
        <p:nvPicPr>
          <p:cNvPr id="7" name="Picture 6">
            <a:extLst>
              <a:ext uri="{FF2B5EF4-FFF2-40B4-BE49-F238E27FC236}">
                <a16:creationId xmlns:a16="http://schemas.microsoft.com/office/drawing/2014/main" xmlns="" id="{D549EEF8-0DDC-4ADB-8B68-691DD0B6B1E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9" name="Footer Placeholder 2">
            <a:extLst>
              <a:ext uri="{FF2B5EF4-FFF2-40B4-BE49-F238E27FC236}">
                <a16:creationId xmlns:a16="http://schemas.microsoft.com/office/drawing/2014/main" xmlns="" id="{FE7D71F0-97C1-4A7C-A634-BE2CA956F0C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pic>
        <p:nvPicPr>
          <p:cNvPr id="2" name="Picture 1"/>
          <p:cNvPicPr>
            <a:picLocks noChangeAspect="1"/>
          </p:cNvPicPr>
          <p:nvPr/>
        </p:nvPicPr>
        <p:blipFill>
          <a:blip r:embed="rId3"/>
          <a:stretch>
            <a:fillRect/>
          </a:stretch>
        </p:blipFill>
        <p:spPr>
          <a:xfrm>
            <a:off x="1188293" y="1982445"/>
            <a:ext cx="9505056" cy="3398456"/>
          </a:xfrm>
          <a:prstGeom prst="rect">
            <a:avLst/>
          </a:prstGeom>
        </p:spPr>
      </p:pic>
    </p:spTree>
    <p:extLst>
      <p:ext uri="{BB962C8B-B14F-4D97-AF65-F5344CB8AC3E}">
        <p14:creationId xmlns:p14="http://schemas.microsoft.com/office/powerpoint/2010/main" xmlns="" val="31604013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left </a:t>
            </a:r>
            <a:r>
              <a:rPr lang="en-US" sz="3200" b="1" i="1" dirty="0">
                <a:latin typeface="Arial" pitchFamily="34" charset="0"/>
                <a:cs typeface="Arial" pitchFamily="34" charset="0"/>
              </a:rPr>
              <a:t>o</a:t>
            </a:r>
            <a:r>
              <a:rPr lang="en-US" sz="3200" b="1" i="1" dirty="0" smtClean="0">
                <a:latin typeface="Arial" pitchFamily="34" charset="0"/>
                <a:cs typeface="Arial" pitchFamily="34" charset="0"/>
              </a:rPr>
              <a:t>uter join </a:t>
            </a:r>
            <a:endParaRPr lang="en-IN" sz="3200" b="1" i="1" dirty="0">
              <a:latin typeface="Arial" pitchFamily="34" charset="0"/>
              <a:cs typeface="Arial" pitchFamily="34" charset="0"/>
            </a:endParaRPr>
          </a:p>
        </p:txBody>
      </p:sp>
      <p:sp>
        <p:nvSpPr>
          <p:cNvPr id="42" name="Rectangle 41"/>
          <p:cNvSpPr/>
          <p:nvPr/>
        </p:nvSpPr>
        <p:spPr>
          <a:xfrm>
            <a:off x="198000" y="936000"/>
            <a:ext cx="11737304"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LEFT</a:t>
            </a:r>
            <a:r>
              <a:rPr lang="en-IN" dirty="0">
                <a:latin typeface="Palatino Linotype" panose="02040502050505030304" pitchFamily="18" charset="0"/>
                <a:cs typeface="Arial" panose="020B0604020202020204" pitchFamily="34" charset="0"/>
              </a:rPr>
              <a:t> </a:t>
            </a:r>
            <a:r>
              <a:rPr lang="en-IN" b="1" dirty="0">
                <a:latin typeface="Palatino Linotype" panose="02040502050505030304" pitchFamily="18" charset="0"/>
                <a:cs typeface="Arial" panose="020B0604020202020204" pitchFamily="34" charset="0"/>
              </a:rPr>
              <a:t>JOIN</a:t>
            </a:r>
            <a:r>
              <a:rPr lang="en-IN" dirty="0">
                <a:latin typeface="Palatino Linotype" panose="02040502050505030304" pitchFamily="18" charset="0"/>
                <a:cs typeface="Arial" panose="020B0604020202020204" pitchFamily="34" charset="0"/>
              </a:rPr>
              <a:t> keyword returns all rows from the left table (table1), with the matching rows in the right table (table2). The result is NULL in the right side when there is no match.</a:t>
            </a:r>
          </a:p>
        </p:txBody>
      </p:sp>
      <p:pic>
        <p:nvPicPr>
          <p:cNvPr id="7" name="Picture 6">
            <a:extLst>
              <a:ext uri="{FF2B5EF4-FFF2-40B4-BE49-F238E27FC236}">
                <a16:creationId xmlns:a16="http://schemas.microsoft.com/office/drawing/2014/main" xmlns="" id="{673C5F90-0D53-4822-96AD-E561FE02295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8" name="Footer Placeholder 2">
            <a:extLst>
              <a:ext uri="{FF2B5EF4-FFF2-40B4-BE49-F238E27FC236}">
                <a16:creationId xmlns:a16="http://schemas.microsoft.com/office/drawing/2014/main" xmlns="" id="{E1A25237-EAF2-44A9-AD9F-3B42445F3C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pic>
        <p:nvPicPr>
          <p:cNvPr id="2" name="Picture 1"/>
          <p:cNvPicPr>
            <a:picLocks noChangeAspect="1"/>
          </p:cNvPicPr>
          <p:nvPr/>
        </p:nvPicPr>
        <p:blipFill>
          <a:blip r:embed="rId3"/>
          <a:stretch>
            <a:fillRect/>
          </a:stretch>
        </p:blipFill>
        <p:spPr>
          <a:xfrm>
            <a:off x="1337468" y="2035646"/>
            <a:ext cx="9515475" cy="4057650"/>
          </a:xfrm>
          <a:prstGeom prst="rect">
            <a:avLst/>
          </a:prstGeom>
        </p:spPr>
      </p:pic>
    </p:spTree>
    <p:extLst>
      <p:ext uri="{BB962C8B-B14F-4D97-AF65-F5344CB8AC3E}">
        <p14:creationId xmlns:p14="http://schemas.microsoft.com/office/powerpoint/2010/main" xmlns="" val="2210990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right </a:t>
            </a:r>
            <a:r>
              <a:rPr lang="en-US" sz="3200" b="1" i="1" dirty="0">
                <a:latin typeface="Arial" pitchFamily="34" charset="0"/>
                <a:cs typeface="Arial" pitchFamily="34" charset="0"/>
              </a:rPr>
              <a:t>o</a:t>
            </a:r>
            <a:r>
              <a:rPr lang="en-US" sz="3200" b="1" i="1" dirty="0" smtClean="0">
                <a:latin typeface="Arial" pitchFamily="34" charset="0"/>
                <a:cs typeface="Arial" pitchFamily="34" charset="0"/>
              </a:rPr>
              <a:t>uter </a:t>
            </a:r>
            <a:r>
              <a:rPr lang="en-US" sz="3200" b="1" i="1" dirty="0">
                <a:latin typeface="Arial" pitchFamily="34" charset="0"/>
                <a:cs typeface="Arial" pitchFamily="34" charset="0"/>
              </a:rPr>
              <a:t>j</a:t>
            </a:r>
            <a:r>
              <a:rPr lang="en-US" sz="3200" b="1" i="1" dirty="0" smtClean="0">
                <a:latin typeface="Arial" pitchFamily="34" charset="0"/>
                <a:cs typeface="Arial" pitchFamily="34" charset="0"/>
              </a:rPr>
              <a:t>oin</a:t>
            </a:r>
            <a:endParaRPr lang="en-IN" sz="3200" b="1" i="1" dirty="0">
              <a:latin typeface="Arial" pitchFamily="34" charset="0"/>
              <a:cs typeface="Arial" pitchFamily="34" charset="0"/>
            </a:endParaRPr>
          </a:p>
        </p:txBody>
      </p:sp>
      <p:sp>
        <p:nvSpPr>
          <p:cNvPr id="34" name="Rectangle 33"/>
          <p:cNvSpPr/>
          <p:nvPr/>
        </p:nvSpPr>
        <p:spPr>
          <a:xfrm>
            <a:off x="198000" y="936000"/>
            <a:ext cx="11881320"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The </a:t>
            </a:r>
            <a:r>
              <a:rPr lang="en-IN" b="1" dirty="0">
                <a:latin typeface="Palatino Linotype" panose="02040502050505030304" pitchFamily="18" charset="0"/>
                <a:cs typeface="Arial" panose="020B0604020202020204" pitchFamily="34" charset="0"/>
              </a:rPr>
              <a:t>RIGHT</a:t>
            </a:r>
            <a:r>
              <a:rPr lang="en-IN" dirty="0">
                <a:latin typeface="Palatino Linotype" panose="02040502050505030304" pitchFamily="18" charset="0"/>
                <a:cs typeface="Arial" panose="020B0604020202020204" pitchFamily="34" charset="0"/>
              </a:rPr>
              <a:t> </a:t>
            </a:r>
            <a:r>
              <a:rPr lang="en-IN" b="1" dirty="0">
                <a:latin typeface="Palatino Linotype" panose="02040502050505030304" pitchFamily="18" charset="0"/>
                <a:cs typeface="Arial" panose="020B0604020202020204" pitchFamily="34" charset="0"/>
              </a:rPr>
              <a:t>JOIN</a:t>
            </a:r>
            <a:r>
              <a:rPr lang="en-IN" dirty="0">
                <a:latin typeface="Palatino Linotype" panose="02040502050505030304" pitchFamily="18" charset="0"/>
                <a:cs typeface="Arial" panose="020B0604020202020204" pitchFamily="34" charset="0"/>
              </a:rPr>
              <a:t> keyword returns all rows from the right table (table2), with the matching rows in the left table (table1). The result is NULL in the left side when there is no match.</a:t>
            </a:r>
          </a:p>
        </p:txBody>
      </p:sp>
      <p:pic>
        <p:nvPicPr>
          <p:cNvPr id="7" name="Picture 6">
            <a:extLst>
              <a:ext uri="{FF2B5EF4-FFF2-40B4-BE49-F238E27FC236}">
                <a16:creationId xmlns:a16="http://schemas.microsoft.com/office/drawing/2014/main" xmlns="" id="{09BC3450-AA35-49AC-835F-AD0371AC796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8" name="Footer Placeholder 2">
            <a:extLst>
              <a:ext uri="{FF2B5EF4-FFF2-40B4-BE49-F238E27FC236}">
                <a16:creationId xmlns:a16="http://schemas.microsoft.com/office/drawing/2014/main" xmlns="" id="{6A00BB9F-BA4C-4D2C-831C-35C6CF284EC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pic>
        <p:nvPicPr>
          <p:cNvPr id="1026" name="Picture 2"/>
          <p:cNvPicPr>
            <a:picLocks noChangeAspect="1" noChangeArrowheads="1"/>
          </p:cNvPicPr>
          <p:nvPr/>
        </p:nvPicPr>
        <p:blipFill>
          <a:blip r:embed="rId3"/>
          <a:srcRect/>
          <a:stretch>
            <a:fillRect/>
          </a:stretch>
        </p:blipFill>
        <p:spPr bwMode="auto">
          <a:xfrm>
            <a:off x="1308860" y="2143116"/>
            <a:ext cx="9505950" cy="3390900"/>
          </a:xfrm>
          <a:prstGeom prst="rect">
            <a:avLst/>
          </a:prstGeom>
          <a:noFill/>
          <a:ln w="9525">
            <a:noFill/>
            <a:miter lim="800000"/>
            <a:headEnd/>
            <a:tailEnd/>
          </a:ln>
          <a:effectLst/>
        </p:spPr>
      </p:pic>
    </p:spTree>
    <p:extLst>
      <p:ext uri="{BB962C8B-B14F-4D97-AF65-F5344CB8AC3E}">
        <p14:creationId xmlns:p14="http://schemas.microsoft.com/office/powerpoint/2010/main" xmlns="" val="3506185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51236</TotalTime>
  <Words>364</Words>
  <Application>Microsoft Office PowerPoint</Application>
  <PresentationFormat>Custom</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Administrator</cp:lastModifiedBy>
  <cp:revision>2931</cp:revision>
  <dcterms:created xsi:type="dcterms:W3CDTF">2019-04-24T09:11:59Z</dcterms:created>
  <dcterms:modified xsi:type="dcterms:W3CDTF">2020-06-22T04:59:25Z</dcterms:modified>
</cp:coreProperties>
</file>