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507" r:id="rId2"/>
    <p:sldId id="510" r:id="rId3"/>
    <p:sldId id="508" r:id="rId4"/>
    <p:sldId id="502" r:id="rId5"/>
    <p:sldId id="506" r:id="rId6"/>
    <p:sldId id="509" r:id="rId7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Introduction" id="{A3D14946-8297-4856-B082-4FEFA482017C}">
          <p14:sldIdLst/>
        </p14:section>
        <p14:section name="Data Defination Language" id="{347E00EC-A70B-42D3-B55A-27753B89E162}">
          <p14:sldIdLst/>
        </p14:section>
        <p14:section name="Data Manuplation Language" id="{DABA1552-33D0-4262-A930-69DA7CCB6843}">
          <p14:sldIdLst>
            <p14:sldId id="507"/>
            <p14:sldId id="508"/>
            <p14:sldId id="501"/>
            <p14:sldId id="502"/>
            <p14:sldId id="506"/>
          </p14:sldIdLst>
        </p14:section>
        <p14:section name="Theory Section" id="{34884AC8-2BB3-410A-B367-3356E05FE22B}">
          <p14:sldIdLst/>
        </p14:section>
        <p14:section name="Normatization" id="{EF0E5AD4-5FD4-4F19-A19E-E102405AA098}">
          <p14:sldIdLst/>
        </p14:section>
        <p14:section name="Stored Procedure and Function" id="{B62913B0-EC9F-4436-BEDC-4DCBF9A2B3AB}">
          <p14:sldIdLst/>
        </p14:section>
        <p14:section name="Triggers" id="{43413A11-6D7B-4E6D-B88B-1C10283CD29F}">
          <p14:sldIdLst/>
        </p14:section>
        <p14:section name="NoSQL" id="{043CF6B2-E975-4043-812B-33699AD3D23F}">
          <p14:sldIdLst/>
        </p14:section>
        <p14:section name="Big Data" id="{714FF753-78D3-4CFC-AD17-400810612444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=""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6C8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897" autoAdjust="0"/>
    <p:restoredTop sz="94660"/>
  </p:normalViewPr>
  <p:slideViewPr>
    <p:cSldViewPr>
      <p:cViewPr varScale="1">
        <p:scale>
          <a:sx n="68" d="100"/>
          <a:sy n="68" d="100"/>
        </p:scale>
        <p:origin x="-660" y="-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51050-3720-483B-B552-57DC1341D582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29D91-C89F-4238-95A2-0EBF9E6AB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C5AE1-8B73-453E-AD5C-7AC64EE599C7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69711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58702" y="2370584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Inner/ equi Join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1A85463-8A73-4AAF-B006-A8206B2E4A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="" xmlns:a16="http://schemas.microsoft.com/office/drawing/2014/main" id="{4610B96E-6F6B-4597-8ADF-B68C8A17E820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5392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58702" y="2370584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inner/ equi Join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1A85463-8A73-4AAF-B006-A8206B2E4A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="" xmlns:a16="http://schemas.microsoft.com/office/drawing/2014/main" id="{4610B96E-6F6B-4597-8ADF-B68C8A17E820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4566" y="3429000"/>
            <a:ext cx="11377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Palatino Linotype" pitchFamily="18" charset="0"/>
              </a:rPr>
              <a:t>The inner join is one of the most commonly used joins in SQL. The inner join clause allows you to query data from two or more related tables.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2559" y="4471952"/>
            <a:ext cx="116652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INNER</a:t>
            </a:r>
            <a:r>
              <a:rPr lang="en-IN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 </a:t>
            </a:r>
            <a:r>
              <a:rPr lang="en-IN" b="1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JOIN</a:t>
            </a:r>
            <a:r>
              <a:rPr lang="en-IN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Palatino Linotype" panose="02040502050505030304" pitchFamily="18" charset="0"/>
                <a:cs typeface="Arial" panose="020B0604020202020204" pitchFamily="34" charset="0"/>
              </a:rPr>
              <a:t>performs a JOIN against equality or matching column(s) values of the associated tables. An </a:t>
            </a:r>
            <a:r>
              <a:rPr lang="en-IN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equal sign (=) </a:t>
            </a:r>
            <a:r>
              <a:rPr lang="en-IN" dirty="0">
                <a:latin typeface="Palatino Linotype" panose="02040502050505030304" pitchFamily="18" charset="0"/>
                <a:cs typeface="Arial" panose="020B0604020202020204" pitchFamily="34" charset="0"/>
              </a:rPr>
              <a:t>is used as comparison operator in the </a:t>
            </a:r>
            <a:r>
              <a:rPr lang="en-IN" b="1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ON</a:t>
            </a:r>
            <a:r>
              <a:rPr lang="en-IN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 clause </a:t>
            </a:r>
            <a:r>
              <a:rPr lang="en-IN" dirty="0">
                <a:latin typeface="Palatino Linotype" panose="02040502050505030304" pitchFamily="18" charset="0"/>
                <a:cs typeface="Arial" panose="020B0604020202020204" pitchFamily="34" charset="0"/>
              </a:rPr>
              <a:t>to refer equality</a:t>
            </a:r>
            <a:r>
              <a:rPr lang="en-IN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.</a:t>
            </a:r>
          </a:p>
          <a:p>
            <a:endParaRPr lang="en-IN" dirty="0" smtClean="0"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r>
              <a:rPr lang="en-IN" b="1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EQUI</a:t>
            </a:r>
            <a:r>
              <a:rPr lang="en-IN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 </a:t>
            </a:r>
            <a:r>
              <a:rPr lang="en-IN" b="1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JOIN</a:t>
            </a:r>
            <a:r>
              <a:rPr lang="en-IN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 performs a JOIN against equality or matching column(s) values of the associated tables. An equal sign (=) is used as comparison operator in the </a:t>
            </a:r>
            <a:r>
              <a:rPr lang="en-IN" b="1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WHERE</a:t>
            </a:r>
            <a:r>
              <a:rPr lang="en-IN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 clause to refer equality.</a:t>
            </a:r>
          </a:p>
        </p:txBody>
      </p:sp>
    </p:spTree>
    <p:extLst>
      <p:ext uri="{BB962C8B-B14F-4D97-AF65-F5344CB8AC3E}">
        <p14:creationId xmlns="" xmlns:p14="http://schemas.microsoft.com/office/powerpoint/2010/main" val="425392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1A85463-8A73-4AAF-B006-A8206B2E4A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="" xmlns:a16="http://schemas.microsoft.com/office/drawing/2014/main" id="{4610B96E-6F6B-4597-8ADF-B68C8A17E820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6574" y="836712"/>
            <a:ext cx="113052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Use</a:t>
            </a:r>
            <a:r>
              <a:rPr lang="en-US" dirty="0" smtClean="0"/>
              <a:t> an  </a:t>
            </a:r>
            <a:r>
              <a:rPr lang="en-US" b="1" dirty="0" smtClean="0"/>
              <a:t>INNER JOIN</a:t>
            </a:r>
            <a:r>
              <a:rPr lang="en-US" dirty="0" smtClean="0"/>
              <a:t> when you need to match rows from two tables. Rows that match remain in the result, those that don't are rejected. The match condition is commonly called the </a:t>
            </a:r>
            <a:r>
              <a:rPr lang="en-US" b="1" dirty="0" smtClean="0"/>
              <a:t>join</a:t>
            </a:r>
            <a:r>
              <a:rPr lang="en-US" dirty="0" smtClean="0"/>
              <a:t> condition. </a:t>
            </a:r>
            <a:r>
              <a:rPr lang="en-US" dirty="0" smtClean="0">
                <a:latin typeface="Palatino Linotype" pitchFamily="18" charset="0"/>
              </a:rPr>
              <a:t>Inner/ equi Join</a:t>
            </a:r>
            <a:r>
              <a:rPr lang="en-IN" dirty="0" smtClean="0">
                <a:latin typeface="Palatino Linotype" pitchFamily="18" charset="0"/>
              </a:rPr>
              <a:t> returns rows when there is at least one match in both tables.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478582" y="1988840"/>
            <a:ext cx="11233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following table illustrates the inner join of two tables T1 (</a:t>
            </a:r>
            <a:r>
              <a:rPr lang="en-US" dirty="0"/>
              <a:t>AC-1, AC-2</a:t>
            </a:r>
            <a:r>
              <a:rPr lang="en-US" dirty="0" smtClean="0"/>
              <a:t>,</a:t>
            </a:r>
            <a:r>
              <a:rPr lang="en-US" dirty="0"/>
              <a:t> AC-</a:t>
            </a:r>
            <a:r>
              <a:rPr lang="en-US" dirty="0" smtClean="0"/>
              <a:t>3,</a:t>
            </a:r>
            <a:r>
              <a:rPr lang="en-US" dirty="0"/>
              <a:t> AC-</a:t>
            </a:r>
            <a:r>
              <a:rPr lang="en-US" dirty="0" smtClean="0"/>
              <a:t>4,</a:t>
            </a:r>
            <a:r>
              <a:rPr lang="en-US" dirty="0"/>
              <a:t> AC-</a:t>
            </a:r>
            <a:r>
              <a:rPr lang="en-US" dirty="0" smtClean="0"/>
              <a:t>5) and T2 (</a:t>
            </a:r>
            <a:r>
              <a:rPr lang="en-US" dirty="0"/>
              <a:t>C-1, </a:t>
            </a:r>
            <a:r>
              <a:rPr lang="en-US" dirty="0" smtClean="0"/>
              <a:t>C-2, C-3, C-4). The result includes rows: (2,A), (3,B),a dn (4,C) as they have the same patterns.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654" y="2910864"/>
            <a:ext cx="9505056" cy="33984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equi join example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392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equi join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6574" y="1208946"/>
            <a:ext cx="114446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iberation Mono"/>
              </a:rPr>
              <a:t>SELECT column-list from &lt;table_references&gt;, &lt;table_references&gt; WHERE table1.column-name = table2.column-name</a:t>
            </a:r>
          </a:p>
        </p:txBody>
      </p:sp>
      <p:sp>
        <p:nvSpPr>
          <p:cNvPr id="3" name="Rectangle 2"/>
          <p:cNvSpPr/>
          <p:nvPr/>
        </p:nvSpPr>
        <p:spPr>
          <a:xfrm>
            <a:off x="202398" y="2204864"/>
            <a:ext cx="114446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s.ID, s.nameFirst,s.nameLast, a.address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</a:rPr>
              <a:t>student 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dirty="0">
                <a:latin typeface="Arial" panose="020B0604020202020204" pitchFamily="34" charset="0"/>
              </a:rPr>
              <a:t>student_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address a </a:t>
            </a:r>
            <a:r>
              <a:rPr lang="en-US" dirty="0">
                <a:latin typeface="Arial" panose="020B0604020202020204" pitchFamily="34" charset="0"/>
              </a:rPr>
              <a:t>WHERE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s.ID = a.</a:t>
            </a:r>
            <a:r>
              <a:rPr lang="en-IN" dirty="0">
                <a:latin typeface="Arial" panose="020B0604020202020204" pitchFamily="34" charset="0"/>
              </a:rPr>
              <a:t>studentID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EA8C22B-921E-481F-8797-57B673F124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566" y="3025988"/>
            <a:ext cx="11474172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06574" y="836712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Liberation Mono"/>
              </a:rPr>
              <a:t>syntax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1608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06574" y="1196752"/>
            <a:ext cx="112330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iberation Mono"/>
              </a:rPr>
              <a:t>SELECT column-list from &lt;table_references</a:t>
            </a:r>
            <a:r>
              <a:rPr lang="en-US" sz="2000" dirty="0">
                <a:uFill>
                  <a:solidFill>
                    <a:srgbClr val="FF0000"/>
                  </a:solidFill>
                </a:uFill>
                <a:latin typeface="Liberation Mono"/>
              </a:rPr>
              <a:t>&gt; </a:t>
            </a:r>
            <a:r>
              <a:rPr lang="en-US" sz="2000" dirty="0">
                <a:latin typeface="Liberation Mono"/>
              </a:rPr>
              <a:t>[INNER] JOIN &lt;table_references&gt; ON table1.column-name = table2.column-name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F9CE1C2-C3EE-4C9B-8F08-A833D4695B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inner join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6574" y="836712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Liberation Mono"/>
              </a:rPr>
              <a:t>syntax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02398" y="2204864"/>
            <a:ext cx="114446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s.ID, s.nameFirst,s.nameLast, a.address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</a:rPr>
              <a:t>student </a:t>
            </a:r>
            <a:r>
              <a:rPr lang="en-IN" dirty="0" smtClean="0">
                <a:latin typeface="Arial" panose="020B0604020202020204" pitchFamily="34" charset="0"/>
              </a:rPr>
              <a:t>s </a:t>
            </a:r>
            <a:r>
              <a:rPr lang="en-IN" b="1" dirty="0" smtClean="0">
                <a:latin typeface="Arial" panose="020B0604020202020204" pitchFamily="34" charset="0"/>
              </a:rPr>
              <a:t>INNER JOIN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</a:rPr>
              <a:t>student_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address a </a:t>
            </a:r>
            <a:r>
              <a:rPr lang="en-US" b="1" dirty="0" smtClean="0">
                <a:latin typeface="Arial" panose="020B0604020202020204" pitchFamily="34" charset="0"/>
              </a:rPr>
              <a:t>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s.ID = a.</a:t>
            </a:r>
            <a:r>
              <a:rPr lang="en-IN" dirty="0">
                <a:latin typeface="Arial" panose="020B0604020202020204" pitchFamily="34" charset="0"/>
              </a:rPr>
              <a:t>studentID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566" y="3025988"/>
            <a:ext cx="11474172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29518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dirty="0" smtClean="0"/>
              <a:t>Difference between INNER JOIN  and  Natural JOIN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549EEF8-0DDC-4ADB-8B68-691DD0B6B1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="" xmlns:a16="http://schemas.microsoft.com/office/drawing/2014/main" id="{FE7D71F0-97C1-4A7C-A634-BE2CA956F0C6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2557" y="800699"/>
          <a:ext cx="11665296" cy="5508621"/>
        </p:xfrm>
        <a:graphic>
          <a:graphicData uri="http://schemas.openxmlformats.org/drawingml/2006/table">
            <a:tbl>
              <a:tblPr/>
              <a:tblGrid>
                <a:gridCol w="58326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26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5693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cap="all" dirty="0" smtClean="0">
                          <a:solidFill>
                            <a:srgbClr val="000000"/>
                          </a:solidFill>
                          <a:latin typeface="Palatino Linotype" pitchFamily="18" charset="0"/>
                        </a:rPr>
                        <a:t>INNER JOIN</a:t>
                      </a:r>
                    </a:p>
                  </a:txBody>
                  <a:tcPr marL="51017" marR="51017" marT="51017" marB="5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cap="all" dirty="0" smtClean="0">
                          <a:solidFill>
                            <a:srgbClr val="000000"/>
                          </a:solidFill>
                          <a:latin typeface="Palatino Linotype" pitchFamily="18" charset="0"/>
                        </a:rPr>
                        <a:t>NATURAL JOIN</a:t>
                      </a:r>
                    </a:p>
                  </a:txBody>
                  <a:tcPr marL="51017" marR="51017" marT="51017" marB="5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7577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Palatino Linotype" pitchFamily="18" charset="0"/>
                        </a:rPr>
                        <a:t>Inner Join joins two table on the basis of the column which is explicitly specified in the ON clause.</a:t>
                      </a: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Palatino Linotype" pitchFamily="18" charset="0"/>
                        </a:rPr>
                        <a:t>Natural Join joins two tables based on same attribute name.</a:t>
                      </a: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74897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Palatino Linotype" pitchFamily="18" charset="0"/>
                        </a:rPr>
                        <a:t>In Inner Join, The resulting table will contain all the attribute of both the tables including duplicate columns also</a:t>
                      </a: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 smtClean="0">
                          <a:latin typeface="Palatino Linotype" pitchFamily="18" charset="0"/>
                        </a:rPr>
                        <a:t>In Natural Join, The resulting table will contain all the attributes of both the tables but keep only one copy of each common column</a:t>
                      </a:r>
                      <a:endParaRPr lang="en-US" sz="1800" b="0" dirty="0">
                        <a:latin typeface="Palatino Linotype" pitchFamily="18" charset="0"/>
                      </a:endParaRP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91237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Palatino Linotype" pitchFamily="18" charset="0"/>
                        </a:rPr>
                        <a:t>In Inner Join, only those records will return which</a:t>
                      </a:r>
                      <a:r>
                        <a:rPr lang="en-US" sz="1800" b="0" baseline="0" dirty="0" smtClean="0">
                          <a:latin typeface="Palatino Linotype" pitchFamily="18" charset="0"/>
                        </a:rPr>
                        <a:t> </a:t>
                      </a:r>
                      <a:r>
                        <a:rPr lang="en-US" sz="1800" b="0" dirty="0" smtClean="0">
                          <a:latin typeface="Palatino Linotype" pitchFamily="18" charset="0"/>
                        </a:rPr>
                        <a:t>exists in both the tables</a:t>
                      </a: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 smtClean="0">
                          <a:latin typeface="Palatino Linotype" pitchFamily="18" charset="0"/>
                        </a:rPr>
                        <a:t>Same as Inner</a:t>
                      </a:r>
                      <a:r>
                        <a:rPr lang="en-US" sz="1800" b="0" baseline="0" dirty="0" smtClean="0">
                          <a:latin typeface="Palatino Linotype" pitchFamily="18" charset="0"/>
                        </a:rPr>
                        <a:t> Join</a:t>
                      </a:r>
                      <a:endParaRPr lang="en-US" sz="1800" b="0" dirty="0">
                        <a:latin typeface="Palatino Linotype" pitchFamily="18" charset="0"/>
                      </a:endParaRP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558556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Palatino Linotype" pitchFamily="18" charset="0"/>
                        </a:rPr>
                        <a:t>SYNTAX:</a:t>
                      </a:r>
                      <a:br>
                        <a:rPr lang="en-US" sz="1800" b="0" dirty="0" smtClean="0">
                          <a:latin typeface="Palatino Linotype" pitchFamily="18" charset="0"/>
                        </a:rPr>
                      </a:br>
                      <a:r>
                        <a:rPr lang="en-US" sz="1800" b="0" dirty="0" smtClean="0">
                          <a:latin typeface="Palatino Linotype" pitchFamily="18" charset="0"/>
                        </a:rPr>
                        <a:t>SELECT *</a:t>
                      </a:r>
                      <a:br>
                        <a:rPr lang="en-US" sz="1800" b="0" dirty="0" smtClean="0">
                          <a:latin typeface="Palatino Linotype" pitchFamily="18" charset="0"/>
                        </a:rPr>
                      </a:br>
                      <a:r>
                        <a:rPr lang="en-US" sz="1800" b="0" dirty="0" smtClean="0">
                          <a:latin typeface="Palatino Linotype" pitchFamily="18" charset="0"/>
                        </a:rPr>
                        <a:t>FROM table1 INNER JOIN table2 ON table1.Column_Name = table2.Column_Name;</a:t>
                      </a: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dirty="0" smtClean="0">
                        <a:latin typeface="Palatino Linotype" pitchFamily="18" charset="0"/>
                      </a:endParaRPr>
                    </a:p>
                    <a:p>
                      <a:pPr algn="l" fontAlgn="base"/>
                      <a:r>
                        <a:rPr lang="en-US" sz="1800" b="0" dirty="0" smtClean="0">
                          <a:latin typeface="Palatino Linotype" pitchFamily="18" charset="0"/>
                        </a:rPr>
                        <a:t>SYNTAX:</a:t>
                      </a:r>
                      <a:br>
                        <a:rPr lang="en-US" sz="1800" b="0" dirty="0" smtClean="0">
                          <a:latin typeface="Palatino Linotype" pitchFamily="18" charset="0"/>
                        </a:rPr>
                      </a:br>
                      <a:r>
                        <a:rPr lang="en-US" sz="1800" b="0" dirty="0" smtClean="0">
                          <a:latin typeface="Palatino Linotype" pitchFamily="18" charset="0"/>
                        </a:rPr>
                        <a:t>SELECT *</a:t>
                      </a:r>
                      <a:br>
                        <a:rPr lang="en-US" sz="1800" b="0" dirty="0" smtClean="0">
                          <a:latin typeface="Palatino Linotype" pitchFamily="18" charset="0"/>
                        </a:rPr>
                      </a:br>
                      <a:r>
                        <a:rPr lang="en-US" sz="1800" b="0" dirty="0" smtClean="0">
                          <a:latin typeface="Palatino Linotype" pitchFamily="18" charset="0"/>
                        </a:rPr>
                        <a:t>FROM table1 NATURAL JOIN table2;</a:t>
                      </a: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16040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51353</TotalTime>
  <Words>392</Words>
  <Application>Microsoft Office PowerPoint</Application>
  <PresentationFormat>Custom</PresentationFormat>
  <Paragraphs>34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saleel</dc:creator>
  <cp:lastModifiedBy>Administrator</cp:lastModifiedBy>
  <cp:revision>2972</cp:revision>
  <dcterms:created xsi:type="dcterms:W3CDTF">2019-04-24T09:11:59Z</dcterms:created>
  <dcterms:modified xsi:type="dcterms:W3CDTF">2020-06-22T05:38:39Z</dcterms:modified>
</cp:coreProperties>
</file>