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09" r:id="rId2"/>
    <p:sldId id="508" r:id="rId3"/>
    <p:sldId id="512" r:id="rId4"/>
    <p:sldId id="514" r:id="rId5"/>
    <p:sldId id="513" r:id="rId6"/>
    <p:sldId id="511" r:id="rId7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duction" id="{A3D14946-8297-4856-B082-4FEFA482017C}">
          <p14:sldIdLst>
            <p14:sldId id="282"/>
            <p14:sldId id="257"/>
            <p14:sldId id="1096"/>
            <p14:sldId id="1098"/>
            <p14:sldId id="1093"/>
            <p14:sldId id="1094"/>
            <p14:sldId id="1095"/>
            <p14:sldId id="262"/>
            <p14:sldId id="1082"/>
            <p14:sldId id="1099"/>
            <p14:sldId id="266"/>
            <p14:sldId id="1100"/>
            <p14:sldId id="1085"/>
            <p14:sldId id="1083"/>
            <p14:sldId id="1070"/>
            <p14:sldId id="269"/>
            <p14:sldId id="270"/>
            <p14:sldId id="271"/>
            <p14:sldId id="267"/>
            <p14:sldId id="272"/>
            <p14:sldId id="273"/>
          </p14:sldIdLst>
        </p14:section>
        <p14:section name="Data Defination Language" id="{347E00EC-A70B-42D3-B55A-27753B89E162}">
          <p14:sldIdLst>
            <p14:sldId id="283"/>
            <p14:sldId id="274"/>
            <p14:sldId id="275"/>
            <p14:sldId id="276"/>
            <p14:sldId id="285"/>
            <p14:sldId id="286"/>
            <p14:sldId id="289"/>
            <p14:sldId id="290"/>
            <p14:sldId id="291"/>
            <p14:sldId id="866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1104"/>
            <p14:sldId id="1147"/>
            <p14:sldId id="1150"/>
            <p14:sldId id="305"/>
            <p14:sldId id="1151"/>
            <p14:sldId id="306"/>
            <p14:sldId id="307"/>
            <p14:sldId id="308"/>
            <p14:sldId id="1105"/>
            <p14:sldId id="1148"/>
            <p14:sldId id="1152"/>
            <p14:sldId id="311"/>
            <p14:sldId id="1153"/>
            <p14:sldId id="312"/>
            <p14:sldId id="313"/>
            <p14:sldId id="314"/>
            <p14:sldId id="315"/>
            <p14:sldId id="316"/>
            <p14:sldId id="1158"/>
            <p14:sldId id="1156"/>
            <p14:sldId id="1109"/>
            <p14:sldId id="1157"/>
            <p14:sldId id="1110"/>
            <p14:sldId id="319"/>
            <p14:sldId id="847"/>
            <p14:sldId id="320"/>
            <p14:sldId id="1149"/>
            <p14:sldId id="1111"/>
            <p14:sldId id="1154"/>
            <p14:sldId id="1107"/>
            <p14:sldId id="1155"/>
            <p14:sldId id="1108"/>
            <p14:sldId id="110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848"/>
            <p14:sldId id="849"/>
            <p14:sldId id="851"/>
            <p14:sldId id="331"/>
            <p14:sldId id="1144"/>
            <p14:sldId id="336"/>
            <p14:sldId id="852"/>
            <p14:sldId id="334"/>
            <p14:sldId id="337"/>
            <p14:sldId id="338"/>
            <p14:sldId id="339"/>
            <p14:sldId id="1159"/>
            <p14:sldId id="1163"/>
            <p14:sldId id="1160"/>
            <p14:sldId id="1164"/>
            <p14:sldId id="1161"/>
            <p14:sldId id="1165"/>
            <p14:sldId id="1167"/>
            <p14:sldId id="1162"/>
            <p14:sldId id="1166"/>
            <p14:sldId id="11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1079"/>
            <p14:sldId id="1080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1131"/>
            <p14:sldId id="362"/>
            <p14:sldId id="365"/>
            <p14:sldId id="366"/>
          </p14:sldIdLst>
        </p14:section>
        <p14:section name="Data Manuplation Language" id="{DABA1552-33D0-4262-A930-69DA7CCB6843}">
          <p14:sldIdLst>
            <p14:sldId id="367"/>
            <p14:sldId id="368"/>
            <p14:sldId id="369"/>
            <p14:sldId id="371"/>
            <p14:sldId id="1126"/>
            <p14:sldId id="372"/>
            <p14:sldId id="1125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1081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853"/>
            <p14:sldId id="1102"/>
            <p14:sldId id="855"/>
            <p14:sldId id="856"/>
            <p14:sldId id="857"/>
            <p14:sldId id="858"/>
            <p14:sldId id="393"/>
            <p14:sldId id="394"/>
            <p14:sldId id="395"/>
            <p14:sldId id="397"/>
            <p14:sldId id="398"/>
            <p14:sldId id="402"/>
            <p14:sldId id="403"/>
            <p14:sldId id="404"/>
            <p14:sldId id="405"/>
            <p14:sldId id="406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1113"/>
            <p14:sldId id="1042"/>
            <p14:sldId id="1114"/>
            <p14:sldId id="1127"/>
            <p14:sldId id="1115"/>
            <p14:sldId id="1116"/>
            <p14:sldId id="428"/>
            <p14:sldId id="429"/>
            <p14:sldId id="1128"/>
            <p14:sldId id="430"/>
            <p14:sldId id="431"/>
            <p14:sldId id="434"/>
            <p14:sldId id="435"/>
            <p14:sldId id="436"/>
            <p14:sldId id="437"/>
            <p14:sldId id="438"/>
            <p14:sldId id="443"/>
            <p14:sldId id="445"/>
            <p14:sldId id="446"/>
            <p14:sldId id="440"/>
            <p14:sldId id="441"/>
            <p14:sldId id="44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7"/>
            <p14:sldId id="468"/>
            <p14:sldId id="469"/>
            <p14:sldId id="470"/>
            <p14:sldId id="471"/>
            <p14:sldId id="472"/>
            <p14:sldId id="473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1123"/>
            <p14:sldId id="524"/>
            <p14:sldId id="1124"/>
            <p14:sldId id="525"/>
            <p14:sldId id="526"/>
            <p14:sldId id="527"/>
            <p14:sldId id="1122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1121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Theory Section" id="{34884AC8-2BB3-410A-B367-3356E05FE22B}">
          <p14:sldIdLst>
            <p14:sldId id="618"/>
            <p14:sldId id="563"/>
            <p14:sldId id="564"/>
            <p14:sldId id="565"/>
            <p14:sldId id="566"/>
            <p14:sldId id="567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1141"/>
            <p14:sldId id="591"/>
            <p14:sldId id="1142"/>
            <p14:sldId id="592"/>
            <p14:sldId id="593"/>
            <p14:sldId id="1143"/>
            <p14:sldId id="594"/>
            <p14:sldId id="595"/>
            <p14:sldId id="596"/>
            <p14:sldId id="597"/>
            <p14:sldId id="598"/>
            <p14:sldId id="599"/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Normatization" id="{EF0E5AD4-5FD4-4F19-A19E-E102405AA098}">
          <p14:sldIdLst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860"/>
            <p14:sldId id="861"/>
            <p14:sldId id="862"/>
            <p14:sldId id="632"/>
            <p14:sldId id="633"/>
            <p14:sldId id="634"/>
            <p14:sldId id="1086"/>
            <p14:sldId id="635"/>
            <p14:sldId id="1087"/>
            <p14:sldId id="636"/>
            <p14:sldId id="637"/>
            <p14:sldId id="1088"/>
            <p14:sldId id="638"/>
            <p14:sldId id="639"/>
            <p14:sldId id="640"/>
            <p14:sldId id="641"/>
          </p14:sldIdLst>
        </p14:section>
        <p14:section name="Stored Procedure and Function" id="{B62913B0-EC9F-4436-BEDC-4DCBF9A2B3AB}">
          <p14:sldIdLst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69"/>
            <p14:sldId id="670"/>
            <p14:sldId id="1139"/>
            <p14:sldId id="661"/>
            <p14:sldId id="662"/>
            <p14:sldId id="663"/>
            <p14:sldId id="1132"/>
            <p14:sldId id="668"/>
            <p14:sldId id="672"/>
            <p14:sldId id="673"/>
            <p14:sldId id="1136"/>
            <p14:sldId id="1137"/>
            <p14:sldId id="1138"/>
            <p14:sldId id="675"/>
            <p14:sldId id="676"/>
            <p14:sldId id="677"/>
            <p14:sldId id="678"/>
            <p14:sldId id="679"/>
            <p14:sldId id="680"/>
          </p14:sldIdLst>
        </p14:section>
        <p14:section name="Triggers" id="{43413A11-6D7B-4E6D-B88B-1C10283CD29F}">
          <p14:sldIdLst>
            <p14:sldId id="681"/>
            <p14:sldId id="682"/>
            <p14:sldId id="683"/>
            <p14:sldId id="684"/>
            <p14:sldId id="686"/>
            <p14:sldId id="688"/>
            <p14:sldId id="1133"/>
            <p14:sldId id="692"/>
            <p14:sldId id="1134"/>
            <p14:sldId id="1135"/>
            <p14:sldId id="689"/>
            <p14:sldId id="690"/>
            <p14:sldId id="691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NoSQL" id="{043CF6B2-E975-4043-812B-33699AD3D23F}">
          <p14:sldIdLst>
            <p14:sldId id="699"/>
            <p14:sldId id="700"/>
            <p14:sldId id="707"/>
            <p14:sldId id="701"/>
            <p14:sldId id="702"/>
            <p14:sldId id="703"/>
            <p14:sldId id="704"/>
            <p14:sldId id="1130"/>
            <p14:sldId id="705"/>
            <p14:sldId id="708"/>
            <p14:sldId id="1089"/>
            <p14:sldId id="864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Big Data" id="{714FF753-78D3-4CFC-AD17-400810612444}">
          <p14:sldIdLst>
            <p14:sldId id="842"/>
            <p14:sldId id="843"/>
            <p14:sldId id="844"/>
            <p14:sldId id="845"/>
            <p14:sldId id="863"/>
            <p14:sldId id="865"/>
            <p14:sldId id="846"/>
            <p14:sldId id="503"/>
            <p14:sldId id="1101"/>
            <p14:sldId id="1118"/>
            <p14:sldId id="1120"/>
            <p14:sldId id="1171"/>
            <p14:sldId id="1170"/>
            <p14:sldId id="1169"/>
            <p14:sldId id="1168"/>
            <p14:sldId id="1172"/>
            <p14:sldId id="1173"/>
            <p14:sldId id="1174"/>
            <p14:sldId id="117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=""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C8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897" autoAdjust="0"/>
    <p:restoredTop sz="94660"/>
  </p:normalViewPr>
  <p:slideViewPr>
    <p:cSldViewPr>
      <p:cViewPr varScale="1">
        <p:scale>
          <a:sx n="68" d="100"/>
          <a:sy n="68" d="100"/>
        </p:scale>
        <p:origin x="-660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30710" y="980728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Natural Join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4610B96E-6F6B-4597-8ADF-B68C8A17E820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8582" y="2060848"/>
            <a:ext cx="11377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Palatino Linotype" pitchFamily="18" charset="0"/>
                <a:cs typeface="Arial" panose="020B0604020202020204" pitchFamily="34" charset="0"/>
              </a:rPr>
              <a:t>The </a:t>
            </a:r>
            <a:r>
              <a:rPr lang="en-IN" b="1" dirty="0">
                <a:latin typeface="Palatino Linotype" pitchFamily="18" charset="0"/>
                <a:cs typeface="Arial" panose="020B0604020202020204" pitchFamily="34" charset="0"/>
              </a:rPr>
              <a:t>NATURAL</a:t>
            </a:r>
            <a:r>
              <a:rPr lang="en-IN" dirty="0">
                <a:latin typeface="Palatino Linotype" pitchFamily="18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Palatino Linotype" pitchFamily="18" charset="0"/>
                <a:cs typeface="Arial" panose="020B0604020202020204" pitchFamily="34" charset="0"/>
              </a:rPr>
              <a:t>JOIN</a:t>
            </a:r>
            <a:r>
              <a:rPr lang="en-IN" dirty="0">
                <a:latin typeface="Palatino Linotype" pitchFamily="18" charset="0"/>
                <a:cs typeface="Arial" panose="020B0604020202020204" pitchFamily="34" charset="0"/>
              </a:rPr>
              <a:t> is such a join that performs the same task as an </a:t>
            </a:r>
            <a:r>
              <a:rPr lang="en-IN" b="1" dirty="0">
                <a:latin typeface="Palatino Linotype" pitchFamily="18" charset="0"/>
                <a:cs typeface="Arial" panose="020B0604020202020204" pitchFamily="34" charset="0"/>
              </a:rPr>
              <a:t>INNER</a:t>
            </a:r>
            <a:r>
              <a:rPr lang="en-IN" dirty="0">
                <a:latin typeface="Palatino Linotype" pitchFamily="18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Palatino Linotype" pitchFamily="18" charset="0"/>
                <a:cs typeface="Arial" panose="020B0604020202020204" pitchFamily="34" charset="0"/>
              </a:rPr>
              <a:t>JOIN</a:t>
            </a:r>
            <a:r>
              <a:rPr lang="en-IN" dirty="0" smtClean="0">
                <a:latin typeface="Palatino Linotype" pitchFamily="18" charset="0"/>
                <a:cs typeface="Arial" panose="020B0604020202020204" pitchFamily="34" charset="0"/>
              </a:rPr>
              <a:t>. </a:t>
            </a:r>
            <a:r>
              <a:rPr lang="en-US" b="1" dirty="0" smtClean="0">
                <a:latin typeface="Palatino Linotype" pitchFamily="18" charset="0"/>
                <a:cs typeface="Arial" panose="020B0604020202020204" pitchFamily="34" charset="0"/>
              </a:rPr>
              <a:t>NATURAL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b="1" dirty="0" smtClean="0">
                <a:latin typeface="Palatino Linotype" pitchFamily="18" charset="0"/>
                <a:cs typeface="Arial" panose="020B0604020202020204" pitchFamily="34" charset="0"/>
              </a:rPr>
              <a:t>JOIN</a:t>
            </a:r>
            <a:r>
              <a:rPr lang="en-US" dirty="0" smtClean="0">
                <a:latin typeface="Palatino Linotype" pitchFamily="18" charset="0"/>
              </a:rPr>
              <a:t> does not use any comparison operator. </a:t>
            </a:r>
            <a:r>
              <a:rPr lang="en-US" dirty="0" smtClean="0"/>
              <a:t>We can perform a </a:t>
            </a:r>
            <a:r>
              <a:rPr lang="en-US" b="1" dirty="0" smtClean="0">
                <a:latin typeface="Palatino Linotype" pitchFamily="18" charset="0"/>
                <a:cs typeface="Arial" panose="020B0604020202020204" pitchFamily="34" charset="0"/>
              </a:rPr>
              <a:t>NATURAL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b="1" dirty="0" smtClean="0">
                <a:latin typeface="Palatino Linotype" pitchFamily="18" charset="0"/>
                <a:cs typeface="Arial" panose="020B0604020202020204" pitchFamily="34" charset="0"/>
              </a:rPr>
              <a:t>JOIN</a:t>
            </a:r>
            <a:r>
              <a:rPr lang="en-US" dirty="0" smtClean="0"/>
              <a:t> only if there is at least one common attribute that exists between two relations. In addition, the attributes must have the same name and domain. 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When this join condition gets applied always the duplicates of the common columns get eliminated from the result.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574" y="4797152"/>
            <a:ext cx="11521279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Note: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If </a:t>
            </a: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the column-names are not same, then NATURAL JOIN will work as CROSS JOIN.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A</a:t>
            </a:r>
            <a:r>
              <a:rPr lang="en-US" dirty="0">
                <a:latin typeface="Palatino Linotype" panose="02040502050505030304" pitchFamily="18" charset="0"/>
                <a:cs typeface="Arial" pitchFamily="34" charset="0"/>
              </a:rPr>
              <a:t> NATURAL JOIN can be used with a LEFT OUTER join, or a RIGHT OUTER join.</a:t>
            </a:r>
          </a:p>
          <a:p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392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380" y="908720"/>
            <a:ext cx="116314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Palatino Linotype" panose="02040502050505030304" pitchFamily="18" charset="0"/>
                <a:cs typeface="Arial" panose="020B0604020202020204" pitchFamily="34" charset="0"/>
              </a:rPr>
              <a:t>The NATURAL JOIN is such a join that performs the same task as an INNER JOIN.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48BD748-B206-47BA-A66B-CE75AF072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="" xmlns:a16="http://schemas.microsoft.com/office/drawing/2014/main" id="{5FB08BE4-C3B1-4781-BC6A-C3A3C630CD94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natural </a:t>
            </a:r>
            <a:r>
              <a:rPr lang="en-US" sz="3200" b="1" i="1" dirty="0">
                <a:latin typeface="Arial" pitchFamily="34" charset="0"/>
                <a:cs typeface="Arial" pitchFamily="34" charset="0"/>
              </a:rPr>
              <a:t>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8662" y="1700808"/>
            <a:ext cx="37444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CREATE TABLE food (</a:t>
            </a:r>
          </a:p>
          <a:p>
            <a:r>
              <a:rPr lang="en-US" dirty="0" smtClean="0">
                <a:latin typeface="Palatino Linotype" pitchFamily="18" charset="0"/>
              </a:rPr>
              <a:t>    item_id INT,</a:t>
            </a:r>
          </a:p>
          <a:p>
            <a:r>
              <a:rPr lang="en-US" dirty="0" smtClean="0">
                <a:latin typeface="Palatino Linotype" pitchFamily="18" charset="0"/>
              </a:rPr>
              <a:t>    item_name VARCHAR(45),</a:t>
            </a:r>
          </a:p>
          <a:p>
            <a:r>
              <a:rPr lang="en-US" dirty="0" smtClean="0">
                <a:latin typeface="Palatino Linotype" pitchFamily="18" charset="0"/>
              </a:rPr>
              <a:t>    item_unit VARCHAR(45),</a:t>
            </a:r>
          </a:p>
          <a:p>
            <a:r>
              <a:rPr lang="en-US" dirty="0" smtClean="0">
                <a:latin typeface="Palatino Linotype" pitchFamily="18" charset="0"/>
              </a:rPr>
              <a:t>    company_id INT  );</a:t>
            </a:r>
          </a:p>
          <a:p>
            <a:endParaRPr lang="en-US" dirty="0" smtClean="0">
              <a:latin typeface="Palatino Linotype" pitchFamily="18" charset="0"/>
            </a:endParaRPr>
          </a:p>
          <a:p>
            <a:endParaRPr lang="en-US" dirty="0" smtClean="0">
              <a:latin typeface="Palatino Linotype" pitchFamily="18" charset="0"/>
            </a:endParaRPr>
          </a:p>
          <a:p>
            <a:endParaRPr lang="en-US" dirty="0" smtClean="0">
              <a:latin typeface="Palatino Linotype" pitchFamily="18" charset="0"/>
            </a:endParaRPr>
          </a:p>
          <a:p>
            <a:r>
              <a:rPr lang="en-US" dirty="0" smtClean="0">
                <a:latin typeface="Palatino Linotype" pitchFamily="18" charset="0"/>
              </a:rPr>
              <a:t>CREATE TABLE company (</a:t>
            </a:r>
          </a:p>
          <a:p>
            <a:r>
              <a:rPr lang="en-US" dirty="0" smtClean="0">
                <a:latin typeface="Palatino Linotype" pitchFamily="18" charset="0"/>
              </a:rPr>
              <a:t>    company_id INT,</a:t>
            </a:r>
          </a:p>
          <a:p>
            <a:r>
              <a:rPr lang="en-US" dirty="0" smtClean="0">
                <a:latin typeface="Palatino Linotype" pitchFamily="18" charset="0"/>
              </a:rPr>
              <a:t>    company_name VARCHAR(45),</a:t>
            </a:r>
          </a:p>
          <a:p>
            <a:r>
              <a:rPr lang="en-US" dirty="0" smtClean="0">
                <a:latin typeface="Palatino Linotype" pitchFamily="18" charset="0"/>
              </a:rPr>
              <a:t>    company_city VARCHAR(45)</a:t>
            </a:r>
          </a:p>
          <a:p>
            <a:r>
              <a:rPr lang="en-US" dirty="0" smtClean="0">
                <a:latin typeface="Palatino Linotype" pitchFamily="18" charset="0"/>
              </a:rPr>
              <a:t>);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63158" y="1628800"/>
            <a:ext cx="609282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INSERT INTO food VALUES (1, 'biscuit', 'packet',18);</a:t>
            </a:r>
          </a:p>
          <a:p>
            <a:r>
              <a:rPr lang="en-US" dirty="0" smtClean="0"/>
              <a:t>INSERT INTO food VALUES (4, 'cakes', 'Pcs', 15);</a:t>
            </a:r>
          </a:p>
          <a:p>
            <a:r>
              <a:rPr lang="en-US" dirty="0" smtClean="0"/>
              <a:t>INSERT INTO food VALUES (6, 'cheez', 'packet', 16);</a:t>
            </a:r>
          </a:p>
          <a:p>
            <a:r>
              <a:rPr lang="en-US" dirty="0" smtClean="0"/>
              <a:t>INSERT INTO food VALUES (5, 'butter', 'packet', 17);</a:t>
            </a:r>
          </a:p>
          <a:p>
            <a:r>
              <a:rPr lang="en-US" dirty="0" smtClean="0"/>
              <a:t>INSERT INTO food VALUES (2, 'bread', 'packet', 19);</a:t>
            </a:r>
          </a:p>
          <a:p>
            <a:r>
              <a:rPr lang="en-US" dirty="0" smtClean="0"/>
              <a:t>INSERT INTO food VALUES (7, 'eggs', 'Pcs', NULL);</a:t>
            </a:r>
          </a:p>
          <a:p>
            <a:r>
              <a:rPr lang="en-US" dirty="0" smtClean="0"/>
              <a:t>INSERT INTO food VALUES (3, 'salt', 'packet', NULL);</a:t>
            </a:r>
          </a:p>
          <a:p>
            <a:endParaRPr lang="en-US" dirty="0" smtClean="0"/>
          </a:p>
          <a:p>
            <a:r>
              <a:rPr lang="en-US" dirty="0" smtClean="0"/>
              <a:t>INSERT INTO company  VALUES (18, 'Akas Foods', 'pune');</a:t>
            </a:r>
          </a:p>
          <a:p>
            <a:r>
              <a:rPr lang="en-US" dirty="0" smtClean="0"/>
              <a:t>INSERT INTO company  VALUES (15, 'Foodies', 'baroda');</a:t>
            </a:r>
          </a:p>
          <a:p>
            <a:r>
              <a:rPr lang="en-US" dirty="0" smtClean="0"/>
              <a:t>INSERT INTO company  VALUES (16, 'Gold Foods', 'surat');</a:t>
            </a:r>
          </a:p>
          <a:p>
            <a:r>
              <a:rPr lang="en-US" dirty="0" smtClean="0"/>
              <a:t>INSERT INTO company  VALUES (17, 'Natural Foons', 'pune');</a:t>
            </a:r>
          </a:p>
          <a:p>
            <a:r>
              <a:rPr lang="en-US" dirty="0" smtClean="0"/>
              <a:t>INSERT INTO company  VALUES (19, 'J&amp;S Foods', 'mumbai');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1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48BD748-B206-47BA-A66B-CE75AF072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="" xmlns:a16="http://schemas.microsoft.com/office/drawing/2014/main" id="{5FB08BE4-C3B1-4781-BC6A-C3A3C630CD94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natural </a:t>
            </a:r>
            <a:r>
              <a:rPr lang="en-US" sz="3200" b="1" i="1" dirty="0">
                <a:latin typeface="Arial" pitchFamily="34" charset="0"/>
                <a:cs typeface="Arial" pitchFamily="34" charset="0"/>
              </a:rPr>
              <a:t>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9142" y="1736918"/>
            <a:ext cx="517452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558" y="1748965"/>
            <a:ext cx="5040560" cy="254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/>
          <p:cNvSpPr/>
          <p:nvPr/>
        </p:nvSpPr>
        <p:spPr>
          <a:xfrm>
            <a:off x="262558" y="1268760"/>
            <a:ext cx="2078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Sample table: foods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519142" y="1268760"/>
            <a:ext cx="241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Sample table: company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34566" y="2606932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34566" y="3687052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1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4979" y="1399096"/>
            <a:ext cx="11820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 Mono"/>
              </a:rPr>
              <a:t>SELECT column-list </a:t>
            </a:r>
            <a:r>
              <a:rPr lang="en-US" dirty="0" smtClean="0">
                <a:latin typeface="Liberation Mono"/>
              </a:rPr>
              <a:t>FROM &lt;</a:t>
            </a:r>
            <a:r>
              <a:rPr lang="en-US" dirty="0">
                <a:latin typeface="Liberation Mono"/>
              </a:rPr>
              <a:t>table_references&gt; </a:t>
            </a:r>
            <a:r>
              <a:rPr lang="en-US" b="1" dirty="0">
                <a:uFill>
                  <a:solidFill>
                    <a:srgbClr val="FF0000"/>
                  </a:solidFill>
                </a:uFill>
                <a:latin typeface="Liberation Mono"/>
              </a:rPr>
              <a:t>NATURAL JOIN </a:t>
            </a:r>
            <a:r>
              <a:rPr lang="en-US" dirty="0">
                <a:latin typeface="Liberation Mono"/>
              </a:rPr>
              <a:t>&lt;table_references&gt;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48BD748-B206-47BA-A66B-CE75AF072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="" xmlns:a16="http://schemas.microsoft.com/office/drawing/2014/main" id="{5FB08BE4-C3B1-4781-BC6A-C3A3C630CD94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natural </a:t>
            </a:r>
            <a:r>
              <a:rPr lang="en-US" sz="3200" b="1" i="1" dirty="0">
                <a:latin typeface="Arial" pitchFamily="34" charset="0"/>
                <a:cs typeface="Arial" pitchFamily="34" charset="0"/>
              </a:rPr>
              <a:t>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2558" y="2983272"/>
            <a:ext cx="5301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SELECT * FROM food NATURAL JOIN company;</a:t>
            </a:r>
            <a:endParaRPr lang="en-US" dirty="0">
              <a:latin typeface="Palatino Linotype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566" y="3487328"/>
            <a:ext cx="779470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262558" y="2047168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latin typeface="Palatino Linotype" pitchFamily="18" charset="0"/>
              </a:rPr>
              <a:t>food</a:t>
            </a:r>
            <a:r>
              <a:rPr lang="en-US" dirty="0" smtClean="0">
                <a:latin typeface="Palatino Linotype" pitchFamily="18" charset="0"/>
              </a:rPr>
              <a:t> = { item_id, item_name, item_unit, company_id }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latin typeface="Palatino Linotype" pitchFamily="18" charset="0"/>
              </a:rPr>
              <a:t>company</a:t>
            </a:r>
            <a:r>
              <a:rPr lang="en-US" dirty="0" smtClean="0">
                <a:latin typeface="Palatino Linotype" pitchFamily="18" charset="0"/>
              </a:rPr>
              <a:t> = { company_id, company_name, company_city }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6574" y="83671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iberation Mono"/>
              </a:rPr>
              <a:t>syntax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1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4979" y="908720"/>
            <a:ext cx="11820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 Mono"/>
              </a:rPr>
              <a:t>SELECT column-list </a:t>
            </a:r>
            <a:r>
              <a:rPr lang="en-US" dirty="0" smtClean="0">
                <a:latin typeface="Liberation Mono"/>
              </a:rPr>
              <a:t>FROM &lt;</a:t>
            </a:r>
            <a:r>
              <a:rPr lang="en-US" dirty="0">
                <a:latin typeface="Liberation Mono"/>
              </a:rPr>
              <a:t>table_references&gt; </a:t>
            </a:r>
            <a:r>
              <a:rPr lang="en-US" b="1" dirty="0">
                <a:uFill>
                  <a:solidFill>
                    <a:srgbClr val="FF0000"/>
                  </a:solidFill>
                </a:uFill>
                <a:latin typeface="Liberation Mono"/>
              </a:rPr>
              <a:t>NATURAL JOIN </a:t>
            </a:r>
            <a:r>
              <a:rPr lang="en-US" dirty="0">
                <a:latin typeface="Liberation Mono"/>
              </a:rPr>
              <a:t>&lt;table_references&gt;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48BD748-B206-47BA-A66B-CE75AF072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="" xmlns:a16="http://schemas.microsoft.com/office/drawing/2014/main" id="{5FB08BE4-C3B1-4781-BC6A-C3A3C630CD94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natural </a:t>
            </a:r>
            <a:r>
              <a:rPr lang="en-US" sz="3200" b="1" i="1" dirty="0">
                <a:latin typeface="Arial" pitchFamily="34" charset="0"/>
                <a:cs typeface="Arial" pitchFamily="34" charset="0"/>
              </a:rPr>
              <a:t>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293" y="1982445"/>
            <a:ext cx="9505056" cy="33984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019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dirty="0" smtClean="0"/>
              <a:t>Difference between Natural JOIN and INNER 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549EEF8-0DDC-4ADB-8B68-691DD0B6B1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xmlns="" id="{FE7D71F0-97C1-4A7C-A634-BE2CA956F0C6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2557" y="800699"/>
          <a:ext cx="11665296" cy="5508621"/>
        </p:xfrm>
        <a:graphic>
          <a:graphicData uri="http://schemas.openxmlformats.org/drawingml/2006/table">
            <a:tbl>
              <a:tblPr/>
              <a:tblGrid>
                <a:gridCol w="5832648"/>
                <a:gridCol w="5832648"/>
              </a:tblGrid>
              <a:tr h="28569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cap="all" dirty="0">
                          <a:solidFill>
                            <a:srgbClr val="000000"/>
                          </a:solidFill>
                          <a:latin typeface="Palatino Linotype" pitchFamily="18" charset="0"/>
                        </a:rPr>
                        <a:t>NATURAL JOIN</a:t>
                      </a:r>
                    </a:p>
                  </a:txBody>
                  <a:tcPr marL="51017" marR="51017" marT="51017" marB="5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cap="all" dirty="0">
                          <a:solidFill>
                            <a:srgbClr val="000000"/>
                          </a:solidFill>
                          <a:latin typeface="Palatino Linotype" pitchFamily="18" charset="0"/>
                        </a:rPr>
                        <a:t>INNER JOIN</a:t>
                      </a:r>
                    </a:p>
                  </a:txBody>
                  <a:tcPr marL="51017" marR="51017" marT="51017" marB="5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757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Palatino Linotype" pitchFamily="18" charset="0"/>
                        </a:rPr>
                        <a:t>Natural Join joins two tables based on same attribute </a:t>
                      </a:r>
                      <a:r>
                        <a:rPr lang="en-US" sz="1800" b="0" dirty="0" smtClean="0">
                          <a:latin typeface="Palatino Linotype" pitchFamily="18" charset="0"/>
                        </a:rPr>
                        <a:t>name.</a:t>
                      </a:r>
                      <a:endParaRPr lang="en-US" sz="1800" b="0" dirty="0">
                        <a:latin typeface="Palatino Linotype" pitchFamily="18" charset="0"/>
                      </a:endParaRP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Palatino Linotype" pitchFamily="18" charset="0"/>
                        </a:rPr>
                        <a:t>Inner Join joins two table on the basis of the column which is explicitly specified in the ON clause.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7489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Palatino Linotype" pitchFamily="18" charset="0"/>
                        </a:rPr>
                        <a:t>In Natural Join, The resulting table will contain all the attributes of both the tables but keep only one copy of each common column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Palatino Linotype" pitchFamily="18" charset="0"/>
                        </a:rPr>
                        <a:t>In Inner Join, The resulting table will contain all the attribute of both the tables including duplicate columns also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123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 smtClean="0">
                          <a:latin typeface="Palatino Linotype" pitchFamily="18" charset="0"/>
                        </a:rPr>
                        <a:t>In Inner Join, only those records will return which exists in both the tables</a:t>
                      </a:r>
                      <a:endParaRPr lang="en-US" sz="1800" b="0" dirty="0">
                        <a:latin typeface="Palatino Linotype" pitchFamily="18" charset="0"/>
                      </a:endParaRP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 smtClean="0">
                          <a:latin typeface="Palatino Linotype" pitchFamily="18" charset="0"/>
                        </a:rPr>
                        <a:t>In Inner Join, only those records will return which exists in both the tables</a:t>
                      </a:r>
                      <a:endParaRPr lang="en-US" sz="1800" b="0" dirty="0">
                        <a:latin typeface="Palatino Linotype" pitchFamily="18" charset="0"/>
                      </a:endParaRP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5855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Palatino Linotype" pitchFamily="18" charset="0"/>
                        </a:rPr>
                        <a:t>SYNTAX:</a:t>
                      </a:r>
                      <a:br>
                        <a:rPr lang="en-US" sz="1800" b="0">
                          <a:latin typeface="Palatino Linotype" pitchFamily="18" charset="0"/>
                        </a:rPr>
                      </a:br>
                      <a:r>
                        <a:rPr lang="en-US" sz="1800" b="0">
                          <a:latin typeface="Palatino Linotype" pitchFamily="18" charset="0"/>
                        </a:rPr>
                        <a:t>SELECT *</a:t>
                      </a:r>
                      <a:br>
                        <a:rPr lang="en-US" sz="1800" b="0">
                          <a:latin typeface="Palatino Linotype" pitchFamily="18" charset="0"/>
                        </a:rPr>
                      </a:br>
                      <a:r>
                        <a:rPr lang="en-US" sz="1800" b="0">
                          <a:latin typeface="Palatino Linotype" pitchFamily="18" charset="0"/>
                        </a:rPr>
                        <a:t>FROM table1 NATURAL JOIN table2;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Palatino Linotype" pitchFamily="18" charset="0"/>
                        </a:rPr>
                        <a:t>SYNTAX:</a:t>
                      </a:r>
                      <a:br>
                        <a:rPr lang="en-US" sz="1800" b="0" dirty="0">
                          <a:latin typeface="Palatino Linotype" pitchFamily="18" charset="0"/>
                        </a:rPr>
                      </a:br>
                      <a:r>
                        <a:rPr lang="en-US" sz="1800" b="0" dirty="0">
                          <a:latin typeface="Palatino Linotype" pitchFamily="18" charset="0"/>
                        </a:rPr>
                        <a:t>SELECT *</a:t>
                      </a:r>
                      <a:br>
                        <a:rPr lang="en-US" sz="1800" b="0" dirty="0">
                          <a:latin typeface="Palatino Linotype" pitchFamily="18" charset="0"/>
                        </a:rPr>
                      </a:br>
                      <a:r>
                        <a:rPr lang="en-US" sz="1800" b="0" dirty="0">
                          <a:latin typeface="Palatino Linotype" pitchFamily="18" charset="0"/>
                        </a:rPr>
                        <a:t>FROM table1 INNER JOIN table2 ON table1.Column_Name = table2.Column_Name;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6040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51441</TotalTime>
  <Words>582</Words>
  <Application>Microsoft Office PowerPoint</Application>
  <PresentationFormat>Custom</PresentationFormat>
  <Paragraphs>61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2934</cp:revision>
  <dcterms:created xsi:type="dcterms:W3CDTF">2019-04-24T09:11:59Z</dcterms:created>
  <dcterms:modified xsi:type="dcterms:W3CDTF">2020-06-22T05:13:56Z</dcterms:modified>
</cp:coreProperties>
</file>