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19428"/>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4284724625"/>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$pullAll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7" y="900584"/>
            <a:ext cx="11665286" cy="541686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grpSp>
        <p:nvGrpSpPr>
          <p:cNvPr id="11" name="Group 10">
            <a:extLst>
              <a:ext uri="{FF2B5EF4-FFF2-40B4-BE49-F238E27FC236}">
                <a16:creationId xmlns:a16="http://schemas.microsoft.com/office/drawing/2014/main" id="{0D90BC27-44E4-F19D-61EC-392B648B6B97}"/>
              </a:ext>
            </a:extLst>
          </p:cNvPr>
          <p:cNvGrpSpPr/>
          <p:nvPr/>
        </p:nvGrpSpPr>
        <p:grpSpPr>
          <a:xfrm>
            <a:off x="3359696" y="5787840"/>
            <a:ext cx="2016224" cy="890812"/>
            <a:chOff x="3431704" y="5877272"/>
            <a:chExt cx="2016224" cy="890812"/>
          </a:xfrm>
        </p:grpSpPr>
        <p:sp>
          <p:nvSpPr>
            <p:cNvPr id="4" name="TextBox 3">
              <a:extLst>
                <a:ext uri="{FF2B5EF4-FFF2-40B4-BE49-F238E27FC236}">
                  <a16:creationId xmlns:a16="http://schemas.microsoft.com/office/drawing/2014/main" id="{0CCE2900-69AF-2C71-F073-9619E0121579}"/>
                </a:ext>
              </a:extLst>
            </p:cNvPr>
            <p:cNvSpPr txBox="1"/>
            <p:nvPr/>
          </p:nvSpPr>
          <p:spPr>
            <a:xfrm>
              <a:off x="3431704" y="6398752"/>
              <a:ext cx="1728192"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placeholder</a:t>
              </a:r>
            </a:p>
          </p:txBody>
        </p:sp>
        <p:cxnSp>
          <p:nvCxnSpPr>
            <p:cNvPr id="7" name="Connector: Elbow 6">
              <a:extLst>
                <a:ext uri="{FF2B5EF4-FFF2-40B4-BE49-F238E27FC236}">
                  <a16:creationId xmlns:a16="http://schemas.microsoft.com/office/drawing/2014/main" id="{C48207BA-C91C-FBD6-1DD8-9487EFAAD3B9}"/>
                </a:ext>
              </a:extLst>
            </p:cNvPr>
            <p:cNvCxnSpPr>
              <a:cxnSpLocks/>
            </p:cNvCxnSpPr>
            <p:nvPr/>
          </p:nvCxnSpPr>
          <p:spPr>
            <a:xfrm flipV="1">
              <a:off x="4079776" y="5877272"/>
              <a:ext cx="1368152" cy="360040"/>
            </a:xfrm>
            <a:prstGeom prst="bentConnector3">
              <a:avLst>
                <a:gd name="adj1" fmla="val 100497"/>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C265D6-8D0B-6A61-8B93-7AD0606AF9A8}"/>
                </a:ext>
              </a:extLst>
            </p:cNvPr>
            <p:cNvCxnSpPr/>
            <p:nvPr/>
          </p:nvCxnSpPr>
          <p:spPr>
            <a:xfrm>
              <a:off x="4079776" y="6215463"/>
              <a:ext cx="0" cy="237626"/>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9D1311E4-965B-F5A2-1138-C8ECD0457489}"/>
              </a:ext>
            </a:extLst>
          </p:cNvPr>
          <p:cNvGrpSpPr/>
          <p:nvPr/>
        </p:nvGrpSpPr>
        <p:grpSpPr>
          <a:xfrm>
            <a:off x="5663952" y="5804800"/>
            <a:ext cx="1440160" cy="864560"/>
            <a:chOff x="5663952" y="5804800"/>
            <a:chExt cx="1440160" cy="864560"/>
          </a:xfrm>
        </p:grpSpPr>
        <p:cxnSp>
          <p:nvCxnSpPr>
            <p:cNvPr id="21" name="Connector: Elbow 20">
              <a:extLst>
                <a:ext uri="{FF2B5EF4-FFF2-40B4-BE49-F238E27FC236}">
                  <a16:creationId xmlns:a16="http://schemas.microsoft.com/office/drawing/2014/main" id="{02A804B9-889E-A02F-73C3-371C4E77B6A2}"/>
                </a:ext>
              </a:extLst>
            </p:cNvPr>
            <p:cNvCxnSpPr>
              <a:cxnSpLocks/>
            </p:cNvCxnSpPr>
            <p:nvPr/>
          </p:nvCxnSpPr>
          <p:spPr>
            <a:xfrm rot="16200000" flipV="1">
              <a:off x="5888581" y="5868206"/>
              <a:ext cx="558857" cy="432045"/>
            </a:xfrm>
            <a:prstGeom prst="bentConnector3">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DB728FC-6677-3054-1724-6A6D6955C216}"/>
                </a:ext>
              </a:extLst>
            </p:cNvPr>
            <p:cNvSpPr txBox="1"/>
            <p:nvPr/>
          </p:nvSpPr>
          <p:spPr>
            <a:xfrm>
              <a:off x="5663952" y="6300028"/>
              <a:ext cx="1440160" cy="369332"/>
            </a:xfrm>
            <a:prstGeom prst="rect">
              <a:avLst/>
            </a:prstGeom>
            <a:noFill/>
          </p:spPr>
          <p:txBody>
            <a:bodyPr wrap="square">
              <a:spAutoFit/>
            </a:bodyPr>
            <a:lstStyle/>
            <a:p>
              <a:r>
                <a:rPr lang="en-IN" dirty="0">
                  <a:solidFill>
                    <a:srgbClr val="4D0AF4"/>
                  </a:solidFill>
                  <a:latin typeface="Source Code Pro" panose="020B0509030403020204" pitchFamily="49" charset="0"/>
                  <a:ea typeface="Source Code Pro" panose="020B0509030403020204" pitchFamily="49" charset="0"/>
                </a:rPr>
                <a:t>new value</a:t>
              </a:r>
            </a:p>
          </p:txBody>
        </p:sp>
      </p:grpSp>
      <p:grpSp>
        <p:nvGrpSpPr>
          <p:cNvPr id="26" name="Group 25">
            <a:extLst>
              <a:ext uri="{FF2B5EF4-FFF2-40B4-BE49-F238E27FC236}">
                <a16:creationId xmlns:a16="http://schemas.microsoft.com/office/drawing/2014/main" id="{1AA4C033-81A5-29D0-A9FF-595D4BAC7BE3}"/>
              </a:ext>
            </a:extLst>
          </p:cNvPr>
          <p:cNvGrpSpPr/>
          <p:nvPr/>
        </p:nvGrpSpPr>
        <p:grpSpPr>
          <a:xfrm>
            <a:off x="551385" y="6085300"/>
            <a:ext cx="2232247" cy="1016108"/>
            <a:chOff x="5663952" y="6013292"/>
            <a:chExt cx="1440160" cy="1016108"/>
          </a:xfrm>
        </p:grpSpPr>
        <p:cxnSp>
          <p:nvCxnSpPr>
            <p:cNvPr id="27" name="Connector: Elbow 26">
              <a:extLst>
                <a:ext uri="{FF2B5EF4-FFF2-40B4-BE49-F238E27FC236}">
                  <a16:creationId xmlns:a16="http://schemas.microsoft.com/office/drawing/2014/main" id="{FE3322F5-55F2-EE82-8C6C-0330D5D89D0B}"/>
                </a:ext>
              </a:extLst>
            </p:cNvPr>
            <p:cNvCxnSpPr>
              <a:cxnSpLocks/>
            </p:cNvCxnSpPr>
            <p:nvPr/>
          </p:nvCxnSpPr>
          <p:spPr>
            <a:xfrm rot="16200000" flipV="1">
              <a:off x="6019992" y="6089299"/>
              <a:ext cx="368036" cy="216021"/>
            </a:xfrm>
            <a:prstGeom prst="bentConnector3">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99C1E6-5FBD-80DC-E1BB-0616DB5FEC14}"/>
                </a:ext>
              </a:extLst>
            </p:cNvPr>
            <p:cNvSpPr txBox="1"/>
            <p:nvPr/>
          </p:nvSpPr>
          <p:spPr>
            <a:xfrm>
              <a:off x="5663952" y="6383069"/>
              <a:ext cx="1440160" cy="646331"/>
            </a:xfrm>
            <a:prstGeom prst="rect">
              <a:avLst/>
            </a:prstGeom>
            <a:noFill/>
          </p:spPr>
          <p:txBody>
            <a:bodyPr wrap="square">
              <a:spAutoFit/>
            </a:bodyPr>
            <a:lstStyle/>
            <a:p>
              <a:r>
                <a:rPr lang="en-IN" dirty="0">
                  <a:solidFill>
                    <a:srgbClr val="4D0AF4"/>
                  </a:solidFill>
                  <a:latin typeface="Source Code Pro" panose="020B0509030403020204" pitchFamily="49" charset="0"/>
                  <a:ea typeface="Source Code Pro" panose="020B0509030403020204" pitchFamily="49" charset="0"/>
                </a:rPr>
                <a:t>condition value</a:t>
              </a:r>
            </a:p>
          </p:txBody>
        </p:sp>
      </p:gr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49060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a:t>
            </a:r>
            <a:r>
              <a:rPr lang="en-US" sz="2200">
                <a:solidFill>
                  <a:schemeClr val="accent1">
                    <a:lumMod val="75000"/>
                  </a:schemeClr>
                </a:solidFill>
                <a:latin typeface="Arial" panose="020B0604020202020204" pitchFamily="34" charset="0"/>
                <a:cs typeface="Arial" panose="020B0604020202020204" pitchFamily="34" charset="0"/>
              </a:rPr>
              <a:t>Create few </a:t>
            </a:r>
            <a:r>
              <a:rPr lang="en-US" sz="2200" dirty="0">
                <a:solidFill>
                  <a:schemeClr val="accent1">
                    <a:lumMod val="75000"/>
                  </a:schemeClr>
                </a:solidFill>
                <a:latin typeface="Arial" panose="020B0604020202020204" pitchFamily="34" charset="0"/>
                <a:cs typeface="Arial" panose="020B0604020202020204" pitchFamily="34" charset="0"/>
              </a:rPr>
              <a:t>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sz="8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91344" y="1628198"/>
            <a:ext cx="11593288"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5" name="Rectangle 4">
            <a:extLst>
              <a:ext uri="{FF2B5EF4-FFF2-40B4-BE49-F238E27FC236}">
                <a16:creationId xmlns:a16="http://schemas.microsoft.com/office/drawing/2014/main" id="{11C1F50F-098F-4F00-B0A1-14AFDCA03CE2}"/>
              </a:ext>
            </a:extLst>
          </p:cNvPr>
          <p:cNvSpPr/>
          <p:nvPr/>
        </p:nvSpPr>
        <p:spPr>
          <a:xfrm>
            <a:off x="191344" y="762000"/>
            <a:ext cx="11809312"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a:t>
            </a:r>
            <a:r>
              <a:rPr lang="en-US" b="1" dirty="0"/>
              <a:t>arrow functions (()=&gt;{})</a:t>
            </a:r>
            <a:r>
              <a:rPr lang="en-US" dirty="0"/>
              <a:t> do not work because MongoDB uses the legacy JavaScript engine.</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
        <p:nvSpPr>
          <p:cNvPr id="2" name="Rectangle 1">
            <a:extLst>
              <a:ext uri="{FF2B5EF4-FFF2-40B4-BE49-F238E27FC236}">
                <a16:creationId xmlns:a16="http://schemas.microsoft.com/office/drawing/2014/main" id="{DE011D61-EF6B-7A4A-AD1B-171CFC6D7266}"/>
              </a:ext>
            </a:extLst>
          </p:cNvPr>
          <p:cNvSpPr/>
          <p:nvPr/>
        </p:nvSpPr>
        <p:spPr>
          <a:xfrm>
            <a:off x="335360" y="2468756"/>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if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FDFBDD5-032C-BDD1-6C6F-A3BFA26B2C42}"/>
              </a:ext>
            </a:extLst>
          </p:cNvPr>
          <p:cNvSpPr txBox="1"/>
          <p:nvPr/>
        </p:nvSpPr>
        <p:spPr>
          <a:xfrm>
            <a:off x="335360" y="5181580"/>
            <a:ext cx="11593288" cy="1415772"/>
          </a:xfrm>
          <a:prstGeom prst="rect">
            <a:avLst/>
          </a:prstGeom>
          <a:noFill/>
        </p:spPr>
        <p:txBody>
          <a:bodyPr wrap="square">
            <a:spAutoFit/>
          </a:bodyPr>
          <a:lstStyle/>
          <a:p>
            <a:pPr algn="l"/>
            <a:r>
              <a:rPr lang="en-US" sz="2000" b="0" i="0" dirty="0">
                <a:solidFill>
                  <a:srgbClr val="FF0000"/>
                </a:solidFill>
                <a:effectLst/>
                <a:latin typeface="Arial" panose="020B0604020202020204" pitchFamily="34" charset="0"/>
                <a:cs typeface="Arial" panose="020B0604020202020204" pitchFamily="34" charset="0"/>
              </a:rPr>
              <a:t>Note:</a:t>
            </a:r>
          </a:p>
          <a:p>
            <a:pPr marL="285750" indent="-285750" algn="l">
              <a:buFont typeface="Arial" panose="020B0604020202020204" pitchFamily="34" charset="0"/>
              <a:buChar char="•"/>
            </a:pPr>
            <a:endParaRPr lang="en-US" sz="400" b="0" i="0" dirty="0">
              <a:solidFill>
                <a:srgbClr val="FF0000"/>
              </a:solidFill>
              <a:effectLst/>
              <a:latin typeface="Gill Sans MT (Body)"/>
            </a:endParaRPr>
          </a:p>
          <a:p>
            <a:pPr marL="285750" indent="-285750" algn="l">
              <a:buFont typeface="Arial" panose="020B0604020202020204" pitchFamily="34" charset="0"/>
              <a:buChar char="•"/>
            </a:pPr>
            <a:r>
              <a:rPr lang="en-US" b="0" i="0" dirty="0">
                <a:effectLst/>
                <a:latin typeface="Gill Sans MT (Body)"/>
              </a:rPr>
              <a:t>$where takes a JavaScript function without parameters.</a:t>
            </a:r>
          </a:p>
          <a:p>
            <a:pPr marL="285750" indent="-285750" algn="l">
              <a:buFont typeface="Arial" panose="020B0604020202020204" pitchFamily="34" charset="0"/>
              <a:buChar char="•"/>
            </a:pPr>
            <a:endParaRPr lang="en-US" sz="400" b="0" i="0" dirty="0">
              <a:effectLst/>
              <a:latin typeface="Gill Sans MT (Body)"/>
            </a:endParaRPr>
          </a:p>
          <a:p>
            <a:pPr marL="285750" indent="-285750" algn="l">
              <a:buFont typeface="Arial" panose="020B0604020202020204" pitchFamily="34" charset="0"/>
              <a:buChar char="•"/>
            </a:pPr>
            <a:r>
              <a:rPr lang="en-US" b="0" i="0" dirty="0">
                <a:effectLst/>
                <a:latin typeface="Gill Sans MT (Body)"/>
              </a:rPr>
              <a:t>The function should return a boolean expression to filter documents.</a:t>
            </a:r>
          </a:p>
          <a:p>
            <a:pPr marL="285750" indent="-285750" algn="l">
              <a:buFont typeface="Arial" panose="020B0604020202020204" pitchFamily="34" charset="0"/>
              <a:buChar char="•"/>
            </a:pPr>
            <a:endParaRPr lang="en-US" sz="400" b="0" i="0" dirty="0">
              <a:effectLst/>
              <a:latin typeface="Gill Sans MT (Body)"/>
            </a:endParaRPr>
          </a:p>
          <a:p>
            <a:pPr marL="285750" indent="-285750" algn="l">
              <a:buFont typeface="Arial" panose="020B0604020202020204" pitchFamily="34" charset="0"/>
              <a:buChar char="•"/>
            </a:pPr>
            <a:r>
              <a:rPr lang="en-US" b="0" i="0" dirty="0">
                <a:effectLst/>
                <a:latin typeface="Gill Sans MT (Body)"/>
              </a:rPr>
              <a:t>You cannot pass arguments into the $where function when used inside find()</a:t>
            </a: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61610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deptno:</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40046</TotalTime>
  <Words>35245</Words>
  <Application>Microsoft Office PowerPoint</Application>
  <PresentationFormat>Widescreen</PresentationFormat>
  <Paragraphs>3713</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8427</cp:revision>
  <dcterms:created xsi:type="dcterms:W3CDTF">2015-10-09T06:09:34Z</dcterms:created>
  <dcterms:modified xsi:type="dcterms:W3CDTF">2025-09-17T12:56:31Z</dcterms:modified>
</cp:coreProperties>
</file>