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1"/>
  </p:notesMasterIdLst>
  <p:sldIdLst>
    <p:sldId id="497" r:id="rId2"/>
    <p:sldId id="472" r:id="rId3"/>
    <p:sldId id="1290" r:id="rId4"/>
    <p:sldId id="1291" r:id="rId5"/>
    <p:sldId id="1279" r:id="rId6"/>
    <p:sldId id="1286" r:id="rId7"/>
    <p:sldId id="1287" r:id="rId8"/>
    <p:sldId id="1289" r:id="rId9"/>
    <p:sldId id="667" r:id="rId10"/>
    <p:sldId id="532" r:id="rId11"/>
    <p:sldId id="1088" r:id="rId12"/>
    <p:sldId id="1089" r:id="rId13"/>
    <p:sldId id="1177" r:id="rId14"/>
    <p:sldId id="1178" r:id="rId15"/>
    <p:sldId id="1225" r:id="rId16"/>
    <p:sldId id="1100" r:id="rId17"/>
    <p:sldId id="1101" r:id="rId18"/>
    <p:sldId id="1130" r:id="rId19"/>
    <p:sldId id="1131" r:id="rId20"/>
    <p:sldId id="1134" r:id="rId21"/>
    <p:sldId id="1132" r:id="rId22"/>
    <p:sldId id="1133" r:id="rId23"/>
    <p:sldId id="1135" r:id="rId24"/>
    <p:sldId id="1280" r:id="rId25"/>
    <p:sldId id="1281" r:id="rId26"/>
    <p:sldId id="1136" r:id="rId27"/>
    <p:sldId id="1137" r:id="rId28"/>
    <p:sldId id="1138" r:id="rId29"/>
    <p:sldId id="1139" r:id="rId30"/>
    <p:sldId id="1159" r:id="rId31"/>
    <p:sldId id="1160" r:id="rId32"/>
    <p:sldId id="1288" r:id="rId33"/>
    <p:sldId id="1165" r:id="rId34"/>
    <p:sldId id="1166" r:id="rId35"/>
    <p:sldId id="1198" r:id="rId36"/>
    <p:sldId id="1199" r:id="rId37"/>
    <p:sldId id="1140" r:id="rId38"/>
    <p:sldId id="1141" r:id="rId39"/>
    <p:sldId id="1163" r:id="rId40"/>
    <p:sldId id="1164" r:id="rId41"/>
    <p:sldId id="1284" r:id="rId42"/>
    <p:sldId id="1285" r:id="rId43"/>
    <p:sldId id="1282" r:id="rId44"/>
    <p:sldId id="1283" r:id="rId45"/>
    <p:sldId id="1228" r:id="rId46"/>
    <p:sldId id="1229" r:id="rId47"/>
    <p:sldId id="1171" r:id="rId48"/>
    <p:sldId id="1172" r:id="rId49"/>
    <p:sldId id="1167" r:id="rId50"/>
    <p:sldId id="1168" r:id="rId51"/>
    <p:sldId id="1142" r:id="rId52"/>
    <p:sldId id="1143" r:id="rId53"/>
    <p:sldId id="1144" r:id="rId54"/>
    <p:sldId id="1156" r:id="rId55"/>
    <p:sldId id="1145" r:id="rId56"/>
    <p:sldId id="1146" r:id="rId57"/>
    <p:sldId id="1147" r:id="rId58"/>
    <p:sldId id="1148" r:id="rId59"/>
    <p:sldId id="1149" r:id="rId60"/>
    <p:sldId id="1150" r:id="rId61"/>
    <p:sldId id="1151" r:id="rId62"/>
    <p:sldId id="1152" r:id="rId63"/>
    <p:sldId id="1153" r:id="rId64"/>
    <p:sldId id="1226" r:id="rId65"/>
    <p:sldId id="1227" r:id="rId66"/>
    <p:sldId id="1161" r:id="rId67"/>
    <p:sldId id="1162" r:id="rId68"/>
    <p:sldId id="1154" r:id="rId69"/>
    <p:sldId id="1155" r:id="rId70"/>
    <p:sldId id="1191" r:id="rId71"/>
    <p:sldId id="1192" r:id="rId72"/>
    <p:sldId id="1179" r:id="rId73"/>
    <p:sldId id="1180" r:id="rId74"/>
    <p:sldId id="1183" r:id="rId75"/>
    <p:sldId id="1184" r:id="rId76"/>
    <p:sldId id="1181" r:id="rId77"/>
    <p:sldId id="1182" r:id="rId78"/>
    <p:sldId id="1193" r:id="rId79"/>
    <p:sldId id="1194" r:id="rId80"/>
    <p:sldId id="1223" r:id="rId81"/>
    <p:sldId id="1224" r:id="rId82"/>
    <p:sldId id="1277" r:id="rId83"/>
    <p:sldId id="1185" r:id="rId84"/>
    <p:sldId id="1186" r:id="rId85"/>
    <p:sldId id="1187" r:id="rId86"/>
    <p:sldId id="1188" r:id="rId87"/>
    <p:sldId id="1189" r:id="rId88"/>
    <p:sldId id="1190" r:id="rId89"/>
    <p:sldId id="1234" r:id="rId90"/>
    <p:sldId id="1235" r:id="rId91"/>
    <p:sldId id="1275" r:id="rId92"/>
    <p:sldId id="1276" r:id="rId93"/>
    <p:sldId id="1273" r:id="rId94"/>
    <p:sldId id="1274" r:id="rId95"/>
    <p:sldId id="1173" r:id="rId96"/>
    <p:sldId id="1174" r:id="rId97"/>
    <p:sldId id="1175" r:id="rId98"/>
    <p:sldId id="1176" r:id="rId99"/>
    <p:sldId id="1200" r:id="rId100"/>
    <p:sldId id="1201" r:id="rId101"/>
    <p:sldId id="1099" r:id="rId102"/>
    <p:sldId id="1256" r:id="rId103"/>
    <p:sldId id="1257" r:id="rId104"/>
    <p:sldId id="1258" r:id="rId105"/>
    <p:sldId id="1259" r:id="rId106"/>
    <p:sldId id="1260" r:id="rId107"/>
    <p:sldId id="1261" r:id="rId108"/>
    <p:sldId id="1262" r:id="rId109"/>
    <p:sldId id="1263" r:id="rId110"/>
    <p:sldId id="1264" r:id="rId111"/>
    <p:sldId id="1265" r:id="rId112"/>
    <p:sldId id="1266" r:id="rId113"/>
    <p:sldId id="1267" r:id="rId114"/>
    <p:sldId id="1268" r:id="rId115"/>
    <p:sldId id="1216" r:id="rId116"/>
    <p:sldId id="1092" r:id="rId117"/>
    <p:sldId id="1251" r:id="rId118"/>
    <p:sldId id="1252" r:id="rId119"/>
    <p:sldId id="1269" r:id="rId120"/>
    <p:sldId id="1270" r:id="rId121"/>
    <p:sldId id="1271" r:id="rId122"/>
    <p:sldId id="1272" r:id="rId123"/>
    <p:sldId id="1219" r:id="rId124"/>
    <p:sldId id="1204" r:id="rId125"/>
    <p:sldId id="1222" r:id="rId126"/>
    <p:sldId id="1213" r:id="rId127"/>
    <p:sldId id="954" r:id="rId128"/>
    <p:sldId id="788" r:id="rId129"/>
    <p:sldId id="1087" r:id="rId1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DEB887"/>
    <a:srgbClr val="FF5A36"/>
    <a:srgbClr val="036883"/>
    <a:srgbClr val="98817B"/>
    <a:srgbClr val="FFEF00"/>
    <a:srgbClr val="FF8C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28-01-2019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1/28/2019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820882"/>
            <a:ext cx="8845624" cy="3970318"/>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8" y="771197"/>
            <a:ext cx="8845624" cy="646331"/>
          </a:xfrm>
          <a:prstGeom prst="rect">
            <a:avLst/>
          </a:prstGeom>
        </p:spPr>
        <p:txBody>
          <a:bodyPr wrap="square">
            <a:spAutoFit/>
          </a:bodyPr>
          <a:lstStyle/>
          <a:p>
            <a:r>
              <a:rPr lang="en-US" dirty="0">
                <a:solidFill>
                  <a:srgbClr val="B22251"/>
                </a:solidFill>
              </a:rPr>
              <a:t>Relational databases</a:t>
            </a:r>
            <a:r>
              <a:rPr lang="en-US" dirty="0"/>
              <a:t> are commonly referred to as SQL databases because they use </a:t>
            </a:r>
            <a:r>
              <a:rPr lang="en-US" dirty="0">
                <a:solidFill>
                  <a:srgbClr val="B22251"/>
                </a:solidFill>
              </a:rPr>
              <a:t>SQL</a:t>
            </a:r>
            <a:r>
              <a:rPr lang="en-US" dirty="0"/>
              <a:t> (structured query language) as a way of storing and querying the data.</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451649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268179471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p14="http://schemas.microsoft.com/office/powerpoint/2010/main" val="828467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val="361924450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p14="http://schemas.microsoft.com/office/powerpoint/2010/main" val="720796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430074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p14="http://schemas.microsoft.com/office/powerpoint/2010/main" val="267203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861657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val="138511307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19812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chemeClr val="accent4">
                    <a:lumMod val="75000"/>
                  </a:schemeClr>
                </a:solidFill>
              </a:rPr>
              <a:t>The primary key _id is automatically added if _id field is not specified.</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19421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
        <p:nvSpPr>
          <p:cNvPr id="3" name="Rectangle 2"/>
          <p:cNvSpPr/>
          <p:nvPr/>
        </p:nvSpPr>
        <p:spPr>
          <a:xfrm>
            <a:off x="223156" y="1981200"/>
            <a:ext cx="8730343" cy="646331"/>
          </a:xfrm>
          <a:prstGeom prst="rect">
            <a:avLst/>
          </a:prstGeom>
        </p:spPr>
        <p:txBody>
          <a:bodyPr wrap="square">
            <a:spAutoFit/>
          </a:bodyPr>
          <a:lstStyle/>
          <a:p>
            <a:r>
              <a:rPr lang="en-US" dirty="0">
                <a:solidFill>
                  <a:schemeClr val="accent4">
                    <a:lumMod val="50000"/>
                  </a:schemeClr>
                </a:solidFill>
              </a:rPr>
              <a:t>Big data is often characterized by the 3Vs: the extreme volume of data, the wide variety of data types and the velocity at which the data must be processed.</a:t>
            </a:r>
          </a:p>
        </p:txBody>
      </p:sp>
    </p:spTree>
    <p:extLst>
      <p:ext uri="{BB962C8B-B14F-4D97-AF65-F5344CB8AC3E}">
        <p14:creationId xmlns:p14="http://schemas.microsoft.com/office/powerpoint/2010/main"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a:t>
            </a:r>
            <a:r>
              <a:rPr lang="en-US" dirty="0">
                <a:solidFill>
                  <a:srgbClr val="049DC8"/>
                </a:solidFill>
                <a:latin typeface="Consolas" panose="020B0609020204030204" pitchFamily="49" charset="0"/>
                <a:cs typeface="Calibri" panose="020F0502020204030204" pitchFamily="34" charset="0"/>
              </a:rPr>
              <a:t> &lt; --type csv &gt; &lt; </a:t>
            </a:r>
            <a:r>
              <a:rPr lang="en-US" dirty="0" smtClean="0">
                <a:solidFill>
                  <a:srgbClr val="049DC8"/>
                </a:solidFill>
                <a:latin typeface="Consolas" panose="020B0609020204030204" pitchFamily="49" charset="0"/>
                <a:cs typeface="Calibri" panose="020F0502020204030204" pitchFamily="34" charset="0"/>
              </a:rPr>
              <a:t>--collection &gt;  &lt; --file&gt; &lt; --</a:t>
            </a:r>
            <a:r>
              <a:rPr lang="en-US">
                <a:solidFill>
                  <a:srgbClr val="049DC8"/>
                </a:solidFill>
                <a:latin typeface="Consolas" panose="020B0609020204030204" pitchFamily="49" charset="0"/>
                <a:cs typeface="Calibri" panose="020F0502020204030204" pitchFamily="34" charset="0"/>
              </a:rPr>
              <a:t>fields "</a:t>
            </a:r>
            <a:r>
              <a:rPr lang="en-US" smtClean="0">
                <a:solidFill>
                  <a:srgbClr val="049DC8"/>
                </a:solidFill>
                <a:latin typeface="Consolas" panose="020B0609020204030204" pitchFamily="49" charset="0"/>
                <a:cs typeface="Calibri" panose="020F0502020204030204" pitchFamily="34" charset="0"/>
              </a:rPr>
              <a:t>Field-List</a:t>
            </a:r>
            <a:r>
              <a:rPr lang="en-US" dirty="0" smtClean="0">
                <a:solidFill>
                  <a:srgbClr val="049DC8"/>
                </a:solidFill>
                <a:latin typeface="Consolas" panose="020B0609020204030204" pitchFamily="49" charset="0"/>
                <a:cs typeface="Calibri" panose="020F0502020204030204" pitchFamily="34" charset="0"/>
              </a:rPr>
              <a: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8"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6" y="2558111"/>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p14="http://schemas.microsoft.com/office/powerpoint/2010/main" val="1022164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395171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6858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18835" y="1874123"/>
            <a:ext cx="9125165" cy="4145677"/>
          </a:xfrm>
          <a:prstGeom prst="rect">
            <a:avLst/>
          </a:prstGeom>
        </p:spPr>
      </p:pic>
    </p:spTree>
    <p:extLst>
      <p:ext uri="{BB962C8B-B14F-4D97-AF65-F5344CB8AC3E}">
        <p14:creationId xmlns:p14="http://schemas.microsoft.com/office/powerpoint/2010/main" val="1395199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4293424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There are 4 basic types of NoSQL </a:t>
            </a:r>
            <a:r>
              <a:rPr lang="en-US" dirty="0" smtClean="0"/>
              <a:t>databases.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02857779"/>
              </p:ext>
            </p:extLst>
          </p:nvPr>
        </p:nvGraphicFramePr>
        <p:xfrm>
          <a:off x="228600" y="1752600"/>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tc>
                <a:tc>
                  <a:txBody>
                    <a:bodyPr/>
                    <a:lstStyle/>
                    <a:p>
                      <a:r>
                        <a:rPr lang="en-US" dirty="0" smtClean="0"/>
                        <a:t> Redis, </a:t>
                      </a:r>
                      <a:r>
                        <a:rPr kumimoji="0" lang="en-US" b="0" i="0" kern="1200" dirty="0" smtClean="0">
                          <a:solidFill>
                            <a:schemeClr val="tx1"/>
                          </a:solidFill>
                          <a:effectLst/>
                          <a:latin typeface="+mn-lt"/>
                          <a:ea typeface="+mn-ea"/>
                          <a:cs typeface="+mn-cs"/>
                        </a:rPr>
                        <a:t>Cassandra</a:t>
                      </a:r>
                      <a:endParaRPr lang="en-US" dirty="0"/>
                    </a:p>
                  </a:txBody>
                  <a:tcPr/>
                </a:tc>
              </a:tr>
              <a:tr h="482154">
                <a:tc>
                  <a:txBody>
                    <a:bodyPr/>
                    <a:lstStyle/>
                    <a:p>
                      <a:r>
                        <a:rPr lang="en-US" b="1" i="1" dirty="0" smtClean="0">
                          <a:solidFill>
                            <a:srgbClr val="036883"/>
                          </a:solidFill>
                        </a:rPr>
                        <a:t> Column-oriented</a:t>
                      </a:r>
                      <a:endParaRPr lang="en-US" dirty="0"/>
                    </a:p>
                  </a:txBody>
                  <a:tcPr/>
                </a:tc>
                <a:tc>
                  <a:txBody>
                    <a:bodyPr/>
                    <a:lstStyle/>
                    <a:p>
                      <a:r>
                        <a:rPr lang="en-US" dirty="0" smtClean="0"/>
                        <a:t> HBase</a:t>
                      </a:r>
                      <a:endParaRPr lang="en-US" dirty="0"/>
                    </a:p>
                  </a:txBody>
                  <a:tcP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tc>
                <a:tc>
                  <a:txBody>
                    <a:bodyPr/>
                    <a:lstStyle/>
                    <a:p>
                      <a:r>
                        <a:rPr lang="en-US" dirty="0" smtClean="0"/>
                        <a:t> MongoDB, CouchDB</a:t>
                      </a:r>
                      <a:endParaRPr lang="en-US" dirty="0"/>
                    </a:p>
                  </a:txBody>
                  <a:tcPr/>
                </a:tc>
              </a:tr>
              <a:tr h="482154">
                <a:tc>
                  <a:txBody>
                    <a:bodyPr/>
                    <a:lstStyle/>
                    <a:p>
                      <a:r>
                        <a:rPr lang="en-US" b="1" i="1" dirty="0" smtClean="0">
                          <a:solidFill>
                            <a:srgbClr val="036883"/>
                          </a:solidFill>
                        </a:rPr>
                        <a:t> Graph</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1867748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8286601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$inc 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923330"/>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(A system that is scalable can successfully grow larger using the same methods</a:t>
            </a:r>
            <a:r>
              <a:rPr lang="en-US" dirty="0" smtClean="0"/>
              <a:t>.), </a:t>
            </a:r>
            <a:r>
              <a:rPr lang="en-US" dirty="0"/>
              <a:t>open-source,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86200"/>
            <a:ext cx="8001000" cy="2430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$unset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p14="http://schemas.microsoft.com/office/powerpoint/2010/main" val="3070696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p14="http://schemas.microsoft.com/office/powerpoint/2010/main" val="361365847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75496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27668</TotalTime>
  <Words>6461</Words>
  <Application>Microsoft Office PowerPoint</Application>
  <PresentationFormat>On-screen Show (4:3)</PresentationFormat>
  <Paragraphs>780</Paragraphs>
  <Slides>129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129</vt:i4>
      </vt:variant>
    </vt:vector>
  </HeadingPairs>
  <TitlesOfParts>
    <vt:vector size="145" baseType="lpstr">
      <vt:lpstr>SimSun</vt:lpstr>
      <vt:lpstr>Arial</vt:lpstr>
      <vt:lpstr>Arial</vt:lpstr>
      <vt:lpstr>Bookman Old Style</vt:lpstr>
      <vt:lpstr>Calibri</vt:lpstr>
      <vt:lpstr>Cambria</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5319</cp:revision>
  <dcterms:created xsi:type="dcterms:W3CDTF">2015-10-09T06:09:34Z</dcterms:created>
  <dcterms:modified xsi:type="dcterms:W3CDTF">2019-01-28T07:42:38Z</dcterms:modified>
</cp:coreProperties>
</file>