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 filter }, [ {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a:solidFill>
                  <a:srgbClr val="049DC8"/>
                </a:solidFill>
                <a:latin typeface="Calibri" panose="020F0502020204030204" pitchFamily="34" charset="0"/>
                <a:cs typeface="Calibri" panose="020F0502020204030204" pitchFamily="34" charset="0"/>
              </a:rPr>
              <a:t>"</a:t>
            </a:r>
            <a:r>
              <a:rPr lang="en-US" sz="220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db.hostInfo()            </a:t>
            </a:r>
            <a:r>
              <a:rPr lang="en-US" sz="22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smtClean="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1138773"/>
          </a:xfrm>
          <a:prstGeom prst="rect">
            <a:avLst/>
          </a:prstGeom>
        </p:spPr>
        <p:txBody>
          <a:bodyPr wrap="square">
            <a:spAutoFit/>
          </a:bodyPr>
          <a:lstStyle/>
          <a:p>
            <a:r>
              <a:rPr lang="en-US" sz="2000" dirty="0">
                <a:solidFill>
                  <a:schemeClr val="accent4">
                    <a:lumMod val="50000"/>
                  </a:schemeClr>
                </a:solidFill>
              </a:rPr>
              <a:t>Big data is often characterized by the 3Vs: the extreme </a:t>
            </a:r>
            <a:r>
              <a:rPr lang="en-US" sz="2400" b="1" i="1" dirty="0" smtClean="0">
                <a:solidFill>
                  <a:schemeClr val="accent4">
                    <a:lumMod val="50000"/>
                  </a:schemeClr>
                </a:solidFill>
              </a:rPr>
              <a:t>VOLUME</a:t>
            </a:r>
            <a:r>
              <a:rPr lang="en-US" sz="2400" dirty="0" smtClean="0">
                <a:solidFill>
                  <a:schemeClr val="accent4">
                    <a:lumMod val="50000"/>
                  </a:schemeClr>
                </a:solidFill>
              </a:rPr>
              <a:t> </a:t>
            </a:r>
            <a:r>
              <a:rPr lang="en-US" sz="2000" dirty="0" smtClean="0">
                <a:solidFill>
                  <a:schemeClr val="accent4">
                    <a:lumMod val="50000"/>
                  </a:schemeClr>
                </a:solidFill>
              </a:rPr>
              <a:t>of </a:t>
            </a:r>
            <a:r>
              <a:rPr lang="en-US" sz="2000" dirty="0">
                <a:solidFill>
                  <a:schemeClr val="accent4">
                    <a:lumMod val="50000"/>
                  </a:schemeClr>
                </a:solidFill>
              </a:rPr>
              <a:t>data, the wide </a:t>
            </a:r>
            <a:r>
              <a:rPr lang="en-US" sz="2400" b="1" i="1" dirty="0" smtClean="0">
                <a:solidFill>
                  <a:schemeClr val="accent4">
                    <a:lumMod val="50000"/>
                  </a:schemeClr>
                </a:solidFill>
              </a:rPr>
              <a:t>VARIETY</a:t>
            </a:r>
            <a:r>
              <a:rPr lang="en-US" sz="2400" dirty="0" smtClean="0">
                <a:solidFill>
                  <a:schemeClr val="accent4">
                    <a:lumMod val="50000"/>
                  </a:schemeClr>
                </a:solidFill>
              </a:rPr>
              <a:t> </a:t>
            </a:r>
            <a:r>
              <a:rPr lang="en-US" sz="2000" dirty="0" smtClean="0">
                <a:solidFill>
                  <a:schemeClr val="accent4">
                    <a:lumMod val="50000"/>
                  </a:schemeClr>
                </a:solidFill>
              </a:rPr>
              <a:t>of </a:t>
            </a:r>
            <a:r>
              <a:rPr lang="en-US" sz="2000" dirty="0">
                <a:solidFill>
                  <a:schemeClr val="accent4">
                    <a:lumMod val="50000"/>
                  </a:schemeClr>
                </a:solidFill>
              </a:rPr>
              <a:t>data </a:t>
            </a:r>
            <a:r>
              <a:rPr lang="en-US" sz="2000" dirty="0" smtClean="0">
                <a:solidFill>
                  <a:schemeClr val="accent4">
                    <a:lumMod val="50000"/>
                  </a:schemeClr>
                </a:solidFill>
              </a:rPr>
              <a:t>and </a:t>
            </a:r>
            <a:r>
              <a:rPr lang="en-US" sz="2000" dirty="0">
                <a:solidFill>
                  <a:schemeClr val="accent4">
                    <a:lumMod val="50000"/>
                  </a:schemeClr>
                </a:solidFill>
              </a:rPr>
              <a:t>the </a:t>
            </a:r>
            <a:r>
              <a:rPr lang="en-US" sz="2400" b="1" i="1" dirty="0" smtClean="0">
                <a:solidFill>
                  <a:schemeClr val="accent4">
                    <a:lumMod val="50000"/>
                  </a:schemeClr>
                </a:solidFill>
              </a:rPr>
              <a:t>VELOCITY</a:t>
            </a:r>
            <a:r>
              <a:rPr lang="en-US" sz="2400" dirty="0" smtClean="0">
                <a:solidFill>
                  <a:schemeClr val="accent4">
                    <a:lumMod val="50000"/>
                  </a:schemeClr>
                </a:solidFill>
              </a:rPr>
              <a:t> </a:t>
            </a:r>
            <a:r>
              <a:rPr lang="en-US" sz="2000" dirty="0" smtClean="0">
                <a:solidFill>
                  <a:schemeClr val="accent4">
                    <a:lumMod val="50000"/>
                  </a:schemeClr>
                </a:solidFill>
              </a:rPr>
              <a:t>at </a:t>
            </a:r>
            <a:r>
              <a:rPr lang="en-US" sz="2000" dirty="0">
                <a:solidFill>
                  <a:schemeClr val="accent4">
                    <a:lumMod val="50000"/>
                  </a:schemeClr>
                </a:solidFill>
              </a:rPr>
              <a:t>which the data must be processed.</a:t>
            </a: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a:t>
            </a:r>
            <a:r>
              <a:rPr lang="en-US" dirty="0">
                <a:solidFill>
                  <a:srgbClr val="049DC8"/>
                </a:solidFill>
                <a:latin typeface="Consolas" panose="020B0609020204030204" pitchFamily="49" charset="0"/>
                <a:cs typeface="Calibri" panose="020F0502020204030204" pitchFamily="34" charset="0"/>
              </a:rPr>
              <a:t>--type csv </a:t>
            </a:r>
            <a:r>
              <a:rPr lang="en-US" dirty="0" smtClean="0">
                <a:solidFill>
                  <a:srgbClr val="049DC8"/>
                </a:solidFill>
                <a:latin typeface="Consolas" panose="020B0609020204030204" pitchFamily="49" charset="0"/>
                <a:cs typeface="Calibri" panose="020F0502020204030204" pitchFamily="34" charset="0"/>
              </a:rPr>
              <a:t>&gt; </a:t>
            </a:r>
          </a:p>
          <a:p>
            <a:r>
              <a:rPr lang="en-US" dirty="0" smtClean="0">
                <a:solidFill>
                  <a:srgbClr val="049DC8"/>
                </a:solidFill>
                <a:latin typeface="Consolas" panose="020B0609020204030204" pitchFamily="49" charset="0"/>
                <a:cs typeface="Calibri" panose="020F0502020204030204" pitchFamily="34" charset="0"/>
              </a:rPr>
              <a:t>&lt;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dirty="0">
                <a:solidFill>
                  <a:srgbClr val="049DC8"/>
                </a:solidFill>
                <a:latin typeface="Consolas" panose="020B0609020204030204" pitchFamily="49" charset="0"/>
                <a:cs typeface="Calibri" panose="020F0502020204030204" pitchFamily="34" charset="0"/>
              </a:rPr>
              <a:t>fields "</a:t>
            </a:r>
            <a:r>
              <a:rPr lang="en-US" dirty="0" smtClean="0">
                <a:solidFill>
                  <a:srgbClr val="049DC8"/>
                </a:solidFill>
                <a:latin typeface="Consolas" panose="020B0609020204030204" pitchFamily="49" charset="0"/>
                <a:cs typeface="Calibri" panose="020F0502020204030204" pitchFamily="34" charset="0"/>
              </a:rPr>
              <a:t>Field-List"&gt;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Volume</a:t>
            </a:r>
            <a:r>
              <a:rPr lang="en-US" dirty="0" smtClean="0">
                <a:solidFill>
                  <a:srgbClr val="036883"/>
                </a:solidFill>
              </a:rPr>
              <a:t>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Variety</a:t>
            </a:r>
            <a:r>
              <a:rPr lang="en-US" dirty="0" smtClean="0">
                <a:solidFill>
                  <a:srgbClr val="036883"/>
                </a:solidFill>
              </a:rPr>
              <a:t>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 xmlns:p14="http://schemas.microsoft.com/office/powerpoint/2010/main" val="3860629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 [&lt;index&gt;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642910" y="1857364"/>
            <a:ext cx="7737796" cy="3515378"/>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("field", {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query }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28586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Riak</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r>
                        <a:rPr lang="en-US" dirty="0" smtClean="0"/>
                        <a:t>Neo4j,</a:t>
                      </a:r>
                      <a:r>
                        <a:rPr lang="en-US" baseline="0" dirty="0" smtClean="0"/>
                        <a:t> Infinite Graph</a:t>
                      </a:r>
                      <a:endParaRPr lang="en-US" dirty="0"/>
                    </a:p>
                  </a:txBody>
                  <a:tcPr/>
                </a:tc>
              </a:tr>
            </a:tbl>
          </a:graphicData>
        </a:graphic>
      </p:graphicFrame>
      <p:pic>
        <p:nvPicPr>
          <p:cNvPr id="5" name="Picture 2" descr="NoSQL Database Types"/>
          <p:cNvPicPr>
            <a:picLocks noChangeAspect="1" noChangeArrowheads="1"/>
          </p:cNvPicPr>
          <p:nvPr/>
        </p:nvPicPr>
        <p:blipFill>
          <a:blip r:embed="rId2"/>
          <a:srcRect/>
          <a:stretch>
            <a:fillRect/>
          </a:stretch>
        </p:blipFill>
        <p:spPr bwMode="auto">
          <a:xfrm>
            <a:off x="4500562" y="3357562"/>
            <a:ext cx="4443733" cy="3031385"/>
          </a:xfrm>
          <a:prstGeom prst="rect">
            <a:avLst/>
          </a:prstGeom>
          <a:noFill/>
        </p:spPr>
      </p:pic>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$set:{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 filter }, { update }, {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28336</TotalTime>
  <Words>7061</Words>
  <Application>Microsoft Office PowerPoint</Application>
  <PresentationFormat>On-screen Show (4:3)</PresentationFormat>
  <Paragraphs>886</Paragraphs>
  <Slides>148</Slides>
  <Notes>0</Notes>
  <HiddenSlides>1</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5437</cp:revision>
  <dcterms:created xsi:type="dcterms:W3CDTF">2015-10-09T06:09:34Z</dcterms:created>
  <dcterms:modified xsi:type="dcterms:W3CDTF">2019-10-09T05:50:52Z</dcterms:modified>
</cp:coreProperties>
</file>