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01"/>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284" r:id="rId52"/>
    <p:sldId id="1285" r:id="rId53"/>
    <p:sldId id="1334" r:id="rId54"/>
    <p:sldId id="1351" r:id="rId55"/>
    <p:sldId id="1335" r:id="rId56"/>
    <p:sldId id="1282" r:id="rId57"/>
    <p:sldId id="1283" r:id="rId58"/>
    <p:sldId id="1228" r:id="rId59"/>
    <p:sldId id="1229" r:id="rId60"/>
    <p:sldId id="1171" r:id="rId61"/>
    <p:sldId id="1172" r:id="rId62"/>
    <p:sldId id="1167" r:id="rId63"/>
    <p:sldId id="1168" r:id="rId64"/>
    <p:sldId id="1142" r:id="rId65"/>
    <p:sldId id="1143" r:id="rId66"/>
    <p:sldId id="1144" r:id="rId67"/>
    <p:sldId id="1350" r:id="rId68"/>
    <p:sldId id="1407" r:id="rId69"/>
    <p:sldId id="1340" r:id="rId70"/>
    <p:sldId id="1156" r:id="rId71"/>
    <p:sldId id="1145" r:id="rId72"/>
    <p:sldId id="1146" r:id="rId73"/>
    <p:sldId id="1147" r:id="rId74"/>
    <p:sldId id="1148" r:id="rId75"/>
    <p:sldId id="1149" r:id="rId76"/>
    <p:sldId id="1150" r:id="rId77"/>
    <p:sldId id="1151" r:id="rId78"/>
    <p:sldId id="1152" r:id="rId79"/>
    <p:sldId id="1153" r:id="rId80"/>
    <p:sldId id="1226" r:id="rId81"/>
    <p:sldId id="1227" r:id="rId82"/>
    <p:sldId id="1161" r:id="rId83"/>
    <p:sldId id="1162" r:id="rId84"/>
    <p:sldId id="1154" r:id="rId85"/>
    <p:sldId id="1155" r:id="rId86"/>
    <p:sldId id="1191" r:id="rId87"/>
    <p:sldId id="1192" r:id="rId88"/>
    <p:sldId id="1179" r:id="rId89"/>
    <p:sldId id="1180" r:id="rId90"/>
    <p:sldId id="1183" r:id="rId91"/>
    <p:sldId id="1184" r:id="rId92"/>
    <p:sldId id="1413" r:id="rId93"/>
    <p:sldId id="1414" r:id="rId94"/>
    <p:sldId id="1415" r:id="rId95"/>
    <p:sldId id="1416" r:id="rId96"/>
    <p:sldId id="1417" r:id="rId97"/>
    <p:sldId id="1420" r:id="rId98"/>
    <p:sldId id="1421" r:id="rId99"/>
    <p:sldId id="1332" r:id="rId100"/>
    <p:sldId id="1333" r:id="rId101"/>
    <p:sldId id="1193" r:id="rId102"/>
    <p:sldId id="1194" r:id="rId103"/>
    <p:sldId id="1223" r:id="rId104"/>
    <p:sldId id="1224" r:id="rId105"/>
    <p:sldId id="1277" r:id="rId106"/>
    <p:sldId id="1330" r:id="rId107"/>
    <p:sldId id="1328" r:id="rId108"/>
    <p:sldId id="1331" r:id="rId109"/>
    <p:sldId id="1329" r:id="rId110"/>
    <p:sldId id="1410" r:id="rId111"/>
    <p:sldId id="1412" r:id="rId112"/>
    <p:sldId id="1185" r:id="rId113"/>
    <p:sldId id="1186" r:id="rId114"/>
    <p:sldId id="1187" r:id="rId115"/>
    <p:sldId id="1188" r:id="rId116"/>
    <p:sldId id="1189" r:id="rId117"/>
    <p:sldId id="1190" r:id="rId118"/>
    <p:sldId id="1234" r:id="rId119"/>
    <p:sldId id="1235" r:id="rId120"/>
    <p:sldId id="1275" r:id="rId121"/>
    <p:sldId id="1276" r:id="rId122"/>
    <p:sldId id="1336" r:id="rId123"/>
    <p:sldId id="1337" r:id="rId124"/>
    <p:sldId id="1418" r:id="rId125"/>
    <p:sldId id="1419" r:id="rId126"/>
    <p:sldId id="1310" r:id="rId127"/>
    <p:sldId id="1311" r:id="rId128"/>
    <p:sldId id="1273" r:id="rId129"/>
    <p:sldId id="1274" r:id="rId130"/>
    <p:sldId id="1173" r:id="rId131"/>
    <p:sldId id="1174" r:id="rId132"/>
    <p:sldId id="1308" r:id="rId133"/>
    <p:sldId id="1309" r:id="rId134"/>
    <p:sldId id="1200" r:id="rId135"/>
    <p:sldId id="1201" r:id="rId136"/>
    <p:sldId id="1099" r:id="rId137"/>
    <p:sldId id="1256" r:id="rId138"/>
    <p:sldId id="1257" r:id="rId139"/>
    <p:sldId id="1258" r:id="rId140"/>
    <p:sldId id="1259" r:id="rId141"/>
    <p:sldId id="1348" r:id="rId142"/>
    <p:sldId id="1349" r:id="rId143"/>
    <p:sldId id="1326" r:id="rId144"/>
    <p:sldId id="1327" r:id="rId145"/>
    <p:sldId id="1322" r:id="rId146"/>
    <p:sldId id="1323" r:id="rId147"/>
    <p:sldId id="1533" r:id="rId148"/>
    <p:sldId id="1534" r:id="rId149"/>
    <p:sldId id="1324" r:id="rId150"/>
    <p:sldId id="1325" r:id="rId151"/>
    <p:sldId id="1267" r:id="rId152"/>
    <p:sldId id="1268" r:id="rId153"/>
    <p:sldId id="1260" r:id="rId154"/>
    <p:sldId id="1261" r:id="rId155"/>
    <p:sldId id="1262" r:id="rId156"/>
    <p:sldId id="1263" r:id="rId157"/>
    <p:sldId id="1264" r:id="rId158"/>
    <p:sldId id="1406" r:id="rId159"/>
    <p:sldId id="1411" r:id="rId160"/>
    <p:sldId id="1341" r:id="rId161"/>
    <p:sldId id="1342" r:id="rId162"/>
    <p:sldId id="1265" r:id="rId163"/>
    <p:sldId id="1266" r:id="rId164"/>
    <p:sldId id="1216" r:id="rId165"/>
    <p:sldId id="1092" r:id="rId166"/>
    <p:sldId id="1251" r:id="rId167"/>
    <p:sldId id="1252" r:id="rId168"/>
    <p:sldId id="1269" r:id="rId169"/>
    <p:sldId id="1270" r:id="rId170"/>
    <p:sldId id="1271" r:id="rId171"/>
    <p:sldId id="1272" r:id="rId172"/>
    <p:sldId id="1219" r:id="rId173"/>
    <p:sldId id="1204" r:id="rId174"/>
    <p:sldId id="1338" r:id="rId175"/>
    <p:sldId id="1339" r:id="rId176"/>
    <p:sldId id="1346" r:id="rId177"/>
    <p:sldId id="1347" r:id="rId178"/>
    <p:sldId id="1528" r:id="rId179"/>
    <p:sldId id="1529" r:id="rId180"/>
    <p:sldId id="1530" r:id="rId181"/>
    <p:sldId id="1531" r:id="rId182"/>
    <p:sldId id="1408" r:id="rId183"/>
    <p:sldId id="1409" r:id="rId184"/>
    <p:sldId id="1315" r:id="rId185"/>
    <p:sldId id="1535" r:id="rId186"/>
    <p:sldId id="1532" r:id="rId187"/>
    <p:sldId id="1316" r:id="rId188"/>
    <p:sldId id="1318" r:id="rId189"/>
    <p:sldId id="1292" r:id="rId190"/>
    <p:sldId id="1301" r:id="rId191"/>
    <p:sldId id="1302" r:id="rId192"/>
    <p:sldId id="1294" r:id="rId193"/>
    <p:sldId id="1293" r:id="rId194"/>
    <p:sldId id="1295" r:id="rId195"/>
    <p:sldId id="1296" r:id="rId196"/>
    <p:sldId id="1297" r:id="rId197"/>
    <p:sldId id="1303" r:id="rId198"/>
    <p:sldId id="1304" r:id="rId199"/>
    <p:sldId id="954" r:id="rId200"/>
    <p:sldId id="1307" r:id="rId201"/>
    <p:sldId id="1359" r:id="rId202"/>
    <p:sldId id="1360" r:id="rId203"/>
    <p:sldId id="1364" r:id="rId204"/>
    <p:sldId id="1363" r:id="rId205"/>
    <p:sldId id="788" r:id="rId206"/>
    <p:sldId id="1499" r:id="rId207"/>
    <p:sldId id="1422" r:id="rId208"/>
    <p:sldId id="1514" r:id="rId209"/>
    <p:sldId id="1516" r:id="rId210"/>
    <p:sldId id="1519" r:id="rId211"/>
    <p:sldId id="1515" r:id="rId212"/>
    <p:sldId id="1518" r:id="rId213"/>
    <p:sldId id="1517" r:id="rId214"/>
    <p:sldId id="1423" r:id="rId215"/>
    <p:sldId id="1436" r:id="rId216"/>
    <p:sldId id="1437" r:id="rId217"/>
    <p:sldId id="1424" r:id="rId218"/>
    <p:sldId id="1441" r:id="rId219"/>
    <p:sldId id="1442" r:id="rId220"/>
    <p:sldId id="1520" r:id="rId221"/>
    <p:sldId id="1443" r:id="rId222"/>
    <p:sldId id="1444" r:id="rId223"/>
    <p:sldId id="1445" r:id="rId224"/>
    <p:sldId id="1446" r:id="rId225"/>
    <p:sldId id="1447" r:id="rId226"/>
    <p:sldId id="1521" r:id="rId227"/>
    <p:sldId id="1426" r:id="rId228"/>
    <p:sldId id="1438" r:id="rId229"/>
    <p:sldId id="1439" r:id="rId230"/>
    <p:sldId id="1448" r:id="rId231"/>
    <p:sldId id="1449" r:id="rId232"/>
    <p:sldId id="1450" r:id="rId233"/>
    <p:sldId id="1451" r:id="rId234"/>
    <p:sldId id="1452" r:id="rId235"/>
    <p:sldId id="1453" r:id="rId236"/>
    <p:sldId id="1454" r:id="rId237"/>
    <p:sldId id="1522" r:id="rId238"/>
    <p:sldId id="1440" r:id="rId239"/>
    <p:sldId id="1455" r:id="rId240"/>
    <p:sldId id="1456" r:id="rId241"/>
    <p:sldId id="1523" r:id="rId242"/>
    <p:sldId id="1524" r:id="rId243"/>
    <p:sldId id="1525" r:id="rId244"/>
    <p:sldId id="1526" r:id="rId245"/>
    <p:sldId id="1527" r:id="rId246"/>
    <p:sldId id="1500" r:id="rId247"/>
    <p:sldId id="1457" r:id="rId248"/>
    <p:sldId id="1498" r:id="rId249"/>
    <p:sldId id="1474" r:id="rId250"/>
    <p:sldId id="1475" r:id="rId251"/>
    <p:sldId id="1476" r:id="rId252"/>
    <p:sldId id="1477" r:id="rId253"/>
    <p:sldId id="1478" r:id="rId254"/>
    <p:sldId id="1479" r:id="rId255"/>
    <p:sldId id="1480" r:id="rId256"/>
    <p:sldId id="1481" r:id="rId257"/>
    <p:sldId id="1482" r:id="rId258"/>
    <p:sldId id="1483" r:id="rId259"/>
    <p:sldId id="1484" r:id="rId260"/>
    <p:sldId id="1485" r:id="rId261"/>
    <p:sldId id="1486" r:id="rId262"/>
    <p:sldId id="1487" r:id="rId263"/>
    <p:sldId id="1488" r:id="rId264"/>
    <p:sldId id="1489" r:id="rId265"/>
    <p:sldId id="1490" r:id="rId266"/>
    <p:sldId id="1491" r:id="rId267"/>
    <p:sldId id="1492" r:id="rId268"/>
    <p:sldId id="1493" r:id="rId269"/>
    <p:sldId id="1494" r:id="rId270"/>
    <p:sldId id="1495" r:id="rId271"/>
    <p:sldId id="1496" r:id="rId272"/>
    <p:sldId id="1497" r:id="rId273"/>
    <p:sldId id="1501" r:id="rId274"/>
    <p:sldId id="1513" r:id="rId275"/>
    <p:sldId id="1502" r:id="rId276"/>
    <p:sldId id="1539" r:id="rId277"/>
    <p:sldId id="1503" r:id="rId278"/>
    <p:sldId id="1505" r:id="rId279"/>
    <p:sldId id="1537" r:id="rId280"/>
    <p:sldId id="1550" r:id="rId281"/>
    <p:sldId id="1538" r:id="rId282"/>
    <p:sldId id="1506" r:id="rId283"/>
    <p:sldId id="1507" r:id="rId284"/>
    <p:sldId id="1536" r:id="rId285"/>
    <p:sldId id="1508" r:id="rId286"/>
    <p:sldId id="1540" r:id="rId287"/>
    <p:sldId id="1541" r:id="rId288"/>
    <p:sldId id="1551" r:id="rId289"/>
    <p:sldId id="1552" r:id="rId290"/>
    <p:sldId id="1553" r:id="rId291"/>
    <p:sldId id="1554" r:id="rId292"/>
    <p:sldId id="1555" r:id="rId293"/>
    <p:sldId id="1556" r:id="rId294"/>
    <p:sldId id="1557" r:id="rId295"/>
    <p:sldId id="1558" r:id="rId296"/>
    <p:sldId id="1559" r:id="rId297"/>
    <p:sldId id="1560" r:id="rId298"/>
    <p:sldId id="1561" r:id="rId299"/>
    <p:sldId id="1087" r:id="rId30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A36"/>
    <a:srgbClr val="B5731B"/>
    <a:srgbClr val="910D3F"/>
    <a:srgbClr val="B22251"/>
    <a:srgbClr val="732B54"/>
    <a:srgbClr val="036883"/>
    <a:srgbClr val="B6816E"/>
    <a:srgbClr val="C05893"/>
    <a:srgbClr val="047796"/>
    <a:srgbClr val="4F08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737" autoAdjust="0"/>
  </p:normalViewPr>
  <p:slideViewPr>
    <p:cSldViewPr>
      <p:cViewPr varScale="1">
        <p:scale>
          <a:sx n="86" d="100"/>
          <a:sy n="86" d="100"/>
        </p:scale>
        <p:origin x="300" y="108"/>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viewProps" Target="viewProps.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291" Type="http://schemas.openxmlformats.org/officeDocument/2006/relationships/slide" Target="slides/slide290.xml"/><Relationship Id="rId305" Type="http://schemas.openxmlformats.org/officeDocument/2006/relationships/theme" Target="theme/theme1.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tableStyles" Target="tableStyles.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presProps" Target="presProps.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11-05-2024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65</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66</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156</a:t>
            </a:fld>
            <a:endParaRPr lang="en-IN"/>
          </a:p>
        </p:txBody>
      </p:sp>
    </p:spTree>
    <p:extLst>
      <p:ext uri="{BB962C8B-B14F-4D97-AF65-F5344CB8AC3E}">
        <p14:creationId xmlns:p14="http://schemas.microsoft.com/office/powerpoint/2010/main" val="1551893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274</a:t>
            </a:fld>
            <a:endParaRPr lang="en-IN"/>
          </a:p>
        </p:txBody>
      </p:sp>
    </p:spTree>
    <p:extLst>
      <p:ext uri="{BB962C8B-B14F-4D97-AF65-F5344CB8AC3E}">
        <p14:creationId xmlns:p14="http://schemas.microsoft.com/office/powerpoint/2010/main" val="1691245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5/11/2024</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5/11/2024</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5/11/2024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5/11/2024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5" y="5753968"/>
            <a:ext cx="7704856" cy="87851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119336" y="1844824"/>
            <a:ext cx="11881320" cy="5016758"/>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requires a predefined schema, meaning the structure of the data (tables, columns, data types) needs to be defined before data can be inserted whereas NoSQL typically has a dynamic or schema-less approach, allowing for flexibility in the data structure. New fields can be added without requiring a predefined schema.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119336" y="992922"/>
            <a:ext cx="11881320"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val="391652235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263352" y="5398532"/>
            <a:ext cx="11593288"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8765106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3528298"/>
            <a:ext cx="11449272" cy="286232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removes from an existing array all the value or values that match a specified condition.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407368" y="769347"/>
            <a:ext cx="11449272" cy="1661993"/>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value1, value2,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&lt;field1&gt;: &lt;value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&lt;field2&gt;: &lt;value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330188" y="2708920"/>
            <a:ext cx="11598460" cy="3693319"/>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website: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phone: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-333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website: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Rating: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$position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0</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dirty="0">
              <a:latin typeface="Source Code Pro" panose="020B0509030403020204" pitchFamily="49" charset="0"/>
              <a:ea typeface="Source Code Pro" panose="020B0509030403020204" pitchFamily="49" charset="0"/>
            </a:endParaRPr>
          </a:p>
        </p:txBody>
      </p:sp>
      <p:sp>
        <p:nvSpPr>
          <p:cNvPr id="4" name="Rectangle 3">
            <a:extLst>
              <a:ext uri="{FF2B5EF4-FFF2-40B4-BE49-F238E27FC236}">
                <a16:creationId xmlns:a16="http://schemas.microsoft.com/office/drawing/2014/main" id="{F21273BB-C72A-DA04-8E9E-DACE817C1D29}"/>
              </a:ext>
            </a:extLst>
          </p:cNvPr>
          <p:cNvSpPr/>
          <p:nvPr/>
        </p:nvSpPr>
        <p:spPr>
          <a:xfrm>
            <a:off x="407368" y="769347"/>
            <a:ext cx="11449272" cy="1661993"/>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value1, value2,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&lt;field1&gt;: &lt;value </a:t>
            </a:r>
            <a:r>
              <a:rPr lang="en-US" b="0" i="0" dirty="0">
                <a:solidFill>
                  <a:schemeClr val="bg1">
                    <a:lumMod val="50000"/>
                  </a:schemeClr>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rPr>
              <a:t>condition&gt;, &lt;field2&gt;: &lt;value </a:t>
            </a:r>
            <a:r>
              <a:rPr lang="en-US" b="0" i="0" dirty="0">
                <a:solidFill>
                  <a:schemeClr val="bg1">
                    <a:lumMod val="50000"/>
                  </a:schemeClr>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rPr>
              <a:t>condition&gt;,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filter.</a:t>
            </a:r>
          </a:p>
        </p:txBody>
      </p:sp>
    </p:spTree>
    <p:extLst>
      <p:ext uri="{BB962C8B-B14F-4D97-AF65-F5344CB8AC3E}">
        <p14:creationId xmlns:p14="http://schemas.microsoft.com/office/powerpoint/2010/main" val="426282101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stage.</a:t>
            </a:r>
          </a:p>
        </p:txBody>
      </p:sp>
    </p:spTree>
    <p:extLst>
      <p:ext uri="{BB962C8B-B14F-4D97-AF65-F5344CB8AC3E}">
        <p14:creationId xmlns:p14="http://schemas.microsoft.com/office/powerpoint/2010/main" val="38721386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Gill Sans MT" panose="020B0502020104020203" pitchFamily="34" charset="0"/>
              </a:rPr>
              <a:t>Passes along the documents with the requested fields to the next stage in the pipeline. The specified fields can be existing fields from the input documents or newly computed fields.</a:t>
            </a:r>
            <a:endParaRPr lang="en-IN" dirty="0">
              <a:latin typeface="Gill Sans MT" panose="020B0502020104020203" pitchFamily="34" charset="0"/>
            </a:endParaRPr>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output.</a:t>
            </a:r>
          </a:p>
        </p:txBody>
      </p:sp>
    </p:spTree>
    <p:extLst>
      <p:ext uri="{BB962C8B-B14F-4D97-AF65-F5344CB8AC3E}">
        <p14:creationId xmlns:p14="http://schemas.microsoft.com/office/powerpoint/2010/main" val="362649428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369332"/>
          </a:xfrm>
          <a:prstGeom prst="rect">
            <a:avLst/>
          </a:prstGeom>
        </p:spPr>
        <p:txBody>
          <a:bodyPr wrap="square">
            <a:spAutoFit/>
          </a:bodyPr>
          <a:lstStyle/>
          <a:p>
            <a:r>
              <a:rPr lang="en-US" dirty="0">
                <a:solidFill>
                  <a:srgbClr val="222222"/>
                </a:solidFill>
                <a:latin typeface="Gill Sans MT (Body)"/>
              </a:rPr>
              <a:t>Removes field(s) from the output. </a:t>
            </a:r>
            <a:r>
              <a:rPr lang="en-US" b="1" dirty="0">
                <a:solidFill>
                  <a:srgbClr val="222222"/>
                </a:solidFill>
                <a:latin typeface="Gill Sans MT (Body)"/>
              </a:rPr>
              <a:t>Will not delete the field(s) from the saved document.</a:t>
            </a:r>
            <a:endParaRPr lang="en-IN" b="1" dirty="0">
              <a:latin typeface="Gill Sans MT (Body)"/>
            </a:endParaRPr>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expression.</a:t>
            </a:r>
          </a:p>
        </p:txBody>
      </p:sp>
    </p:spTree>
    <p:extLst>
      <p:ext uri="{BB962C8B-B14F-4D97-AF65-F5344CB8AC3E}">
        <p14:creationId xmlns:p14="http://schemas.microsoft.com/office/powerpoint/2010/main" val="341279376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Gill Sans MT (Body)"/>
              </a:rPr>
              <a:t>To avoid treating numeric or boolean literals as projection flags, use the </a:t>
            </a:r>
            <a:r>
              <a:rPr lang="en-US" dirty="0">
                <a:solidFill>
                  <a:srgbClr val="D83713"/>
                </a:solidFill>
                <a:latin typeface="Gill Sans MT (Body)"/>
                <a:ea typeface="Source Code Pro" panose="020B0509030403020204" pitchFamily="49" charset="0"/>
              </a:rPr>
              <a:t>$literal</a:t>
            </a:r>
            <a:r>
              <a:rPr lang="en-US" dirty="0">
                <a:latin typeface="Gill Sans MT (Body)"/>
              </a:rPr>
              <a:t> expression to wrap the numeric or boolean literals.</a:t>
            </a:r>
            <a:endParaRPr lang="en-IN" dirty="0">
              <a:latin typeface="Gill Sans MT (Body)"/>
            </a:endParaRPr>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
        <p:nvSpPr>
          <p:cNvPr id="3" name="TextBox 2">
            <a:extLst>
              <a:ext uri="{FF2B5EF4-FFF2-40B4-BE49-F238E27FC236}">
                <a16:creationId xmlns:a16="http://schemas.microsoft.com/office/drawing/2014/main" id="{17DAD17A-912F-0210-1185-A4631D59AE59}"/>
              </a:ext>
            </a:extLst>
          </p:cNvPr>
          <p:cNvSpPr txBox="1"/>
          <p:nvPr/>
        </p:nvSpPr>
        <p:spPr>
          <a:xfrm>
            <a:off x="407368" y="4005064"/>
            <a:ext cx="11449272" cy="267765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appends new fields to existing documents. You can include one or more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stages in an aggregation operation.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equivalent to a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that explicitly specifies all existing fields in the input documents and adds the new fields.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specified after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new fields in </a:t>
            </a:r>
            <a:r>
              <a:rPr lang="en-US" dirty="0">
                <a:solidFill>
                  <a:srgbClr val="D83713"/>
                </a:solidFill>
                <a:latin typeface="Palatino Linotype" panose="02040502050505030304" pitchFamily="18" charset="0"/>
              </a:rPr>
              <a:t>$addFields</a:t>
            </a:r>
            <a:r>
              <a:rPr lang="en-US" dirty="0">
                <a:latin typeface="Palatino Linotype" panose="02040502050505030304" pitchFamily="18" charset="0"/>
              </a:rPr>
              <a:t> stage will be automatically get added in output document, but if it given before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the new fields must be </a:t>
            </a:r>
            <a:r>
              <a:rPr lang="en-IN" dirty="0">
                <a:latin typeface="Palatino Linotype" panose="02040502050505030304" pitchFamily="18" charset="0"/>
              </a:rPr>
              <a:t>exclusively</a:t>
            </a:r>
            <a:r>
              <a:rPr lang="en-IN" b="0" i="0" dirty="0">
                <a:solidFill>
                  <a:srgbClr val="202124"/>
                </a:solidFill>
                <a:effectLst/>
                <a:latin typeface="Google Sans"/>
              </a:rPr>
              <a:t> </a:t>
            </a:r>
            <a:r>
              <a:rPr lang="en-US" dirty="0">
                <a:latin typeface="Palatino Linotype" panose="02040502050505030304" pitchFamily="18" charset="0"/>
              </a:rPr>
              <a:t>given in the </a:t>
            </a:r>
            <a:r>
              <a:rPr lang="en-US" dirty="0">
                <a:solidFill>
                  <a:srgbClr val="D83713"/>
                </a:solidFill>
                <a:latin typeface="Palatino Linotype" panose="02040502050505030304" pitchFamily="18" charset="0"/>
              </a:rPr>
              <a:t>$</a:t>
            </a:r>
            <a:r>
              <a:rPr lang="en-US">
                <a:solidFill>
                  <a:srgbClr val="D83713"/>
                </a:solidFill>
                <a:latin typeface="Palatino Linotype" panose="02040502050505030304" pitchFamily="18" charset="0"/>
              </a:rPr>
              <a:t>project </a:t>
            </a:r>
            <a:r>
              <a:rPr lang="en-US">
                <a:latin typeface="Palatino Linotype" panose="02040502050505030304" pitchFamily="18" charset="0"/>
              </a:rPr>
              <a:t>stage.</a:t>
            </a:r>
            <a:endParaRPr lang="en-US" dirty="0">
              <a:latin typeface="Palatino Linotype" panose="02040502050505030304" pitchFamily="18" charset="0"/>
            </a:endParaRPr>
          </a:p>
        </p:txBody>
      </p:sp>
      <p:sp>
        <p:nvSpPr>
          <p:cNvPr id="5" name="TextBox 4">
            <a:extLst>
              <a:ext uri="{FF2B5EF4-FFF2-40B4-BE49-F238E27FC236}">
                <a16:creationId xmlns:a16="http://schemas.microsoft.com/office/drawing/2014/main" id="{12675952-BEAA-12B2-0976-1AE497730CFC}"/>
              </a:ext>
            </a:extLst>
          </p:cNvPr>
          <p:cNvSpPr txBox="1"/>
          <p:nvPr/>
        </p:nvSpPr>
        <p:spPr>
          <a:xfrm>
            <a:off x="407368" y="134516"/>
            <a:ext cx="11449272" cy="110799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Remember:</a:t>
            </a:r>
          </a:p>
          <a:p>
            <a:endParaRPr lang="en-US" sz="800" b="1" i="1" dirty="0">
              <a:solidFill>
                <a:srgbClr val="FF0000"/>
              </a:solidFill>
              <a:latin typeface="Palatino Linotype" panose="02040502050505030304" pitchFamily="18" charset="0"/>
            </a:endParaRPr>
          </a:p>
          <a:p>
            <a:r>
              <a:rPr lang="en-US" dirty="0">
                <a:latin typeface="Palatino Linotype" panose="02040502050505030304" pitchFamily="18" charset="0"/>
              </a:rPr>
              <a:t>If the name of the </a:t>
            </a:r>
            <a:r>
              <a:rPr lang="en-US" b="1" i="1" dirty="0">
                <a:latin typeface="Palatino Linotype" panose="02040502050505030304" pitchFamily="18" charset="0"/>
              </a:rPr>
              <a:t>new field is the same as an existing field name </a:t>
            </a:r>
            <a:r>
              <a:rPr lang="en-US" dirty="0">
                <a:latin typeface="Palatino Linotype" panose="02040502050505030304" pitchFamily="18" charset="0"/>
              </a:rPr>
              <a:t>(including _id),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overwrites the existing value of that field with the value of the specified expression.</a:t>
            </a:r>
          </a:p>
        </p:txBody>
      </p:sp>
    </p:spTree>
    <p:extLst>
      <p:ext uri="{BB962C8B-B14F-4D97-AF65-F5344CB8AC3E}">
        <p14:creationId xmlns:p14="http://schemas.microsoft.com/office/powerpoint/2010/main" val="325785248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$addFields</a:t>
            </a:r>
            <a:r>
              <a:rPr lang="en-US" dirty="0">
                <a:solidFill>
                  <a:srgbClr val="061621"/>
                </a:solidFill>
                <a:latin typeface="Source Code Pro" panose="020B0509030403020204" pitchFamily="49" charset="0"/>
                <a:ea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a typeface="Source Code Pro" panose="020B0509030403020204" pitchFamily="49" charset="0"/>
            </a:endParaRPr>
          </a:p>
          <a:p>
            <a:r>
              <a:rPr lang="en-IN" b="0" i="0" dirty="0">
                <a:solidFill>
                  <a:srgbClr val="061621"/>
                </a:solidFill>
                <a:effectLst/>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ea typeface="Source Code Pro" panose="020B0509030403020204" pitchFamily="49" charset="0"/>
              </a:rPr>
              <a:t>$set</a:t>
            </a:r>
            <a:r>
              <a:rPr lang="en-IN" b="0" i="0" dirty="0">
                <a:solidFill>
                  <a:srgbClr val="061621"/>
                </a:solidFill>
                <a:effectLst/>
                <a:latin typeface="Source Code Pro" panose="020B0509030403020204" pitchFamily="49" charset="0"/>
                <a:ea typeface="Source Code Pro" panose="020B0509030403020204" pitchFamily="49" charset="0"/>
              </a:rPr>
              <a:t>: { &lt;newField&gt;: &lt;expression&gt;, ... } }</a:t>
            </a:r>
            <a:endParaRPr lang="en-IN" dirty="0">
              <a:latin typeface="Source Code Pro" panose="020B0509030403020204" pitchFamily="49" charset="0"/>
              <a:ea typeface="Source Code Pro" panose="020B0509030403020204" pitchFamily="49" charset="0"/>
            </a:endParaRPr>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923330"/>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"$sal",  commission: "$comm"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"$salary", "$commission"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p:txBody>
      </p:sp>
    </p:spTree>
    <p:extLst>
      <p:ext uri="{BB962C8B-B14F-4D97-AF65-F5344CB8AC3E}">
        <p14:creationId xmlns:p14="http://schemas.microsoft.com/office/powerpoint/2010/main" val="95593075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$expr</a:t>
            </a:r>
            <a:endParaRPr lang="en-US" dirty="0"/>
          </a:p>
        </p:txBody>
      </p:sp>
      <p:sp>
        <p:nvSpPr>
          <p:cNvPr id="4" name="Rectangle 3"/>
          <p:cNvSpPr/>
          <p:nvPr/>
        </p:nvSpPr>
        <p:spPr>
          <a:xfrm>
            <a:off x="2201512" y="2895600"/>
            <a:ext cx="7788975" cy="677108"/>
          </a:xfrm>
          <a:prstGeom prst="rect">
            <a:avLst/>
          </a:prstGeom>
          <a:solidFill>
            <a:schemeClr val="accent3">
              <a:lumMod val="20000"/>
              <a:lumOff val="80000"/>
            </a:schemeClr>
          </a:solidFill>
        </p:spPr>
        <p:txBody>
          <a:bodyPr wrap="square">
            <a:spAutoFit/>
          </a:bodyPr>
          <a:lstStyle/>
          <a:p>
            <a:r>
              <a:rPr lang="en-US" sz="2000" b="1" dirty="0">
                <a:solidFill>
                  <a:srgbClr val="FF5A36"/>
                </a:solidFill>
                <a:latin typeface="SimSun" panose="02010600030101010101" pitchFamily="2" charset="-122"/>
                <a:ea typeface="SimSun" panose="02010600030101010101" pitchFamily="2" charset="-122"/>
                <a:cs typeface="Arial" panose="020B0604020202020204" pitchFamily="34" charset="0"/>
              </a:rPr>
              <a:t>$expr</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can build query expressions that compare fields from the same document in a $match stage. </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E66AE7A1-1BDC-BCCB-47A7-DF6D49A1824C}"/>
              </a:ext>
            </a:extLst>
          </p:cNvPr>
          <p:cNvSpPr/>
          <p:nvPr/>
        </p:nvSpPr>
        <p:spPr>
          <a:xfrm>
            <a:off x="5735960" y="4869160"/>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Tree>
    <p:extLst>
      <p:ext uri="{BB962C8B-B14F-4D97-AF65-F5344CB8AC3E}">
        <p14:creationId xmlns:p14="http://schemas.microsoft.com/office/powerpoint/2010/main" val="4261037703"/>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$expr </a:t>
            </a:r>
          </a:p>
        </p:txBody>
      </p:sp>
      <p:sp>
        <p:nvSpPr>
          <p:cNvPr id="7" name="Rectangle 6"/>
          <p:cNvSpPr/>
          <p:nvPr/>
        </p:nvSpPr>
        <p:spPr>
          <a:xfrm>
            <a:off x="1524000" y="762001"/>
            <a:ext cx="9144000" cy="369332"/>
          </a:xfrm>
          <a:prstGeom prst="rect">
            <a:avLst/>
          </a:prstGeom>
        </p:spPr>
        <p:txBody>
          <a:bodyPr wrap="square">
            <a:spAutoFit/>
          </a:bodyPr>
          <a:lstStyle/>
          <a:p>
            <a:r>
              <a:rPr lang="en-IN" dirty="0">
                <a:latin typeface="Gill Sans MT (Body)"/>
              </a:rPr>
              <a:t>TODO</a:t>
            </a:r>
          </a:p>
        </p:txBody>
      </p:sp>
      <p:sp>
        <p:nvSpPr>
          <p:cNvPr id="4" name="Rectangle 3"/>
          <p:cNvSpPr/>
          <p:nvPr/>
        </p:nvSpPr>
        <p:spPr>
          <a:xfrm>
            <a:off x="335360" y="1412776"/>
            <a:ext cx="11377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&lt;operator&gt;: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3" name="TextBox 2">
            <a:extLst>
              <a:ext uri="{FF2B5EF4-FFF2-40B4-BE49-F238E27FC236}">
                <a16:creationId xmlns:a16="http://schemas.microsoft.com/office/drawing/2014/main" id="{5EE639A0-3162-F820-7A7F-7DB61CA2F44E}"/>
              </a:ext>
            </a:extLst>
          </p:cNvPr>
          <p:cNvSpPr txBox="1"/>
          <p:nvPr/>
        </p:nvSpPr>
        <p:spPr>
          <a:xfrm>
            <a:off x="335360" y="2060848"/>
            <a:ext cx="11377264" cy="1846659"/>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sal</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dirty="0">
                <a:solidFill>
                  <a:srgbClr val="994646"/>
                </a:solidFill>
                <a:latin typeface="Source Code Pro" panose="020B0509030403020204" pitchFamily="49" charset="0"/>
                <a:ea typeface="Source Code Pro" panose="020B0509030403020204" pitchFamily="49" charset="0"/>
              </a:rPr>
              <a:t>3000</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endParaRPr lang="en-IN" dirty="0"/>
          </a:p>
        </p:txBody>
      </p:sp>
      <p:sp>
        <p:nvSpPr>
          <p:cNvPr id="9" name="TextBox 8">
            <a:extLst>
              <a:ext uri="{FF2B5EF4-FFF2-40B4-BE49-F238E27FC236}">
                <a16:creationId xmlns:a16="http://schemas.microsoft.com/office/drawing/2014/main" id="{0A6B36DA-AF3D-A8A0-C475-6CC18246DB06}"/>
              </a:ext>
            </a:extLst>
          </p:cNvPr>
          <p:cNvSpPr txBox="1"/>
          <p:nvPr/>
        </p:nvSpPr>
        <p:spPr>
          <a:xfrm>
            <a:off x="335360" y="4490134"/>
            <a:ext cx="11377264" cy="1754326"/>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false, ename: true, sal: true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false, ename: true, sal: true,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'$x', '$y’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866958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Randomly selects the specified number of documents from its input.</a:t>
            </a:r>
            <a:endParaRPr lang="en-IN" dirty="0">
              <a:latin typeface="Gill Sans MT (Body)"/>
            </a:endParaRPr>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956768819"/>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pPr marL="0" algn="l" rtl="0" eaLnBrk="1" fontAlgn="t" latinLnBrk="0" hangingPunct="1">
              <a:spcBef>
                <a:spcPts val="0"/>
              </a:spcBef>
              <a:spcAft>
                <a:spcPts val="0"/>
              </a:spcAft>
            </a:pP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IN" sz="1800" b="0" i="0" u="none" strike="noStrike" kern="1200" dirty="0">
                <a:solidFill>
                  <a:srgbClr val="D83713"/>
                </a:solidFill>
                <a:effectLst/>
                <a:latin typeface="Source Code Pro" panose="020B0509030403020204" pitchFamily="49" charset="0"/>
                <a:ea typeface="Source Code Pro" panose="020B0509030403020204" pitchFamily="49" charset="0"/>
              </a:rPr>
              <a:t>path</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'$&lt;field path&gt;'</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includeArrayIndex: &lt;string&gt;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3212976"/>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55249225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767408" y="5301208"/>
            <a:ext cx="1051316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21528817"/>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$round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$round</a:t>
                      </a:r>
                      <a:r>
                        <a:rPr kumimoji="0" lang="en-IN" b="0" i="0" kern="1200" dirty="0">
                          <a:solidFill>
                            <a:schemeClr val="tx1"/>
                          </a:solidFill>
                          <a:effectLst/>
                          <a:latin typeface="+mn-lt"/>
                          <a:ea typeface="+mn-ea"/>
                          <a:cs typeface="+mn-cs"/>
                        </a:rPr>
                        <a:t>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263352" y="609600"/>
            <a:ext cx="11737304"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4260124234"/>
              </p:ext>
            </p:extLst>
          </p:nvPr>
        </p:nvGraphicFramePr>
        <p:xfrm>
          <a:off x="263352" y="1628800"/>
          <a:ext cx="11737304" cy="5116290"/>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'$&lt;array&gt;',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&lt;delimiter&gt;</a:t>
                      </a:r>
                      <a:r>
                        <a:rPr kumimoji="0" lang="en-US" sz="1800" b="0" i="0" kern="120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r h="511629">
                <a:tc>
                  <a:txBody>
                    <a:bodyPr/>
                    <a:lstStyle/>
                    <a:p>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$slice</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'$&lt;array&gt;'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&lt;position&gt;,  &lt;n&gt; ]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922808113"/>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4240260"/>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8209904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489356"/>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071853169"/>
              </p:ext>
            </p:extLst>
          </p:nvPr>
        </p:nvGraphicFramePr>
        <p:xfrm>
          <a:off x="1524000" y="2433816"/>
          <a:ext cx="9684568" cy="277368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$count</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$count</a:t>
                      </a:r>
                      <a:r>
                        <a:rPr kumimoji="0" lang="en-US" sz="1800" kern="120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tc>
                <a:extLst>
                  <a:ext uri="{0D108BD9-81ED-4DB2-BD59-A6C34878D82A}">
                    <a16:rowId xmlns:a16="http://schemas.microsoft.com/office/drawing/2014/main" val="2632546855"/>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
        <p:nvSpPr>
          <p:cNvPr id="8" name="TextBox 7">
            <a:extLst>
              <a:ext uri="{FF2B5EF4-FFF2-40B4-BE49-F238E27FC236}">
                <a16:creationId xmlns:a16="http://schemas.microsoft.com/office/drawing/2014/main" id="{8A14B090-1EF6-D5D9-746E-0619D5AEAC23}"/>
              </a:ext>
            </a:extLst>
          </p:cNvPr>
          <p:cNvSpPr txBox="1"/>
          <p:nvPr/>
        </p:nvSpPr>
        <p:spPr>
          <a:xfrm>
            <a:off x="383704" y="1224868"/>
            <a:ext cx="6088216"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The maximum size an individual document can be in MongoDB is </a:t>
            </a:r>
            <a:r>
              <a:rPr lang="en-US" b="1" i="0" dirty="0">
                <a:solidFill>
                  <a:srgbClr val="202124"/>
                </a:solidFill>
                <a:effectLst/>
                <a:latin typeface="arial" panose="020B0604020202020204" pitchFamily="34" charset="0"/>
              </a:rPr>
              <a:t>16MB with a nested depth of 100 levels</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&lt;field&gt;,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157192"/>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r>
              <a:rPr lang="en-IN" b="0" i="0" dirty="0">
                <a:solidFill>
                  <a:srgbClr val="D83713"/>
                </a:solidFill>
                <a:effectLst/>
                <a:latin typeface="Source Code Pro" panose="020B0509030403020204" pitchFamily="49" charset="0"/>
              </a:rPr>
              <a:t> 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103262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 _id: 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42088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322544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40640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3486432-9B17-4A66-94B9-71713B41A538}"/>
              </a:ext>
            </a:extLst>
          </p:cNvPr>
          <p:cNvSpPr/>
          <p:nvPr/>
        </p:nvSpPr>
        <p:spPr>
          <a:xfrm>
            <a:off x="911424" y="836712"/>
            <a:ext cx="10369152" cy="563231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$project }, { $match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$project }, { $match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4" name="Rectangle 3">
            <a:extLst>
              <a:ext uri="{FF2B5EF4-FFF2-40B4-BE49-F238E27FC236}">
                <a16:creationId xmlns:a16="http://schemas.microsoft.com/office/drawing/2014/main" id="{78238744-8775-3DD4-287A-407C518FF30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241927357"/>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FE2328-B001-4F0A-F1EA-1A2368F113D9}"/>
              </a:ext>
            </a:extLst>
          </p:cNvPr>
          <p:cNvSpPr txBox="1"/>
          <p:nvPr/>
        </p:nvSpPr>
        <p:spPr>
          <a:xfrm>
            <a:off x="767408" y="882000"/>
            <a:ext cx="10729192" cy="5355312"/>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'_id',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orderID</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as:</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pipeline: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product: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qty: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rate: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$multiply: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'$qty', '$rate'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80C24B96-AE65-730E-2D31-BECC32DE4A5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077047460"/>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35913"/>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Types of Machine Learning </a:t>
            </a:r>
            <a:r>
              <a:rPr lang="en-US" sz="3600" dirty="0">
                <a:solidFill>
                  <a:srgbClr val="DC525C"/>
                </a:solidFill>
                <a:latin typeface="Segoe UI Light" panose="020B0502040204020203" pitchFamily="34" charset="0"/>
                <a:cs typeface="Segoe UI Light" panose="020B0502040204020203" pitchFamily="34" charset="0"/>
              </a:rPr>
              <a:t>(Supervised, Un-Supervised, Reinforcement) </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93FDE3EF-4D7F-BFBC-66B1-F4F43BAD9F8F}"/>
              </a:ext>
            </a:extLst>
          </p:cNvPr>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Tree>
    <p:extLst>
      <p:ext uri="{BB962C8B-B14F-4D97-AF65-F5344CB8AC3E}">
        <p14:creationId xmlns:p14="http://schemas.microsoft.com/office/powerpoint/2010/main" val="1331387752"/>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pic>
        <p:nvPicPr>
          <p:cNvPr id="1032" name="Picture 8" descr="Supervised Learning (How supervised machine learning works?">
            <a:extLst>
              <a:ext uri="{FF2B5EF4-FFF2-40B4-BE49-F238E27FC236}">
                <a16:creationId xmlns:a16="http://schemas.microsoft.com/office/drawing/2014/main" id="{35750175-A72F-BADC-C2DA-9CF5A92156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920" y="2426206"/>
            <a:ext cx="5810539" cy="411973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1001DAA-4745-90A0-020D-AD535B56CBBF}"/>
              </a:ext>
            </a:extLst>
          </p:cNvPr>
          <p:cNvSpPr txBox="1"/>
          <p:nvPr/>
        </p:nvSpPr>
        <p:spPr>
          <a:xfrm>
            <a:off x="191344" y="584776"/>
            <a:ext cx="11737304" cy="1446550"/>
          </a:xfrm>
          <a:prstGeom prst="rect">
            <a:avLst/>
          </a:prstGeom>
          <a:noFill/>
        </p:spPr>
        <p:txBody>
          <a:bodyPr wrap="square">
            <a:spAutoFit/>
          </a:bodyPr>
          <a:lstStyle/>
          <a:p>
            <a:pPr algn="l"/>
            <a:r>
              <a:rPr lang="en-US" sz="2000" b="0" i="0" dirty="0">
                <a:solidFill>
                  <a:srgbClr val="2D3748"/>
                </a:solidFill>
                <a:effectLst/>
                <a:latin typeface="Arial" panose="020B0604020202020204" pitchFamily="34" charset="0"/>
                <a:cs typeface="Arial" panose="020B0604020202020204" pitchFamily="34" charset="0"/>
              </a:rPr>
              <a:t>Supervised machine learning has two key components: first is </a:t>
            </a:r>
            <a:r>
              <a:rPr lang="en-US" sz="2000" b="1" i="0" dirty="0">
                <a:solidFill>
                  <a:srgbClr val="2D3748"/>
                </a:solidFill>
                <a:effectLst/>
                <a:latin typeface="Arial" panose="020B0604020202020204" pitchFamily="34" charset="0"/>
                <a:cs typeface="Arial" panose="020B0604020202020204" pitchFamily="34" charset="0"/>
              </a:rPr>
              <a:t>input data</a:t>
            </a:r>
            <a:r>
              <a:rPr lang="en-US" sz="2000" b="0" i="0" dirty="0">
                <a:solidFill>
                  <a:srgbClr val="2D3748"/>
                </a:solidFill>
                <a:effectLst/>
                <a:latin typeface="Arial" panose="020B0604020202020204" pitchFamily="34" charset="0"/>
                <a:cs typeface="Arial" panose="020B0604020202020204" pitchFamily="34" charset="0"/>
              </a:rPr>
              <a:t> and second corresponding </a:t>
            </a:r>
            <a:r>
              <a:rPr lang="en-US" sz="2000" b="1" i="0" dirty="0">
                <a:solidFill>
                  <a:srgbClr val="2D3748"/>
                </a:solidFill>
                <a:effectLst/>
                <a:latin typeface="Arial" panose="020B0604020202020204" pitchFamily="34" charset="0"/>
                <a:cs typeface="Arial" panose="020B0604020202020204" pitchFamily="34" charset="0"/>
              </a:rPr>
              <a:t>output labels</a:t>
            </a:r>
            <a:r>
              <a:rPr lang="en-US" sz="2000" b="0" i="0" dirty="0">
                <a:solidFill>
                  <a:srgbClr val="2D3748"/>
                </a:solidFill>
                <a:effectLst/>
                <a:latin typeface="Arial" panose="020B0604020202020204" pitchFamily="34" charset="0"/>
                <a:cs typeface="Arial" panose="020B0604020202020204" pitchFamily="34" charset="0"/>
              </a:rPr>
              <a:t>. The goal is to build a model that can learn from this labeled data to make predictions or classifications on new, unseen data.</a:t>
            </a:r>
          </a:p>
          <a:p>
            <a:pPr algn="l"/>
            <a:endParaRPr lang="en-US" sz="800" b="0" i="0" dirty="0">
              <a:solidFill>
                <a:srgbClr val="2D3748"/>
              </a:solidFill>
              <a:effectLst/>
              <a:latin typeface="Arial" panose="020B0604020202020204" pitchFamily="34" charset="0"/>
              <a:cs typeface="Arial" panose="020B0604020202020204" pitchFamily="34" charset="0"/>
            </a:endParaRPr>
          </a:p>
          <a:p>
            <a:pPr algn="l"/>
            <a:r>
              <a:rPr lang="en-US" sz="2000" b="0" i="0" dirty="0">
                <a:solidFill>
                  <a:srgbClr val="2D3748"/>
                </a:solidFill>
                <a:effectLst/>
                <a:latin typeface="Arial" panose="020B0604020202020204" pitchFamily="34" charset="0"/>
                <a:cs typeface="Arial" panose="020B0604020202020204" pitchFamily="34" charset="0"/>
              </a:rPr>
              <a:t>The labeled data consists of input features  and the corresponding </a:t>
            </a:r>
            <a:r>
              <a:rPr lang="en-US" sz="2000" b="0" i="0">
                <a:solidFill>
                  <a:srgbClr val="2D3748"/>
                </a:solidFill>
                <a:effectLst/>
                <a:latin typeface="Arial" panose="020B0604020202020204" pitchFamily="34" charset="0"/>
                <a:cs typeface="Arial" panose="020B0604020202020204" pitchFamily="34" charset="0"/>
              </a:rPr>
              <a:t>output labels.</a:t>
            </a:r>
            <a:endParaRPr lang="en-US" sz="2000" b="0" i="0" dirty="0">
              <a:solidFill>
                <a:srgbClr val="2D3748"/>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8373981"/>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sp>
        <p:nvSpPr>
          <p:cNvPr id="9" name="TextBox 8">
            <a:extLst>
              <a:ext uri="{FF2B5EF4-FFF2-40B4-BE49-F238E27FC236}">
                <a16:creationId xmlns:a16="http://schemas.microsoft.com/office/drawing/2014/main" id="{C1001DAA-4745-90A0-020D-AD535B56CBBF}"/>
              </a:ext>
            </a:extLst>
          </p:cNvPr>
          <p:cNvSpPr txBox="1"/>
          <p:nvPr/>
        </p:nvSpPr>
        <p:spPr>
          <a:xfrm>
            <a:off x="191344" y="834965"/>
            <a:ext cx="11737304" cy="2862322"/>
          </a:xfrm>
          <a:prstGeom prst="rect">
            <a:avLst/>
          </a:prstGeom>
          <a:noFill/>
        </p:spPr>
        <p:txBody>
          <a:bodyPr wrap="square">
            <a:spAutoFit/>
          </a:bodyPr>
          <a:lstStyle/>
          <a:p>
            <a:pPr algn="l"/>
            <a:r>
              <a:rPr lang="en-US" sz="2000" b="1" i="0" dirty="0">
                <a:solidFill>
                  <a:srgbClr val="2D3748"/>
                </a:solidFill>
                <a:effectLst/>
                <a:latin typeface="Arial" panose="020B0604020202020204" pitchFamily="34" charset="0"/>
                <a:cs typeface="Arial" panose="020B0604020202020204" pitchFamily="34" charset="0"/>
              </a:rPr>
              <a:t>Medical Diagnosis</a:t>
            </a:r>
            <a:r>
              <a:rPr lang="en-US" sz="2000" b="0" i="0" dirty="0">
                <a:solidFill>
                  <a:srgbClr val="2D3748"/>
                </a:solidFill>
                <a:effectLst/>
                <a:latin typeface="Arial" panose="020B0604020202020204" pitchFamily="34" charset="0"/>
                <a:cs typeface="Arial" panose="020B0604020202020204" pitchFamily="34" charset="0"/>
              </a:rPr>
              <a:t>: Supervised algorithms are also used in the medical field for diagnosis purposes. It is done by using medical images and past labelled data with labels for disease conditions. With such a process, the machine can identify a disease for the new patients.</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Fraud Detection </a:t>
            </a:r>
            <a:r>
              <a:rPr lang="en-US" sz="2000" b="0" i="0" dirty="0">
                <a:solidFill>
                  <a:srgbClr val="2D3748"/>
                </a:solidFill>
                <a:effectLst/>
                <a:latin typeface="Arial" panose="020B0604020202020204" pitchFamily="34" charset="0"/>
                <a:cs typeface="Arial" panose="020B0604020202020204" pitchFamily="34" charset="0"/>
              </a:rPr>
              <a:t>- Supervised Learning algorithms are used for identifying fraud transactions, fraud customers, etc. It is done by using historic data to identify the patterns that can lead to possible fraud.</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Spam detection </a:t>
            </a:r>
            <a:r>
              <a:rPr lang="en-US" sz="2000" b="0" i="0" dirty="0">
                <a:solidFill>
                  <a:srgbClr val="2D3748"/>
                </a:solidFill>
                <a:effectLst/>
                <a:latin typeface="Arial" panose="020B0604020202020204" pitchFamily="34" charset="0"/>
                <a:cs typeface="Arial" panose="020B0604020202020204" pitchFamily="34" charset="0"/>
              </a:rPr>
              <a:t>- In spam detection &amp; filtering algorithms are used. These algorithms classify an email as spam or not spam. The spam emails are sent to the spam folder.</a:t>
            </a:r>
          </a:p>
        </p:txBody>
      </p:sp>
    </p:spTree>
    <p:extLst>
      <p:ext uri="{BB962C8B-B14F-4D97-AF65-F5344CB8AC3E}">
        <p14:creationId xmlns:p14="http://schemas.microsoft.com/office/powerpoint/2010/main" val="3761250937"/>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Unsupervised Learning</a:t>
            </a:r>
            <a:endParaRPr lang="en-IN" sz="3200" i="1" dirty="0">
              <a:solidFill>
                <a:srgbClr val="FF9900"/>
              </a:solidFill>
              <a:latin typeface="Arial" pitchFamily="34" charset="0"/>
              <a:cs typeface="Arial" pitchFamily="34" charset="0"/>
            </a:endParaRPr>
          </a:p>
        </p:txBody>
      </p:sp>
      <p:pic>
        <p:nvPicPr>
          <p:cNvPr id="2050" name="Picture 2" descr="Unsupervised Learning">
            <a:extLst>
              <a:ext uri="{FF2B5EF4-FFF2-40B4-BE49-F238E27FC236}">
                <a16:creationId xmlns:a16="http://schemas.microsoft.com/office/drawing/2014/main" id="{7E51A808-249E-665C-E076-AB08CEB32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1904" y="1986667"/>
            <a:ext cx="6412200" cy="45463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C63E81-36AD-9FD2-AA77-B0E75D9E17FA}"/>
              </a:ext>
            </a:extLst>
          </p:cNvPr>
          <p:cNvSpPr txBox="1"/>
          <p:nvPr/>
        </p:nvSpPr>
        <p:spPr>
          <a:xfrm>
            <a:off x="335360" y="829161"/>
            <a:ext cx="11308744" cy="1015663"/>
          </a:xfrm>
          <a:prstGeom prst="rect">
            <a:avLst/>
          </a:prstGeom>
          <a:noFill/>
        </p:spPr>
        <p:txBody>
          <a:bodyPr wrap="square">
            <a:spAutoFit/>
          </a:bodyPr>
          <a:lstStyle/>
          <a:p>
            <a:r>
              <a:rPr lang="en-US" sz="2000" b="0" i="0" dirty="0">
                <a:solidFill>
                  <a:srgbClr val="2D3748"/>
                </a:solidFill>
                <a:effectLst/>
                <a:latin typeface="Arial" panose="020B0604020202020204" pitchFamily="34" charset="0"/>
                <a:cs typeface="Arial" panose="020B0604020202020204" pitchFamily="34" charset="0"/>
              </a:rPr>
              <a:t>Unsupervised learning is a type of machine learning where the algorithm learns from unlabeled data without any predefined outputs or target variables. The unsupervised learning finds patterns, similarities, or groupings within the data to get insights and make data-driven decisions.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6974630"/>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075934680"/>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0" indent="0">
                        <a:buFont typeface="Arial" panose="020B0604020202020204" pitchFamily="34" charset="0"/>
                        <a:buNone/>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29184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991109712"/>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99635387"/>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2107700"/>
              </p:ext>
            </p:extLst>
          </p:nvPr>
        </p:nvGraphicFramePr>
        <p:xfrm>
          <a:off x="262800" y="692696"/>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158716"/>
              </p:ext>
            </p:extLst>
          </p:nvPr>
        </p:nvGraphicFramePr>
        <p:xfrm>
          <a:off x="262800" y="764704"/>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29703904"/>
              </p:ext>
            </p:extLst>
          </p:nvPr>
        </p:nvGraphicFramePr>
        <p:xfrm>
          <a:off x="262800" y="764704"/>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2196993532"/>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93095149"/>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2296336712"/>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14614181"/>
              </p:ext>
            </p:extLst>
          </p:nvPr>
        </p:nvGraphicFramePr>
        <p:xfrm>
          <a:off x="262800" y="764704"/>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1322465525"/>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4153484830"/>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14730105"/>
              </p:ext>
            </p:extLst>
          </p:nvPr>
        </p:nvGraphicFramePr>
        <p:xfrm>
          <a:off x="262800" y="764704"/>
          <a:ext cx="11664000" cy="62382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99707067"/>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537417771"/>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377057091"/>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191308331"/>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490910387"/>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608418218"/>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2232184393"/>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474326241"/>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01163617"/>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952756336"/>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61418287"/>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57333889"/>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2247703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858420004"/>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55476400"/>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23118897"/>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64578744"/>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632734901"/>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812043719"/>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769850586"/>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185296512"/>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333132652"/>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2575640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08619164"/>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13443300"/>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76095413"/>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499296393"/>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228516193"/>
              </p:ext>
            </p:extLst>
          </p:nvPr>
        </p:nvGraphicFramePr>
        <p:xfrm>
          <a:off x="262800" y="1124744"/>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600" dirty="0">
                          <a:latin typeface="Source Code Pro" panose="020B0509030403020204" pitchFamily="49" charset="0"/>
                          <a:ea typeface="Source Code Pro" panose="020B0509030403020204" pitchFamily="49" charset="0"/>
                        </a:rPr>
                        <a:t>Write </a:t>
                      </a:r>
                      <a:r>
                        <a:rPr lang="en-US" sz="1600" dirty="0" smtClean="0">
                          <a:latin typeface="Source Code Pro" panose="020B0509030403020204" pitchFamily="49" charset="0"/>
                          <a:ea typeface="Source Code Pro" panose="020B0509030403020204" pitchFamily="49" charset="0"/>
                        </a:rPr>
                        <a:t>a program </a:t>
                      </a:r>
                      <a:r>
                        <a:rPr lang="en-US" sz="1600" dirty="0">
                          <a:latin typeface="Source Code Pro" panose="020B0509030403020204" pitchFamily="49" charset="0"/>
                          <a:ea typeface="Source Code Pro" panose="020B0509030403020204" pitchFamily="49" charset="0"/>
                        </a:rPr>
                        <a:t>to import movies.csv file using Node.js</a:t>
                      </a:r>
                      <a:endParaRPr lang="en-IN" sz="16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mongoimport movie.csv collection</a:t>
            </a:r>
          </a:p>
        </p:txBody>
      </p:sp>
      <p:sp>
        <p:nvSpPr>
          <p:cNvPr id="11" name="Rectangle 10"/>
          <p:cNvSpPr/>
          <p:nvPr/>
        </p:nvSpPr>
        <p:spPr>
          <a:xfrm>
            <a:off x="287084" y="1760036"/>
            <a:ext cx="11639716" cy="289310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exec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err="1">
                <a:solidFill>
                  <a:srgbClr val="22AA44"/>
                </a:solidFill>
                <a:latin typeface="Consolas" panose="020B0609020204030204" pitchFamily="49" charset="0"/>
              </a:rPr>
              <a:t>child_process</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r>
            <a:br>
              <a:rPr lang="en-IN" sz="1600" dirty="0">
                <a:solidFill>
                  <a:srgbClr val="6688CC"/>
                </a:solidFill>
                <a:latin typeface="Consolas" panose="020B0609020204030204" pitchFamily="49" charset="0"/>
              </a:rPr>
            </a:br>
            <a:r>
              <a:rPr lang="en-IN" sz="1600" dirty="0">
                <a:solidFill>
                  <a:srgbClr val="DDBB88"/>
                </a:solidFill>
                <a:latin typeface="Consolas" panose="020B0609020204030204" pitchFamily="49" charset="0"/>
              </a:rPr>
              <a:t>exec</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'mongoimport </a:t>
            </a:r>
            <a:r>
              <a:rPr lang="en-IN" sz="1600" dirty="0" smtClean="0">
                <a:solidFill>
                  <a:srgbClr val="22AA44"/>
                </a:solidFill>
                <a:latin typeface="Consolas" panose="020B0609020204030204" pitchFamily="49" charset="0"/>
              </a:rPr>
              <a:t>--host=192.168.100.91 --port=27017 --db="db1" --collection="movies</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 --type="</a:t>
            </a:r>
            <a:r>
              <a:rPr lang="en-IN" sz="1600" dirty="0">
                <a:solidFill>
                  <a:srgbClr val="22AA44"/>
                </a:solidFill>
                <a:latin typeface="Consolas" panose="020B0609020204030204" pitchFamily="49" charset="0"/>
              </a:rPr>
              <a:t>csv" </a:t>
            </a:r>
            <a:endParaRPr lang="en-IN" sz="1600" dirty="0" smtClean="0">
              <a:solidFill>
                <a:srgbClr val="22AA44"/>
              </a:solidFill>
              <a:latin typeface="Consolas" panose="020B0609020204030204" pitchFamily="49" charset="0"/>
            </a:endParaRPr>
          </a:p>
          <a:p>
            <a:r>
              <a:rPr lang="en-IN" sz="1600" dirty="0">
                <a:solidFill>
                  <a:srgbClr val="22AA44"/>
                </a:solidFill>
                <a:latin typeface="Consolas" panose="020B0609020204030204" pitchFamily="49" charset="0"/>
              </a:rPr>
              <a:t> </a:t>
            </a:r>
            <a:r>
              <a:rPr lang="en-IN" sz="1600" dirty="0" smtClean="0">
                <a:solidFill>
                  <a:srgbClr val="22AA44"/>
                </a:solidFill>
                <a:latin typeface="Consolas" panose="020B0609020204030204" pitchFamily="49" charset="0"/>
              </a:rPr>
              <a:t>     --</a:t>
            </a:r>
            <a:r>
              <a:rPr lang="en-IN" sz="1600" dirty="0">
                <a:solidFill>
                  <a:srgbClr val="22AA44"/>
                </a:solidFill>
                <a:latin typeface="Consolas" panose="020B0609020204030204" pitchFamily="49" charset="0"/>
              </a:rPr>
              <a:t>file="C</a:t>
            </a:r>
            <a:r>
              <a:rPr lang="en-IN" sz="1600" dirty="0" smtClean="0">
                <a:solidFill>
                  <a:srgbClr val="22AA44"/>
                </a:solidFill>
                <a:latin typeface="Consolas" panose="020B0609020204030204" pitchFamily="49" charset="0"/>
              </a:rPr>
              <a:t>:/data/movie.csv</a:t>
            </a:r>
            <a:r>
              <a:rPr lang="en-IN" sz="1600" dirty="0">
                <a:solidFill>
                  <a:srgbClr val="22AA44"/>
                </a:solidFill>
                <a:latin typeface="Consolas" panose="020B0609020204030204" pitchFamily="49" charset="0"/>
              </a:rPr>
              <a:t>" --headerline'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Some </a:t>
            </a:r>
            <a:r>
              <a:rPr lang="en-IN" sz="1600" dirty="0">
                <a:solidFill>
                  <a:srgbClr val="22AA44"/>
                </a:solidFill>
                <a:latin typeface="Consolas" panose="020B0609020204030204" pitchFamily="49" charset="0"/>
              </a:rPr>
              <a:t>error occurred"</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 </a:t>
            </a:r>
            <a:r>
              <a:rPr lang="en-IN" sz="1600" dirty="0" smtClean="0">
                <a:solidFill>
                  <a:srgbClr val="22AA44"/>
                </a:solidFill>
                <a:latin typeface="Consolas" panose="020B0609020204030204" pitchFamily="49" charset="0"/>
              </a:rPr>
              <a:t>documents </a:t>
            </a:r>
            <a:r>
              <a:rPr lang="en-IN" sz="1600" dirty="0">
                <a:solidFill>
                  <a:srgbClr val="22AA44"/>
                </a:solidFill>
                <a:latin typeface="Consolas" panose="020B0609020204030204" pitchFamily="49" charset="0"/>
              </a:rPr>
              <a:t>imported!"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987111199"/>
      </p:ext>
    </p:extLst>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212947194"/>
              </p:ext>
            </p:extLst>
          </p:nvPr>
        </p:nvGraphicFramePr>
        <p:xfrm>
          <a:off x="262800" y="681896"/>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db.createCollection()</a:t>
            </a:r>
          </a:p>
        </p:txBody>
      </p:sp>
      <p:sp>
        <p:nvSpPr>
          <p:cNvPr id="2" name="Rectangle 1"/>
          <p:cNvSpPr/>
          <p:nvPr/>
        </p:nvSpPr>
        <p:spPr>
          <a:xfrm>
            <a:off x="262800" y="1302213"/>
            <a:ext cx="11664000" cy="452431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r>
            <a:br>
              <a:rPr lang="en-IN" sz="16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r>
            <a:br>
              <a:rPr lang="en-IN" sz="16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employee"</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86197085"/>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86325373"/>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smtClean="0">
                          <a:latin typeface="Source Code Pro" panose="020B0509030403020204" pitchFamily="49" charset="0"/>
                          <a:ea typeface="Source Code Pro" panose="020B0509030403020204" pitchFamily="49" charset="0"/>
                        </a:rPr>
                        <a:t>to create collection “doctor” with </a:t>
                      </a:r>
                      <a:r>
                        <a:rPr kumimoji="0" lang="en-US" b="0" kern="1200" dirty="0" smtClean="0">
                          <a:solidFill>
                            <a:srgbClr val="047796"/>
                          </a:solidFill>
                          <a:effectLst/>
                          <a:latin typeface="Source Code Pro" panose="020B0509030403020204" pitchFamily="49" charset="0"/>
                          <a:ea typeface="Source Code Pro" panose="020B0509030403020204" pitchFamily="49" charset="0"/>
                          <a:cs typeface="+mn-cs"/>
                        </a:rPr>
                        <a:t>capped</a:t>
                      </a:r>
                      <a:r>
                        <a:rPr lang="en-US" dirty="0" smtClean="0">
                          <a:latin typeface="Source Code Pro" panose="020B0509030403020204" pitchFamily="49" charset="0"/>
                          <a:ea typeface="Source Code Pro" panose="020B0509030403020204" pitchFamily="49" charset="0"/>
                        </a:rPr>
                        <a:t>, </a:t>
                      </a:r>
                      <a:r>
                        <a:rPr kumimoji="0" lang="en-US" b="0" kern="1200" dirty="0" smtClean="0">
                          <a:solidFill>
                            <a:srgbClr val="047796"/>
                          </a:solidFill>
                          <a:effectLst/>
                          <a:latin typeface="Source Code Pro" panose="020B0509030403020204" pitchFamily="49" charset="0"/>
                          <a:ea typeface="Source Code Pro" panose="020B0509030403020204" pitchFamily="49" charset="0"/>
                          <a:cs typeface="+mn-cs"/>
                        </a:rPr>
                        <a:t>size</a:t>
                      </a:r>
                      <a:r>
                        <a:rPr lang="en-US" dirty="0" smtClean="0">
                          <a:latin typeface="Source Code Pro" panose="020B0509030403020204" pitchFamily="49" charset="0"/>
                          <a:ea typeface="Source Code Pro" panose="020B0509030403020204" pitchFamily="49" charset="0"/>
                        </a:rPr>
                        <a:t>, and </a:t>
                      </a:r>
                      <a:r>
                        <a:rPr kumimoji="0" lang="en-US" b="0" kern="1200" dirty="0" smtClean="0">
                          <a:solidFill>
                            <a:srgbClr val="047796"/>
                          </a:solidFill>
                          <a:effectLst/>
                          <a:latin typeface="Source Code Pro" panose="020B0509030403020204" pitchFamily="49" charset="0"/>
                          <a:ea typeface="Source Code Pro" panose="020B0509030403020204" pitchFamily="49" charset="0"/>
                          <a:cs typeface="+mn-cs"/>
                        </a:rPr>
                        <a:t>max</a:t>
                      </a:r>
                      <a:r>
                        <a:rPr lang="en-US" dirty="0" smtClean="0">
                          <a:latin typeface="Source Code Pro" panose="020B0509030403020204" pitchFamily="49" charset="0"/>
                          <a:ea typeface="Source Code Pro" panose="020B0509030403020204" pitchFamily="49" charset="0"/>
                        </a:rPr>
                        <a:t> using Node.js</a:t>
                      </a:r>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
        <p:nvSpPr>
          <p:cNvPr id="2" name="Rectangle 1"/>
          <p:cNvSpPr/>
          <p:nvPr/>
        </p:nvSpPr>
        <p:spPr>
          <a:xfrm>
            <a:off x="262800" y="1556792"/>
            <a:ext cx="11664000" cy="4278094"/>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r>
            <a:br>
              <a:rPr lang="en-IN" sz="16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"doctor"</a:t>
            </a:r>
            <a:r>
              <a:rPr lang="en-IN" sz="1600" dirty="0">
                <a:solidFill>
                  <a:srgbClr val="6688CC"/>
                </a:solidFill>
                <a:latin typeface="Consolas" panose="020B0609020204030204" pitchFamily="49" charset="0"/>
              </a:rPr>
              <a:t>, { capped: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size: </a:t>
            </a:r>
            <a:r>
              <a:rPr lang="en-IN" sz="1600" dirty="0">
                <a:solidFill>
                  <a:srgbClr val="F280D0"/>
                </a:solidFill>
                <a:latin typeface="Consolas" panose="020B0609020204030204" pitchFamily="49" charset="0"/>
              </a:rPr>
              <a:t>100</a:t>
            </a:r>
            <a:r>
              <a:rPr lang="en-IN" sz="1600" dirty="0">
                <a:solidFill>
                  <a:srgbClr val="6688CC"/>
                </a:solidFill>
                <a:latin typeface="Consolas" panose="020B0609020204030204" pitchFamily="49" charset="0"/>
              </a:rPr>
              <a:t>, max: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282217072"/>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52712648"/>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print all the collection from </a:t>
                      </a:r>
                      <a:r>
                        <a:rPr lang="en-US" dirty="0" smtClean="0">
                          <a:latin typeface="Source Code Pro" panose="020B0509030403020204" pitchFamily="49" charset="0"/>
                          <a:ea typeface="Source Code Pro" panose="020B0509030403020204" pitchFamily="49" charset="0"/>
                        </a:rPr>
                        <a:t>‘db1’ database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a:t>
            </a:r>
            <a:r>
              <a:rPr lang="en-IN" sz="3200" b="1" i="1" dirty="0" smtClean="0">
                <a:solidFill>
                  <a:srgbClr val="FFFF00"/>
                </a:solidFill>
                <a:latin typeface="Arial" pitchFamily="34" charset="0"/>
                <a:cs typeface="Arial" pitchFamily="34" charset="0"/>
              </a:rPr>
              <a:t>db.listCollections()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1328276"/>
            <a:ext cx="11664000" cy="490903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900" dirty="0">
                <a:solidFill>
                  <a:srgbClr val="6688CC"/>
                </a:solidFill>
                <a:latin typeface="Consolas" panose="020B0609020204030204" pitchFamily="49" charset="0"/>
              </a:rPr>
              <a:t> </a:t>
            </a:r>
            <a:endParaRPr lang="en-IN" sz="900" dirty="0" smtClean="0">
              <a:solidFill>
                <a:srgbClr val="6688CC"/>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(doc.name</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841730785"/>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97425558"/>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insert single document in </a:t>
                      </a:r>
                      <a:r>
                        <a:rPr lang="en-US" dirty="0" smtClean="0">
                          <a:latin typeface="Source Code Pro" panose="020B0509030403020204" pitchFamily="49" charset="0"/>
                          <a:ea typeface="Source Code Pro" panose="020B0509030403020204" pitchFamily="49" charset="0"/>
                        </a:rPr>
                        <a:t>‘movies’ </a:t>
                      </a:r>
                      <a:r>
                        <a:rPr lang="en-US" dirty="0">
                          <a:latin typeface="Source Code Pro" panose="020B0509030403020204" pitchFamily="49" charset="0"/>
                          <a:ea typeface="Source Code Pro" panose="020B0509030403020204" pitchFamily="49" charset="0"/>
                        </a:rPr>
                        <a:t>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
        <p:nvSpPr>
          <p:cNvPr id="7" name="Rectangle 6"/>
          <p:cNvSpPr/>
          <p:nvPr/>
        </p:nvSpPr>
        <p:spPr>
          <a:xfrm>
            <a:off x="262800" y="1311146"/>
            <a:ext cx="11664000" cy="4278094"/>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r>
            <a:br>
              <a:rPr lang="en-IN" sz="16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insertOne</a:t>
            </a:r>
            <a:r>
              <a:rPr lang="en-IN" sz="1600" dirty="0">
                <a:solidFill>
                  <a:srgbClr val="6688CC"/>
                </a:solidFill>
                <a:latin typeface="Consolas" panose="020B0609020204030204" pitchFamily="49" charset="0"/>
              </a:rPr>
              <a:t>({_id: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a:t>
            </a:r>
            <a:r>
              <a:rPr lang="en-IN" sz="1600" dirty="0" smtClean="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Single document </a:t>
            </a:r>
            <a:r>
              <a:rPr lang="en-IN" sz="1600" dirty="0">
                <a:solidFill>
                  <a:srgbClr val="22AA44"/>
                </a:solidFill>
                <a:latin typeface="Consolas" panose="020B0609020204030204" pitchFamily="49" charset="0"/>
              </a:rPr>
              <a:t>inserted</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error</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Some error occurred"</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698352175"/>
      </p:ext>
    </p:extLst>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904004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a:t>
                      </a:r>
                      <a:r>
                        <a:rPr lang="en-US" dirty="0" smtClean="0">
                          <a:latin typeface="Source Code Pro" panose="020B0509030403020204" pitchFamily="49" charset="0"/>
                          <a:ea typeface="Source Code Pro" panose="020B0509030403020204" pitchFamily="49" charset="0"/>
                        </a:rPr>
                        <a:t>get the values from the user and insert </a:t>
                      </a:r>
                      <a:r>
                        <a:rPr lang="en-US" dirty="0">
                          <a:latin typeface="Source Code Pro" panose="020B0509030403020204" pitchFamily="49" charset="0"/>
                          <a:ea typeface="Source Code Pro" panose="020B0509030403020204" pitchFamily="49" charset="0"/>
                        </a:rPr>
                        <a:t>single document in </a:t>
                      </a:r>
                      <a:r>
                        <a:rPr lang="en-US" dirty="0" smtClean="0">
                          <a:latin typeface="Source Code Pro" panose="020B0509030403020204" pitchFamily="49" charset="0"/>
                          <a:ea typeface="Source Code Pro" panose="020B0509030403020204" pitchFamily="49" charset="0"/>
                        </a:rPr>
                        <a:t>‘movies’ collection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
        <p:nvSpPr>
          <p:cNvPr id="2" name="Rectangle 1"/>
          <p:cNvSpPr/>
          <p:nvPr/>
        </p:nvSpPr>
        <p:spPr>
          <a:xfrm>
            <a:off x="119336" y="1568981"/>
            <a:ext cx="11953328" cy="452431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r>
            <a:br>
              <a:rPr lang="en-IN" sz="16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'11-05-1978'</a:t>
            </a:r>
            <a:r>
              <a:rPr lang="en-IN" sz="1600" dirty="0" smtClean="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'DON'</a:t>
            </a:r>
            <a:r>
              <a:rPr lang="en-IN" sz="1600" dirty="0" smtClean="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1338117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176516456"/>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smtClean="0">
                          <a:latin typeface="Source Code Pro" panose="020B0509030403020204" pitchFamily="49" charset="0"/>
                          <a:ea typeface="Source Code Pro" panose="020B0509030403020204" pitchFamily="49" charset="0"/>
                        </a:rPr>
                        <a:t>to get the values from the user and insert single document in ‘movies’ collection using Node.js </a:t>
                      </a:r>
                      <a:r>
                        <a:rPr lang="en-US" dirty="0" smtClean="0">
                          <a:solidFill>
                            <a:srgbClr val="FF0000"/>
                          </a:solidFill>
                          <a:latin typeface="Source Code Pro" panose="020B0509030403020204" pitchFamily="49" charset="0"/>
                          <a:ea typeface="Source Code Pro" panose="020B0509030403020204" pitchFamily="49" charset="0"/>
                        </a:rPr>
                        <a:t>Note:- _id must be auto generated max() + 1</a:t>
                      </a:r>
                      <a:endParaRPr lang="en-IN" dirty="0">
                        <a:solidFill>
                          <a:srgbClr val="FF0000"/>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2" name="Rectangle 1"/>
          <p:cNvSpPr/>
          <p:nvPr/>
        </p:nvSpPr>
        <p:spPr>
          <a:xfrm>
            <a:off x="119336" y="1556792"/>
            <a:ext cx="11953328" cy="52475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movies"</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cnt </a:t>
            </a:r>
            <a:r>
              <a:rPr lang="en-IN" sz="1600" dirty="0" smtClean="0">
                <a:solidFill>
                  <a:srgbClr val="225588"/>
                </a:solidFill>
                <a:latin typeface="Consolas" panose="020B0609020204030204" pitchFamily="49" charset="0"/>
              </a:rPr>
              <a:t>= </a:t>
            </a:r>
            <a:r>
              <a:rPr lang="en-IN" sz="1600" dirty="0" smtClean="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([{$group:{_id:</a:t>
            </a:r>
            <a:r>
              <a:rPr lang="en-IN" sz="1600" dirty="0">
                <a:solidFill>
                  <a:srgbClr val="F280D0"/>
                </a:solidFill>
                <a:latin typeface="Consolas" panose="020B0609020204030204" pitchFamily="49" charset="0"/>
              </a:rPr>
              <a:t>null</a:t>
            </a:r>
            <a:r>
              <a:rPr lang="en-IN" sz="1600" dirty="0">
                <a:solidFill>
                  <a:srgbClr val="6688CC"/>
                </a:solidFill>
                <a:latin typeface="Consolas" panose="020B0609020204030204" pitchFamily="49" charset="0"/>
              </a:rPr>
              <a:t>, x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max:</a:t>
            </a:r>
            <a:r>
              <a:rPr lang="en-IN" sz="1600" dirty="0">
                <a:solidFill>
                  <a:srgbClr val="22AA44"/>
                </a:solidFill>
                <a:latin typeface="Consolas" panose="020B0609020204030204" pitchFamily="49" charset="0"/>
              </a:rPr>
              <a:t>"$_</a:t>
            </a:r>
            <a:r>
              <a:rPr lang="en-IN" sz="1600" dirty="0" smtClean="0">
                <a:solidFill>
                  <a:srgbClr val="22AA44"/>
                </a:solidFill>
                <a:latin typeface="Consolas" panose="020B0609020204030204" pitchFamily="49" charset="0"/>
              </a:rPr>
              <a:t>id</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doc.x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a:t>
            </a:r>
            <a:r>
              <a:rPr lang="en-IN" sz="1500" dirty="0" smtClean="0">
                <a:solidFill>
                  <a:srgbClr val="6688CC"/>
                </a:solidFill>
                <a:latin typeface="Consolas" panose="020B0609020204030204" pitchFamily="49" charset="0"/>
              </a:rPr>
              <a:t>id:cnt, relese:</a:t>
            </a:r>
            <a:r>
              <a:rPr lang="en-IN" sz="1500" i="1" dirty="0" smtClean="0">
                <a:solidFill>
                  <a:srgbClr val="2277FF"/>
                </a:solidFill>
                <a:latin typeface="Consolas" panose="020B0609020204030204" pitchFamily="49" charset="0"/>
              </a:rPr>
              <a:t>relese</a:t>
            </a:r>
            <a:r>
              <a:rPr lang="en-IN" sz="1500" dirty="0" smtClean="0">
                <a:solidFill>
                  <a:srgbClr val="6688CC"/>
                </a:solidFill>
                <a:latin typeface="Consolas" panose="020B0609020204030204" pitchFamily="49" charset="0"/>
              </a:rPr>
              <a:t>, color:</a:t>
            </a:r>
            <a:r>
              <a:rPr lang="en-IN" sz="1500" i="1" dirty="0" smtClean="0">
                <a:solidFill>
                  <a:srgbClr val="2277FF"/>
                </a:solidFill>
                <a:latin typeface="Consolas" panose="020B0609020204030204" pitchFamily="49" charset="0"/>
              </a:rPr>
              <a:t>color</a:t>
            </a:r>
            <a:r>
              <a:rPr lang="en-IN" sz="1500" dirty="0" smtClean="0">
                <a:solidFill>
                  <a:srgbClr val="6688CC"/>
                </a:solidFill>
                <a:latin typeface="Consolas" panose="020B0609020204030204" pitchFamily="49" charset="0"/>
              </a:rPr>
              <a:t>, director:</a:t>
            </a:r>
            <a:r>
              <a:rPr lang="en-IN" sz="1500" i="1" dirty="0" smtClean="0">
                <a:solidFill>
                  <a:srgbClr val="2277FF"/>
                </a:solidFill>
                <a:latin typeface="Consolas" panose="020B0609020204030204" pitchFamily="49" charset="0"/>
              </a:rPr>
              <a:t>director</a:t>
            </a:r>
            <a:r>
              <a:rPr lang="en-IN" sz="1500" dirty="0" smtClean="0">
                <a:solidFill>
                  <a:srgbClr val="6688CC"/>
                </a:solidFill>
                <a:latin typeface="Consolas" panose="020B0609020204030204" pitchFamily="49" charset="0"/>
              </a:rPr>
              <a:t>, title:</a:t>
            </a:r>
            <a:r>
              <a:rPr lang="en-IN" sz="1500" i="1" dirty="0" smtClean="0">
                <a:solidFill>
                  <a:srgbClr val="2277FF"/>
                </a:solidFill>
                <a:latin typeface="Consolas" panose="020B0609020204030204" pitchFamily="49" charset="0"/>
              </a:rPr>
              <a:t>title</a:t>
            </a:r>
            <a:r>
              <a:rPr lang="en-IN" sz="1500" dirty="0" smtClean="0">
                <a:solidFill>
                  <a:srgbClr val="6688CC"/>
                </a:solidFill>
                <a:latin typeface="Consolas" panose="020B0609020204030204" pitchFamily="49" charset="0"/>
              </a:rPr>
              <a:t>, gross:</a:t>
            </a:r>
            <a:r>
              <a:rPr lang="en-IN" sz="1500" i="1" dirty="0" smtClean="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DON'</a:t>
            </a:r>
            <a:r>
              <a:rPr lang="en-IN" sz="1600" dirty="0" smtClean="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Tree>
    <p:extLst>
      <p:ext uri="{BB962C8B-B14F-4D97-AF65-F5344CB8AC3E}">
        <p14:creationId xmlns:p14="http://schemas.microsoft.com/office/powerpoint/2010/main" val="3618012095"/>
      </p:ext>
    </p:extLst>
  </p:cSld>
  <p:clrMapOvr>
    <a:masterClrMapping/>
  </p:clrMapOvr>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240481071"/>
              </p:ext>
            </p:extLst>
          </p:nvPr>
        </p:nvGraphicFramePr>
        <p:xfrm>
          <a:off x="262800" y="1196752"/>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a:t>
                      </a:r>
                      <a:r>
                        <a:rPr lang="en-US" dirty="0" smtClean="0">
                          <a:latin typeface="Source Code Pro" panose="020B0509030403020204" pitchFamily="49" charset="0"/>
                          <a:ea typeface="Source Code Pro" panose="020B0509030403020204" pitchFamily="49" charset="0"/>
                        </a:rPr>
                        <a:t>get the values from the user and insert </a:t>
                      </a:r>
                      <a:r>
                        <a:rPr lang="en-US" dirty="0">
                          <a:latin typeface="Source Code Pro" panose="020B0509030403020204" pitchFamily="49" charset="0"/>
                          <a:ea typeface="Source Code Pro" panose="020B0509030403020204" pitchFamily="49" charset="0"/>
                        </a:rPr>
                        <a:t>single document in </a:t>
                      </a:r>
                      <a:r>
                        <a:rPr lang="en-US" dirty="0" smtClean="0">
                          <a:latin typeface="Source Code Pro" panose="020B0509030403020204" pitchFamily="49" charset="0"/>
                          <a:ea typeface="Source Code Pro" panose="020B0509030403020204" pitchFamily="49" charset="0"/>
                        </a:rPr>
                        <a:t>‘movies’ collection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r>
              <a:rPr lang="en-IN" sz="3200" b="1" i="1" dirty="0" smtClean="0">
                <a:solidFill>
                  <a:srgbClr val="FFFF00"/>
                </a:solidFill>
                <a:latin typeface="Arial" pitchFamily="34" charset="0"/>
                <a:cs typeface="Arial" pitchFamily="34" charset="0"/>
              </a:rPr>
              <a:t>() using arrow function</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19336" y="2114847"/>
            <a:ext cx="11881320" cy="426270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EEBB"/>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i="1" dirty="0" smtClean="0">
                <a:solidFill>
                  <a:srgbClr val="9966B8"/>
                </a:solidFill>
                <a:latin typeface="Consolas" panose="020B0609020204030204" pitchFamily="49" charset="0"/>
              </a:rPr>
              <a:t>const</a:t>
            </a:r>
            <a:r>
              <a:rPr lang="en-IN" sz="1600" dirty="0" smtClean="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a:t>
            </a:r>
            <a:r>
              <a:rPr lang="en-IN" sz="1600" dirty="0">
                <a:solidFill>
                  <a:srgbClr val="6688CC"/>
                </a:solidFill>
                <a:latin typeface="Consolas" panose="020B0609020204030204" pitchFamily="49" charset="0"/>
              </a:rPr>
              <a:t>);</a:t>
            </a:r>
          </a:p>
          <a:p>
            <a:r>
              <a:rPr lang="en-IN" sz="1500" dirty="0">
                <a:solidFill>
                  <a:srgbClr val="6688CC"/>
                </a:solidFill>
                <a:latin typeface="Consolas" panose="020B0609020204030204" pitchFamily="49" charset="0"/>
              </a:rPr>
              <a:t>    </a:t>
            </a:r>
            <a:r>
              <a:rPr lang="en-IN" sz="1500" dirty="0" smtClean="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3</a:t>
            </a:r>
            <a:r>
              <a:rPr lang="en-IN" sz="1600" dirty="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'11-05-1978'</a:t>
            </a:r>
            <a:r>
              <a:rPr lang="en-IN" sz="1600" dirty="0" smtClean="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smtClean="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DON'</a:t>
            </a:r>
            <a:r>
              <a:rPr lang="en-IN" sz="1600" dirty="0" smtClean="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85682509"/>
      </p:ext>
    </p:extLst>
  </p:cSld>
  <p:clrMapOvr>
    <a:masterClrMapping/>
  </p:clrMapOvr>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9964395"/>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insert multiple document in </a:t>
                      </a:r>
                      <a:r>
                        <a:rPr lang="en-US" dirty="0" smtClean="0">
                          <a:latin typeface="Source Code Pro" panose="020B0509030403020204" pitchFamily="49" charset="0"/>
                          <a:ea typeface="Source Code Pro" panose="020B0509030403020204" pitchFamily="49" charset="0"/>
                        </a:rPr>
                        <a:t>‘movies’ </a:t>
                      </a:r>
                      <a:r>
                        <a:rPr lang="en-US" dirty="0">
                          <a:latin typeface="Source Code Pro" panose="020B0509030403020204" pitchFamily="49" charset="0"/>
                          <a:ea typeface="Source Code Pro" panose="020B0509030403020204" pitchFamily="49" charset="0"/>
                        </a:rPr>
                        <a:t>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insertMany()</a:t>
            </a:r>
          </a:p>
        </p:txBody>
      </p:sp>
      <p:sp>
        <p:nvSpPr>
          <p:cNvPr id="2" name="Rectangle 1"/>
          <p:cNvSpPr/>
          <p:nvPr/>
        </p:nvSpPr>
        <p:spPr>
          <a:xfrm>
            <a:off x="119336" y="1326535"/>
            <a:ext cx="11881320" cy="426270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r>
            <a:br>
              <a:rPr lang="en-IN" sz="16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database.</a:t>
            </a:r>
            <a:r>
              <a:rPr lang="en-IN" sz="1500" dirty="0">
                <a:solidFill>
                  <a:srgbClr val="DDBB88"/>
                </a:solidFill>
                <a:latin typeface="Consolas" panose="020B0609020204030204" pitchFamily="49" charset="0"/>
              </a:rPr>
              <a:t>collection</a:t>
            </a:r>
            <a:r>
              <a:rPr lang="en-IN" sz="1500" dirty="0">
                <a:solidFill>
                  <a:srgbClr val="6688CC"/>
                </a:solidFill>
                <a:latin typeface="Consolas" panose="020B0609020204030204" pitchFamily="49" charset="0"/>
              </a:rPr>
              <a:t>(</a:t>
            </a:r>
            <a:r>
              <a:rPr lang="en-IN" sz="1500" dirty="0">
                <a:solidFill>
                  <a:srgbClr val="22AA44"/>
                </a:solidFill>
                <a:latin typeface="Consolas" panose="020B0609020204030204" pitchFamily="49" charset="0"/>
              </a:rPr>
              <a:t>"movies"</a:t>
            </a:r>
            <a:r>
              <a:rPr lang="en-IN" sz="1500" dirty="0">
                <a:solidFill>
                  <a:srgbClr val="6688CC"/>
                </a:solidFill>
                <a:latin typeface="Consolas" panose="020B0609020204030204" pitchFamily="49" charset="0"/>
              </a:rPr>
              <a:t>).</a:t>
            </a:r>
            <a:r>
              <a:rPr lang="en-IN" sz="1500" dirty="0">
                <a:solidFill>
                  <a:srgbClr val="DDBB88"/>
                </a:solidFill>
                <a:latin typeface="Consolas" panose="020B0609020204030204" pitchFamily="49" charset="0"/>
              </a:rPr>
              <a:t>insertMany</a:t>
            </a:r>
            <a:r>
              <a:rPr lang="en-IN" sz="1500" dirty="0">
                <a:solidFill>
                  <a:srgbClr val="6688CC"/>
                </a:solidFill>
                <a:latin typeface="Consolas" panose="020B0609020204030204" pitchFamily="49" charset="0"/>
              </a:rPr>
              <a:t>([{_id: </a:t>
            </a:r>
            <a:r>
              <a:rPr lang="en-IN" sz="1500" dirty="0">
                <a:solidFill>
                  <a:srgbClr val="F280D0"/>
                </a:solidFill>
                <a:latin typeface="Consolas" panose="020B0609020204030204" pitchFamily="49" charset="0"/>
              </a:rPr>
              <a:t>1</a:t>
            </a:r>
            <a:r>
              <a:rPr lang="en-IN" sz="1500" dirty="0">
                <a:solidFill>
                  <a:srgbClr val="6688CC"/>
                </a:solidFill>
                <a:latin typeface="Consolas" panose="020B0609020204030204" pitchFamily="49" charset="0"/>
              </a:rPr>
              <a:t>, title</a:t>
            </a:r>
            <a:r>
              <a:rPr lang="en-IN" sz="1500" dirty="0" smtClean="0">
                <a:solidFill>
                  <a:srgbClr val="6688CC"/>
                </a:solidFill>
                <a:latin typeface="Consolas" panose="020B0609020204030204" pitchFamily="49" charset="0"/>
              </a:rPr>
              <a:t>: </a:t>
            </a:r>
            <a:r>
              <a:rPr lang="en-IN" sz="1500" dirty="0" smtClean="0">
                <a:solidFill>
                  <a:srgbClr val="22AA44"/>
                </a:solidFill>
                <a:latin typeface="Consolas" panose="020B0609020204030204" pitchFamily="49" charset="0"/>
              </a:rPr>
              <a:t>"DON"</a:t>
            </a:r>
            <a:r>
              <a:rPr lang="en-IN" sz="1500" dirty="0" smtClean="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{_id: </a:t>
            </a:r>
            <a:r>
              <a:rPr lang="en-IN" sz="1500" dirty="0">
                <a:solidFill>
                  <a:srgbClr val="F280D0"/>
                </a:solidFill>
                <a:latin typeface="Consolas" panose="020B0609020204030204" pitchFamily="49" charset="0"/>
              </a:rPr>
              <a:t>2</a:t>
            </a:r>
            <a:r>
              <a:rPr lang="en-IN" sz="1500" dirty="0">
                <a:solidFill>
                  <a:srgbClr val="6688CC"/>
                </a:solidFill>
                <a:latin typeface="Consolas" panose="020B0609020204030204" pitchFamily="49" charset="0"/>
              </a:rPr>
              <a:t>, title</a:t>
            </a:r>
            <a:r>
              <a:rPr lang="en-IN" sz="1500" dirty="0" smtClean="0">
                <a:solidFill>
                  <a:srgbClr val="6688CC"/>
                </a:solidFill>
                <a:latin typeface="Consolas" panose="020B0609020204030204" pitchFamily="49" charset="0"/>
              </a:rPr>
              <a:t>: </a:t>
            </a:r>
            <a:r>
              <a:rPr lang="en-IN" sz="1500" dirty="0" smtClean="0">
                <a:solidFill>
                  <a:srgbClr val="22AA44"/>
                </a:solidFill>
                <a:latin typeface="Consolas" panose="020B0609020204030204" pitchFamily="49" charset="0"/>
              </a:rPr>
              <a:t>"</a:t>
            </a:r>
            <a:r>
              <a:rPr lang="en-IN" sz="1500" dirty="0">
                <a:solidFill>
                  <a:srgbClr val="22AA44"/>
                </a:solidFill>
                <a:latin typeface="Consolas" panose="020B0609020204030204" pitchFamily="49" charset="0"/>
              </a:rPr>
              <a:t>Trishul"</a:t>
            </a:r>
            <a:r>
              <a:rPr lang="en-IN" sz="15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"Multiple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error</a:t>
            </a:r>
            <a:r>
              <a:rPr lang="en-IN" sz="1600" dirty="0" smtClean="0">
                <a:solidFill>
                  <a:srgbClr val="6688CC"/>
                </a:solidFill>
                <a:latin typeface="Consolas" panose="020B0609020204030204" pitchFamily="49" charset="0"/>
              </a:rPr>
              <a:t>(error.message);</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66529896"/>
      </p:ext>
    </p:extLst>
  </p:cSld>
  <p:clrMapOvr>
    <a:masterClrMapping/>
  </p:clrMapOvr>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557283042"/>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fetch first document from the ‘movies’ </a:t>
                      </a:r>
                      <a:r>
                        <a:rPr lang="en-US" dirty="0" smtClean="0">
                          <a:latin typeface="Source Code Pro" panose="020B0509030403020204" pitchFamily="49" charset="0"/>
                          <a:ea typeface="Source Code Pro" panose="020B0509030403020204" pitchFamily="49" charset="0"/>
                        </a:rPr>
                        <a:t>collection, give alias name to movie_title field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findOne()</a:t>
            </a:r>
          </a:p>
        </p:txBody>
      </p:sp>
      <p:sp>
        <p:nvSpPr>
          <p:cNvPr id="3" name="Rectangle 2"/>
          <p:cNvSpPr/>
          <p:nvPr/>
        </p:nvSpPr>
        <p:spPr>
          <a:xfrm>
            <a:off x="262800" y="1734482"/>
            <a:ext cx="11664000" cy="452431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r>
            <a:br>
              <a:rPr lang="en-IN" sz="16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findOne</a:t>
            </a:r>
            <a:r>
              <a:rPr lang="en-IN" sz="1600" dirty="0">
                <a:solidFill>
                  <a:srgbClr val="6688CC"/>
                </a:solidFill>
                <a:latin typeface="Consolas" panose="020B0609020204030204" pitchFamily="49" charset="0"/>
              </a:rPr>
              <a:t>({}, {projection:{_id: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(cursor);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613775578"/>
      </p:ext>
    </p:extLst>
  </p:cSld>
  <p:clrMapOvr>
    <a:masterClrMapping/>
  </p:clrMapOvr>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3467857"/>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fetch first document from the ‘movies’ </a:t>
                      </a:r>
                      <a:r>
                        <a:rPr lang="en-US" dirty="0" smtClean="0">
                          <a:latin typeface="Source Code Pro" panose="020B0509030403020204" pitchFamily="49" charset="0"/>
                          <a:ea typeface="Source Code Pro" panose="020B0509030403020204" pitchFamily="49" charset="0"/>
                        </a:rPr>
                        <a:t>collection whose</a:t>
                      </a:r>
                      <a:r>
                        <a:rPr lang="en-US" baseline="0" dirty="0" smtClean="0">
                          <a:latin typeface="Source Code Pro" panose="020B0509030403020204" pitchFamily="49" charset="0"/>
                          <a:ea typeface="Source Code Pro" panose="020B0509030403020204" pitchFamily="49" charset="0"/>
                        </a:rPr>
                        <a:t> genres starts with a letter ‘H’</a:t>
                      </a:r>
                      <a:r>
                        <a:rPr lang="en-US" dirty="0" smtClean="0">
                          <a:latin typeface="Source Code Pro" panose="020B0509030403020204" pitchFamily="49" charset="0"/>
                          <a:ea typeface="Source Code Pro" panose="020B0509030403020204" pitchFamily="49" charset="0"/>
                        </a:rPr>
                        <a:t> and give alias name</a:t>
                      </a:r>
                      <a:r>
                        <a:rPr lang="en-US" baseline="0" dirty="0" smtClean="0">
                          <a:latin typeface="Source Code Pro" panose="020B0509030403020204" pitchFamily="49" charset="0"/>
                          <a:ea typeface="Source Code Pro" panose="020B0509030403020204" pitchFamily="49" charset="0"/>
                        </a:rPr>
                        <a:t> to movie_title field </a:t>
                      </a:r>
                      <a:r>
                        <a:rPr lang="en-US" dirty="0" smtClean="0">
                          <a:latin typeface="Source Code Pro" panose="020B0509030403020204" pitchFamily="49" charset="0"/>
                          <a:ea typeface="Source Code Pro" panose="020B0509030403020204" pitchFamily="49" charset="0"/>
                        </a:rPr>
                        <a:t>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findOne()</a:t>
            </a:r>
          </a:p>
        </p:txBody>
      </p:sp>
      <p:sp>
        <p:nvSpPr>
          <p:cNvPr id="2" name="Rectangle 1"/>
          <p:cNvSpPr/>
          <p:nvPr/>
        </p:nvSpPr>
        <p:spPr>
          <a:xfrm>
            <a:off x="119336" y="1754807"/>
            <a:ext cx="11953328" cy="4770537"/>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r>
            <a:br>
              <a:rPr lang="en-IN" sz="16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findOne</a:t>
            </a:r>
            <a:r>
              <a:rPr lang="en-IN" sz="1600" dirty="0">
                <a:solidFill>
                  <a:srgbClr val="6688CC"/>
                </a:solidFill>
                <a:latin typeface="Consolas" panose="020B0609020204030204" pitchFamily="49" charset="0"/>
              </a:rPr>
              <a:t>({genres: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a:t>
            </a:r>
            <a:r>
              <a:rPr lang="en-IN" sz="1600" dirty="0">
                <a:solidFill>
                  <a:srgbClr val="6688CC"/>
                </a:solidFill>
                <a:latin typeface="Consolas" panose="020B0609020204030204" pitchFamily="49" charset="0"/>
              </a:rPr>
              <a:t>}, {projection:{_id: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(cursor);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499291662"/>
      </p:ext>
    </p:extLst>
  </p:cSld>
  <p:clrMapOvr>
    <a:masterClrMapping/>
  </p:clrMapOvr>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8000186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fetch all document from the ‘movies’ collection whose color = </a:t>
                      </a:r>
                      <a:r>
                        <a:rPr lang="en-US" dirty="0" smtClean="0">
                          <a:latin typeface="Source Code Pro" panose="020B0509030403020204" pitchFamily="49" charset="0"/>
                          <a:ea typeface="Source Code Pro" panose="020B0509030403020204" pitchFamily="49" charset="0"/>
                        </a:rPr>
                        <a:t>‘Eastman’ </a:t>
                      </a:r>
                      <a:r>
                        <a:rPr lang="en-US" dirty="0">
                          <a:latin typeface="Source Code Pro" panose="020B0509030403020204" pitchFamily="49" charset="0"/>
                          <a:ea typeface="Source Code Pro" panose="020B0509030403020204" pitchFamily="49" charset="0"/>
                        </a:rPr>
                        <a:t>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2" name="Rectangle 1"/>
          <p:cNvSpPr/>
          <p:nvPr/>
        </p:nvSpPr>
        <p:spPr>
          <a:xfrm>
            <a:off x="262800" y="1747837"/>
            <a:ext cx="11664000" cy="501675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({color:</a:t>
            </a:r>
            <a:r>
              <a:rPr lang="en-IN" sz="1600" dirty="0">
                <a:solidFill>
                  <a:srgbClr val="22AA44"/>
                </a:solidFill>
                <a:latin typeface="Consolas" panose="020B0609020204030204" pitchFamily="49" charset="0"/>
              </a:rPr>
              <a:t>'Eastman'</a:t>
            </a:r>
            <a:r>
              <a:rPr lang="en-IN" sz="1600" dirty="0">
                <a:solidFill>
                  <a:srgbClr val="6688CC"/>
                </a:solidFill>
                <a:latin typeface="Consolas" panose="020B0609020204030204" pitchFamily="49" charset="0"/>
              </a:rPr>
              <a:t>, 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"Comedy"</a:t>
            </a:r>
            <a:r>
              <a:rPr lang="en-IN" sz="1600" dirty="0">
                <a:solidFill>
                  <a:srgbClr val="6688CC"/>
                </a:solidFill>
                <a:latin typeface="Consolas" panose="020B0609020204030204" pitchFamily="49" charset="0"/>
              </a:rPr>
              <a:t>}, </a:t>
            </a:r>
            <a:endParaRPr lang="en-IN" sz="16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projection:{_id: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 language:</a:t>
            </a:r>
            <a:r>
              <a:rPr lang="en-IN" sz="1600" dirty="0" smtClean="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a:t>
            </a:r>
            <a:r>
              <a:rPr lang="en-IN" sz="3200" b="1" i="1" dirty="0" smtClean="0">
                <a:solidFill>
                  <a:srgbClr val="FFFF00"/>
                </a:solidFill>
                <a:latin typeface="Arial" pitchFamily="34" charset="0"/>
                <a:cs typeface="Arial" pitchFamily="34" charset="0"/>
              </a:rPr>
              <a:t>find()</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099371511"/>
      </p:ext>
    </p:extLst>
  </p:cSld>
  <p:clrMapOvr>
    <a:masterClrMapping/>
  </p:clrMapOvr>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47932540"/>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smtClean="0">
                          <a:latin typeface="Source Code Pro" panose="020B0509030403020204" pitchFamily="49" charset="0"/>
                          <a:ea typeface="Source Code Pro" panose="020B0509030403020204" pitchFamily="49" charset="0"/>
                        </a:rPr>
                        <a:t>to fetch all document using aggregate method from ‘movies’ collection using Node.js</a:t>
                      </a:r>
                      <a:endParaRPr lang="en-IN" dirty="0" smtClean="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2" name="Rectangle 1"/>
          <p:cNvSpPr/>
          <p:nvPr/>
        </p:nvSpPr>
        <p:spPr>
          <a:xfrm>
            <a:off x="119336" y="1483905"/>
            <a:ext cx="11953328" cy="5401479"/>
          </a:xfrm>
          <a:prstGeom prst="rect">
            <a:avLst/>
          </a:prstGeom>
        </p:spPr>
        <p:txBody>
          <a:bodyPr wrap="square">
            <a:spAutoFit/>
          </a:bodyPr>
          <a:lstStyle/>
          <a:p>
            <a:r>
              <a:rPr lang="en-IN" sz="1500" dirty="0">
                <a:solidFill>
                  <a:srgbClr val="225588"/>
                </a:solidFill>
                <a:latin typeface="Consolas" panose="020B0609020204030204" pitchFamily="49" charset="0"/>
              </a:rPr>
              <a:t>import</a:t>
            </a:r>
            <a:r>
              <a:rPr lang="en-IN" sz="1500" dirty="0">
                <a:solidFill>
                  <a:srgbClr val="6688CC"/>
                </a:solidFill>
                <a:latin typeface="Consolas" panose="020B0609020204030204" pitchFamily="49" charset="0"/>
              </a:rPr>
              <a:t> { MongoClient } </a:t>
            </a:r>
            <a:r>
              <a:rPr lang="en-IN" sz="1500" dirty="0">
                <a:solidFill>
                  <a:srgbClr val="225588"/>
                </a:solidFill>
                <a:latin typeface="Consolas" panose="020B0609020204030204" pitchFamily="49" charset="0"/>
              </a:rPr>
              <a:t>from</a:t>
            </a:r>
            <a:r>
              <a:rPr lang="en-IN" sz="1500" dirty="0">
                <a:solidFill>
                  <a:srgbClr val="6688CC"/>
                </a:solidFill>
                <a:latin typeface="Consolas" panose="020B0609020204030204" pitchFamily="49" charset="0"/>
              </a:rPr>
              <a:t> </a:t>
            </a:r>
            <a:r>
              <a:rPr lang="en-IN" sz="1500" dirty="0">
                <a:solidFill>
                  <a:srgbClr val="22AA44"/>
                </a:solidFill>
                <a:latin typeface="Consolas" panose="020B0609020204030204" pitchFamily="49" charset="0"/>
              </a:rPr>
              <a:t>"mongodb"</a:t>
            </a:r>
            <a:r>
              <a:rPr lang="en-IN" sz="1500" dirty="0">
                <a:solidFill>
                  <a:srgbClr val="6688CC"/>
                </a:solidFill>
                <a:latin typeface="Consolas" panose="020B0609020204030204" pitchFamily="49" charset="0"/>
              </a:rPr>
              <a:t>;</a:t>
            </a:r>
          </a:p>
          <a:p>
            <a:r>
              <a:rPr lang="en-IN" sz="1500" i="1" dirty="0">
                <a:solidFill>
                  <a:srgbClr val="9966B8"/>
                </a:solidFill>
                <a:latin typeface="Consolas" panose="020B0609020204030204" pitchFamily="49" charset="0"/>
              </a:rPr>
              <a:t>const</a:t>
            </a:r>
            <a:r>
              <a:rPr lang="en-IN" sz="1500" dirty="0">
                <a:solidFill>
                  <a:srgbClr val="6688CC"/>
                </a:solidFill>
                <a:latin typeface="Consolas" panose="020B0609020204030204" pitchFamily="49" charset="0"/>
              </a:rPr>
              <a:t> client </a:t>
            </a:r>
            <a:r>
              <a:rPr lang="en-IN" sz="1500" dirty="0">
                <a:solidFill>
                  <a:srgbClr val="225588"/>
                </a:solidFill>
                <a:latin typeface="Consolas" panose="020B0609020204030204" pitchFamily="49" charset="0"/>
              </a:rPr>
              <a:t>=</a:t>
            </a:r>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new</a:t>
            </a:r>
            <a:r>
              <a:rPr lang="en-IN" sz="1500" dirty="0">
                <a:solidFill>
                  <a:srgbClr val="6688CC"/>
                </a:solidFill>
                <a:latin typeface="Consolas" panose="020B0609020204030204" pitchFamily="49" charset="0"/>
              </a:rPr>
              <a:t> </a:t>
            </a:r>
            <a:r>
              <a:rPr lang="en-IN" sz="1500" u="sng" dirty="0">
                <a:solidFill>
                  <a:srgbClr val="FFEEBB"/>
                </a:solidFill>
                <a:latin typeface="Consolas" panose="020B0609020204030204" pitchFamily="49" charset="0"/>
              </a:rPr>
              <a:t>MongoClient</a:t>
            </a:r>
            <a:r>
              <a:rPr lang="en-IN" sz="1500" dirty="0">
                <a:solidFill>
                  <a:srgbClr val="6688CC"/>
                </a:solidFill>
                <a:latin typeface="Consolas" panose="020B0609020204030204" pitchFamily="49" charset="0"/>
              </a:rPr>
              <a:t>(</a:t>
            </a:r>
            <a:r>
              <a:rPr lang="en-IN" sz="1500" dirty="0">
                <a:solidFill>
                  <a:srgbClr val="22AA44"/>
                </a:solidFill>
                <a:latin typeface="Consolas" panose="020B0609020204030204" pitchFamily="49" charset="0"/>
              </a:rPr>
              <a:t>"mongodb://192.168.100.91:27017"</a:t>
            </a:r>
            <a:r>
              <a:rPr lang="en-IN" sz="1500" dirty="0">
                <a:solidFill>
                  <a:srgbClr val="6688CC"/>
                </a:solidFill>
                <a:latin typeface="Consolas" panose="020B0609020204030204" pitchFamily="49" charset="0"/>
              </a:rPr>
              <a:t>);</a:t>
            </a:r>
          </a:p>
          <a:p>
            <a:r>
              <a:rPr lang="en-IN" sz="1500" dirty="0">
                <a:solidFill>
                  <a:srgbClr val="6688CC"/>
                </a:solidFill>
                <a:latin typeface="Consolas" panose="020B0609020204030204" pitchFamily="49" charset="0"/>
              </a:rPr>
              <a:t/>
            </a:r>
            <a:br>
              <a:rPr lang="en-IN" sz="1500" dirty="0">
                <a:solidFill>
                  <a:srgbClr val="6688CC"/>
                </a:solidFill>
                <a:latin typeface="Consolas" panose="020B0609020204030204" pitchFamily="49" charset="0"/>
              </a:rPr>
            </a:br>
            <a:r>
              <a:rPr lang="en-IN" sz="1500" dirty="0">
                <a:solidFill>
                  <a:srgbClr val="225588"/>
                </a:solidFill>
                <a:latin typeface="Consolas" panose="020B0609020204030204" pitchFamily="49" charset="0"/>
              </a:rPr>
              <a:t>async</a:t>
            </a:r>
            <a:r>
              <a:rPr lang="en-IN" sz="1500" dirty="0">
                <a:solidFill>
                  <a:srgbClr val="6688CC"/>
                </a:solidFill>
                <a:latin typeface="Consolas" panose="020B0609020204030204" pitchFamily="49" charset="0"/>
              </a:rPr>
              <a:t> </a:t>
            </a:r>
            <a:r>
              <a:rPr lang="en-IN" sz="1500" i="1" dirty="0">
                <a:solidFill>
                  <a:srgbClr val="9966B8"/>
                </a:solidFill>
                <a:latin typeface="Consolas" panose="020B0609020204030204" pitchFamily="49" charset="0"/>
              </a:rPr>
              <a:t>function</a:t>
            </a:r>
            <a:r>
              <a:rPr lang="en-IN" sz="1500" dirty="0">
                <a:solidFill>
                  <a:srgbClr val="6688CC"/>
                </a:solidFill>
                <a:latin typeface="Consolas" panose="020B0609020204030204" pitchFamily="49" charset="0"/>
              </a:rPr>
              <a:t> </a:t>
            </a:r>
            <a:r>
              <a:rPr lang="en-IN" sz="1500" dirty="0">
                <a:solidFill>
                  <a:srgbClr val="DDBB88"/>
                </a:solidFill>
                <a:latin typeface="Consolas" panose="020B0609020204030204" pitchFamily="49" charset="0"/>
              </a:rPr>
              <a:t>run</a:t>
            </a:r>
            <a:r>
              <a:rPr lang="en-IN" sz="1500" dirty="0">
                <a:solidFill>
                  <a:srgbClr val="6688CC"/>
                </a:solidFill>
                <a:latin typeface="Consolas" panose="020B0609020204030204" pitchFamily="49" charset="0"/>
              </a:rPr>
              <a:t>() {</a:t>
            </a:r>
          </a:p>
          <a:p>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try</a:t>
            </a:r>
            <a:r>
              <a:rPr lang="en-IN" sz="1500" dirty="0">
                <a:solidFill>
                  <a:srgbClr val="6688CC"/>
                </a:solidFill>
                <a:latin typeface="Consolas" panose="020B0609020204030204" pitchFamily="49" charset="0"/>
              </a:rPr>
              <a:t> {</a:t>
            </a:r>
          </a:p>
          <a:p>
            <a:r>
              <a:rPr lang="en-IN" sz="1500" dirty="0">
                <a:solidFill>
                  <a:srgbClr val="6688CC"/>
                </a:solidFill>
                <a:latin typeface="Consolas" panose="020B0609020204030204" pitchFamily="49" charset="0"/>
              </a:rPr>
              <a:t>        </a:t>
            </a:r>
            <a:r>
              <a:rPr lang="en-IN" sz="1500" i="1" dirty="0">
                <a:solidFill>
                  <a:srgbClr val="9966B8"/>
                </a:solidFill>
                <a:latin typeface="Consolas" panose="020B0609020204030204" pitchFamily="49" charset="0"/>
              </a:rPr>
              <a:t>const</a:t>
            </a:r>
            <a:r>
              <a:rPr lang="en-IN" sz="1500" dirty="0">
                <a:solidFill>
                  <a:srgbClr val="6688CC"/>
                </a:solidFill>
                <a:latin typeface="Consolas" panose="020B0609020204030204" pitchFamily="49" charset="0"/>
              </a:rPr>
              <a:t> database </a:t>
            </a:r>
            <a:r>
              <a:rPr lang="en-IN" sz="1500" dirty="0">
                <a:solidFill>
                  <a:srgbClr val="225588"/>
                </a:solidFill>
                <a:latin typeface="Consolas" panose="020B0609020204030204" pitchFamily="49" charset="0"/>
              </a:rPr>
              <a:t>=</a:t>
            </a:r>
            <a:r>
              <a:rPr lang="en-IN" sz="1500" dirty="0">
                <a:solidFill>
                  <a:srgbClr val="6688CC"/>
                </a:solidFill>
                <a:latin typeface="Consolas" panose="020B0609020204030204" pitchFamily="49" charset="0"/>
              </a:rPr>
              <a:t> client.</a:t>
            </a:r>
            <a:r>
              <a:rPr lang="en-IN" sz="1500" dirty="0">
                <a:solidFill>
                  <a:srgbClr val="DDBB88"/>
                </a:solidFill>
                <a:latin typeface="Consolas" panose="020B0609020204030204" pitchFamily="49" charset="0"/>
              </a:rPr>
              <a:t>db</a:t>
            </a:r>
            <a:r>
              <a:rPr lang="en-IN" sz="1500" dirty="0">
                <a:solidFill>
                  <a:srgbClr val="6688CC"/>
                </a:solidFill>
                <a:latin typeface="Consolas" panose="020B0609020204030204" pitchFamily="49" charset="0"/>
              </a:rPr>
              <a:t>(</a:t>
            </a:r>
            <a:r>
              <a:rPr lang="en-IN" sz="1500" dirty="0">
                <a:solidFill>
                  <a:srgbClr val="22AA44"/>
                </a:solidFill>
                <a:latin typeface="Consolas" panose="020B0609020204030204" pitchFamily="49" charset="0"/>
              </a:rPr>
              <a:t>"db1"</a:t>
            </a:r>
            <a:r>
              <a:rPr lang="en-IN" sz="1500" dirty="0">
                <a:solidFill>
                  <a:srgbClr val="6688CC"/>
                </a:solidFill>
                <a:latin typeface="Consolas" panose="020B0609020204030204" pitchFamily="49" charset="0"/>
              </a:rPr>
              <a:t>);</a:t>
            </a:r>
          </a:p>
          <a:p>
            <a:r>
              <a:rPr lang="en-IN" sz="1500" dirty="0">
                <a:solidFill>
                  <a:srgbClr val="6688CC"/>
                </a:solidFill>
                <a:latin typeface="Consolas" panose="020B0609020204030204" pitchFamily="49" charset="0"/>
              </a:rPr>
              <a:t>        </a:t>
            </a:r>
            <a:r>
              <a:rPr lang="en-IN" sz="1500" i="1" dirty="0">
                <a:solidFill>
                  <a:srgbClr val="9966B8"/>
                </a:solidFill>
                <a:latin typeface="Consolas" panose="020B0609020204030204" pitchFamily="49" charset="0"/>
              </a:rPr>
              <a:t>const</a:t>
            </a:r>
            <a:r>
              <a:rPr lang="en-IN" sz="1500" dirty="0">
                <a:solidFill>
                  <a:srgbClr val="6688CC"/>
                </a:solidFill>
                <a:latin typeface="Consolas" panose="020B0609020204030204" pitchFamily="49" charset="0"/>
              </a:rPr>
              <a:t> e </a:t>
            </a:r>
            <a:r>
              <a:rPr lang="en-IN" sz="1500" dirty="0">
                <a:solidFill>
                  <a:srgbClr val="225588"/>
                </a:solidFill>
                <a:latin typeface="Consolas" panose="020B0609020204030204" pitchFamily="49" charset="0"/>
              </a:rPr>
              <a:t>=</a:t>
            </a:r>
            <a:r>
              <a:rPr lang="en-IN" sz="1500" dirty="0">
                <a:solidFill>
                  <a:srgbClr val="6688CC"/>
                </a:solidFill>
                <a:latin typeface="Consolas" panose="020B0609020204030204" pitchFamily="49" charset="0"/>
              </a:rPr>
              <a:t> database.</a:t>
            </a:r>
            <a:r>
              <a:rPr lang="en-IN" sz="1500" dirty="0">
                <a:solidFill>
                  <a:srgbClr val="DDBB88"/>
                </a:solidFill>
                <a:latin typeface="Consolas" panose="020B0609020204030204" pitchFamily="49" charset="0"/>
              </a:rPr>
              <a:t>collection</a:t>
            </a:r>
            <a:r>
              <a:rPr lang="en-IN" sz="1500" dirty="0">
                <a:solidFill>
                  <a:srgbClr val="6688CC"/>
                </a:solidFill>
                <a:latin typeface="Consolas" panose="020B0609020204030204" pitchFamily="49" charset="0"/>
              </a:rPr>
              <a:t>(</a:t>
            </a:r>
            <a:r>
              <a:rPr lang="en-IN" sz="1500" dirty="0">
                <a:solidFill>
                  <a:srgbClr val="22AA44"/>
                </a:solidFill>
                <a:latin typeface="Consolas" panose="020B0609020204030204" pitchFamily="49" charset="0"/>
              </a:rPr>
              <a:t>"movies"</a:t>
            </a:r>
            <a:r>
              <a:rPr lang="en-IN" sz="1500" dirty="0">
                <a:solidFill>
                  <a:srgbClr val="6688CC"/>
                </a:solidFill>
                <a:latin typeface="Consolas" panose="020B0609020204030204" pitchFamily="49" charset="0"/>
              </a:rPr>
              <a:t>);</a:t>
            </a:r>
          </a:p>
          <a:p>
            <a:r>
              <a:rPr lang="en-IN" sz="1500" dirty="0">
                <a:solidFill>
                  <a:srgbClr val="6688CC"/>
                </a:solidFill>
                <a:latin typeface="Consolas" panose="020B0609020204030204" pitchFamily="49" charset="0"/>
              </a:rPr>
              <a:t>       </a:t>
            </a:r>
          </a:p>
          <a:p>
            <a:r>
              <a:rPr lang="en-IN" sz="1500" dirty="0">
                <a:solidFill>
                  <a:srgbClr val="6688CC"/>
                </a:solidFill>
                <a:latin typeface="Consolas" panose="020B0609020204030204" pitchFamily="49" charset="0"/>
              </a:rPr>
              <a:t>        </a:t>
            </a:r>
            <a:r>
              <a:rPr lang="en-IN" sz="1500" i="1" dirty="0">
                <a:solidFill>
                  <a:srgbClr val="9966B8"/>
                </a:solidFill>
                <a:latin typeface="Consolas" panose="020B0609020204030204" pitchFamily="49" charset="0"/>
              </a:rPr>
              <a:t>const</a:t>
            </a:r>
            <a:r>
              <a:rPr lang="en-IN" sz="1500" dirty="0">
                <a:solidFill>
                  <a:srgbClr val="6688CC"/>
                </a:solidFill>
                <a:latin typeface="Consolas" panose="020B0609020204030204" pitchFamily="49" charset="0"/>
              </a:rPr>
              <a:t> cursor </a:t>
            </a:r>
            <a:r>
              <a:rPr lang="en-IN" sz="1500" dirty="0">
                <a:solidFill>
                  <a:srgbClr val="225588"/>
                </a:solidFill>
                <a:latin typeface="Consolas" panose="020B0609020204030204" pitchFamily="49" charset="0"/>
              </a:rPr>
              <a: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aggregate</a:t>
            </a:r>
            <a:r>
              <a:rPr lang="en-IN" sz="1500" dirty="0" smtClean="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project:{_id:</a:t>
            </a:r>
            <a:r>
              <a:rPr lang="en-IN" sz="1500" dirty="0">
                <a:solidFill>
                  <a:srgbClr val="F280D0"/>
                </a:solidFill>
                <a:latin typeface="Consolas" panose="020B0609020204030204" pitchFamily="49" charset="0"/>
              </a:rPr>
              <a:t>true</a:t>
            </a:r>
            <a:r>
              <a:rPr lang="en-IN" sz="1500" dirty="0">
                <a:solidFill>
                  <a:srgbClr val="6688CC"/>
                </a:solidFill>
                <a:latin typeface="Consolas" panose="020B0609020204030204" pitchFamily="49" charset="0"/>
              </a:rPr>
              <a:t>, relese:</a:t>
            </a:r>
            <a:r>
              <a:rPr lang="en-IN" sz="1500" dirty="0">
                <a:solidFill>
                  <a:srgbClr val="F280D0"/>
                </a:solidFill>
                <a:latin typeface="Consolas" panose="020B0609020204030204" pitchFamily="49" charset="0"/>
              </a:rPr>
              <a:t>true</a:t>
            </a:r>
            <a:r>
              <a:rPr lang="en-IN" sz="1500" dirty="0">
                <a:solidFill>
                  <a:srgbClr val="6688CC"/>
                </a:solidFill>
                <a:latin typeface="Consolas" panose="020B0609020204030204" pitchFamily="49" charset="0"/>
              </a:rPr>
              <a:t>, color:</a:t>
            </a:r>
            <a:r>
              <a:rPr lang="en-IN" sz="1500" dirty="0">
                <a:solidFill>
                  <a:srgbClr val="F280D0"/>
                </a:solidFill>
                <a:latin typeface="Consolas" panose="020B0609020204030204" pitchFamily="49" charset="0"/>
              </a:rPr>
              <a:t>true</a:t>
            </a:r>
            <a:r>
              <a:rPr lang="en-IN" sz="1500" dirty="0">
                <a:solidFill>
                  <a:srgbClr val="6688CC"/>
                </a:solidFill>
                <a:latin typeface="Consolas" panose="020B0609020204030204" pitchFamily="49" charset="0"/>
              </a:rPr>
              <a:t>, director:</a:t>
            </a:r>
            <a:r>
              <a:rPr lang="en-IN" sz="1500" dirty="0">
                <a:solidFill>
                  <a:srgbClr val="F280D0"/>
                </a:solidFill>
                <a:latin typeface="Consolas" panose="020B0609020204030204" pitchFamily="49" charset="0"/>
              </a:rPr>
              <a:t>true</a:t>
            </a:r>
            <a:r>
              <a:rPr lang="en-IN" sz="1500" dirty="0">
                <a:solidFill>
                  <a:srgbClr val="6688CC"/>
                </a:solidFill>
                <a:latin typeface="Consolas" panose="020B0609020204030204" pitchFamily="49" charset="0"/>
              </a:rPr>
              <a:t>, </a:t>
            </a:r>
            <a:endParaRPr lang="en-IN" sz="1500" dirty="0" smtClean="0">
              <a:solidFill>
                <a:srgbClr val="6688CC"/>
              </a:solidFill>
              <a:latin typeface="Consolas" panose="020B0609020204030204" pitchFamily="49" charset="0"/>
            </a:endParaRPr>
          </a:p>
          <a:p>
            <a:r>
              <a:rPr lang="en-IN" sz="1500" dirty="0">
                <a:solidFill>
                  <a:srgbClr val="6688CC"/>
                </a:solidFill>
                <a:latin typeface="Consolas" panose="020B0609020204030204" pitchFamily="49" charset="0"/>
              </a:rPr>
              <a:t> </a:t>
            </a:r>
            <a:r>
              <a:rPr lang="en-IN" sz="1500" dirty="0" smtClean="0">
                <a:solidFill>
                  <a:srgbClr val="6688CC"/>
                </a:solidFill>
                <a:latin typeface="Consolas" panose="020B0609020204030204" pitchFamily="49" charset="0"/>
              </a:rPr>
              <a:t>                                               movie_title:</a:t>
            </a:r>
            <a:r>
              <a:rPr lang="en-IN" sz="1500" dirty="0" smtClean="0">
                <a:solidFill>
                  <a:srgbClr val="F280D0"/>
                </a:solidFill>
                <a:latin typeface="Consolas" panose="020B0609020204030204" pitchFamily="49" charset="0"/>
              </a:rPr>
              <a:t>true</a:t>
            </a:r>
            <a:r>
              <a:rPr lang="en-IN" sz="1500" dirty="0">
                <a:solidFill>
                  <a:srgbClr val="6688CC"/>
                </a:solidFill>
                <a:latin typeface="Consolas" panose="020B0609020204030204" pitchFamily="49" charset="0"/>
              </a:rPr>
              <a:t>, genres:</a:t>
            </a:r>
            <a:r>
              <a:rPr lang="en-IN" sz="1500" dirty="0">
                <a:solidFill>
                  <a:srgbClr val="F280D0"/>
                </a:solidFill>
                <a:latin typeface="Consolas" panose="020B0609020204030204" pitchFamily="49" charset="0"/>
              </a:rPr>
              <a:t>true</a:t>
            </a:r>
            <a:r>
              <a:rPr lang="en-IN" sz="1500" dirty="0">
                <a:solidFill>
                  <a:srgbClr val="6688CC"/>
                </a:solidFill>
                <a:latin typeface="Consolas" panose="020B0609020204030204" pitchFamily="49" charset="0"/>
              </a:rPr>
              <a:t>, </a:t>
            </a:r>
            <a:r>
              <a:rPr lang="en-IN" sz="1500" dirty="0" smtClean="0">
                <a:solidFill>
                  <a:srgbClr val="6688CC"/>
                </a:solidFill>
                <a:latin typeface="Consolas" panose="020B0609020204030204" pitchFamily="49" charset="0"/>
              </a:rPr>
              <a:t>gross:</a:t>
            </a:r>
            <a:r>
              <a:rPr lang="en-IN" sz="1500" dirty="0" smtClean="0">
                <a:solidFill>
                  <a:srgbClr val="F280D0"/>
                </a:solidFill>
                <a:latin typeface="Consolas" panose="020B0609020204030204" pitchFamily="49" charset="0"/>
              </a:rPr>
              <a:t>true </a:t>
            </a:r>
            <a:r>
              <a:rPr lang="en-IN" sz="1500" dirty="0" smtClean="0">
                <a:solidFill>
                  <a:srgbClr val="6688CC"/>
                </a:solidFill>
                <a:latin typeface="Consolas" panose="020B0609020204030204" pitchFamily="49" charset="0"/>
              </a:rPr>
              <a:t>}}]);</a:t>
            </a:r>
            <a:endParaRPr lang="en-IN" sz="1500" dirty="0">
              <a:solidFill>
                <a:srgbClr val="6688CC"/>
              </a:solidFill>
              <a:latin typeface="Consolas" panose="020B0609020204030204" pitchFamily="49" charset="0"/>
            </a:endParaRPr>
          </a:p>
          <a:p>
            <a:r>
              <a:rPr lang="en-IN" sz="1500" dirty="0">
                <a:solidFill>
                  <a:srgbClr val="6688CC"/>
                </a:solidFill>
                <a:latin typeface="Consolas" panose="020B0609020204030204" pitchFamily="49" charset="0"/>
              </a:rPr>
              <a:t>       </a:t>
            </a:r>
          </a:p>
          <a:p>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for</a:t>
            </a:r>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a:t>
            </a:r>
            <a:r>
              <a:rPr lang="en-IN" sz="1500" i="1" dirty="0">
                <a:solidFill>
                  <a:srgbClr val="9966B8"/>
                </a:solidFill>
                <a:latin typeface="Consolas" panose="020B0609020204030204" pitchFamily="49" charset="0"/>
              </a:rPr>
              <a:t>const</a:t>
            </a:r>
            <a:r>
              <a:rPr lang="en-IN" sz="1500" dirty="0">
                <a:solidFill>
                  <a:srgbClr val="6688CC"/>
                </a:solidFill>
                <a:latin typeface="Consolas" panose="020B0609020204030204" pitchFamily="49" charset="0"/>
              </a:rPr>
              <a:t> doc </a:t>
            </a:r>
            <a:r>
              <a:rPr lang="en-IN" sz="1500" dirty="0">
                <a:solidFill>
                  <a:srgbClr val="225588"/>
                </a:solidFill>
                <a:latin typeface="Consolas" panose="020B0609020204030204" pitchFamily="49" charset="0"/>
              </a:rPr>
              <a:t>of</a:t>
            </a:r>
            <a:r>
              <a:rPr lang="en-IN" sz="1500" dirty="0">
                <a:solidFill>
                  <a:srgbClr val="6688CC"/>
                </a:solidFill>
                <a:latin typeface="Consolas" panose="020B0609020204030204" pitchFamily="49" charset="0"/>
              </a:rPr>
              <a:t> cursor) {</a:t>
            </a:r>
          </a:p>
          <a:p>
            <a:r>
              <a:rPr lang="en-IN" sz="1500" dirty="0">
                <a:solidFill>
                  <a:srgbClr val="6688CC"/>
                </a:solidFill>
                <a:latin typeface="Consolas" panose="020B0609020204030204" pitchFamily="49" charset="0"/>
              </a:rPr>
              <a:t>            console.</a:t>
            </a:r>
            <a:r>
              <a:rPr lang="en-IN" sz="1500" dirty="0">
                <a:solidFill>
                  <a:srgbClr val="DDBB88"/>
                </a:solidFill>
                <a:latin typeface="Consolas" panose="020B0609020204030204" pitchFamily="49" charset="0"/>
              </a:rPr>
              <a:t>log</a:t>
            </a:r>
            <a:r>
              <a:rPr lang="en-IN" sz="1500" dirty="0">
                <a:solidFill>
                  <a:srgbClr val="6688CC"/>
                </a:solidFill>
                <a:latin typeface="Consolas" panose="020B0609020204030204" pitchFamily="49" charset="0"/>
              </a:rPr>
              <a:t>(doc._id, doc.relese, doc.color, doc.director, doc.movie_title, doc.genres, doc.gross);</a:t>
            </a:r>
          </a:p>
          <a:p>
            <a:r>
              <a:rPr lang="en-IN" sz="1500" dirty="0">
                <a:solidFill>
                  <a:srgbClr val="6688CC"/>
                </a:solidFill>
                <a:latin typeface="Consolas" panose="020B0609020204030204" pitchFamily="49" charset="0"/>
              </a:rPr>
              <a:t>        }</a:t>
            </a:r>
          </a:p>
          <a:p>
            <a:r>
              <a:rPr lang="en-IN" sz="1500" dirty="0">
                <a:solidFill>
                  <a:srgbClr val="6688CC"/>
                </a:solidFill>
                <a:latin typeface="Consolas" panose="020B0609020204030204" pitchFamily="49" charset="0"/>
              </a:rPr>
              <a:t>    } </a:t>
            </a:r>
            <a:r>
              <a:rPr lang="en-IN" sz="1500" dirty="0">
                <a:solidFill>
                  <a:srgbClr val="225588"/>
                </a:solidFill>
                <a:latin typeface="Consolas" panose="020B0609020204030204" pitchFamily="49" charset="0"/>
              </a:rPr>
              <a:t>catch</a:t>
            </a:r>
            <a:r>
              <a:rPr lang="en-IN" sz="1500" dirty="0">
                <a:solidFill>
                  <a:srgbClr val="6688CC"/>
                </a:solidFill>
                <a:latin typeface="Consolas" panose="020B0609020204030204" pitchFamily="49" charset="0"/>
              </a:rPr>
              <a:t> (error) {</a:t>
            </a:r>
          </a:p>
          <a:p>
            <a:r>
              <a:rPr lang="en-IN" sz="1500" dirty="0">
                <a:solidFill>
                  <a:srgbClr val="6688CC"/>
                </a:solidFill>
                <a:latin typeface="Consolas" panose="020B0609020204030204" pitchFamily="49" charset="0"/>
              </a:rPr>
              <a:t>        console.</a:t>
            </a:r>
            <a:r>
              <a:rPr lang="en-IN" sz="1500" dirty="0">
                <a:solidFill>
                  <a:srgbClr val="DDBB88"/>
                </a:solidFill>
                <a:latin typeface="Consolas" panose="020B0609020204030204" pitchFamily="49" charset="0"/>
              </a:rPr>
              <a:t>log</a:t>
            </a:r>
            <a:r>
              <a:rPr lang="en-IN" sz="1500" dirty="0">
                <a:solidFill>
                  <a:srgbClr val="6688CC"/>
                </a:solidFill>
                <a:latin typeface="Consolas" panose="020B0609020204030204" pitchFamily="49" charset="0"/>
              </a:rPr>
              <a:t>(error.message);</a:t>
            </a:r>
          </a:p>
          <a:p>
            <a:r>
              <a:rPr lang="en-IN" sz="1500" dirty="0">
                <a:solidFill>
                  <a:srgbClr val="6688CC"/>
                </a:solidFill>
                <a:latin typeface="Consolas" panose="020B0609020204030204" pitchFamily="49" charset="0"/>
              </a:rPr>
              <a:t>    }</a:t>
            </a:r>
          </a:p>
          <a:p>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finally</a:t>
            </a:r>
            <a:r>
              <a:rPr lang="en-IN" sz="1500" dirty="0">
                <a:solidFill>
                  <a:srgbClr val="6688CC"/>
                </a:solidFill>
                <a:latin typeface="Consolas" panose="020B0609020204030204" pitchFamily="49" charset="0"/>
              </a:rPr>
              <a:t> {</a:t>
            </a:r>
          </a:p>
          <a:p>
            <a:r>
              <a:rPr lang="en-IN" sz="1500" dirty="0">
                <a:solidFill>
                  <a:srgbClr val="6688CC"/>
                </a:solidFill>
                <a:latin typeface="Consolas" panose="020B0609020204030204" pitchFamily="49" charset="0"/>
              </a:rPr>
              <a:t>        client.</a:t>
            </a:r>
            <a:r>
              <a:rPr lang="en-IN" sz="1500" dirty="0">
                <a:solidFill>
                  <a:srgbClr val="DDBB88"/>
                </a:solidFill>
                <a:latin typeface="Consolas" panose="020B0609020204030204" pitchFamily="49" charset="0"/>
              </a:rPr>
              <a:t>close</a:t>
            </a:r>
            <a:r>
              <a:rPr lang="en-IN" sz="1500" dirty="0">
                <a:solidFill>
                  <a:srgbClr val="6688CC"/>
                </a:solidFill>
                <a:latin typeface="Consolas" panose="020B0609020204030204" pitchFamily="49" charset="0"/>
              </a:rPr>
              <a:t>();</a:t>
            </a:r>
          </a:p>
          <a:p>
            <a:r>
              <a:rPr lang="en-IN" sz="1500" dirty="0">
                <a:solidFill>
                  <a:srgbClr val="6688CC"/>
                </a:solidFill>
                <a:latin typeface="Consolas" panose="020B0609020204030204" pitchFamily="49" charset="0"/>
              </a:rPr>
              <a:t>        console.</a:t>
            </a:r>
            <a:r>
              <a:rPr lang="en-IN" sz="1500" dirty="0">
                <a:solidFill>
                  <a:srgbClr val="DDBB88"/>
                </a:solidFill>
                <a:latin typeface="Consolas" panose="020B0609020204030204" pitchFamily="49" charset="0"/>
              </a:rPr>
              <a:t>log</a:t>
            </a:r>
            <a:r>
              <a:rPr lang="en-IN" sz="1500" dirty="0">
                <a:solidFill>
                  <a:srgbClr val="6688CC"/>
                </a:solidFill>
                <a:latin typeface="Consolas" panose="020B0609020204030204" pitchFamily="49" charset="0"/>
              </a:rPr>
              <a:t>(</a:t>
            </a:r>
            <a:r>
              <a:rPr lang="en-IN" sz="1500" dirty="0">
                <a:solidFill>
                  <a:srgbClr val="22AA44"/>
                </a:solidFill>
                <a:latin typeface="Consolas" panose="020B0609020204030204" pitchFamily="49" charset="0"/>
              </a:rPr>
              <a:t>"Client connection closed..."</a:t>
            </a:r>
            <a:r>
              <a:rPr lang="en-IN" sz="1500" dirty="0">
                <a:solidFill>
                  <a:srgbClr val="6688CC"/>
                </a:solidFill>
                <a:latin typeface="Consolas" panose="020B0609020204030204" pitchFamily="49" charset="0"/>
              </a:rPr>
              <a:t>)</a:t>
            </a:r>
          </a:p>
          <a:p>
            <a:r>
              <a:rPr lang="en-IN" sz="1500" dirty="0">
                <a:solidFill>
                  <a:srgbClr val="6688CC"/>
                </a:solidFill>
                <a:latin typeface="Consolas" panose="020B0609020204030204" pitchFamily="49" charset="0"/>
              </a:rPr>
              <a:t>    }</a:t>
            </a:r>
          </a:p>
          <a:p>
            <a:r>
              <a:rPr lang="en-IN" sz="1500" dirty="0">
                <a:solidFill>
                  <a:srgbClr val="6688CC"/>
                </a:solidFill>
                <a:latin typeface="Consolas" panose="020B0609020204030204" pitchFamily="49" charset="0"/>
              </a:rPr>
              <a:t>};</a:t>
            </a:r>
          </a:p>
          <a:p>
            <a:r>
              <a:rPr lang="en-IN" sz="1500" dirty="0">
                <a:solidFill>
                  <a:srgbClr val="DDBB88"/>
                </a:solidFill>
                <a:latin typeface="Consolas" panose="020B0609020204030204" pitchFamily="49" charset="0"/>
              </a:rPr>
              <a:t>run</a:t>
            </a:r>
            <a:r>
              <a:rPr lang="en-IN" sz="1500" dirty="0">
                <a:solidFill>
                  <a:srgbClr val="6688CC"/>
                </a:solidFill>
                <a:latin typeface="Consolas" panose="020B0609020204030204" pitchFamily="49" charset="0"/>
              </a:rPr>
              <a:t>();</a:t>
            </a:r>
            <a:endParaRPr lang="en-IN" sz="15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a:t>
            </a:r>
            <a:r>
              <a:rPr lang="en-IN" sz="3200" b="1" i="1" dirty="0" smtClean="0">
                <a:solidFill>
                  <a:srgbClr val="FFFF00"/>
                </a:solidFill>
                <a:latin typeface="Arial" pitchFamily="34" charset="0"/>
                <a:cs typeface="Arial" pitchFamily="34" charset="0"/>
              </a:rPr>
              <a:t>aggregate([{$project}])</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86329685"/>
      </p:ext>
    </p:extLst>
  </p:cSld>
  <p:clrMapOvr>
    <a:masterClrMapping/>
  </p:clrMapOvr>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05104103"/>
              </p:ext>
            </p:extLst>
          </p:nvPr>
        </p:nvGraphicFramePr>
        <p:xfrm>
          <a:off x="262800" y="1124744"/>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a program to fetch all document from ‘movies’ collection where</a:t>
                      </a:r>
                      <a:r>
                        <a:rPr lang="en-US" baseline="0" dirty="0" smtClean="0">
                          <a:latin typeface="Source Code Pro" panose="020B0509030403020204" pitchFamily="49" charset="0"/>
                          <a:ea typeface="Source Code Pro" panose="020B0509030403020204" pitchFamily="49" charset="0"/>
                        </a:rPr>
                        <a:t> genres is ‘Horror’ </a:t>
                      </a:r>
                      <a:r>
                        <a:rPr lang="en-US" dirty="0" smtClean="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a:t>
            </a:r>
            <a:r>
              <a:rPr lang="en-IN" sz="3200" b="1" i="1" dirty="0" smtClean="0">
                <a:solidFill>
                  <a:srgbClr val="FFFF00"/>
                </a:solidFill>
                <a:latin typeface="Arial" pitchFamily="34" charset="0"/>
                <a:cs typeface="Arial" pitchFamily="34" charset="0"/>
              </a:rPr>
              <a:t>aggregate</a:t>
            </a:r>
            <a:r>
              <a:rPr lang="en-IN" sz="3200" b="1" i="1" dirty="0" smtClean="0">
                <a:solidFill>
                  <a:srgbClr val="FFFF00"/>
                </a:solidFill>
                <a:latin typeface="Arial" pitchFamily="34" charset="0"/>
                <a:cs typeface="Arial" pitchFamily="34" charset="0"/>
              </a:rPr>
              <a:t>([{$match}, {$project}])</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19336" y="2017578"/>
            <a:ext cx="11881320" cy="4939814"/>
          </a:xfrm>
          <a:prstGeom prst="rect">
            <a:avLst/>
          </a:prstGeom>
        </p:spPr>
        <p:txBody>
          <a:bodyPr wrap="square">
            <a:spAutoFit/>
          </a:bodyPr>
          <a:lstStyle/>
          <a:p>
            <a:r>
              <a:rPr lang="en-IN" sz="1500" dirty="0">
                <a:solidFill>
                  <a:srgbClr val="225588"/>
                </a:solidFill>
                <a:latin typeface="Consolas" panose="020B0609020204030204" pitchFamily="49" charset="0"/>
              </a:rPr>
              <a:t>import</a:t>
            </a:r>
            <a:r>
              <a:rPr lang="en-IN" sz="1500" dirty="0">
                <a:solidFill>
                  <a:srgbClr val="6688CC"/>
                </a:solidFill>
                <a:latin typeface="Consolas" panose="020B0609020204030204" pitchFamily="49" charset="0"/>
              </a:rPr>
              <a:t> { MongoClient } </a:t>
            </a:r>
            <a:r>
              <a:rPr lang="en-IN" sz="1500" dirty="0">
                <a:solidFill>
                  <a:srgbClr val="225588"/>
                </a:solidFill>
                <a:latin typeface="Consolas" panose="020B0609020204030204" pitchFamily="49" charset="0"/>
              </a:rPr>
              <a:t>from</a:t>
            </a:r>
            <a:r>
              <a:rPr lang="en-IN" sz="1500" dirty="0">
                <a:solidFill>
                  <a:srgbClr val="6688CC"/>
                </a:solidFill>
                <a:latin typeface="Consolas" panose="020B0609020204030204" pitchFamily="49" charset="0"/>
              </a:rPr>
              <a:t> </a:t>
            </a:r>
            <a:r>
              <a:rPr lang="en-IN" sz="1500" dirty="0">
                <a:solidFill>
                  <a:srgbClr val="22AA44"/>
                </a:solidFill>
                <a:latin typeface="Consolas" panose="020B0609020204030204" pitchFamily="49" charset="0"/>
              </a:rPr>
              <a:t>"mongodb"</a:t>
            </a:r>
            <a:r>
              <a:rPr lang="en-IN" sz="1500" dirty="0">
                <a:solidFill>
                  <a:srgbClr val="6688CC"/>
                </a:solidFill>
                <a:latin typeface="Consolas" panose="020B0609020204030204" pitchFamily="49" charset="0"/>
              </a:rPr>
              <a:t>;</a:t>
            </a:r>
          </a:p>
          <a:p>
            <a:r>
              <a:rPr lang="en-IN" sz="1500" i="1" dirty="0">
                <a:solidFill>
                  <a:srgbClr val="9966B8"/>
                </a:solidFill>
                <a:latin typeface="Consolas" panose="020B0609020204030204" pitchFamily="49" charset="0"/>
              </a:rPr>
              <a:t>const</a:t>
            </a:r>
            <a:r>
              <a:rPr lang="en-IN" sz="1500" dirty="0">
                <a:solidFill>
                  <a:srgbClr val="6688CC"/>
                </a:solidFill>
                <a:latin typeface="Consolas" panose="020B0609020204030204" pitchFamily="49" charset="0"/>
              </a:rPr>
              <a:t> client </a:t>
            </a:r>
            <a:r>
              <a:rPr lang="en-IN" sz="1500" dirty="0">
                <a:solidFill>
                  <a:srgbClr val="225588"/>
                </a:solidFill>
                <a:latin typeface="Consolas" panose="020B0609020204030204" pitchFamily="49" charset="0"/>
              </a:rPr>
              <a:t>=</a:t>
            </a:r>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new</a:t>
            </a:r>
            <a:r>
              <a:rPr lang="en-IN" sz="1500" dirty="0">
                <a:solidFill>
                  <a:srgbClr val="6688CC"/>
                </a:solidFill>
                <a:latin typeface="Consolas" panose="020B0609020204030204" pitchFamily="49" charset="0"/>
              </a:rPr>
              <a:t> </a:t>
            </a:r>
            <a:r>
              <a:rPr lang="en-IN" sz="1500" u="sng" dirty="0">
                <a:solidFill>
                  <a:srgbClr val="FFEEBB"/>
                </a:solidFill>
                <a:latin typeface="Consolas" panose="020B0609020204030204" pitchFamily="49" charset="0"/>
              </a:rPr>
              <a:t>MongoClient</a:t>
            </a:r>
            <a:r>
              <a:rPr lang="en-IN" sz="1500" dirty="0">
                <a:solidFill>
                  <a:srgbClr val="6688CC"/>
                </a:solidFill>
                <a:latin typeface="Consolas" panose="020B0609020204030204" pitchFamily="49" charset="0"/>
              </a:rPr>
              <a:t>(</a:t>
            </a:r>
            <a:r>
              <a:rPr lang="en-IN" sz="1500" dirty="0">
                <a:solidFill>
                  <a:srgbClr val="22AA44"/>
                </a:solidFill>
                <a:latin typeface="Consolas" panose="020B0609020204030204" pitchFamily="49" charset="0"/>
              </a:rPr>
              <a:t>"mongodb://192.168.100.91:27017"</a:t>
            </a:r>
            <a:r>
              <a:rPr lang="en-IN" sz="1500" dirty="0">
                <a:solidFill>
                  <a:srgbClr val="6688CC"/>
                </a:solidFill>
                <a:latin typeface="Consolas" panose="020B0609020204030204" pitchFamily="49" charset="0"/>
              </a:rPr>
              <a:t>);</a:t>
            </a:r>
          </a:p>
          <a:p>
            <a:r>
              <a:rPr lang="en-IN" sz="1500" dirty="0">
                <a:solidFill>
                  <a:srgbClr val="6688CC"/>
                </a:solidFill>
                <a:latin typeface="Consolas" panose="020B0609020204030204" pitchFamily="49" charset="0"/>
              </a:rPr>
              <a:t/>
            </a:r>
            <a:br>
              <a:rPr lang="en-IN" sz="1500" dirty="0">
                <a:solidFill>
                  <a:srgbClr val="6688CC"/>
                </a:solidFill>
                <a:latin typeface="Consolas" panose="020B0609020204030204" pitchFamily="49" charset="0"/>
              </a:rPr>
            </a:br>
            <a:r>
              <a:rPr lang="en-IN" sz="1500" dirty="0">
                <a:solidFill>
                  <a:srgbClr val="225588"/>
                </a:solidFill>
                <a:latin typeface="Consolas" panose="020B0609020204030204" pitchFamily="49" charset="0"/>
              </a:rPr>
              <a:t>async</a:t>
            </a:r>
            <a:r>
              <a:rPr lang="en-IN" sz="1500" dirty="0">
                <a:solidFill>
                  <a:srgbClr val="6688CC"/>
                </a:solidFill>
                <a:latin typeface="Consolas" panose="020B0609020204030204" pitchFamily="49" charset="0"/>
              </a:rPr>
              <a:t> </a:t>
            </a:r>
            <a:r>
              <a:rPr lang="en-IN" sz="1500" i="1" dirty="0">
                <a:solidFill>
                  <a:srgbClr val="9966B8"/>
                </a:solidFill>
                <a:latin typeface="Consolas" panose="020B0609020204030204" pitchFamily="49" charset="0"/>
              </a:rPr>
              <a:t>function</a:t>
            </a:r>
            <a:r>
              <a:rPr lang="en-IN" sz="1500" dirty="0">
                <a:solidFill>
                  <a:srgbClr val="6688CC"/>
                </a:solidFill>
                <a:latin typeface="Consolas" panose="020B0609020204030204" pitchFamily="49" charset="0"/>
              </a:rPr>
              <a:t> </a:t>
            </a:r>
            <a:r>
              <a:rPr lang="en-IN" sz="1500" dirty="0">
                <a:solidFill>
                  <a:srgbClr val="DDBB88"/>
                </a:solidFill>
                <a:latin typeface="Consolas" panose="020B0609020204030204" pitchFamily="49" charset="0"/>
              </a:rPr>
              <a:t>run</a:t>
            </a:r>
            <a:r>
              <a:rPr lang="en-IN" sz="1500" dirty="0">
                <a:solidFill>
                  <a:srgbClr val="6688CC"/>
                </a:solidFill>
                <a:latin typeface="Consolas" panose="020B0609020204030204" pitchFamily="49" charset="0"/>
              </a:rPr>
              <a:t>() {</a:t>
            </a:r>
          </a:p>
          <a:p>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try</a:t>
            </a:r>
            <a:r>
              <a:rPr lang="en-IN" sz="1500" dirty="0">
                <a:solidFill>
                  <a:srgbClr val="6688CC"/>
                </a:solidFill>
                <a:latin typeface="Consolas" panose="020B0609020204030204" pitchFamily="49" charset="0"/>
              </a:rPr>
              <a:t> {</a:t>
            </a:r>
          </a:p>
          <a:p>
            <a:r>
              <a:rPr lang="en-IN" sz="1500" dirty="0">
                <a:solidFill>
                  <a:srgbClr val="6688CC"/>
                </a:solidFill>
                <a:latin typeface="Consolas" panose="020B0609020204030204" pitchFamily="49" charset="0"/>
              </a:rPr>
              <a:t>        </a:t>
            </a:r>
            <a:r>
              <a:rPr lang="en-IN" sz="1500" i="1" dirty="0">
                <a:solidFill>
                  <a:srgbClr val="9966B8"/>
                </a:solidFill>
                <a:latin typeface="Consolas" panose="020B0609020204030204" pitchFamily="49" charset="0"/>
              </a:rPr>
              <a:t>const</a:t>
            </a:r>
            <a:r>
              <a:rPr lang="en-IN" sz="1500" dirty="0">
                <a:solidFill>
                  <a:srgbClr val="6688CC"/>
                </a:solidFill>
                <a:latin typeface="Consolas" panose="020B0609020204030204" pitchFamily="49" charset="0"/>
              </a:rPr>
              <a:t> database </a:t>
            </a:r>
            <a:r>
              <a:rPr lang="en-IN" sz="1500" dirty="0">
                <a:solidFill>
                  <a:srgbClr val="225588"/>
                </a:solidFill>
                <a:latin typeface="Consolas" panose="020B0609020204030204" pitchFamily="49" charset="0"/>
              </a:rPr>
              <a:t>=</a:t>
            </a:r>
            <a:r>
              <a:rPr lang="en-IN" sz="1500" dirty="0">
                <a:solidFill>
                  <a:srgbClr val="6688CC"/>
                </a:solidFill>
                <a:latin typeface="Consolas" panose="020B0609020204030204" pitchFamily="49" charset="0"/>
              </a:rPr>
              <a:t> client.</a:t>
            </a:r>
            <a:r>
              <a:rPr lang="en-IN" sz="1500" dirty="0">
                <a:solidFill>
                  <a:srgbClr val="DDBB88"/>
                </a:solidFill>
                <a:latin typeface="Consolas" panose="020B0609020204030204" pitchFamily="49" charset="0"/>
              </a:rPr>
              <a:t>db</a:t>
            </a:r>
            <a:r>
              <a:rPr lang="en-IN" sz="1500" dirty="0">
                <a:solidFill>
                  <a:srgbClr val="6688CC"/>
                </a:solidFill>
                <a:latin typeface="Consolas" panose="020B0609020204030204" pitchFamily="49" charset="0"/>
              </a:rPr>
              <a:t>(</a:t>
            </a:r>
            <a:r>
              <a:rPr lang="en-IN" sz="1500" dirty="0">
                <a:solidFill>
                  <a:srgbClr val="22AA44"/>
                </a:solidFill>
                <a:latin typeface="Consolas" panose="020B0609020204030204" pitchFamily="49" charset="0"/>
              </a:rPr>
              <a:t>"db1"</a:t>
            </a:r>
            <a:r>
              <a:rPr lang="en-IN" sz="1500" dirty="0">
                <a:solidFill>
                  <a:srgbClr val="6688CC"/>
                </a:solidFill>
                <a:latin typeface="Consolas" panose="020B0609020204030204" pitchFamily="49" charset="0"/>
              </a:rPr>
              <a:t>);</a:t>
            </a:r>
          </a:p>
          <a:p>
            <a:r>
              <a:rPr lang="en-IN" sz="1500" dirty="0">
                <a:solidFill>
                  <a:srgbClr val="6688CC"/>
                </a:solidFill>
                <a:latin typeface="Consolas" panose="020B0609020204030204" pitchFamily="49" charset="0"/>
              </a:rPr>
              <a:t>        </a:t>
            </a:r>
            <a:r>
              <a:rPr lang="en-IN" sz="1500" i="1" dirty="0">
                <a:solidFill>
                  <a:srgbClr val="9966B8"/>
                </a:solidFill>
                <a:latin typeface="Consolas" panose="020B0609020204030204" pitchFamily="49" charset="0"/>
              </a:rPr>
              <a:t>const</a:t>
            </a:r>
            <a:r>
              <a:rPr lang="en-IN" sz="1500" dirty="0">
                <a:solidFill>
                  <a:srgbClr val="6688CC"/>
                </a:solidFill>
                <a:latin typeface="Consolas" panose="020B0609020204030204" pitchFamily="49" charset="0"/>
              </a:rPr>
              <a:t> e </a:t>
            </a:r>
            <a:r>
              <a:rPr lang="en-IN" sz="1500" dirty="0">
                <a:solidFill>
                  <a:srgbClr val="225588"/>
                </a:solidFill>
                <a:latin typeface="Consolas" panose="020B0609020204030204" pitchFamily="49" charset="0"/>
              </a:rPr>
              <a:t>=</a:t>
            </a:r>
            <a:r>
              <a:rPr lang="en-IN" sz="1500" dirty="0">
                <a:solidFill>
                  <a:srgbClr val="6688CC"/>
                </a:solidFill>
                <a:latin typeface="Consolas" panose="020B0609020204030204" pitchFamily="49" charset="0"/>
              </a:rPr>
              <a:t> database.</a:t>
            </a:r>
            <a:r>
              <a:rPr lang="en-IN" sz="1500" dirty="0">
                <a:solidFill>
                  <a:srgbClr val="DDBB88"/>
                </a:solidFill>
                <a:latin typeface="Consolas" panose="020B0609020204030204" pitchFamily="49" charset="0"/>
              </a:rPr>
              <a:t>collection</a:t>
            </a:r>
            <a:r>
              <a:rPr lang="en-IN" sz="1500" dirty="0">
                <a:solidFill>
                  <a:srgbClr val="6688CC"/>
                </a:solidFill>
                <a:latin typeface="Consolas" panose="020B0609020204030204" pitchFamily="49" charset="0"/>
              </a:rPr>
              <a:t>(</a:t>
            </a:r>
            <a:r>
              <a:rPr lang="en-IN" sz="1500" dirty="0">
                <a:solidFill>
                  <a:srgbClr val="22AA44"/>
                </a:solidFill>
                <a:latin typeface="Consolas" panose="020B0609020204030204" pitchFamily="49" charset="0"/>
              </a:rPr>
              <a:t>"movies"</a:t>
            </a:r>
            <a:r>
              <a:rPr lang="en-IN" sz="1500" dirty="0">
                <a:solidFill>
                  <a:srgbClr val="6688CC"/>
                </a:solidFill>
                <a:latin typeface="Consolas" panose="020B0609020204030204" pitchFamily="49" charset="0"/>
              </a:rPr>
              <a:t>);</a:t>
            </a:r>
          </a:p>
          <a:p>
            <a:r>
              <a:rPr lang="en-IN" sz="1500" dirty="0">
                <a:solidFill>
                  <a:srgbClr val="6688CC"/>
                </a:solidFill>
                <a:latin typeface="Consolas" panose="020B0609020204030204" pitchFamily="49" charset="0"/>
              </a:rPr>
              <a:t>    </a:t>
            </a:r>
            <a:r>
              <a:rPr lang="en-IN" sz="1500" dirty="0" smtClean="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  </a:t>
            </a:r>
            <a:r>
              <a:rPr lang="en-IN" sz="1500" i="1" dirty="0">
                <a:solidFill>
                  <a:srgbClr val="9966B8"/>
                </a:solidFill>
                <a:latin typeface="Consolas" panose="020B0609020204030204" pitchFamily="49" charset="0"/>
              </a:rPr>
              <a:t>const</a:t>
            </a:r>
            <a:r>
              <a:rPr lang="en-IN" sz="1500" dirty="0">
                <a:solidFill>
                  <a:srgbClr val="6688CC"/>
                </a:solidFill>
                <a:latin typeface="Consolas" panose="020B0609020204030204" pitchFamily="49" charset="0"/>
              </a:rPr>
              <a:t> cursor </a:t>
            </a:r>
            <a:r>
              <a:rPr lang="en-IN" sz="1500" dirty="0">
                <a:solidFill>
                  <a:srgbClr val="225588"/>
                </a:solidFill>
                <a:latin typeface="Consolas" panose="020B0609020204030204" pitchFamily="49" charset="0"/>
              </a:rPr>
              <a: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aggregate</a:t>
            </a:r>
            <a:r>
              <a:rPr lang="en-IN" sz="1500" dirty="0">
                <a:solidFill>
                  <a:srgbClr val="6688CC"/>
                </a:solidFill>
                <a:latin typeface="Consolas" panose="020B0609020204030204" pitchFamily="49" charset="0"/>
              </a:rPr>
              <a:t>([{$match</a:t>
            </a:r>
            <a:r>
              <a:rPr lang="en-IN" sz="1500" dirty="0" smtClean="0">
                <a:solidFill>
                  <a:srgbClr val="6688CC"/>
                </a:solidFill>
                <a:latin typeface="Consolas" panose="020B0609020204030204" pitchFamily="49" charset="0"/>
              </a:rPr>
              <a:t>:{ genres</a:t>
            </a:r>
            <a:r>
              <a:rPr lang="en-IN" sz="1500" dirty="0">
                <a:solidFill>
                  <a:srgbClr val="6688CC"/>
                </a:solidFill>
                <a:latin typeface="Consolas" panose="020B0609020204030204" pitchFamily="49" charset="0"/>
              </a:rPr>
              <a:t>:</a:t>
            </a:r>
            <a:r>
              <a:rPr lang="en-IN" sz="1500" dirty="0">
                <a:solidFill>
                  <a:srgbClr val="22AA44"/>
                </a:solidFill>
                <a:latin typeface="Consolas" panose="020B0609020204030204" pitchFamily="49" charset="0"/>
              </a:rPr>
              <a:t>/</a:t>
            </a:r>
            <a:r>
              <a:rPr lang="en-IN" sz="1500" dirty="0">
                <a:solidFill>
                  <a:srgbClr val="225588"/>
                </a:solidFill>
                <a:latin typeface="Consolas" panose="020B0609020204030204" pitchFamily="49" charset="0"/>
              </a:rPr>
              <a:t>^</a:t>
            </a:r>
            <a:r>
              <a:rPr lang="en-IN" sz="1500" dirty="0">
                <a:solidFill>
                  <a:srgbClr val="22AA44"/>
                </a:solidFill>
                <a:latin typeface="Consolas" panose="020B0609020204030204" pitchFamily="49" charset="0"/>
              </a:rPr>
              <a:t>Horror</a:t>
            </a:r>
            <a:r>
              <a:rPr lang="en-IN" sz="1500" dirty="0" smtClean="0">
                <a:solidFill>
                  <a:srgbClr val="225588"/>
                </a:solidFill>
                <a:latin typeface="Consolas" panose="020B0609020204030204" pitchFamily="49" charset="0"/>
              </a:rPr>
              <a:t>$</a:t>
            </a:r>
            <a:r>
              <a:rPr lang="en-IN" sz="1500" dirty="0" smtClean="0">
                <a:solidFill>
                  <a:srgbClr val="22AA44"/>
                </a:solidFill>
                <a:latin typeface="Consolas" panose="020B0609020204030204" pitchFamily="49" charset="0"/>
              </a:rPr>
              <a:t>/ </a:t>
            </a:r>
            <a:r>
              <a:rPr lang="en-IN" sz="1500" dirty="0" smtClean="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project</a:t>
            </a:r>
            <a:r>
              <a:rPr lang="en-IN" sz="1500" dirty="0" smtClean="0">
                <a:solidFill>
                  <a:srgbClr val="6688CC"/>
                </a:solidFill>
                <a:latin typeface="Consolas" panose="020B0609020204030204" pitchFamily="49" charset="0"/>
              </a:rPr>
              <a:t>:{ _</a:t>
            </a:r>
            <a:r>
              <a:rPr lang="en-IN" sz="1500" dirty="0">
                <a:solidFill>
                  <a:srgbClr val="6688CC"/>
                </a:solidFill>
                <a:latin typeface="Consolas" panose="020B0609020204030204" pitchFamily="49" charset="0"/>
              </a:rPr>
              <a:t>id:</a:t>
            </a:r>
            <a:r>
              <a:rPr lang="en-IN" sz="1500" dirty="0">
                <a:solidFill>
                  <a:srgbClr val="F280D0"/>
                </a:solidFill>
                <a:latin typeface="Consolas" panose="020B0609020204030204" pitchFamily="49" charset="0"/>
              </a:rPr>
              <a:t>true</a:t>
            </a:r>
            <a:r>
              <a:rPr lang="en-IN" sz="1500" dirty="0">
                <a:solidFill>
                  <a:srgbClr val="6688CC"/>
                </a:solidFill>
                <a:latin typeface="Consolas" panose="020B0609020204030204" pitchFamily="49" charset="0"/>
              </a:rPr>
              <a:t>, relese:</a:t>
            </a:r>
            <a:r>
              <a:rPr lang="en-IN" sz="1500" dirty="0">
                <a:solidFill>
                  <a:srgbClr val="F280D0"/>
                </a:solidFill>
                <a:latin typeface="Consolas" panose="020B0609020204030204" pitchFamily="49" charset="0"/>
              </a:rPr>
              <a:t>true</a:t>
            </a:r>
            <a:r>
              <a:rPr lang="en-IN" sz="1500" dirty="0">
                <a:solidFill>
                  <a:srgbClr val="6688CC"/>
                </a:solidFill>
                <a:latin typeface="Consolas" panose="020B0609020204030204" pitchFamily="49" charset="0"/>
              </a:rPr>
              <a:t>, </a:t>
            </a:r>
            <a:endParaRPr lang="en-IN" sz="1500" dirty="0" smtClean="0">
              <a:solidFill>
                <a:srgbClr val="6688CC"/>
              </a:solidFill>
              <a:latin typeface="Consolas" panose="020B0609020204030204" pitchFamily="49" charset="0"/>
            </a:endParaRPr>
          </a:p>
          <a:p>
            <a:r>
              <a:rPr lang="en-IN" sz="1500" dirty="0">
                <a:solidFill>
                  <a:srgbClr val="6688CC"/>
                </a:solidFill>
                <a:latin typeface="Consolas" panose="020B0609020204030204" pitchFamily="49" charset="0"/>
              </a:rPr>
              <a:t> </a:t>
            </a:r>
            <a:r>
              <a:rPr lang="en-IN" sz="1500" dirty="0" smtClean="0">
                <a:solidFill>
                  <a:srgbClr val="6688CC"/>
                </a:solidFill>
                <a:latin typeface="Consolas" panose="020B0609020204030204" pitchFamily="49" charset="0"/>
              </a:rPr>
              <a:t>                                    color:</a:t>
            </a:r>
            <a:r>
              <a:rPr lang="en-IN" sz="1500" dirty="0" smtClean="0">
                <a:solidFill>
                  <a:srgbClr val="F280D0"/>
                </a:solidFill>
                <a:latin typeface="Consolas" panose="020B0609020204030204" pitchFamily="49" charset="0"/>
              </a:rPr>
              <a:t>true</a:t>
            </a:r>
            <a:r>
              <a:rPr lang="en-IN" sz="1500" dirty="0">
                <a:solidFill>
                  <a:srgbClr val="6688CC"/>
                </a:solidFill>
                <a:latin typeface="Consolas" panose="020B0609020204030204" pitchFamily="49" charset="0"/>
              </a:rPr>
              <a:t>, </a:t>
            </a:r>
            <a:r>
              <a:rPr lang="en-IN" sz="1500" dirty="0" smtClean="0">
                <a:solidFill>
                  <a:srgbClr val="6688CC"/>
                </a:solidFill>
                <a:latin typeface="Consolas" panose="020B0609020204030204" pitchFamily="49" charset="0"/>
              </a:rPr>
              <a:t>director:</a:t>
            </a:r>
            <a:r>
              <a:rPr lang="en-IN" sz="1500" dirty="0" smtClean="0">
                <a:solidFill>
                  <a:srgbClr val="F280D0"/>
                </a:solidFill>
                <a:latin typeface="Consolas" panose="020B0609020204030204" pitchFamily="49" charset="0"/>
              </a:rPr>
              <a:t>true</a:t>
            </a:r>
            <a:r>
              <a:rPr lang="en-IN" sz="1500" dirty="0">
                <a:solidFill>
                  <a:srgbClr val="6688CC"/>
                </a:solidFill>
                <a:latin typeface="Consolas" panose="020B0609020204030204" pitchFamily="49" charset="0"/>
              </a:rPr>
              <a:t>, movie_title:</a:t>
            </a:r>
            <a:r>
              <a:rPr lang="en-IN" sz="1500" dirty="0">
                <a:solidFill>
                  <a:srgbClr val="F280D0"/>
                </a:solidFill>
                <a:latin typeface="Consolas" panose="020B0609020204030204" pitchFamily="49" charset="0"/>
              </a:rPr>
              <a:t>true</a:t>
            </a:r>
            <a:r>
              <a:rPr lang="en-IN" sz="1500" dirty="0">
                <a:solidFill>
                  <a:srgbClr val="6688CC"/>
                </a:solidFill>
                <a:latin typeface="Consolas" panose="020B0609020204030204" pitchFamily="49" charset="0"/>
              </a:rPr>
              <a:t>, </a:t>
            </a:r>
            <a:r>
              <a:rPr lang="en-IN" sz="1500" dirty="0" smtClean="0">
                <a:solidFill>
                  <a:srgbClr val="6688CC"/>
                </a:solidFill>
                <a:latin typeface="Consolas" panose="020B0609020204030204" pitchFamily="49" charset="0"/>
              </a:rPr>
              <a:t>genres:</a:t>
            </a:r>
            <a:r>
              <a:rPr lang="en-IN" sz="1500" dirty="0" smtClean="0">
                <a:solidFill>
                  <a:srgbClr val="F280D0"/>
                </a:solidFill>
                <a:latin typeface="Consolas" panose="020B0609020204030204" pitchFamily="49" charset="0"/>
              </a:rPr>
              <a:t>true</a:t>
            </a:r>
            <a:r>
              <a:rPr lang="en-IN" sz="1500" dirty="0" smtClean="0">
                <a:solidFill>
                  <a:srgbClr val="6688CC"/>
                </a:solidFill>
                <a:latin typeface="Consolas" panose="020B0609020204030204" pitchFamily="49" charset="0"/>
              </a:rPr>
              <a:t>, gross:</a:t>
            </a:r>
            <a:r>
              <a:rPr lang="en-IN" sz="1500" dirty="0" smtClean="0">
                <a:solidFill>
                  <a:srgbClr val="F280D0"/>
                </a:solidFill>
                <a:latin typeface="Consolas" panose="020B0609020204030204" pitchFamily="49" charset="0"/>
              </a:rPr>
              <a:t>true </a:t>
            </a:r>
            <a:r>
              <a:rPr lang="en-IN" sz="1500" dirty="0" smtClean="0">
                <a:solidFill>
                  <a:srgbClr val="6688CC"/>
                </a:solidFill>
                <a:latin typeface="Consolas" panose="020B0609020204030204" pitchFamily="49" charset="0"/>
              </a:rPr>
              <a:t>}}]);</a:t>
            </a:r>
            <a:endParaRPr lang="en-IN" sz="1500" dirty="0">
              <a:solidFill>
                <a:srgbClr val="6688CC"/>
              </a:solidFill>
              <a:latin typeface="Consolas" panose="020B0609020204030204" pitchFamily="49" charset="0"/>
            </a:endParaRPr>
          </a:p>
          <a:p>
            <a:r>
              <a:rPr lang="en-IN" sz="1500" dirty="0">
                <a:solidFill>
                  <a:srgbClr val="6688CC"/>
                </a:solidFill>
                <a:latin typeface="Consolas" panose="020B0609020204030204" pitchFamily="49" charset="0"/>
              </a:rPr>
              <a:t>       </a:t>
            </a:r>
            <a:r>
              <a:rPr lang="en-IN" sz="1500" dirty="0" smtClean="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for</a:t>
            </a:r>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a:t>
            </a:r>
            <a:r>
              <a:rPr lang="en-IN" sz="1500" i="1" dirty="0">
                <a:solidFill>
                  <a:srgbClr val="9966B8"/>
                </a:solidFill>
                <a:latin typeface="Consolas" panose="020B0609020204030204" pitchFamily="49" charset="0"/>
              </a:rPr>
              <a:t>const</a:t>
            </a:r>
            <a:r>
              <a:rPr lang="en-IN" sz="1500" dirty="0">
                <a:solidFill>
                  <a:srgbClr val="6688CC"/>
                </a:solidFill>
                <a:latin typeface="Consolas" panose="020B0609020204030204" pitchFamily="49" charset="0"/>
              </a:rPr>
              <a:t> doc </a:t>
            </a:r>
            <a:r>
              <a:rPr lang="en-IN" sz="1500" dirty="0">
                <a:solidFill>
                  <a:srgbClr val="225588"/>
                </a:solidFill>
                <a:latin typeface="Consolas" panose="020B0609020204030204" pitchFamily="49" charset="0"/>
              </a:rPr>
              <a:t>of</a:t>
            </a:r>
            <a:r>
              <a:rPr lang="en-IN" sz="1500" dirty="0">
                <a:solidFill>
                  <a:srgbClr val="6688CC"/>
                </a:solidFill>
                <a:latin typeface="Consolas" panose="020B0609020204030204" pitchFamily="49" charset="0"/>
              </a:rPr>
              <a:t> cursor) {</a:t>
            </a:r>
          </a:p>
          <a:p>
            <a:r>
              <a:rPr lang="en-IN" sz="1500" dirty="0">
                <a:solidFill>
                  <a:srgbClr val="6688CC"/>
                </a:solidFill>
                <a:latin typeface="Consolas" panose="020B0609020204030204" pitchFamily="49" charset="0"/>
              </a:rPr>
              <a:t>            console.</a:t>
            </a:r>
            <a:r>
              <a:rPr lang="en-IN" sz="1500" dirty="0">
                <a:solidFill>
                  <a:srgbClr val="DDBB88"/>
                </a:solidFill>
                <a:latin typeface="Consolas" panose="020B0609020204030204" pitchFamily="49" charset="0"/>
              </a:rPr>
              <a:t>log</a:t>
            </a:r>
            <a:r>
              <a:rPr lang="en-IN" sz="1500" dirty="0">
                <a:solidFill>
                  <a:srgbClr val="6688CC"/>
                </a:solidFill>
                <a:latin typeface="Consolas" panose="020B0609020204030204" pitchFamily="49" charset="0"/>
              </a:rPr>
              <a:t>(doc._id, doc.relese, doc.color, doc.director, doc.movie_title, doc.genres, doc.gross);</a:t>
            </a:r>
          </a:p>
          <a:p>
            <a:r>
              <a:rPr lang="en-IN" sz="1500" dirty="0">
                <a:solidFill>
                  <a:srgbClr val="6688CC"/>
                </a:solidFill>
                <a:latin typeface="Consolas" panose="020B0609020204030204" pitchFamily="49" charset="0"/>
              </a:rPr>
              <a:t>        }</a:t>
            </a:r>
          </a:p>
          <a:p>
            <a:r>
              <a:rPr lang="en-IN" sz="1500" dirty="0">
                <a:solidFill>
                  <a:srgbClr val="6688CC"/>
                </a:solidFill>
                <a:latin typeface="Consolas" panose="020B0609020204030204" pitchFamily="49" charset="0"/>
              </a:rPr>
              <a:t>    } </a:t>
            </a:r>
            <a:r>
              <a:rPr lang="en-IN" sz="1500" dirty="0">
                <a:solidFill>
                  <a:srgbClr val="225588"/>
                </a:solidFill>
                <a:latin typeface="Consolas" panose="020B0609020204030204" pitchFamily="49" charset="0"/>
              </a:rPr>
              <a:t>catch</a:t>
            </a:r>
            <a:r>
              <a:rPr lang="en-IN" sz="1500" dirty="0">
                <a:solidFill>
                  <a:srgbClr val="6688CC"/>
                </a:solidFill>
                <a:latin typeface="Consolas" panose="020B0609020204030204" pitchFamily="49" charset="0"/>
              </a:rPr>
              <a:t> (error) {</a:t>
            </a:r>
          </a:p>
          <a:p>
            <a:r>
              <a:rPr lang="en-IN" sz="1500" dirty="0">
                <a:solidFill>
                  <a:srgbClr val="6688CC"/>
                </a:solidFill>
                <a:latin typeface="Consolas" panose="020B0609020204030204" pitchFamily="49" charset="0"/>
              </a:rPr>
              <a:t>        console.</a:t>
            </a:r>
            <a:r>
              <a:rPr lang="en-IN" sz="1500" dirty="0">
                <a:solidFill>
                  <a:srgbClr val="DDBB88"/>
                </a:solidFill>
                <a:latin typeface="Consolas" panose="020B0609020204030204" pitchFamily="49" charset="0"/>
              </a:rPr>
              <a:t>log</a:t>
            </a:r>
            <a:r>
              <a:rPr lang="en-IN" sz="1500" dirty="0">
                <a:solidFill>
                  <a:srgbClr val="6688CC"/>
                </a:solidFill>
                <a:latin typeface="Consolas" panose="020B0609020204030204" pitchFamily="49" charset="0"/>
              </a:rPr>
              <a:t>(error.message);</a:t>
            </a:r>
          </a:p>
          <a:p>
            <a:r>
              <a:rPr lang="en-IN" sz="1500" dirty="0">
                <a:solidFill>
                  <a:srgbClr val="6688CC"/>
                </a:solidFill>
                <a:latin typeface="Consolas" panose="020B0609020204030204" pitchFamily="49" charset="0"/>
              </a:rPr>
              <a:t>    }</a:t>
            </a:r>
          </a:p>
          <a:p>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finally</a:t>
            </a:r>
            <a:r>
              <a:rPr lang="en-IN" sz="1500" dirty="0">
                <a:solidFill>
                  <a:srgbClr val="6688CC"/>
                </a:solidFill>
                <a:latin typeface="Consolas" panose="020B0609020204030204" pitchFamily="49" charset="0"/>
              </a:rPr>
              <a:t> {</a:t>
            </a:r>
          </a:p>
          <a:p>
            <a:r>
              <a:rPr lang="en-IN" sz="1500" dirty="0">
                <a:solidFill>
                  <a:srgbClr val="6688CC"/>
                </a:solidFill>
                <a:latin typeface="Consolas" panose="020B0609020204030204" pitchFamily="49" charset="0"/>
              </a:rPr>
              <a:t>        client.</a:t>
            </a:r>
            <a:r>
              <a:rPr lang="en-IN" sz="1500" dirty="0">
                <a:solidFill>
                  <a:srgbClr val="DDBB88"/>
                </a:solidFill>
                <a:latin typeface="Consolas" panose="020B0609020204030204" pitchFamily="49" charset="0"/>
              </a:rPr>
              <a:t>close</a:t>
            </a:r>
            <a:r>
              <a:rPr lang="en-IN" sz="1500" dirty="0">
                <a:solidFill>
                  <a:srgbClr val="6688CC"/>
                </a:solidFill>
                <a:latin typeface="Consolas" panose="020B0609020204030204" pitchFamily="49" charset="0"/>
              </a:rPr>
              <a:t>();</a:t>
            </a:r>
          </a:p>
          <a:p>
            <a:r>
              <a:rPr lang="en-IN" sz="1500" dirty="0">
                <a:solidFill>
                  <a:srgbClr val="6688CC"/>
                </a:solidFill>
                <a:latin typeface="Consolas" panose="020B0609020204030204" pitchFamily="49" charset="0"/>
              </a:rPr>
              <a:t>        console.</a:t>
            </a:r>
            <a:r>
              <a:rPr lang="en-IN" sz="1500" dirty="0">
                <a:solidFill>
                  <a:srgbClr val="DDBB88"/>
                </a:solidFill>
                <a:latin typeface="Consolas" panose="020B0609020204030204" pitchFamily="49" charset="0"/>
              </a:rPr>
              <a:t>log</a:t>
            </a:r>
            <a:r>
              <a:rPr lang="en-IN" sz="1500" dirty="0">
                <a:solidFill>
                  <a:srgbClr val="6688CC"/>
                </a:solidFill>
                <a:latin typeface="Consolas" panose="020B0609020204030204" pitchFamily="49" charset="0"/>
              </a:rPr>
              <a:t>(</a:t>
            </a:r>
            <a:r>
              <a:rPr lang="en-IN" sz="1500" dirty="0">
                <a:solidFill>
                  <a:srgbClr val="22AA44"/>
                </a:solidFill>
                <a:latin typeface="Consolas" panose="020B0609020204030204" pitchFamily="49" charset="0"/>
              </a:rPr>
              <a:t>"Client connection closed..."</a:t>
            </a:r>
            <a:r>
              <a:rPr lang="en-IN" sz="1500" dirty="0">
                <a:solidFill>
                  <a:srgbClr val="6688CC"/>
                </a:solidFill>
                <a:latin typeface="Consolas" panose="020B0609020204030204" pitchFamily="49" charset="0"/>
              </a:rPr>
              <a:t>)</a:t>
            </a:r>
          </a:p>
          <a:p>
            <a:r>
              <a:rPr lang="en-IN" sz="1500" dirty="0">
                <a:solidFill>
                  <a:srgbClr val="6688CC"/>
                </a:solidFill>
                <a:latin typeface="Consolas" panose="020B0609020204030204" pitchFamily="49" charset="0"/>
              </a:rPr>
              <a:t>    }</a:t>
            </a:r>
          </a:p>
          <a:p>
            <a:r>
              <a:rPr lang="en-IN" sz="1500" dirty="0">
                <a:solidFill>
                  <a:srgbClr val="6688CC"/>
                </a:solidFill>
                <a:latin typeface="Consolas" panose="020B0609020204030204" pitchFamily="49" charset="0"/>
              </a:rPr>
              <a:t>};</a:t>
            </a:r>
          </a:p>
          <a:p>
            <a:r>
              <a:rPr lang="en-IN" sz="1500" dirty="0">
                <a:solidFill>
                  <a:srgbClr val="DDBB88"/>
                </a:solidFill>
                <a:latin typeface="Consolas" panose="020B0609020204030204" pitchFamily="49" charset="0"/>
              </a:rPr>
              <a:t>run</a:t>
            </a:r>
            <a:r>
              <a:rPr lang="en-IN" sz="1500" dirty="0">
                <a:solidFill>
                  <a:srgbClr val="6688CC"/>
                </a:solidFill>
                <a:latin typeface="Consolas" panose="020B0609020204030204" pitchFamily="49" charset="0"/>
              </a:rPr>
              <a:t>();</a:t>
            </a:r>
            <a:endParaRPr lang="en-IN" sz="15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222765506"/>
      </p:ext>
    </p:extLst>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findOne()</a:t>
            </a:r>
          </a:p>
        </p:txBody>
      </p:sp>
    </p:spTree>
    <p:extLst>
      <p:ext uri="{BB962C8B-B14F-4D97-AF65-F5344CB8AC3E}">
        <p14:creationId xmlns:p14="http://schemas.microsoft.com/office/powerpoint/2010/main" val="1666486481"/>
      </p:ext>
    </p:extLst>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findOne()</a:t>
            </a:r>
          </a:p>
        </p:txBody>
      </p:sp>
    </p:spTree>
    <p:extLst>
      <p:ext uri="{BB962C8B-B14F-4D97-AF65-F5344CB8AC3E}">
        <p14:creationId xmlns:p14="http://schemas.microsoft.com/office/powerpoint/2010/main" val="7766948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551384" y="4510861"/>
            <a:ext cx="10945216"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findOne()</a:t>
            </a:r>
          </a:p>
        </p:txBody>
      </p:sp>
    </p:spTree>
    <p:extLst>
      <p:ext uri="{BB962C8B-B14F-4D97-AF65-F5344CB8AC3E}">
        <p14:creationId xmlns:p14="http://schemas.microsoft.com/office/powerpoint/2010/main" val="3235209301"/>
      </p:ext>
    </p:extLst>
  </p:cSld>
  <p:clrMapOvr>
    <a:masterClrMapping/>
  </p:clrMapOvr>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findOne()</a:t>
            </a:r>
          </a:p>
        </p:txBody>
      </p:sp>
    </p:spTree>
    <p:extLst>
      <p:ext uri="{BB962C8B-B14F-4D97-AF65-F5344CB8AC3E}">
        <p14:creationId xmlns:p14="http://schemas.microsoft.com/office/powerpoint/2010/main" val="100399666"/>
      </p:ext>
    </p:extLst>
  </p:cSld>
  <p:clrMapOvr>
    <a:masterClrMapping/>
  </p:clrMapOvr>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findOne()</a:t>
            </a:r>
          </a:p>
        </p:txBody>
      </p:sp>
    </p:spTree>
    <p:extLst>
      <p:ext uri="{BB962C8B-B14F-4D97-AF65-F5344CB8AC3E}">
        <p14:creationId xmlns:p14="http://schemas.microsoft.com/office/powerpoint/2010/main" val="1664023352"/>
      </p:ext>
    </p:extLst>
  </p:cSld>
  <p:clrMapOvr>
    <a:masterClrMapping/>
  </p:clrMapOvr>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findOne()</a:t>
            </a:r>
          </a:p>
        </p:txBody>
      </p:sp>
    </p:spTree>
    <p:extLst>
      <p:ext uri="{BB962C8B-B14F-4D97-AF65-F5344CB8AC3E}">
        <p14:creationId xmlns:p14="http://schemas.microsoft.com/office/powerpoint/2010/main" val="3726258813"/>
      </p:ext>
    </p:extLst>
  </p:cSld>
  <p:clrMapOvr>
    <a:masterClrMapping/>
  </p:clrMapOvr>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findOne()</a:t>
            </a:r>
          </a:p>
        </p:txBody>
      </p:sp>
    </p:spTree>
    <p:extLst>
      <p:ext uri="{BB962C8B-B14F-4D97-AF65-F5344CB8AC3E}">
        <p14:creationId xmlns:p14="http://schemas.microsoft.com/office/powerpoint/2010/main" val="2023077364"/>
      </p:ext>
    </p:extLst>
  </p:cSld>
  <p:clrMapOvr>
    <a:masterClrMapping/>
  </p:clrMapOvr>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findOne()</a:t>
            </a:r>
          </a:p>
        </p:txBody>
      </p:sp>
    </p:spTree>
    <p:extLst>
      <p:ext uri="{BB962C8B-B14F-4D97-AF65-F5344CB8AC3E}">
        <p14:creationId xmlns:p14="http://schemas.microsoft.com/office/powerpoint/2010/main" val="4133821115"/>
      </p:ext>
    </p:extLst>
  </p:cSld>
  <p:clrMapOvr>
    <a:masterClrMapping/>
  </p:clrMapOvr>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findOne()</a:t>
            </a:r>
          </a:p>
        </p:txBody>
      </p:sp>
    </p:spTree>
    <p:extLst>
      <p:ext uri="{BB962C8B-B14F-4D97-AF65-F5344CB8AC3E}">
        <p14:creationId xmlns:p14="http://schemas.microsoft.com/office/powerpoint/2010/main" val="1673202952"/>
      </p:ext>
    </p:extLst>
  </p:cSld>
  <p:clrMapOvr>
    <a:masterClrMapping/>
  </p:clrMapOvr>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findOne()</a:t>
            </a:r>
          </a:p>
        </p:txBody>
      </p:sp>
    </p:spTree>
    <p:extLst>
      <p:ext uri="{BB962C8B-B14F-4D97-AF65-F5344CB8AC3E}">
        <p14:creationId xmlns:p14="http://schemas.microsoft.com/office/powerpoint/2010/main" val="1567931562"/>
      </p:ext>
    </p:extLst>
  </p:cSld>
  <p:clrMapOvr>
    <a:masterClrMapping/>
  </p:clrMapOvr>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findOne()</a:t>
            </a:r>
          </a:p>
        </p:txBody>
      </p:sp>
    </p:spTree>
    <p:extLst>
      <p:ext uri="{BB962C8B-B14F-4D97-AF65-F5344CB8AC3E}">
        <p14:creationId xmlns:p14="http://schemas.microsoft.com/office/powerpoint/2010/main" val="3224222068"/>
      </p:ext>
    </p:extLst>
  </p:cSld>
  <p:clrMapOvr>
    <a:masterClrMapping/>
  </p:clrMapOvr>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databases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601709" y="142879"/>
            <a:ext cx="4398947" cy="314210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646166"/>
            <a:ext cx="10996797" cy="1231106"/>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endParaRPr lang="en-US" sz="600" dirty="0">
              <a:solidFill>
                <a:srgbClr val="222222"/>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984776" cy="1446550"/>
          </a:xfrm>
          <a:prstGeom prst="rect">
            <a:avLst/>
          </a:prstGeom>
          <a:noFill/>
        </p:spPr>
        <p:txBody>
          <a:bodyPr wrap="square">
            <a:spAutoFit/>
          </a:bodyPr>
          <a:lstStyle/>
          <a:p>
            <a:pPr algn="just"/>
            <a:r>
              <a:rPr lang="en-IN" sz="22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191344" y="2924944"/>
            <a:ext cx="11737303" cy="2339102"/>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1586930"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
        <p:nvSpPr>
          <p:cNvPr id="5" name="Rectangle 4">
            <a:extLst>
              <a:ext uri="{FF2B5EF4-FFF2-40B4-BE49-F238E27FC236}">
                <a16:creationId xmlns:a16="http://schemas.microsoft.com/office/drawing/2014/main" id="{C2D43150-ED7A-C21A-5C6B-1F75D8C5F84D}"/>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 --headerline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2" name="Rectangle 1">
            <a:extLst>
              <a:ext uri="{FF2B5EF4-FFF2-40B4-BE49-F238E27FC236}">
                <a16:creationId xmlns:a16="http://schemas.microsoft.com/office/drawing/2014/main" id="{C2F61FFF-3853-79D4-BC0E-E0F30BDC6286}"/>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name</a:t>
            </a:r>
            <a:r>
              <a:rPr lang="en-IN" dirty="0">
                <a:solidFill>
                  <a:srgbClr val="061621"/>
                </a:solidFill>
                <a:latin typeface="Source Code Pro" panose="020B0509030403020204" pitchFamily="49" charset="0"/>
                <a:ea typeface="Source Code Pro" panose="020B0509030403020204" pitchFamily="49" charset="0"/>
              </a:rPr>
              <a:t>, { </a:t>
            </a:r>
            <a:r>
              <a:rPr lang="en-IN" i="1" dirty="0">
                <a:solidFill>
                  <a:srgbClr val="061621"/>
                </a:solidFill>
                <a:latin typeface="Source Code Pro" panose="020B0509030403020204" pitchFamily="49" charset="0"/>
                <a:ea typeface="Source Code Pro" panose="020B0509030403020204" pitchFamily="49" charset="0"/>
              </a:rPr>
              <a:t>options1</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options2</a:t>
            </a:r>
            <a:r>
              <a:rPr lang="en-IN" dirty="0">
                <a:solidFill>
                  <a:srgbClr val="061621"/>
                </a:solidFill>
                <a:latin typeface="Source Code Pro" panose="020B0509030403020204" pitchFamily="49" charset="0"/>
                <a:ea typeface="Source Code Pro" panose="020B0509030403020204" pitchFamily="49" charset="0"/>
              </a:rPr>
              <a:t>,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
        <p:nvSpPr>
          <p:cNvPr id="5" name="TextBox 4">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a:t>
            </a:r>
            <a:r>
              <a:rPr lang="en-IN" i="1" dirty="0">
                <a:solidFill>
                  <a:srgbClr val="061621"/>
                </a:solidFill>
                <a:latin typeface="Source Code Pro" panose="020B0509030403020204" pitchFamily="49" charset="0"/>
                <a:ea typeface="Source Code Pro" panose="020B0509030403020204" pitchFamily="49" charset="0"/>
              </a:rPr>
              <a:t>database</a:t>
            </a:r>
            <a:r>
              <a:rPr lang="en-IN" dirty="0">
                <a:solidFill>
                  <a:srgbClr val="061621"/>
                </a:solidFill>
                <a:latin typeface="Source Code Pro" panose="020B0509030403020204" pitchFamily="49" charset="0"/>
                <a:ea typeface="Source Code Pro" panose="020B0509030403020204" pitchFamily="49" charset="0"/>
              </a:rPr>
              <a:t>&gt;)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target</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dropTarget</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 </a:t>
              </a:r>
              <a:r>
                <a:rPr lang="en-IN" dirty="0">
                  <a:solidFill>
                    <a:srgbClr val="00B050"/>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"phone.0": </a:t>
              </a:r>
              <a:r>
                <a:rPr lang="en-IN" dirty="0">
                  <a:solidFill>
                    <a:srgbClr val="994646"/>
                  </a:solidFill>
                  <a:latin typeface="Source Code Pro" panose="020B0509030403020204" pitchFamily="49" charset="0"/>
                  <a:ea typeface="Source Code Pro" panose="020B0509030403020204" pitchFamily="49" charset="0"/>
                </a:rPr>
                <a:t>111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49DC8"/>
                  </a:solidFill>
                  <a:latin typeface="Consolas" panose="020B0609020204030204" pitchFamily="49" charset="0"/>
                  <a:cs typeface="Calibri" panose="020F0502020204030204" pitchFamily="34" charset="0"/>
                </a:rPr>
                <a:t> </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getCollection</a:t>
            </a:r>
            <a:r>
              <a:rPr lang="en-US" dirty="0">
                <a:solidFill>
                  <a:srgbClr val="D83713"/>
                </a:solidFill>
                <a:latin typeface="Source Code Pro" panose="020B0509030403020204" pitchFamily="49" charset="0"/>
                <a:ea typeface="Source Code Pro" panose="020B0509030403020204" pitchFamily="49" charset="0"/>
              </a:rPr>
              <a:t>(</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639887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4192052"/>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getCollection</a:t>
            </a:r>
            <a:r>
              <a:rPr lang="en-US" dirty="0">
                <a:solidFill>
                  <a:srgbClr val="D83713"/>
                </a:solidFill>
                <a:latin typeface="Source Code Pro" panose="020B0509030403020204" pitchFamily="49" charset="0"/>
                <a:ea typeface="Source Code Pro" panose="020B0509030403020204" pitchFamily="49" charset="0"/>
              </a:rPr>
              <a:t>(</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8" name="TextBox 7">
            <a:extLst>
              <a:ext uri="{FF2B5EF4-FFF2-40B4-BE49-F238E27FC236}">
                <a16:creationId xmlns:a16="http://schemas.microsoft.com/office/drawing/2014/main" id="{09F73F9A-74FC-4DFC-83E5-BBF69EFB27A9}"/>
              </a:ext>
            </a:extLst>
          </p:cNvPr>
          <p:cNvSpPr txBox="1"/>
          <p:nvPr/>
        </p:nvSpPr>
        <p:spPr>
          <a:xfrm>
            <a:off x="1415480" y="2732727"/>
            <a:ext cx="9252519"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 $</a:t>
            </a:r>
            <a:r>
              <a:rPr lang="en-IN" sz="3200" b="1" i="1" dirty="0" err="1">
                <a:solidFill>
                  <a:srgbClr val="FFFF00"/>
                </a:solidFill>
                <a:latin typeface="Arial" pitchFamily="34" charset="0"/>
                <a:cs typeface="Arial" pitchFamily="34" charset="0"/>
              </a:rPr>
              <a:t>regx</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91344" y="1602666"/>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cxnSp>
        <p:nvCxnSpPr>
          <p:cNvPr id="3" name="Straight Connector 2">
            <a:extLst>
              <a:ext uri="{FF2B5EF4-FFF2-40B4-BE49-F238E27FC236}">
                <a16:creationId xmlns:a16="http://schemas.microsoft.com/office/drawing/2014/main" id="{39CD4652-7ED1-3679-DAEE-169C80AE6E43}"/>
              </a:ext>
            </a:extLst>
          </p:cNvPr>
          <p:cNvCxnSpPr/>
          <p:nvPr/>
        </p:nvCxnSpPr>
        <p:spPr>
          <a:xfrm>
            <a:off x="191344" y="4509120"/>
            <a:ext cx="1180931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8CB11D9-C76A-FCB7-59A3-DEDE53EFB8A1}"/>
              </a:ext>
            </a:extLst>
          </p:cNvPr>
          <p:cNvSpPr txBox="1"/>
          <p:nvPr/>
        </p:nvSpPr>
        <p:spPr>
          <a:xfrm>
            <a:off x="227256" y="5445224"/>
            <a:ext cx="11701392" cy="1046440"/>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/saleel</a:t>
            </a:r>
            <a:r>
              <a:rPr lang="en-IN">
                <a:solidFill>
                  <a:srgbClr val="FF5A36"/>
                </a:solidFill>
                <a:latin typeface="Source Code Pro" panose="020B0509030403020204" pitchFamily="49" charset="0"/>
                <a:ea typeface="Source Code Pro" panose="020B0509030403020204" pitchFamily="49" charset="0"/>
                <a:cs typeface="Calibri" panose="020F0502020204030204" pitchFamily="34" charset="0"/>
              </a:rPr>
              <a:t>/i</a:t>
            </a:r>
            <a:r>
              <a:rPr lang="en-IN">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a:latin typeface="Source Code Pro" panose="020B0509030403020204" pitchFamily="49" charset="0"/>
                <a:ea typeface="Source Code Pro" panose="020B0509030403020204" pitchFamily="49" charset="0"/>
                <a:cs typeface="Calibri" panose="020F0502020204030204" pitchFamily="34" charset="0"/>
              </a:rPr>
              <a:t>, </a:t>
            </a:r>
            <a:r>
              <a:rPr lang="en-IN">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a:latin typeface="Source Code Pro" panose="020B0509030403020204" pitchFamily="49" charset="0"/>
                <a:ea typeface="Source Code Pro" panose="020B0509030403020204" pitchFamily="49" charset="0"/>
              </a:rPr>
              <a:t> _id: </a:t>
            </a:r>
            <a:r>
              <a:rPr lang="en-IN">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a:latin typeface="Source Code Pro" panose="020B0509030403020204" pitchFamily="49" charset="0"/>
                <a:ea typeface="Source Code Pro" panose="020B0509030403020204" pitchFamily="49" charset="0"/>
              </a:rPr>
              <a:t>, ename: </a:t>
            </a:r>
            <a:r>
              <a:rPr lang="en-IN">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a:latin typeface="Source Code Pro" panose="020B0509030403020204" pitchFamily="49" charset="0"/>
                <a:ea typeface="Source Code Pro" panose="020B0509030403020204" pitchFamily="49" charset="0"/>
              </a:rPr>
              <a:t> </a:t>
            </a:r>
            <a:r>
              <a:rPr lang="en-IN">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Clr>
                <a:schemeClr val="bg1">
                  <a:lumMod val="50000"/>
                </a:schemeClr>
              </a:buClr>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2DE36BD5-0B20-651B-17BB-D46C5D5A14E7}"/>
              </a:ext>
            </a:extLst>
          </p:cNvPr>
          <p:cNvSpPr txBox="1"/>
          <p:nvPr/>
        </p:nvSpPr>
        <p:spPr>
          <a:xfrm>
            <a:off x="227256" y="4838962"/>
            <a:ext cx="11557376" cy="369332"/>
          </a:xfrm>
          <a:prstGeom prst="rect">
            <a:avLst/>
          </a:prstGeom>
          <a:noFill/>
        </p:spPr>
        <p:txBody>
          <a:bodyPr wrap="square">
            <a:spAutoFit/>
          </a:bodyPr>
          <a:lstStyle/>
          <a:p>
            <a:r>
              <a:rPr lang="en-IN" b="0" i="0" dirty="0">
                <a:solidFill>
                  <a:srgbClr val="001E2B"/>
                </a:solidFill>
                <a:effectLst/>
                <a:latin typeface="Source Code Pro" panose="020B0509030403020204" pitchFamily="49" charset="0"/>
                <a:ea typeface="Source Code Pro" panose="020B0509030403020204" pitchFamily="49" charset="0"/>
              </a:rPr>
              <a:t>{ &lt;field&gt;: { </a:t>
            </a:r>
            <a:r>
              <a:rPr lang="en-IN" b="0" i="0" dirty="0">
                <a:solidFill>
                  <a:srgbClr val="D83713"/>
                </a:solidFill>
                <a:effectLst/>
                <a:latin typeface="Source Code Pro" panose="020B0509030403020204" pitchFamily="49" charset="0"/>
                <a:ea typeface="Source Code Pro" panose="020B0509030403020204" pitchFamily="49" charset="0"/>
              </a:rPr>
              <a:t>$regex</a:t>
            </a:r>
            <a:r>
              <a:rPr lang="en-IN" b="0" i="0" dirty="0">
                <a:solidFill>
                  <a:srgbClr val="001E2B"/>
                </a:solidFill>
                <a:effectLst/>
                <a:latin typeface="Source Code Pro" panose="020B0509030403020204" pitchFamily="49" charset="0"/>
                <a:ea typeface="Source Code Pro" panose="020B0509030403020204" pitchFamily="49" charset="0"/>
              </a:rPr>
              <a:t>: </a:t>
            </a:r>
            <a:r>
              <a:rPr lang="en-IN" b="0" i="0" dirty="0">
                <a:solidFill>
                  <a:srgbClr val="016EE9"/>
                </a:solidFill>
                <a:effectLst/>
                <a:latin typeface="Source Code Pro" panose="020B0509030403020204" pitchFamily="49" charset="0"/>
                <a:ea typeface="Source Code Pro" panose="020B0509030403020204" pitchFamily="49" charset="0"/>
              </a:rPr>
              <a:t>/pattern/</a:t>
            </a:r>
            <a:r>
              <a:rPr lang="en-IN" b="0" i="0" dirty="0">
                <a:solidFill>
                  <a:srgbClr val="D83713"/>
                </a:solidFill>
                <a:effectLst/>
                <a:latin typeface="Source Code Pro" panose="020B0509030403020204" pitchFamily="49" charset="0"/>
                <a:ea typeface="Source Code Pro" panose="020B0509030403020204" pitchFamily="49" charset="0"/>
              </a:rPr>
              <a:t>option // </a:t>
            </a:r>
            <a:r>
              <a:rPr lang="en-IN" b="1" i="0" dirty="0">
                <a:effectLst/>
                <a:latin typeface="Source Code Pro" panose="020B0509030403020204" pitchFamily="49" charset="0"/>
                <a:ea typeface="Source Code Pro" panose="020B0509030403020204" pitchFamily="49" charset="0"/>
              </a:rPr>
              <a:t>i</a:t>
            </a:r>
            <a:r>
              <a:rPr lang="en-IN" b="0" i="0" dirty="0">
                <a:solidFill>
                  <a:srgbClr val="0F0F0F"/>
                </a:solidFill>
                <a:effectLst/>
                <a:latin typeface="Source Code Pro" panose="020B0509030403020204" pitchFamily="49" charset="0"/>
                <a:ea typeface="Source Code Pro" panose="020B0509030403020204" pitchFamily="49" charset="0"/>
              </a:rPr>
              <a:t>: Case-insensitive search</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56759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val="27626726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50014894"/>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i="0"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).length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//count distinct job’s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a:solidFill>
                  <a:schemeClr val="accent1">
                    <a:lumMod val="50000"/>
                  </a:schemeClr>
                </a:solidFill>
                <a:latin typeface="Source Code Pro" panose="020B0509030403020204" pitchFamily="49" charset="0"/>
                <a:ea typeface="Source Code Pro" panose="020B0509030403020204" pitchFamily="49" charset="0"/>
              </a:rPr>
              <a:t>passport </a:t>
            </a:r>
            <a:r>
              <a:rPr lang="en-IN" b="1" dirty="0">
                <a:solidFill>
                  <a:schemeClr val="accent1">
                    <a:lumMod val="50000"/>
                  </a:schemeClr>
                </a:solidFill>
                <a:latin typeface="Source Code Pro" panose="020B0509030403020204" pitchFamily="49" charset="0"/>
                <a:ea typeface="Source Code Pro" panose="020B0509030403020204" pitchFamily="49" charset="0"/>
              </a:rPr>
              <a:t>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36267</TotalTime>
  <Words>23462</Words>
  <Application>Microsoft Office PowerPoint</Application>
  <PresentationFormat>Widescreen</PresentationFormat>
  <Paragraphs>2504</Paragraphs>
  <Slides>299</Slides>
  <Notes>5</Notes>
  <HiddenSlides>0</HiddenSlides>
  <MMClips>0</MMClips>
  <ScaleCrop>false</ScaleCrop>
  <HeadingPairs>
    <vt:vector size="6" baseType="variant">
      <vt:variant>
        <vt:lpstr>Fonts Used</vt:lpstr>
      </vt:variant>
      <vt:variant>
        <vt:i4>25</vt:i4>
      </vt:variant>
      <vt:variant>
        <vt:lpstr>Theme</vt:lpstr>
      </vt:variant>
      <vt:variant>
        <vt:i4>1</vt:i4>
      </vt:variant>
      <vt:variant>
        <vt:lpstr>Slide Titles</vt:lpstr>
      </vt:variant>
      <vt:variant>
        <vt:i4>299</vt:i4>
      </vt:variant>
    </vt:vector>
  </HeadingPairs>
  <TitlesOfParts>
    <vt:vector size="325"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Google Sans</vt:lpstr>
      <vt:lpstr>Liberation Mono</vt:lpstr>
      <vt:lpstr>Palatino Linotype</vt:lpstr>
      <vt:lpstr>Segoe Print</vt:lpstr>
      <vt:lpstr>Segoe UI</vt:lpstr>
      <vt:lpstr>Segoe UI Emoji</vt:lpstr>
      <vt:lpstr>Segoe UI Light</vt:lpstr>
      <vt:lpstr>Source Code Pro</vt:lpstr>
      <vt:lpstr>Symbol</vt:lpstr>
      <vt:lpstr>Times New Roman</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Admin</cp:lastModifiedBy>
  <cp:revision>7360</cp:revision>
  <dcterms:created xsi:type="dcterms:W3CDTF">2015-10-09T06:09:34Z</dcterms:created>
  <dcterms:modified xsi:type="dcterms:W3CDTF">2024-05-11T09:56:20Z</dcterms:modified>
</cp:coreProperties>
</file>