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1"/>
  </p:notesMasterIdLst>
  <p:sldIdLst>
    <p:sldId id="257" r:id="rId2"/>
    <p:sldId id="1118" r:id="rId3"/>
    <p:sldId id="1119" r:id="rId4"/>
    <p:sldId id="472" r:id="rId5"/>
    <p:sldId id="1462" r:id="rId6"/>
    <p:sldId id="1482" r:id="rId7"/>
    <p:sldId id="1094" r:id="rId8"/>
    <p:sldId id="1095" r:id="rId9"/>
    <p:sldId id="1123" r:id="rId10"/>
    <p:sldId id="1124" r:id="rId11"/>
    <p:sldId id="1231" r:id="rId12"/>
    <p:sldId id="1232" r:id="rId13"/>
    <p:sldId id="1282" r:id="rId14"/>
    <p:sldId id="1221" r:id="rId15"/>
    <p:sldId id="1222" r:id="rId16"/>
    <p:sldId id="1277" r:id="rId17"/>
    <p:sldId id="598" r:id="rId18"/>
    <p:sldId id="326" r:id="rId19"/>
    <p:sldId id="1235" r:id="rId20"/>
    <p:sldId id="1086" r:id="rId21"/>
    <p:sldId id="579" r:id="rId22"/>
    <p:sldId id="1429" r:id="rId23"/>
    <p:sldId id="1234" r:id="rId24"/>
    <p:sldId id="1344" r:id="rId25"/>
    <p:sldId id="1121" r:id="rId26"/>
    <p:sldId id="1122" r:id="rId27"/>
    <p:sldId id="599" r:id="rId28"/>
    <p:sldId id="271" r:id="rId29"/>
    <p:sldId id="315" r:id="rId30"/>
    <p:sldId id="314" r:id="rId31"/>
    <p:sldId id="600" r:id="rId32"/>
    <p:sldId id="1416" r:id="rId33"/>
    <p:sldId id="601" r:id="rId34"/>
    <p:sldId id="500" r:id="rId35"/>
    <p:sldId id="321" r:id="rId36"/>
    <p:sldId id="1286" r:id="rId37"/>
    <p:sldId id="901" r:id="rId38"/>
    <p:sldId id="902" r:id="rId39"/>
    <p:sldId id="603" r:id="rId40"/>
    <p:sldId id="499" r:id="rId41"/>
    <p:sldId id="604" r:id="rId42"/>
    <p:sldId id="489" r:id="rId43"/>
    <p:sldId id="1483" r:id="rId44"/>
    <p:sldId id="1284" r:id="rId45"/>
    <p:sldId id="1485" r:id="rId46"/>
    <p:sldId id="501" r:id="rId47"/>
    <p:sldId id="1486" r:id="rId48"/>
    <p:sldId id="955" r:id="rId49"/>
    <p:sldId id="1487" r:id="rId50"/>
    <p:sldId id="1278" r:id="rId51"/>
    <p:sldId id="1351" r:id="rId52"/>
    <p:sldId id="1098" r:id="rId53"/>
    <p:sldId id="535" r:id="rId54"/>
    <p:sldId id="536" r:id="rId55"/>
    <p:sldId id="537" r:id="rId56"/>
    <p:sldId id="606" r:id="rId57"/>
    <p:sldId id="538" r:id="rId58"/>
    <p:sldId id="883" r:id="rId59"/>
    <p:sldId id="898" r:id="rId60"/>
    <p:sldId id="900" r:id="rId61"/>
    <p:sldId id="1236" r:id="rId62"/>
    <p:sldId id="842" r:id="rId63"/>
    <p:sldId id="1354" r:id="rId64"/>
    <p:sldId id="1171" r:id="rId65"/>
    <p:sldId id="1192" r:id="rId66"/>
    <p:sldId id="1237" r:id="rId67"/>
    <p:sldId id="843" r:id="rId68"/>
    <p:sldId id="1366" r:id="rId69"/>
    <p:sldId id="1172" r:id="rId70"/>
    <p:sldId id="1193" r:id="rId71"/>
    <p:sldId id="1238" r:id="rId72"/>
    <p:sldId id="844" r:id="rId73"/>
    <p:sldId id="1239" r:id="rId74"/>
    <p:sldId id="845" r:id="rId75"/>
    <p:sldId id="1173" r:id="rId76"/>
    <p:sldId id="1276" r:id="rId77"/>
    <p:sldId id="267" r:id="rId78"/>
    <p:sldId id="272" r:id="rId79"/>
    <p:sldId id="273" r:id="rId80"/>
    <p:sldId id="1178" r:id="rId81"/>
    <p:sldId id="580" r:id="rId82"/>
    <p:sldId id="1040" r:id="rId83"/>
    <p:sldId id="621" r:id="rId84"/>
    <p:sldId id="615" r:id="rId85"/>
    <p:sldId id="506" r:id="rId86"/>
    <p:sldId id="803" r:id="rId87"/>
    <p:sldId id="804" r:id="rId88"/>
    <p:sldId id="791" r:id="rId89"/>
    <p:sldId id="793" r:id="rId90"/>
    <p:sldId id="794" r:id="rId91"/>
    <p:sldId id="795" r:id="rId92"/>
    <p:sldId id="618" r:id="rId93"/>
    <p:sldId id="619" r:id="rId94"/>
    <p:sldId id="699" r:id="rId95"/>
    <p:sldId id="504" r:id="rId96"/>
    <p:sldId id="285" r:id="rId97"/>
    <p:sldId id="286" r:id="rId98"/>
    <p:sldId id="1406" r:id="rId99"/>
    <p:sldId id="1287" r:id="rId100"/>
    <p:sldId id="290" r:id="rId101"/>
    <p:sldId id="291" r:id="rId102"/>
    <p:sldId id="829" r:id="rId103"/>
    <p:sldId id="1461" r:id="rId104"/>
    <p:sldId id="830" r:id="rId105"/>
    <p:sldId id="673" r:id="rId106"/>
    <p:sldId id="1470" r:id="rId107"/>
    <p:sldId id="674" r:id="rId108"/>
    <p:sldId id="1148" r:id="rId109"/>
    <p:sldId id="1149" r:id="rId110"/>
    <p:sldId id="1288" r:id="rId111"/>
    <p:sldId id="1464" r:id="rId112"/>
    <p:sldId id="1126" r:id="rId113"/>
    <p:sldId id="379" r:id="rId114"/>
    <p:sldId id="953" r:id="rId115"/>
    <p:sldId id="373" r:id="rId116"/>
    <p:sldId id="640" r:id="rId117"/>
    <p:sldId id="641" r:id="rId118"/>
    <p:sldId id="1474" r:id="rId119"/>
    <p:sldId id="1475" r:id="rId120"/>
    <p:sldId id="1476" r:id="rId121"/>
    <p:sldId id="1477" r:id="rId122"/>
    <p:sldId id="1478" r:id="rId123"/>
    <p:sldId id="1494" r:id="rId124"/>
    <p:sldId id="1479" r:id="rId125"/>
    <p:sldId id="1480" r:id="rId126"/>
    <p:sldId id="1481" r:id="rId127"/>
    <p:sldId id="386" r:id="rId128"/>
    <p:sldId id="654" r:id="rId129"/>
    <p:sldId id="397" r:id="rId130"/>
    <p:sldId id="657" r:id="rId131"/>
    <p:sldId id="851" r:id="rId132"/>
    <p:sldId id="331" r:id="rId133"/>
    <p:sldId id="1245" r:id="rId134"/>
    <p:sldId id="1156" r:id="rId135"/>
    <p:sldId id="1394" r:id="rId136"/>
    <p:sldId id="1395" r:id="rId137"/>
    <p:sldId id="1401" r:id="rId138"/>
    <p:sldId id="1402" r:id="rId139"/>
    <p:sldId id="686" r:id="rId140"/>
    <p:sldId id="1207" r:id="rId141"/>
    <p:sldId id="302" r:id="rId142"/>
    <p:sldId id="1421" r:id="rId143"/>
    <p:sldId id="1130" r:id="rId144"/>
    <p:sldId id="1265" r:id="rId145"/>
    <p:sldId id="305" r:id="rId146"/>
    <p:sldId id="1266" r:id="rId147"/>
    <p:sldId id="306" r:id="rId148"/>
    <p:sldId id="308" r:id="rId149"/>
    <p:sldId id="1131" r:id="rId150"/>
    <p:sldId id="1267" r:id="rId151"/>
    <p:sldId id="1132" r:id="rId152"/>
    <p:sldId id="1268" r:id="rId153"/>
    <p:sldId id="1133" r:id="rId154"/>
    <p:sldId id="313" r:id="rId155"/>
    <p:sldId id="1204" r:id="rId156"/>
    <p:sldId id="1134" r:id="rId157"/>
    <p:sldId id="1242" r:id="rId158"/>
    <p:sldId id="1269" r:id="rId159"/>
    <p:sldId id="1137" r:id="rId160"/>
    <p:sldId id="1270" r:id="rId161"/>
    <p:sldId id="1138" r:id="rId162"/>
    <p:sldId id="1141" r:id="rId163"/>
    <p:sldId id="1142" r:id="rId164"/>
    <p:sldId id="1143" r:id="rId165"/>
    <p:sldId id="1154" r:id="rId166"/>
    <p:sldId id="1155" r:id="rId167"/>
    <p:sldId id="1145" r:id="rId168"/>
    <p:sldId id="1061" r:id="rId169"/>
    <p:sldId id="1062" r:id="rId170"/>
    <p:sldId id="1063" r:id="rId171"/>
    <p:sldId id="1253" r:id="rId172"/>
    <p:sldId id="1255" r:id="rId173"/>
    <p:sldId id="1500" r:id="rId174"/>
    <p:sldId id="1257" r:id="rId175"/>
    <p:sldId id="1260" r:id="rId176"/>
    <p:sldId id="1064" r:id="rId177"/>
    <p:sldId id="1065" r:id="rId178"/>
    <p:sldId id="360" r:id="rId179"/>
    <p:sldId id="801" r:id="rId180"/>
    <p:sldId id="507" r:id="rId181"/>
    <p:sldId id="529" r:id="rId182"/>
    <p:sldId id="393" r:id="rId183"/>
    <p:sldId id="395" r:id="rId184"/>
    <p:sldId id="947" r:id="rId185"/>
    <p:sldId id="1424" r:id="rId186"/>
    <p:sldId id="702" r:id="rId187"/>
    <p:sldId id="531" r:id="rId188"/>
    <p:sldId id="853" r:id="rId189"/>
    <p:sldId id="1102" r:id="rId190"/>
    <p:sldId id="545" r:id="rId191"/>
    <p:sldId id="533" r:id="rId192"/>
    <p:sldId id="534" r:id="rId193"/>
    <p:sldId id="542" r:id="rId194"/>
    <p:sldId id="546" r:id="rId195"/>
    <p:sldId id="522" r:id="rId196"/>
    <p:sldId id="526" r:id="rId197"/>
    <p:sldId id="524" r:id="rId198"/>
    <p:sldId id="548" r:id="rId199"/>
    <p:sldId id="773" r:id="rId200"/>
    <p:sldId id="549" r:id="rId201"/>
    <p:sldId id="550" r:id="rId202"/>
    <p:sldId id="547" r:id="rId203"/>
    <p:sldId id="515" r:id="rId204"/>
    <p:sldId id="516" r:id="rId205"/>
    <p:sldId id="517" r:id="rId206"/>
    <p:sldId id="551" r:id="rId207"/>
    <p:sldId id="554" r:id="rId208"/>
    <p:sldId id="555" r:id="rId209"/>
    <p:sldId id="1386" r:id="rId210"/>
    <p:sldId id="558" r:id="rId211"/>
    <p:sldId id="1467" r:id="rId212"/>
    <p:sldId id="1468" r:id="rId213"/>
    <p:sldId id="1419" r:id="rId214"/>
    <p:sldId id="562" r:id="rId215"/>
    <p:sldId id="563" r:id="rId216"/>
    <p:sldId id="1296" r:id="rId217"/>
    <p:sldId id="1059" r:id="rId218"/>
    <p:sldId id="1060" r:id="rId219"/>
    <p:sldId id="576" r:id="rId220"/>
    <p:sldId id="824" r:id="rId221"/>
    <p:sldId id="577" r:id="rId222"/>
    <p:sldId id="1335" r:id="rId223"/>
    <p:sldId id="1336" r:id="rId224"/>
    <p:sldId id="625" r:id="rId225"/>
    <p:sldId id="1150" r:id="rId226"/>
    <p:sldId id="1240" r:id="rId227"/>
    <p:sldId id="1152" r:id="rId228"/>
    <p:sldId id="1153" r:id="rId229"/>
    <p:sldId id="402" r:id="rId230"/>
    <p:sldId id="403" r:id="rId231"/>
    <p:sldId id="404" r:id="rId232"/>
    <p:sldId id="421" r:id="rId233"/>
    <p:sldId id="564" r:id="rId234"/>
    <p:sldId id="1364" r:id="rId235"/>
    <p:sldId id="820" r:id="rId236"/>
    <p:sldId id="798" r:id="rId237"/>
    <p:sldId id="1215" r:id="rId238"/>
    <p:sldId id="1212" r:id="rId239"/>
    <p:sldId id="1213" r:id="rId240"/>
    <p:sldId id="1210" r:id="rId241"/>
    <p:sldId id="1151" r:id="rId242"/>
    <p:sldId id="443" r:id="rId243"/>
    <p:sldId id="445" r:id="rId244"/>
    <p:sldId id="446" r:id="rId245"/>
    <p:sldId id="1283" r:id="rId246"/>
    <p:sldId id="440" r:id="rId247"/>
    <p:sldId id="570" r:id="rId248"/>
    <p:sldId id="453" r:id="rId249"/>
    <p:sldId id="574" r:id="rId250"/>
    <p:sldId id="1165" r:id="rId251"/>
    <p:sldId id="1166" r:id="rId252"/>
    <p:sldId id="587" r:id="rId253"/>
    <p:sldId id="675" r:id="rId254"/>
    <p:sldId id="588" r:id="rId255"/>
    <p:sldId id="856" r:id="rId256"/>
    <p:sldId id="857" r:id="rId257"/>
    <p:sldId id="706" r:id="rId258"/>
    <p:sldId id="589" r:id="rId259"/>
    <p:sldId id="707" r:id="rId260"/>
    <p:sldId id="815" r:id="rId261"/>
    <p:sldId id="979" r:id="rId262"/>
    <p:sldId id="982" r:id="rId263"/>
    <p:sldId id="709" r:id="rId264"/>
    <p:sldId id="594" r:id="rId265"/>
    <p:sldId id="336" r:id="rId266"/>
    <p:sldId id="337" r:id="rId267"/>
    <p:sldId id="748" r:id="rId268"/>
    <p:sldId id="1034" r:id="rId269"/>
    <p:sldId id="508" r:id="rId270"/>
    <p:sldId id="623" r:id="rId271"/>
    <p:sldId id="1035" r:id="rId272"/>
    <p:sldId id="1196" r:id="rId273"/>
    <p:sldId id="1036" r:id="rId274"/>
    <p:sldId id="626" r:id="rId275"/>
    <p:sldId id="1037" r:id="rId276"/>
    <p:sldId id="629" r:id="rId277"/>
    <p:sldId id="1038" r:id="rId278"/>
    <p:sldId id="630" r:id="rId279"/>
    <p:sldId id="1039" r:id="rId280"/>
    <p:sldId id="818" r:id="rId281"/>
    <p:sldId id="913" r:id="rId282"/>
    <p:sldId id="1084" r:id="rId283"/>
    <p:sldId id="751" r:id="rId284"/>
    <p:sldId id="352" r:id="rId285"/>
    <p:sldId id="633" r:id="rId286"/>
    <p:sldId id="727" r:id="rId287"/>
    <p:sldId id="781" r:id="rId288"/>
    <p:sldId id="730" r:id="rId289"/>
    <p:sldId id="354" r:id="rId290"/>
    <p:sldId id="735" r:id="rId291"/>
    <p:sldId id="738" r:id="rId292"/>
    <p:sldId id="774" r:id="rId293"/>
    <p:sldId id="737" r:id="rId294"/>
    <p:sldId id="740" r:id="rId295"/>
    <p:sldId id="1448" r:id="rId296"/>
    <p:sldId id="1449" r:id="rId297"/>
    <p:sldId id="1450" r:id="rId298"/>
    <p:sldId id="609" r:id="rId299"/>
    <p:sldId id="610" r:id="rId300"/>
    <p:sldId id="703" r:id="rId301"/>
    <p:sldId id="611" r:id="rId302"/>
    <p:sldId id="704" r:id="rId303"/>
    <p:sldId id="613" r:id="rId304"/>
    <p:sldId id="705" r:id="rId305"/>
    <p:sldId id="614" r:id="rId306"/>
    <p:sldId id="732" r:id="rId307"/>
    <p:sldId id="758" r:id="rId308"/>
    <p:sldId id="759" r:id="rId309"/>
    <p:sldId id="1417" r:id="rId310"/>
    <p:sldId id="840" r:id="rId311"/>
    <p:sldId id="841" r:id="rId312"/>
    <p:sldId id="766" r:id="rId313"/>
    <p:sldId id="767" r:id="rId314"/>
    <p:sldId id="776" r:id="rId315"/>
    <p:sldId id="752" r:id="rId316"/>
    <p:sldId id="764" r:id="rId317"/>
    <p:sldId id="765" r:id="rId318"/>
    <p:sldId id="1472" r:id="rId319"/>
    <p:sldId id="943" r:id="rId320"/>
    <p:sldId id="755" r:id="rId321"/>
    <p:sldId id="754" r:id="rId322"/>
    <p:sldId id="777" r:id="rId323"/>
    <p:sldId id="762" r:id="rId324"/>
    <p:sldId id="763" r:id="rId325"/>
    <p:sldId id="769" r:id="rId326"/>
    <p:sldId id="1398" r:id="rId327"/>
    <p:sldId id="770" r:id="rId328"/>
    <p:sldId id="873" r:id="rId329"/>
    <p:sldId id="875" r:id="rId330"/>
    <p:sldId id="1469" r:id="rId331"/>
    <p:sldId id="1412" r:id="rId332"/>
    <p:sldId id="952" r:id="rId333"/>
    <p:sldId id="1348" r:id="rId334"/>
    <p:sldId id="1349" r:id="rId335"/>
    <p:sldId id="1396" r:id="rId336"/>
    <p:sldId id="1397" r:id="rId337"/>
    <p:sldId id="1350" r:id="rId338"/>
    <p:sldId id="761" r:id="rId339"/>
    <p:sldId id="1404" r:id="rId340"/>
    <p:sldId id="861" r:id="rId341"/>
    <p:sldId id="862" r:id="rId342"/>
    <p:sldId id="756" r:id="rId343"/>
    <p:sldId id="771" r:id="rId344"/>
    <p:sldId id="876" r:id="rId345"/>
    <p:sldId id="1471" r:id="rId346"/>
    <p:sldId id="1393" r:id="rId347"/>
    <p:sldId id="1389" r:id="rId348"/>
    <p:sldId id="1457" r:id="rId349"/>
    <p:sldId id="1458" r:id="rId350"/>
    <p:sldId id="1459" r:id="rId351"/>
    <p:sldId id="1428" r:id="rId352"/>
    <p:sldId id="778" r:id="rId353"/>
    <p:sldId id="779" r:id="rId354"/>
    <p:sldId id="834" r:id="rId355"/>
    <p:sldId id="780" r:id="rId356"/>
    <p:sldId id="833" r:id="rId357"/>
    <p:sldId id="783" r:id="rId358"/>
    <p:sldId id="880" r:id="rId359"/>
    <p:sldId id="881" r:id="rId360"/>
    <p:sldId id="879" r:id="rId361"/>
    <p:sldId id="866" r:id="rId362"/>
    <p:sldId id="1341" r:id="rId363"/>
    <p:sldId id="1390" r:id="rId364"/>
    <p:sldId id="1391" r:id="rId365"/>
    <p:sldId id="878" r:id="rId366"/>
    <p:sldId id="867" r:id="rId367"/>
    <p:sldId id="868" r:id="rId368"/>
    <p:sldId id="870" r:id="rId369"/>
    <p:sldId id="1241" r:id="rId370"/>
    <p:sldId id="1411" r:id="rId371"/>
    <p:sldId id="869" r:id="rId372"/>
    <p:sldId id="1342" r:id="rId373"/>
    <p:sldId id="1367" r:id="rId374"/>
    <p:sldId id="1377" r:id="rId375"/>
    <p:sldId id="1379" r:id="rId376"/>
    <p:sldId id="1368" r:id="rId377"/>
    <p:sldId id="1369" r:id="rId378"/>
    <p:sldId id="1380" r:id="rId379"/>
    <p:sldId id="1381" r:id="rId380"/>
    <p:sldId id="1370" r:id="rId381"/>
    <p:sldId id="1371" r:id="rId382"/>
    <p:sldId id="1372" r:id="rId383"/>
    <p:sldId id="1373" r:id="rId384"/>
    <p:sldId id="1374" r:id="rId385"/>
    <p:sldId id="1375" r:id="rId386"/>
    <p:sldId id="1033" r:id="rId387"/>
    <p:sldId id="1021" r:id="rId388"/>
    <p:sldId id="1022" r:id="rId389"/>
    <p:sldId id="1023" r:id="rId390"/>
    <p:sldId id="1024" r:id="rId391"/>
    <p:sldId id="1025" r:id="rId392"/>
    <p:sldId id="1027" r:id="rId393"/>
    <p:sldId id="1028" r:id="rId394"/>
    <p:sldId id="1029" r:id="rId395"/>
    <p:sldId id="1030" r:id="rId396"/>
    <p:sldId id="1032" r:id="rId397"/>
    <p:sldId id="1031" r:id="rId398"/>
    <p:sldId id="885" r:id="rId399"/>
    <p:sldId id="1074" r:id="rId400"/>
    <p:sldId id="976" r:id="rId401"/>
    <p:sldId id="933" r:id="rId402"/>
    <p:sldId id="954" r:id="rId403"/>
    <p:sldId id="788" r:id="rId404"/>
    <p:sldId id="1502" r:id="rId405"/>
    <p:sldId id="1456" r:id="rId406"/>
    <p:sldId id="1489" r:id="rId407"/>
    <p:sldId id="1503" r:id="rId408"/>
    <p:sldId id="1493" r:id="rId409"/>
    <p:sldId id="1495" r:id="rId4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63122"/>
    <a:srgbClr val="CAA496"/>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presProps" Target="presProps.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theme" Target="theme/theme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commentAuthors" Target="commentAuthors.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tableStyles" Target="tableStyles.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40901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337</a:t>
            </a:fld>
            <a:endParaRPr lang="en-US"/>
          </a:p>
        </p:txBody>
      </p:sp>
    </p:spTree>
    <p:extLst>
      <p:ext uri="{BB962C8B-B14F-4D97-AF65-F5344CB8AC3E}">
        <p14:creationId xmlns:p14="http://schemas.microsoft.com/office/powerpoint/2010/main" val="42798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132</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141</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142</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144</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146</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150</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2133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image" Target="../media/image95.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223458" y="3186268"/>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val="20000"/>
                    </a:ext>
                  </a:extLst>
                </a:gridCol>
                <a:gridCol w="2641974">
                  <a:extLst>
                    <a:ext uri="{9D8B030D-6E8A-4147-A177-3AD203B41FA5}">
                      <a16:colId xmlns:a16="http://schemas.microsoft.com/office/drawing/2014/main" val="20001"/>
                    </a:ext>
                  </a:extLst>
                </a:gridCol>
                <a:gridCol w="4227159">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ENUM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a16="http://schemas.microsoft.com/office/drawing/2014/main" id="{15EBBF6E-40A4-471A-B684-B72542F94488}"/>
              </a:ext>
            </a:extLst>
          </p:cNvPr>
          <p:cNvSpPr/>
          <p:nvPr/>
        </p:nvSpPr>
        <p:spPr>
          <a:xfrm>
            <a:off x="263352" y="5633372"/>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F4014E-388F-1DDF-EB80-425EEDA638F8}"/>
              </a:ext>
            </a:extLst>
          </p:cNvPr>
          <p:cNvSpPr txBox="1"/>
          <p:nvPr/>
        </p:nvSpPr>
        <p:spPr>
          <a:xfrm>
            <a:off x="426296" y="4759691"/>
            <a:ext cx="1121432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 </a:t>
            </a:r>
            <a:r>
              <a:rPr lang="en-IN" dirty="0">
                <a:solidFill>
                  <a:srgbClr val="006699"/>
                </a:solidFill>
                <a:latin typeface="Liberation Mono"/>
              </a:rPr>
              <a:t>default</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a:t>
            </a:r>
            <a:r>
              <a:rPr lang="en-US" dirty="0">
                <a:solidFill>
                  <a:srgbClr val="00B050"/>
                </a:solidFill>
                <a:latin typeface="Liberation Mono"/>
                <a:cs typeface="Arial" panose="020B0604020202020204" pitchFamily="34" charset="0"/>
              </a:rPr>
              <a:t>Invalid default value for 'COL2'</a:t>
            </a:r>
            <a:endParaRPr lang="en-IN" dirty="0">
              <a:solidFill>
                <a:srgbClr val="00B050"/>
              </a:solidFill>
              <a:latin typeface="Liberation Mono"/>
              <a:cs typeface="Arial" panose="020B0604020202020204" pitchFamily="34" charset="0"/>
            </a:endParaRPr>
          </a:p>
        </p:txBody>
      </p:sp>
    </p:spTree>
    <p:extLst>
      <p:ext uri="{BB962C8B-B14F-4D97-AF65-F5344CB8AC3E}">
        <p14:creationId xmlns:p14="http://schemas.microsoft.com/office/powerpoint/2010/main" val="3589737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6421139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26188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 without leaving </a:t>
            </a:r>
            <a:r>
              <a:rPr lang="en-IN">
                <a:latin typeface="Arial" panose="020B0604020202020204" pitchFamily="34" charset="0"/>
                <a:cs typeface="Arial" panose="020B0604020202020204" pitchFamily="34" charset="0"/>
              </a:rPr>
              <a:t>a spaces.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 </a:t>
            </a:r>
            <a:r>
              <a:rPr lang="en-US" altLang="en-US" dirty="0">
                <a:solidFill>
                  <a:srgbClr val="669900"/>
                </a:solidFill>
                <a:latin typeface="Liberation Mono"/>
              </a:rPr>
              <a:t>Concert'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a16="http://schemas.microsoft.com/office/drawing/2014/main"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337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3,</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3E42EAE3-733C-EBF2-1039-990A41FDDB33}"/>
              </a:ext>
            </a:extLst>
          </p:cNvPr>
          <p:cNvPicPr>
            <a:picLocks noChangeAspect="1"/>
          </p:cNvPicPr>
          <p:nvPr/>
        </p:nvPicPr>
        <p:blipFill>
          <a:blip r:embed="rId2"/>
          <a:stretch>
            <a:fillRect/>
          </a:stretch>
        </p:blipFill>
        <p:spPr>
          <a:xfrm>
            <a:off x="5835723" y="1272916"/>
            <a:ext cx="4489984" cy="1178934"/>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7EE452E-83CC-B067-610E-8D90D4C53042}"/>
              </a:ext>
            </a:extLst>
          </p:cNvPr>
          <p:cNvSpPr txBox="1"/>
          <p:nvPr/>
        </p:nvSpPr>
        <p:spPr>
          <a:xfrm>
            <a:off x="263352" y="116632"/>
            <a:ext cx="11737304" cy="2431435"/>
          </a:xfrm>
          <a:prstGeom prst="rect">
            <a:avLst/>
          </a:prstGeom>
          <a:noFill/>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a:p>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second form of the </a:t>
            </a:r>
            <a:r>
              <a:rPr lang="en-IN" b="1" dirty="0">
                <a:latin typeface="Palatino Linotype" panose="02040502050505030304" pitchFamily="18" charset="0"/>
              </a:rPr>
              <a:t>INSERT</a:t>
            </a:r>
            <a:r>
              <a:rPr lang="en-IN" dirty="0">
                <a:latin typeface="Palatino Linotype" panose="02040502050505030304" pitchFamily="18" charset="0"/>
              </a:rPr>
              <a:t> statement allows the user to specify explicit attribute names that correspond to the values provided in the </a:t>
            </a:r>
            <a:r>
              <a:rPr lang="en-IN" b="1" dirty="0">
                <a:latin typeface="Palatino Linotype" panose="02040502050505030304" pitchFamily="18" charset="0"/>
              </a:rPr>
              <a:t>INSERT</a:t>
            </a:r>
            <a:r>
              <a:rPr lang="en-IN" dirty="0">
                <a:latin typeface="Palatino Linotype" panose="02040502050505030304" pitchFamily="18" charset="0"/>
              </a:rPr>
              <a:t> command. This is useful if a relation has many attributes but only a few of those attributes are assigned values in the new tuple. However, the values must include all attributes with </a:t>
            </a:r>
            <a:r>
              <a:rPr lang="en-IN" b="1" dirty="0">
                <a:latin typeface="Palatino Linotype" panose="02040502050505030304" pitchFamily="18" charset="0"/>
              </a:rPr>
              <a:t>NOT</a:t>
            </a:r>
            <a:r>
              <a:rPr lang="en-IN" dirty="0">
                <a:latin typeface="Palatino Linotype" panose="02040502050505030304" pitchFamily="18" charset="0"/>
              </a:rPr>
              <a:t> </a:t>
            </a:r>
            <a:r>
              <a:rPr lang="en-IN" b="1" dirty="0">
                <a:latin typeface="Palatino Linotype" panose="02040502050505030304" pitchFamily="18" charset="0"/>
              </a:rPr>
              <a:t>NULL</a:t>
            </a:r>
            <a:r>
              <a:rPr lang="en-IN" dirty="0">
                <a:latin typeface="Palatino Linotype" panose="02040502050505030304" pitchFamily="18" charset="0"/>
              </a:rPr>
              <a:t> specification and no default value. Attributes with </a:t>
            </a:r>
            <a:r>
              <a:rPr lang="en-IN" b="1" dirty="0">
                <a:latin typeface="Palatino Linotype" panose="02040502050505030304" pitchFamily="18" charset="0"/>
              </a:rPr>
              <a:t>NULL</a:t>
            </a:r>
            <a:r>
              <a:rPr lang="en-IN" dirty="0">
                <a:latin typeface="Palatino Linotype" panose="02040502050505030304" pitchFamily="18" charset="0"/>
              </a:rPr>
              <a:t> allowed or </a:t>
            </a:r>
            <a:r>
              <a:rPr lang="en-IN" b="1" dirty="0">
                <a:latin typeface="Palatino Linotype" panose="02040502050505030304" pitchFamily="18" charset="0"/>
              </a:rPr>
              <a:t>DEFAULT</a:t>
            </a:r>
            <a:r>
              <a:rPr lang="en-IN" dirty="0">
                <a:latin typeface="Palatino Linotype" panose="02040502050505030304" pitchFamily="18" charset="0"/>
              </a:rPr>
              <a:t> values are the ones that can be left out.</a:t>
            </a:r>
          </a:p>
        </p:txBody>
      </p:sp>
    </p:spTree>
    <p:extLst>
      <p:ext uri="{BB962C8B-B14F-4D97-AF65-F5344CB8AC3E}">
        <p14:creationId xmlns:p14="http://schemas.microsoft.com/office/powerpoint/2010/main" val="13857272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11677994" y="4437646"/>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id="{C9813531-AC4C-46B3-9CFE-85225D89B018}"/>
                </a:ext>
              </a:extLst>
            </p:cNvPr>
            <p:cNvSpPr txBox="1"/>
            <p:nvPr/>
          </p:nvSpPr>
          <p:spPr>
            <a:xfrm>
              <a:off x="16641561" y="4437646"/>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14257947" y="4437646"/>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672976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id="{72723C61-7C4A-4435-92D1-771199F277AD}"/>
              </a:ext>
            </a:extLst>
          </p:cNvPr>
          <p:cNvSpPr txBox="1"/>
          <p:nvPr/>
        </p:nvSpPr>
        <p:spPr>
          <a:xfrm>
            <a:off x="6845204" y="941853"/>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Tree>
    <p:extLst>
      <p:ext uri="{BB962C8B-B14F-4D97-AF65-F5344CB8AC3E}">
        <p14:creationId xmlns:p14="http://schemas.microsoft.com/office/powerpoint/2010/main" val="5593389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7" name="Rectangle 6"/>
          <p:cNvSpPr/>
          <p:nvPr/>
        </p:nvSpPr>
        <p:spPr>
          <a:xfrm>
            <a:off x="263352" y="1052736"/>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3639250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Tree>
    <p:extLst>
      <p:ext uri="{BB962C8B-B14F-4D97-AF65-F5344CB8AC3E}">
        <p14:creationId xmlns:p14="http://schemas.microsoft.com/office/powerpoint/2010/main" val="136451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97ED902F-F659-4F64-A8C8-FDDF7CC73350}"/>
              </a:ext>
            </a:extLst>
          </p:cNvPr>
          <p:cNvSpPr/>
          <p:nvPr/>
        </p:nvSpPr>
        <p:spPr>
          <a:xfrm>
            <a:off x="263352" y="980728"/>
            <a:ext cx="8839200" cy="1323439"/>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a:t>
            </a:r>
            <a:r>
              <a:rPr lang="en-IN" sz="2000" dirty="0">
                <a:solidFill>
                  <a:srgbClr val="0077AA"/>
                </a:solidFill>
                <a:latin typeface="Liberation Mono"/>
              </a:rPr>
              <a:t>[WHERE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CHAR</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3" name="TextBox 2">
            <a:extLst>
              <a:ext uri="{FF2B5EF4-FFF2-40B4-BE49-F238E27FC236}">
                <a16:creationId xmlns:a16="http://schemas.microsoft.com/office/drawing/2014/main" id="{329D35D9-F179-ECD3-957D-A0EFA00CF377}"/>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6043488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3388157-3378-7870-0DB9-28984BCC55E7}"/>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id="{BC3338FF-4D2D-45F0-A977-FB66A4C07D53}"/>
              </a:ext>
            </a:extLst>
          </p:cNvPr>
          <p:cNvSpPr/>
          <p:nvPr/>
        </p:nvSpPr>
        <p:spPr>
          <a:xfrm>
            <a:off x="190550" y="927884"/>
            <a:ext cx="11593288" cy="5632311"/>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9192" y="3140968"/>
            <a:ext cx="2592288" cy="3583060"/>
          </a:xfrm>
          <a:prstGeom prst="rect">
            <a:avLst/>
          </a:prstGeom>
        </p:spPr>
      </p:pic>
      <p:sp>
        <p:nvSpPr>
          <p:cNvPr id="3" name="Rectangle 2"/>
          <p:cNvSpPr/>
          <p:nvPr/>
        </p:nvSpPr>
        <p:spPr>
          <a:xfrm>
            <a:off x="436984" y="836712"/>
            <a:ext cx="11214496"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
        <p:nvSpPr>
          <p:cNvPr id="6" name="TextBox 5">
            <a:extLst>
              <a:ext uri="{FF2B5EF4-FFF2-40B4-BE49-F238E27FC236}">
                <a16:creationId xmlns:a16="http://schemas.microsoft.com/office/drawing/2014/main" id="{7763F8B1-366E-892E-CDFF-EA524E28C296}"/>
              </a:ext>
            </a:extLst>
          </p:cNvPr>
          <p:cNvSpPr txBox="1"/>
          <p:nvPr/>
        </p:nvSpPr>
        <p:spPr>
          <a:xfrm>
            <a:off x="436984" y="4149080"/>
            <a:ext cx="7891264" cy="769441"/>
          </a:xfrm>
          <a:prstGeom prst="rect">
            <a:avLst/>
          </a:prstGeom>
        </p:spPr>
        <p:txBody>
          <a:bodyPr wrap="square">
            <a:spAutoFit/>
          </a:bodyPr>
          <a:lstStyle>
            <a:defPPr>
              <a:defRPr lang="en-US"/>
            </a:defPPr>
            <a:lvl1pPr>
              <a:defRPr sz="2000">
                <a:solidFill>
                  <a:schemeClr val="accent5">
                    <a:lumMod val="50000"/>
                  </a:schemeClr>
                </a:solidFill>
                <a:latin typeface="arial" panose="020B0604020202020204" pitchFamily="34" charset="0"/>
              </a:defRPr>
            </a:lvl1pPr>
          </a:lstStyle>
          <a:p>
            <a:r>
              <a:rPr lang="en-IN" dirty="0"/>
              <a:t>A major purpose of a database system is to provide users with an </a:t>
            </a:r>
            <a:r>
              <a:rPr lang="en-IN" sz="2400" b="1" i="1" dirty="0"/>
              <a:t>abstract view </a:t>
            </a:r>
            <a:r>
              <a:rPr lang="en-IN" dirty="0"/>
              <a:t>of the data.</a:t>
            </a:r>
          </a:p>
        </p:txBody>
      </p:sp>
      <p:sp>
        <p:nvSpPr>
          <p:cNvPr id="8" name="TextBox 7">
            <a:extLst>
              <a:ext uri="{FF2B5EF4-FFF2-40B4-BE49-F238E27FC236}">
                <a16:creationId xmlns:a16="http://schemas.microsoft.com/office/drawing/2014/main" id="{0769970B-7918-A231-F0ED-BEE0B30595B2}"/>
              </a:ext>
            </a:extLst>
          </p:cNvPr>
          <p:cNvSpPr txBox="1"/>
          <p:nvPr/>
        </p:nvSpPr>
        <p:spPr>
          <a:xfrm>
            <a:off x="436984" y="5253116"/>
            <a:ext cx="7891264" cy="646331"/>
          </a:xfrm>
          <a:prstGeom prst="rect">
            <a:avLst/>
          </a:prstGeom>
          <a:noFill/>
        </p:spPr>
        <p:txBody>
          <a:bodyPr wrap="square">
            <a:spAutoFit/>
          </a:bodyPr>
          <a:lstStyle/>
          <a:p>
            <a:r>
              <a:rPr lang="en-IN" sz="1800" b="1" i="1" dirty="0"/>
              <a:t>abstract means </a:t>
            </a:r>
            <a:r>
              <a:rPr lang="en-US" b="0" i="0" dirty="0">
                <a:solidFill>
                  <a:srgbClr val="202124"/>
                </a:solidFill>
                <a:effectLst/>
                <a:latin typeface="arial" panose="020B0604020202020204" pitchFamily="34" charset="0"/>
              </a:rPr>
              <a:t>existing in thought or as an idea but not having a physical or concrete existence.</a:t>
            </a:r>
            <a:endParaRPr lang="en-IN" dirty="0"/>
          </a:p>
        </p:txBody>
      </p:sp>
    </p:spTree>
    <p:extLst>
      <p:ext uri="{BB962C8B-B14F-4D97-AF65-F5344CB8AC3E}">
        <p14:creationId xmlns:p14="http://schemas.microsoft.com/office/powerpoint/2010/main" val="7694451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COLUMN</a:t>
            </a:r>
            <a:r>
              <a:rPr lang="en-IN" sz="2000" dirty="0">
                <a:solidFill>
                  <a:schemeClr val="tx1">
                    <a:lumMod val="95000"/>
                    <a:lumOff val="5000"/>
                  </a:schemeClr>
                </a:solidFill>
                <a:latin typeface="Liberation Mono"/>
                <a:cs typeface="Arial" panose="020B0604020202020204" pitchFamily="34" charset="0"/>
              </a:rPr>
              <a:t> old_col_name TO new_col_name</a:t>
            </a:r>
          </a:p>
        </p:txBody>
      </p:sp>
    </p:spTree>
    <p:extLst>
      <p:ext uri="{BB962C8B-B14F-4D97-AF65-F5344CB8AC3E}">
        <p14:creationId xmlns:p14="http://schemas.microsoft.com/office/powerpoint/2010/main" val="7834435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3BDB371A-6717-4095-8EA3-B38830E723E1}"/>
              </a:ext>
            </a:extLst>
          </p:cNvPr>
          <p:cNvSpPr/>
          <p:nvPr/>
        </p:nvSpPr>
        <p:spPr>
          <a:xfrm>
            <a:off x="208484" y="2204864"/>
            <a:ext cx="1165391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removed/dropped.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it is desired to delete only the records but to leave the table definition for future use, then the </a:t>
            </a:r>
            <a:r>
              <a:rPr lang="en-US" b="1" i="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command should be used instead of </a:t>
            </a:r>
            <a:r>
              <a:rPr lang="en-US" b="1" i="1" dirty="0">
                <a:latin typeface="Arial" panose="020B0604020202020204" pitchFamily="34" charset="0"/>
                <a:cs typeface="Arial" panose="020B0604020202020204" pitchFamily="34" charset="0"/>
              </a:rPr>
              <a:t>DROP 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6428B25-F35A-4167-BD6E-227051F91E2B}"/>
              </a:ext>
            </a:extLst>
          </p:cNvPr>
          <p:cNvSpPr/>
          <p:nvPr/>
        </p:nvSpPr>
        <p:spPr>
          <a:xfrm>
            <a:off x="329600" y="4077348"/>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335360" y="914400"/>
            <a:ext cx="11521280" cy="1569660"/>
          </a:xfrm>
          <a:prstGeom prst="rect">
            <a:avLst/>
          </a:prstGeom>
        </p:spPr>
        <p:txBody>
          <a:bodyPr wrap="square">
            <a:spAutoFit/>
          </a:bodyPr>
          <a:lstStyle/>
          <a:p>
            <a:r>
              <a:rPr lang="en-US" sz="2400" dirty="0">
                <a:latin typeface="Arial" pitchFamily="34" charset="0"/>
                <a:cs typeface="Arial" pitchFamily="34" charset="0"/>
              </a:rPr>
              <a:t>A database is a system to </a:t>
            </a:r>
            <a:r>
              <a:rPr lang="en-US" sz="3200" b="1" dirty="0">
                <a:solidFill>
                  <a:schemeClr val="bg2">
                    <a:lumMod val="50000"/>
                  </a:schemeClr>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chemeClr val="bg2">
                    <a:lumMod val="50000"/>
                  </a:schemeClr>
                </a:solidFill>
                <a:latin typeface="Arial" pitchFamily="34" charset="0"/>
                <a:cs typeface="Arial" pitchFamily="34" charset="0"/>
              </a:rPr>
              <a:t>one</a:t>
            </a:r>
            <a:r>
              <a:rPr lang="en-US" sz="3200" b="1" dirty="0">
                <a:solidFill>
                  <a:srgbClr val="C0000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335360" y="2895601"/>
            <a:ext cx="11521280" cy="1077218"/>
          </a:xfrm>
          <a:prstGeom prst="rect">
            <a:avLst/>
          </a:prstGeom>
        </p:spPr>
        <p:txBody>
          <a:bodyPr wrap="square">
            <a:spAutoFit/>
          </a:bodyPr>
          <a:lstStyle/>
          <a:p>
            <a:r>
              <a:rPr lang="en-US" sz="2400" dirty="0">
                <a:latin typeface="Arial" pitchFamily="34" charset="0"/>
                <a:cs typeface="Arial" pitchFamily="34" charset="0"/>
              </a:rPr>
              <a:t>Each database is a collection of tables, which are called </a:t>
            </a:r>
            <a:r>
              <a:rPr lang="en-US" sz="3200" b="1" dirty="0">
                <a:solidFill>
                  <a:schemeClr val="bg2">
                    <a:lumMod val="50000"/>
                  </a:schemeClr>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chemeClr val="bg2">
                    <a:lumMod val="50000"/>
                  </a:schemeClr>
                </a:solidFill>
                <a:latin typeface="Arial" pitchFamily="34" charset="0"/>
                <a:cs typeface="Arial" pitchFamily="34" charset="0"/>
              </a:rPr>
              <a:t>relational</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database</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aphicFrame>
        <p:nvGraphicFramePr>
          <p:cNvPr id="6" name="Table 5"/>
          <p:cNvGraphicFramePr>
            <a:graphicFrameLocks noGrp="1"/>
          </p:cNvGraphicFramePr>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extLst>
                    <a:ext uri="{9D8B030D-6E8A-4147-A177-3AD203B41FA5}">
                      <a16:colId xmlns:a16="http://schemas.microsoft.com/office/drawing/2014/main" val="20000"/>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200" y="3972819"/>
            <a:ext cx="3816723" cy="2821057"/>
          </a:xfrm>
          <a:prstGeom prst="rect">
            <a:avLst/>
          </a:prstGeom>
        </p:spPr>
      </p:pic>
    </p:spTree>
    <p:extLst>
      <p:ext uri="{BB962C8B-B14F-4D97-AF65-F5344CB8AC3E}">
        <p14:creationId xmlns:p14="http://schemas.microsoft.com/office/powerpoint/2010/main" val="7306746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522947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1916832"/>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925106" cy="635359"/>
            <a:chOff x="370694" y="1137457"/>
            <a:chExt cx="301403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01403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a:off x="1062382" y="1137457"/>
              <a:ext cx="0"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old-name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
        <p:nvSpPr>
          <p:cNvPr id="6" name="TextBox 5">
            <a:extLst>
              <a:ext uri="{FF2B5EF4-FFF2-40B4-BE49-F238E27FC236}">
                <a16:creationId xmlns:a16="http://schemas.microsoft.com/office/drawing/2014/main" id="{2D9EB8A6-0062-401F-A4B8-7471EE2B6EBD}"/>
              </a:ext>
            </a:extLst>
          </p:cNvPr>
          <p:cNvSpPr txBox="1"/>
          <p:nvPr/>
        </p:nvSpPr>
        <p:spPr>
          <a:xfrm>
            <a:off x="335360" y="1502724"/>
            <a:ext cx="113772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latin typeface="Liberation Mono"/>
              </a:rPr>
              <a:t>1, </a:t>
            </a:r>
            <a:r>
              <a:rPr lang="en-IN" dirty="0">
                <a:solidFill>
                  <a:srgbClr val="39AE0A"/>
                </a:solidFill>
                <a:latin typeface="Liberation Mono"/>
              </a:rPr>
              <a:t>"saleel"</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4900930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BAB65EE9-B380-F2EB-9633-990F74B8DCBE}"/>
              </a:ext>
            </a:extLst>
          </p:cNvPr>
          <p:cNvSpPr txBox="1"/>
          <p:nvPr/>
        </p:nvSpPr>
        <p:spPr>
          <a:xfrm>
            <a:off x="479376" y="229613"/>
            <a:ext cx="11161240" cy="1692771"/>
          </a:xfrm>
          <a:prstGeom prst="rect">
            <a:avLst/>
          </a:prstGeom>
          <a:noFill/>
        </p:spPr>
        <p:txBody>
          <a:bodyPr wrap="square">
            <a:spAutoFit/>
          </a:bodyPr>
          <a:lstStyle/>
          <a:p>
            <a:r>
              <a:rPr lang="en-IN" sz="24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SQL, the same name can be used for two (or more) attributes as long as the attributes are in different relations. If this is the case, and a multi-table query refers to two or more attributes with the same name, we must </a:t>
            </a:r>
            <a:r>
              <a:rPr lang="en-IN" b="1" i="1" dirty="0">
                <a:latin typeface="Arial" panose="020B0604020202020204" pitchFamily="34" charset="0"/>
                <a:cs typeface="Arial" panose="020B0604020202020204" pitchFamily="34" charset="0"/>
              </a:rPr>
              <a:t>qualify</a:t>
            </a:r>
            <a:r>
              <a:rPr lang="en-IN" dirty="0">
                <a:latin typeface="Arial" panose="020B0604020202020204" pitchFamily="34" charset="0"/>
                <a:cs typeface="Arial" panose="020B0604020202020204" pitchFamily="34" charset="0"/>
              </a:rPr>
              <a:t> the attribute name with the relation name to prevent ambiguity. This is done by prefixing the relation name to the attribute name and separating the two by a period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1243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600900"/>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8" name="Rectangle 7"/>
          <p:cNvSpPr/>
          <p:nvPr/>
        </p:nvSpPr>
        <p:spPr>
          <a:xfrm>
            <a:off x="375792" y="3568224"/>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669900"/>
                </a:solidFill>
                <a:latin typeface="Liberation Mono"/>
              </a:rPr>
              <a:t>'Yes'</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R1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comm, </a:t>
            </a:r>
            <a:r>
              <a:rPr lang="en-IN" dirty="0">
                <a:solidFill>
                  <a:srgbClr val="DD4A68"/>
                </a:solidFill>
                <a:latin typeface="Liberation Mono"/>
              </a:rPr>
              <a:t>IFNULL</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comm </a:t>
            </a:r>
            <a:r>
              <a:rPr lang="en-IN" dirty="0">
                <a:solidFill>
                  <a:srgbClr val="A67F59"/>
                </a:solidFill>
                <a:latin typeface="Liberation Mono"/>
              </a:rPr>
              <a:t>+</a:t>
            </a:r>
            <a:r>
              <a:rPr lang="en-IN" dirty="0">
                <a:latin typeface="Liberation Mono"/>
                <a:ea typeface="Times New Roman" panose="02020603050405020304" pitchFamily="18" charset="0"/>
              </a:rPr>
              <a:t> comm</a:t>
            </a:r>
            <a:r>
              <a:rPr lang="en-IN" dirty="0">
                <a:solidFill>
                  <a:srgbClr val="A67F59"/>
                </a:solidFill>
                <a:latin typeface="Liberation Mono"/>
              </a:rPr>
              <a:t>*</a:t>
            </a:r>
            <a:r>
              <a:rPr lang="en-IN" dirty="0">
                <a:solidFill>
                  <a:srgbClr val="990055"/>
                </a:solidFill>
                <a:latin typeface="Liberation Mono"/>
              </a:rPr>
              <a:t>.25</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itchFamily="34" charset="0"/>
              </a:rPr>
              <a:t> emp;</a:t>
            </a:r>
          </a:p>
        </p:txBody>
      </p:sp>
    </p:spTree>
    <p:extLst>
      <p:ext uri="{BB962C8B-B14F-4D97-AF65-F5344CB8AC3E}">
        <p14:creationId xmlns:p14="http://schemas.microsoft.com/office/powerpoint/2010/main" val="17339018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a:t>
            </a:r>
          </a:p>
        </p:txBody>
      </p:sp>
      <p:sp>
        <p:nvSpPr>
          <p:cNvPr id="12" name="Rectangle 11"/>
          <p:cNvSpPr/>
          <p:nvPr/>
        </p:nvSpPr>
        <p:spPr>
          <a:xfrm>
            <a:off x="439483" y="833043"/>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427492" y="1504725"/>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551384" y="2343141"/>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
        <p:nvSpPr>
          <p:cNvPr id="8" name="Rectangle 7"/>
          <p:cNvSpPr/>
          <p:nvPr/>
        </p:nvSpPr>
        <p:spPr>
          <a:xfrm>
            <a:off x="551383" y="2852936"/>
            <a:ext cx="11201132" cy="3323987"/>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&gt;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AS R1;</a:t>
            </a:r>
          </a:p>
          <a:p>
            <a:pPr marL="342900" indent="-342900">
              <a:buFont typeface="Arial" panose="020B0604020202020204" pitchFamily="34" charset="0"/>
              <a:buChar char="•"/>
            </a:pPr>
            <a:endParaRPr lang="en-US" sz="800" dirty="0">
              <a:solidFill>
                <a:srgbClr val="990055"/>
              </a:solidFill>
              <a:latin typeface="Liberation Mono"/>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'Ok'</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'Not Bad'</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A67F59"/>
                </a:solidFill>
                <a:latin typeface="Liberation Mono"/>
              </a:rPr>
              <a:t>AND</a:t>
            </a:r>
            <a:r>
              <a:rPr lang="en-US" dirty="0">
                <a:latin typeface="Liberation Mono"/>
                <a:ea typeface="Times New Roman" panose="02020603050405020304" pitchFamily="18" charset="0"/>
                <a:cs typeface="Arial" panose="020B0604020202020204" pitchFamily="34" charset="0"/>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comm,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comm </a:t>
            </a:r>
            <a:r>
              <a:rPr lang="en-US" dirty="0">
                <a:solidFill>
                  <a:schemeClr val="accent5">
                    <a:lumMod val="75000"/>
                  </a:schemeClr>
                </a:solidFill>
                <a:latin typeface="Liberation Mono"/>
              </a:rPr>
              <a:t>IS NULL </a:t>
            </a:r>
            <a:r>
              <a:rPr lang="en-US" dirty="0">
                <a:latin typeface="Liberation Mono"/>
                <a:ea typeface="Times New Roman" panose="02020603050405020304" pitchFamily="18" charset="0"/>
                <a:cs typeface="Arial" panose="020B0604020202020204" pitchFamily="34" charset="0"/>
              </a:rPr>
              <a:t>&amp;&amp;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t>
            </a:r>
            <a:r>
              <a:rPr lang="en-US" dirty="0">
                <a:latin typeface="Liberation Mono"/>
                <a:cs typeface="Arial" pitchFamily="34" charset="0"/>
              </a:rPr>
              <a:t>R1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deptno,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 </a:t>
            </a:r>
            <a:r>
              <a:rPr lang="en-IN" dirty="0">
                <a:solidFill>
                  <a:schemeClr val="accent5">
                    <a:lumMod val="7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10</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'Sales'</a:t>
            </a:r>
            <a:r>
              <a:rPr lang="en-IN" dirty="0">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accent5">
                    <a:lumMod val="75000"/>
                  </a:schemeClr>
                </a:solidFill>
                <a:latin typeface="Liberation Mono"/>
                <a:cs typeface="Arial" panose="020B0604020202020204" pitchFamily="34" charset="0"/>
              </a:rPr>
              <a:t> = </a:t>
            </a:r>
            <a:r>
              <a:rPr lang="en-IN" dirty="0">
                <a:solidFill>
                  <a:srgbClr val="990055"/>
                </a:solidFill>
                <a:latin typeface="Liberation Mono"/>
              </a:rPr>
              <a:t>20</a:t>
            </a:r>
            <a:r>
              <a:rPr lang="en-IN" dirty="0">
                <a:latin typeface="Liberation Mono"/>
                <a:ea typeface="Times New Roman" panose="02020603050405020304" pitchFamily="18" charset="0"/>
                <a:cs typeface="Arial" panose="020B0604020202020204" pitchFamily="34" charset="0"/>
              </a:rPr>
              <a:t> , </a:t>
            </a:r>
            <a:r>
              <a:rPr lang="en-IN" dirty="0">
                <a:solidFill>
                  <a:srgbClr val="669900"/>
                </a:solidFill>
                <a:latin typeface="Liberation Mono"/>
              </a:rPr>
              <a:t>'Purchase'</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'N/A'</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R1</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a:t>
            </a:r>
            <a:r>
              <a:rPr lang="en-IN" dirty="0">
                <a:latin typeface="Liberation Mono"/>
                <a:cs typeface="Arial" pitchFamily="34" charset="0"/>
              </a:rPr>
              <a:t>emp;</a:t>
            </a:r>
          </a:p>
          <a:p>
            <a:pPr marL="342900" indent="-342900">
              <a:buFont typeface="Arial" panose="020B0604020202020204" pitchFamily="34" charset="0"/>
              <a:buChar char="•"/>
            </a:pPr>
            <a:endParaRPr lang="en-IN"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productid, productname, unitprice, unitsinstock, reorderlevel,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rPr>
              <a:t>unitsinstock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reorderlevel, </a:t>
            </a:r>
            <a:r>
              <a:rPr lang="en-IN" dirty="0">
                <a:solidFill>
                  <a:srgbClr val="669900"/>
                </a:solidFill>
                <a:latin typeface="Liberation Mono"/>
              </a:rPr>
              <a:t>'Stock is less'</a:t>
            </a:r>
            <a:r>
              <a:rPr lang="en-IN" dirty="0">
                <a:latin typeface="Liberation Mono"/>
              </a:rPr>
              <a:t>, </a:t>
            </a:r>
            <a:r>
              <a:rPr lang="en-IN" dirty="0">
                <a:solidFill>
                  <a:srgbClr val="669900"/>
                </a:solidFill>
                <a:latin typeface="Liberation Mono"/>
              </a:rPr>
              <a:t>'Good Stock'</a:t>
            </a:r>
            <a:r>
              <a:rPr lang="en-IN" dirty="0">
                <a:solidFill>
                  <a:schemeClr val="tx1">
                    <a:lumMod val="65000"/>
                    <a:lumOff val="35000"/>
                  </a:schemeClr>
                </a:solidFill>
                <a:latin typeface="Liberation Mono"/>
              </a:rPr>
              <a:t>)</a:t>
            </a:r>
            <a:r>
              <a:rPr lang="en-IN" dirty="0">
                <a:latin typeface="Liberation Mono"/>
              </a:rPr>
              <a:t> </a:t>
            </a:r>
            <a:r>
              <a:rPr lang="en-US" dirty="0">
                <a:latin typeface="Liberation Mono"/>
                <a:ea typeface="Times New Roman" panose="02020603050405020304" pitchFamily="18" charset="0"/>
              </a:rPr>
              <a:t>as</a:t>
            </a:r>
            <a:r>
              <a:rPr lang="en-IN" dirty="0">
                <a:latin typeface="Liberation Mono"/>
              </a:rPr>
              <a:t> 'Stock Report' </a:t>
            </a:r>
            <a:r>
              <a:rPr lang="en-IN" dirty="0">
                <a:solidFill>
                  <a:srgbClr val="0077AA"/>
                </a:solidFill>
                <a:latin typeface="Liberation Mono"/>
                <a:cs typeface="Arial" panose="020B0604020202020204" pitchFamily="34" charset="0"/>
              </a:rPr>
              <a:t>FROM</a:t>
            </a:r>
            <a:r>
              <a:rPr lang="en-IN" dirty="0">
                <a:latin typeface="Liberation Mono"/>
              </a:rPr>
              <a:t> products;</a:t>
            </a:r>
          </a:p>
          <a:p>
            <a:endParaRPr lang="en-IN" sz="800" dirty="0">
              <a:latin typeface="Liberation Mono"/>
              <a:cs typeface="Arial"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itchFamily="34" charset="0"/>
              </a:rPr>
              <a:t> hiredate, </a:t>
            </a:r>
            <a:r>
              <a:rPr lang="en-IN" dirty="0">
                <a:solidFill>
                  <a:srgbClr val="DD4A68"/>
                </a:solidFill>
                <a:latin typeface="Liberation Mono"/>
              </a:rPr>
              <a:t>IF</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A67F59"/>
                </a:solidFill>
                <a:latin typeface="Liberation Mono"/>
              </a:rPr>
              <a:t>AND</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100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&lt;&gt;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A67F59"/>
                </a:solidFill>
                <a:latin typeface="Liberation Mono"/>
              </a:rPr>
              <a:t>OR</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669900"/>
                </a:solidFill>
                <a:latin typeface="Liberation Mono"/>
              </a:rPr>
              <a:t>'Leap Year’</a:t>
            </a:r>
            <a:r>
              <a:rPr lang="en-US" dirty="0">
                <a:latin typeface="Liberation Mono"/>
                <a:cs typeface="Arial" pitchFamily="34" charset="0"/>
              </a:rPr>
              <a:t>, </a:t>
            </a:r>
            <a:r>
              <a:rPr lang="en-US" dirty="0">
                <a:solidFill>
                  <a:srgbClr val="669900"/>
                </a:solidFill>
                <a:latin typeface="Liberation Mono"/>
              </a:rPr>
              <a:t>'Not A Leap 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itchFamily="34" charset="0"/>
              </a:rPr>
              <a:t> emp;</a:t>
            </a:r>
            <a:endParaRPr lang="en-IN" dirty="0">
              <a:latin typeface="Liberation Mono"/>
              <a:cs typeface="Arial" pitchFamily="34" charset="0"/>
            </a:endParaRPr>
          </a:p>
        </p:txBody>
      </p:sp>
    </p:spTree>
    <p:extLst>
      <p:ext uri="{BB962C8B-B14F-4D97-AF65-F5344CB8AC3E}">
        <p14:creationId xmlns:p14="http://schemas.microsoft.com/office/powerpoint/2010/main" val="32715722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431766" y="833043"/>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nullif</a:t>
            </a:r>
          </a:p>
        </p:txBody>
      </p:sp>
      <p:sp>
        <p:nvSpPr>
          <p:cNvPr id="2" name="Rectangle 1"/>
          <p:cNvSpPr/>
          <p:nvPr/>
        </p:nvSpPr>
        <p:spPr>
          <a:xfrm>
            <a:off x="431766" y="1659399"/>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497981" y="2307776"/>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NULLIF</a:t>
            </a:r>
            <a:r>
              <a:rPr lang="en-US" sz="2000" dirty="0">
                <a:solidFill>
                  <a:schemeClr val="tx1">
                    <a:lumMod val="85000"/>
                    <a:lumOff val="15000"/>
                  </a:schemeClr>
                </a:solidFill>
                <a:latin typeface="Liberation Mono"/>
              </a:rPr>
              <a:t>(expr1, expr2) </a:t>
            </a:r>
          </a:p>
        </p:txBody>
      </p:sp>
      <p:sp>
        <p:nvSpPr>
          <p:cNvPr id="8" name="Rectangle 7"/>
          <p:cNvSpPr/>
          <p:nvPr/>
        </p:nvSpPr>
        <p:spPr>
          <a:xfrm>
            <a:off x="497981" y="3103354"/>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p14="http://schemas.microsoft.com/office/powerpoint/2010/main" val="40568438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val="20000"/>
                    </a:ext>
                  </a:extLst>
                </a:gridCol>
                <a:gridCol w="2674800">
                  <a:extLst>
                    <a:ext uri="{9D8B030D-6E8A-4147-A177-3AD203B41FA5}">
                      <a16:colId xmlns:a16="http://schemas.microsoft.com/office/drawing/2014/main" val="20001"/>
                    </a:ext>
                  </a:extLst>
                </a:gridCol>
                <a:gridCol w="2674027">
                  <a:extLst>
                    <a:ext uri="{9D8B030D-6E8A-4147-A177-3AD203B41FA5}">
                      <a16:colId xmlns:a16="http://schemas.microsoft.com/office/drawing/2014/main" val="2321018969"/>
                    </a:ext>
                  </a:extLst>
                </a:gridCol>
                <a:gridCol w="3780000">
                  <a:extLst>
                    <a:ext uri="{9D8B030D-6E8A-4147-A177-3AD203B41FA5}">
                      <a16:colId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val="20000"/>
                    </a:ext>
                  </a:extLst>
                </a:gridCol>
                <a:gridCol w="2400550">
                  <a:extLst>
                    <a:ext uri="{9D8B030D-6E8A-4147-A177-3AD203B41FA5}">
                      <a16:colId xmlns:a16="http://schemas.microsoft.com/office/drawing/2014/main" val="20001"/>
                    </a:ext>
                  </a:extLst>
                </a:gridCol>
                <a:gridCol w="2123563">
                  <a:extLst>
                    <a:ext uri="{9D8B030D-6E8A-4147-A177-3AD203B41FA5}">
                      <a16:colId xmlns:a16="http://schemas.microsoft.com/office/drawing/2014/main" val="20002"/>
                    </a:ext>
                  </a:extLst>
                </a:gridCol>
                <a:gridCol w="1569590">
                  <a:extLst>
                    <a:ext uri="{9D8B030D-6E8A-4147-A177-3AD203B41FA5}">
                      <a16:colId xmlns:a16="http://schemas.microsoft.com/office/drawing/2014/main" val="20003"/>
                    </a:ext>
                  </a:extLst>
                </a:gridCol>
                <a:gridCol w="920245">
                  <a:extLst>
                    <a:ext uri="{9D8B030D-6E8A-4147-A177-3AD203B41FA5}">
                      <a16:colId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3577F8-FC1B-4AA2-83EF-F1C096585FBF}"/>
              </a:ext>
            </a:extLst>
          </p:cNvPr>
          <p:cNvSpPr/>
          <p:nvPr/>
        </p:nvSpPr>
        <p:spPr>
          <a:xfrm>
            <a:off x="232333" y="5301208"/>
            <a:ext cx="9608083" cy="1569660"/>
          </a:xfrm>
          <a:prstGeom prst="rect">
            <a:avLst/>
          </a:prstGeom>
        </p:spPr>
        <p:txBody>
          <a:bodyPr wrap="square">
            <a:spAutoFit/>
          </a:bodyPr>
          <a:lstStyle/>
          <a:p>
            <a:pPr algn="just"/>
            <a:r>
              <a:rPr lang="en-US" sz="2400" dirty="0">
                <a:solidFill>
                  <a:schemeClr val="bg1"/>
                </a:solidFill>
                <a:latin typeface="-apple-system"/>
              </a:rPr>
              <a:t>I give you a number (</a:t>
            </a:r>
            <a:r>
              <a:rPr lang="en-US" sz="2400" b="1" dirty="0">
                <a:solidFill>
                  <a:schemeClr val="bg1"/>
                </a:solidFill>
                <a:latin typeface="-apple-system"/>
              </a:rPr>
              <a:t>data</a:t>
            </a:r>
            <a:r>
              <a:rPr lang="en-US" sz="2400" dirty="0">
                <a:solidFill>
                  <a:schemeClr val="bg1"/>
                </a:solidFill>
                <a:latin typeface="-apple-system"/>
              </a:rPr>
              <a:t>)</a:t>
            </a:r>
          </a:p>
          <a:p>
            <a:pPr algn="just"/>
            <a:r>
              <a:rPr lang="en-US" sz="2400" dirty="0">
                <a:solidFill>
                  <a:schemeClr val="bg1"/>
                </a:solidFill>
                <a:latin typeface="-apple-system"/>
              </a:rPr>
              <a:t>and tell you it’s the quantity of nuclear warheads (</a:t>
            </a:r>
            <a:r>
              <a:rPr lang="en-US" sz="2400" b="1" dirty="0">
                <a:solidFill>
                  <a:schemeClr val="bg1"/>
                </a:solidFill>
                <a:latin typeface="-apple-system"/>
              </a:rPr>
              <a:t>information</a:t>
            </a:r>
            <a:r>
              <a:rPr lang="en-US" sz="2400" dirty="0">
                <a:solidFill>
                  <a:schemeClr val="bg1"/>
                </a:solidFill>
                <a:latin typeface="-apple-system"/>
              </a:rPr>
              <a:t>)</a:t>
            </a:r>
          </a:p>
          <a:p>
            <a:pPr algn="just"/>
            <a:r>
              <a:rPr lang="en-US" sz="2400" dirty="0">
                <a:solidFill>
                  <a:schemeClr val="bg1"/>
                </a:solidFill>
                <a:latin typeface="-apple-system"/>
              </a:rPr>
              <a:t>and now you know the potential of nuclear warheads (</a:t>
            </a:r>
            <a:r>
              <a:rPr lang="en-US" sz="2400" b="1" dirty="0">
                <a:solidFill>
                  <a:schemeClr val="bg1"/>
                </a:solidFill>
                <a:latin typeface="-apple-system"/>
              </a:rPr>
              <a:t>knowledge</a:t>
            </a:r>
            <a:r>
              <a:rPr lang="en-US" sz="2400" dirty="0">
                <a:solidFill>
                  <a:schemeClr val="bg1"/>
                </a:solidFill>
                <a:latin typeface="-apple-system"/>
              </a:rPr>
              <a:t>)</a:t>
            </a:r>
          </a:p>
          <a:p>
            <a:pPr algn="just"/>
            <a:r>
              <a:rPr lang="en-US" sz="2400" dirty="0">
                <a:solidFill>
                  <a:schemeClr val="bg1"/>
                </a:solidFill>
                <a:latin typeface="-apple-system"/>
              </a:rPr>
              <a:t>and you decide not to use them or to make them more (</a:t>
            </a:r>
            <a:r>
              <a:rPr lang="en-US" sz="2400" b="1" dirty="0">
                <a:solidFill>
                  <a:schemeClr val="bg1"/>
                </a:solidFill>
                <a:latin typeface="-apple-system"/>
              </a:rPr>
              <a:t>wisdom</a:t>
            </a:r>
            <a:r>
              <a:rPr lang="en-US" sz="2400" dirty="0">
                <a:solidFill>
                  <a:schemeClr val="bg1"/>
                </a:solidFill>
                <a:latin typeface="-apple-system"/>
              </a:rPr>
              <a:t>).</a:t>
            </a:r>
            <a:endParaRPr lang="en-IN" sz="2400" dirty="0">
              <a:solidFill>
                <a:schemeClr val="bg1"/>
              </a:solidFill>
            </a:endParaRPr>
          </a:p>
        </p:txBody>
      </p:sp>
      <p:sp>
        <p:nvSpPr>
          <p:cNvPr id="14" name="Rectangle 13">
            <a:extLst>
              <a:ext uri="{FF2B5EF4-FFF2-40B4-BE49-F238E27FC236}">
                <a16:creationId xmlns:a16="http://schemas.microsoft.com/office/drawing/2014/main" id="{A5D25D74-3F29-49B6-9771-5A6AA38B1523}"/>
              </a:ext>
            </a:extLst>
          </p:cNvPr>
          <p:cNvSpPr/>
          <p:nvPr/>
        </p:nvSpPr>
        <p:spPr>
          <a:xfrm>
            <a:off x="263352" y="44625"/>
            <a:ext cx="11305258" cy="830997"/>
          </a:xfrm>
          <a:prstGeom prst="rect">
            <a:avLst/>
          </a:prstGeom>
        </p:spPr>
        <p:txBody>
          <a:bodyPr wrap="square">
            <a:spAutoFit/>
          </a:bodyPr>
          <a:lstStyle/>
          <a:p>
            <a:r>
              <a:rPr lang="en-US" sz="2000" b="1" dirty="0"/>
              <a:t>DIKW Model</a:t>
            </a:r>
            <a:r>
              <a:rPr lang="en-US" sz="2000" dirty="0"/>
              <a:t> describes how the data can be processed and transformed into </a:t>
            </a:r>
            <a:r>
              <a:rPr lang="en-US" sz="2400" b="1" dirty="0">
                <a:solidFill>
                  <a:schemeClr val="accent2">
                    <a:lumMod val="50000"/>
                  </a:schemeClr>
                </a:solidFill>
              </a:rPr>
              <a:t>information</a:t>
            </a:r>
            <a:r>
              <a:rPr lang="en-US" sz="2000" dirty="0"/>
              <a:t>, </a:t>
            </a:r>
            <a:r>
              <a:rPr lang="en-US" sz="2400" b="1" dirty="0">
                <a:solidFill>
                  <a:schemeClr val="accent2">
                    <a:lumMod val="50000"/>
                  </a:schemeClr>
                </a:solidFill>
              </a:rPr>
              <a:t>knowledge</a:t>
            </a:r>
            <a:r>
              <a:rPr lang="en-US" sz="2000" dirty="0"/>
              <a:t>, and </a:t>
            </a:r>
            <a:r>
              <a:rPr lang="en-US" sz="2400" b="1" dirty="0">
                <a:solidFill>
                  <a:schemeClr val="accent2">
                    <a:lumMod val="50000"/>
                  </a:schemeClr>
                </a:solidFill>
              </a:rPr>
              <a:t>wisdom</a:t>
            </a:r>
            <a:r>
              <a:rPr lang="en-US" sz="2000" dirty="0"/>
              <a:t>.</a:t>
            </a:r>
            <a:endParaRPr lang="en-US" sz="2400" dirty="0"/>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64" y="813359"/>
            <a:ext cx="4807200"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3058" y="992229"/>
            <a:ext cx="1956070" cy="769441"/>
          </a:xfrm>
          <a:prstGeom prst="rect">
            <a:avLst/>
          </a:prstGeom>
        </p:spPr>
        <p:txBody>
          <a:bodyPr wrap="square">
            <a:spAutoFit/>
          </a:bodyPr>
          <a:lstStyle/>
          <a:p>
            <a:r>
              <a:rPr lang="en-IN" sz="2200" dirty="0">
                <a:solidFill>
                  <a:srgbClr val="C00000"/>
                </a:solidFill>
                <a:latin typeface="Arial" panose="020B0604020202020204" pitchFamily="34" charset="0"/>
              </a:rPr>
              <a:t>The </a:t>
            </a:r>
            <a:r>
              <a:rPr lang="en-IN" sz="2200" b="1" dirty="0">
                <a:solidFill>
                  <a:srgbClr val="C00000"/>
                </a:solidFill>
                <a:latin typeface="Arial" panose="020B0604020202020204" pitchFamily="34" charset="0"/>
              </a:rPr>
              <a:t>DIKW pyramid</a:t>
            </a:r>
            <a:endParaRPr lang="en-IN" sz="2200" dirty="0">
              <a:solidFill>
                <a:srgbClr val="C00000"/>
              </a:solidFill>
            </a:endParaRPr>
          </a:p>
        </p:txBody>
      </p:sp>
      <p:sp>
        <p:nvSpPr>
          <p:cNvPr id="3" name="Rectangle 2"/>
          <p:cNvSpPr/>
          <p:nvPr/>
        </p:nvSpPr>
        <p:spPr>
          <a:xfrm>
            <a:off x="4390525" y="3172907"/>
            <a:ext cx="4641720" cy="769441"/>
          </a:xfrm>
          <a:prstGeom prst="rect">
            <a:avLst/>
          </a:prstGeom>
        </p:spPr>
        <p:txBody>
          <a:bodyPr wrap="none">
            <a:spAutoFit/>
          </a:bodyPr>
          <a:lstStyle/>
          <a:p>
            <a:r>
              <a:rPr lang="en-IN" sz="2000" dirty="0"/>
              <a:t>learned about something or someone.</a:t>
            </a:r>
          </a:p>
          <a:p>
            <a:r>
              <a:rPr lang="en-IN" sz="2400" dirty="0">
                <a:solidFill>
                  <a:schemeClr val="accent6">
                    <a:lumMod val="50000"/>
                  </a:schemeClr>
                </a:solidFill>
                <a:latin typeface="-apple-system"/>
              </a:rPr>
              <a:t>as SELECT (symbol: </a:t>
            </a:r>
            <a:r>
              <a:rPr lang="el-GR" sz="2400" dirty="0">
                <a:solidFill>
                  <a:srgbClr val="FFC000"/>
                </a:solidFill>
                <a:latin typeface="-apple-system"/>
                <a:ea typeface="Verdana" panose="020B0604030504040204" pitchFamily="34" charset="0"/>
              </a:rPr>
              <a:t>σ</a:t>
            </a:r>
            <a:r>
              <a:rPr lang="el-GR" sz="2400" dirty="0">
                <a:solidFill>
                  <a:schemeClr val="accent6">
                    <a:lumMod val="50000"/>
                  </a:schemeClr>
                </a:solidFill>
                <a:latin typeface="-apple-system"/>
              </a:rPr>
              <a:t>)</a:t>
            </a:r>
            <a:r>
              <a:rPr lang="en-IN" sz="2400" dirty="0">
                <a:solidFill>
                  <a:schemeClr val="accent6">
                    <a:lumMod val="50000"/>
                  </a:schemeClr>
                </a:solidFill>
                <a:latin typeface="-apple-system"/>
              </a:rPr>
              <a:t> </a:t>
            </a:r>
            <a:r>
              <a:rPr lang="en-US" sz="2400" dirty="0">
                <a:solidFill>
                  <a:schemeClr val="accent6">
                    <a:lumMod val="50000"/>
                  </a:schemeClr>
                </a:solidFill>
                <a:latin typeface="-apple-system"/>
              </a:rPr>
              <a:t>(</a:t>
            </a:r>
            <a:r>
              <a:rPr lang="en-US" sz="2400" b="1" dirty="0">
                <a:solidFill>
                  <a:schemeClr val="accent2">
                    <a:lumMod val="50000"/>
                  </a:schemeClr>
                </a:solidFill>
                <a:latin typeface="-apple-system"/>
              </a:rPr>
              <a:t>information</a:t>
            </a:r>
            <a:r>
              <a:rPr lang="en-US" sz="2400" dirty="0">
                <a:solidFill>
                  <a:schemeClr val="accent6">
                    <a:lumMod val="50000"/>
                  </a:schemeClr>
                </a:solidFill>
                <a:latin typeface="-apple-system"/>
              </a:rPr>
              <a:t>)</a:t>
            </a:r>
          </a:p>
        </p:txBody>
      </p:sp>
      <p:sp>
        <p:nvSpPr>
          <p:cNvPr id="7" name="Rectangle 6"/>
          <p:cNvSpPr/>
          <p:nvPr/>
        </p:nvSpPr>
        <p:spPr>
          <a:xfrm>
            <a:off x="3757606" y="2060848"/>
            <a:ext cx="8315058" cy="1046440"/>
          </a:xfrm>
          <a:prstGeom prst="rect">
            <a:avLst/>
          </a:prstGeom>
        </p:spPr>
        <p:txBody>
          <a:bodyPr wrap="square">
            <a:spAutoFit/>
          </a:bodyPr>
          <a:lstStyle/>
          <a:p>
            <a:r>
              <a:rPr lang="en-IN" sz="1900" dirty="0"/>
              <a:t>skills acquired through education, </a:t>
            </a:r>
            <a:r>
              <a:rPr lang="en-US" sz="1900" dirty="0"/>
              <a:t>it can be theoretical or practical understanding of a subject.</a:t>
            </a:r>
          </a:p>
          <a:p>
            <a:r>
              <a:rPr lang="en-IN" sz="2400" dirty="0">
                <a:solidFill>
                  <a:schemeClr val="accent6">
                    <a:lumMod val="50000"/>
                  </a:schemeClr>
                </a:solidFill>
                <a:latin typeface="-apple-system"/>
              </a:rPr>
              <a:t>SELECT  </a:t>
            </a:r>
            <a:r>
              <a:rPr lang="en-US" sz="2400" dirty="0">
                <a:solidFill>
                  <a:schemeClr val="accent6">
                    <a:lumMod val="50000"/>
                  </a:schemeClr>
                </a:solidFill>
                <a:latin typeface="-apple-system"/>
              </a:rPr>
              <a:t>potential (</a:t>
            </a:r>
            <a:r>
              <a:rPr lang="en-US" sz="2400" b="1" dirty="0">
                <a:solidFill>
                  <a:schemeClr val="accent2">
                    <a:lumMod val="50000"/>
                  </a:schemeClr>
                </a:solidFill>
                <a:latin typeface="-apple-system"/>
              </a:rPr>
              <a:t>knowledge</a:t>
            </a:r>
            <a:r>
              <a:rPr lang="en-US" sz="2400" dirty="0">
                <a:solidFill>
                  <a:schemeClr val="accent6">
                    <a:lumMod val="50000"/>
                  </a:schemeClr>
                </a:solidFill>
                <a:latin typeface="-apple-system"/>
              </a:rPr>
              <a:t>)</a:t>
            </a:r>
          </a:p>
        </p:txBody>
      </p:sp>
      <p:sp>
        <p:nvSpPr>
          <p:cNvPr id="10" name="Rectangle 9"/>
          <p:cNvSpPr/>
          <p:nvPr/>
        </p:nvSpPr>
        <p:spPr>
          <a:xfrm>
            <a:off x="3206983" y="1084675"/>
            <a:ext cx="8631267" cy="769441"/>
          </a:xfrm>
          <a:prstGeom prst="rect">
            <a:avLst/>
          </a:prstGeom>
        </p:spPr>
        <p:txBody>
          <a:bodyPr wrap="square">
            <a:spAutoFit/>
          </a:bodyPr>
          <a:lstStyle/>
          <a:p>
            <a:r>
              <a:rPr lang="en-IN" sz="2000" dirty="0"/>
              <a:t>the quality of having experience, knowledge, and good judgement.</a:t>
            </a:r>
          </a:p>
          <a:p>
            <a:r>
              <a:rPr lang="en-US" sz="2400" dirty="0">
                <a:solidFill>
                  <a:schemeClr val="accent6">
                    <a:lumMod val="50000"/>
                  </a:schemeClr>
                </a:solidFill>
                <a:latin typeface="-apple-system"/>
              </a:rPr>
              <a:t>now you decide when to use and how to use(</a:t>
            </a:r>
            <a:r>
              <a:rPr lang="en-US" sz="2400" b="1" dirty="0">
                <a:solidFill>
                  <a:schemeClr val="accent2">
                    <a:lumMod val="50000"/>
                  </a:schemeClr>
                </a:solidFill>
                <a:latin typeface="-apple-system"/>
              </a:rPr>
              <a:t>wisdom</a:t>
            </a:r>
            <a:r>
              <a:rPr lang="en-US" sz="2400" dirty="0">
                <a:solidFill>
                  <a:schemeClr val="accent6">
                    <a:lumMod val="50000"/>
                  </a:schemeClr>
                </a:solidFill>
                <a:latin typeface="-apple-system"/>
              </a:rPr>
              <a:t>)</a:t>
            </a:r>
            <a:endParaRPr lang="en-IN" sz="2400" dirty="0">
              <a:solidFill>
                <a:schemeClr val="accent6">
                  <a:lumMod val="50000"/>
                </a:schemeClr>
              </a:solidFill>
            </a:endParaRPr>
          </a:p>
        </p:txBody>
      </p:sp>
      <p:sp>
        <p:nvSpPr>
          <p:cNvPr id="5" name="Rectangle 4">
            <a:extLst>
              <a:ext uri="{FF2B5EF4-FFF2-40B4-BE49-F238E27FC236}">
                <a16:creationId xmlns:a16="http://schemas.microsoft.com/office/drawing/2014/main" id="{05256EC0-A8C9-41D3-A488-E7C4127D2426}"/>
              </a:ext>
            </a:extLst>
          </p:cNvPr>
          <p:cNvSpPr/>
          <p:nvPr/>
        </p:nvSpPr>
        <p:spPr>
          <a:xfrm>
            <a:off x="4841177" y="4166194"/>
            <a:ext cx="2343462" cy="523220"/>
          </a:xfrm>
          <a:prstGeom prst="rect">
            <a:avLst/>
          </a:prstGeom>
        </p:spPr>
        <p:txBody>
          <a:bodyPr wrap="none">
            <a:spAutoFit/>
          </a:bodyPr>
          <a:lstStyle/>
          <a:p>
            <a:pPr algn="just"/>
            <a:r>
              <a:rPr lang="en-IN" sz="2400" dirty="0">
                <a:solidFill>
                  <a:schemeClr val="accent6">
                    <a:lumMod val="50000"/>
                  </a:schemeClr>
                </a:solidFill>
                <a:latin typeface="-apple-system"/>
              </a:rPr>
              <a:t>Sigma(</a:t>
            </a:r>
            <a:r>
              <a:rPr lang="el-GR" sz="2400" dirty="0">
                <a:solidFill>
                  <a:srgbClr val="FFC000"/>
                </a:solidFill>
                <a:latin typeface="Verdana" panose="020B0604030504040204" pitchFamily="34" charset="0"/>
                <a:ea typeface="Verdana" panose="020B0604030504040204" pitchFamily="34" charset="0"/>
              </a:rPr>
              <a:t>σ</a:t>
            </a:r>
            <a:r>
              <a:rPr lang="en-IN" sz="2400" dirty="0">
                <a:solidFill>
                  <a:schemeClr val="accent6">
                    <a:lumMod val="50000"/>
                  </a:schemeClr>
                </a:solidFill>
                <a:latin typeface="-apple-system"/>
              </a:rPr>
              <a:t>)</a:t>
            </a:r>
            <a:r>
              <a:rPr lang="en-IN" sz="2400" dirty="0">
                <a:solidFill>
                  <a:schemeClr val="accent6">
                    <a:lumMod val="50000"/>
                  </a:schemeClr>
                </a:solidFill>
                <a:latin typeface="Verdana" panose="020B0604030504040204" pitchFamily="34" charset="0"/>
                <a:ea typeface="Verdana" panose="020B0604030504040204" pitchFamily="34" charset="0"/>
              </a:rPr>
              <a:t> </a:t>
            </a:r>
            <a:r>
              <a:rPr lang="en-US" sz="2400" dirty="0">
                <a:solidFill>
                  <a:schemeClr val="accent6">
                    <a:lumMod val="50000"/>
                  </a:schemeClr>
                </a:solidFill>
                <a:latin typeface="-apple-system"/>
              </a:rPr>
              <a:t>(</a:t>
            </a:r>
            <a:r>
              <a:rPr lang="en-US" sz="2800" b="1" dirty="0">
                <a:solidFill>
                  <a:schemeClr val="accent2">
                    <a:lumMod val="50000"/>
                  </a:schemeClr>
                </a:solidFill>
                <a:latin typeface="-apple-system"/>
              </a:rPr>
              <a:t>data</a:t>
            </a:r>
            <a:r>
              <a:rPr lang="en-US" sz="2400" dirty="0">
                <a:solidFill>
                  <a:schemeClr val="accent6">
                    <a:lumMod val="50000"/>
                  </a:schemeClr>
                </a:solidFill>
                <a:latin typeface="-apple-system"/>
              </a:rPr>
              <a:t>) </a:t>
            </a:r>
          </a:p>
        </p:txBody>
      </p:sp>
      <p:sp>
        <p:nvSpPr>
          <p:cNvPr id="16" name="Rectangle 15">
            <a:extLst>
              <a:ext uri="{FF2B5EF4-FFF2-40B4-BE49-F238E27FC236}">
                <a16:creationId xmlns:a16="http://schemas.microsoft.com/office/drawing/2014/main" id="{39899CA7-13BF-4DA4-9F58-998AD1E51CC0}"/>
              </a:ext>
            </a:extLst>
          </p:cNvPr>
          <p:cNvSpPr/>
          <p:nvPr/>
        </p:nvSpPr>
        <p:spPr>
          <a:xfrm>
            <a:off x="119336" y="4911552"/>
            <a:ext cx="7632848" cy="461665"/>
          </a:xfrm>
          <a:prstGeom prst="rect">
            <a:avLst/>
          </a:prstGeom>
        </p:spPr>
        <p:txBody>
          <a:bodyPr wrap="square">
            <a:spAutoFit/>
          </a:bodyPr>
          <a:lstStyle/>
          <a:p>
            <a:pPr algn="just"/>
            <a:r>
              <a:rPr lang="en-IN" sz="2400" dirty="0">
                <a:solidFill>
                  <a:srgbClr val="00B050"/>
                </a:solidFill>
                <a:latin typeface="-apple-system"/>
              </a:rPr>
              <a:t>Let’s take another example.</a:t>
            </a:r>
            <a:endParaRPr lang="en-US" sz="2400" dirty="0">
              <a:solidFill>
                <a:srgbClr val="00B050"/>
              </a:solidFill>
              <a:latin typeface="-apple-system"/>
            </a:endParaRPr>
          </a:p>
        </p:txBody>
      </p:sp>
    </p:spTree>
    <p:extLst>
      <p:ext uri="{BB962C8B-B14F-4D97-AF65-F5344CB8AC3E}">
        <p14:creationId xmlns:p14="http://schemas.microsoft.com/office/powerpoint/2010/main" val="33318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7" grpId="0"/>
      <p:bldP spid="10" grpId="0"/>
      <p:bldP spid="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330014641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etc.</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31773190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val="20000"/>
                    </a:ext>
                  </a:extLst>
                </a:gridCol>
                <a:gridCol w="8532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816672619"/>
                  </a:ext>
                </a:extLst>
              </a:tr>
            </a:tbl>
          </a:graphicData>
        </a:graphic>
      </p:graphicFrame>
      <p:sp>
        <p:nvSpPr>
          <p:cNvPr id="5" name="Rectangle 4"/>
          <p:cNvSpPr/>
          <p:nvPr/>
        </p:nvSpPr>
        <p:spPr>
          <a:xfrm>
            <a:off x="392822" y="4941168"/>
            <a:ext cx="11389978"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val="20000"/>
                    </a:ext>
                  </a:extLst>
                </a:gridCol>
                <a:gridCol w="961182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val="20000"/>
                    </a:ext>
                  </a:extLst>
                </a:gridCol>
                <a:gridCol w="9610759">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301565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val="20000"/>
                    </a:ext>
                  </a:extLst>
                </a:gridCol>
                <a:gridCol w="961075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4011535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3252829"/>
              </p:ext>
            </p:extLst>
          </p:nvPr>
        </p:nvGraphicFramePr>
        <p:xfrm>
          <a:off x="406800" y="507785"/>
          <a:ext cx="11376000" cy="623358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val="20000"/>
                    </a:ext>
                  </a:extLst>
                </a:gridCol>
                <a:gridCol w="871113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011491"/>
              </p:ext>
            </p:extLst>
          </p:nvPr>
        </p:nvGraphicFramePr>
        <p:xfrm>
          <a:off x="406800" y="612000"/>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636C5366-1A25-4A7C-8FA6-A5D38F3F5218}"/>
              </a:ext>
            </a:extLst>
          </p:cNvPr>
          <p:cNvSpPr txBox="1"/>
          <p:nvPr/>
        </p:nvSpPr>
        <p:spPr>
          <a:xfrm>
            <a:off x="406800" y="4603775"/>
            <a:ext cx="11376000"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p:txBody>
      </p:sp>
    </p:spTree>
    <p:extLst>
      <p:ext uri="{BB962C8B-B14F-4D97-AF65-F5344CB8AC3E}">
        <p14:creationId xmlns:p14="http://schemas.microsoft.com/office/powerpoint/2010/main" val="981062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7908960"/>
              </p:ext>
            </p:extLst>
          </p:nvPr>
        </p:nvGraphicFramePr>
        <p:xfrm>
          <a:off x="406800" y="612000"/>
          <a:ext cx="11376000" cy="3096681"/>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F818F7A9-D8D8-4311-A8A8-327DE0AA6BCF}"/>
              </a:ext>
            </a:extLst>
          </p:cNvPr>
          <p:cNvSpPr txBox="1"/>
          <p:nvPr/>
        </p:nvSpPr>
        <p:spPr>
          <a:xfrm>
            <a:off x="406800" y="3933056"/>
            <a:ext cx="1137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21437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94292196"/>
              </p:ext>
            </p:extLst>
          </p:nvPr>
        </p:nvGraphicFramePr>
        <p:xfrm>
          <a:off x="406800" y="612000"/>
          <a:ext cx="11376000" cy="3964092"/>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val="20000"/>
                    </a:ext>
                  </a:extLst>
                </a:gridCol>
                <a:gridCol w="83187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5A2E6590-11F4-413D-B803-7C7FD2539C3B}"/>
              </a:ext>
            </a:extLst>
          </p:cNvPr>
          <p:cNvSpPr/>
          <p:nvPr/>
        </p:nvSpPr>
        <p:spPr>
          <a:xfrm>
            <a:off x="0" y="5097378"/>
            <a:ext cx="12192000" cy="104644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a:t>
            </a:r>
            <a:r>
              <a:rPr lang="en-US">
                <a:latin typeface="Liberation Mono"/>
              </a:rPr>
              <a:t>emp;</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rPr>
              <a:t> emp </a:t>
            </a:r>
            <a:r>
              <a:rPr lang="en-US" dirty="0">
                <a:solidFill>
                  <a:srgbClr val="0077AA"/>
                </a:solidFill>
                <a:latin typeface="Liberation Mono"/>
                <a:cs typeface="Times New Roman" panose="02020603050405020304" pitchFamily="18" charset="0"/>
              </a:rPr>
              <a:t>SET</a:t>
            </a:r>
            <a:r>
              <a:rPr lang="en-US" dirty="0">
                <a:latin typeface="Liberation Mono"/>
              </a:rPr>
              <a:t> job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latin typeface="Liberation Mono"/>
              </a:rPr>
              <a:t>job, job,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job</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5498642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603242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chemeClr val="accent4">
                    <a:lumMod val="50000"/>
                  </a:schemeClr>
                </a:solidFill>
                <a:latin typeface="Liberation Mono"/>
              </a:rPr>
              <a:t>/</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c1, </a:t>
            </a:r>
            <a:r>
              <a:rPr lang="en-US" dirty="0">
                <a:solidFill>
                  <a:srgbClr val="DD4A68"/>
                </a:solidFill>
                <a:latin typeface="Liberation Mono"/>
              </a:rPr>
              <a:t>CONCAT</a:t>
            </a:r>
            <a:r>
              <a:rPr lang="en-US" dirty="0">
                <a:solidFill>
                  <a:schemeClr val="bg1">
                    <a:lumMod val="50000"/>
                  </a:schemeClr>
                </a:solidFill>
                <a:latin typeface="Liberation Mono"/>
              </a:rPr>
              <a:t>(</a:t>
            </a:r>
            <a:r>
              <a:rPr lang="en-US" dirty="0">
                <a:solidFill>
                  <a:srgbClr val="DD4A68"/>
                </a:solidFill>
                <a:latin typeface="Liberation Mono"/>
              </a:rPr>
              <a:t>REPEAT</a:t>
            </a:r>
            <a:r>
              <a:rPr lang="en-US" dirty="0">
                <a:solidFill>
                  <a:schemeClr val="bg1">
                    <a:lumMod val="50000"/>
                  </a:schemeClr>
                </a:solidFill>
                <a:latin typeface="Liberation Mono"/>
              </a:rPr>
              <a:t>(</a:t>
            </a:r>
            <a:r>
              <a:rPr lang="en-US" dirty="0">
                <a:latin typeface="Liberation Mono"/>
              </a:rPr>
              <a:t>'0', 10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bg1">
                    <a:lumMod val="50000"/>
                  </a:schemeClr>
                </a:solidFill>
                <a:latin typeface="Liberation Mono"/>
              </a:rPr>
              <a:t>(</a:t>
            </a:r>
            <a:r>
              <a:rPr lang="en-US" dirty="0">
                <a:latin typeface="Liberation Mono"/>
              </a:rPr>
              <a:t>c1</a:t>
            </a:r>
            <a:r>
              <a:rPr lang="en-US" dirty="0">
                <a:solidFill>
                  <a:schemeClr val="bg1">
                    <a:lumMod val="50000"/>
                  </a:schemeClr>
                </a:solidFill>
                <a:latin typeface="Liberation Mono"/>
              </a:rPr>
              <a:t>))</a:t>
            </a:r>
            <a:r>
              <a:rPr lang="en-US" dirty="0">
                <a:latin typeface="Liberation Mono"/>
              </a:rPr>
              <a:t> , c1 </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leading_zeroes;</a:t>
            </a:r>
          </a:p>
          <a:p>
            <a:pPr marL="285750" indent="-285750">
              <a:buFont typeface="Arial" panose="020B0604020202020204" pitchFamily="34" charset="0"/>
              <a:buChar char="•"/>
            </a:pPr>
            <a:endParaRPr lang="en-IN"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solidFill>
                  <a:schemeClr val="bg1">
                    <a:lumMod val="50000"/>
                  </a:schemeClr>
                </a:solidFill>
                <a:latin typeface="Liberation Mono"/>
                <a:cs typeface="Times New Roman" panose="02020603050405020304" pitchFamily="18" charset="0"/>
              </a:rPr>
              <a:t> </a:t>
            </a:r>
            <a:r>
              <a:rPr lang="en-US" dirty="0">
                <a:solidFill>
                  <a:srgbClr val="990055"/>
                </a:solidFill>
                <a:latin typeface="Liberation Mono"/>
              </a:rPr>
              <a:t>1 </a:t>
            </a:r>
            <a:r>
              <a:rPr lang="en-US" dirty="0">
                <a:latin typeface="Liberation Mono"/>
                <a:cs typeface="Times New Roman" panose="02020603050405020304" pitchFamily="18" charset="0"/>
              </a:rPr>
              <a:t>"Days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CandidateID,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R2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vote_response;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latin typeface="Liberation Mono"/>
                <a:cs typeface="Times New Roman" panose="02020603050405020304" pitchFamily="18" charset="0"/>
              </a:rPr>
              <a:t>,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a:solidFill>
                  <a:srgbClr val="990055"/>
                </a:solidFill>
                <a:latin typeface="Liberation Mono"/>
              </a:rPr>
              <a:t>1</a:t>
            </a:r>
            <a:r>
              <a:rPr lang="en-US">
                <a:latin typeface="Liberation Mono"/>
                <a:cs typeface="Times New Roman" panose="02020603050405020304" pitchFamily="18" charset="0"/>
              </a:rPr>
              <a:t>, </a:t>
            </a:r>
            <a:r>
              <a:rPr lang="en-US">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Stringnumber;</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cs typeface="Times New Roman" panose="02020603050405020304" pitchFamily="18" charset="0"/>
              </a:rPr>
              <a:t> emp </a:t>
            </a:r>
            <a:r>
              <a:rPr lang="en-US" dirty="0">
                <a:solidFill>
                  <a:srgbClr val="0077AA"/>
                </a:solidFill>
                <a:latin typeface="Liberation Mono"/>
                <a:cs typeface="Times New Roman" panose="02020603050405020304" pitchFamily="18" charset="0"/>
              </a:rPr>
              <a:t>SET</a:t>
            </a:r>
            <a:r>
              <a:rPr lang="en-US" dirty="0">
                <a:latin typeface="Liberation Mono"/>
                <a:cs typeface="Times New Roman" panose="02020603050405020304" pitchFamily="18" charset="0"/>
              </a:rPr>
              <a:t> job :=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job, </a:t>
            </a:r>
            <a:r>
              <a:rPr lang="en-US" dirty="0">
                <a:solidFill>
                  <a:srgbClr val="669900"/>
                </a:solidFill>
                <a:latin typeface="Liberation Mono"/>
              </a:rPr>
              <a:t>'officers'</a:t>
            </a:r>
            <a:r>
              <a:rPr lang="en-US" dirty="0">
                <a:latin typeface="Liberation Mono"/>
                <a:cs typeface="Times New Roman" panose="02020603050405020304" pitchFamily="18" charset="0"/>
              </a:rPr>
              <a:t>, </a:t>
            </a:r>
            <a:r>
              <a:rPr lang="en-US" dirty="0">
                <a:solidFill>
                  <a:srgbClr val="669900"/>
                </a:solidFill>
                <a:latin typeface="Liberation Mono"/>
              </a:rPr>
              <a:t>'Officers'</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a:t>
            </a:r>
          </a:p>
        </p:txBody>
      </p:sp>
    </p:spTree>
    <p:extLst>
      <p:ext uri="{BB962C8B-B14F-4D97-AF65-F5344CB8AC3E}">
        <p14:creationId xmlns:p14="http://schemas.microsoft.com/office/powerpoint/2010/main" val="170617709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CF30ADF5-850F-43B9-80C3-AF6A8B30519E}"/>
              </a:ext>
            </a:extLst>
          </p:cNvPr>
          <p:cNvSpPr/>
          <p:nvPr/>
        </p:nvSpPr>
        <p:spPr>
          <a:xfrm>
            <a:off x="407368" y="908720"/>
            <a:ext cx="11377264" cy="236988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endParaRPr lang="en-IN" dirty="0"/>
          </a:p>
        </p:txBody>
      </p:sp>
    </p:spTree>
    <p:extLst>
      <p:ext uri="{BB962C8B-B14F-4D97-AF65-F5344CB8AC3E}">
        <p14:creationId xmlns:p14="http://schemas.microsoft.com/office/powerpoint/2010/main" val="34003519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406800" y="810578"/>
            <a:ext cx="1137600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a:t>
            </a:r>
            <a:r>
              <a:rPr lang="en-US" dirty="0">
                <a:solidFill>
                  <a:srgbClr val="DD4A68"/>
                </a:solidFill>
                <a:latin typeface="Liberation Mono"/>
              </a:rPr>
              <a:t>LEFT</a:t>
            </a:r>
            <a:r>
              <a:rPr lang="en-US" dirty="0">
                <a:solidFill>
                  <a:schemeClr val="bg1">
                    <a:lumMod val="50000"/>
                  </a:schemeClr>
                </a:solidFill>
                <a:latin typeface="Liberation Mono"/>
              </a:rPr>
              <a:t>(</a:t>
            </a:r>
            <a:r>
              <a:rPr lang="en-US" dirty="0">
                <a:latin typeface="Liberation Mono"/>
              </a:rPr>
              <a:t>ename, 1</a:t>
            </a:r>
            <a:r>
              <a:rPr lang="en-US" dirty="0">
                <a:solidFill>
                  <a:schemeClr val="bg1">
                    <a:lumMod val="50000"/>
                  </a:schemeClr>
                </a:solidFill>
                <a:latin typeface="Liberation Mono"/>
              </a:rPr>
              <a:t>)</a:t>
            </a:r>
            <a:r>
              <a:rPr lang="en-US" dirty="0">
                <a:latin typeface="Liberation Mono"/>
              </a:rPr>
              <a:t> </a:t>
            </a:r>
            <a:r>
              <a:rPr lang="en-IN" dirty="0">
                <a:solidFill>
                  <a:srgbClr val="0077AA"/>
                </a:solidFill>
                <a:latin typeface="Liberation Mono"/>
                <a:cs typeface="Times New Roman" panose="02020603050405020304" pitchFamily="18" charset="0"/>
              </a:rPr>
              <a:t>IN</a:t>
            </a:r>
            <a:r>
              <a:rPr lang="en-US" dirty="0">
                <a:latin typeface="Liberation Mono"/>
              </a:rPr>
              <a:t> </a:t>
            </a:r>
            <a:r>
              <a:rPr lang="en-US" dirty="0">
                <a:solidFill>
                  <a:schemeClr val="bg1">
                    <a:lumMod val="50000"/>
                  </a:schemeClr>
                </a:solidFill>
                <a:latin typeface="Liberation Mono"/>
              </a:rPr>
              <a:t>(</a:t>
            </a:r>
            <a:r>
              <a:rPr lang="en-US" dirty="0">
                <a:solidFill>
                  <a:srgbClr val="669900"/>
                </a:solidFill>
                <a:latin typeface="Liberation Mono"/>
              </a:rPr>
              <a:t>'a'</a:t>
            </a:r>
            <a:r>
              <a:rPr lang="en-US" dirty="0">
                <a:latin typeface="Liberation Mono"/>
              </a:rPr>
              <a:t>, </a:t>
            </a:r>
            <a:r>
              <a:rPr lang="en-US" dirty="0">
                <a:solidFill>
                  <a:srgbClr val="669900"/>
                </a:solidFill>
                <a:latin typeface="Liberation Mono"/>
              </a:rPr>
              <a:t>'e'</a:t>
            </a:r>
            <a:r>
              <a:rPr lang="en-US" dirty="0">
                <a:latin typeface="Liberation Mono"/>
              </a:rPr>
              <a:t>, </a:t>
            </a:r>
            <a:r>
              <a:rPr lang="en-US" dirty="0">
                <a:solidFill>
                  <a:srgbClr val="669900"/>
                </a:solidFill>
                <a:latin typeface="Liberation Mono"/>
              </a:rPr>
              <a:t>'o'</a:t>
            </a:r>
            <a:r>
              <a:rPr lang="en-US" dirty="0">
                <a:latin typeface="Liberation Mono"/>
              </a:rPr>
              <a:t>, </a:t>
            </a:r>
            <a:r>
              <a:rPr lang="en-US" dirty="0">
                <a:solidFill>
                  <a:srgbClr val="669900"/>
                </a:solidFill>
                <a:latin typeface="Liberation Mono"/>
              </a:rPr>
              <a:t>'i'</a:t>
            </a:r>
            <a:r>
              <a:rPr lang="en-US" dirty="0">
                <a:latin typeface="Liberation Mono"/>
              </a:rPr>
              <a:t>, </a:t>
            </a:r>
            <a:r>
              <a:rPr lang="en-US" dirty="0">
                <a:solidFill>
                  <a:srgbClr val="669900"/>
                </a:solidFill>
                <a:latin typeface="Liberation Mono"/>
              </a:rPr>
              <a:t>'u'</a:t>
            </a:r>
            <a:r>
              <a:rPr lang="en-US"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a|e|i|o|u</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a|m</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//starts with</a:t>
            </a:r>
            <a:endParaRPr lang="en-IN" dirty="0">
              <a:solidFill>
                <a:srgbClr val="39AE0A"/>
              </a:solidFill>
              <a:latin typeface="Liberation Mono"/>
            </a:endParaRP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n|r</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//ends with</a:t>
            </a:r>
            <a:endParaRPr lang="en-IN" dirty="0">
              <a:solidFill>
                <a:srgbClr val="39AE0A"/>
              </a:solidFill>
              <a:latin typeface="Liberation Mono"/>
            </a:endParaRPr>
          </a:p>
        </p:txBody>
      </p:sp>
      <p:sp>
        <p:nvSpPr>
          <p:cNvPr id="4" name="TextBox 3">
            <a:extLst>
              <a:ext uri="{FF2B5EF4-FFF2-40B4-BE49-F238E27FC236}">
                <a16:creationId xmlns:a16="http://schemas.microsoft.com/office/drawing/2014/main" id="{A347D7FC-4A72-4387-820C-9DDB5A36F459}"/>
              </a:ext>
            </a:extLst>
          </p:cNvPr>
          <p:cNvSpPr txBox="1"/>
          <p:nvPr/>
        </p:nvSpPr>
        <p:spPr>
          <a:xfrm>
            <a:off x="406800" y="3861048"/>
            <a:ext cx="1137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IN" dirty="0"/>
              <a:t> </a:t>
            </a:r>
            <a:r>
              <a:rPr lang="en-IN" dirty="0">
                <a:solidFill>
                  <a:srgbClr val="669900"/>
                </a:solidFill>
                <a:latin typeface="Liberation Mono"/>
              </a:rPr>
              <a:t>"abc,,abc,,,,,bc,,,,,,abc"</a:t>
            </a:r>
            <a:r>
              <a:rPr lang="en-IN" dirty="0">
                <a:latin typeface="Liberation Mono"/>
              </a:rPr>
              <a:t> ;  / </a:t>
            </a: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IN" dirty="0">
                <a:solidFill>
                  <a:srgbClr val="669900"/>
                </a:solidFill>
                <a:latin typeface="Liberation Mono"/>
              </a:rPr>
              <a:t>"abc,,abc,,,,,bc,,,,,,abc"</a:t>
            </a:r>
            <a:r>
              <a:rPr lang="en-US" dirty="0">
                <a:latin typeface="Liberation Mono"/>
              </a:rPr>
              <a:t>, ",", ".,"</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R1 ;</a:t>
            </a:r>
            <a:endParaRPr lang="en-IN" dirty="0">
              <a:solidFill>
                <a:srgbClr val="669900"/>
              </a:solidFill>
              <a:latin typeface="Liberation Mono"/>
            </a:endParaRPr>
          </a:p>
        </p:txBody>
      </p:sp>
    </p:spTree>
    <p:extLst>
      <p:ext uri="{BB962C8B-B14F-4D97-AF65-F5344CB8AC3E}">
        <p14:creationId xmlns:p14="http://schemas.microsoft.com/office/powerpoint/2010/main" val="191171560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val="20000"/>
                    </a:ext>
                  </a:extLst>
                </a:gridCol>
                <a:gridCol w="852581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4635243"/>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weight, </a:t>
            </a:r>
            <a:r>
              <a:rPr lang="en-US" dirty="0">
                <a:solidFill>
                  <a:srgbClr val="DD4A68"/>
                </a:solidFill>
                <a:latin typeface="Liberation Mono"/>
              </a:rPr>
              <a:t>TRUNCATE</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a:t>
            </a:r>
            <a:r>
              <a:rPr lang="en-IN" dirty="0">
                <a:solidFill>
                  <a:srgbClr val="990055"/>
                </a:solidFill>
                <a:latin typeface="Liberation Mono"/>
              </a:rPr>
              <a:t>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RIGHT</a:t>
            </a:r>
            <a:r>
              <a:rPr lang="en-US" dirty="0">
                <a:solidFill>
                  <a:schemeClr val="bg1">
                    <a:lumMod val="50000"/>
                  </a:schemeClr>
                </a:solidFill>
                <a:latin typeface="Liberation Mono"/>
                <a:cs typeface="Arial" panose="020B0604020202020204" pitchFamily="34" charset="0"/>
              </a:rPr>
              <a:t>(</a:t>
            </a:r>
            <a:r>
              <a:rPr lang="en-US" dirty="0">
                <a:solidFill>
                  <a:srgbClr val="DD4A68"/>
                </a:solidFill>
                <a:latin typeface="Liberation Mono"/>
              </a:rPr>
              <a:t>MOD</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 </a:t>
            </a:r>
            <a:r>
              <a:rPr lang="en-US" dirty="0">
                <a:solidFill>
                  <a:srgbClr val="990055"/>
                </a:solidFill>
                <a:latin typeface="Liberation Mono"/>
              </a:rPr>
              <a:t>1</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2</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mass_table;</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15186587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1446183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8972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15204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613077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a:t>
            </a:r>
            <a:r>
              <a:rPr lang="en-IN">
                <a:latin typeface="Palatino Linotype" panose="02040502050505030304" pitchFamily="18" charset="0"/>
                <a:cs typeface="Arial" panose="020B0604020202020204" pitchFamily="34" charset="0"/>
              </a:rPr>
              <a:t>of NULL.</a:t>
            </a:r>
            <a:endParaRPr lang="en-IN" dirty="0">
              <a:latin typeface="Palatino Linotype" panose="02040502050505030304" pitchFamily="18" charset="0"/>
              <a:cs typeface="Arial" panose="020B0604020202020204" pitchFamily="34" charset="0"/>
            </a:endParaRP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0498546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US" sz="2200" dirty="0">
                <a:solidFill>
                  <a:schemeClr val="bg1">
                    <a:lumMod val="50000"/>
                  </a:schemeClr>
                </a:solidFill>
                <a:latin typeface="Liberation Mono"/>
              </a:rPr>
              <a:t>. . .</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91779664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284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0351789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1089436921"/>
              </p:ext>
            </p:extLst>
          </p:nvPr>
        </p:nvGraphicFramePr>
        <p:xfrm>
          <a:off x="119336" y="836713"/>
          <a:ext cx="11953328" cy="4320480"/>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559233">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file.</a:t>
                      </a:r>
                    </a:p>
                  </a:txBody>
                  <a:tcPr marL="50348" marR="50348" marT="50348" marB="50348" anchor="ct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tables.</a:t>
                      </a:r>
                    </a:p>
                  </a:txBody>
                  <a:tcPr marL="50348" marR="50348" marT="50348" marB="50348" anchor="ctr"/>
                </a:tc>
                <a:extLst>
                  <a:ext uri="{0D108BD9-81ED-4DB2-BD59-A6C34878D82A}">
                    <a16:rowId xmlns:a16="http://schemas.microsoft.com/office/drawing/2014/main" val="197622094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28576204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52911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Tree>
    <p:extLst>
      <p:ext uri="{BB962C8B-B14F-4D97-AF65-F5344CB8AC3E}">
        <p14:creationId xmlns:p14="http://schemas.microsoft.com/office/powerpoint/2010/main" val="497758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p14="http://schemas.microsoft.com/office/powerpoint/2010/main" val="38290251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58525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p14="http://schemas.microsoft.com/office/powerpoint/2010/main" val="30914314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sp>
        <p:nvSpPr>
          <p:cNvPr id="9" name="Rectangle 8"/>
          <p:cNvSpPr/>
          <p:nvPr/>
        </p:nvSpPr>
        <p:spPr>
          <a:xfrm>
            <a:off x="335360" y="4005064"/>
            <a:ext cx="11665296" cy="95410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354217"/>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2" name="Rectangle 1">
            <a:extLst>
              <a:ext uri="{FF2B5EF4-FFF2-40B4-BE49-F238E27FC236}">
                <a16:creationId xmlns:a16="http://schemas.microsoft.com/office/drawing/2014/main" id="{A8B41668-9F38-222D-B313-64E57DE751E7}"/>
              </a:ext>
            </a:extLst>
          </p:cNvPr>
          <p:cNvSpPr/>
          <p:nvPr/>
        </p:nvSpPr>
        <p:spPr>
          <a:xfrm>
            <a:off x="108000" y="2711822"/>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7" name="Rectangle 6">
            <a:extLst>
              <a:ext uri="{FF2B5EF4-FFF2-40B4-BE49-F238E27FC236}">
                <a16:creationId xmlns:a16="http://schemas.microsoft.com/office/drawing/2014/main" id="{C26CD33B-AE98-E5D7-6393-90EEEF1374C6}"/>
              </a:ext>
            </a:extLst>
          </p:cNvPr>
          <p:cNvSpPr/>
          <p:nvPr/>
        </p:nvSpPr>
        <p:spPr>
          <a:xfrm>
            <a:off x="119336" y="4079974"/>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p:txBody>
      </p:sp>
      <p:sp>
        <p:nvSpPr>
          <p:cNvPr id="8" name="Rectangle 7">
            <a:extLst>
              <a:ext uri="{FF2B5EF4-FFF2-40B4-BE49-F238E27FC236}">
                <a16:creationId xmlns:a16="http://schemas.microsoft.com/office/drawing/2014/main" id="{87E5E329-358B-A41B-D9CB-97CE16DC92CE}"/>
              </a:ext>
            </a:extLst>
          </p:cNvPr>
          <p:cNvSpPr/>
          <p:nvPr/>
        </p:nvSpPr>
        <p:spPr>
          <a:xfrm>
            <a:off x="119336" y="5448126"/>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p:txBody>
      </p:sp>
      <p:cxnSp>
        <p:nvCxnSpPr>
          <p:cNvPr id="10" name="Straight Connector 9">
            <a:extLst>
              <a:ext uri="{FF2B5EF4-FFF2-40B4-BE49-F238E27FC236}">
                <a16:creationId xmlns:a16="http://schemas.microsoft.com/office/drawing/2014/main" id="{E324D97C-A7AF-5928-C671-170B644EEF7B}"/>
              </a:ext>
            </a:extLst>
          </p:cNvPr>
          <p:cNvCxnSpPr/>
          <p:nvPr/>
        </p:nvCxnSpPr>
        <p:spPr>
          <a:xfrm>
            <a:off x="119336" y="2492896"/>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E5AB1A-714C-9C99-7029-87A2E04422DA}"/>
              </a:ext>
            </a:extLst>
          </p:cNvPr>
          <p:cNvCxnSpPr/>
          <p:nvPr/>
        </p:nvCxnSpPr>
        <p:spPr>
          <a:xfrm>
            <a:off x="119336" y="4005064"/>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127090-9129-2CE3-F598-A42F03F4665D}"/>
              </a:ext>
            </a:extLst>
          </p:cNvPr>
          <p:cNvCxnSpPr/>
          <p:nvPr/>
        </p:nvCxnSpPr>
        <p:spPr>
          <a:xfrm>
            <a:off x="119336" y="5301208"/>
            <a:ext cx="115932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52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147732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569439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this.</a:t>
            </a:r>
          </a:p>
        </p:txBody>
      </p:sp>
    </p:spTree>
    <p:extLst>
      <p:ext uri="{BB962C8B-B14F-4D97-AF65-F5344CB8AC3E}">
        <p14:creationId xmlns:p14="http://schemas.microsoft.com/office/powerpoint/2010/main" val="348767261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val="125683416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 HAVING having_condition ] </a:t>
            </a:r>
          </a:p>
        </p:txBody>
      </p:sp>
    </p:spTree>
    <p:extLst>
      <p:ext uri="{BB962C8B-B14F-4D97-AF65-F5344CB8AC3E}">
        <p14:creationId xmlns:p14="http://schemas.microsoft.com/office/powerpoint/2010/main" val="140734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and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id="{F635C33E-77E3-514E-4FDF-65802D53D236}"/>
              </a:ext>
            </a:extLst>
          </p:cNvPr>
          <p:cNvSpPr txBox="1"/>
          <p:nvPr/>
        </p:nvSpPr>
        <p:spPr>
          <a:xfrm>
            <a:off x="295596" y="5733256"/>
            <a:ext cx="11486199" cy="769441"/>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null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1598" y="3084481"/>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335360" y="44624"/>
            <a:ext cx="1152128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subquery must be enclosed in parentheses.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Use single-row operators with single-row subqueries, and use multiple-row operators with multiple-row subqueries.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 subquery (inner query) returns a null value to the outer query, the outer query will not return any rows when using certain comparison operators in a </a:t>
            </a:r>
            <a:r>
              <a:rPr lang="en-IN" dirty="0">
                <a:solidFill>
                  <a:srgbClr val="0070C0"/>
                </a:solidFill>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takes precedence.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takes precedence.</a:t>
            </a:r>
          </a:p>
        </p:txBody>
      </p:sp>
      <p:sp>
        <p:nvSpPr>
          <p:cNvPr id="5" name="Rectangle 4"/>
          <p:cNvSpPr/>
          <p:nvPr/>
        </p:nvSpPr>
        <p:spPr>
          <a:xfrm>
            <a:off x="335360" y="4389492"/>
            <a:ext cx="11521280" cy="141577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may use comparison operators such as </a:t>
            </a:r>
            <a:r>
              <a:rPr lang="en-IN" b="1" dirty="0">
                <a:solidFill>
                  <a:schemeClr val="accent5">
                    <a:lumMod val="75000"/>
                  </a:schemeClr>
                </a:solidFill>
                <a:latin typeface="Arial" panose="020B0604020202020204" pitchFamily="34" charset="0"/>
                <a:cs typeface="Arial" panose="020B0604020202020204" pitchFamily="34" charset="0"/>
              </a:rPr>
              <a:t>&lt;&gt;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with a single row subquery.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row subquery returns one or more rows to the outer SQL statement. You may use the </a:t>
            </a:r>
            <a:r>
              <a:rPr lang="en-IN" b="1"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or </a:t>
            </a:r>
            <a:r>
              <a:rPr lang="en-IN" b="1" dirty="0">
                <a:solidFill>
                  <a:schemeClr val="accent5">
                    <a:lumMod val="75000"/>
                  </a:schemeClr>
                </a:solidFill>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operator in outer query to handle a subquery that returns multiple rows.</a:t>
            </a:r>
          </a:p>
        </p:txBody>
      </p:sp>
      <p:sp>
        <p:nvSpPr>
          <p:cNvPr id="6" name="Rectangle 5">
            <a:extLst>
              <a:ext uri="{FF2B5EF4-FFF2-40B4-BE49-F238E27FC236}">
                <a16:creationId xmlns:a16="http://schemas.microsoft.com/office/drawing/2014/main" id="{D957517D-6CB1-4177-82F4-D0B5B31CFA01}"/>
              </a:ext>
            </a:extLst>
          </p:cNvPr>
          <p:cNvSpPr/>
          <p:nvPr/>
        </p:nvSpPr>
        <p:spPr>
          <a:xfrm>
            <a:off x="2283842" y="3933056"/>
            <a:ext cx="7111242" cy="400110"/>
          </a:xfrm>
          <a:prstGeom prst="rect">
            <a:avLst/>
          </a:prstGeom>
        </p:spPr>
        <p:txBody>
          <a:bodyPr wrap="none">
            <a:spAutoFit/>
          </a:bodyPr>
          <a:lstStyle/>
          <a:p>
            <a:r>
              <a:rPr lang="en-US" sz="2000" dirty="0">
                <a:solidFill>
                  <a:srgbClr val="222222"/>
                </a:solidFill>
                <a:latin typeface="Palatino Linotype" panose="02040502050505030304" pitchFamily="18" charset="0"/>
                <a:cs typeface="Segoe UI Light" panose="020B0502040204020203" pitchFamily="34" charset="0"/>
              </a:rPr>
              <a:t>A subquery is a </a:t>
            </a:r>
            <a:r>
              <a:rPr lang="en-US" sz="2000" dirty="0">
                <a:solidFill>
                  <a:srgbClr val="0070C0"/>
                </a:solidFill>
                <a:latin typeface="Palatino Linotype" panose="02040502050505030304" pitchFamily="18" charset="0"/>
                <a:cs typeface="Arial" panose="020B0604020202020204" pitchFamily="34" charset="0"/>
              </a:rPr>
              <a:t>SELECT</a:t>
            </a:r>
            <a:r>
              <a:rPr lang="en-US" sz="2000" dirty="0">
                <a:solidFill>
                  <a:srgbClr val="222222"/>
                </a:solidFill>
                <a:latin typeface="Palatino Linotype" panose="02040502050505030304" pitchFamily="18" charset="0"/>
                <a:cs typeface="Segoe UI Light" panose="020B0502040204020203" pitchFamily="34" charset="0"/>
              </a:rPr>
              <a:t> statement within another statement.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9875729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subqueries</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908720"/>
            <a:ext cx="10585176" cy="259558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 may occur in:</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SELECT</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FROM</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WHERE</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 </a:t>
            </a:r>
            <a:r>
              <a:rPr lang="en-IN" dirty="0">
                <a:solidFill>
                  <a:schemeClr val="bg2">
                    <a:lumMod val="50000"/>
                  </a:schemeClr>
                </a:solidFill>
                <a:latin typeface="Arial" panose="020B0604020202020204" pitchFamily="34" charset="0"/>
                <a:cs typeface="Arial" panose="020B0604020202020204" pitchFamily="34" charset="0"/>
              </a:rPr>
              <a:t>HAVING</a:t>
            </a:r>
            <a:r>
              <a:rPr lang="en-IN" dirty="0">
                <a:solidFill>
                  <a:schemeClr val="tx2">
                    <a:lumMod val="50000"/>
                  </a:schemeClr>
                </a:solidFill>
                <a:latin typeface="Arial" panose="020B0604020202020204" pitchFamily="34" charset="0"/>
                <a:cs typeface="Arial" panose="020B0604020202020204" pitchFamily="34" charset="0"/>
              </a:rPr>
              <a:t> clause</a:t>
            </a:r>
          </a:p>
        </p:txBody>
      </p:sp>
      <p:sp>
        <p:nvSpPr>
          <p:cNvPr id="10" name="Rectangle 9">
            <a:extLst>
              <a:ext uri="{FF2B5EF4-FFF2-40B4-BE49-F238E27FC236}">
                <a16:creationId xmlns:a16="http://schemas.microsoft.com/office/drawing/2014/main" id="{0ACFCB24-6937-45BD-B5FA-73C94D1B45F2}"/>
              </a:ext>
            </a:extLst>
          </p:cNvPr>
          <p:cNvSpPr/>
          <p:nvPr/>
        </p:nvSpPr>
        <p:spPr>
          <a:xfrm>
            <a:off x="335360" y="3573017"/>
            <a:ext cx="10585176" cy="301108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subquery's outer statement can be any one of:</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SELECT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INSERT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UPDATE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DELETE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CREATE</a:t>
            </a:r>
          </a:p>
        </p:txBody>
      </p:sp>
      <p:pic>
        <p:nvPicPr>
          <p:cNvPr id="8" name="Picture 7">
            <a:extLst>
              <a:ext uri="{FF2B5EF4-FFF2-40B4-BE49-F238E27FC236}">
                <a16:creationId xmlns:a16="http://schemas.microsoft.com/office/drawing/2014/main" id="{9E4963D5-C5D7-4665-A966-D1AF5B3615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5681" y="4785181"/>
            <a:ext cx="8114203" cy="1914956"/>
          </a:xfrm>
          <a:prstGeom prst="rect">
            <a:avLst/>
          </a:prstGeom>
        </p:spPr>
      </p:pic>
      <p:sp>
        <p:nvSpPr>
          <p:cNvPr id="9" name="Rectangle 8">
            <a:extLst>
              <a:ext uri="{FF2B5EF4-FFF2-40B4-BE49-F238E27FC236}">
                <a16:creationId xmlns:a16="http://schemas.microsoft.com/office/drawing/2014/main" id="{38E668E6-D763-4DD7-AB71-D43E411C0A17}"/>
              </a:ext>
            </a:extLst>
          </p:cNvPr>
          <p:cNvSpPr/>
          <p:nvPr/>
        </p:nvSpPr>
        <p:spPr>
          <a:xfrm>
            <a:off x="335360" y="268796"/>
            <a:ext cx="7622728" cy="400110"/>
          </a:xfrm>
          <a:prstGeom prst="rect">
            <a:avLst/>
          </a:prstGeom>
        </p:spPr>
        <p:txBody>
          <a:bodyPr wrap="none">
            <a:spAutoFit/>
          </a:bodyPr>
          <a:lstStyle/>
          <a:p>
            <a:r>
              <a:rPr lang="en-US" sz="2000" b="1" dirty="0">
                <a:solidFill>
                  <a:srgbClr val="222222"/>
                </a:solidFill>
                <a:latin typeface="arial" panose="020B0604020202020204" pitchFamily="34" charset="0"/>
              </a:rPr>
              <a:t>A subquery is a SELECT statement within another statement.</a:t>
            </a:r>
            <a:endParaRPr lang="en-IN" sz="2000" dirty="0"/>
          </a:p>
        </p:txBody>
      </p:sp>
      <p:sp>
        <p:nvSpPr>
          <p:cNvPr id="11" name="TextBox 10">
            <a:extLst>
              <a:ext uri="{FF2B5EF4-FFF2-40B4-BE49-F238E27FC236}">
                <a16:creationId xmlns:a16="http://schemas.microsoft.com/office/drawing/2014/main" id="{450AC769-D0FF-4978-9ED0-FE91EA469A93}"/>
              </a:ext>
            </a:extLst>
          </p:cNvPr>
          <p:cNvSpPr txBox="1"/>
          <p:nvPr/>
        </p:nvSpPr>
        <p:spPr>
          <a:xfrm>
            <a:off x="7464152" y="745259"/>
            <a:ext cx="4464496" cy="327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VIEW</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dirty="0">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DECLARE</a:t>
            </a:r>
            <a:r>
              <a:rPr lang="en-US" sz="2000" b="0" i="0" dirty="0">
                <a:solidFill>
                  <a:srgbClr val="000000"/>
                </a:solidFill>
                <a:effectLst/>
                <a:latin typeface="Liberation Mono"/>
              </a:rPr>
              <a:t> </a:t>
            </a:r>
            <a:r>
              <a:rPr lang="en-US" sz="2000" b="0" i="0" dirty="0">
                <a:solidFill>
                  <a:srgbClr val="0077AA"/>
                </a:solidFill>
                <a:effectLst/>
                <a:latin typeface="Liberation Mono"/>
              </a:rPr>
              <a:t>CURSOR</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EXPLAIN</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endParaRPr lang="en-IN" sz="2000" dirty="0">
              <a:solidFill>
                <a:schemeClr val="bg1">
                  <a:lumMod val="50000"/>
                </a:schemeClr>
              </a:solidFill>
            </a:endParaRPr>
          </a:p>
        </p:txBody>
      </p:sp>
    </p:spTree>
    <p:extLst>
      <p:ext uri="{BB962C8B-B14F-4D97-AF65-F5344CB8AC3E}">
        <p14:creationId xmlns:p14="http://schemas.microsoft.com/office/powerpoint/2010/main" val="28374481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types of subqueries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D5FC8C6F-A860-4B65-9F3C-1DF9E7AE9598}"/>
              </a:ext>
            </a:extLst>
          </p:cNvPr>
          <p:cNvSpPr/>
          <p:nvPr/>
        </p:nvSpPr>
        <p:spPr>
          <a:xfrm>
            <a:off x="191344" y="1117188"/>
            <a:ext cx="11809312" cy="3477875"/>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The Subquery as Scalar Operand</a:t>
            </a:r>
            <a:r>
              <a:rPr lang="en-IN" sz="2000" dirty="0">
                <a:solidFill>
                  <a:srgbClr val="C00000"/>
                </a:solidFill>
                <a:latin typeface="Arial" panose="020B0604020202020204" pitchFamily="34" charset="0"/>
                <a:cs typeface="Arial" panose="020B0604020202020204" pitchFamily="34" charset="0"/>
              </a:rPr>
              <a:t> – </a:t>
            </a:r>
            <a:r>
              <a:rPr lang="en-IN" sz="2000" dirty="0">
                <a:solidFill>
                  <a:srgbClr val="0070C0"/>
                </a:solidFill>
                <a:latin typeface="Arial" panose="020B0604020202020204" pitchFamily="34" charset="0"/>
                <a:cs typeface="Arial" panose="020B0604020202020204" pitchFamily="34" charset="0"/>
              </a:rPr>
              <a:t>SELECT clause</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Subqueries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Single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Clause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INLINE VIEWS</a:t>
            </a:r>
            <a:r>
              <a:rPr lang="en-IN" sz="2000" dirty="0">
                <a:solidFill>
                  <a:schemeClr val="bg1">
                    <a:lumMod val="50000"/>
                  </a:schemeClr>
                </a:solidFill>
                <a:latin typeface="Arial" panose="020B0604020202020204" pitchFamily="34" charset="0"/>
                <a:cs typeface="Arial" panose="020B0604020202020204" pitchFamily="34" charset="0"/>
              </a:rPr>
              <a:t> (</a:t>
            </a:r>
            <a:r>
              <a:rPr lang="en-IN" sz="2000" i="1" dirty="0">
                <a:solidFill>
                  <a:schemeClr val="bg2">
                    <a:lumMod val="25000"/>
                  </a:schemeClr>
                </a:solidFill>
                <a:latin typeface="Arial" panose="020B0604020202020204" pitchFamily="34" charset="0"/>
                <a:cs typeface="Arial" panose="020B0604020202020204" pitchFamily="34" charset="0"/>
              </a:rPr>
              <a:t>Derived Tables</a:t>
            </a:r>
            <a:r>
              <a:rPr lang="en-IN" sz="2000" dirty="0">
                <a:solidFill>
                  <a:schemeClr val="bg1">
                    <a:lumMod val="50000"/>
                  </a:schemeClr>
                </a:solidFill>
                <a:latin typeface="Arial" panose="020B0604020202020204" pitchFamily="34" charset="0"/>
                <a:cs typeface="Arial" panose="020B0604020202020204" pitchFamily="34" charset="0"/>
              </a:rPr>
              <a:t>)</a:t>
            </a:r>
            <a:endParaRPr lang="en-IN" sz="20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ALL, ANY, IN, or SOME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Multiple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Row Subqueries</a:t>
            </a:r>
          </a:p>
        </p:txBody>
      </p:sp>
    </p:spTree>
    <p:extLst>
      <p:ext uri="{BB962C8B-B14F-4D97-AF65-F5344CB8AC3E}">
        <p14:creationId xmlns:p14="http://schemas.microsoft.com/office/powerpoint/2010/main" val="1986046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6" name="Rectangle 5">
            <a:extLst>
              <a:ext uri="{FF2B5EF4-FFF2-40B4-BE49-F238E27FC236}">
                <a16:creationId xmlns:a16="http://schemas.microsoft.com/office/drawing/2014/main" id="{B9EF8C19-36F5-4FA6-BC72-2468C4F6F61A}"/>
              </a:ext>
            </a:extLst>
          </p:cNvPr>
          <p:cNvSpPr/>
          <p:nvPr/>
        </p:nvSpPr>
        <p:spPr>
          <a:xfrm>
            <a:off x="370570" y="1951092"/>
            <a:ext cx="11270046" cy="10772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subquery that returns </a:t>
            </a:r>
            <a:r>
              <a:rPr lang="en-IN"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simple operand, and you can use it almost anywhere a single column value is legal. </a:t>
            </a:r>
          </a:p>
        </p:txBody>
      </p:sp>
      <p:sp>
        <p:nvSpPr>
          <p:cNvPr id="7" name="Rectangle 6">
            <a:extLst>
              <a:ext uri="{FF2B5EF4-FFF2-40B4-BE49-F238E27FC236}">
                <a16:creationId xmlns:a16="http://schemas.microsoft.com/office/drawing/2014/main" id="{E17DFD44-BDA1-4D9B-9E9F-0849485627B0}"/>
              </a:ext>
            </a:extLst>
          </p:cNvPr>
          <p:cNvSpPr/>
          <p:nvPr/>
        </p:nvSpPr>
        <p:spPr>
          <a:xfrm>
            <a:off x="397989" y="3308791"/>
            <a:ext cx="11449272" cy="120032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0 rows then the value of scalar subquery expression is </a:t>
            </a:r>
            <a:r>
              <a:rPr lang="en-IN" b="1" dirty="0">
                <a:solidFill>
                  <a:srgbClr val="C00000"/>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more than one row then MySQL returns an </a:t>
            </a:r>
            <a:r>
              <a:rPr lang="en-IN" b="1" dirty="0">
                <a:solidFill>
                  <a:srgbClr val="C00000"/>
                </a:solidFill>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687FF894-F8BE-439C-9153-F332E606C665}"/>
              </a:ext>
            </a:extLst>
          </p:cNvPr>
          <p:cNvSpPr/>
          <p:nvPr/>
        </p:nvSpPr>
        <p:spPr>
          <a:xfrm>
            <a:off x="317732" y="1231200"/>
            <a:ext cx="10350268"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dirty="0">
                <a:solidFill>
                  <a:srgbClr val="0077AA"/>
                </a:solidFill>
                <a:latin typeface="Liberation Mono"/>
                <a:cs typeface="Arial" panose="020B0604020202020204" pitchFamily="34" charset="0"/>
              </a:rPr>
              <a:t> </a:t>
            </a:r>
          </a:p>
        </p:txBody>
      </p:sp>
      <p:sp>
        <p:nvSpPr>
          <p:cNvPr id="11" name="TextBox 10">
            <a:extLst>
              <a:ext uri="{FF2B5EF4-FFF2-40B4-BE49-F238E27FC236}">
                <a16:creationId xmlns:a16="http://schemas.microsoft.com/office/drawing/2014/main" id="{D21A6BBD-FB4B-4B93-912D-F7C069433FB1}"/>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155589414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val="8922953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in the from clause</a:t>
            </a: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1AC34AE-65CB-4807-8585-F4B2095C0287}"/>
              </a:ext>
            </a:extLst>
          </p:cNvPr>
          <p:cNvSpPr/>
          <p:nvPr/>
        </p:nvSpPr>
        <p:spPr>
          <a:xfrm>
            <a:off x="317731" y="1231200"/>
            <a:ext cx="11250745"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name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a:t>
            </a:r>
          </a:p>
        </p:txBody>
      </p:sp>
      <p:sp>
        <p:nvSpPr>
          <p:cNvPr id="11" name="Rectangle 10">
            <a:extLst>
              <a:ext uri="{FF2B5EF4-FFF2-40B4-BE49-F238E27FC236}">
                <a16:creationId xmlns:a16="http://schemas.microsoft.com/office/drawing/2014/main" id="{8781ACCE-E917-423E-AD57-A6717C4BFCBB}"/>
              </a:ext>
            </a:extLst>
          </p:cNvPr>
          <p:cNvSpPr/>
          <p:nvPr/>
        </p:nvSpPr>
        <p:spPr>
          <a:xfrm>
            <a:off x="192524" y="1772816"/>
            <a:ext cx="11663322"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in a FROM clause must have a name, therefore the [AS] name clause is mandatory.</a:t>
            </a:r>
          </a:p>
        </p:txBody>
      </p:sp>
      <p:sp>
        <p:nvSpPr>
          <p:cNvPr id="12" name="TextBox 11">
            <a:extLst>
              <a:ext uri="{FF2B5EF4-FFF2-40B4-BE49-F238E27FC236}">
                <a16:creationId xmlns:a16="http://schemas.microsoft.com/office/drawing/2014/main" id="{0B7BB87B-ADB4-4CA8-A501-B430328C56C4}"/>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0030544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7" name="Rectangle 6">
            <a:extLst>
              <a:ext uri="{FF2B5EF4-FFF2-40B4-BE49-F238E27FC236}">
                <a16:creationId xmlns:a16="http://schemas.microsoft.com/office/drawing/2014/main" id="{0166CC75-6263-46A2-911A-7AE05D220DD4}"/>
              </a:ext>
            </a:extLst>
          </p:cNvPr>
          <p:cNvSpPr/>
          <p:nvPr/>
        </p:nvSpPr>
        <p:spPr>
          <a:xfrm>
            <a:off x="317732" y="1920895"/>
            <a:ext cx="7849666" cy="150810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subquery can be used before or after any of the comparison operators.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can be the result of an arithmetic expression or a function. </a:t>
            </a:r>
          </a:p>
        </p:txBody>
      </p:sp>
      <p:sp>
        <p:nvSpPr>
          <p:cNvPr id="10" name="Rectangle 9">
            <a:extLst>
              <a:ext uri="{FF2B5EF4-FFF2-40B4-BE49-F238E27FC236}">
                <a16:creationId xmlns:a16="http://schemas.microsoft.com/office/drawing/2014/main" id="{075FB479-82DE-48C8-BE21-4694A8DD9FA2}"/>
              </a:ext>
            </a:extLst>
          </p:cNvPr>
          <p:cNvSpPr/>
          <p:nvPr/>
        </p:nvSpPr>
        <p:spPr>
          <a:xfrm>
            <a:off x="317732" y="12312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7FCA9A62-668D-4887-916E-D9E699A2848F}"/>
              </a:ext>
            </a:extLst>
          </p:cNvPr>
          <p:cNvSpPr/>
          <p:nvPr/>
        </p:nvSpPr>
        <p:spPr>
          <a:xfrm>
            <a:off x="4439816" y="545485"/>
            <a:ext cx="6370655" cy="400110"/>
          </a:xfrm>
          <a:prstGeom prst="rect">
            <a:avLst/>
          </a:prstGeom>
        </p:spPr>
        <p:txBody>
          <a:bodyPr wrap="none">
            <a:spAutoFit/>
          </a:bodyPr>
          <a:lstStyle/>
          <a:p>
            <a:pPr>
              <a:defRPr/>
            </a:pPr>
            <a:r>
              <a:rPr lang="en-IN" sz="2000" dirty="0">
                <a:solidFill>
                  <a:schemeClr val="bg2">
                    <a:lumMod val="25000"/>
                  </a:schemeClr>
                </a:solidFill>
                <a:latin typeface="Arial" panose="020B0604020202020204" pitchFamily="34" charset="0"/>
                <a:cs typeface="Arial" panose="020B0604020202020204" pitchFamily="34" charset="0"/>
              </a:rPr>
              <a:t>Comparison Operators like : =, !=/&lt;&gt;, &gt;, &gt;=, &lt;, &lt;= ,&lt;=&gt;</a:t>
            </a:r>
          </a:p>
        </p:txBody>
      </p:sp>
      <p:sp>
        <p:nvSpPr>
          <p:cNvPr id="11" name="TextBox 10">
            <a:extLst>
              <a:ext uri="{FF2B5EF4-FFF2-40B4-BE49-F238E27FC236}">
                <a16:creationId xmlns:a16="http://schemas.microsoft.com/office/drawing/2014/main" id="{7C934552-AA18-482F-A6FD-12E215C97905}"/>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2765679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some</a:t>
            </a:r>
          </a:p>
        </p:txBody>
      </p:sp>
    </p:spTree>
    <p:extLst>
      <p:ext uri="{BB962C8B-B14F-4D97-AF65-F5344CB8AC3E}">
        <p14:creationId xmlns:p14="http://schemas.microsoft.com/office/powerpoint/2010/main" val="633614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and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3" name="Rectangle 2"/>
          <p:cNvSpPr/>
          <p:nvPr/>
        </p:nvSpPr>
        <p:spPr>
          <a:xfrm>
            <a:off x="335361" y="728008"/>
            <a:ext cx="7284640" cy="1692771"/>
          </a:xfrm>
          <a:prstGeom prst="rect">
            <a:avLst/>
          </a:prstGeom>
        </p:spPr>
        <p:txBody>
          <a:bodyPr wrap="square">
            <a:spAutoFit/>
          </a:bodyPr>
          <a:lstStyle/>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IN" sz="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p:txBody>
      </p:sp>
      <p:sp>
        <p:nvSpPr>
          <p:cNvPr id="10" name="Rectangle 9"/>
          <p:cNvSpPr/>
          <p:nvPr/>
        </p:nvSpPr>
        <p:spPr>
          <a:xfrm>
            <a:off x="7620001" y="757696"/>
            <a:ext cx="4380655"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7651601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63352" y="620688"/>
            <a:ext cx="11593288"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3429000"/>
            <a:ext cx="5040000" cy="33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84" y="3410159"/>
            <a:ext cx="5040000" cy="32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3352" y="619200"/>
            <a:ext cx="11592000"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70" y="3443627"/>
            <a:ext cx="5539015"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627" y="3380450"/>
            <a:ext cx="5539013" cy="322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
        <p:nvSpPr>
          <p:cNvPr id="4" name="TextBox 3">
            <a:extLst>
              <a:ext uri="{FF2B5EF4-FFF2-40B4-BE49-F238E27FC236}">
                <a16:creationId xmlns:a16="http://schemas.microsoft.com/office/drawing/2014/main" id="{516B4B0D-37BD-4C2F-A556-90597599C81E}"/>
              </a:ext>
            </a:extLst>
          </p:cNvPr>
          <p:cNvSpPr txBox="1"/>
          <p:nvPr/>
        </p:nvSpPr>
        <p:spPr>
          <a:xfrm>
            <a:off x="407368" y="332656"/>
            <a:ext cx="6096000"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A67F59"/>
                </a:solidFill>
                <a:latin typeface="Liberation Mono"/>
              </a:rPr>
              <a: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0077AA"/>
                </a:solidFill>
                <a:latin typeface="Liberation Mono"/>
              </a:rPr>
              <a:t>FROM</a:t>
            </a:r>
            <a:r>
              <a:rPr lang="en-IN" sz="1800" dirty="0">
                <a:effectLst/>
                <a:latin typeface="Liberation Mono"/>
                <a:ea typeface="Calibri" panose="020F0502020204030204" pitchFamily="34" charset="0"/>
                <a:cs typeface="Times New Roman" panose="02020603050405020304" pitchFamily="18" charset="0"/>
              </a:rPr>
              <a:t> emp </a:t>
            </a:r>
            <a:r>
              <a:rPr lang="en-IN" dirty="0">
                <a:solidFill>
                  <a:srgbClr val="0077AA"/>
                </a:solidFill>
                <a:latin typeface="Liberation Mono"/>
              </a:rPr>
              <a:t>WHERE</a:t>
            </a:r>
            <a:r>
              <a:rPr lang="en-IN" sz="1800" dirty="0">
                <a:effectLst/>
                <a:latin typeface="Liberation Mono"/>
                <a:ea typeface="Calibri" panose="020F0502020204030204" pitchFamily="34" charset="0"/>
                <a:cs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EXISTS</a:t>
            </a:r>
            <a:r>
              <a:rPr lang="en-IN" sz="1800" dirty="0">
                <a:effectLst/>
                <a:latin typeface="Liberation Mono"/>
                <a:ea typeface="Calibri" panose="020F0502020204030204" pitchFamily="34" charset="0"/>
                <a:cs typeface="Times New Roman" panose="02020603050405020304" pitchFamily="18" charset="0"/>
              </a:rPr>
              <a:t> </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1</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sz="1800" dirty="0">
                <a:effectLst/>
                <a:latin typeface="Liberation Mono"/>
                <a:ea typeface="Calibri" panose="020F0502020204030204" pitchFamily="34" charset="0"/>
                <a:cs typeface="Times New Roman" panose="02020603050405020304" pitchFamily="18" charset="0"/>
              </a:rPr>
              <a:t>;</a:t>
            </a:r>
            <a:endParaRPr lang="en-IN" sz="1600" dirty="0">
              <a:effectLst/>
              <a:latin typeface="Liberation Mon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7871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exists or not exists</a:t>
            </a:r>
          </a:p>
        </p:txBody>
      </p:sp>
      <p:sp>
        <p:nvSpPr>
          <p:cNvPr id="5" name="Rectangle 4"/>
          <p:cNvSpPr/>
          <p:nvPr/>
        </p:nvSpPr>
        <p:spPr>
          <a:xfrm>
            <a:off x="335360" y="838200"/>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returns TRUE and in this case NOT EXISTS subquery will return FALSE.</a:t>
            </a:r>
          </a:p>
        </p:txBody>
      </p:sp>
      <p:sp>
        <p:nvSpPr>
          <p:cNvPr id="2" name="Rectangle 1"/>
          <p:cNvSpPr/>
          <p:nvPr/>
        </p:nvSpPr>
        <p:spPr>
          <a:xfrm>
            <a:off x="335360" y="3052117"/>
            <a:ext cx="11449272" cy="1384995"/>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NOT</a:t>
            </a:r>
            <a:r>
              <a:rPr lang="en-IN" b="1"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NOT</a:t>
            </a:r>
            <a:r>
              <a:rPr lang="en-US" b="1"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a16="http://schemas.microsoft.com/office/drawing/2014/main" id="{D4BD00E9-B8FC-4806-A336-FEB5DA968BEF}"/>
              </a:ext>
            </a:extLst>
          </p:cNvPr>
          <p:cNvSpPr/>
          <p:nvPr/>
        </p:nvSpPr>
        <p:spPr>
          <a:xfrm>
            <a:off x="317732" y="16200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[NOT] EXISTS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a16="http://schemas.microsoft.com/office/drawing/2014/main" id="{8146F898-F24C-4ACB-83C1-8E1260993154}"/>
              </a:ext>
            </a:extLst>
          </p:cNvPr>
          <p:cNvSpPr/>
          <p:nvPr/>
        </p:nvSpPr>
        <p:spPr>
          <a:xfrm>
            <a:off x="335360" y="2492896"/>
            <a:ext cx="11449272"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records will be displayed from outer SELECT statement…. </a:t>
            </a:r>
          </a:p>
        </p:txBody>
      </p:sp>
      <p:sp>
        <p:nvSpPr>
          <p:cNvPr id="9" name="TextBox 8">
            <a:extLst>
              <a:ext uri="{FF2B5EF4-FFF2-40B4-BE49-F238E27FC236}">
                <a16:creationId xmlns:a16="http://schemas.microsoft.com/office/drawing/2014/main" id="{6AAF593A-2B6F-4663-9442-87BA5E417ADA}"/>
              </a:ext>
            </a:extLst>
          </p:cNvPr>
          <p:cNvSpPr txBox="1"/>
          <p:nvPr/>
        </p:nvSpPr>
        <p:spPr>
          <a:xfrm>
            <a:off x="317732" y="4581128"/>
            <a:ext cx="11466900" cy="8771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NOT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DA50F8D5-75FC-4E34-993E-01DEE0EB81BC}"/>
              </a:ext>
            </a:extLst>
          </p:cNvPr>
          <p:cNvSpPr txBox="1"/>
          <p:nvPr/>
        </p:nvSpPr>
        <p:spPr>
          <a:xfrm>
            <a:off x="335360" y="5589240"/>
            <a:ext cx="1159328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f </a:t>
            </a:r>
            <a:r>
              <a:rPr lang="en-IN" dirty="0">
                <a:solidFill>
                  <a:srgbClr val="0077AA"/>
                </a:solidFill>
                <a:latin typeface="Liberation Mono"/>
              </a:rPr>
              <a:t>WHERE</a:t>
            </a:r>
            <a:r>
              <a:rPr lang="en-IN"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m  </a:t>
            </a:r>
            <a:r>
              <a:rPr lang="en-IN" dirty="0">
                <a:solidFill>
                  <a:srgbClr val="0077AA"/>
                </a:solidFill>
                <a:latin typeface="Liberation Mono"/>
              </a:rPr>
              <a:t>WHERE</a:t>
            </a:r>
            <a:r>
              <a:rPr lang="en-IN" dirty="0">
                <a:latin typeface="Liberation Mono"/>
              </a:rPr>
              <a:t> f.deptno </a:t>
            </a:r>
            <a:r>
              <a:rPr lang="en-IN" dirty="0">
                <a:solidFill>
                  <a:schemeClr val="accent5">
                    <a:lumMod val="75000"/>
                  </a:schemeClr>
                </a:solidFill>
                <a:latin typeface="Liberation Mono"/>
              </a:rPr>
              <a:t>=</a:t>
            </a:r>
            <a:r>
              <a:rPr lang="en-IN" dirty="0">
                <a:latin typeface="Liberation Mono"/>
              </a:rPr>
              <a:t> m.deptno </a:t>
            </a:r>
            <a:r>
              <a:rPr lang="en-IN" dirty="0">
                <a:solidFill>
                  <a:schemeClr val="accent5">
                    <a:lumMod val="75000"/>
                  </a:schemeClr>
                </a:solidFill>
                <a:latin typeface="Liberation Mono"/>
                <a:cs typeface="Arial" panose="020B0604020202020204" pitchFamily="34" charset="0"/>
              </a:rPr>
              <a:t>AND</a:t>
            </a:r>
            <a:r>
              <a:rPr lang="en-IN" dirty="0">
                <a:latin typeface="Liberation Mono"/>
              </a:rPr>
              <a:t>  gender </a:t>
            </a:r>
            <a:r>
              <a:rPr lang="en-IN" dirty="0">
                <a:solidFill>
                  <a:schemeClr val="accent5">
                    <a:lumMod val="75000"/>
                  </a:schemeClr>
                </a:solidFill>
                <a:latin typeface="Liberation Mono"/>
              </a:rPr>
              <a:t>= </a:t>
            </a:r>
            <a:r>
              <a:rPr lang="en-IN" dirty="0">
                <a:latin typeface="Liberation Mono"/>
              </a:rPr>
              <a:t>'m</a:t>
            </a:r>
            <a:r>
              <a:rPr lang="en-US" dirty="0">
                <a:latin typeface="Liberation Mono"/>
              </a:rPr>
              <a:t>'</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 m </a:t>
            </a:r>
            <a:r>
              <a:rPr lang="en-US" dirty="0">
                <a:solidFill>
                  <a:srgbClr val="0077AA"/>
                </a:solidFill>
                <a:latin typeface="Liberation Mono"/>
              </a:rPr>
              <a:t>WHERE</a:t>
            </a:r>
            <a:r>
              <a:rPr lang="en-US"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rPr>
              <a:t> true </a:t>
            </a:r>
            <a:r>
              <a:rPr lang="en-US" dirty="0">
                <a:solidFill>
                  <a:srgbClr val="0077AA"/>
                </a:solidFill>
                <a:latin typeface="Liberation Mono"/>
              </a:rPr>
              <a:t>FROM</a:t>
            </a:r>
            <a:r>
              <a:rPr lang="en-US" dirty="0">
                <a:latin typeface="Liberation Mono"/>
              </a:rPr>
              <a:t> emp f </a:t>
            </a:r>
            <a:r>
              <a:rPr lang="en-US" dirty="0">
                <a:solidFill>
                  <a:srgbClr val="0077AA"/>
                </a:solidFill>
                <a:latin typeface="Liberation Mono"/>
              </a:rPr>
              <a:t>WHERE</a:t>
            </a:r>
            <a:r>
              <a:rPr lang="en-US" dirty="0">
                <a:latin typeface="Liberation Mono"/>
              </a:rPr>
              <a:t> m.deptno </a:t>
            </a:r>
            <a:r>
              <a:rPr lang="en-US" dirty="0">
                <a:solidFill>
                  <a:schemeClr val="accent5">
                    <a:lumMod val="75000"/>
                  </a:schemeClr>
                </a:solidFill>
                <a:latin typeface="Liberation Mono"/>
              </a:rPr>
              <a:t>=</a:t>
            </a:r>
            <a:r>
              <a:rPr lang="en-US" dirty="0">
                <a:latin typeface="Liberation Mono"/>
              </a:rPr>
              <a:t> f.deptno </a:t>
            </a:r>
            <a:r>
              <a:rPr lang="en-US" dirty="0">
                <a:solidFill>
                  <a:schemeClr val="accent5">
                    <a:lumMod val="75000"/>
                  </a:schemeClr>
                </a:solidFill>
                <a:latin typeface="Liberation Mono"/>
              </a:rPr>
              <a:t>AND</a:t>
            </a:r>
            <a:r>
              <a:rPr lang="en-US" dirty="0">
                <a:latin typeface="Liberation Mono"/>
              </a:rPr>
              <a:t> f.gender </a:t>
            </a:r>
            <a:r>
              <a:rPr lang="en-US" dirty="0">
                <a:solidFill>
                  <a:schemeClr val="accent5">
                    <a:lumMod val="75000"/>
                  </a:schemeClr>
                </a:solidFill>
                <a:latin typeface="Liberation Mono"/>
              </a:rPr>
              <a:t>= </a:t>
            </a:r>
            <a:r>
              <a:rPr lang="en-US" dirty="0">
                <a:latin typeface="Liberation Mono"/>
              </a:rPr>
              <a:t>'f'</a:t>
            </a:r>
            <a:r>
              <a:rPr lang="en-US" dirty="0">
                <a:solidFill>
                  <a:schemeClr val="bg1">
                    <a:lumMod val="65000"/>
                  </a:schemeClr>
                </a:solidFill>
                <a:latin typeface="Liberation Mono"/>
                <a:cs typeface="Arial" panose="020B0604020202020204" pitchFamily="34" charset="0"/>
              </a:rPr>
              <a:t>)</a:t>
            </a:r>
            <a:r>
              <a:rPr lang="en-IN" dirty="0">
                <a:latin typeface="Liberation Mono"/>
              </a:rPr>
              <a:t>;</a:t>
            </a:r>
            <a:endParaRPr lang="en-IN" dirty="0">
              <a:solidFill>
                <a:schemeClr val="bg1">
                  <a:lumMod val="6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
        <p:nvSpPr>
          <p:cNvPr id="3" name="TextBox 2">
            <a:extLst>
              <a:ext uri="{FF2B5EF4-FFF2-40B4-BE49-F238E27FC236}">
                <a16:creationId xmlns:a16="http://schemas.microsoft.com/office/drawing/2014/main" id="{F2C0FD05-B0C6-4B05-BCDC-54C5E2927D5A}"/>
              </a:ext>
            </a:extLst>
          </p:cNvPr>
          <p:cNvSpPr txBox="1"/>
          <p:nvPr/>
        </p:nvSpPr>
        <p:spPr>
          <a:xfrm>
            <a:off x="5375920" y="1196752"/>
            <a:ext cx="924866" cy="646331"/>
          </a:xfrm>
          <a:prstGeom prst="rect">
            <a:avLst/>
          </a:prstGeom>
          <a:noFill/>
        </p:spPr>
        <p:txBody>
          <a:bodyPr wrap="square">
            <a:spAutoFit/>
          </a:bodyPr>
          <a:lstStyle/>
          <a:p>
            <a:r>
              <a:rPr lang="en-IN" dirty="0">
                <a:solidFill>
                  <a:schemeClr val="accent5">
                    <a:lumMod val="75000"/>
                  </a:schemeClr>
                </a:solidFill>
                <a:latin typeface="Liberation Mono"/>
              </a:rPr>
              <a:t>IS NULL</a:t>
            </a:r>
          </a:p>
          <a:p>
            <a:r>
              <a:rPr lang="en-IN" dirty="0">
                <a:solidFill>
                  <a:schemeClr val="accent4">
                    <a:lumMod val="50000"/>
                  </a:schemeClr>
                </a:solidFill>
                <a:latin typeface="Liberation Mono"/>
                <a:cs typeface="Arial" panose="020B0604020202020204" pitchFamily="34" charset="0"/>
              </a:rPr>
              <a:t>NULL</a:t>
            </a:r>
            <a:r>
              <a:rPr lang="en-IN" dirty="0">
                <a:solidFill>
                  <a:schemeClr val="accent5">
                    <a:lumMod val="75000"/>
                  </a:schemeClr>
                </a:solidFill>
                <a:latin typeface="Liberation Mono"/>
              </a:rPr>
              <a:t> </a:t>
            </a:r>
            <a:endParaRPr lang="en-IN"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a16="http://schemas.microsoft.com/office/drawing/2014/main"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a16="http://schemas.microsoft.com/office/drawing/2014/main"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a16="http://schemas.microsoft.com/office/drawing/2014/main"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a16="http://schemas.microsoft.com/office/drawing/2014/main"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42539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a:t>
            </a:r>
            <a:r>
              <a:rPr lang="en-US" sz="2000" dirty="0">
                <a:solidFill>
                  <a:srgbClr val="0077AA"/>
                </a:solidFill>
                <a:latin typeface="Liberation Mono"/>
              </a:rPr>
              <a:t> </a:t>
            </a:r>
            <a:r>
              <a:rPr lang="en-US" sz="2000" dirty="0">
                <a:solidFill>
                  <a:schemeClr val="bg1">
                    <a:lumMod val="50000"/>
                  </a:schemeClr>
                </a:solidFill>
                <a:latin typeface="Liberation Mono"/>
              </a:rPr>
              <a:t>.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a16="http://schemas.microsoft.com/office/drawing/2014/main"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a16="http://schemas.microsoft.com/office/drawing/2014/main"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a16="http://schemas.microsoft.com/office/drawing/2014/main"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a16="http://schemas.microsoft.com/office/drawing/2014/main"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a16="http://schemas.microsoft.com/office/drawing/2014/main"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a16="http://schemas.microsoft.com/office/drawing/2014/main"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32471803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a16="http://schemas.microsoft.com/office/drawing/2014/main"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a16="http://schemas.microsoft.com/office/drawing/2014/main"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a16="http://schemas.microsoft.com/office/drawing/2014/main"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a16="http://schemas.microsoft.com/office/drawing/2014/main"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a16="http://schemas.microsoft.com/office/drawing/2014/main"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96446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.employeeid;</a:t>
            </a:r>
          </a:p>
        </p:txBody>
      </p:sp>
    </p:spTree>
    <p:extLst>
      <p:ext uri="{BB962C8B-B14F-4D97-AF65-F5344CB8AC3E}">
        <p14:creationId xmlns:p14="http://schemas.microsoft.com/office/powerpoint/2010/main" val="41596499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endParaRPr lang="en-US" sz="2000" dirty="0">
              <a:solidFill>
                <a:srgbClr val="0077AA"/>
              </a:solidFill>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37852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13878794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781476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41366877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7" name="Rectangle 6">
            <a:extLst>
              <a:ext uri="{FF2B5EF4-FFF2-40B4-BE49-F238E27FC236}">
                <a16:creationId xmlns:a16="http://schemas.microsoft.com/office/drawing/2014/main" id="{481AAC23-AB87-434A-A6EE-BFAD013A8792}"/>
              </a:ext>
            </a:extLst>
          </p:cNvPr>
          <p:cNvSpPr/>
          <p:nvPr/>
        </p:nvSpPr>
        <p:spPr>
          <a:xfrm>
            <a:off x="257696" y="3212976"/>
            <a:ext cx="11598943" cy="400110"/>
          </a:xfrm>
          <a:prstGeom prst="rect">
            <a:avLst/>
          </a:prstGeom>
        </p:spPr>
        <p:txBody>
          <a:bodyPr wrap="square">
            <a:spAutoFit/>
          </a:bodyPr>
          <a:lstStyle/>
          <a:p>
            <a:pPr algn="ctr"/>
            <a:r>
              <a:rPr lang="en-US" sz="2000" b="1" dirty="0">
                <a:solidFill>
                  <a:srgbClr val="222222"/>
                </a:solidFill>
                <a:latin typeface="Palatino Linotype" panose="02040502050505030304" pitchFamily="18" charset="0"/>
                <a:cs typeface="Segoe UI Light" panose="020B0502040204020203" pitchFamily="34" charset="0"/>
              </a:rPr>
              <a:t>Set operators</a:t>
            </a:r>
            <a:r>
              <a:rPr lang="en-US" sz="2000" dirty="0">
                <a:solidFill>
                  <a:srgbClr val="222222"/>
                </a:solidFill>
                <a:latin typeface="Palatino Linotype" panose="02040502050505030304" pitchFamily="18" charset="0"/>
                <a:cs typeface="Segoe UI Light" panose="020B0502040204020203" pitchFamily="34" charset="0"/>
              </a:rPr>
              <a:t> are used to join the results of two (or more) SELECT statements. </a:t>
            </a:r>
          </a:p>
        </p:txBody>
      </p:sp>
      <p:sp>
        <p:nvSpPr>
          <p:cNvPr id="9" name="Rectangle 8">
            <a:extLst>
              <a:ext uri="{FF2B5EF4-FFF2-40B4-BE49-F238E27FC236}">
                <a16:creationId xmlns:a16="http://schemas.microsoft.com/office/drawing/2014/main" id="{B8B8EFA4-FD7A-4CF6-ABA8-F65B473B2E7B}"/>
              </a:ext>
            </a:extLst>
          </p:cNvPr>
          <p:cNvSpPr/>
          <p:nvPr/>
        </p:nvSpPr>
        <p:spPr>
          <a:xfrm>
            <a:off x="262558" y="4782051"/>
            <a:ext cx="11305256" cy="110799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data type. (Not in MySQL)</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operation</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A369FBB9-5F6F-4ED7-8DFA-6633A0EE997C}"/>
              </a:ext>
            </a:extLst>
          </p:cNvPr>
          <p:cNvSpPr/>
          <p:nvPr/>
        </p:nvSpPr>
        <p:spPr>
          <a:xfrm>
            <a:off x="190550" y="980728"/>
            <a:ext cx="4177258"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UNION</a:t>
            </a:r>
            <a:r>
              <a:rPr lang="en-IN" sz="2000" dirty="0">
                <a:solidFill>
                  <a:srgbClr val="000000"/>
                </a:solidFill>
                <a:latin typeface="Liberation Mono"/>
                <a:cs typeface="Arial" panose="020B0604020202020204" pitchFamily="34" charset="0"/>
              </a:rPr>
              <a:t> </a:t>
            </a:r>
            <a:r>
              <a:rPr lang="en-IN" sz="2000" dirty="0">
                <a:solidFill>
                  <a:srgbClr val="999999"/>
                </a:solidFill>
                <a:latin typeface="Liberation Mono"/>
                <a:cs typeface="Arial" panose="020B0604020202020204" pitchFamily="34" charset="0"/>
              </a:rPr>
              <a:t>[</a:t>
            </a:r>
            <a:r>
              <a:rPr lang="en-IN" sz="2000" dirty="0">
                <a:solidFill>
                  <a:schemeClr val="accent4">
                    <a:lumMod val="50000"/>
                  </a:schemeClr>
                </a:solidFill>
                <a:latin typeface="Liberation Mono"/>
                <a:cs typeface="Arial" panose="020B0604020202020204" pitchFamily="34" charset="0"/>
              </a:rPr>
              <a:t>ALL</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11" name="Rectangle 10">
            <a:extLst>
              <a:ext uri="{FF2B5EF4-FFF2-40B4-BE49-F238E27FC236}">
                <a16:creationId xmlns:a16="http://schemas.microsoft.com/office/drawing/2014/main" id="{F9590813-CFDE-4636-BA1E-5753A9ABF1C2}"/>
              </a:ext>
            </a:extLst>
          </p:cNvPr>
          <p:cNvSpPr/>
          <p:nvPr/>
        </p:nvSpPr>
        <p:spPr>
          <a:xfrm>
            <a:off x="190550" y="47667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2" name="Rectangle 1">
            <a:extLst>
              <a:ext uri="{FF2B5EF4-FFF2-40B4-BE49-F238E27FC236}">
                <a16:creationId xmlns:a16="http://schemas.microsoft.com/office/drawing/2014/main" id="{0059ACD6-29B5-BA3E-E37F-8807CA74D9E1}"/>
              </a:ext>
            </a:extLst>
          </p:cNvPr>
          <p:cNvSpPr/>
          <p:nvPr/>
        </p:nvSpPr>
        <p:spPr>
          <a:xfrm>
            <a:off x="210300" y="177281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3" name="Rectangle 2">
            <a:extLst>
              <a:ext uri="{FF2B5EF4-FFF2-40B4-BE49-F238E27FC236}">
                <a16:creationId xmlns:a16="http://schemas.microsoft.com/office/drawing/2014/main" id="{31081AF2-42CB-BBB9-64EA-B95A78D0D4D2}"/>
              </a:ext>
            </a:extLst>
          </p:cNvPr>
          <p:cNvSpPr/>
          <p:nvPr/>
        </p:nvSpPr>
        <p:spPr>
          <a:xfrm>
            <a:off x="190550" y="4139788"/>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5" name="Rectangle 4">
            <a:extLst>
              <a:ext uri="{FF2B5EF4-FFF2-40B4-BE49-F238E27FC236}">
                <a16:creationId xmlns:a16="http://schemas.microsoft.com/office/drawing/2014/main" id="{95862DF8-8B28-CFFA-78D4-F071CEBC466B}"/>
              </a:ext>
            </a:extLst>
          </p:cNvPr>
          <p:cNvSpPr/>
          <p:nvPr/>
        </p:nvSpPr>
        <p:spPr>
          <a:xfrm>
            <a:off x="211355" y="3284984"/>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INTERSECT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6" name="Rectangle 5">
            <a:extLst>
              <a:ext uri="{FF2B5EF4-FFF2-40B4-BE49-F238E27FC236}">
                <a16:creationId xmlns:a16="http://schemas.microsoft.com/office/drawing/2014/main" id="{EFF1B05E-E52F-856D-6304-3E101B3CE6FC}"/>
              </a:ext>
            </a:extLst>
          </p:cNvPr>
          <p:cNvSpPr/>
          <p:nvPr/>
        </p:nvSpPr>
        <p:spPr>
          <a:xfrm>
            <a:off x="190550" y="2780928"/>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3CE4B2C4-A6B5-B3A1-4911-EA7EBE05376A}"/>
              </a:ext>
            </a:extLst>
          </p:cNvPr>
          <p:cNvSpPr/>
          <p:nvPr/>
        </p:nvSpPr>
        <p:spPr>
          <a:xfrm>
            <a:off x="190550" y="5229200"/>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EXCEPT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08805571-B67B-6D1D-F435-D5994157DC82}"/>
              </a:ext>
            </a:extLst>
          </p:cNvPr>
          <p:cNvSpPr/>
          <p:nvPr/>
        </p:nvSpPr>
        <p:spPr>
          <a:xfrm>
            <a:off x="190550" y="479715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9" name="Rectangle 8">
            <a:extLst>
              <a:ext uri="{FF2B5EF4-FFF2-40B4-BE49-F238E27FC236}">
                <a16:creationId xmlns:a16="http://schemas.microsoft.com/office/drawing/2014/main" id="{7D7B09B7-38A7-7FCB-4909-1D80A8A81EEE}"/>
              </a:ext>
            </a:extLst>
          </p:cNvPr>
          <p:cNvSpPr/>
          <p:nvPr/>
        </p:nvSpPr>
        <p:spPr>
          <a:xfrm>
            <a:off x="210300" y="6106651"/>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EXCEPT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13" name="TextBox 12">
            <a:extLst>
              <a:ext uri="{FF2B5EF4-FFF2-40B4-BE49-F238E27FC236}">
                <a16:creationId xmlns:a16="http://schemas.microsoft.com/office/drawing/2014/main" id="{714A77DC-CA74-0FD0-D7C8-82C7C41AC1E8}"/>
              </a:ext>
            </a:extLst>
          </p:cNvPr>
          <p:cNvSpPr txBox="1"/>
          <p:nvPr/>
        </p:nvSpPr>
        <p:spPr>
          <a:xfrm>
            <a:off x="4367808" y="5060394"/>
            <a:ext cx="6094378" cy="646331"/>
          </a:xfrm>
          <a:prstGeom prst="rect">
            <a:avLst/>
          </a:prstGeom>
          <a:noFill/>
        </p:spPr>
        <p:txBody>
          <a:bodyPr wrap="square">
            <a:spAutoFit/>
          </a:bodyPr>
          <a:lstStyle/>
          <a:p>
            <a:r>
              <a:rPr lang="en-US" b="0" i="0" dirty="0">
                <a:solidFill>
                  <a:srgbClr val="000000"/>
                </a:solidFill>
                <a:effectLst/>
                <a:latin typeface="Nunito" pitchFamily="2" charset="0"/>
              </a:rPr>
              <a:t>EXCEPT returns rows from first dataset, which are not available in the second dataset.</a:t>
            </a:r>
            <a:endParaRPr lang="en-IN" dirty="0"/>
          </a:p>
        </p:txBody>
      </p:sp>
    </p:spTree>
    <p:extLst>
      <p:ext uri="{BB962C8B-B14F-4D97-AF65-F5344CB8AC3E}">
        <p14:creationId xmlns:p14="http://schemas.microsoft.com/office/powerpoint/2010/main" val="40345687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71192"/>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
        <p:nvSpPr>
          <p:cNvPr id="3" name="Rectangle 2"/>
          <p:cNvSpPr/>
          <p:nvPr/>
        </p:nvSpPr>
        <p:spPr>
          <a:xfrm>
            <a:off x="335360" y="142852"/>
            <a:ext cx="11449272" cy="923330"/>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in SQL as a logical subset of data from one or more tables. Views are used to restrict data access. 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contains no data of its own but its like window through which data from tables can be viewed or changed. The table on which a View is based are called BASE Tables.</a:t>
            </a:r>
          </a:p>
        </p:txBody>
      </p:sp>
      <p:sp>
        <p:nvSpPr>
          <p:cNvPr id="4" name="Rectangle 3"/>
          <p:cNvSpPr/>
          <p:nvPr/>
        </p:nvSpPr>
        <p:spPr>
          <a:xfrm>
            <a:off x="328221" y="1231012"/>
            <a:ext cx="11449272" cy="1261884"/>
          </a:xfrm>
          <a:prstGeom prst="rect">
            <a:avLst/>
          </a:prstGeom>
        </p:spPr>
        <p:txBody>
          <a:bodyPr wrap="square">
            <a:spAutoFit/>
          </a:bodyPr>
          <a:lstStyle/>
          <a:p>
            <a:r>
              <a:rPr lang="en-US" dirty="0">
                <a:solidFill>
                  <a:schemeClr val="bg2">
                    <a:lumMod val="25000"/>
                  </a:schemeClr>
                </a:solidFill>
                <a:latin typeface="Arial" panose="020B0604020202020204" pitchFamily="34" charset="0"/>
                <a:cs typeface="Arial" panose="020B0604020202020204" pitchFamily="34" charset="0"/>
              </a:rPr>
              <a:t>There are 2 types of Views in SQL: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Simple View    </a:t>
            </a:r>
            <a:r>
              <a:rPr lang="en-US" dirty="0">
                <a:solidFill>
                  <a:schemeClr val="bg2">
                    <a:lumMod val="25000"/>
                  </a:schemeClr>
                </a:solidFill>
                <a:latin typeface="Arial" panose="020B0604020202020204" pitchFamily="34" charset="0"/>
                <a:cs typeface="Arial" panose="020B0604020202020204" pitchFamily="34" charset="0"/>
              </a:rPr>
              <a:t>: Simple views can only contain a single base table.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Complex View </a:t>
            </a:r>
            <a:r>
              <a:rPr lang="en-US" dirty="0">
                <a:solidFill>
                  <a:schemeClr val="bg2">
                    <a:lumMod val="25000"/>
                  </a:schemeClr>
                </a:solidFill>
                <a:latin typeface="Arial" panose="020B0604020202020204" pitchFamily="34" charset="0"/>
                <a:cs typeface="Arial" panose="020B0604020202020204" pitchFamily="34" charset="0"/>
              </a:rPr>
              <a:t>: Complex views can be constructed on more than one base table. In particular, complex views can contain: join conditions, a group by clause, a order by clause.</a:t>
            </a:r>
          </a:p>
        </p:txBody>
      </p:sp>
      <p:pic>
        <p:nvPicPr>
          <p:cNvPr id="6" name="Picture 5">
            <a:extLst>
              <a:ext uri="{FF2B5EF4-FFF2-40B4-BE49-F238E27FC236}">
                <a16:creationId xmlns:a16="http://schemas.microsoft.com/office/drawing/2014/main" id="{0E057382-20E0-47B5-97F3-35F8E0D1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857"/>
            <a:ext cx="7104112" cy="3473047"/>
          </a:xfrm>
          <a:prstGeom prst="rect">
            <a:avLst/>
          </a:prstGeom>
        </p:spPr>
      </p:pic>
    </p:spTree>
    <p:extLst>
      <p:ext uri="{BB962C8B-B14F-4D97-AF65-F5344CB8AC3E}">
        <p14:creationId xmlns:p14="http://schemas.microsoft.com/office/powerpoint/2010/main" val="240656169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view</a:t>
            </a:r>
          </a:p>
        </p:txBody>
      </p:sp>
      <p:sp>
        <p:nvSpPr>
          <p:cNvPr id="3" name="Rectangle 2"/>
          <p:cNvSpPr/>
          <p:nvPr/>
        </p:nvSpPr>
        <p:spPr>
          <a:xfrm>
            <a:off x="263352" y="806408"/>
            <a:ext cx="8991600" cy="400110"/>
          </a:xfrm>
          <a:prstGeom prst="rect">
            <a:avLst/>
          </a:prstGeom>
        </p:spPr>
        <p:txBody>
          <a:bodyPr wrap="square">
            <a:spAutoFit/>
          </a:bodyPr>
          <a:lstStyle/>
          <a:p>
            <a:r>
              <a:rPr lang="en-IN" sz="2000" dirty="0">
                <a:solidFill>
                  <a:schemeClr val="accent2">
                    <a:lumMod val="50000"/>
                  </a:schemeClr>
                </a:solidFill>
                <a:latin typeface="Arial" panose="020B0604020202020204" pitchFamily="34" charset="0"/>
                <a:cs typeface="Arial" panose="020B0604020202020204" pitchFamily="34" charset="0"/>
              </a:rPr>
              <a:t>Views are not updatable in the following cases:</a:t>
            </a:r>
          </a:p>
        </p:txBody>
      </p:sp>
      <p:sp>
        <p:nvSpPr>
          <p:cNvPr id="5" name="Rectangle 4"/>
          <p:cNvSpPr/>
          <p:nvPr/>
        </p:nvSpPr>
        <p:spPr>
          <a:xfrm>
            <a:off x="263352" y="1428150"/>
            <a:ext cx="11665296" cy="2923877"/>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A table in the FROM clause is reference by a subquery in the WHERE statement.</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There is a subquery in the SELECT clause.</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SQL statement defining the view joins tables.</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One of the tables in the FROM clause is a non-updatable view.</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SELECT statement of the view contains an aggregate function such as SUM(), COUNT(), MAX(), MIN(), and so on.</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keywords DISTINCT, GROUP BY, HAVING clause, LIMIT clause, UNION, or UNION ALL appear in the defining SQL statement.</a:t>
            </a:r>
          </a:p>
        </p:txBody>
      </p:sp>
    </p:spTree>
    <p:extLst>
      <p:ext uri="{BB962C8B-B14F-4D97-AF65-F5344CB8AC3E}">
        <p14:creationId xmlns:p14="http://schemas.microsoft.com/office/powerpoint/2010/main" val="26621155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view/ show create view</a:t>
            </a:r>
          </a:p>
        </p:txBody>
      </p:sp>
      <p:sp>
        <p:nvSpPr>
          <p:cNvPr id="5" name="Rectangle 4"/>
          <p:cNvSpPr/>
          <p:nvPr/>
        </p:nvSpPr>
        <p:spPr>
          <a:xfrm>
            <a:off x="479376" y="838201"/>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479376" y="1737957"/>
            <a:ext cx="8839200" cy="707886"/>
          </a:xfrm>
          <a:prstGeom prst="rect">
            <a:avLst/>
          </a:prstGeom>
        </p:spPr>
        <p:txBody>
          <a:bodyPr wrap="square">
            <a:spAutoFit/>
          </a:bodyPr>
          <a:lstStyle/>
          <a:p>
            <a:r>
              <a:rPr lang="en-IN" sz="2000" dirty="0">
                <a:solidFill>
                  <a:srgbClr val="0077AA"/>
                </a:solidFill>
                <a:latin typeface="Liberation Mono"/>
              </a:rPr>
              <a:t>CREATE [OR REPLACE]  VIEW view_name [(column_list)]</a:t>
            </a:r>
          </a:p>
          <a:p>
            <a:r>
              <a:rPr lang="en-IN" sz="2000" dirty="0">
                <a:solidFill>
                  <a:srgbClr val="0077AA"/>
                </a:solidFill>
                <a:latin typeface="Liberation Mono"/>
              </a:rPr>
              <a:t>     AS select_statement  [WITH CHECK OPTION]</a:t>
            </a:r>
            <a:endParaRPr lang="en-US" sz="2000" dirty="0">
              <a:solidFill>
                <a:srgbClr val="0077AA"/>
              </a:solidFill>
              <a:latin typeface="Liberation Mono"/>
            </a:endParaRPr>
          </a:p>
        </p:txBody>
      </p:sp>
      <p:sp>
        <p:nvSpPr>
          <p:cNvPr id="2" name="Rectangle 1">
            <a:extLst>
              <a:ext uri="{FF2B5EF4-FFF2-40B4-BE49-F238E27FC236}">
                <a16:creationId xmlns:a16="http://schemas.microsoft.com/office/drawing/2014/main" id="{8EA7C993-8660-36B4-8B1E-FD30141DE782}"/>
              </a:ext>
            </a:extLst>
          </p:cNvPr>
          <p:cNvSpPr/>
          <p:nvPr/>
        </p:nvSpPr>
        <p:spPr>
          <a:xfrm>
            <a:off x="479376" y="3200748"/>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a:t>
            </a:r>
            <a:r>
              <a:rPr lang="en-US" dirty="0">
                <a:latin typeface="Liberation Mono"/>
              </a:rPr>
              <a:t>view_name</a:t>
            </a:r>
            <a:endParaRPr lang="en-IN" dirty="0">
              <a:latin typeface="Liberation Mono"/>
            </a:endParaRPr>
          </a:p>
        </p:txBody>
      </p:sp>
      <p:sp>
        <p:nvSpPr>
          <p:cNvPr id="3" name="Rectangle 2">
            <a:extLst>
              <a:ext uri="{FF2B5EF4-FFF2-40B4-BE49-F238E27FC236}">
                <a16:creationId xmlns:a16="http://schemas.microsoft.com/office/drawing/2014/main" id="{F51E18B8-B790-D9C3-A78A-FF0292B9FB6F}"/>
              </a:ext>
            </a:extLst>
          </p:cNvPr>
          <p:cNvSpPr/>
          <p:nvPr/>
        </p:nvSpPr>
        <p:spPr>
          <a:xfrm>
            <a:off x="479376" y="3645024"/>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Tree>
    <p:extLst>
      <p:ext uri="{BB962C8B-B14F-4D97-AF65-F5344CB8AC3E}">
        <p14:creationId xmlns:p14="http://schemas.microsoft.com/office/powerpoint/2010/main" val="41275560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7058" y="945148"/>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This statement changes the definition of a view, which must exist.</a:t>
            </a:r>
            <a:endParaRPr lang="en-IN" dirty="0">
              <a:solidFill>
                <a:schemeClr val="bg1"/>
              </a:solidFill>
              <a:latin typeface="Palatino Linotype" panose="02040502050505030304" pitchFamily="18" charset="0"/>
              <a:cs typeface="Arial" panose="020B0604020202020204" pitchFamily="34" charset="0"/>
            </a:endParaRPr>
          </a:p>
        </p:txBody>
      </p:sp>
      <p:sp>
        <p:nvSpPr>
          <p:cNvPr id="6" name="Rectangle 5"/>
          <p:cNvSpPr/>
          <p:nvPr/>
        </p:nvSpPr>
        <p:spPr>
          <a:xfrm>
            <a:off x="623249" y="1478547"/>
            <a:ext cx="8838049" cy="1015663"/>
          </a:xfrm>
          <a:prstGeom prst="rect">
            <a:avLst/>
          </a:prstGeom>
        </p:spPr>
        <p:txBody>
          <a:bodyPr wrap="square">
            <a:spAutoFit/>
          </a:bodyPr>
          <a:lstStyle/>
          <a:p>
            <a:r>
              <a:rPr lang="en-IN" sz="2000" dirty="0">
                <a:solidFill>
                  <a:srgbClr val="0077AA"/>
                </a:solidFill>
                <a:latin typeface="Liberation Mono"/>
              </a:rPr>
              <a:t>ALTER VIEW </a:t>
            </a:r>
            <a:r>
              <a:rPr lang="en-IN" sz="2000" dirty="0">
                <a:latin typeface="Liberation Mono"/>
              </a:rPr>
              <a:t>view_name [(column_list)]</a:t>
            </a:r>
          </a:p>
          <a:p>
            <a:r>
              <a:rPr lang="en-IN" sz="2000" dirty="0">
                <a:solidFill>
                  <a:srgbClr val="0077AA"/>
                </a:solidFill>
                <a:latin typeface="Liberation Mono"/>
              </a:rPr>
              <a:t>    AS select_statement</a:t>
            </a:r>
          </a:p>
          <a:p>
            <a:r>
              <a:rPr lang="en-IN" sz="2000" dirty="0">
                <a:solidFill>
                  <a:srgbClr val="0077AA"/>
                </a:solidFill>
                <a:latin typeface="Liberation Mono"/>
              </a:rPr>
              <a:t>    [WITH CHECK OPTION]</a:t>
            </a:r>
            <a:endParaRPr lang="en-US" sz="2000" dirty="0">
              <a:solidFill>
                <a:srgbClr val="0077AA"/>
              </a:solidFill>
              <a:latin typeface="Liberation Mono"/>
            </a:endParaRPr>
          </a:p>
        </p:txBody>
      </p:sp>
      <p:sp>
        <p:nvSpPr>
          <p:cNvPr id="9" name="Rectangle 8"/>
          <p:cNvSpPr/>
          <p:nvPr/>
        </p:nvSpPr>
        <p:spPr>
          <a:xfrm>
            <a:off x="551527" y="4064151"/>
            <a:ext cx="8838049"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475336" y="3573016"/>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VIEW removes one or more views.</a:t>
            </a:r>
            <a:endParaRPr lang="en-IN" dirty="0">
              <a:solidFill>
                <a:schemeClr val="bg1"/>
              </a:solidFill>
              <a:latin typeface="Palatino Linotype" panose="0204050205050503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A193B986-F6C7-4DA4-8794-993E472DA552}"/>
              </a:ext>
            </a:extLst>
          </p:cNvPr>
          <p:cNvSpPr/>
          <p:nvPr/>
        </p:nvSpPr>
        <p:spPr>
          <a:xfrm>
            <a:off x="479376" y="5024210"/>
            <a:ext cx="10657184" cy="1323439"/>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studentid10view, studentviewwithcheck;</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studentTotalMarksView, studentAddressView;</a:t>
            </a:r>
          </a:p>
        </p:txBody>
      </p:sp>
      <p:sp>
        <p:nvSpPr>
          <p:cNvPr id="11" name="Rectangle 10">
            <a:extLst>
              <a:ext uri="{FF2B5EF4-FFF2-40B4-BE49-F238E27FC236}">
                <a16:creationId xmlns:a16="http://schemas.microsoft.com/office/drawing/2014/main" id="{F522BC75-1355-425B-B281-8FC71B49C7DC}"/>
              </a:ext>
            </a:extLst>
          </p:cNvPr>
          <p:cNvSpPr/>
          <p:nvPr/>
        </p:nvSpPr>
        <p:spPr>
          <a:xfrm>
            <a:off x="475336" y="2420889"/>
            <a:ext cx="10657184" cy="76944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 AS </a:t>
            </a:r>
            <a:r>
              <a:rPr lang="en-IN" dirty="0">
                <a:solidFill>
                  <a:srgbClr val="0077AA"/>
                </a:solidFill>
                <a:latin typeface="Liberation Mono"/>
              </a:rPr>
              <a:t>SELECT</a:t>
            </a:r>
            <a:r>
              <a:rPr lang="en-IN" dirty="0">
                <a:latin typeface="Liberation Mono"/>
                <a:cs typeface="Arial" panose="020B0604020202020204" pitchFamily="34" charset="0"/>
              </a:rPr>
              <a:t> namefirst, namelast, emailid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student;</a:t>
            </a:r>
          </a:p>
        </p:txBody>
      </p:sp>
      <p:sp>
        <p:nvSpPr>
          <p:cNvPr id="3" name="Rectangle 2">
            <a:extLst>
              <a:ext uri="{FF2B5EF4-FFF2-40B4-BE49-F238E27FC236}">
                <a16:creationId xmlns:a16="http://schemas.microsoft.com/office/drawing/2014/main" id="{9E5AC732-1151-487C-BC74-E074C4D7A172}"/>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 drop view</a:t>
            </a:r>
          </a:p>
        </p:txBody>
      </p:sp>
    </p:spTree>
    <p:extLst>
      <p:ext uri="{BB962C8B-B14F-4D97-AF65-F5344CB8AC3E}">
        <p14:creationId xmlns:p14="http://schemas.microsoft.com/office/powerpoint/2010/main" val="45968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6" name="Rectangle 5">
            <a:extLst>
              <a:ext uri="{FF2B5EF4-FFF2-40B4-BE49-F238E27FC236}">
                <a16:creationId xmlns:a16="http://schemas.microsoft.com/office/drawing/2014/main" id="{7A48E473-F89F-4197-8A2D-B6FA2A12B551}"/>
              </a:ext>
            </a:extLst>
          </p:cNvPr>
          <p:cNvSpPr/>
          <p:nvPr/>
        </p:nvSpPr>
        <p:spPr>
          <a:xfrm>
            <a:off x="406574" y="3212976"/>
            <a:ext cx="11089232" cy="286232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6C86"/>
                </a:solidFill>
              </a:rPr>
              <a:t>it is a schema object.</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is used by the server to speed up the retrieval of rows.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reduces disk I/O(input/output) process.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helps to speed up select queries where clauses, but it slows down data input, with the update and the insert statements.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can be created or dropped with no effect on the data.</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a:solidFill>
                  <a:srgbClr val="006C86"/>
                </a:solidFill>
              </a:rPr>
              <a:t>multiple columns </a:t>
            </a:r>
            <a:r>
              <a:rPr lang="en-US" sz="2000" dirty="0">
                <a:solidFill>
                  <a:srgbClr val="006C86"/>
                </a:solidFill>
              </a:rPr>
              <a:t>index may consist of up to 16 columns.</a:t>
            </a:r>
          </a:p>
        </p:txBody>
      </p:sp>
    </p:spTree>
    <p:extLst>
      <p:ext uri="{BB962C8B-B14F-4D97-AF65-F5344CB8AC3E}">
        <p14:creationId xmlns:p14="http://schemas.microsoft.com/office/powerpoint/2010/main" val="133822700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index</a:t>
            </a:r>
          </a:p>
        </p:txBody>
      </p:sp>
      <p:sp>
        <p:nvSpPr>
          <p:cNvPr id="3" name="Rectangle 2"/>
          <p:cNvSpPr/>
          <p:nvPr/>
        </p:nvSpPr>
        <p:spPr>
          <a:xfrm>
            <a:off x="191344" y="838200"/>
            <a:ext cx="11809312"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a:t>
            </a:r>
            <a:r>
              <a:rPr lang="en-IN" b="1" dirty="0">
                <a:latin typeface="Arial" panose="020B0604020202020204" pitchFamily="34" charset="0"/>
                <a:cs typeface="Arial" panose="020B0604020202020204" pitchFamily="34" charset="0"/>
              </a:rPr>
              <a:t>from the index file</a:t>
            </a:r>
            <a:r>
              <a:rPr lang="en-IN" dirty="0">
                <a:latin typeface="Arial" panose="020B0604020202020204" pitchFamily="34" charset="0"/>
                <a:cs typeface="Arial" panose="020B0604020202020204" pitchFamily="34" charset="0"/>
              </a:rPr>
              <a:t>)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91344" y="2527281"/>
            <a:ext cx="11809312" cy="1354217"/>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A59238-B526-49EB-A121-9A6FD52C1AA4}"/>
              </a:ext>
            </a:extLst>
          </p:cNvPr>
          <p:cNvSpPr/>
          <p:nvPr/>
        </p:nvSpPr>
        <p:spPr>
          <a:xfrm>
            <a:off x="273997" y="5085184"/>
            <a:ext cx="7616252" cy="1631216"/>
          </a:xfrm>
          <a:prstGeom prst="rect">
            <a:avLst/>
          </a:prstGeom>
        </p:spPr>
        <p:txBody>
          <a:bodyPr wrap="non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Index name can have max 64 char.</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not possible to create an INDEX on a VIEW.</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drop the BASE TABLE, the INDEX will be dropped automatically.</a:t>
            </a:r>
          </a:p>
        </p:txBody>
      </p:sp>
    </p:spTree>
    <p:extLst>
      <p:ext uri="{BB962C8B-B14F-4D97-AF65-F5344CB8AC3E}">
        <p14:creationId xmlns:p14="http://schemas.microsoft.com/office/powerpoint/2010/main" val="174354364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47C56AD-42B0-4B5B-AD54-9ABF91A44D83}"/>
              </a:ext>
            </a:extLst>
          </p:cNvPr>
          <p:cNvSpPr/>
          <p:nvPr/>
        </p:nvSpPr>
        <p:spPr>
          <a:xfrm>
            <a:off x="1676182" y="1600202"/>
            <a:ext cx="8838049" cy="707886"/>
          </a:xfrm>
          <a:prstGeom prst="rect">
            <a:avLst/>
          </a:prstGeom>
        </p:spPr>
        <p:txBody>
          <a:bodyPr wrap="square">
            <a:spAutoFit/>
          </a:bodyPr>
          <a:lstStyle/>
          <a:p>
            <a:r>
              <a:rPr lang="en-IN" sz="2000" dirty="0">
                <a:solidFill>
                  <a:srgbClr val="0077AA"/>
                </a:solidFill>
                <a:latin typeface="Liberation Mono"/>
              </a:rPr>
              <a:t>CREATE [UNIQUE] INDEX </a:t>
            </a:r>
            <a:r>
              <a:rPr lang="en-IN" sz="2000" dirty="0">
                <a:latin typeface="Liberation Mono"/>
              </a:rPr>
              <a:t>index_name</a:t>
            </a:r>
          </a:p>
          <a:p>
            <a:r>
              <a:rPr lang="en-IN" sz="2000" dirty="0">
                <a:solidFill>
                  <a:srgbClr val="0077AA"/>
                </a:solidFill>
                <a:latin typeface="Liberation Mono"/>
              </a:rPr>
              <a:t>    ON </a:t>
            </a:r>
            <a:r>
              <a:rPr lang="en-IN" sz="2000" dirty="0">
                <a:latin typeface="Liberation Mono"/>
              </a:rPr>
              <a:t>tbl_name </a:t>
            </a:r>
            <a:r>
              <a:rPr lang="en-IN" sz="2000" dirty="0">
                <a:solidFill>
                  <a:srgbClr val="0077AA"/>
                </a:solidFill>
                <a:latin typeface="Liberation Mono"/>
              </a:rPr>
              <a:t>(</a:t>
            </a:r>
            <a:r>
              <a:rPr lang="en-IN" sz="2000" dirty="0">
                <a:latin typeface="Liberation Mono"/>
              </a:rPr>
              <a:t>index_col_name,...</a:t>
            </a:r>
            <a:r>
              <a:rPr lang="en-IN" sz="2000" dirty="0">
                <a:solidFill>
                  <a:srgbClr val="0077AA"/>
                </a:solidFill>
                <a:latin typeface="Liberation Mono"/>
              </a:rPr>
              <a:t>)</a:t>
            </a:r>
            <a:endParaRPr lang="en-US" sz="2000" dirty="0">
              <a:solidFill>
                <a:srgbClr val="0077AA"/>
              </a:solidFill>
              <a:latin typeface="Liberation Mono"/>
            </a:endParaRPr>
          </a:p>
        </p:txBody>
      </p:sp>
      <p:sp>
        <p:nvSpPr>
          <p:cNvPr id="9" name="Rectangle 8">
            <a:extLst>
              <a:ext uri="{FF2B5EF4-FFF2-40B4-BE49-F238E27FC236}">
                <a16:creationId xmlns:a16="http://schemas.microsoft.com/office/drawing/2014/main" id="{919B6212-FF29-4CD5-894A-1C9A68B28D87}"/>
              </a:ext>
            </a:extLst>
          </p:cNvPr>
          <p:cNvSpPr/>
          <p:nvPr/>
        </p:nvSpPr>
        <p:spPr>
          <a:xfrm>
            <a:off x="1676182" y="2492896"/>
            <a:ext cx="8838049" cy="1849865"/>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a:lnSpc>
                <a:spcPct val="150000"/>
              </a:lnSpc>
            </a:pPr>
            <a:endParaRPr lang="en-IN" sz="800" dirty="0">
              <a:solidFill>
                <a:srgbClr val="FF0000"/>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i</a:t>
            </a:r>
            <a:r>
              <a:rPr lang="en-IN" dirty="0">
                <a:latin typeface="Liberation Mono"/>
                <a:ea typeface="Times New Roman" panose="02020603050405020304" pitchFamily="18" charset="0"/>
              </a:rPr>
              <a:t>ndexOnName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rPr>
              <a:t>CREATE</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INDEX</a:t>
            </a:r>
            <a:r>
              <a:rPr lang="en-IN" dirty="0">
                <a:solidFill>
                  <a:schemeClr val="tx1">
                    <a:lumMod val="95000"/>
                    <a:lumOff val="5000"/>
                  </a:schemeClr>
                </a:solidFill>
                <a:latin typeface="Liberation Mono"/>
                <a:cs typeface="Arial" panose="020B0604020202020204" pitchFamily="34" charset="0"/>
              </a:rPr>
              <a:t> indexOnUniversity </a:t>
            </a:r>
            <a:r>
              <a:rPr lang="en-IN" dirty="0">
                <a:solidFill>
                  <a:srgbClr val="0077AA"/>
                </a:solidFill>
                <a:latin typeface="Liberation Mono"/>
                <a:ea typeface="Times New Roman" panose="02020603050405020304" pitchFamily="18" charset="0"/>
              </a:rPr>
              <a:t>ON</a:t>
            </a:r>
            <a:r>
              <a:rPr lang="en-IN" dirty="0">
                <a:solidFill>
                  <a:schemeClr val="tx1">
                    <a:lumMod val="95000"/>
                    <a:lumOff val="5000"/>
                  </a:schemeClr>
                </a:solidFill>
                <a:latin typeface="Liberation Mono"/>
                <a:cs typeface="Arial" panose="020B0604020202020204" pitchFamily="34" charset="0"/>
              </a:rPr>
              <a:t> student_qualifications</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university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UNIQUE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uniqueIndexOnName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INDEX Syntax</a:t>
            </a:r>
          </a:p>
        </p:txBody>
      </p:sp>
      <p:sp>
        <p:nvSpPr>
          <p:cNvPr id="6" name="Rectangle 5"/>
          <p:cNvSpPr/>
          <p:nvPr/>
        </p:nvSpPr>
        <p:spPr>
          <a:xfrm>
            <a:off x="1415480" y="5661248"/>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
        <p:nvSpPr>
          <p:cNvPr id="11" name="Rectangle 10">
            <a:extLst>
              <a:ext uri="{FF2B5EF4-FFF2-40B4-BE49-F238E27FC236}">
                <a16:creationId xmlns:a16="http://schemas.microsoft.com/office/drawing/2014/main" id="{090B0674-7475-4FA3-8ED6-5B18A7CB3C40}"/>
              </a:ext>
            </a:extLst>
          </p:cNvPr>
          <p:cNvSpPr/>
          <p:nvPr/>
        </p:nvSpPr>
        <p:spPr>
          <a:xfrm>
            <a:off x="609520" y="2058970"/>
            <a:ext cx="8761859" cy="1323439"/>
          </a:xfrm>
          <a:prstGeom prst="rect">
            <a:avLst/>
          </a:prstGeom>
          <a:solidFill>
            <a:schemeClr val="bg1"/>
          </a:solidFill>
        </p:spPr>
        <p:txBody>
          <a:bodyPr wrap="square">
            <a:spAutoFit/>
          </a:bodyPr>
          <a:lstStyle/>
          <a:p>
            <a:r>
              <a:rPr lang="en-US" sz="2000" dirty="0">
                <a:solidFill>
                  <a:srgbClr val="0077AA"/>
                </a:solidFill>
                <a:latin typeface="Liberation Mono"/>
              </a:rPr>
              <a:t>SHOW {INDEX | INDEXES | KEYS}</a:t>
            </a:r>
          </a:p>
          <a:p>
            <a:r>
              <a:rPr lang="en-US" sz="2000" dirty="0">
                <a:solidFill>
                  <a:srgbClr val="0077AA"/>
                </a:solidFill>
                <a:latin typeface="Liberation Mono"/>
              </a:rPr>
              <a:t>    {FROM | IN} tbl_name</a:t>
            </a:r>
          </a:p>
          <a:p>
            <a:r>
              <a:rPr lang="en-US" sz="2000" dirty="0">
                <a:solidFill>
                  <a:srgbClr val="0077AA"/>
                </a:solidFill>
                <a:latin typeface="Liberation Mono"/>
              </a:rPr>
              <a:t>    [{FROM | IN} db_name]</a:t>
            </a:r>
          </a:p>
          <a:p>
            <a:r>
              <a:rPr lang="en-US" sz="2000" dirty="0">
                <a:solidFill>
                  <a:srgbClr val="0077AA"/>
                </a:solidFill>
                <a:latin typeface="Liberation Mono"/>
              </a:rPr>
              <a:t>    [WHERE expr]</a:t>
            </a:r>
            <a:endParaRPr lang="en-IN" sz="2000" dirty="0">
              <a:solidFill>
                <a:srgbClr val="0077AA"/>
              </a:solidFill>
              <a:latin typeface="Liberation Mono"/>
            </a:endParaRPr>
          </a:p>
        </p:txBody>
      </p:sp>
      <p:sp>
        <p:nvSpPr>
          <p:cNvPr id="12" name="Rectangle 11">
            <a:extLst>
              <a:ext uri="{FF2B5EF4-FFF2-40B4-BE49-F238E27FC236}">
                <a16:creationId xmlns:a16="http://schemas.microsoft.com/office/drawing/2014/main" id="{8D629726-6613-454E-A007-490A9A4C0788}"/>
              </a:ext>
            </a:extLst>
          </p:cNvPr>
          <p:cNvSpPr/>
          <p:nvPr/>
        </p:nvSpPr>
        <p:spPr>
          <a:xfrm>
            <a:off x="609520" y="3493846"/>
            <a:ext cx="8838049" cy="1434367"/>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marL="342900" indent="-342900">
              <a:lnSpc>
                <a:spcPct val="150000"/>
              </a:lnSpc>
              <a:buFont typeface="Arial" panose="020B0604020202020204" pitchFamily="34" charset="0"/>
              <a:buChar char="•"/>
            </a:pPr>
            <a:endParaRPr lang="en-IN" sz="800" dirty="0">
              <a:solidFill>
                <a:srgbClr val="0077AA"/>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rPr>
              <a:t>SHOW</a:t>
            </a:r>
            <a:r>
              <a:rPr lang="en-US" dirty="0">
                <a:latin typeface="Liberation Mono"/>
                <a:ea typeface="Arial Unicode MS"/>
                <a:cs typeface="Arial" panose="020B0604020202020204" pitchFamily="34" charset="0"/>
              </a:rPr>
              <a:t> </a:t>
            </a:r>
            <a:r>
              <a:rPr lang="en-US" dirty="0">
                <a:solidFill>
                  <a:srgbClr val="0077AA"/>
                </a:solidFill>
                <a:latin typeface="Liberation Mono"/>
              </a:rPr>
              <a:t>INDEX</a:t>
            </a:r>
            <a:r>
              <a:rPr lang="en-US" dirty="0">
                <a:latin typeface="Liberation Mono"/>
                <a:ea typeface="Arial Unicode MS"/>
                <a:cs typeface="Arial" panose="020B0604020202020204" pitchFamily="34" charset="0"/>
              </a:rPr>
              <a:t> </a:t>
            </a:r>
            <a:r>
              <a:rPr lang="en-US" dirty="0">
                <a:solidFill>
                  <a:srgbClr val="0077AA"/>
                </a:solidFill>
                <a:latin typeface="Liberation Mono"/>
              </a:rPr>
              <a:t>FROM</a:t>
            </a:r>
            <a:r>
              <a:rPr lang="en-US" dirty="0">
                <a:latin typeface="Liberation Mono"/>
                <a:ea typeface="Arial Unicode MS"/>
                <a:cs typeface="Arial" panose="020B0604020202020204" pitchFamily="34" charset="0"/>
              </a:rPr>
              <a:t> student_qualifications;</a:t>
            </a:r>
            <a:endParaRPr lang="en-IN" dirty="0">
              <a:latin typeface="Liberation Mono"/>
              <a:ea typeface="Arial Unicode MS"/>
              <a:cs typeface="Arial" panose="020B0604020202020204" pitchFamily="34" charset="0"/>
            </a:endParaRPr>
          </a:p>
        </p:txBody>
      </p:sp>
      <p:sp>
        <p:nvSpPr>
          <p:cNvPr id="13" name="Rectangle 12">
            <a:extLst>
              <a:ext uri="{FF2B5EF4-FFF2-40B4-BE49-F238E27FC236}">
                <a16:creationId xmlns:a16="http://schemas.microsoft.com/office/drawing/2014/main" id="{96098953-215A-45B9-A129-D8510CF84139}"/>
              </a:ext>
            </a:extLst>
          </p:cNvPr>
          <p:cNvSpPr/>
          <p:nvPr/>
        </p:nvSpPr>
        <p:spPr>
          <a:xfrm>
            <a:off x="609520" y="1198493"/>
            <a:ext cx="11174318" cy="646331"/>
          </a:xfrm>
          <a:prstGeom prst="rect">
            <a:avLst/>
          </a:prstGeom>
        </p:spPr>
        <p:txBody>
          <a:bodyPr wrap="square">
            <a:spAutoFit/>
          </a:bodyPr>
          <a:lstStyle/>
          <a:p>
            <a:r>
              <a:rPr lang="en-IN" dirty="0">
                <a:latin typeface="Palatino Linotype" panose="02040502050505030304" pitchFamily="18" charset="0"/>
              </a:rPr>
              <a:t>To get the index of a table, you specify the table name after the FROM keyword. The statement will return the index information associated with the table in the current database.</a:t>
            </a:r>
          </a:p>
        </p:txBody>
      </p:sp>
    </p:spTree>
    <p:extLst>
      <p:ext uri="{BB962C8B-B14F-4D97-AF65-F5344CB8AC3E}">
        <p14:creationId xmlns:p14="http://schemas.microsoft.com/office/powerpoint/2010/main" val="267880681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index</a:t>
            </a:r>
          </a:p>
        </p:txBody>
      </p:sp>
      <p:sp>
        <p:nvSpPr>
          <p:cNvPr id="7" name="Rectangle 6">
            <a:extLst>
              <a:ext uri="{FF2B5EF4-FFF2-40B4-BE49-F238E27FC236}">
                <a16:creationId xmlns:a16="http://schemas.microsoft.com/office/drawing/2014/main" id="{2C3DABE4-7400-4CC2-8D57-E0D7A27A6012}"/>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INDEX drops the index named index_name from the table tbl_name.</a:t>
            </a:r>
            <a:endParaRPr lang="en-IN" dirty="0">
              <a:solidFill>
                <a:schemeClr val="bg1"/>
              </a:solidFill>
              <a:latin typeface="Palatino Linotype" panose="02040502050505030304" pitchFamily="18" charset="0"/>
              <a:cs typeface="Arial" panose="020B0604020202020204" pitchFamily="34" charset="0"/>
            </a:endParaRPr>
          </a:p>
        </p:txBody>
      </p:sp>
      <p:sp>
        <p:nvSpPr>
          <p:cNvPr id="8" name="Rectangle 7">
            <a:extLst>
              <a:ext uri="{FF2B5EF4-FFF2-40B4-BE49-F238E27FC236}">
                <a16:creationId xmlns:a16="http://schemas.microsoft.com/office/drawing/2014/main" id="{D90F735F-FC14-4A0C-B2D9-FF2B4E3C8473}"/>
              </a:ext>
            </a:extLst>
          </p:cNvPr>
          <p:cNvSpPr/>
          <p:nvPr/>
        </p:nvSpPr>
        <p:spPr>
          <a:xfrm>
            <a:off x="767408" y="1669033"/>
            <a:ext cx="8761859" cy="400110"/>
          </a:xfrm>
          <a:prstGeom prst="rect">
            <a:avLst/>
          </a:prstGeom>
          <a:solidFill>
            <a:schemeClr val="bg1"/>
          </a:solidFill>
        </p:spPr>
        <p:txBody>
          <a:bodyPr wrap="square">
            <a:spAutoFit/>
          </a:bodyPr>
          <a:lstStyle/>
          <a:p>
            <a:r>
              <a:rPr lang="en-IN" sz="2000" dirty="0">
                <a:solidFill>
                  <a:srgbClr val="0077AA"/>
                </a:solidFill>
                <a:latin typeface="Liberation Mono"/>
              </a:rPr>
              <a:t>DROP INDEX </a:t>
            </a:r>
            <a:r>
              <a:rPr lang="en-IN" sz="2000" dirty="0">
                <a:latin typeface="Liberation Mono"/>
              </a:rPr>
              <a:t>index_name </a:t>
            </a:r>
            <a:r>
              <a:rPr lang="en-IN" sz="2000" dirty="0">
                <a:solidFill>
                  <a:srgbClr val="0077AA"/>
                </a:solidFill>
                <a:latin typeface="Liberation Mono"/>
              </a:rPr>
              <a:t>ON </a:t>
            </a:r>
            <a:r>
              <a:rPr lang="en-IN" sz="2000" dirty="0">
                <a:latin typeface="Liberation Mono"/>
              </a:rPr>
              <a:t>tbl_name</a:t>
            </a:r>
          </a:p>
        </p:txBody>
      </p:sp>
      <p:sp>
        <p:nvSpPr>
          <p:cNvPr id="9" name="Rectangle 8">
            <a:extLst>
              <a:ext uri="{FF2B5EF4-FFF2-40B4-BE49-F238E27FC236}">
                <a16:creationId xmlns:a16="http://schemas.microsoft.com/office/drawing/2014/main" id="{788DD586-7FA6-4796-84A5-3FE913AB63FC}"/>
              </a:ext>
            </a:extLst>
          </p:cNvPr>
          <p:cNvSpPr/>
          <p:nvPr/>
        </p:nvSpPr>
        <p:spPr>
          <a:xfrm>
            <a:off x="767408" y="2348880"/>
            <a:ext cx="5974905" cy="1569660"/>
          </a:xfrm>
          <a:prstGeom prst="rect">
            <a:avLst/>
          </a:prstGeom>
        </p:spPr>
        <p:txBody>
          <a:bodyPr wrap="none">
            <a:spAutoFit/>
          </a:bodyPr>
          <a:lstStyle/>
          <a:p>
            <a:r>
              <a:rPr lang="en-IN" dirty="0">
                <a:solidFill>
                  <a:srgbClr val="FF0000"/>
                </a:solidFill>
                <a:latin typeface="Arial" panose="020B0604020202020204" pitchFamily="34" charset="0"/>
                <a:ea typeface="Times New Roman" panose="02020603050405020304" pitchFamily="18" charset="0"/>
              </a:rPr>
              <a:t>e.g.</a:t>
            </a:r>
          </a:p>
          <a:p>
            <a:endParaRPr lang="en-IN" sz="800" dirty="0">
              <a:solidFill>
                <a:srgbClr val="0077AA"/>
              </a:solidFill>
              <a:latin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i</a:t>
            </a:r>
            <a:r>
              <a:rPr lang="en-IN" dirty="0">
                <a:latin typeface="Liberation Mono"/>
                <a:ea typeface="Times New Roman" panose="02020603050405020304" pitchFamily="18" charset="0"/>
              </a:rPr>
              <a:t>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indexOnUniversity</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student_qualifications;</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uniqueIndexOnName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24866380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user and grant/revoke privileges </a:t>
            </a:r>
          </a:p>
        </p:txBody>
      </p:sp>
    </p:spTree>
    <p:extLst>
      <p:ext uri="{BB962C8B-B14F-4D97-AF65-F5344CB8AC3E}">
        <p14:creationId xmlns:p14="http://schemas.microsoft.com/office/powerpoint/2010/main" val="17500220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user</a:t>
            </a:r>
          </a:p>
        </p:txBody>
      </p:sp>
      <p:sp>
        <p:nvSpPr>
          <p:cNvPr id="9" name="TextBox 8">
            <a:extLst>
              <a:ext uri="{FF2B5EF4-FFF2-40B4-BE49-F238E27FC236}">
                <a16:creationId xmlns:a16="http://schemas.microsoft.com/office/drawing/2014/main" id="{04E95129-809F-483A-9A10-1E4726569CE6}"/>
              </a:ext>
            </a:extLst>
          </p:cNvPr>
          <p:cNvSpPr txBox="1"/>
          <p:nvPr/>
        </p:nvSpPr>
        <p:spPr>
          <a:xfrm>
            <a:off x="691218" y="1700808"/>
            <a:ext cx="10733374" cy="1261884"/>
          </a:xfrm>
          <a:prstGeom prst="rect">
            <a:avLst/>
          </a:prstGeom>
          <a:noFill/>
        </p:spPr>
        <p:txBody>
          <a:bodyPr wrap="square">
            <a:spAutoFit/>
          </a:bodyPr>
          <a:lstStyle/>
          <a:p>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dirty="0">
                <a:solidFill>
                  <a:srgbClr val="0077AA"/>
                </a:solidFill>
                <a:latin typeface="Liberation Mono"/>
              </a:rPr>
              <a:t>NOT</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 </a:t>
            </a:r>
            <a:r>
              <a:rPr lang="en-US" sz="2000" b="0" i="0" dirty="0">
                <a:solidFill>
                  <a:srgbClr val="0077AA"/>
                </a:solidFill>
                <a:effectLst/>
                <a:latin typeface="Liberation Mono"/>
              </a:rPr>
              <a:t>IDENTIFIED BY </a:t>
            </a:r>
            <a:r>
              <a:rPr lang="en-US" sz="2000" b="0" i="1" dirty="0">
                <a:solidFill>
                  <a:srgbClr val="000000"/>
                </a:solidFill>
                <a:effectLst/>
                <a:latin typeface="Liberation Mono"/>
              </a:rPr>
              <a:t>'password'</a:t>
            </a:r>
          </a:p>
          <a:p>
            <a:endParaRPr lang="en-US" sz="800" i="1" dirty="0">
              <a:solidFill>
                <a:srgbClr val="000000"/>
              </a:solidFill>
              <a:latin typeface="Liberation Mono"/>
            </a:endParaRPr>
          </a:p>
          <a:p>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PASSWORD</a:t>
            </a:r>
            <a:r>
              <a:rPr lang="en-IN" sz="2000" b="0" i="0" dirty="0">
                <a:solidFill>
                  <a:srgbClr val="000000"/>
                </a:solidFill>
                <a:effectLst/>
                <a:latin typeface="Liberation Mono"/>
              </a:rPr>
              <a:t> </a:t>
            </a:r>
            <a:r>
              <a:rPr lang="en-IN" sz="2000" b="0" i="0" dirty="0">
                <a:solidFill>
                  <a:srgbClr val="0077AA"/>
                </a:solidFill>
                <a:effectLst/>
                <a:latin typeface="Liberation Mono"/>
              </a:rPr>
              <a:t>FOR</a:t>
            </a:r>
            <a:r>
              <a:rPr lang="en-IN" sz="2000" b="0" i="0" dirty="0">
                <a:solidFill>
                  <a:srgbClr val="000000"/>
                </a:solidFill>
                <a:effectLst/>
                <a:latin typeface="Liberation Mono"/>
              </a:rPr>
              <a:t> </a:t>
            </a:r>
            <a:r>
              <a:rPr lang="en-US" sz="2000" b="0" i="0" dirty="0">
                <a:solidFill>
                  <a:srgbClr val="000000"/>
                </a:solidFill>
                <a:effectLst/>
                <a:latin typeface="Liberation Mono"/>
              </a:rPr>
              <a:t> '</a:t>
            </a:r>
            <a:r>
              <a:rPr lang="en-US" sz="2000" b="0" i="1" dirty="0">
                <a:solidFill>
                  <a:srgbClr val="000000"/>
                </a:solidFill>
                <a:effectLst/>
                <a:latin typeface="Liberation Mono"/>
              </a:rPr>
              <a:t>user_name'@'localhost'</a:t>
            </a:r>
            <a:r>
              <a:rPr lang="en-IN" sz="2000" b="0" i="0" dirty="0">
                <a:solidFill>
                  <a:srgbClr val="999999"/>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669900"/>
                </a:solidFill>
                <a:effectLst/>
                <a:latin typeface="Liberation Mono"/>
              </a:rPr>
              <a:t>'</a:t>
            </a:r>
            <a:r>
              <a:rPr lang="en-IN" sz="2000" b="0" i="1" dirty="0">
                <a:solidFill>
                  <a:srgbClr val="669900"/>
                </a:solidFill>
                <a:effectLst/>
                <a:latin typeface="Liberation Mono"/>
              </a:rPr>
              <a:t>auth_string</a:t>
            </a:r>
            <a:r>
              <a:rPr lang="en-IN" sz="2000" b="0" i="0" dirty="0">
                <a:solidFill>
                  <a:srgbClr val="669900"/>
                </a:solidFill>
                <a:effectLst/>
                <a:latin typeface="Liberation Mono"/>
              </a:rPr>
              <a:t>'</a:t>
            </a:r>
            <a:endParaRPr lang="en-US" sz="2000" b="0" i="1" dirty="0">
              <a:solidFill>
                <a:srgbClr val="000000"/>
              </a:solidFill>
              <a:effectLst/>
              <a:latin typeface="Liberation Mono"/>
            </a:endParaRPr>
          </a:p>
          <a:p>
            <a:endParaRPr lang="en-US" sz="800" i="1" dirty="0">
              <a:solidFill>
                <a:srgbClr val="000000"/>
              </a:solidFill>
              <a:latin typeface="Liberation Mono"/>
            </a:endParaRPr>
          </a:p>
          <a:p>
            <a:r>
              <a:rPr lang="en-US" sz="2000" b="0" i="0" dirty="0">
                <a:solidFill>
                  <a:srgbClr val="0077AA"/>
                </a:solidFill>
                <a:effectLst/>
                <a:latin typeface="Liberation Mono"/>
              </a:rPr>
              <a:t>DROP</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a:t>
            </a:r>
            <a:endParaRPr lang="en-IN" sz="2000" dirty="0">
              <a:latin typeface="Liberation Mono"/>
            </a:endParaRPr>
          </a:p>
        </p:txBody>
      </p:sp>
      <p:sp>
        <p:nvSpPr>
          <p:cNvPr id="10" name="Rectangle 9">
            <a:extLst>
              <a:ext uri="{FF2B5EF4-FFF2-40B4-BE49-F238E27FC236}">
                <a16:creationId xmlns:a16="http://schemas.microsoft.com/office/drawing/2014/main" id="{F454BE50-4A4E-4D06-AB0C-AB584C310321}"/>
              </a:ext>
            </a:extLst>
          </p:cNvPr>
          <p:cNvSpPr/>
          <p:nvPr/>
        </p:nvSpPr>
        <p:spPr>
          <a:xfrm>
            <a:off x="479376" y="3483585"/>
            <a:ext cx="10945216" cy="116955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CREATE</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US" sz="1800" b="0" i="1" dirty="0">
                <a:solidFill>
                  <a:srgbClr val="000000"/>
                </a:solidFill>
                <a:effectLst/>
                <a:latin typeface="Liberation Mono"/>
              </a:rPr>
              <a:t> </a:t>
            </a:r>
            <a:r>
              <a:rPr lang="en-US" sz="1800" b="0" i="0" dirty="0">
                <a:solidFill>
                  <a:srgbClr val="0077AA"/>
                </a:solidFill>
                <a:effectLst/>
                <a:latin typeface="Liberation Mono"/>
              </a:rPr>
              <a:t>IDENTIFIED BY </a:t>
            </a:r>
            <a:r>
              <a:rPr lang="en-US" dirty="0">
                <a:solidFill>
                  <a:srgbClr val="669900"/>
                </a:solidFill>
                <a:latin typeface="Liberation Mono"/>
              </a:rPr>
              <a:t>'saleel</a:t>
            </a:r>
            <a:r>
              <a:rPr lang="en-IN" sz="1800" b="0" i="0" dirty="0">
                <a:solidFill>
                  <a:srgbClr val="669900"/>
                </a:solidFill>
                <a:effectLst/>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sz="1800" b="0" i="0" dirty="0">
                <a:solidFill>
                  <a:srgbClr val="0077AA"/>
                </a:solidFill>
                <a:effectLst/>
                <a:latin typeface="Liberation Mono"/>
              </a:rPr>
              <a:t>SET</a:t>
            </a:r>
            <a:r>
              <a:rPr lang="en-IN" sz="1800" b="0" i="0" dirty="0">
                <a:solidFill>
                  <a:srgbClr val="000000"/>
                </a:solidFill>
                <a:effectLst/>
                <a:latin typeface="Liberation Mono"/>
              </a:rPr>
              <a:t> </a:t>
            </a:r>
            <a:r>
              <a:rPr lang="en-IN" sz="1800" b="0" i="0" dirty="0">
                <a:solidFill>
                  <a:srgbClr val="0077AA"/>
                </a:solidFill>
                <a:effectLst/>
                <a:latin typeface="Liberation Mono"/>
              </a:rPr>
              <a:t>PASSWORD</a:t>
            </a:r>
            <a:r>
              <a:rPr lang="en-IN" sz="1800" b="0" i="0" dirty="0">
                <a:solidFill>
                  <a:srgbClr val="000000"/>
                </a:solidFill>
                <a:effectLst/>
                <a:latin typeface="Liberation Mono"/>
              </a:rPr>
              <a:t> </a:t>
            </a:r>
            <a:r>
              <a:rPr lang="en-IN" sz="1800" b="0" i="0" dirty="0">
                <a:solidFill>
                  <a:srgbClr val="0077AA"/>
                </a:solidFill>
                <a:effectLst/>
                <a:latin typeface="Liberation Mono"/>
              </a:rPr>
              <a:t>FOR</a:t>
            </a:r>
            <a:r>
              <a:rPr lang="en-IN"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sz="1800" b="0" i="0" dirty="0">
                <a:solidFill>
                  <a:srgbClr val="999999"/>
                </a:solidFill>
                <a:effectLst/>
                <a:latin typeface="Liberation Mono"/>
              </a:rPr>
              <a:t> </a:t>
            </a:r>
            <a:r>
              <a:rPr lang="en-IN" sz="1800" b="0" i="0" dirty="0">
                <a:solidFill>
                  <a:srgbClr val="A67F59"/>
                </a:solidFill>
                <a:effectLst/>
                <a:latin typeface="Liberation Mono"/>
              </a:rPr>
              <a:t>=</a:t>
            </a:r>
            <a:r>
              <a:rPr lang="en-IN" sz="1800" b="0" i="0" dirty="0">
                <a:solidFill>
                  <a:srgbClr val="000000"/>
                </a:solidFill>
                <a:effectLst/>
                <a:latin typeface="Liberation Mono"/>
              </a:rPr>
              <a:t> </a:t>
            </a:r>
            <a:r>
              <a:rPr lang="en-IN" sz="1800" b="0" i="0" dirty="0">
                <a:solidFill>
                  <a:srgbClr val="669900"/>
                </a:solidFill>
                <a:effectLst/>
                <a:latin typeface="Liberation Mono"/>
              </a:rPr>
              <a:t>'</a:t>
            </a:r>
            <a:r>
              <a:rPr lang="en-IN" sz="1800" b="0" i="1" dirty="0">
                <a:solidFill>
                  <a:srgbClr val="669900"/>
                </a:solidFill>
                <a:effectLst/>
                <a:latin typeface="Liberation Mono"/>
              </a:rPr>
              <a:t>sharmin</a:t>
            </a:r>
            <a:r>
              <a:rPr lang="en-IN" sz="1800" b="0" i="0" dirty="0">
                <a:solidFill>
                  <a:srgbClr val="669900"/>
                </a:solidFill>
                <a:effectLst/>
                <a:latin typeface="Liberation Mono"/>
              </a:rPr>
              <a:t>'</a:t>
            </a:r>
            <a:r>
              <a:rPr lang="en-IN" dirty="0">
                <a:latin typeface="Liberation Mono"/>
                <a:cs typeface="Arial" panose="020B0604020202020204" pitchFamily="34" charset="0"/>
              </a:rPr>
              <a:t>;</a:t>
            </a:r>
            <a:endParaRPr lang="en-US" sz="1800" b="0" i="0" dirty="0">
              <a:solidFill>
                <a:srgbClr val="0077AA"/>
              </a:solidFill>
              <a:effectLst/>
              <a:latin typeface="Liberation Mono"/>
            </a:endParaRPr>
          </a:p>
          <a:p>
            <a:pPr marL="285750" indent="-285750">
              <a:buFont typeface="Arial" panose="020B0604020202020204" pitchFamily="34" charset="0"/>
              <a:buChar char="•"/>
            </a:pPr>
            <a:endParaRPr lang="en-US" sz="800" dirty="0">
              <a:solidFill>
                <a:srgbClr val="0077AA"/>
              </a:solidFill>
              <a:latin typeface="Liberation Mono"/>
            </a:endParaRPr>
          </a:p>
          <a:p>
            <a:pPr marL="285750" indent="-285750">
              <a:buFont typeface="Arial" panose="020B0604020202020204" pitchFamily="34" charset="0"/>
              <a:buChar char="•"/>
            </a:pPr>
            <a:r>
              <a:rPr lang="en-US" sz="1800" b="0" i="0" dirty="0">
                <a:solidFill>
                  <a:srgbClr val="0077AA"/>
                </a:solidFill>
                <a:effectLst/>
                <a:latin typeface="Liberation Mono"/>
              </a:rPr>
              <a:t>DROP</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2572623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grant/revoke privileges</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4E95129-809F-483A-9A10-1E4726569CE6}"/>
              </a:ext>
            </a:extLst>
          </p:cNvPr>
          <p:cNvSpPr txBox="1"/>
          <p:nvPr/>
        </p:nvSpPr>
        <p:spPr>
          <a:xfrm>
            <a:off x="479376" y="1700808"/>
            <a:ext cx="11305256" cy="830997"/>
          </a:xfrm>
          <a:prstGeom prst="rect">
            <a:avLst/>
          </a:prstGeom>
          <a:noFill/>
        </p:spPr>
        <p:txBody>
          <a:bodyPr wrap="square">
            <a:spAutoFit/>
          </a:bodyPr>
          <a:lstStyle/>
          <a:p>
            <a:r>
              <a:rPr lang="en-US" sz="2000" dirty="0">
                <a:solidFill>
                  <a:srgbClr val="0077AA"/>
                </a:solidFill>
                <a:latin typeface="Liberation Mono"/>
              </a:rPr>
              <a:t>GRANT</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TO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r>
              <a:rPr lang="en-IN" sz="2000" b="0" i="0" dirty="0">
                <a:solidFill>
                  <a:srgbClr val="0077AA"/>
                </a:solidFill>
                <a:effectLst/>
                <a:latin typeface="Liberation Mono"/>
              </a:rPr>
              <a:t> </a:t>
            </a:r>
          </a:p>
          <a:p>
            <a:endParaRPr lang="en-IN" sz="800" dirty="0">
              <a:solidFill>
                <a:srgbClr val="0077AA"/>
              </a:solidFill>
              <a:latin typeface="Liberation Mono"/>
            </a:endParaRPr>
          </a:p>
          <a:p>
            <a:r>
              <a:rPr lang="en-US" sz="2000" dirty="0">
                <a:solidFill>
                  <a:srgbClr val="0077AA"/>
                </a:solidFill>
                <a:latin typeface="Liberation Mono"/>
              </a:rPr>
              <a:t>REVOKE</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FROM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endParaRPr lang="en-IN" sz="2000" dirty="0">
              <a:latin typeface="Liberation Mono"/>
            </a:endParaRP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graphicFrame>
        <p:nvGraphicFramePr>
          <p:cNvPr id="2" name="Table 1">
            <a:extLst>
              <a:ext uri="{FF2B5EF4-FFF2-40B4-BE49-F238E27FC236}">
                <a16:creationId xmlns:a16="http://schemas.microsoft.com/office/drawing/2014/main" id="{EC64E0E2-04F5-4103-9693-4DA2EA5AB497}"/>
              </a:ext>
            </a:extLst>
          </p:cNvPr>
          <p:cNvGraphicFramePr>
            <a:graphicFrameLocks noGrp="1"/>
          </p:cNvGraphicFramePr>
          <p:nvPr/>
        </p:nvGraphicFramePr>
        <p:xfrm>
          <a:off x="7608168" y="694748"/>
          <a:ext cx="4396670" cy="1872960"/>
        </p:xfrm>
        <a:graphic>
          <a:graphicData uri="http://schemas.openxmlformats.org/drawingml/2006/table">
            <a:tbl>
              <a:tblPr/>
              <a:tblGrid>
                <a:gridCol w="2198335">
                  <a:extLst>
                    <a:ext uri="{9D8B030D-6E8A-4147-A177-3AD203B41FA5}">
                      <a16:colId xmlns:a16="http://schemas.microsoft.com/office/drawing/2014/main" val="438212384"/>
                    </a:ext>
                  </a:extLst>
                </a:gridCol>
                <a:gridCol w="2198335">
                  <a:extLst>
                    <a:ext uri="{9D8B030D-6E8A-4147-A177-3AD203B41FA5}">
                      <a16:colId xmlns:a16="http://schemas.microsoft.com/office/drawing/2014/main" val="3928249199"/>
                    </a:ext>
                  </a:extLst>
                </a:gridCol>
              </a:tblGrid>
              <a:tr h="86879">
                <a:tc>
                  <a:txBody>
                    <a:bodyPr/>
                    <a:lstStyle/>
                    <a:p>
                      <a:pPr algn="ctr" fontAlgn="base"/>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80632347"/>
                  </a:ext>
                </a:extLst>
              </a:tr>
              <a:tr h="158778">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ALL [PRIVILEGES]</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SELECT</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89364826"/>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CREATE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INSERT</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3141627"/>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ALTER</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UPDATE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61106098"/>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DROP</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DELETE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132490423"/>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EXECUTE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indent="0" fontAlgn="base">
                        <a:buFontTx/>
                        <a:buNone/>
                      </a:pP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03084677"/>
                  </a:ext>
                </a:extLst>
              </a:tr>
            </a:tbl>
          </a:graphicData>
        </a:graphic>
      </p:graphicFrame>
      <p:sp>
        <p:nvSpPr>
          <p:cNvPr id="10" name="Rectangle 9">
            <a:extLst>
              <a:ext uri="{FF2B5EF4-FFF2-40B4-BE49-F238E27FC236}">
                <a16:creationId xmlns:a16="http://schemas.microsoft.com/office/drawing/2014/main" id="{89C97C1C-A8D7-41C9-A1DB-B075CD9414F6}"/>
              </a:ext>
            </a:extLst>
          </p:cNvPr>
          <p:cNvSpPr/>
          <p:nvPr/>
        </p:nvSpPr>
        <p:spPr>
          <a:xfrm>
            <a:off x="479376" y="3195553"/>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000000"/>
                </a:solidFill>
                <a:latin typeface="Liberation Mono"/>
              </a:rPr>
              <a:t>db1.</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A67F59"/>
                </a:solidFill>
                <a:latin typeface="Liberation Mono"/>
              </a:rPr>
              <a:t>*</a:t>
            </a:r>
            <a:r>
              <a:rPr lang="en-US" dirty="0">
                <a:solidFill>
                  <a:srgbClr val="000000"/>
                </a:solidFill>
                <a:latin typeface="Liberation Mono"/>
              </a:rPr>
              <a:t>.</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6E758B24-3EAC-46B6-81E8-237C01CF7904}"/>
              </a:ext>
            </a:extLst>
          </p:cNvPr>
          <p:cNvSpPr/>
          <p:nvPr/>
        </p:nvSpPr>
        <p:spPr>
          <a:xfrm>
            <a:off x="479376" y="4387436"/>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REVOKE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FROM</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4685138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val="498136785"/>
      </p:ext>
    </p:extLst>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a:t>
            </a:r>
            <a:endParaRPr lang="en-IN" sz="3200" i="1" dirty="0">
              <a:solidFill>
                <a:srgbClr val="FF9900"/>
              </a:solidFill>
              <a:latin typeface="Arial" pitchFamily="34" charset="0"/>
              <a:cs typeface="Arial" pitchFamily="34" charset="0"/>
            </a:endParaRPr>
          </a:p>
        </p:txBody>
      </p:sp>
      <p:sp>
        <p:nvSpPr>
          <p:cNvPr id="6" name="Rectangle 5"/>
          <p:cNvSpPr/>
          <p:nvPr/>
        </p:nvSpPr>
        <p:spPr>
          <a:xfrm>
            <a:off x="372215" y="1043444"/>
            <a:ext cx="11429793"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91344" y="3582595"/>
            <a:ext cx="11809312" cy="144655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Selects column values and stores them into variables.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a single row to a file without any formatting.</a:t>
            </a:r>
            <a:endParaRPr lang="en-IN" b="1" i="1" dirty="0">
              <a:latin typeface="Arial" panose="020B0604020202020204" pitchFamily="34" charset="0"/>
              <a:cs typeface="Arial" panose="020B0604020202020204" pitchFamily="34" charset="0"/>
            </a:endParaRPr>
          </a:p>
        </p:txBody>
      </p:sp>
      <p:sp>
        <p:nvSpPr>
          <p:cNvPr id="9" name="Rectangle 8"/>
          <p:cNvSpPr/>
          <p:nvPr/>
        </p:nvSpPr>
        <p:spPr>
          <a:xfrm>
            <a:off x="469229" y="1735648"/>
            <a:ext cx="11236068" cy="1261884"/>
          </a:xfrm>
          <a:prstGeom prst="rect">
            <a:avLst/>
          </a:prstGeom>
        </p:spPr>
        <p:txBody>
          <a:bodyPr wrap="square">
            <a:spAutoFit/>
          </a:bodyPr>
          <a:lstStyle/>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var_list</a:t>
            </a:r>
          </a:p>
          <a:p>
            <a:endParaRPr lang="en-IN" sz="800" dirty="0">
              <a:solidFill>
                <a:srgbClr val="298AE5"/>
              </a:solidFill>
              <a:latin typeface="Liberation Mono"/>
              <a:cs typeface="Arial" panose="020B0604020202020204" pitchFamily="34" charset="0"/>
            </a:endParaRPr>
          </a:p>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OUTFILE</a:t>
            </a:r>
          </a:p>
          <a:p>
            <a:endParaRPr lang="en-IN" sz="800" dirty="0">
              <a:solidFill>
                <a:srgbClr val="298AE5"/>
              </a:solidFill>
              <a:latin typeface="Liberation Mono"/>
              <a:cs typeface="Arial" panose="020B0604020202020204" pitchFamily="34" charset="0"/>
            </a:endParaRPr>
          </a:p>
          <a:p>
            <a:r>
              <a:rPr lang="en-US" sz="2000" dirty="0">
                <a:solidFill>
                  <a:srgbClr val="0077AA"/>
                </a:solidFill>
                <a:latin typeface="Liberation Mono"/>
              </a:rPr>
              <a:t>SELECT</a:t>
            </a:r>
            <a:r>
              <a:rPr lang="en-US"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INTO</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DUMPFILE</a:t>
            </a:r>
          </a:p>
        </p:txBody>
      </p:sp>
      <p:sp>
        <p:nvSpPr>
          <p:cNvPr id="7" name="Rectangle 6">
            <a:extLst>
              <a:ext uri="{FF2B5EF4-FFF2-40B4-BE49-F238E27FC236}">
                <a16:creationId xmlns:a16="http://schemas.microsoft.com/office/drawing/2014/main" id="{85BA5BD7-A5C5-4D39-A2DD-E5D9A7198AD4}"/>
              </a:ext>
            </a:extLst>
          </p:cNvPr>
          <p:cNvSpPr/>
          <p:nvPr/>
        </p:nvSpPr>
        <p:spPr>
          <a:xfrm>
            <a:off x="372215" y="191870"/>
            <a:ext cx="7414041"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6">
                    <a:lumMod val="50000"/>
                  </a:schemeClr>
                </a:solidFill>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16661356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AEDABB-F563-4039-90DE-3205895303F5}"/>
              </a:ext>
            </a:extLst>
          </p:cNvPr>
          <p:cNvSpPr/>
          <p:nvPr/>
        </p:nvSpPr>
        <p:spPr>
          <a:xfrm>
            <a:off x="438087" y="5830594"/>
            <a:ext cx="8624704" cy="769441"/>
          </a:xfrm>
          <a:prstGeom prst="rect">
            <a:avLst/>
          </a:prstGeom>
        </p:spPr>
        <p:txBody>
          <a:bodyPr wrap="square">
            <a:spAutoFit/>
          </a:bodyPr>
          <a:lstStyle/>
          <a:p>
            <a:r>
              <a:rPr lang="en-IN" dirty="0">
                <a:solidFill>
                  <a:schemeClr val="accent6">
                    <a:lumMod val="50000"/>
                  </a:schemeClr>
                </a:solidFill>
              </a:rPr>
              <a:t>set A – { 25, 29, 45, 23, 60, 51, 35, …. }</a:t>
            </a:r>
          </a:p>
          <a:p>
            <a:endParaRPr lang="en-IN" sz="800" dirty="0">
              <a:solidFill>
                <a:schemeClr val="accent6">
                  <a:lumMod val="50000"/>
                </a:schemeClr>
              </a:solidFill>
            </a:endParaRPr>
          </a:p>
          <a:p>
            <a:r>
              <a:rPr lang="en-IN" dirty="0">
                <a:solidFill>
                  <a:schemeClr val="accent6">
                    <a:lumMod val="50000"/>
                  </a:schemeClr>
                </a:solidFill>
              </a:rPr>
              <a:t>set B – { Ben, Jo, Kim, Tom, Toy, Sam, Don, …. }  </a:t>
            </a:r>
          </a:p>
        </p:txBody>
      </p:sp>
      <p:sp>
        <p:nvSpPr>
          <p:cNvPr id="7" name="Rectangle 6">
            <a:extLst>
              <a:ext uri="{FF2B5EF4-FFF2-40B4-BE49-F238E27FC236}">
                <a16:creationId xmlns:a16="http://schemas.microsoft.com/office/drawing/2014/main" id="{C15B5B7D-F84D-4CB0-9BE3-E25CC24D8390}"/>
              </a:ext>
            </a:extLst>
          </p:cNvPr>
          <p:cNvSpPr/>
          <p:nvPr/>
        </p:nvSpPr>
        <p:spPr>
          <a:xfrm>
            <a:off x="457747" y="5334825"/>
            <a:ext cx="792088" cy="461665"/>
          </a:xfrm>
          <a:prstGeom prst="rect">
            <a:avLst/>
          </a:prstGeom>
        </p:spPr>
        <p:txBody>
          <a:bodyPr wrap="square">
            <a:spAutoFit/>
          </a:bodyPr>
          <a:lstStyle/>
          <a:p>
            <a:r>
              <a:rPr lang="en-US" sz="2400" b="1" dirty="0">
                <a:solidFill>
                  <a:schemeClr val="accent2">
                    <a:lumMod val="50000"/>
                  </a:schemeClr>
                </a:solidFill>
                <a:latin typeface="-apple-system"/>
              </a:rPr>
              <a:t>data</a:t>
            </a:r>
            <a:endParaRPr lang="en-IN" sz="2200" b="1" dirty="0"/>
          </a:p>
        </p:txBody>
      </p:sp>
      <p:sp>
        <p:nvSpPr>
          <p:cNvPr id="8" name="Rectangle 7">
            <a:extLst>
              <a:ext uri="{FF2B5EF4-FFF2-40B4-BE49-F238E27FC236}">
                <a16:creationId xmlns:a16="http://schemas.microsoft.com/office/drawing/2014/main" id="{B1B66409-5192-407D-9CFA-2C5B1BE8FBEC}"/>
              </a:ext>
            </a:extLst>
          </p:cNvPr>
          <p:cNvSpPr/>
          <p:nvPr/>
        </p:nvSpPr>
        <p:spPr>
          <a:xfrm>
            <a:off x="438088" y="3303894"/>
            <a:ext cx="11296167" cy="461665"/>
          </a:xfrm>
          <a:prstGeom prst="rect">
            <a:avLst/>
          </a:prstGeom>
        </p:spPr>
        <p:txBody>
          <a:bodyPr wrap="square">
            <a:spAutoFit/>
          </a:bodyPr>
          <a:lstStyle/>
          <a:p>
            <a:r>
              <a:rPr lang="en-US" sz="2400" b="1" dirty="0">
                <a:solidFill>
                  <a:schemeClr val="accent2">
                    <a:lumMod val="50000"/>
                  </a:schemeClr>
                </a:solidFill>
                <a:latin typeface="-apple-system"/>
              </a:rPr>
              <a:t>Information</a:t>
            </a:r>
            <a:endParaRPr lang="en-IN" sz="2200" b="1" dirty="0"/>
          </a:p>
        </p:txBody>
      </p:sp>
      <p:sp>
        <p:nvSpPr>
          <p:cNvPr id="11" name="Rectangle 10">
            <a:extLst>
              <a:ext uri="{FF2B5EF4-FFF2-40B4-BE49-F238E27FC236}">
                <a16:creationId xmlns:a16="http://schemas.microsoft.com/office/drawing/2014/main" id="{D1DCE3E7-B13B-43D7-AC3B-8ACA827F63D3}"/>
              </a:ext>
            </a:extLst>
          </p:cNvPr>
          <p:cNvSpPr/>
          <p:nvPr/>
        </p:nvSpPr>
        <p:spPr>
          <a:xfrm>
            <a:off x="457748" y="3757859"/>
            <a:ext cx="11772843" cy="1446550"/>
          </a:xfrm>
          <a:prstGeom prst="rect">
            <a:avLst/>
          </a:prstGeom>
        </p:spPr>
        <p:txBody>
          <a:bodyPr wrap="square">
            <a:spAutoFit/>
          </a:bodyPr>
          <a:lstStyle/>
          <a:p>
            <a:r>
              <a:rPr lang="en-US" dirty="0">
                <a:solidFill>
                  <a:schemeClr val="accent6">
                    <a:lumMod val="50000"/>
                  </a:schemeClr>
                </a:solidFill>
              </a:rPr>
              <a:t>Now we arrange the data and make some sense and create information.</a:t>
            </a:r>
          </a:p>
          <a:p>
            <a:endParaRPr lang="en-US" sz="800" dirty="0">
              <a:solidFill>
                <a:schemeClr val="accent6">
                  <a:lumMod val="50000"/>
                </a:schemeClr>
              </a:solidFill>
            </a:endParaRPr>
          </a:p>
          <a:p>
            <a:r>
              <a:rPr lang="en-US" dirty="0">
                <a:solidFill>
                  <a:schemeClr val="accent6">
                    <a:lumMod val="50000"/>
                  </a:schemeClr>
                </a:solidFill>
              </a:rPr>
              <a:t>set A is </a:t>
            </a:r>
            <a:r>
              <a:rPr lang="en-US" b="1" dirty="0">
                <a:solidFill>
                  <a:schemeClr val="accent6">
                    <a:lumMod val="50000"/>
                  </a:schemeClr>
                </a:solidFill>
              </a:rPr>
              <a:t>Age</a:t>
            </a:r>
            <a:r>
              <a:rPr lang="en-US" dirty="0">
                <a:solidFill>
                  <a:schemeClr val="accent6">
                    <a:lumMod val="50000"/>
                  </a:schemeClr>
                </a:solidFill>
              </a:rPr>
              <a:t>, set B is </a:t>
            </a:r>
            <a:r>
              <a:rPr lang="en-US" b="1" dirty="0">
                <a:solidFill>
                  <a:schemeClr val="accent6">
                    <a:lumMod val="50000"/>
                  </a:schemeClr>
                </a:solidFill>
              </a:rPr>
              <a:t>Name</a:t>
            </a:r>
          </a:p>
          <a:p>
            <a:endParaRPr lang="en-IN" sz="800" dirty="0">
              <a:solidFill>
                <a:schemeClr val="accent6">
                  <a:lumMod val="50000"/>
                </a:schemeClr>
              </a:solidFill>
            </a:endParaRPr>
          </a:p>
          <a:p>
            <a:r>
              <a:rPr lang="en-IN" dirty="0">
                <a:solidFill>
                  <a:schemeClr val="accent6">
                    <a:lumMod val="50000"/>
                  </a:schemeClr>
                </a:solidFill>
              </a:rPr>
              <a:t>Age – { 25, 29, 45, 23, 60, 51, 35, …. }</a:t>
            </a:r>
          </a:p>
          <a:p>
            <a:r>
              <a:rPr lang="en-IN" dirty="0">
                <a:solidFill>
                  <a:schemeClr val="accent6">
                    <a:lumMod val="50000"/>
                  </a:schemeClr>
                </a:solidFill>
              </a:rPr>
              <a:t>Name – { Ben, Jo, Kim, Tom, Toy, Sam, Don, …. }  </a:t>
            </a:r>
            <a:r>
              <a:rPr lang="en-US" dirty="0">
                <a:solidFill>
                  <a:schemeClr val="accent6">
                    <a:lumMod val="50000"/>
                  </a:schemeClr>
                </a:solidFill>
              </a:rPr>
              <a:t> </a:t>
            </a:r>
          </a:p>
        </p:txBody>
      </p:sp>
      <p:sp>
        <p:nvSpPr>
          <p:cNvPr id="14" name="Rectangle 13">
            <a:extLst>
              <a:ext uri="{FF2B5EF4-FFF2-40B4-BE49-F238E27FC236}">
                <a16:creationId xmlns:a16="http://schemas.microsoft.com/office/drawing/2014/main" id="{7F5ED22A-FEB2-4C80-B64C-28D2EDE51207}"/>
              </a:ext>
            </a:extLst>
          </p:cNvPr>
          <p:cNvSpPr/>
          <p:nvPr/>
        </p:nvSpPr>
        <p:spPr>
          <a:xfrm>
            <a:off x="406491" y="1916832"/>
            <a:ext cx="1656184" cy="461665"/>
          </a:xfrm>
          <a:prstGeom prst="rect">
            <a:avLst/>
          </a:prstGeom>
        </p:spPr>
        <p:txBody>
          <a:bodyPr wrap="square">
            <a:spAutoFit/>
          </a:bodyPr>
          <a:lstStyle/>
          <a:p>
            <a:r>
              <a:rPr lang="en-US" sz="2400" b="1" dirty="0">
                <a:solidFill>
                  <a:schemeClr val="accent2">
                    <a:lumMod val="50000"/>
                  </a:schemeClr>
                </a:solidFill>
                <a:latin typeface="-apple-system"/>
              </a:rPr>
              <a:t>knowledge</a:t>
            </a:r>
            <a:endParaRPr lang="en-IN" sz="2200" b="1" dirty="0"/>
          </a:p>
        </p:txBody>
      </p:sp>
      <p:sp>
        <p:nvSpPr>
          <p:cNvPr id="15" name="Rectangle 14">
            <a:extLst>
              <a:ext uri="{FF2B5EF4-FFF2-40B4-BE49-F238E27FC236}">
                <a16:creationId xmlns:a16="http://schemas.microsoft.com/office/drawing/2014/main" id="{D08E8734-6BA9-4783-8F0D-EA96309D347E}"/>
              </a:ext>
            </a:extLst>
          </p:cNvPr>
          <p:cNvSpPr/>
          <p:nvPr/>
        </p:nvSpPr>
        <p:spPr>
          <a:xfrm>
            <a:off x="418365" y="2373595"/>
            <a:ext cx="11772843" cy="769441"/>
          </a:xfrm>
          <a:prstGeom prst="rect">
            <a:avLst/>
          </a:prstGeom>
        </p:spPr>
        <p:txBody>
          <a:bodyPr wrap="square">
            <a:spAutoFit/>
          </a:bodyPr>
          <a:lstStyle/>
          <a:p>
            <a:r>
              <a:rPr lang="en-US" dirty="0">
                <a:solidFill>
                  <a:schemeClr val="accent6">
                    <a:lumMod val="50000"/>
                  </a:schemeClr>
                </a:solidFill>
              </a:rPr>
              <a:t>Age of employees: </a:t>
            </a:r>
          </a:p>
          <a:p>
            <a:endParaRPr lang="en-US" sz="800" dirty="0">
              <a:solidFill>
                <a:schemeClr val="accent6">
                  <a:lumMod val="50000"/>
                </a:schemeClr>
              </a:solidFill>
            </a:endParaRPr>
          </a:p>
          <a:p>
            <a:r>
              <a:rPr lang="en-US" dirty="0">
                <a:solidFill>
                  <a:schemeClr val="accent6">
                    <a:lumMod val="50000"/>
                  </a:schemeClr>
                </a:solidFill>
              </a:rPr>
              <a:t>R = { Ben is 25 yrs. Old, Jo is 29 yrs. Old, </a:t>
            </a:r>
            <a:r>
              <a:rPr lang="en-IN" dirty="0">
                <a:solidFill>
                  <a:schemeClr val="accent6">
                    <a:lumMod val="50000"/>
                  </a:schemeClr>
                </a:solidFill>
              </a:rPr>
              <a:t>Kim</a:t>
            </a:r>
            <a:r>
              <a:rPr lang="en-US" dirty="0">
                <a:solidFill>
                  <a:schemeClr val="accent6">
                    <a:lumMod val="50000"/>
                  </a:schemeClr>
                </a:solidFill>
              </a:rPr>
              <a:t> is 45 yrs. Old, </a:t>
            </a:r>
            <a:r>
              <a:rPr lang="en-IN" dirty="0">
                <a:solidFill>
                  <a:schemeClr val="accent6">
                    <a:lumMod val="50000"/>
                  </a:schemeClr>
                </a:solidFill>
              </a:rPr>
              <a:t>Tom</a:t>
            </a:r>
            <a:r>
              <a:rPr lang="en-US" dirty="0">
                <a:solidFill>
                  <a:schemeClr val="accent6">
                    <a:lumMod val="50000"/>
                  </a:schemeClr>
                </a:solidFill>
              </a:rPr>
              <a:t> is 23 yrs. Old, </a:t>
            </a:r>
            <a:r>
              <a:rPr lang="en-IN" dirty="0">
                <a:solidFill>
                  <a:schemeClr val="accent6">
                    <a:lumMod val="50000"/>
                  </a:schemeClr>
                </a:solidFill>
              </a:rPr>
              <a:t>Toy</a:t>
            </a:r>
            <a:r>
              <a:rPr lang="en-US" dirty="0">
                <a:solidFill>
                  <a:schemeClr val="accent6">
                    <a:lumMod val="50000"/>
                  </a:schemeClr>
                </a:solidFill>
              </a:rPr>
              <a:t> is 60 yrs. Old</a:t>
            </a:r>
            <a:r>
              <a:rPr lang="en-IN" dirty="0">
                <a:solidFill>
                  <a:schemeClr val="accent6">
                    <a:lumMod val="50000"/>
                  </a:schemeClr>
                </a:solidFill>
              </a:rPr>
              <a:t> , ….  }</a:t>
            </a:r>
          </a:p>
        </p:txBody>
      </p:sp>
      <p:sp>
        <p:nvSpPr>
          <p:cNvPr id="16" name="Rectangle 15">
            <a:extLst>
              <a:ext uri="{FF2B5EF4-FFF2-40B4-BE49-F238E27FC236}">
                <a16:creationId xmlns:a16="http://schemas.microsoft.com/office/drawing/2014/main" id="{FDDC83C1-EBE6-49E4-92ED-CEA0081C7912}"/>
              </a:ext>
            </a:extLst>
          </p:cNvPr>
          <p:cNvSpPr/>
          <p:nvPr/>
        </p:nvSpPr>
        <p:spPr>
          <a:xfrm>
            <a:off x="403016" y="6749"/>
            <a:ext cx="1327603" cy="461665"/>
          </a:xfrm>
          <a:prstGeom prst="rect">
            <a:avLst/>
          </a:prstGeom>
        </p:spPr>
        <p:txBody>
          <a:bodyPr wrap="square">
            <a:spAutoFit/>
          </a:bodyPr>
          <a:lstStyle/>
          <a:p>
            <a:r>
              <a:rPr lang="en-US" sz="2400" b="1" dirty="0">
                <a:solidFill>
                  <a:schemeClr val="accent2">
                    <a:lumMod val="50000"/>
                  </a:schemeClr>
                </a:solidFill>
                <a:latin typeface="-apple-system"/>
              </a:rPr>
              <a:t>wisdom</a:t>
            </a:r>
            <a:endParaRPr lang="en-IN" sz="2200" b="1" dirty="0"/>
          </a:p>
        </p:txBody>
      </p:sp>
      <p:sp>
        <p:nvSpPr>
          <p:cNvPr id="17" name="Rectangle 16">
            <a:extLst>
              <a:ext uri="{FF2B5EF4-FFF2-40B4-BE49-F238E27FC236}">
                <a16:creationId xmlns:a16="http://schemas.microsoft.com/office/drawing/2014/main" id="{8DD21DF6-5DCF-40F5-8749-8D201E3020F9}"/>
              </a:ext>
            </a:extLst>
          </p:cNvPr>
          <p:cNvSpPr/>
          <p:nvPr/>
        </p:nvSpPr>
        <p:spPr>
          <a:xfrm>
            <a:off x="403018" y="552133"/>
            <a:ext cx="11772843" cy="1200329"/>
          </a:xfrm>
          <a:prstGeom prst="rect">
            <a:avLst/>
          </a:prstGeom>
        </p:spPr>
        <p:txBody>
          <a:bodyPr wrap="square">
            <a:spAutoFit/>
          </a:bodyPr>
          <a:lstStyle/>
          <a:p>
            <a:pPr marL="342900" indent="-342900">
              <a:buFont typeface="Arial" panose="020B0604020202020204" pitchFamily="34" charset="0"/>
              <a:buChar char="•"/>
            </a:pPr>
            <a:r>
              <a:rPr lang="en-US" dirty="0">
                <a:solidFill>
                  <a:schemeClr val="accent6">
                    <a:lumMod val="50000"/>
                  </a:schemeClr>
                </a:solidFill>
              </a:rPr>
              <a:t>Our employees Ben, Jo, and Tom are young.</a:t>
            </a:r>
          </a:p>
          <a:p>
            <a:pPr marL="342900" indent="-342900">
              <a:buFont typeface="Arial" panose="020B0604020202020204" pitchFamily="34" charset="0"/>
              <a:buChar char="•"/>
            </a:pPr>
            <a:r>
              <a:rPr lang="en-US" dirty="0">
                <a:solidFill>
                  <a:schemeClr val="accent6">
                    <a:lumMod val="50000"/>
                  </a:schemeClr>
                </a:solidFill>
              </a:rPr>
              <a:t>Our employees Ben, Jo, and Tom are in 20’s</a:t>
            </a:r>
          </a:p>
          <a:p>
            <a:pPr marL="342900" indent="-342900">
              <a:buFont typeface="Arial" panose="020B0604020202020204" pitchFamily="34" charset="0"/>
              <a:buChar char="•"/>
            </a:pPr>
            <a:r>
              <a:rPr lang="en-US" dirty="0">
                <a:solidFill>
                  <a:schemeClr val="accent6">
                    <a:lumMod val="50000"/>
                  </a:schemeClr>
                </a:solidFill>
              </a:rPr>
              <a:t>Toy is going to retire next year.</a:t>
            </a:r>
          </a:p>
          <a:p>
            <a:pPr marL="342900" indent="-342900">
              <a:buFont typeface="Arial" panose="020B0604020202020204" pitchFamily="34" charset="0"/>
              <a:buChar char="•"/>
            </a:pPr>
            <a:r>
              <a:rPr lang="en-US" dirty="0">
                <a:solidFill>
                  <a:schemeClr val="accent6">
                    <a:lumMod val="50000"/>
                  </a:schemeClr>
                </a:solidFill>
              </a:rPr>
              <a:t>….</a:t>
            </a:r>
          </a:p>
        </p:txBody>
      </p:sp>
      <p:pic>
        <p:nvPicPr>
          <p:cNvPr id="18" name="Picture 2" descr="Related image">
            <a:extLst>
              <a:ext uri="{FF2B5EF4-FFF2-40B4-BE49-F238E27FC236}">
                <a16:creationId xmlns:a16="http://schemas.microsoft.com/office/drawing/2014/main" id="{1BA4D43C-4A0F-4990-A50E-06B71D2750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5247" y="3542079"/>
            <a:ext cx="3824152" cy="31992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F5B0A7-FEC2-447A-854C-8248C07EE76F}"/>
              </a:ext>
            </a:extLst>
          </p:cNvPr>
          <p:cNvSpPr/>
          <p:nvPr/>
        </p:nvSpPr>
        <p:spPr>
          <a:xfrm>
            <a:off x="10796388" y="3789765"/>
            <a:ext cx="1327332" cy="646331"/>
          </a:xfrm>
          <a:prstGeom prst="rect">
            <a:avLst/>
          </a:prstGeom>
        </p:spPr>
        <p:txBody>
          <a:bodyPr wrap="square">
            <a:spAutoFit/>
          </a:bodyPr>
          <a:lstStyle/>
          <a:p>
            <a:r>
              <a:rPr lang="en-IN" dirty="0">
                <a:solidFill>
                  <a:srgbClr val="C00000"/>
                </a:solidFill>
                <a:latin typeface="Arial" panose="020B0604020202020204" pitchFamily="34" charset="0"/>
              </a:rPr>
              <a:t>The </a:t>
            </a:r>
            <a:r>
              <a:rPr lang="en-IN" b="1" dirty="0">
                <a:solidFill>
                  <a:srgbClr val="C00000"/>
                </a:solidFill>
                <a:latin typeface="Arial" panose="020B0604020202020204" pitchFamily="34" charset="0"/>
              </a:rPr>
              <a:t>DIKW pyramid</a:t>
            </a:r>
            <a:endParaRPr lang="en-IN" dirty="0">
              <a:solidFill>
                <a:srgbClr val="C00000"/>
              </a:solidFill>
            </a:endParaRPr>
          </a:p>
        </p:txBody>
      </p:sp>
    </p:spTree>
    <p:extLst>
      <p:ext uri="{BB962C8B-B14F-4D97-AF65-F5344CB8AC3E}">
        <p14:creationId xmlns:p14="http://schemas.microsoft.com/office/powerpoint/2010/main" val="9786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val="2483309414"/>
      </p:ext>
    </p:extLst>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5787" y="838201"/>
            <a:ext cx="11426925"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1384" y="1598474"/>
            <a:ext cx="1123324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551384" y="2081749"/>
            <a:ext cx="11233248" cy="147732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p:txBody>
      </p:sp>
    </p:spTree>
    <p:extLst>
      <p:ext uri="{BB962C8B-B14F-4D97-AF65-F5344CB8AC3E}">
        <p14:creationId xmlns:p14="http://schemas.microsoft.com/office/powerpoint/2010/main" val="1195651254"/>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91344" y="4091884"/>
            <a:ext cx="5736250" cy="1200329"/>
          </a:xfrm>
          <a:prstGeom prst="rect">
            <a:avLst/>
          </a:prstGeom>
        </p:spPr>
        <p:txBody>
          <a:bodyPr wrap="none">
            <a:spAutoFit/>
          </a:bodyPr>
          <a:lstStyle/>
          <a:p>
            <a:r>
              <a:rPr lang="en-US" sz="2400" dirty="0">
                <a:solidFill>
                  <a:schemeClr val="tx1">
                    <a:lumMod val="85000"/>
                    <a:lumOff val="15000"/>
                  </a:schemeClr>
                </a:solidFill>
                <a:latin typeface="Liberation Mono"/>
              </a:rPr>
              <a:t>If not working then do changes in </a:t>
            </a:r>
            <a:r>
              <a:rPr lang="en-US" sz="2400" b="1" i="1" dirty="0">
                <a:solidFill>
                  <a:schemeClr val="accent5">
                    <a:lumMod val="75000"/>
                  </a:schemeClr>
                </a:solidFill>
                <a:latin typeface="Liberation Mono"/>
              </a:rPr>
              <a:t>my.ini</a:t>
            </a:r>
            <a:r>
              <a:rPr lang="en-US" sz="2400" b="1" dirty="0">
                <a:solidFill>
                  <a:srgbClr val="00B0F0"/>
                </a:solidFill>
                <a:latin typeface="Liberation Mono"/>
              </a:rPr>
              <a:t> </a:t>
            </a:r>
            <a:r>
              <a:rPr lang="en-US" sz="2400" dirty="0">
                <a:solidFill>
                  <a:schemeClr val="tx1">
                    <a:lumMod val="85000"/>
                    <a:lumOff val="15000"/>
                  </a:schemeClr>
                </a:solidFill>
                <a:latin typeface="Liberation Mono"/>
              </a:rPr>
              <a:t>file.</a:t>
            </a:r>
          </a:p>
          <a:p>
            <a:endParaRPr lang="en-US" sz="800" dirty="0">
              <a:solidFill>
                <a:srgbClr val="00B0F0"/>
              </a:solidFill>
              <a:latin typeface="Liberation Mono"/>
            </a:endParaRPr>
          </a:p>
          <a:p>
            <a:r>
              <a:rPr lang="en-US" sz="2000" dirty="0">
                <a:solidFill>
                  <a:srgbClr val="669900"/>
                </a:solidFill>
                <a:latin typeface="Liberation Mono"/>
              </a:rPr>
              <a:t>secure_file_priv </a:t>
            </a:r>
            <a:r>
              <a:rPr lang="en-US" sz="2000" dirty="0">
                <a:solidFill>
                  <a:srgbClr val="A67F59"/>
                </a:solidFill>
                <a:latin typeface="Liberation Mono"/>
              </a:rPr>
              <a:t>=</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cs typeface="Arial" panose="020B0604020202020204" pitchFamily="34" charset="0"/>
              </a:rPr>
              <a:t>""</a:t>
            </a:r>
          </a:p>
          <a:p>
            <a:r>
              <a:rPr lang="en-US" sz="2000" dirty="0">
                <a:solidFill>
                  <a:srgbClr val="0077AA"/>
                </a:solidFill>
                <a:latin typeface="Liberation Mono"/>
              </a:rPr>
              <a:t>SHOW</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VARIABLES</a:t>
            </a:r>
            <a:r>
              <a:rPr lang="en-US" sz="2000" dirty="0">
                <a:solidFill>
                  <a:srgbClr val="298AE5"/>
                </a:solidFill>
                <a:latin typeface="Liberation Mono"/>
                <a:cs typeface="Arial" panose="020B0604020202020204" pitchFamily="34" charset="0"/>
              </a:rPr>
              <a:t> </a:t>
            </a:r>
            <a:r>
              <a:rPr lang="en-US" sz="2000" dirty="0">
                <a:solidFill>
                  <a:srgbClr val="A67F59"/>
                </a:solidFill>
                <a:latin typeface="Liberation Mono"/>
              </a:rPr>
              <a:t>LIKE</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rPr>
              <a:t>"</a:t>
            </a:r>
            <a:r>
              <a:rPr lang="en-US" sz="2000" dirty="0">
                <a:solidFill>
                  <a:srgbClr val="669900"/>
                </a:solidFill>
                <a:latin typeface="Liberation Mono"/>
              </a:rPr>
              <a:t>secure_file_priv</a:t>
            </a:r>
            <a:r>
              <a:rPr lang="en-US" sz="2000" dirty="0">
                <a:solidFill>
                  <a:schemeClr val="tx1">
                    <a:lumMod val="85000"/>
                    <a:lumOff val="15000"/>
                  </a:schemeClr>
                </a:solidFill>
                <a:latin typeface="Liberation Mono"/>
              </a:rPr>
              <a:t>"</a:t>
            </a:r>
            <a:r>
              <a:rPr lang="en-US" sz="2000" dirty="0">
                <a:solidFill>
                  <a:schemeClr val="tx1">
                    <a:lumMod val="85000"/>
                    <a:lumOff val="15000"/>
                  </a:schemeClr>
                </a:solidFill>
                <a:latin typeface="Liberation Mono"/>
                <a:cs typeface="Arial" panose="020B0604020202020204" pitchFamily="34" charset="0"/>
              </a:rPr>
              <a:t>;</a:t>
            </a:r>
          </a:p>
        </p:txBody>
      </p:sp>
      <p:sp>
        <p:nvSpPr>
          <p:cNvPr id="5" name="Rectangle 2">
            <a:extLst>
              <a:ext uri="{FF2B5EF4-FFF2-40B4-BE49-F238E27FC236}">
                <a16:creationId xmlns:a16="http://schemas.microsoft.com/office/drawing/2014/main" id="{6C72BE06-4B41-4A7E-9B19-71E8B41235C4}"/>
              </a:ext>
            </a:extLst>
          </p:cNvPr>
          <p:cNvSpPr>
            <a:spLocks noChangeArrowheads="1"/>
          </p:cNvSpPr>
          <p:nvPr/>
        </p:nvSpPr>
        <p:spPr bwMode="auto">
          <a:xfrm>
            <a:off x="191344" y="-21408"/>
            <a:ext cx="11665296"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variable_name        |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secure_file_priv      | C:/ProgramData/MySQL/MySQL Server 8.0/Uploads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I can only read files from the /</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Uploads</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874618867"/>
      </p:ext>
    </p:extLst>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outfile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236039" y="838201"/>
            <a:ext cx="11573423"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335360" y="1598474"/>
            <a:ext cx="11377264"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OUTFILE</a:t>
            </a:r>
          </a:p>
        </p:txBody>
      </p:sp>
      <p:sp>
        <p:nvSpPr>
          <p:cNvPr id="7" name="Rectangle 6"/>
          <p:cNvSpPr/>
          <p:nvPr/>
        </p:nvSpPr>
        <p:spPr>
          <a:xfrm>
            <a:off x="236039" y="2149113"/>
            <a:ext cx="11791929" cy="264687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OPTIONALLY</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ENCLOSED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E4516F8F-7E06-45C7-8C67-FA8D6D291539}"/>
              </a:ext>
            </a:extLst>
          </p:cNvPr>
          <p:cNvSpPr/>
          <p:nvPr/>
        </p:nvSpPr>
        <p:spPr>
          <a:xfrm>
            <a:off x="335360" y="5539879"/>
            <a:ext cx="6096000" cy="769441"/>
          </a:xfrm>
          <a:prstGeom prst="rect">
            <a:avLst/>
          </a:prstGeom>
        </p:spPr>
        <p:txBody>
          <a:bodyPr>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cxnSp>
        <p:nvCxnSpPr>
          <p:cNvPr id="10" name="Straight Connector 9">
            <a:extLst>
              <a:ext uri="{FF2B5EF4-FFF2-40B4-BE49-F238E27FC236}">
                <a16:creationId xmlns:a16="http://schemas.microsoft.com/office/drawing/2014/main" id="{7C07C240-DB4B-4C4A-94E4-0C844282E7D1}"/>
              </a:ext>
            </a:extLst>
          </p:cNvPr>
          <p:cNvCxnSpPr/>
          <p:nvPr/>
        </p:nvCxnSpPr>
        <p:spPr>
          <a:xfrm>
            <a:off x="236039" y="5395863"/>
            <a:ext cx="1169260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574476"/>
      </p:ext>
    </p:extLst>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val="3113369704"/>
      </p:ext>
    </p:extLst>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dumpfile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382537" y="838200"/>
            <a:ext cx="11353675"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479376" y="1916668"/>
            <a:ext cx="11161240" cy="400110"/>
          </a:xfrm>
          <a:prstGeom prst="rect">
            <a:avLst/>
          </a:prstGeom>
        </p:spPr>
        <p:txBody>
          <a:bodyPr wrap="square">
            <a:spAutoFit/>
          </a:bodyPr>
          <a:lstStyle/>
          <a:p>
            <a:r>
              <a:rPr lang="en-US" sz="2000" dirty="0">
                <a:solidFill>
                  <a:srgbClr val="0077AA"/>
                </a:solidFill>
                <a:latin typeface="Liberation Mono"/>
              </a:rPr>
              <a:t>SELECT </a:t>
            </a:r>
            <a:r>
              <a:rPr lang="en-US" sz="2000" dirty="0">
                <a:solidFill>
                  <a:schemeClr val="bg1">
                    <a:lumMod val="50000"/>
                  </a:schemeClr>
                </a:solidFill>
                <a:latin typeface="Liberation Mono"/>
              </a:rPr>
              <a:t>. . .</a:t>
            </a:r>
            <a:r>
              <a:rPr lang="en-US" sz="2000" dirty="0">
                <a:solidFill>
                  <a:srgbClr val="0077AA"/>
                </a:solidFill>
                <a:latin typeface="Liberation Mono"/>
              </a:rPr>
              <a:t> INTO </a:t>
            </a:r>
            <a:r>
              <a:rPr lang="en-US" sz="2000" dirty="0">
                <a:solidFill>
                  <a:schemeClr val="tx1">
                    <a:lumMod val="75000"/>
                    <a:lumOff val="25000"/>
                  </a:schemeClr>
                </a:solidFill>
                <a:latin typeface="Liberation Mono"/>
              </a:rPr>
              <a:t>DUMPFILE</a:t>
            </a:r>
            <a:endParaRPr lang="en-IN" sz="2000" dirty="0">
              <a:solidFill>
                <a:schemeClr val="tx1">
                  <a:lumMod val="75000"/>
                  <a:lumOff val="25000"/>
                </a:schemeClr>
              </a:solidFill>
              <a:latin typeface="Liberation Mono"/>
            </a:endParaRPr>
          </a:p>
        </p:txBody>
      </p:sp>
      <p:sp>
        <p:nvSpPr>
          <p:cNvPr id="7" name="Rectangle 6"/>
          <p:cNvSpPr/>
          <p:nvPr/>
        </p:nvSpPr>
        <p:spPr>
          <a:xfrm>
            <a:off x="479376" y="2492514"/>
            <a:ext cx="11161240" cy="369332"/>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7788</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DUMPFILE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764902352"/>
      </p:ext>
    </p:extLst>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335360" y="3352801"/>
            <a:ext cx="11521280" cy="707886"/>
          </a:xfrm>
          <a:prstGeom prst="rect">
            <a:avLst/>
          </a:prstGeom>
        </p:spPr>
        <p:txBody>
          <a:bodyPr wrap="square">
            <a:spAutoFit/>
          </a:bodyPr>
          <a:lstStyle/>
          <a:p>
            <a:pPr algn="just"/>
            <a:r>
              <a:rPr lang="en-IN" sz="2000" dirty="0">
                <a:latin typeface="Palatino Linotype" panose="02040502050505030304" pitchFamily="18"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9375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a:t>
            </a:r>
          </a:p>
          <a:p>
            <a:pPr algn="ctr"/>
            <a:r>
              <a:rPr lang="en-IN" sz="4800" dirty="0">
                <a:solidFill>
                  <a:srgbClr val="DC525C"/>
                </a:solidFill>
                <a:latin typeface="Segoe UI Light" panose="020B0502040204020203" pitchFamily="34" charset="0"/>
                <a:cs typeface="Segoe UI Light" panose="020B0502040204020203" pitchFamily="34" charset="0"/>
              </a:rPr>
              <a:t>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087E69C5-420A-4BB5-9D75-63EDE6D52E76}"/>
              </a:ext>
            </a:extLst>
          </p:cNvPr>
          <p:cNvSpPr/>
          <p:nvPr/>
        </p:nvSpPr>
        <p:spPr>
          <a:xfrm>
            <a:off x="191344" y="188640"/>
            <a:ext cx="11809312" cy="270843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2">
                    <a:lumMod val="75000"/>
                  </a:schemeClr>
                </a:solidFill>
                <a:latin typeface="Palatino Linotype" panose="02040502050505030304" pitchFamily="18" charset="0"/>
              </a:rPr>
              <a:t>Statements that return a </a:t>
            </a:r>
            <a:r>
              <a:rPr lang="en-IN" sz="2400" b="1" dirty="0">
                <a:solidFill>
                  <a:schemeClr val="tx2">
                    <a:lumMod val="75000"/>
                  </a:schemeClr>
                </a:solidFill>
                <a:latin typeface="Palatino Linotype" panose="02040502050505030304" pitchFamily="18" charset="0"/>
              </a:rPr>
              <a:t>result set </a:t>
            </a:r>
            <a:r>
              <a:rPr lang="en-IN" dirty="0">
                <a:solidFill>
                  <a:schemeClr val="tx2">
                    <a:lumMod val="75000"/>
                  </a:schemeClr>
                </a:solidFill>
                <a:latin typeface="Palatino Linotype" panose="02040502050505030304" pitchFamily="18" charset="0"/>
              </a:rPr>
              <a:t>can be used within a STORED PROCEDURE but </a:t>
            </a:r>
            <a:r>
              <a:rPr lang="en-IN" sz="2400" dirty="0">
                <a:solidFill>
                  <a:srgbClr val="FF0000"/>
                </a:solidFill>
                <a:latin typeface="Palatino Linotype" panose="02040502050505030304" pitchFamily="18" charset="0"/>
              </a:rPr>
              <a:t>not</a:t>
            </a:r>
            <a:r>
              <a:rPr lang="en-IN" dirty="0">
                <a:solidFill>
                  <a:schemeClr val="tx2">
                    <a:lumMod val="75000"/>
                  </a:schemeClr>
                </a:solidFill>
                <a:latin typeface="Palatino Linotype" panose="02040502050505030304" pitchFamily="18" charset="0"/>
              </a:rPr>
              <a:t> within a STORED FUNCTION. This prohibition includes </a:t>
            </a:r>
            <a:r>
              <a:rPr lang="en-IN" dirty="0">
                <a:solidFill>
                  <a:srgbClr val="006C86"/>
                </a:solidFill>
                <a:latin typeface="Palatino Linotype" panose="02040502050505030304" pitchFamily="18" charset="0"/>
              </a:rPr>
              <a:t>SELECT</a:t>
            </a:r>
            <a:r>
              <a:rPr lang="en-IN" dirty="0">
                <a:solidFill>
                  <a:schemeClr val="tx2">
                    <a:lumMod val="75000"/>
                  </a:schemeClr>
                </a:solidFill>
                <a:latin typeface="Palatino Linotype" panose="02040502050505030304" pitchFamily="18" charset="0"/>
              </a:rPr>
              <a:t> statements that do not have an </a:t>
            </a:r>
            <a:r>
              <a:rPr lang="en-IN" dirty="0">
                <a:solidFill>
                  <a:srgbClr val="006C86"/>
                </a:solidFill>
                <a:latin typeface="Palatino Linotype" panose="02040502050505030304" pitchFamily="18" charset="0"/>
              </a:rPr>
              <a:t>INTO</a:t>
            </a:r>
            <a:r>
              <a:rPr lang="en-IN" dirty="0">
                <a:solidFill>
                  <a:schemeClr val="tx2">
                    <a:lumMod val="75000"/>
                  </a:schemeClr>
                </a:solidFill>
                <a:latin typeface="Palatino Linotype" panose="02040502050505030304" pitchFamily="18" charset="0"/>
              </a:rPr>
              <a:t> </a:t>
            </a:r>
            <a:r>
              <a:rPr lang="en-IN" dirty="0">
                <a:solidFill>
                  <a:srgbClr val="006C86"/>
                </a:solidFill>
                <a:latin typeface="Palatino Linotype" panose="02040502050505030304" pitchFamily="18" charset="0"/>
              </a:rPr>
              <a:t>var_list </a:t>
            </a:r>
            <a:r>
              <a:rPr lang="en-IN" dirty="0">
                <a:solidFill>
                  <a:schemeClr val="tx2">
                    <a:lumMod val="75000"/>
                  </a:schemeClr>
                </a:solidFill>
                <a:latin typeface="Palatino Linotype" panose="02040502050505030304" pitchFamily="18" charset="0"/>
              </a:rPr>
              <a:t>clause.</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DDL statements, such as </a:t>
            </a:r>
            <a:r>
              <a:rPr lang="en-US" dirty="0">
                <a:solidFill>
                  <a:srgbClr val="006C86"/>
                </a:solidFill>
                <a:latin typeface="Palatino Linotype" panose="02040502050505030304" pitchFamily="18" charset="0"/>
              </a:rPr>
              <a:t>CREATE</a:t>
            </a:r>
            <a:r>
              <a:rPr lang="en-US" dirty="0">
                <a:solidFill>
                  <a:schemeClr val="tx2">
                    <a:lumMod val="75000"/>
                  </a:schemeClr>
                </a:solidFill>
                <a:latin typeface="Palatino Linotype" panose="02040502050505030304" pitchFamily="18" charset="0"/>
              </a:rPr>
              <a:t>, </a:t>
            </a:r>
            <a:r>
              <a:rPr lang="en-US" dirty="0">
                <a:solidFill>
                  <a:srgbClr val="006C86"/>
                </a:solidFill>
                <a:latin typeface="Palatino Linotype" panose="02040502050505030304" pitchFamily="18" charset="0"/>
              </a:rPr>
              <a:t>ALTER</a:t>
            </a:r>
            <a:r>
              <a:rPr lang="en-US" dirty="0">
                <a:solidFill>
                  <a:schemeClr val="tx2">
                    <a:lumMod val="75000"/>
                  </a:schemeClr>
                </a:solidFill>
                <a:latin typeface="Palatino Linotype" panose="02040502050505030304" pitchFamily="18" charset="0"/>
              </a:rPr>
              <a:t>, and </a:t>
            </a:r>
            <a:r>
              <a:rPr lang="en-US" dirty="0">
                <a:solidFill>
                  <a:srgbClr val="006C86"/>
                </a:solidFill>
                <a:latin typeface="Palatino Linotype" panose="02040502050505030304" pitchFamily="18" charset="0"/>
              </a:rPr>
              <a:t>DROP</a:t>
            </a:r>
            <a:r>
              <a:rPr lang="en-US" dirty="0">
                <a:solidFill>
                  <a:schemeClr val="tx2">
                    <a:lumMod val="75000"/>
                  </a:schemeClr>
                </a:solidFill>
                <a:latin typeface="Palatino Linotype" panose="02040502050505030304" pitchFamily="18" charset="0"/>
              </a:rPr>
              <a:t> etc. are permits STORED PROCEDURES, (</a:t>
            </a:r>
            <a:r>
              <a:rPr lang="en-US" sz="2000" b="1" dirty="0">
                <a:solidFill>
                  <a:srgbClr val="C00000"/>
                </a:solidFill>
                <a:latin typeface="Palatino Linotype" panose="02040502050505030304" pitchFamily="18" charset="0"/>
              </a:rPr>
              <a:t>but not in </a:t>
            </a:r>
            <a:r>
              <a:rPr lang="en-US" dirty="0">
                <a:solidFill>
                  <a:schemeClr val="tx2">
                    <a:lumMod val="75000"/>
                  </a:schemeClr>
                </a:solidFill>
                <a:latin typeface="Palatino Linotype" panose="02040502050505030304" pitchFamily="18" charset="0"/>
              </a:rPr>
              <a:t>STORED FUNCTIONS).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ERROR 1314 (0A000): USE command is not allowed in stored procedures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Stored PROCEDURES and FUNCTIONS name can have max 64 char.</a:t>
            </a:r>
          </a:p>
        </p:txBody>
      </p:sp>
      <p:sp>
        <p:nvSpPr>
          <p:cNvPr id="8" name="TextBox 7">
            <a:extLst>
              <a:ext uri="{FF2B5EF4-FFF2-40B4-BE49-F238E27FC236}">
                <a16:creationId xmlns:a16="http://schemas.microsoft.com/office/drawing/2014/main" id="{C2EEBB75-D77D-4CBB-9F7C-CC85AFDC35F6}"/>
              </a:ext>
            </a:extLst>
          </p:cNvPr>
          <p:cNvSpPr txBox="1"/>
          <p:nvPr/>
        </p:nvSpPr>
        <p:spPr>
          <a:xfrm>
            <a:off x="1676400" y="4449306"/>
            <a:ext cx="8839200"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GRANT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EXECUTE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 object_name </a:t>
            </a:r>
            <a:r>
              <a:rPr lang="en-IN" dirty="0">
                <a:solidFill>
                  <a:srgbClr val="0077AA"/>
                </a:solidFill>
                <a:latin typeface="Segoe UI Semilight" panose="020B0402040204020203" pitchFamily="34" charset="0"/>
                <a:cs typeface="Segoe UI Semilight" panose="020B0402040204020203" pitchFamily="34" charset="0"/>
              </a:rPr>
              <a:t>TO</a:t>
            </a:r>
            <a:r>
              <a:rPr lang="en-IN" dirty="0">
                <a:latin typeface="Segoe UI Semilight" panose="020B0402040204020203" pitchFamily="34" charset="0"/>
                <a:cs typeface="Segoe UI Semilight" panose="020B0402040204020203" pitchFamily="34" charset="0"/>
              </a:rPr>
              <a:t> user;</a:t>
            </a:r>
          </a:p>
          <a:p>
            <a:endParaRPr lang="en-IN" sz="4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REVOKE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EXECUTE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cs typeface="Segoe UI Semilight" panose="020B0402040204020203" pitchFamily="34" charset="0"/>
              </a:rPr>
              <a:t> ] object_name </a:t>
            </a:r>
            <a:r>
              <a:rPr lang="en-US" dirty="0">
                <a:solidFill>
                  <a:srgbClr val="0077AA"/>
                </a:solidFill>
                <a:latin typeface="Segoe UI Semilight" panose="020B0402040204020203" pitchFamily="34" charset="0"/>
                <a:cs typeface="Segoe UI Semilight" panose="020B0402040204020203" pitchFamily="34" charset="0"/>
              </a:rPr>
              <a:t>FROM</a:t>
            </a:r>
            <a:r>
              <a:rPr lang="en-US" dirty="0">
                <a:latin typeface="Segoe UI Semilight" panose="020B0402040204020203" pitchFamily="34" charset="0"/>
                <a:cs typeface="Segoe UI Semilight" panose="020B0402040204020203" pitchFamily="34" charset="0"/>
              </a:rPr>
              <a:t> user;</a:t>
            </a:r>
            <a:endParaRPr lang="en-IN" dirty="0">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4718AB44-4E64-4B8A-80BC-E689E8609A5A}"/>
              </a:ext>
            </a:extLst>
          </p:cNvPr>
          <p:cNvSpPr txBox="1"/>
          <p:nvPr/>
        </p:nvSpPr>
        <p:spPr>
          <a:xfrm>
            <a:off x="191344" y="5827911"/>
            <a:ext cx="609600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t> </a:t>
            </a:r>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&lt;routine_name&gt;</a:t>
            </a:r>
          </a:p>
          <a:p>
            <a:pPr marL="171450" indent="-171450">
              <a:buFont typeface="Arial" panose="020B0604020202020204" pitchFamily="34" charset="0"/>
              <a:buChar char="•"/>
            </a:pPr>
            <a:endParaRPr lang="en-IN" sz="6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solidFill>
                  <a:srgbClr val="0077AA"/>
                </a:solidFill>
                <a:latin typeface="Segoe UI Semilight" panose="020B0402040204020203" pitchFamily="34" charset="0"/>
                <a:cs typeface="Segoe UI Semilight" panose="020B0402040204020203" pitchFamily="34" charset="0"/>
              </a:rPr>
              <a:t> CREATE FUNCTION </a:t>
            </a:r>
            <a:r>
              <a:rPr lang="en-IN" dirty="0">
                <a:latin typeface="Segoe UI Semilight" panose="020B0402040204020203" pitchFamily="34" charset="0"/>
                <a:cs typeface="Segoe UI Semilight" panose="020B0402040204020203" pitchFamily="34" charset="0"/>
              </a:rPr>
              <a:t>&lt;routine_name&gt;</a:t>
            </a:r>
          </a:p>
        </p:txBody>
      </p:sp>
    </p:spTree>
    <p:extLst>
      <p:ext uri="{BB962C8B-B14F-4D97-AF65-F5344CB8AC3E}">
        <p14:creationId xmlns:p14="http://schemas.microsoft.com/office/powerpoint/2010/main" val="369113892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3" name="Rectangle 2"/>
          <p:cNvSpPr/>
          <p:nvPr/>
        </p:nvSpPr>
        <p:spPr>
          <a:xfrm>
            <a:off x="263352" y="692696"/>
            <a:ext cx="1169012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2369880"/>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solidFill>
                  <a:srgbClr val="0077AA"/>
                </a:solidFill>
                <a:latin typeface="Liberation Mono"/>
              </a:rPr>
              <a:t>proc_parameter:</a:t>
            </a:r>
          </a:p>
          <a:p>
            <a:r>
              <a:rPr lang="en-IN" sz="2000" dirty="0">
                <a:solidFill>
                  <a:srgbClr val="0077AA"/>
                </a:solidFill>
                <a:latin typeface="Liberation Mono"/>
              </a:rPr>
              <a:t>    [ IN | OUT | INOUT ] param_name type</a:t>
            </a:r>
          </a:p>
          <a:p>
            <a:endParaRPr lang="en-IN" sz="2000" dirty="0">
              <a:solidFill>
                <a:srgbClr val="0077AA"/>
              </a:solidFill>
              <a:latin typeface="Liberation Mono"/>
            </a:endParaRPr>
          </a:p>
          <a:p>
            <a:endParaRPr lang="en-IN" sz="800" dirty="0">
              <a:solidFill>
                <a:srgbClr val="0077AA"/>
              </a:solidFill>
              <a:latin typeface="Liberation Mono"/>
            </a:endParaRPr>
          </a:p>
          <a:p>
            <a:r>
              <a:rPr lang="en-IN" sz="2000" dirty="0">
                <a:solidFill>
                  <a:srgbClr val="0077AA"/>
                </a:solidFill>
                <a:latin typeface="Liberation Mono"/>
              </a:rPr>
              <a:t>CREATE FUNCTION sp_name ([func_parameter[,...]])</a:t>
            </a:r>
          </a:p>
          <a:p>
            <a:r>
              <a:rPr lang="en-IN" sz="2000" dirty="0">
                <a:solidFill>
                  <a:srgbClr val="0077AA"/>
                </a:solidFill>
                <a:latin typeface="Liberation Mono"/>
              </a:rPr>
              <a:t>    RETURNS type</a:t>
            </a:r>
          </a:p>
          <a:p>
            <a:r>
              <a:rPr lang="en-IN" sz="2000" dirty="0">
                <a:solidFill>
                  <a:srgbClr val="0077AA"/>
                </a:solidFill>
                <a:latin typeface="Liberation Mono"/>
              </a:rPr>
              <a:t>DETERMINISTIC</a:t>
            </a:r>
          </a:p>
        </p:txBody>
      </p:sp>
      <p:sp>
        <p:nvSpPr>
          <p:cNvPr id="6" name="Rectangle 5"/>
          <p:cNvSpPr/>
          <p:nvPr/>
        </p:nvSpPr>
        <p:spPr>
          <a:xfrm>
            <a:off x="9876212" y="2708920"/>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591068" y="1890410"/>
            <a:ext cx="5375920"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
        <p:nvSpPr>
          <p:cNvPr id="9" name="TextBox 8">
            <a:extLst>
              <a:ext uri="{FF2B5EF4-FFF2-40B4-BE49-F238E27FC236}">
                <a16:creationId xmlns:a16="http://schemas.microsoft.com/office/drawing/2014/main" id="{AF32A960-C42B-437F-AAFB-22E1766A3FC9}"/>
              </a:ext>
            </a:extLst>
          </p:cNvPr>
          <p:cNvSpPr txBox="1"/>
          <p:nvPr/>
        </p:nvSpPr>
        <p:spPr>
          <a:xfrm>
            <a:off x="244244" y="6165304"/>
            <a:ext cx="11618118" cy="707886"/>
          </a:xfrm>
          <a:prstGeom prst="rect">
            <a:avLst/>
          </a:prstGeom>
          <a:noFill/>
        </p:spPr>
        <p:txBody>
          <a:bodyPr wrap="square">
            <a:spAutoFit/>
          </a:bodyPr>
          <a:lstStyle/>
          <a:p>
            <a:r>
              <a:rPr lang="en-IN" sz="2000" b="1" dirty="0">
                <a:latin typeface="Liberation Mono"/>
              </a:rPr>
              <a:t>Parameter</a:t>
            </a:r>
            <a:r>
              <a:rPr lang="en-IN" sz="2000" dirty="0">
                <a:latin typeface="Liberation Mono"/>
              </a:rPr>
              <a:t>: Is an unknown thing. Means it exists but don’t know it. </a:t>
            </a:r>
          </a:p>
          <a:p>
            <a:r>
              <a:rPr lang="en-IN" sz="2000" dirty="0">
                <a:solidFill>
                  <a:srgbClr val="FF0000"/>
                </a:solidFill>
                <a:latin typeface="Liberation Mono"/>
              </a:rPr>
              <a:t>e.g. </a:t>
            </a:r>
            <a:r>
              <a:rPr lang="en-IN" sz="2000" dirty="0">
                <a:latin typeface="Liberation Mono"/>
              </a:rPr>
              <a:t>Blood sugar it exists but we don’t know it.</a:t>
            </a:r>
            <a:endParaRPr lang="en-IN" sz="2000" dirty="0"/>
          </a:p>
        </p:txBody>
      </p:sp>
      <p:sp>
        <p:nvSpPr>
          <p:cNvPr id="10" name="Rectangle 9">
            <a:extLst>
              <a:ext uri="{FF2B5EF4-FFF2-40B4-BE49-F238E27FC236}">
                <a16:creationId xmlns:a16="http://schemas.microsoft.com/office/drawing/2014/main" id="{7427CB8D-6244-44BF-A312-A2C020168846}"/>
              </a:ext>
            </a:extLst>
          </p:cNvPr>
          <p:cNvSpPr/>
          <p:nvPr/>
        </p:nvSpPr>
        <p:spPr>
          <a:xfrm>
            <a:off x="361027" y="40114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11" name="Rectangle 10">
            <a:extLst>
              <a:ext uri="{FF2B5EF4-FFF2-40B4-BE49-F238E27FC236}">
                <a16:creationId xmlns:a16="http://schemas.microsoft.com/office/drawing/2014/main" id="{AB1789F4-D14B-436B-9B95-1FD934D4F8C2}"/>
              </a:ext>
            </a:extLst>
          </p:cNvPr>
          <p:cNvSpPr/>
          <p:nvPr/>
        </p:nvSpPr>
        <p:spPr>
          <a:xfrm>
            <a:off x="6158328" y="3518715"/>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EXISTS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6351979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proc_parameter - out | inout param-name type</a:t>
            </a:r>
          </a:p>
        </p:txBody>
      </p:sp>
      <p:sp>
        <p:nvSpPr>
          <p:cNvPr id="3" name="Rectangle 2"/>
          <p:cNvSpPr/>
          <p:nvPr/>
        </p:nvSpPr>
        <p:spPr>
          <a:xfrm>
            <a:off x="263352" y="692696"/>
            <a:ext cx="1169012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1015663"/>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latin typeface="Liberation Mono"/>
              </a:rPr>
              <a:t>proc_parameter:</a:t>
            </a:r>
          </a:p>
          <a:p>
            <a:r>
              <a:rPr lang="en-IN" sz="2000" dirty="0">
                <a:solidFill>
                  <a:srgbClr val="0077AA"/>
                </a:solidFill>
                <a:latin typeface="Liberation Mono"/>
              </a:rPr>
              <a:t>    </a:t>
            </a:r>
            <a:r>
              <a:rPr lang="en-IN" sz="2000" dirty="0">
                <a:solidFill>
                  <a:schemeClr val="bg1">
                    <a:lumMod val="50000"/>
                  </a:schemeClr>
                </a:solidFill>
                <a:latin typeface="Liberation Mono"/>
              </a:rPr>
              <a:t>[</a:t>
            </a:r>
            <a:r>
              <a:rPr lang="en-IN" sz="2000" dirty="0">
                <a:solidFill>
                  <a:srgbClr val="FD8603"/>
                </a:solidFill>
                <a:latin typeface="Liberation Mono"/>
              </a:rPr>
              <a:t> IN </a:t>
            </a:r>
            <a:r>
              <a:rPr lang="en-IN" sz="2000" dirty="0">
                <a:solidFill>
                  <a:schemeClr val="bg1">
                    <a:lumMod val="50000"/>
                  </a:schemeClr>
                </a:solidFill>
                <a:latin typeface="Liberation Mono"/>
              </a:rPr>
              <a:t>|</a:t>
            </a:r>
            <a:r>
              <a:rPr lang="en-IN" sz="2000" dirty="0">
                <a:solidFill>
                  <a:srgbClr val="FD8603"/>
                </a:solidFill>
                <a:latin typeface="Liberation Mono"/>
              </a:rPr>
              <a:t> OUT </a:t>
            </a:r>
            <a:r>
              <a:rPr lang="en-IN" sz="2000" dirty="0">
                <a:solidFill>
                  <a:schemeClr val="bg1">
                    <a:lumMod val="50000"/>
                  </a:schemeClr>
                </a:solidFill>
                <a:latin typeface="Liberation Mono"/>
              </a:rPr>
              <a:t>|</a:t>
            </a:r>
            <a:r>
              <a:rPr lang="en-IN" sz="2000" dirty="0">
                <a:solidFill>
                  <a:srgbClr val="FD8603"/>
                </a:solidFill>
                <a:latin typeface="Liberation Mono"/>
              </a:rPr>
              <a:t> INOUT </a:t>
            </a:r>
            <a:r>
              <a:rPr lang="en-IN" sz="2000" dirty="0">
                <a:solidFill>
                  <a:schemeClr val="bg1">
                    <a:lumMod val="50000"/>
                  </a:schemeClr>
                </a:solidFill>
                <a:latin typeface="Liberation Mono"/>
              </a:rPr>
              <a:t>]</a:t>
            </a:r>
            <a:r>
              <a:rPr lang="en-IN" sz="2000" dirty="0">
                <a:solidFill>
                  <a:srgbClr val="FD8603"/>
                </a:solidFill>
                <a:latin typeface="Liberation Mono"/>
              </a:rPr>
              <a:t> param_name type</a:t>
            </a:r>
          </a:p>
        </p:txBody>
      </p:sp>
      <p:sp>
        <p:nvSpPr>
          <p:cNvPr id="12" name="TextBox 11">
            <a:extLst>
              <a:ext uri="{FF2B5EF4-FFF2-40B4-BE49-F238E27FC236}">
                <a16:creationId xmlns:a16="http://schemas.microsoft.com/office/drawing/2014/main" id="{42473276-B36C-41DA-8448-22E4B9842446}"/>
              </a:ext>
            </a:extLst>
          </p:cNvPr>
          <p:cNvSpPr txBox="1"/>
          <p:nvPr/>
        </p:nvSpPr>
        <p:spPr>
          <a:xfrm>
            <a:off x="413494" y="2924944"/>
            <a:ext cx="11155114" cy="178510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algn="just"/>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For each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 pass a user-defined variable in the </a:t>
            </a:r>
            <a:r>
              <a:rPr lang="en-IN" b="1" dirty="0">
                <a:latin typeface="Palatino Linotype" panose="02040502050505030304" pitchFamily="18" charset="0"/>
              </a:rPr>
              <a:t>CALL</a:t>
            </a:r>
            <a:r>
              <a:rPr lang="en-IN" dirty="0">
                <a:latin typeface="Palatino Linotype" panose="02040502050505030304" pitchFamily="18" charset="0"/>
              </a:rPr>
              <a:t> statement that invokes the PROCEDURE. So that you can obtain its value when the PROCEDURE returns.</a:t>
            </a:r>
          </a:p>
          <a:p>
            <a:pPr marL="285750" indent="-285750" algn="just">
              <a:buFont typeface="Arial" panose="020B0604020202020204" pitchFamily="34" charset="0"/>
              <a:buChar char="•"/>
            </a:pPr>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If you are calling the PROCEDURE from within another stored PROCEDURE or FUNCTION, you can also pass a routine parameter or local routine variable as an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a:t>
            </a:r>
          </a:p>
        </p:txBody>
      </p:sp>
    </p:spTree>
    <p:extLst>
      <p:ext uri="{BB962C8B-B14F-4D97-AF65-F5344CB8AC3E}">
        <p14:creationId xmlns:p14="http://schemas.microsoft.com/office/powerpoint/2010/main" val="2425644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6" name="Rectangle 5">
            <a:extLst>
              <a:ext uri="{FF2B5EF4-FFF2-40B4-BE49-F238E27FC236}">
                <a16:creationId xmlns:a16="http://schemas.microsoft.com/office/drawing/2014/main" id="{E9A2D1C9-1561-460B-BE5E-5BB2A50A12A5}"/>
              </a:ext>
            </a:extLst>
          </p:cNvPr>
          <p:cNvSpPr/>
          <p:nvPr/>
        </p:nvSpPr>
        <p:spPr>
          <a:xfrm>
            <a:off x="227348" y="928671"/>
            <a:ext cx="11737304" cy="307776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rPr>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FUNCTIONS are normally used for computations where as PROCEDURES are normally used for executing business logic.</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returns 1 value only. PROCEDURE can return multiple values (max 1024).</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can be called directly by SQL statement like select func_name from dual while PROCEDURES cannot.</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dose  not allow the use of DDL statements (like: CREATE, ALTER, DROP etc.) while PROCEDURE  can.</a:t>
            </a:r>
          </a:p>
        </p:txBody>
      </p:sp>
      <p:sp>
        <p:nvSpPr>
          <p:cNvPr id="7" name="Rectangle 6">
            <a:extLst>
              <a:ext uri="{FF2B5EF4-FFF2-40B4-BE49-F238E27FC236}">
                <a16:creationId xmlns:a16="http://schemas.microsoft.com/office/drawing/2014/main" id="{E154FDA3-6358-4826-A655-B2127B6A1EF6}"/>
              </a:ext>
            </a:extLst>
          </p:cNvPr>
          <p:cNvSpPr/>
          <p:nvPr/>
        </p:nvSpPr>
        <p:spPr>
          <a:xfrm>
            <a:off x="227348" y="4031193"/>
            <a:ext cx="11737304" cy="830997"/>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
        <p:nvSpPr>
          <p:cNvPr id="8" name="TextBox 7">
            <a:extLst>
              <a:ext uri="{FF2B5EF4-FFF2-40B4-BE49-F238E27FC236}">
                <a16:creationId xmlns:a16="http://schemas.microsoft.com/office/drawing/2014/main" id="{4F29923A-1946-4AD1-AB53-B1F1112C5E6B}"/>
              </a:ext>
            </a:extLst>
          </p:cNvPr>
          <p:cNvSpPr txBox="1"/>
          <p:nvPr/>
        </p:nvSpPr>
        <p:spPr>
          <a:xfrm>
            <a:off x="227348" y="5006206"/>
            <a:ext cx="11737304" cy="116955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p>
          <a:p>
            <a:pPr marL="285750" indent="-285750">
              <a:buFont typeface="Arial" panose="020B0604020202020204" pitchFamily="34" charset="0"/>
              <a:buChar char="•"/>
            </a:pPr>
            <a:r>
              <a:rPr lang="en-IN" dirty="0">
                <a:latin typeface="Palatino Linotype" panose="02040502050505030304" pitchFamily="18" charset="0"/>
              </a:rPr>
              <a:t>MySQL permits routines to contain DDL statements, such as CREATE, ALTER and DROP in </a:t>
            </a:r>
            <a:r>
              <a:rPr lang="en-IN" b="1" dirty="0">
                <a:latin typeface="Palatino Linotype" panose="02040502050505030304" pitchFamily="18" charset="0"/>
              </a:rPr>
              <a:t>stored procedure,</a:t>
            </a:r>
          </a:p>
          <a:p>
            <a:pPr marL="285750" indent="-285750">
              <a:buFont typeface="Arial" panose="020B0604020202020204" pitchFamily="34" charset="0"/>
              <a:buChar char="•"/>
            </a:pPr>
            <a:endParaRPr lang="en-IN" sz="400" b="1"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but DDL statements, such as CREATE, ALTER and DROP are not permits in </a:t>
            </a:r>
            <a:r>
              <a:rPr lang="en-IN" b="1" dirty="0">
                <a:latin typeface="Palatino Linotype" panose="02040502050505030304" pitchFamily="18" charset="0"/>
              </a:rPr>
              <a:t>stored function</a:t>
            </a:r>
            <a:r>
              <a:rPr lang="en-IN" dirty="0">
                <a:latin typeface="Palatino Linotype" panose="02040502050505030304" pitchFamily="18" charset="0"/>
              </a:rPr>
              <a:t>.</a:t>
            </a:r>
          </a:p>
        </p:txBody>
      </p:sp>
    </p:spTree>
    <p:extLst>
      <p:ext uri="{BB962C8B-B14F-4D97-AF65-F5344CB8AC3E}">
        <p14:creationId xmlns:p14="http://schemas.microsoft.com/office/powerpoint/2010/main" val="333302152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and call stored procedure</a:t>
            </a:r>
          </a:p>
        </p:txBody>
      </p:sp>
      <p:sp>
        <p:nvSpPr>
          <p:cNvPr id="3" name="Rectangle 2"/>
          <p:cNvSpPr/>
          <p:nvPr/>
        </p:nvSpPr>
        <p:spPr>
          <a:xfrm>
            <a:off x="455787" y="692696"/>
            <a:ext cx="11184829"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84881" y="1484784"/>
            <a:ext cx="10900469" cy="769441"/>
          </a:xfrm>
          <a:prstGeom prst="rect">
            <a:avLst/>
          </a:prstGeom>
          <a:solidFill>
            <a:schemeClr val="bg1"/>
          </a:solidFill>
        </p:spPr>
        <p:txBody>
          <a:bodyPr wrap="square">
            <a:spAutoFit/>
          </a:bodyPr>
          <a:lstStyle/>
          <a:p>
            <a:r>
              <a:rPr lang="en-IN" dirty="0">
                <a:solidFill>
                  <a:srgbClr val="0077AA"/>
                </a:solidFill>
                <a:latin typeface="Liberation Mono"/>
              </a:rPr>
              <a:t>source </a:t>
            </a:r>
            <a:r>
              <a:rPr lang="en-IN" i="1" dirty="0" err="1">
                <a:solidFill>
                  <a:srgbClr val="000000"/>
                </a:solidFill>
                <a:latin typeface="Liberation Mono"/>
              </a:rPr>
              <a:t>file_name.sql</a:t>
            </a:r>
            <a:endParaRPr lang="en-IN" i="1" dirty="0">
              <a:solidFill>
                <a:srgbClr val="000000"/>
              </a:solidFill>
              <a:latin typeface="Liberation Mono"/>
            </a:endParaRPr>
          </a:p>
          <a:p>
            <a:endParaRPr lang="en-IN" sz="800" dirty="0">
              <a:solidFill>
                <a:srgbClr val="0077AA"/>
              </a:solidFill>
              <a:latin typeface="Liberation Mono"/>
            </a:endParaRPr>
          </a:p>
          <a:p>
            <a:r>
              <a:rPr lang="en-IN" dirty="0">
                <a:solidFill>
                  <a:srgbClr val="0077AA"/>
                </a:solidFill>
                <a:latin typeface="Liberation Mono"/>
              </a:rPr>
              <a:t>\. </a:t>
            </a:r>
            <a:r>
              <a:rPr lang="en-IN" i="1" dirty="0" err="1">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551383" y="2494637"/>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 </a:t>
            </a:r>
            <a:r>
              <a:rPr lang="en-IN" dirty="0" err="1">
                <a:solidFill>
                  <a:srgbClr val="006C86"/>
                </a:solidFill>
                <a:latin typeface="Liberation Mono"/>
                <a:ea typeface="Segoe UI Symbol" panose="020B0502040204020203" pitchFamily="34" charset="0"/>
                <a:cs typeface="Segoe UI Semilight" panose="020B0402040204020203" pitchFamily="34" charset="0"/>
              </a:rPr>
              <a:t>file_name.sql</a:t>
            </a:r>
            <a:r>
              <a:rPr lang="en-IN" dirty="0">
                <a:solidFill>
                  <a:srgbClr val="006C86"/>
                </a:solidFill>
                <a:latin typeface="Liberation Mono"/>
                <a:ea typeface="Segoe UI Symbol" panose="020B0502040204020203" pitchFamily="34" charset="0"/>
                <a:cs typeface="Segoe UI Semilight" panose="020B0402040204020203" pitchFamily="34" charset="0"/>
              </a:rPr>
              <a:t>;</a:t>
            </a:r>
          </a:p>
        </p:txBody>
      </p:sp>
      <p:sp>
        <p:nvSpPr>
          <p:cNvPr id="6" name="Rectangle 5"/>
          <p:cNvSpPr/>
          <p:nvPr/>
        </p:nvSpPr>
        <p:spPr>
          <a:xfrm>
            <a:off x="455787" y="3513782"/>
            <a:ext cx="11184829"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551383" y="5662989"/>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551383" y="4646121"/>
            <a:ext cx="5687201" cy="769441"/>
          </a:xfrm>
          <a:prstGeom prst="rect">
            <a:avLst/>
          </a:prstGeom>
        </p:spPr>
        <p:txBody>
          <a:bodyPr wrap="square">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endParaRPr lang="en-IN" sz="800" dirty="0">
              <a:solidFill>
                <a:srgbClr val="999999"/>
              </a:solidFill>
              <a:latin typeface="Liberation Mono"/>
            </a:endParaRP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371364" y="3225969"/>
            <a:ext cx="11449272" cy="1015663"/>
          </a:xfrm>
          <a:prstGeom prst="rect">
            <a:avLst/>
          </a:prstGeom>
          <a:noFill/>
        </p:spPr>
        <p:txBody>
          <a:bodyPr wrap="square">
            <a:spAutoFit/>
          </a:bodyPr>
          <a:lstStyle/>
          <a:p>
            <a:pPr algn="just"/>
            <a:r>
              <a:rPr lang="en-IN" sz="2000" dirty="0">
                <a:latin typeface="Palatino Linotype" panose="02040502050505030304" pitchFamily="18"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077888" y="2636912"/>
            <a:ext cx="10036224"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a:t>
            </a:r>
          </a:p>
          <a:p>
            <a:pPr algn="ctr"/>
            <a:r>
              <a:rPr lang="en-US" sz="4800" dirty="0">
                <a:solidFill>
                  <a:srgbClr val="DC525C"/>
                </a:solidFill>
                <a:latin typeface="Segoe UI Light" panose="020B0502040204020203" pitchFamily="34" charset="0"/>
                <a:cs typeface="Segoe UI Light" panose="020B0502040204020203" pitchFamily="34" charset="0"/>
              </a:rPr>
              <a:t>compound-statement</a:t>
            </a:r>
          </a:p>
        </p:txBody>
      </p:sp>
      <p:sp>
        <p:nvSpPr>
          <p:cNvPr id="3" name="Rectangle 2"/>
          <p:cNvSpPr/>
          <p:nvPr/>
        </p:nvSpPr>
        <p:spPr>
          <a:xfrm>
            <a:off x="551384" y="4289028"/>
            <a:ext cx="11089232" cy="2308324"/>
          </a:xfrm>
          <a:prstGeom prst="rect">
            <a:avLst/>
          </a:prstGeom>
          <a:noFill/>
        </p:spPr>
        <p:txBody>
          <a:bodyPr wrap="square">
            <a:spAutoFit/>
          </a:bodyPr>
          <a:lstStyle/>
          <a:p>
            <a:pPr algn="just"/>
            <a:r>
              <a:rPr lang="en-IN" sz="2200" dirty="0">
                <a:latin typeface="Palatino Linotype" panose="02040502050505030304" pitchFamily="18" charset="0"/>
                <a:cs typeface="Arial" panose="020B0604020202020204" pitchFamily="34" charset="0"/>
              </a:rPr>
              <a:t>A compound statement is a block that can contain:</a:t>
            </a:r>
          </a:p>
          <a:p>
            <a:pPr algn="just"/>
            <a:endParaRPr lang="en-IN" sz="200" dirty="0">
              <a:latin typeface="Palatino Linotype" panose="02040502050505030304" pitchFamily="18" charset="0"/>
              <a:cs typeface="Arial" panose="020B0604020202020204" pitchFamily="34" charset="0"/>
            </a:endParaRP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other blocks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variables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cursors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exception handlers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compound statements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flow control constructs such as loops and conditional tests</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156EF34E-4EDC-478C-A30C-4560F43935D5}"/>
              </a:ext>
            </a:extLst>
          </p:cNvPr>
          <p:cNvSpPr/>
          <p:nvPr/>
        </p:nvSpPr>
        <p:spPr>
          <a:xfrm>
            <a:off x="577845" y="2606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42266D04-809B-41C7-BD10-8AAA2350448F}"/>
              </a:ext>
            </a:extLst>
          </p:cNvPr>
          <p:cNvSpPr/>
          <p:nvPr/>
        </p:nvSpPr>
        <p:spPr>
          <a:xfrm>
            <a:off x="6047980" y="260648"/>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19808519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5775266"/>
              </p:ext>
            </p:extLst>
          </p:nvPr>
        </p:nvGraphicFramePr>
        <p:xfrm>
          <a:off x="7464152" y="730622"/>
          <a:ext cx="4680520" cy="426720"/>
        </p:xfrm>
        <a:graphic>
          <a:graphicData uri="http://schemas.openxmlformats.org/drawingml/2006/table">
            <a:tbl>
              <a:tblPr/>
              <a:tblGrid>
                <a:gridCol w="4680520">
                  <a:extLst>
                    <a:ext uri="{9D8B030D-6E8A-4147-A177-3AD203B41FA5}">
                      <a16:colId xmlns:a16="http://schemas.microsoft.com/office/drawing/2014/main" val="20000"/>
                    </a:ext>
                  </a:extLst>
                </a:gridCol>
              </a:tblGrid>
              <a:tr h="0">
                <a:tc>
                  <a:txBody>
                    <a:bodyPr/>
                    <a:lstStyle/>
                    <a:p>
                      <a:pPr algn="l" fontAlgn="t" latinLnBrk="1"/>
                      <a:r>
                        <a:rPr lang="en-IN" sz="2200" dirty="0">
                          <a:solidFill>
                            <a:srgbClr val="FECF84"/>
                          </a:solidFill>
                          <a:effectLst/>
                          <a:latin typeface="inherit"/>
                        </a:rPr>
                        <a:t>DECLARE</a:t>
                      </a:r>
                      <a:r>
                        <a:rPr lang="en-IN" sz="2200" dirty="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p>
                  </a:txBody>
                  <a:tcPr>
                    <a:lnL>
                      <a:noFill/>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865096" y="188640"/>
            <a:ext cx="2279576" cy="369332"/>
          </a:xfrm>
          <a:prstGeom prst="rect">
            <a:avLst/>
          </a:prstGeom>
        </p:spPr>
        <p:txBody>
          <a:bodyPr wrap="square">
            <a:spAutoFit/>
          </a:bodyPr>
          <a:lstStyle/>
          <a:p>
            <a:r>
              <a:rPr lang="en-IN" dirty="0">
                <a:solidFill>
                  <a:srgbClr val="000000"/>
                </a:solidFill>
                <a:latin typeface="Open Sans"/>
              </a:rPr>
              <a:t>Declaring variables</a:t>
            </a:r>
          </a:p>
        </p:txBody>
      </p:sp>
      <p:sp>
        <p:nvSpPr>
          <p:cNvPr id="7" name="Rectangle 6"/>
          <p:cNvSpPr/>
          <p:nvPr/>
        </p:nvSpPr>
        <p:spPr>
          <a:xfrm>
            <a:off x="9840416" y="1324071"/>
            <a:ext cx="2304256" cy="369332"/>
          </a:xfrm>
          <a:prstGeom prst="rect">
            <a:avLst/>
          </a:prstGeom>
        </p:spPr>
        <p:txBody>
          <a:bodyPr wrap="square">
            <a:spAutoFit/>
          </a:bodyPr>
          <a:lstStyle/>
          <a:p>
            <a:r>
              <a:rPr lang="en-IN"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3254880247"/>
              </p:ext>
            </p:extLst>
          </p:nvPr>
        </p:nvGraphicFramePr>
        <p:xfrm>
          <a:off x="7464152" y="1766899"/>
          <a:ext cx="4680520" cy="640080"/>
        </p:xfrm>
        <a:graphic>
          <a:graphicData uri="http://schemas.openxmlformats.org/drawingml/2006/table">
            <a:tbl>
              <a:tblPr/>
              <a:tblGrid>
                <a:gridCol w="234675">
                  <a:extLst>
                    <a:ext uri="{9D8B030D-6E8A-4147-A177-3AD203B41FA5}">
                      <a16:colId xmlns:a16="http://schemas.microsoft.com/office/drawing/2014/main" val="20000"/>
                    </a:ext>
                  </a:extLst>
                </a:gridCol>
                <a:gridCol w="4445845">
                  <a:extLst>
                    <a:ext uri="{9D8B030D-6E8A-4147-A177-3AD203B41FA5}">
                      <a16:colId xmlns:a16="http://schemas.microsoft.com/office/drawing/2014/main" val="20001"/>
                    </a:ext>
                  </a:extLst>
                </a:gridCol>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ECF84"/>
                          </a:solidFill>
                          <a:effectLst/>
                          <a:latin typeface="inherit"/>
                        </a:rPr>
                        <a:t>INT</a:t>
                      </a:r>
                      <a:r>
                        <a:rPr lang="en-IN" dirty="0">
                          <a:solidFill>
                            <a:srgbClr val="FFFFFF"/>
                          </a:solidFill>
                          <a:effectLst/>
                          <a:latin typeface="inherit"/>
                        </a:rPr>
                        <a:t>;</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graphicFrame>
        <p:nvGraphicFramePr>
          <p:cNvPr id="10" name="Table 10">
            <a:extLst>
              <a:ext uri="{FF2B5EF4-FFF2-40B4-BE49-F238E27FC236}">
                <a16:creationId xmlns:a16="http://schemas.microsoft.com/office/drawing/2014/main" id="{3F172B1E-4033-426E-BFBA-4A88D0906D67}"/>
              </a:ext>
            </a:extLst>
          </p:cNvPr>
          <p:cNvGraphicFramePr>
            <a:graphicFrameLocks noGrp="1"/>
          </p:cNvGraphicFramePr>
          <p:nvPr>
            <p:extLst>
              <p:ext uri="{D42A27DB-BD31-4B8C-83A1-F6EECF244321}">
                <p14:modId xmlns:p14="http://schemas.microsoft.com/office/powerpoint/2010/main" val="3370665896"/>
              </p:ext>
            </p:extLst>
          </p:nvPr>
        </p:nvGraphicFramePr>
        <p:xfrm>
          <a:off x="335360" y="813832"/>
          <a:ext cx="3762215" cy="1828800"/>
        </p:xfrm>
        <a:graphic>
          <a:graphicData uri="http://schemas.openxmlformats.org/drawingml/2006/table">
            <a:tbl>
              <a:tblPr firstRow="1" bandRow="1">
                <a:tableStyleId>{BDBED569-4797-4DF1-A0F4-6AAB3CD982D8}</a:tableStyleId>
              </a:tblPr>
              <a:tblGrid>
                <a:gridCol w="451466">
                  <a:extLst>
                    <a:ext uri="{9D8B030D-6E8A-4147-A177-3AD203B41FA5}">
                      <a16:colId xmlns:a16="http://schemas.microsoft.com/office/drawing/2014/main" val="1380068625"/>
                    </a:ext>
                  </a:extLst>
                </a:gridCol>
                <a:gridCol w="3310749">
                  <a:extLst>
                    <a:ext uri="{9D8B030D-6E8A-4147-A177-3AD203B41FA5}">
                      <a16:colId xmlns:a16="http://schemas.microsoft.com/office/drawing/2014/main" val="4212706371"/>
                    </a:ext>
                  </a:extLst>
                </a:gridCol>
              </a:tblGrid>
              <a:tr h="370840">
                <a:tc>
                  <a:txBody>
                    <a:bodyPr/>
                    <a:lstStyle/>
                    <a:p>
                      <a:r>
                        <a:rPr lang="en-US" sz="1800" b="0" kern="1200" dirty="0">
                          <a:solidFill>
                            <a:srgbClr val="006C86"/>
                          </a:solidFill>
                          <a:latin typeface="Palatino Linotype" panose="02040502050505030304" pitchFamily="18" charset="0"/>
                          <a:ea typeface="+mn-ea"/>
                          <a:cs typeface="+mn-cs"/>
                        </a:rPr>
                        <a:t> 1.</a:t>
                      </a:r>
                    </a:p>
                    <a:p>
                      <a:r>
                        <a:rPr lang="en-US" sz="1800" b="0" kern="1200" dirty="0">
                          <a:solidFill>
                            <a:srgbClr val="006C86"/>
                          </a:solidFill>
                          <a:latin typeface="Palatino Linotype" panose="02040502050505030304" pitchFamily="18" charset="0"/>
                          <a:ea typeface="+mn-ea"/>
                          <a:cs typeface="+mn-cs"/>
                        </a:rPr>
                        <a:t> </a:t>
                      </a:r>
                    </a:p>
                    <a:p>
                      <a:endParaRPr lang="en-US" sz="1200" b="0" kern="1200" dirty="0">
                        <a:solidFill>
                          <a:srgbClr val="006C86"/>
                        </a:solidFill>
                        <a:latin typeface="Palatino Linotype" panose="02040502050505030304" pitchFamily="18" charset="0"/>
                        <a:ea typeface="+mn-ea"/>
                        <a:cs typeface="+mn-cs"/>
                      </a:endParaRPr>
                    </a:p>
                    <a:p>
                      <a:r>
                        <a:rPr lang="en-US" sz="1800" b="0" kern="1200" dirty="0">
                          <a:solidFill>
                            <a:srgbClr val="006C86"/>
                          </a:solidFill>
                          <a:latin typeface="Palatino Linotype" panose="02040502050505030304" pitchFamily="18" charset="0"/>
                          <a:ea typeface="+mn-ea"/>
                          <a:cs typeface="+mn-cs"/>
                        </a:rPr>
                        <a:t> 2.</a:t>
                      </a:r>
                    </a:p>
                    <a:p>
                      <a:endParaRPr lang="en-IN" sz="1800" b="0" kern="1200" dirty="0">
                        <a:solidFill>
                          <a:srgbClr val="006C86"/>
                        </a:solidFill>
                        <a:latin typeface="Palatino Linotype" panose="02040502050505030304" pitchFamily="18" charset="0"/>
                        <a:ea typeface="+mn-ea"/>
                        <a:cs typeface="+mn-cs"/>
                      </a:endParaRPr>
                    </a:p>
                    <a:p>
                      <a:endParaRPr lang="en-IN" sz="1200" b="0" kern="1200" dirty="0">
                        <a:solidFill>
                          <a:srgbClr val="006C86"/>
                        </a:solidFill>
                        <a:latin typeface="Palatino Linotype" panose="02040502050505030304" pitchFamily="18" charset="0"/>
                        <a:ea typeface="+mn-ea"/>
                        <a:cs typeface="+mn-cs"/>
                      </a:endParaRPr>
                    </a:p>
                    <a:p>
                      <a:r>
                        <a:rPr lang="en-IN" sz="1800" b="0" kern="1200" dirty="0">
                          <a:solidFill>
                            <a:srgbClr val="006C86"/>
                          </a:solidFill>
                          <a:latin typeface="Palatino Linotype" panose="02040502050505030304" pitchFamily="18" charset="0"/>
                          <a:ea typeface="+mn-ea"/>
                          <a:cs typeface="+mn-cs"/>
                        </a:rPr>
                        <a:t> 3. </a:t>
                      </a:r>
                    </a:p>
                  </a:txBody>
                  <a:tcPr/>
                </a:tc>
                <a:tc>
                  <a:txBody>
                    <a:bodyPr/>
                    <a:lstStyle/>
                    <a:p>
                      <a:pPr algn="l" fontAlgn="t" latinLnBrk="1"/>
                      <a:r>
                        <a:rPr lang="en-IN" sz="1800" b="0" kern="1200" dirty="0">
                          <a:solidFill>
                            <a:srgbClr val="006C86"/>
                          </a:solidFill>
                          <a:latin typeface="Palatino Linotype" panose="02040502050505030304" pitchFamily="18" charset="0"/>
                          <a:ea typeface="+mn-ea"/>
                          <a:cs typeface="+mn-cs"/>
                        </a:rPr>
                        <a:t>declare x INT DEFAULT 0;</a:t>
                      </a:r>
                    </a:p>
                    <a:p>
                      <a:pPr algn="l" fontAlgn="t" latinLnBrk="1"/>
                      <a:r>
                        <a:rPr lang="en-IN" sz="1800" b="0" kern="1200" dirty="0">
                          <a:solidFill>
                            <a:srgbClr val="006C86"/>
                          </a:solidFill>
                          <a:latin typeface="Palatino Linotype" panose="02040502050505030304" pitchFamily="18" charset="0"/>
                          <a:ea typeface="+mn-ea"/>
                          <a:cs typeface="+mn-cs"/>
                        </a:rPr>
                        <a:t>SET x := 10;</a:t>
                      </a:r>
                    </a:p>
                    <a:p>
                      <a:endParaRPr lang="en-IN" sz="1200" b="0" kern="1200" dirty="0">
                        <a:solidFill>
                          <a:srgbClr val="006C86"/>
                        </a:solidFill>
                        <a:latin typeface="Palatino Linotype" panose="02040502050505030304" pitchFamily="18" charset="0"/>
                        <a:ea typeface="+mn-ea"/>
                        <a:cs typeface="+mn-cs"/>
                      </a:endParaRPr>
                    </a:p>
                    <a:p>
                      <a:pPr algn="l" fontAlgn="t" latinLnBrk="1"/>
                      <a:r>
                        <a:rPr lang="en-IN" sz="1800" b="0" kern="1200" dirty="0">
                          <a:solidFill>
                            <a:srgbClr val="006C86"/>
                          </a:solidFill>
                          <a:latin typeface="Palatino Linotype" panose="02040502050505030304" pitchFamily="18" charset="0"/>
                          <a:ea typeface="+mn-ea"/>
                          <a:cs typeface="+mn-cs"/>
                        </a:rPr>
                        <a:t>declare y INT;</a:t>
                      </a:r>
                    </a:p>
                    <a:p>
                      <a:pPr algn="l" fontAlgn="t" latinLnBrk="1"/>
                      <a:r>
                        <a:rPr lang="en-IN" sz="1800" b="0" kern="1200" dirty="0">
                          <a:solidFill>
                            <a:srgbClr val="006C86"/>
                          </a:solidFill>
                          <a:latin typeface="Palatino Linotype" panose="02040502050505030304" pitchFamily="18" charset="0"/>
                          <a:ea typeface="+mn-ea"/>
                          <a:cs typeface="+mn-cs"/>
                        </a:rPr>
                        <a:t>SET y := 10;</a:t>
                      </a:r>
                    </a:p>
                    <a:p>
                      <a:pPr algn="l" fontAlgn="t" latinLnBrk="1"/>
                      <a:endParaRPr lang="en-IN" sz="1200" b="0" kern="1200" dirty="0">
                        <a:solidFill>
                          <a:srgbClr val="006C86"/>
                        </a:solidFill>
                        <a:latin typeface="Palatino Linotype" panose="02040502050505030304" pitchFamily="18" charset="0"/>
                        <a:ea typeface="+mn-ea"/>
                        <a:cs typeface="+mn-cs"/>
                      </a:endParaRPr>
                    </a:p>
                    <a:p>
                      <a:pPr algn="l" fontAlgn="t" latinLnBrk="1"/>
                      <a:r>
                        <a:rPr lang="en-US" dirty="0">
                          <a:solidFill>
                            <a:srgbClr val="006C86"/>
                          </a:solidFill>
                          <a:latin typeface="Palatino Linotype" panose="02040502050505030304" pitchFamily="18" charset="0"/>
                        </a:rPr>
                        <a:t>SET x := </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SELECT 1001</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 </a:t>
                      </a:r>
                      <a:endParaRPr lang="en-IN" sz="1800" b="0" kern="1200" dirty="0">
                        <a:solidFill>
                          <a:srgbClr val="006C86"/>
                        </a:solidFill>
                        <a:latin typeface="Palatino Linotype" panose="02040502050505030304" pitchFamily="18" charset="0"/>
                        <a:ea typeface="+mn-ea"/>
                        <a:cs typeface="+mn-cs"/>
                      </a:endParaRPr>
                    </a:p>
                  </a:txBody>
                  <a:tcPr/>
                </a:tc>
                <a:extLst>
                  <a:ext uri="{0D108BD9-81ED-4DB2-BD59-A6C34878D82A}">
                    <a16:rowId xmlns:a16="http://schemas.microsoft.com/office/drawing/2014/main" val="485078474"/>
                  </a:ext>
                </a:extLst>
              </a:tr>
            </a:tbl>
          </a:graphicData>
        </a:graphic>
      </p:graphicFrame>
      <p:graphicFrame>
        <p:nvGraphicFramePr>
          <p:cNvPr id="12" name="Table 11">
            <a:extLst>
              <a:ext uri="{FF2B5EF4-FFF2-40B4-BE49-F238E27FC236}">
                <a16:creationId xmlns:a16="http://schemas.microsoft.com/office/drawing/2014/main" id="{B49C3EEB-4DB9-432E-8F3C-A19C6AA9D636}"/>
              </a:ext>
            </a:extLst>
          </p:cNvPr>
          <p:cNvGraphicFramePr>
            <a:graphicFrameLocks noGrp="1"/>
          </p:cNvGraphicFramePr>
          <p:nvPr>
            <p:extLst>
              <p:ext uri="{D42A27DB-BD31-4B8C-83A1-F6EECF244321}">
                <p14:modId xmlns:p14="http://schemas.microsoft.com/office/powerpoint/2010/main" val="1115958814"/>
              </p:ext>
            </p:extLst>
          </p:nvPr>
        </p:nvGraphicFramePr>
        <p:xfrm>
          <a:off x="245553" y="258276"/>
          <a:ext cx="7938679" cy="396240"/>
        </p:xfrm>
        <a:graphic>
          <a:graphicData uri="http://schemas.openxmlformats.org/drawingml/2006/table">
            <a:tbl>
              <a:tblPr/>
              <a:tblGrid>
                <a:gridCol w="7938679">
                  <a:extLst>
                    <a:ext uri="{9D8B030D-6E8A-4147-A177-3AD203B41FA5}">
                      <a16:colId xmlns:a16="http://schemas.microsoft.com/office/drawing/2014/main" val="20000"/>
                    </a:ext>
                  </a:extLst>
                </a:gridCol>
              </a:tblGrid>
              <a:tr h="0">
                <a:tc>
                  <a:txBody>
                    <a:bodyPr/>
                    <a:lstStyle/>
                    <a:p>
                      <a:pPr algn="l" fontAlgn="t" latinLnBrk="1"/>
                      <a:r>
                        <a:rPr lang="en-IN" sz="2000" kern="1200" dirty="0">
                          <a:solidFill>
                            <a:srgbClr val="0077AA"/>
                          </a:solidFill>
                          <a:latin typeface="Liberation Mono"/>
                          <a:ea typeface="+mn-ea"/>
                          <a:cs typeface="+mn-cs"/>
                        </a:rPr>
                        <a:t>DECLARE</a:t>
                      </a:r>
                      <a:r>
                        <a:rPr lang="en-IN" sz="2000" dirty="0">
                          <a:solidFill>
                            <a:schemeClr val="tx1"/>
                          </a:solidFill>
                          <a:effectLst/>
                          <a:latin typeface="Liberation Mono"/>
                        </a:rPr>
                        <a:t> variable_name </a:t>
                      </a:r>
                      <a:r>
                        <a:rPr lang="en-IN" sz="2000" kern="1200" dirty="0">
                          <a:solidFill>
                            <a:srgbClr val="0077AA"/>
                          </a:solidFill>
                          <a:latin typeface="Liberation Mono"/>
                          <a:ea typeface="+mn-ea"/>
                          <a:cs typeface="+mn-cs"/>
                        </a:rPr>
                        <a:t>datatype</a:t>
                      </a:r>
                      <a:r>
                        <a:rPr lang="en-IN" sz="2000" dirty="0">
                          <a:solidFill>
                            <a:schemeClr val="tx1"/>
                          </a:solidFill>
                          <a:effectLst/>
                          <a:latin typeface="Liberation Mono"/>
                        </a:rPr>
                        <a:t>(size) [ </a:t>
                      </a:r>
                      <a:r>
                        <a:rPr lang="en-IN" sz="2000" kern="1200" dirty="0">
                          <a:solidFill>
                            <a:srgbClr val="0077AA"/>
                          </a:solidFill>
                          <a:latin typeface="Liberation Mono"/>
                          <a:ea typeface="+mn-ea"/>
                          <a:cs typeface="+mn-cs"/>
                        </a:rPr>
                        <a:t>DEFAULT</a:t>
                      </a:r>
                      <a:r>
                        <a:rPr lang="en-IN" sz="2000" dirty="0">
                          <a:solidFill>
                            <a:schemeClr val="tx1"/>
                          </a:solidFill>
                          <a:effectLst/>
                          <a:latin typeface="Liberation Mono"/>
                        </a:rPr>
                        <a:t> default_value ];</a:t>
                      </a:r>
                    </a:p>
                  </a:txBody>
                  <a:tcPr marL="91428" marR="91428">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5" name="Title 1">
            <a:extLst>
              <a:ext uri="{FF2B5EF4-FFF2-40B4-BE49-F238E27FC236}">
                <a16:creationId xmlns:a16="http://schemas.microsoft.com/office/drawing/2014/main" id="{88C4D779-39FC-4B32-8EA9-DD5BE4BF17F1}"/>
              </a:ext>
            </a:extLst>
          </p:cNvPr>
          <p:cNvSpPr txBox="1">
            <a:spLocks/>
          </p:cNvSpPr>
          <p:nvPr/>
        </p:nvSpPr>
        <p:spPr>
          <a:xfrm>
            <a:off x="1865669" y="2434208"/>
            <a:ext cx="8838049"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17" name="Rectangle 16">
            <a:extLst>
              <a:ext uri="{FF2B5EF4-FFF2-40B4-BE49-F238E27FC236}">
                <a16:creationId xmlns:a16="http://schemas.microsoft.com/office/drawing/2014/main" id="{13AA09E0-DD4B-4DE7-AF9E-2C0042441DCC}"/>
              </a:ext>
            </a:extLst>
          </p:cNvPr>
          <p:cNvSpPr/>
          <p:nvPr/>
        </p:nvSpPr>
        <p:spPr>
          <a:xfrm>
            <a:off x="296069" y="3834333"/>
            <a:ext cx="11487768" cy="1538883"/>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rgbClr val="006C86"/>
                </a:solidFill>
                <a:latin typeface="Palatino Linotype" panose="02040502050505030304" pitchFamily="18" charset="0"/>
              </a:rPr>
              <a:t>DECLARE </a:t>
            </a:r>
            <a:r>
              <a:rPr lang="en-IN" dirty="0">
                <a:solidFill>
                  <a:schemeClr val="tx2">
                    <a:lumMod val="75000"/>
                  </a:schemeClr>
                </a:solidFill>
                <a:latin typeface="Palatino Linotype" panose="02040502050505030304" pitchFamily="18" charset="0"/>
              </a:rPr>
              <a:t>is permitted only inside a </a:t>
            </a:r>
            <a:r>
              <a:rPr lang="en-IN" dirty="0">
                <a:solidFill>
                  <a:srgbClr val="006C86"/>
                </a:solidFill>
                <a:latin typeface="Palatino Linotype" panose="02040502050505030304" pitchFamily="18" charset="0"/>
              </a:rPr>
              <a:t>BEGIN ... END</a:t>
            </a:r>
            <a:r>
              <a:rPr lang="en-IN" dirty="0">
                <a:solidFill>
                  <a:schemeClr val="tx2">
                    <a:lumMod val="75000"/>
                  </a:schemeClr>
                </a:solidFill>
                <a:latin typeface="Palatino Linotype" panose="02040502050505030304" pitchFamily="18" charset="0"/>
              </a:rPr>
              <a:t> compound statement and must be at its start, before any other statements.</a:t>
            </a:r>
          </a:p>
          <a:p>
            <a:pPr marL="285750" indent="-285750">
              <a:buFont typeface="Arial" panose="020B0604020202020204" pitchFamily="34" charset="0"/>
              <a:buChar char="•"/>
            </a:pPr>
            <a:endParaRPr lang="en-IN" sz="2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Only scalar values can be assigned. For example, a statement such as </a:t>
            </a:r>
            <a:r>
              <a:rPr lang="en-US" dirty="0">
                <a:solidFill>
                  <a:srgbClr val="006C86"/>
                </a:solidFill>
                <a:latin typeface="Palatino Linotype" panose="02040502050505030304" pitchFamily="18" charset="0"/>
              </a:rPr>
              <a:t>SET x = (SELECT 1, 2) </a:t>
            </a:r>
            <a:r>
              <a:rPr lang="en-US" sz="2400" dirty="0">
                <a:solidFill>
                  <a:srgbClr val="C00000"/>
                </a:solidFill>
                <a:latin typeface="Palatino Linotype" panose="02040502050505030304" pitchFamily="18" charset="0"/>
              </a:rPr>
              <a:t>is invalid</a:t>
            </a:r>
            <a:r>
              <a:rPr lang="en-US" dirty="0">
                <a:solidFill>
                  <a:schemeClr val="tx2">
                    <a:lumMod val="75000"/>
                  </a:schemeClr>
                </a:solidFill>
                <a:latin typeface="Palatino Linotype" panose="02040502050505030304" pitchFamily="18" charset="0"/>
              </a:rPr>
              <a:t>.</a:t>
            </a:r>
            <a:endParaRPr lang="en-IN" dirty="0">
              <a:solidFill>
                <a:schemeClr val="tx2">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34651244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 default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240016" y="4069308"/>
            <a:ext cx="561268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(SELECT 1001);</a:t>
            </a:r>
          </a:p>
          <a:p>
            <a:pPr marL="261938"/>
            <a:r>
              <a:rPr lang="en-US" dirty="0">
                <a:latin typeface="Segoe UI Semilight" panose="020B0402040204020203" pitchFamily="34" charset="0"/>
                <a:cs typeface="Segoe UI Semilight" panose="020B0402040204020203" pitchFamily="34" charset="0"/>
              </a:rPr>
              <a:t>   SET @y := (SELECT 2001);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5663952" y="4069308"/>
            <a:ext cx="618874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RETURNS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 (SELECT 1002);</a:t>
            </a:r>
          </a:p>
          <a:p>
            <a:pPr marL="261938"/>
            <a:r>
              <a:rPr lang="en-US" dirty="0">
                <a:latin typeface="Segoe UI Semilight" panose="020B0402040204020203" pitchFamily="34" charset="0"/>
                <a:cs typeface="Segoe UI Semilight" panose="020B0402040204020203" pitchFamily="34" charset="0"/>
              </a:rPr>
              <a:t>    SET @y := (SELECT 2002);</a:t>
            </a:r>
          </a:p>
          <a:p>
            <a:pPr marL="261938"/>
            <a:r>
              <a:rPr lang="en-US" dirty="0">
                <a:latin typeface="Segoe UI Semilight" panose="020B04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cs typeface="Segoe UI Semilight" panose="020B0402040204020203" pitchFamily="34" charset="0"/>
              </a:rPr>
              <a:t>(x);</a:t>
            </a:r>
            <a:r>
              <a:rPr lang="en-IN" dirty="0">
                <a:latin typeface="Segoe UI Semilight" panose="020B04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44275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INTO para1;</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p:txBody>
      </p:sp>
    </p:spTree>
    <p:extLst>
      <p:ext uri="{BB962C8B-B14F-4D97-AF65-F5344CB8AC3E}">
        <p14:creationId xmlns:p14="http://schemas.microsoft.com/office/powerpoint/2010/main" val="16178059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val="2612566419"/>
      </p:ext>
    </p:extLst>
  </p:cSld>
  <p:clrMapOvr>
    <a:masterClrMapping/>
  </p:clrMapOvr>
  <p:transition/>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 and 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22920"/>
      </p:ext>
    </p:extLst>
  </p:cSld>
  <p:clrMapOvr>
    <a:masterClrMapping/>
  </p:clrMapOvr>
  <p:transition/>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5" name="Rectangle 4">
            <a:extLst>
              <a:ext uri="{FF2B5EF4-FFF2-40B4-BE49-F238E27FC236}">
                <a16:creationId xmlns:a16="http://schemas.microsoft.com/office/drawing/2014/main" id="{0C32BCA3-032A-4E2E-95A3-B978B1F49C73}"/>
              </a:ext>
            </a:extLst>
          </p:cNvPr>
          <p:cNvSpPr/>
          <p:nvPr/>
        </p:nvSpPr>
        <p:spPr>
          <a:xfrm>
            <a:off x="2062758" y="3228945"/>
            <a:ext cx="8838049" cy="400110"/>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 procedure is a group of PL/SQL statements that you can call by name.</a:t>
            </a:r>
          </a:p>
        </p:txBody>
      </p:sp>
      <p:sp>
        <p:nvSpPr>
          <p:cNvPr id="6" name="Rectangle 5">
            <a:extLst>
              <a:ext uri="{FF2B5EF4-FFF2-40B4-BE49-F238E27FC236}">
                <a16:creationId xmlns:a16="http://schemas.microsoft.com/office/drawing/2014/main" id="{89D4B3DA-2B20-48BD-916D-D58F609BC0F2}"/>
              </a:ext>
            </a:extLst>
          </p:cNvPr>
          <p:cNvSpPr/>
          <p:nvPr/>
        </p:nvSpPr>
        <p:spPr>
          <a:xfrm>
            <a:off x="550590" y="3933056"/>
            <a:ext cx="10873208" cy="2369880"/>
          </a:xfrm>
          <a:prstGeom prst="rect">
            <a:avLst/>
          </a:prstGeom>
          <a:solidFill>
            <a:schemeClr val="bg1"/>
          </a:solid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Remember:</a:t>
            </a:r>
          </a:p>
          <a:p>
            <a:pPr>
              <a:buFont typeface="Arial" panose="020B0604020202020204" pitchFamily="34" charset="0"/>
              <a:buNone/>
            </a:pPr>
            <a:endParaRPr lang="en-IN" sz="800" dirty="0">
              <a:solidFill>
                <a:srgbClr val="FF0000"/>
              </a:solidFill>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It is </a:t>
            </a:r>
            <a:r>
              <a:rPr lang="en-IN" b="1" dirty="0">
                <a:latin typeface="Palatino Linotype" panose="02040502050505030304" pitchFamily="18" charset="0"/>
                <a:cs typeface="Segoe UI Light" panose="020B0502040204020203" pitchFamily="34" charset="0"/>
              </a:rPr>
              <a:t>not permitted </a:t>
            </a:r>
            <a:r>
              <a:rPr lang="en-IN" dirty="0">
                <a:latin typeface="Palatino Linotype" panose="02040502050505030304" pitchFamily="18" charset="0"/>
                <a:cs typeface="Segoe UI Light" panose="020B0502040204020203" pitchFamily="34" charset="0"/>
              </a:rPr>
              <a:t>to assign the value DEFAULT to stored PROCEDURE or FUNCTION parameters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solidFill>
                  <a:srgbClr val="FF0000"/>
                </a:solidFill>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p_ID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10)</a:t>
            </a:r>
          </a:p>
          <a:p>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Or stored program local variables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SET</a:t>
            </a:r>
            <a:r>
              <a:rPr lang="en-IN" dirty="0">
                <a:latin typeface="Segoe UI Semilight" panose="020B0402040204020203" pitchFamily="34" charset="0"/>
                <a:cs typeface="Segoe UI Semilight" panose="020B0402040204020203" pitchFamily="34" charset="0"/>
              </a:rPr>
              <a:t> var_name =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latin typeface="Segoe UI Semilight" panose="020B0402040204020203" pitchFamily="34" charset="0"/>
                <a:cs typeface="Segoe UI Semilight" panose="020B0402040204020203" pitchFamily="34" charset="0"/>
              </a:rPr>
              <a:t> some_value.</a:t>
            </a:r>
          </a:p>
        </p:txBody>
      </p:sp>
    </p:spTree>
    <p:extLst>
      <p:ext uri="{BB962C8B-B14F-4D97-AF65-F5344CB8AC3E}">
        <p14:creationId xmlns:p14="http://schemas.microsoft.com/office/powerpoint/2010/main" val="120844497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9376" y="765364"/>
            <a:ext cx="10112424"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479376" y="3261171"/>
            <a:ext cx="10112424"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a:t>
            </a:r>
            <a:r>
              <a:rPr lang="en-IN" dirty="0">
                <a:solidFill>
                  <a:srgbClr val="990055"/>
                </a:solidFill>
                <a:latin typeface="Segoe UI Semilight" panose="020B0402040204020203" pitchFamily="34" charset="0"/>
                <a:cs typeface="Segoe UI Semilight" panose="020B0402040204020203" pitchFamily="34" charset="0"/>
              </a:rPr>
              <a:t>7788</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6700"/>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57601"/>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15</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9376" y="3269883"/>
            <a:ext cx="1036915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j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if (SELECT true FROM dept WHERE deptno =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emp WHERE deptno = 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"Data Not Found";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778072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9676"/>
            <a:ext cx="10040416"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311113"/>
            <a:ext cx="10040416"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myprocedure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p1 = p1+2;</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551384" y="5602014"/>
            <a:ext cx="6039916" cy="923330"/>
          </a:xfrm>
          <a:prstGeom prst="rect">
            <a:avLst/>
          </a:prstGeom>
          <a:noFill/>
        </p:spPr>
        <p:txBody>
          <a:bodyPr wrap="square" rtlCol="0">
            <a:spAutoFit/>
          </a:bodyPr>
          <a:lstStyle/>
          <a:p>
            <a:r>
              <a:rPr lang="en-IN" dirty="0">
                <a:solidFill>
                  <a:schemeClr val="accent5">
                    <a:lumMod val="50000"/>
                  </a:schemeClr>
                </a:solidFill>
                <a:latin typeface="Liberation Mono"/>
              </a:rPr>
              <a:t>mysql&gt; </a:t>
            </a:r>
            <a:r>
              <a:rPr lang="en-IN" dirty="0">
                <a:latin typeface="Liberation Mono"/>
              </a:rPr>
              <a:t>SET </a:t>
            </a:r>
            <a:r>
              <a:rPr lang="en-IN" i="1" dirty="0">
                <a:latin typeface="Liberation Mono"/>
              </a:rPr>
              <a:t>@x </a:t>
            </a:r>
            <a:r>
              <a:rPr lang="en-IN" dirty="0">
                <a:latin typeface="Liberation Mono"/>
              </a:rPr>
              <a:t>= </a:t>
            </a:r>
            <a:r>
              <a:rPr lang="en-IN" dirty="0">
                <a:solidFill>
                  <a:srgbClr val="990055"/>
                </a:solidFill>
                <a:latin typeface="Segoe UI Semilight" panose="020B0402040204020203" pitchFamily="34" charset="0"/>
                <a:cs typeface="Segoe UI Semilight" panose="020B0402040204020203" pitchFamily="34" charset="0"/>
              </a:rPr>
              <a:t>10</a:t>
            </a:r>
          </a:p>
          <a:p>
            <a:r>
              <a:rPr lang="en-IN" dirty="0">
                <a:solidFill>
                  <a:schemeClr val="accent5">
                    <a:lumMod val="50000"/>
                  </a:schemeClr>
                </a:solidFill>
                <a:latin typeface="Liberation Mono"/>
              </a:rPr>
              <a:t>mysql&gt; </a:t>
            </a:r>
            <a:r>
              <a:rPr lang="en-IN" dirty="0">
                <a:latin typeface="Liberation Mono"/>
              </a:rPr>
              <a:t>CALL procudeureName(</a:t>
            </a:r>
            <a:r>
              <a:rPr lang="en-IN" i="1" dirty="0">
                <a:latin typeface="Liberation Mono"/>
              </a:rPr>
              <a:t>@x</a:t>
            </a:r>
            <a:r>
              <a:rPr lang="en-IN" dirty="0">
                <a:latin typeface="Liberation Mono"/>
              </a:rPr>
              <a:t>);</a:t>
            </a:r>
          </a:p>
          <a:p>
            <a:r>
              <a:rPr lang="en-IN" dirty="0">
                <a:solidFill>
                  <a:schemeClr val="accent5">
                    <a:lumMod val="50000"/>
                  </a:schemeClr>
                </a:solidFill>
                <a:latin typeface="Liberation Mono"/>
              </a:rPr>
              <a:t>mysql&gt;</a:t>
            </a:r>
            <a:r>
              <a:rPr lang="en-IN" dirty="0">
                <a:latin typeface="Liberation Mono"/>
              </a:rPr>
              <a:t> SELECT </a:t>
            </a:r>
            <a:r>
              <a:rPr lang="en-IN" i="1" dirty="0">
                <a:latin typeface="Liberation Mono"/>
              </a:rPr>
              <a:t>@x</a:t>
            </a:r>
            <a:endParaRPr lang="en-IN" dirty="0">
              <a:latin typeface="Liberation Mono"/>
            </a:endParaRPr>
          </a:p>
        </p:txBody>
      </p:sp>
    </p:spTree>
    <p:extLst>
      <p:ext uri="{BB962C8B-B14F-4D97-AF65-F5344CB8AC3E}">
        <p14:creationId xmlns:p14="http://schemas.microsoft.com/office/powerpoint/2010/main" val="303062799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404664"/>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2549803"/>
            <a:ext cx="1144927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4782051"/>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LIMIT var1;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D7C80D8-7987-4255-AD31-512DA2BD6169}"/>
              </a:ext>
            </a:extLst>
          </p:cNvPr>
          <p:cNvSpPr/>
          <p:nvPr/>
        </p:nvSpPr>
        <p:spPr>
          <a:xfrm>
            <a:off x="478800" y="3284984"/>
            <a:ext cx="113058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34693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9223630"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grpSp>
        <p:nvGrpSpPr>
          <p:cNvPr id="23" name="Group 22">
            <a:extLst>
              <a:ext uri="{FF2B5EF4-FFF2-40B4-BE49-F238E27FC236}">
                <a16:creationId xmlns:a16="http://schemas.microsoft.com/office/drawing/2014/main" id="{39BBDCA1-26A5-C1CE-FE97-8AB8785DD545}"/>
              </a:ext>
            </a:extLst>
          </p:cNvPr>
          <p:cNvGrpSpPr/>
          <p:nvPr/>
        </p:nvGrpSpPr>
        <p:grpSpPr>
          <a:xfrm>
            <a:off x="9792550" y="4437112"/>
            <a:ext cx="2245156" cy="1981171"/>
            <a:chOff x="9874933" y="3958791"/>
            <a:chExt cx="2245156" cy="1981171"/>
          </a:xfrm>
        </p:grpSpPr>
        <p:sp>
          <p:nvSpPr>
            <p:cNvPr id="7" name="Rectangle 6">
              <a:extLst>
                <a:ext uri="{FF2B5EF4-FFF2-40B4-BE49-F238E27FC236}">
                  <a16:creationId xmlns:a16="http://schemas.microsoft.com/office/drawing/2014/main" id="{60E04438-E074-F27F-9F4D-3E888A3F974B}"/>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4" name="Rectangle 13">
              <a:extLst>
                <a:ext uri="{FF2B5EF4-FFF2-40B4-BE49-F238E27FC236}">
                  <a16:creationId xmlns:a16="http://schemas.microsoft.com/office/drawing/2014/main" id="{8A1E1EDB-7BE3-D789-8417-0FF8C58F5F10}"/>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7" name="Straight Arrow Connector 16">
              <a:extLst>
                <a:ext uri="{FF2B5EF4-FFF2-40B4-BE49-F238E27FC236}">
                  <a16:creationId xmlns:a16="http://schemas.microsoft.com/office/drawing/2014/main" id="{BE6CB586-4D09-C232-DB22-98BF72A55FA2}"/>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09EF36-5219-D238-D655-1EAEBCEEC8D1}"/>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E2A1D6-1D8C-4316-4514-DFC2EDC0B923}"/>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24" name="Rectangle 23">
              <a:extLst>
                <a:ext uri="{FF2B5EF4-FFF2-40B4-BE49-F238E27FC236}">
                  <a16:creationId xmlns:a16="http://schemas.microsoft.com/office/drawing/2014/main" id="{003C602D-73BF-A6EA-40A0-93BBF4557755}"/>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0C481D22-48AB-D605-F28A-AFF0565AD9A3}"/>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6" name="Rectangle 25">
              <a:extLst>
                <a:ext uri="{FF2B5EF4-FFF2-40B4-BE49-F238E27FC236}">
                  <a16:creationId xmlns:a16="http://schemas.microsoft.com/office/drawing/2014/main" id="{8874B126-45BD-8357-111C-3D14F74AE168}"/>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7" name="Rectangle 26">
              <a:extLst>
                <a:ext uri="{FF2B5EF4-FFF2-40B4-BE49-F238E27FC236}">
                  <a16:creationId xmlns:a16="http://schemas.microsoft.com/office/drawing/2014/main" id="{75316CF2-A403-D883-CC06-B16B38B18B4D}"/>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28" name="Straight Arrow Connector 27">
              <a:extLst>
                <a:ext uri="{FF2B5EF4-FFF2-40B4-BE49-F238E27FC236}">
                  <a16:creationId xmlns:a16="http://schemas.microsoft.com/office/drawing/2014/main" id="{99130A10-A074-F5B9-CF80-6CFE961D2087}"/>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C3891F2-6BE6-E0D3-318A-1398487E0BF9}"/>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0" name="Straight Arrow Connector 29">
              <a:extLst>
                <a:ext uri="{FF2B5EF4-FFF2-40B4-BE49-F238E27FC236}">
                  <a16:creationId xmlns:a16="http://schemas.microsoft.com/office/drawing/2014/main" id="{DBFD7156-1226-ECDB-EB10-E5553D26BEF1}"/>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657F5F-CE66-C2FE-C6E7-0F319BC88E85}"/>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3</a:t>
              </a:r>
            </a:p>
          </p:txBody>
        </p:sp>
        <p:cxnSp>
          <p:nvCxnSpPr>
            <p:cNvPr id="32" name="Straight Arrow Connector 31">
              <a:extLst>
                <a:ext uri="{FF2B5EF4-FFF2-40B4-BE49-F238E27FC236}">
                  <a16:creationId xmlns:a16="http://schemas.microsoft.com/office/drawing/2014/main" id="{56BD4AB5-D942-A66D-ED74-DDD0E3E53CB5}"/>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45858B-A1D0-D37F-C3F3-48D9C2C1DB6F}"/>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4</a:t>
              </a:r>
            </a:p>
          </p:txBody>
        </p:sp>
        <p:cxnSp>
          <p:nvCxnSpPr>
            <p:cNvPr id="34" name="Straight Arrow Connector 33">
              <a:extLst>
                <a:ext uri="{FF2B5EF4-FFF2-40B4-BE49-F238E27FC236}">
                  <a16:creationId xmlns:a16="http://schemas.microsoft.com/office/drawing/2014/main" id="{7698045C-6F97-072C-7EB9-86387C1C3C9A}"/>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DB3DB90-EFF1-9E99-FF9E-E3C4715B1218}"/>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
        <p:nvSpPr>
          <p:cNvPr id="8" name="TextBox 7">
            <a:extLst>
              <a:ext uri="{FF2B5EF4-FFF2-40B4-BE49-F238E27FC236}">
                <a16:creationId xmlns:a16="http://schemas.microsoft.com/office/drawing/2014/main" id="{ABAFAE02-F1D4-2E2A-90DF-B4ADD1F11AEF}"/>
              </a:ext>
            </a:extLst>
          </p:cNvPr>
          <p:cNvSpPr txBox="1"/>
          <p:nvPr/>
        </p:nvSpPr>
        <p:spPr>
          <a:xfrm>
            <a:off x="184737" y="1872318"/>
            <a:ext cx="11486199" cy="369332"/>
          </a:xfrm>
          <a:prstGeom prst="rect">
            <a:avLst/>
          </a:prstGeom>
          <a:noFill/>
        </p:spPr>
        <p:txBody>
          <a:bodyPr wrap="square">
            <a:spAutoFit/>
          </a:bodyPr>
          <a:lstStyle/>
          <a:p>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declare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exit handler for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1146 CREATE TABLE abc(id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abc;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563139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8800" y="712800"/>
            <a:ext cx="11089808" cy="36625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x + y;</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z1 = x * y;</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CALL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pro1</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4</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40127641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44217"/>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647718" y="5579536"/>
            <a:ext cx="11316186" cy="1107996"/>
          </a:xfrm>
          <a:prstGeom prst="rect">
            <a:avLst/>
          </a:prstGeom>
          <a:no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Note:</a:t>
            </a:r>
          </a:p>
          <a:p>
            <a:pPr>
              <a:buFont typeface="Arial" panose="020B0604020202020204" pitchFamily="34" charset="0"/>
              <a:buNone/>
            </a:pPr>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Cursor declarations must appear before handler declarations. Variable and condition declarations must appear before cursor or handler declarations.</a:t>
            </a:r>
          </a:p>
        </p:txBody>
      </p:sp>
      <p:grpSp>
        <p:nvGrpSpPr>
          <p:cNvPr id="4" name="Group 3">
            <a:extLst>
              <a:ext uri="{FF2B5EF4-FFF2-40B4-BE49-F238E27FC236}">
                <a16:creationId xmlns:a16="http://schemas.microsoft.com/office/drawing/2014/main" id="{DC43F8D2-1A42-4C35-BC63-1A8AD08BDEDB}"/>
              </a:ext>
            </a:extLst>
          </p:cNvPr>
          <p:cNvGrpSpPr/>
          <p:nvPr/>
        </p:nvGrpSpPr>
        <p:grpSpPr>
          <a:xfrm>
            <a:off x="898753" y="731392"/>
            <a:ext cx="10093791" cy="1617488"/>
            <a:chOff x="647718" y="440568"/>
            <a:chExt cx="10093791" cy="1617488"/>
          </a:xfrm>
        </p:grpSpPr>
        <p:grpSp>
          <p:nvGrpSpPr>
            <p:cNvPr id="5" name="Group 4">
              <a:extLst>
                <a:ext uri="{FF2B5EF4-FFF2-40B4-BE49-F238E27FC236}">
                  <a16:creationId xmlns:a16="http://schemas.microsoft.com/office/drawing/2014/main" id="{95856DA0-474F-4317-A927-C84BFE77C0BF}"/>
                </a:ext>
              </a:extLst>
            </p:cNvPr>
            <p:cNvGrpSpPr/>
            <p:nvPr/>
          </p:nvGrpSpPr>
          <p:grpSpPr>
            <a:xfrm>
              <a:off x="647718" y="628938"/>
              <a:ext cx="10093791" cy="1429118"/>
              <a:chOff x="647718" y="628938"/>
              <a:chExt cx="10093791" cy="1429118"/>
            </a:xfrm>
          </p:grpSpPr>
          <p:grpSp>
            <p:nvGrpSpPr>
              <p:cNvPr id="8" name="Group 7">
                <a:extLst>
                  <a:ext uri="{FF2B5EF4-FFF2-40B4-BE49-F238E27FC236}">
                    <a16:creationId xmlns:a16="http://schemas.microsoft.com/office/drawing/2014/main" id="{B5FEA38A-C033-4199-AC95-2DECC68117DA}"/>
                  </a:ext>
                </a:extLst>
              </p:cNvPr>
              <p:cNvGrpSpPr/>
              <p:nvPr/>
            </p:nvGrpSpPr>
            <p:grpSpPr>
              <a:xfrm>
                <a:off x="647718" y="1296056"/>
                <a:ext cx="10093791" cy="762000"/>
                <a:chOff x="119336" y="792000"/>
                <a:chExt cx="10093791" cy="762000"/>
              </a:xfrm>
            </p:grpSpPr>
            <p:grpSp>
              <p:nvGrpSpPr>
                <p:cNvPr id="13" name="Group 12">
                  <a:extLst>
                    <a:ext uri="{FF2B5EF4-FFF2-40B4-BE49-F238E27FC236}">
                      <a16:creationId xmlns:a16="http://schemas.microsoft.com/office/drawing/2014/main" id="{B5EB268D-E90C-4FA0-B436-A8B18BD40034}"/>
                    </a:ext>
                  </a:extLst>
                </p:cNvPr>
                <p:cNvGrpSpPr/>
                <p:nvPr/>
              </p:nvGrpSpPr>
              <p:grpSpPr>
                <a:xfrm>
                  <a:off x="119336" y="799648"/>
                  <a:ext cx="10093791" cy="703131"/>
                  <a:chOff x="1163574" y="466218"/>
                  <a:chExt cx="9561060" cy="514510"/>
                </a:xfrm>
              </p:grpSpPr>
              <p:grpSp>
                <p:nvGrpSpPr>
                  <p:cNvPr id="17" name="Group 16">
                    <a:extLst>
                      <a:ext uri="{FF2B5EF4-FFF2-40B4-BE49-F238E27FC236}">
                        <a16:creationId xmlns:a16="http://schemas.microsoft.com/office/drawing/2014/main" id="{C6CDE622-C042-42BD-A595-CBE0155F7CF3}"/>
                      </a:ext>
                    </a:extLst>
                  </p:cNvPr>
                  <p:cNvGrpSpPr/>
                  <p:nvPr/>
                </p:nvGrpSpPr>
                <p:grpSpPr>
                  <a:xfrm>
                    <a:off x="1163574" y="476672"/>
                    <a:ext cx="1993026" cy="504056"/>
                    <a:chOff x="-106283" y="476672"/>
                    <a:chExt cx="1993026" cy="504056"/>
                  </a:xfrm>
                </p:grpSpPr>
                <p:sp>
                  <p:nvSpPr>
                    <p:cNvPr id="31" name="Rectangle 30">
                      <a:extLst>
                        <a:ext uri="{FF2B5EF4-FFF2-40B4-BE49-F238E27FC236}">
                          <a16:creationId xmlns:a16="http://schemas.microsoft.com/office/drawing/2014/main" id="{4C504192-D77B-4709-92EC-A71A012FEF81}"/>
                        </a:ext>
                      </a:extLst>
                    </p:cNvPr>
                    <p:cNvSpPr/>
                    <p:nvPr/>
                  </p:nvSpPr>
                  <p:spPr>
                    <a:xfrm>
                      <a:off x="-106283" y="476672"/>
                      <a:ext cx="163092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4C2FFB71-4A0D-4C29-88E7-25BE1F5B386D}"/>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980CB93-B278-4D58-977C-4F9A155FC6D4}"/>
                        </a:ext>
                      </a:extLst>
                    </p:cNvPr>
                    <p:cNvSpPr txBox="1"/>
                    <p:nvPr/>
                  </p:nvSpPr>
                  <p:spPr>
                    <a:xfrm>
                      <a:off x="-1517" y="579200"/>
                      <a:ext cx="146995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DECLARE</a:t>
                      </a:r>
                      <a:endParaRPr lang="en-IN" sz="2000" dirty="0">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198BD154-0921-40D0-9B23-D2277B4AFA48}"/>
                      </a:ext>
                    </a:extLst>
                  </p:cNvPr>
                  <p:cNvGrpSpPr/>
                  <p:nvPr/>
                </p:nvGrpSpPr>
                <p:grpSpPr>
                  <a:xfrm>
                    <a:off x="3215680" y="476672"/>
                    <a:ext cx="3364464" cy="504056"/>
                    <a:chOff x="4001955" y="476672"/>
                    <a:chExt cx="3364464" cy="504056"/>
                  </a:xfrm>
                </p:grpSpPr>
                <p:grpSp>
                  <p:nvGrpSpPr>
                    <p:cNvPr id="24" name="Group 23">
                      <a:extLst>
                        <a:ext uri="{FF2B5EF4-FFF2-40B4-BE49-F238E27FC236}">
                          <a16:creationId xmlns:a16="http://schemas.microsoft.com/office/drawing/2014/main" id="{A8DDEB8A-C2B1-4F1E-8C8B-805D7C9F907A}"/>
                        </a:ext>
                      </a:extLst>
                    </p:cNvPr>
                    <p:cNvGrpSpPr/>
                    <p:nvPr/>
                  </p:nvGrpSpPr>
                  <p:grpSpPr>
                    <a:xfrm>
                      <a:off x="4001955" y="476672"/>
                      <a:ext cx="2003296" cy="504056"/>
                      <a:chOff x="288049" y="476672"/>
                      <a:chExt cx="2003296" cy="504056"/>
                    </a:xfrm>
                  </p:grpSpPr>
                  <p:sp>
                    <p:nvSpPr>
                      <p:cNvPr id="28" name="Rectangle 27">
                        <a:extLst>
                          <a:ext uri="{FF2B5EF4-FFF2-40B4-BE49-F238E27FC236}">
                            <a16:creationId xmlns:a16="http://schemas.microsoft.com/office/drawing/2014/main" id="{8935AA7F-847E-4334-BB24-1762B3573F7D}"/>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0DBCFEE7-5CE4-41FE-9C04-F1C85E626D98}"/>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E61A716-84A5-42C0-B999-F537DEE37D66}"/>
                          </a:ext>
                        </a:extLst>
                      </p:cNvPr>
                      <p:cNvSpPr txBox="1"/>
                      <p:nvPr/>
                    </p:nvSpPr>
                    <p:spPr>
                      <a:xfrm>
                        <a:off x="598461" y="579200"/>
                        <a:ext cx="98559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OPEN</a:t>
                        </a:r>
                        <a:endParaRPr lang="en-IN" sz="2000"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D79E2DF3-84C0-42E0-BBED-1D13F0758B91}"/>
                        </a:ext>
                      </a:extLst>
                    </p:cNvPr>
                    <p:cNvGrpSpPr/>
                    <p:nvPr/>
                  </p:nvGrpSpPr>
                  <p:grpSpPr>
                    <a:xfrm>
                      <a:off x="6077741" y="476672"/>
                      <a:ext cx="1288678" cy="504056"/>
                      <a:chOff x="119336" y="476672"/>
                      <a:chExt cx="1288678" cy="504056"/>
                    </a:xfrm>
                  </p:grpSpPr>
                  <p:sp>
                    <p:nvSpPr>
                      <p:cNvPr id="26" name="Rectangle 25">
                        <a:extLst>
                          <a:ext uri="{FF2B5EF4-FFF2-40B4-BE49-F238E27FC236}">
                            <a16:creationId xmlns:a16="http://schemas.microsoft.com/office/drawing/2014/main" id="{5E856735-A8F8-46E8-A987-B0F51EFF39BF}"/>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E6B1135-2F6F-42C8-9073-A3C888954EE1}"/>
                          </a:ext>
                        </a:extLst>
                      </p:cNvPr>
                      <p:cNvSpPr txBox="1"/>
                      <p:nvPr/>
                    </p:nvSpPr>
                    <p:spPr>
                      <a:xfrm>
                        <a:off x="269121" y="579200"/>
                        <a:ext cx="104845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FETCH</a:t>
                        </a:r>
                        <a:endParaRPr lang="en-IN" sz="2000" dirty="0">
                          <a:latin typeface="Arial" panose="020B0604020202020204" pitchFamily="34" charset="0"/>
                          <a:cs typeface="Arial" panose="020B0604020202020204" pitchFamily="34" charset="0"/>
                        </a:endParaRPr>
                      </a:p>
                    </p:txBody>
                  </p:sp>
                </p:grpSp>
              </p:grpSp>
              <p:sp>
                <p:nvSpPr>
                  <p:cNvPr id="19" name="Arrow: Right 18">
                    <a:extLst>
                      <a:ext uri="{FF2B5EF4-FFF2-40B4-BE49-F238E27FC236}">
                        <a16:creationId xmlns:a16="http://schemas.microsoft.com/office/drawing/2014/main" id="{21C56DAC-A922-41B9-9202-95D3A534987D}"/>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284214E1-B210-4AED-A811-3AC1864887C3}"/>
                      </a:ext>
                    </a:extLst>
                  </p:cNvPr>
                  <p:cNvGrpSpPr/>
                  <p:nvPr/>
                </p:nvGrpSpPr>
                <p:grpSpPr>
                  <a:xfrm>
                    <a:off x="9393646" y="466218"/>
                    <a:ext cx="1330988" cy="504056"/>
                    <a:chOff x="1265910" y="-654489"/>
                    <a:chExt cx="1330988" cy="504056"/>
                  </a:xfrm>
                </p:grpSpPr>
                <p:sp>
                  <p:nvSpPr>
                    <p:cNvPr id="22" name="Rectangle 21">
                      <a:extLst>
                        <a:ext uri="{FF2B5EF4-FFF2-40B4-BE49-F238E27FC236}">
                          <a16:creationId xmlns:a16="http://schemas.microsoft.com/office/drawing/2014/main" id="{A94FA904-054C-45CA-A192-C7FD40AF42BB}"/>
                        </a:ext>
                      </a:extLst>
                    </p:cNvPr>
                    <p:cNvSpPr/>
                    <p:nvPr/>
                  </p:nvSpPr>
                  <p:spPr>
                    <a:xfrm>
                      <a:off x="1265910" y="-654489"/>
                      <a:ext cx="133098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01C3F5A-08AD-4BD8-8B36-B57EA91619E1}"/>
                        </a:ext>
                      </a:extLst>
                    </p:cNvPr>
                    <p:cNvSpPr txBox="1"/>
                    <p:nvPr/>
                  </p:nvSpPr>
                  <p:spPr>
                    <a:xfrm>
                      <a:off x="1402325" y="-562879"/>
                      <a:ext cx="103083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CLOSE</a:t>
                      </a:r>
                      <a:endParaRPr lang="en-IN" sz="2000" dirty="0">
                        <a:latin typeface="Arial" panose="020B0604020202020204" pitchFamily="34" charset="0"/>
                        <a:cs typeface="Arial" panose="020B0604020202020204" pitchFamily="34" charset="0"/>
                      </a:endParaRPr>
                    </a:p>
                  </p:txBody>
                </p:sp>
              </p:grpSp>
              <p:sp>
                <p:nvSpPr>
                  <p:cNvPr id="21" name="Arrow: Right 20">
                    <a:extLst>
                      <a:ext uri="{FF2B5EF4-FFF2-40B4-BE49-F238E27FC236}">
                        <a16:creationId xmlns:a16="http://schemas.microsoft.com/office/drawing/2014/main" id="{CC7F035D-016B-42AD-AC0E-869306174EBA}"/>
                      </a:ext>
                    </a:extLst>
                  </p:cNvPr>
                  <p:cNvSpPr/>
                  <p:nvPr/>
                </p:nvSpPr>
                <p:spPr>
                  <a:xfrm>
                    <a:off x="8695749" y="559756"/>
                    <a:ext cx="629689"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8CA374F-7E42-4F6A-8BFB-3F21119A0D30}"/>
                    </a:ext>
                  </a:extLst>
                </p:cNvPr>
                <p:cNvGrpSpPr/>
                <p:nvPr/>
              </p:nvGrpSpPr>
              <p:grpSpPr>
                <a:xfrm>
                  <a:off x="6312024" y="792000"/>
                  <a:ext cx="1680360" cy="762000"/>
                  <a:chOff x="10351369" y="764789"/>
                  <a:chExt cx="1680360" cy="732941"/>
                </a:xfrm>
              </p:grpSpPr>
              <p:sp>
                <p:nvSpPr>
                  <p:cNvPr id="15" name="Diamond 14">
                    <a:extLst>
                      <a:ext uri="{FF2B5EF4-FFF2-40B4-BE49-F238E27FC236}">
                        <a16:creationId xmlns:a16="http://schemas.microsoft.com/office/drawing/2014/main" id="{4705E544-E5B9-4C76-9118-9196592E960A}"/>
                      </a:ext>
                    </a:extLst>
                  </p:cNvPr>
                  <p:cNvSpPr/>
                  <p:nvPr/>
                </p:nvSpPr>
                <p:spPr>
                  <a:xfrm>
                    <a:off x="10351369" y="764789"/>
                    <a:ext cx="1680360" cy="732941"/>
                  </a:xfrm>
                  <a:prstGeom prst="diamond">
                    <a:avLst/>
                  </a:prstGeom>
                  <a:pattFill prst="pct5">
                    <a:fgClr>
                      <a:schemeClr val="accent1"/>
                    </a:fgClr>
                    <a:bgClr>
                      <a:schemeClr val="bg1"/>
                    </a:bgClr>
                  </a:pattFill>
                  <a:ln w="25400">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B7BE17-FB7C-4C00-B932-0B8462A22892}"/>
                      </a:ext>
                    </a:extLst>
                  </p:cNvPr>
                  <p:cNvSpPr txBox="1"/>
                  <p:nvPr/>
                </p:nvSpPr>
                <p:spPr>
                  <a:xfrm>
                    <a:off x="10705233" y="944791"/>
                    <a:ext cx="1069586" cy="400110"/>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EMPTY</a:t>
                    </a:r>
                    <a:endParaRPr lang="en-IN" sz="2000" dirty="0">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63EA6A4A-1A02-4B27-9741-C6F651D290F3}"/>
                  </a:ext>
                </a:extLst>
              </p:cNvPr>
              <p:cNvGrpSpPr/>
              <p:nvPr/>
            </p:nvGrpSpPr>
            <p:grpSpPr>
              <a:xfrm>
                <a:off x="7420923" y="628938"/>
                <a:ext cx="492032" cy="644985"/>
                <a:chOff x="7420923" y="764704"/>
                <a:chExt cx="492032" cy="520445"/>
              </a:xfrm>
            </p:grpSpPr>
            <p:sp>
              <p:nvSpPr>
                <p:cNvPr id="11" name="Arrow: Right 10">
                  <a:extLst>
                    <a:ext uri="{FF2B5EF4-FFF2-40B4-BE49-F238E27FC236}">
                      <a16:creationId xmlns:a16="http://schemas.microsoft.com/office/drawing/2014/main" id="{CCB4DC65-D9C7-405B-8B00-DB07842682CF}"/>
                    </a:ext>
                  </a:extLst>
                </p:cNvPr>
                <p:cNvSpPr/>
                <p:nvPr/>
              </p:nvSpPr>
              <p:spPr>
                <a:xfrm rot="16200000">
                  <a:off x="7416834" y="768793"/>
                  <a:ext cx="500209" cy="492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EBC3A7-31E8-44BD-87D2-85FA5EB3DEB9}"/>
                    </a:ext>
                  </a:extLst>
                </p:cNvPr>
                <p:cNvSpPr txBox="1"/>
                <p:nvPr/>
              </p:nvSpPr>
              <p:spPr>
                <a:xfrm>
                  <a:off x="7521159" y="862958"/>
                  <a:ext cx="244674" cy="422191"/>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N</a:t>
                  </a:r>
                </a:p>
                <a:p>
                  <a:r>
                    <a:rPr lang="en-US" sz="1400" b="1" dirty="0">
                      <a:latin typeface="Arial" panose="020B0604020202020204" pitchFamily="34" charset="0"/>
                      <a:cs typeface="Arial" panose="020B0604020202020204" pitchFamily="34" charset="0"/>
                    </a:rPr>
                    <a:t>O</a:t>
                  </a:r>
                  <a:endParaRPr lang="en-IN" b="1" dirty="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B0A0AAB-38A9-49A1-B251-24881B571E5D}"/>
                  </a:ext>
                </a:extLst>
              </p:cNvPr>
              <p:cNvSpPr txBox="1"/>
              <p:nvPr/>
            </p:nvSpPr>
            <p:spPr>
              <a:xfrm>
                <a:off x="8617720" y="1533260"/>
                <a:ext cx="664775" cy="307777"/>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YES</a:t>
                </a:r>
                <a:endParaRPr lang="en-IN" b="1" dirty="0">
                  <a:latin typeface="Arial" panose="020B0604020202020204" pitchFamily="34" charset="0"/>
                  <a:cs typeface="Arial" panose="020B0604020202020204" pitchFamily="34" charset="0"/>
                </a:endParaRPr>
              </a:p>
            </p:txBody>
          </p:sp>
        </p:grpSp>
        <p:cxnSp>
          <p:nvCxnSpPr>
            <p:cNvPr id="6" name="Connector: Elbow 5">
              <a:extLst>
                <a:ext uri="{FF2B5EF4-FFF2-40B4-BE49-F238E27FC236}">
                  <a16:creationId xmlns:a16="http://schemas.microsoft.com/office/drawing/2014/main" id="{D0BCA60E-4CCF-4BF1-BDB1-9E1242F08544}"/>
                </a:ext>
              </a:extLst>
            </p:cNvPr>
            <p:cNvCxnSpPr>
              <a:cxnSpLocks/>
            </p:cNvCxnSpPr>
            <p:nvPr/>
          </p:nvCxnSpPr>
          <p:spPr>
            <a:xfrm rot="16200000" flipV="1">
              <a:off x="6124114" y="-895953"/>
              <a:ext cx="197532" cy="2892630"/>
            </a:xfrm>
            <a:prstGeom prst="bentConnector2">
              <a:avLst/>
            </a:prstGeom>
            <a:ln w="19050">
              <a:solidFill>
                <a:srgbClr val="2658E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D1B068-9C8B-43D6-9884-81EC565C6CE7}"/>
                </a:ext>
              </a:extLst>
            </p:cNvPr>
            <p:cNvCxnSpPr>
              <a:cxnSpLocks/>
            </p:cNvCxnSpPr>
            <p:nvPr/>
          </p:nvCxnSpPr>
          <p:spPr>
            <a:xfrm>
              <a:off x="4764845" y="440568"/>
              <a:ext cx="0" cy="925874"/>
            </a:xfrm>
            <a:prstGeom prst="straightConnector1">
              <a:avLst/>
            </a:prstGeom>
            <a:ln w="19050">
              <a:solidFill>
                <a:srgbClr val="2658E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BC874E16-5F19-455D-96B1-0AEB2252C355}"/>
              </a:ext>
            </a:extLst>
          </p:cNvPr>
          <p:cNvSpPr txBox="1"/>
          <p:nvPr/>
        </p:nvSpPr>
        <p:spPr>
          <a:xfrm>
            <a:off x="479377" y="3034209"/>
            <a:ext cx="11484528" cy="400110"/>
          </a:xfrm>
          <a:prstGeom prst="rect">
            <a:avLst/>
          </a:prstGeom>
          <a:noFill/>
        </p:spPr>
        <p:txBody>
          <a:bodyPr wrap="square">
            <a:spAutoFit/>
          </a:bodyPr>
          <a:lstStyle/>
          <a:p>
            <a:r>
              <a:rPr lang="en-US" sz="2000" b="0" i="0" dirty="0">
                <a:solidFill>
                  <a:srgbClr val="000000"/>
                </a:solidFill>
                <a:effectLst/>
                <a:latin typeface="Palatino Linotype" panose="02040502050505030304" pitchFamily="18" charset="0"/>
              </a:rPr>
              <a:t>A cursor allows you to </a:t>
            </a:r>
            <a:r>
              <a:rPr lang="en-US" sz="2000" b="0" i="0" u="none" strike="noStrike" dirty="0">
                <a:effectLst/>
                <a:latin typeface="Palatino Linotype" panose="02040502050505030304" pitchFamily="18" charset="0"/>
              </a:rPr>
              <a:t>iterate </a:t>
            </a:r>
            <a:r>
              <a:rPr lang="en-US" sz="2000" b="0" i="0" dirty="0">
                <a:solidFill>
                  <a:srgbClr val="000000"/>
                </a:solidFill>
                <a:effectLst/>
                <a:latin typeface="Palatino Linotype" panose="02040502050505030304" pitchFamily="18" charset="0"/>
              </a:rPr>
              <a:t>a set of rows returned by a query and process each row individually.</a:t>
            </a:r>
            <a:endParaRPr lang="en-IN" sz="2000" dirty="0">
              <a:latin typeface="Palatino Linotype" panose="02040502050505030304" pitchFamily="18" charset="0"/>
            </a:endParaRPr>
          </a:p>
        </p:txBody>
      </p:sp>
      <p:sp>
        <p:nvSpPr>
          <p:cNvPr id="38" name="TextBox 37">
            <a:extLst>
              <a:ext uri="{FF2B5EF4-FFF2-40B4-BE49-F238E27FC236}">
                <a16:creationId xmlns:a16="http://schemas.microsoft.com/office/drawing/2014/main" id="{E9047D83-67D5-45DA-8779-31C9F4627A8F}"/>
              </a:ext>
            </a:extLst>
          </p:cNvPr>
          <p:cNvSpPr txBox="1"/>
          <p:nvPr/>
        </p:nvSpPr>
        <p:spPr>
          <a:xfrm>
            <a:off x="647718" y="3573016"/>
            <a:ext cx="10884138" cy="193899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Read only: </a:t>
            </a:r>
            <a:r>
              <a:rPr lang="en-US" dirty="0">
                <a:latin typeface="Arial" panose="020B0604020202020204" pitchFamily="34" charset="0"/>
                <a:cs typeface="Arial" panose="020B0604020202020204" pitchFamily="34" charset="0"/>
              </a:rPr>
              <a:t>Not updatable.</a:t>
            </a: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Nonscrollable:</a:t>
            </a:r>
            <a:r>
              <a:rPr lang="en-US" dirty="0">
                <a:latin typeface="Arial" panose="020B0604020202020204" pitchFamily="34" charset="0"/>
                <a:cs typeface="Arial" panose="020B0604020202020204" pitchFamily="34" charset="0"/>
              </a:rPr>
              <a:t> Can be traversed only in one direction and cannot skip rows.</a:t>
            </a:r>
          </a:p>
          <a:p>
            <a:pPr marL="285750" indent="-285750">
              <a:buFont typeface="Arial" panose="020B0604020202020204" pitchFamily="34" charset="0"/>
              <a:buChar char="•"/>
            </a:pPr>
            <a:r>
              <a:rPr lang="en-IN" dirty="0">
                <a:solidFill>
                  <a:srgbClr val="006C86"/>
                </a:solidFill>
                <a:latin typeface="Arial" panose="020B0604020202020204" pitchFamily="34" charset="0"/>
                <a:cs typeface="Arial" panose="020B0604020202020204" pitchFamily="34" charset="0"/>
              </a:rPr>
              <a:t>Asensitive:</a:t>
            </a:r>
            <a:r>
              <a:rPr lang="en-IN" dirty="0">
                <a:latin typeface="Arial" panose="020B0604020202020204" pitchFamily="34" charset="0"/>
                <a:cs typeface="Arial" panose="020B0604020202020204" pitchFamily="34" charset="0"/>
              </a:rPr>
              <a:t> there are two kinds of cursors: asensitive cursor and insensitive cursor. An asensitive cursor points to the actual data, whereas an insensitive cursor uses a temporary copy of the data. </a:t>
            </a:r>
            <a:r>
              <a:rPr lang="en-IN" b="0" i="0" dirty="0">
                <a:solidFill>
                  <a:srgbClr val="000000"/>
                </a:solidFill>
                <a:effectLst/>
                <a:latin typeface="Arial" panose="020B0604020202020204" pitchFamily="34" charset="0"/>
                <a:cs typeface="Arial" panose="020B0604020202020204" pitchFamily="34" charset="0"/>
              </a:rPr>
              <a:t>MySQL cursor is asensitive.</a:t>
            </a:r>
            <a:endParaRPr lang="en-IN"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974D3FB-E441-4B08-B990-0E68E379C449}"/>
              </a:ext>
            </a:extLst>
          </p:cNvPr>
          <p:cNvSpPr txBox="1"/>
          <p:nvPr/>
        </p:nvSpPr>
        <p:spPr>
          <a:xfrm>
            <a:off x="20587" y="153889"/>
            <a:ext cx="557135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cursor</a:t>
            </a:r>
            <a:r>
              <a:rPr lang="en-US" b="0" i="0" dirty="0">
                <a:solidFill>
                  <a:srgbClr val="222222"/>
                </a:solidFill>
                <a:effectLst/>
                <a:latin typeface="arial" panose="020B0604020202020204" pitchFamily="34" charset="0"/>
              </a:rPr>
              <a:t> is a temporary work area created in the system memory when a SQL statement is executed.</a:t>
            </a:r>
            <a:endParaRPr lang="en-IN" dirty="0"/>
          </a:p>
        </p:txBody>
      </p:sp>
    </p:spTree>
    <p:extLst>
      <p:ext uri="{BB962C8B-B14F-4D97-AF65-F5344CB8AC3E}">
        <p14:creationId xmlns:p14="http://schemas.microsoft.com/office/powerpoint/2010/main" val="3844564716"/>
      </p:ext>
    </p:extLst>
  </p:cSld>
  <p:clrMapOvr>
    <a:masterClrMapping/>
  </p:clrMapOvr>
  <p:transition/>
</p:sld>
</file>

<file path=ppt/slides/slide3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870228-14E9-4F50-B170-62647BEAFAD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
        <p:nvSpPr>
          <p:cNvPr id="5" name="Rectangle 4">
            <a:extLst>
              <a:ext uri="{FF2B5EF4-FFF2-40B4-BE49-F238E27FC236}">
                <a16:creationId xmlns:a16="http://schemas.microsoft.com/office/drawing/2014/main" id="{D7DCC006-7D08-49E2-B8F9-52BCA0813FAD}"/>
              </a:ext>
            </a:extLst>
          </p:cNvPr>
          <p:cNvSpPr/>
          <p:nvPr/>
        </p:nvSpPr>
        <p:spPr>
          <a:xfrm>
            <a:off x="262558" y="620688"/>
            <a:ext cx="11593288" cy="5663089"/>
          </a:xfrm>
          <a:prstGeom prst="rect">
            <a:avLst/>
          </a:prstGeom>
        </p:spPr>
        <p:txBody>
          <a:bodyPr wrap="square">
            <a:spAutoFit/>
          </a:bodyPr>
          <a:lstStyle/>
          <a:p>
            <a:r>
              <a:rPr lang="en-IN" sz="2400" dirty="0">
                <a:solidFill>
                  <a:srgbClr val="FF0000"/>
                </a:solidFill>
                <a:latin typeface="Palatino Linotype" panose="02040502050505030304" pitchFamily="18" charset="0"/>
                <a:cs typeface="Arial" panose="020B0604020202020204" pitchFamily="34" charset="0"/>
              </a:rPr>
              <a:t>STEPS:</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0077AA"/>
                </a:solidFill>
                <a:latin typeface="Liberation Mono"/>
              </a:rPr>
              <a:t>DECLARE cursor_name CURSOR FOR select_statement</a:t>
            </a:r>
            <a:endParaRPr lang="en-IN" dirty="0">
              <a:solidFill>
                <a:srgbClr val="0077AA"/>
              </a:solidFill>
              <a:latin typeface="Liberation Mono"/>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declares a cursor and associates it with a SELECT statement that retrieves the rows to be traversed by the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OPEN cursor_name</a:t>
            </a:r>
            <a:endParaRPr lang="en-IN" dirty="0">
              <a:solidFill>
                <a:srgbClr val="0077AA"/>
              </a:solidFill>
              <a:latin typeface="Liberation Mono"/>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opens a previously declared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FETCH [[NEXT] FROM] cursor_name INTO var_name [, var_name] </a:t>
            </a:r>
            <a:r>
              <a:rPr lang="en-IN" sz="2000" dirty="0">
                <a:solidFill>
                  <a:schemeClr val="bg1">
                    <a:lumMod val="50000"/>
                  </a:schemeClr>
                </a:solidFill>
                <a:latin typeface="Liberation Mono"/>
              </a:rPr>
              <a:t>. . .</a:t>
            </a:r>
            <a:endParaRPr lang="en-IN" dirty="0">
              <a:solidFill>
                <a:schemeClr val="bg1">
                  <a:lumMod val="50000"/>
                </a:schemeClr>
              </a:solidFill>
              <a:latin typeface="Liberation Mono"/>
            </a:endParaRPr>
          </a:p>
          <a:p>
            <a:pPr marL="285750" indent="-285750">
              <a:buFont typeface="Arial" panose="020B0604020202020204" pitchFamily="34" charset="0"/>
              <a:buChar char="•"/>
            </a:pPr>
            <a:endParaRPr lang="en-IN" sz="4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p>
          <a:p>
            <a:pPr marL="261938"/>
            <a:endParaRPr lang="en-IN" sz="8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If no more rows are available, a </a:t>
            </a:r>
            <a:r>
              <a:rPr lang="en-IN" b="1" dirty="0">
                <a:latin typeface="Palatino Linotype" panose="02040502050505030304" pitchFamily="18" charset="0"/>
                <a:cs typeface="Arial" panose="020B0604020202020204" pitchFamily="34" charset="0"/>
              </a:rPr>
              <a:t>No Data condition</a:t>
            </a:r>
            <a:r>
              <a:rPr lang="en-IN" dirty="0">
                <a:latin typeface="Palatino Linotype" panose="02040502050505030304" pitchFamily="18" charset="0"/>
                <a:cs typeface="Arial" panose="020B0604020202020204" pitchFamily="34" charset="0"/>
              </a:rPr>
              <a:t>.</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CLOSE cursor_name</a:t>
            </a:r>
            <a:endParaRPr lang="en-IN" dirty="0">
              <a:solidFill>
                <a:srgbClr val="0077AA"/>
              </a:solidFill>
              <a:latin typeface="Liberation Mono"/>
            </a:endParaRPr>
          </a:p>
          <a:p>
            <a:endParaRPr lang="en-IN" sz="4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closes a previously opened cursor.</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84093036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263352" y="711472"/>
            <a:ext cx="11665296"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Q1. Using cursor get all student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551384" y="1173619"/>
            <a:ext cx="11377264" cy="5078313"/>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 </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getAllStudent;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getAllStudent()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v_namefirst, v_namelast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DATE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dirty="0">
                <a:latin typeface="Segoe UI Semilight" panose="020B0402040204020203" pitchFamily="34" charset="0"/>
                <a:cs typeface="Segoe UI Semilight" panose="020B0402040204020203" pitchFamily="34" charset="0"/>
              </a:rPr>
              <a:t>    declare c1 </a:t>
            </a:r>
            <a:r>
              <a:rPr lang="en-US" dirty="0">
                <a:solidFill>
                  <a:srgbClr val="834689"/>
                </a:solidFill>
                <a:latin typeface="Segoe UI Semilight" panose="020B0402040204020203" pitchFamily="34" charset="0"/>
                <a:cs typeface="Segoe UI Semilight" panose="020B0402040204020203" pitchFamily="34" charset="0"/>
              </a:rPr>
              <a:t>CURSOR</a:t>
            </a:r>
            <a:r>
              <a:rPr lang="en-US" dirty="0">
                <a:latin typeface="Segoe UI Semilight" panose="020B0402040204020203" pitchFamily="34" charset="0"/>
                <a:cs typeface="Segoe UI Semilight" panose="020B0402040204020203" pitchFamily="34" charset="0"/>
              </a:rPr>
              <a:t> FOR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 FROM student;</a:t>
            </a:r>
          </a:p>
          <a:p>
            <a:r>
              <a:rPr lang="en-US" dirty="0">
                <a:latin typeface="Segoe UI Semilight" panose="020B0402040204020203" pitchFamily="34" charset="0"/>
                <a:cs typeface="Segoe UI Semilight" panose="020B0402040204020203" pitchFamily="34" charset="0"/>
              </a:rPr>
              <a:t>    declare </a:t>
            </a:r>
            <a:r>
              <a:rPr lang="en-US" dirty="0">
                <a:solidFill>
                  <a:srgbClr val="F63122"/>
                </a:solidFill>
                <a:latin typeface="Segoe UI Semilight" panose="020B0402040204020203" pitchFamily="34" charset="0"/>
                <a:cs typeface="Segoe UI Semilight" panose="020B0402040204020203" pitchFamily="34" charset="0"/>
              </a:rPr>
              <a:t>EXIT HANDLER FOR NOT FOUND </a:t>
            </a:r>
            <a:r>
              <a:rPr lang="en-US" dirty="0">
                <a:latin typeface="Segoe UI Semilight" panose="020B0402040204020203" pitchFamily="34" charset="0"/>
                <a:cs typeface="Segoe UI Semilight" panose="020B0402040204020203" pitchFamily="34" charset="0"/>
              </a:rPr>
              <a:t>SELECT </a:t>
            </a:r>
            <a:r>
              <a:rPr lang="en-US" dirty="0">
                <a:solidFill>
                  <a:srgbClr val="669900"/>
                </a:solidFill>
                <a:latin typeface="Segoe UI Semilight" panose="020B0402040204020203" pitchFamily="34" charset="0"/>
                <a:cs typeface="Segoe UI Semilight" panose="020B0402040204020203" pitchFamily="34" charset="0"/>
              </a:rPr>
              <a:t>"No more student found"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OPEN</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 </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FETCH</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dirty="0">
                <a:solidFill>
                  <a:srgbClr val="0077AA"/>
                </a:solidFill>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CLOSE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85C0840-4AF8-4CBF-96CC-7C9B8D5C525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306308074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483051"/>
            <a:ext cx="11953328" cy="618630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_status,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status, total FROM ord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WHERE custid =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40B538A9-8474-4DE9-BFA5-2BAF98F7A07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834351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278060"/>
            <a:ext cx="11953328" cy="646330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_status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customer WHERE custid=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total   FROM ord WHERE custid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_custID  and status= _status;</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BFBE10C-E9A3-4EDE-834C-EE180EE209E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2691635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0" y="523221"/>
            <a:ext cx="9649072"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Q2 Write a program to enter studentID and using cursor get his student qualification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795" y="908721"/>
            <a:ext cx="12190412" cy="6063198"/>
          </a:xfrm>
          <a:prstGeom prst="rect">
            <a:avLst/>
          </a:prstGeom>
          <a:noFill/>
        </p:spPr>
        <p:txBody>
          <a:bodyPr wrap="square">
            <a:spAutoFit/>
          </a:bodyPr>
          <a:lstStyle/>
          <a:p>
            <a:r>
              <a:rPr lang="en-US" sz="1600" dirty="0">
                <a:solidFill>
                  <a:srgbClr val="0077AA"/>
                </a:solidFill>
                <a:latin typeface="Segoe UI Semilight" panose="020B0402040204020203" pitchFamily="34" charset="0"/>
                <a:cs typeface="Segoe UI Semilight" panose="020B0402040204020203" pitchFamily="34" charset="0"/>
              </a:rPr>
              <a:t>DROP</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if EXISTS getStudentQualification;</a:t>
            </a:r>
          </a:p>
          <a:p>
            <a:r>
              <a:rPr lang="en-US" sz="1600" dirty="0">
                <a:solidFill>
                  <a:srgbClr val="0077AA"/>
                </a:solidFill>
                <a:latin typeface="Segoe UI Semilight" panose="020B0402040204020203" pitchFamily="34" charset="0"/>
                <a:cs typeface="Segoe UI Semilight" panose="020B0402040204020203" pitchFamily="34" charset="0"/>
              </a:rPr>
              <a:t>CREATE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getStudentQualification(v_ID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b1:</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into x </a:t>
            </a:r>
            <a:r>
              <a:rPr lang="en-US" sz="1600" dirty="0">
                <a:solidFill>
                  <a:srgbClr val="0077AA"/>
                </a:solidFill>
                <a:latin typeface="Segoe UI Semilight" panose="020B0402040204020203" pitchFamily="34" charset="0"/>
                <a:cs typeface="Segoe UI Semilight" panose="020B0402040204020203" pitchFamily="34" charset="0"/>
              </a:rPr>
              <a:t>FROM</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student </a:t>
            </a:r>
            <a:r>
              <a:rPr lang="en-US" sz="1600" dirty="0">
                <a:solidFill>
                  <a:srgbClr val="0077AA"/>
                </a:solidFill>
                <a:latin typeface="Segoe UI Semilight" panose="020B0402040204020203" pitchFamily="34" charset="0"/>
                <a:cs typeface="Segoe UI Semilight" panose="020B0402040204020203" pitchFamily="34" charset="0"/>
              </a:rPr>
              <a:t>WHERE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 v_ID;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if x is null then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SELECT "Student not found....";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else</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b="1"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b2: </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v_name, v_college, v_university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v_marks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v_year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c1 </a:t>
            </a:r>
            <a:r>
              <a:rPr lang="en-US" sz="1600" dirty="0">
                <a:solidFill>
                  <a:srgbClr val="834689"/>
                </a:solidFill>
                <a:latin typeface="Segoe UI Semilight" panose="020B0402040204020203" pitchFamily="34" charset="0"/>
                <a:cs typeface="Segoe UI Semilight" panose="020B0402040204020203" pitchFamily="34" charset="0"/>
              </a:rPr>
              <a:t>CURSOR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for SELECT name, college, university, marks, year FROM student_qualifications where studentID = x;</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a:t>
            </a:r>
            <a:r>
              <a:rPr lang="en-US" sz="1600" dirty="0">
                <a:solidFill>
                  <a:srgbClr val="F63122"/>
                </a:solidFill>
                <a:latin typeface="Segoe UI Semilight" panose="020B0402040204020203" pitchFamily="34" charset="0"/>
                <a:cs typeface="Segoe UI Semilight" panose="020B0402040204020203" pitchFamily="34" charset="0"/>
              </a:rPr>
              <a:t>EXIT HANDLER FOR NOT FOUND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SELECT </a:t>
            </a:r>
            <a:r>
              <a:rPr lang="en-US" sz="1600" dirty="0">
                <a:solidFill>
                  <a:srgbClr val="669900"/>
                </a:solidFill>
                <a:latin typeface="Segoe UI Semilight" panose="020B0402040204020203" pitchFamily="34" charset="0"/>
                <a:cs typeface="Segoe UI Semilight" panose="020B0402040204020203" pitchFamily="34" charset="0"/>
              </a:rPr>
              <a:t>"Done"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OPEN</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FETCH</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sz="1600" dirty="0">
                <a:solidFill>
                  <a:srgbClr val="0077AA"/>
                </a:solidFill>
                <a:latin typeface="Segoe UI Semilight" panose="020B0402040204020203" pitchFamily="34" charset="0"/>
                <a:cs typeface="Segoe UI Semilight" panose="020B0402040204020203" pitchFamily="34" charset="0"/>
              </a:rPr>
              <a:t>INTO</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 loop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lbl;</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CLOSE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b2;</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end if;</a:t>
            </a:r>
          </a:p>
          <a:p>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sz="1600"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449B06B-43AC-4CCA-8A25-4325CFD78F7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103317766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58785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25</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done </a:t>
            </a:r>
            <a:r>
              <a:rPr lang="en-IN" dirty="0">
                <a:solidFill>
                  <a:srgbClr val="834689"/>
                </a:solidFill>
                <a:latin typeface="Segoe UI Semilight" panose="020B0402040204020203" pitchFamily="34" charset="0"/>
                <a:cs typeface="Segoe UI Semilight" panose="020B0402040204020203" pitchFamily="34" charset="0"/>
              </a:rPr>
              <a:t>TINYINT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FALSE;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varempno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empno, ename FROM emp WHERE job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NOT FOUND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 done=true;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 </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varempno, varename;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done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p, q, r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 FROM d;</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1329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IN" dirty="0">
                <a:solidFill>
                  <a:srgbClr val="669900"/>
                </a:solidFill>
                <a:latin typeface="Segoe UI Semilight" panose="020B0402040204020203" pitchFamily="34" charset="0"/>
                <a:cs typeface="Segoe UI Semilight" panose="020B0402040204020203" pitchFamily="34" charset="0"/>
              </a:rPr>
              <a:t>"No More data to extract"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as R1;</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73050"/>
            <a:r>
              <a:rPr lang="en-IN" dirty="0">
                <a:highlight>
                  <a:srgbClr val="FFFF00"/>
                </a:highlight>
                <a:latin typeface="Segoe UI Semilight" panose="020B0402040204020203" pitchFamily="34" charset="0"/>
                <a:ea typeface="Segoe UI Symbol" panose="020B0502040204020203" pitchFamily="34" charset="0"/>
                <a:cs typeface="Segoe UI Semilight" panose="020B0402040204020203" pitchFamily="34" charset="0"/>
              </a:rPr>
              <a:t>      SELECT sleep(20);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p, q, r;</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p, q, r;</a:t>
            </a:r>
          </a:p>
          <a:p>
            <a:pPr marL="273050"/>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57160957-32A6-4BAB-94CF-1CBFB3F96C6E}"/>
              </a:ext>
            </a:extLst>
          </p:cNvPr>
          <p:cNvSpPr txBox="1"/>
          <p:nvPr/>
        </p:nvSpPr>
        <p:spPr>
          <a:xfrm>
            <a:off x="4655840" y="5385410"/>
            <a:ext cx="2592288" cy="707886"/>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1</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call pro1();</a:t>
            </a:r>
          </a:p>
        </p:txBody>
      </p:sp>
      <p:sp>
        <p:nvSpPr>
          <p:cNvPr id="8" name="TextBox 7">
            <a:extLst>
              <a:ext uri="{FF2B5EF4-FFF2-40B4-BE49-F238E27FC236}">
                <a16:creationId xmlns:a16="http://schemas.microsoft.com/office/drawing/2014/main" id="{3051BD50-626E-4BD3-AC66-6A9D61787751}"/>
              </a:ext>
            </a:extLst>
          </p:cNvPr>
          <p:cNvSpPr txBox="1"/>
          <p:nvPr/>
        </p:nvSpPr>
        <p:spPr>
          <a:xfrm>
            <a:off x="7236994" y="5385410"/>
            <a:ext cx="4691654" cy="984885"/>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2</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INTO</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VALUES</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(1,1,1,1);</a:t>
            </a: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commit;</a:t>
            </a:r>
            <a:endParaRPr lang="en-IN"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315400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20000"/>
                    </a:ext>
                  </a:extLst>
                </a:gridCol>
                <a:gridCol w="211703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77008">
                  <a:extLst>
                    <a:ext uri="{9D8B030D-6E8A-4147-A177-3AD203B41FA5}">
                      <a16:colId xmlns:a16="http://schemas.microsoft.com/office/drawing/2014/main" val="20003"/>
                    </a:ext>
                  </a:extLst>
                </a:gridCol>
                <a:gridCol w="1089991">
                  <a:extLst>
                    <a:ext uri="{9D8B030D-6E8A-4147-A177-3AD203B41FA5}">
                      <a16:colId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val="3663969365"/>
      </p:ext>
    </p:extLst>
  </p:cSld>
  <p:clrMapOvr>
    <a:masterClrMapping/>
  </p:clrMapOvr>
  <p:transition/>
</p:sld>
</file>

<file path=ppt/slides/slide3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exception / signal </a:t>
            </a:r>
          </a:p>
        </p:txBody>
      </p:sp>
      <p:sp>
        <p:nvSpPr>
          <p:cNvPr id="8" name="Rectangle 7"/>
          <p:cNvSpPr/>
          <p:nvPr/>
        </p:nvSpPr>
        <p:spPr>
          <a:xfrm>
            <a:off x="478800" y="767478"/>
            <a:ext cx="10040416" cy="507831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pPr marL="261938"/>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 = 10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'ok';</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p:transition/>
</p:sld>
</file>

<file path=ppt/slides/slide3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4" name="Rectangle 3"/>
          <p:cNvSpPr/>
          <p:nvPr/>
        </p:nvSpPr>
        <p:spPr>
          <a:xfrm>
            <a:off x="498746" y="3103660"/>
            <a:ext cx="11377264" cy="707886"/>
          </a:xfrm>
          <a:prstGeom prst="rect">
            <a:avLst/>
          </a:prstGeom>
          <a:noFill/>
        </p:spPr>
        <p:txBody>
          <a:bodyPr wrap="square">
            <a:spAutoFit/>
          </a:bodyPr>
          <a:lstStyle/>
          <a:p>
            <a:pPr algn="just"/>
            <a:r>
              <a:rPr lang="en-IN"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RETURNS</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 may be specified </a:t>
            </a:r>
            <a:r>
              <a:rPr lang="en-IN" i="1" dirty="0">
                <a:latin typeface="Arial" panose="020B0604020202020204" pitchFamily="34" charset="0"/>
                <a:cs typeface="Arial" panose="020B0604020202020204" pitchFamily="34" charset="0"/>
              </a:rPr>
              <a:t>only for a FUNCTION</a:t>
            </a:r>
            <a:r>
              <a:rPr lang="en-IN" dirty="0">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latin typeface="Arial" panose="020B0604020202020204" pitchFamily="34" charset="0"/>
                <a:cs typeface="Arial" panose="020B0604020202020204" pitchFamily="34" charset="0"/>
              </a:rPr>
              <a:t>RETURN</a:t>
            </a:r>
            <a:r>
              <a:rPr lang="en-IN" dirty="0">
                <a:latin typeface="Arial" panose="020B0604020202020204" pitchFamily="34" charset="0"/>
                <a:cs typeface="Arial" panose="020B0604020202020204" pitchFamily="34" charset="0"/>
              </a:rPr>
              <a:t> value statement.</a:t>
            </a:r>
          </a:p>
        </p:txBody>
      </p:sp>
      <p:sp>
        <p:nvSpPr>
          <p:cNvPr id="5" name="Rectangle 4"/>
          <p:cNvSpPr/>
          <p:nvPr/>
        </p:nvSpPr>
        <p:spPr>
          <a:xfrm>
            <a:off x="299356" y="3894277"/>
            <a:ext cx="11576654"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  </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1415 (0A000): Not allowed to return a result set from a function</a:t>
            </a:r>
          </a:p>
          <a:p>
            <a:pPr lvl="1"/>
            <a:r>
              <a:rPr lang="en-IN" dirty="0">
                <a:solidFill>
                  <a:srgbClr val="FF0000"/>
                </a:solidFill>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"Hello World"</a:t>
            </a:r>
            <a:r>
              <a:rPr lang="en-IN"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will not work in FUNCTION</a:t>
            </a:r>
          </a:p>
          <a:p>
            <a:pPr lvl="1"/>
            <a:endParaRPr lang="en-IN" sz="400" dirty="0">
              <a:solidFill>
                <a:srgbClr val="92D050"/>
              </a:solidFill>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"Hello</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World"</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INTO</a:t>
            </a:r>
            <a:r>
              <a:rPr lang="en-IN" dirty="0">
                <a:latin typeface="Arial" panose="020B0604020202020204" pitchFamily="34" charset="0"/>
                <a:cs typeface="Arial" panose="020B0604020202020204" pitchFamily="34" charset="0"/>
              </a:rPr>
              <a:t> x;     </a:t>
            </a:r>
            <a:r>
              <a:rPr lang="en-IN" dirty="0">
                <a:solidFill>
                  <a:srgbClr val="92D050"/>
                </a:solidFill>
                <a:latin typeface="Arial" panose="020B0604020202020204" pitchFamily="34" charset="0"/>
                <a:cs typeface="Arial" panose="020B0604020202020204" pitchFamily="34" charset="0"/>
              </a:rPr>
              <a:t>// will work in FUNCTION</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1336 (0A000) : Dynamic SQL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1422 (HY000) : Explicit or implicit commit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p:txBody>
      </p:sp>
      <p:sp>
        <p:nvSpPr>
          <p:cNvPr id="6" name="Rectangle 5"/>
          <p:cNvSpPr/>
          <p:nvPr/>
        </p:nvSpPr>
        <p:spPr>
          <a:xfrm>
            <a:off x="6384032" y="1158114"/>
            <a:ext cx="5929354" cy="400110"/>
          </a:xfrm>
          <a:prstGeom prst="rect">
            <a:avLst/>
          </a:prstGeom>
        </p:spPr>
        <p:txBody>
          <a:bodyPr wrap="square">
            <a:spAutoFit/>
          </a:bodyPr>
          <a:lstStyle/>
          <a:p>
            <a:r>
              <a:rPr lang="en-US" sz="2000" dirty="0">
                <a:solidFill>
                  <a:schemeClr val="accent2">
                    <a:lumMod val="50000"/>
                  </a:schemeClr>
                </a:solidFill>
              </a:rPr>
              <a:t>SET GLOBAL log_bin_trust_function_creators = 1;</a:t>
            </a:r>
          </a:p>
        </p:txBody>
      </p:sp>
      <p:sp>
        <p:nvSpPr>
          <p:cNvPr id="7" name="Rectangle 6">
            <a:extLst>
              <a:ext uri="{FF2B5EF4-FFF2-40B4-BE49-F238E27FC236}">
                <a16:creationId xmlns:a16="http://schemas.microsoft.com/office/drawing/2014/main" id="{60FC5E54-DB6D-4370-90FA-4BBF1F55F28E}"/>
              </a:ext>
            </a:extLst>
          </p:cNvPr>
          <p:cNvSpPr/>
          <p:nvPr/>
        </p:nvSpPr>
        <p:spPr>
          <a:xfrm>
            <a:off x="258024" y="1178328"/>
            <a:ext cx="11617986" cy="1107996"/>
          </a:xfrm>
          <a:prstGeom prst="rect">
            <a:avLst/>
          </a:prstGeom>
          <a:no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By default, all parameters are IN parameters.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specify IN , OUT or INOUT modifiers to the parameters.</a:t>
            </a:r>
          </a:p>
        </p:txBody>
      </p:sp>
      <p:sp>
        <p:nvSpPr>
          <p:cNvPr id="10" name="TextBox 9">
            <a:extLst>
              <a:ext uri="{FF2B5EF4-FFF2-40B4-BE49-F238E27FC236}">
                <a16:creationId xmlns:a16="http://schemas.microsoft.com/office/drawing/2014/main" id="{0A8DBDF6-3BA6-41CD-9D0F-E7CED0CD30F7}"/>
              </a:ext>
            </a:extLst>
          </p:cNvPr>
          <p:cNvSpPr txBox="1"/>
          <p:nvPr/>
        </p:nvSpPr>
        <p:spPr>
          <a:xfrm>
            <a:off x="159697" y="147568"/>
            <a:ext cx="11814640" cy="877163"/>
          </a:xfrm>
          <a:prstGeom prst="rect">
            <a:avLst/>
          </a:prstGeom>
          <a:noFill/>
        </p:spPr>
        <p:txBody>
          <a:bodyPr wrap="square">
            <a:spAutoFit/>
          </a:bodyPr>
          <a:lstStyle/>
          <a:p>
            <a:r>
              <a:rPr lang="en-IN" sz="1700" dirty="0"/>
              <a:t>A deterministic function always returns the same result for the same input parameters whereas a non-deterministic function returns different results for the same input parameters. If you don’t use DETERMINISTIC or NOT DETERMINISTIC , MySQL uses the NOT DETERMINISTIC option by default.</a:t>
            </a:r>
          </a:p>
        </p:txBody>
      </p:sp>
    </p:spTree>
    <p:extLst>
      <p:ext uri="{BB962C8B-B14F-4D97-AF65-F5344CB8AC3E}">
        <p14:creationId xmlns:p14="http://schemas.microsoft.com/office/powerpoint/2010/main" val="64507137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8800" y="767478"/>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1001;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868013"/>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total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SUM</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total FROM emp WHERE job=para1;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total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9376" y="1070734"/>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MAX(deptno) + 1  FROM dept);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F9150500-D075-4434-B795-9ABB4C13BF18}"/>
              </a:ext>
            </a:extLst>
          </p:cNvPr>
          <p:cNvSpPr/>
          <p:nvPr/>
        </p:nvSpPr>
        <p:spPr>
          <a:xfrm>
            <a:off x="479376" y="3663022"/>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CONCAT(UPPER(LEFT(x,1)), SUBSTR(LOWER(x), 2 ));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y, z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 default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cnt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default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CAST(CHAR(FLOOR(65 + RAND() * 27)) as CHAR) INTO y;</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CAST(CHAR(FLOOR( 97 + RAND() * 27)) as CHAR) INTO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x := CONCAT(x, y,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cnt &gt; 2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cnt := cnt + 1;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US" dirty="0">
                <a:solidFill>
                  <a:srgbClr val="FD8603"/>
                </a:solidFill>
                <a:latin typeface="Segoe UI Semilight" panose="020B0402040204020203" pitchFamily="34" charset="0"/>
                <a:cs typeface="Segoe UI Semilight" panose="020B0402040204020203" pitchFamily="34" charset="0"/>
              </a:rPr>
              <a:t>    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59416275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(xx </a:t>
            </a:r>
            <a:r>
              <a:rPr lang="en-IN"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50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solidFill>
                <a:srgbClr val="0077AA"/>
              </a:solidFill>
              <a:latin typeface="Segoe UI Semilight" panose="020B04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BOOL</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True INTO x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CONCAT(ename, " ", job, " ", sal)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"deptno is not valid";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	</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61544556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87274413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1944216" cy="369332"/>
          </a:xfrm>
          <a:prstGeom prst="rect">
            <a:avLst/>
          </a:prstGeom>
          <a:noFill/>
        </p:spPr>
        <p:txBody>
          <a:bodyPr wrap="square">
            <a:spAutoFit/>
          </a:bodyPr>
          <a:lstStyle/>
          <a:p>
            <a:r>
              <a:rPr lang="en-IN" dirty="0">
                <a:solidFill>
                  <a:srgbClr val="C00000"/>
                </a:solidFill>
              </a:rPr>
              <a:t>GITA     | G,I,T,A</a:t>
            </a:r>
          </a:p>
        </p:txBody>
      </p:sp>
    </p:spTree>
    <p:extLst>
      <p:ext uri="{BB962C8B-B14F-4D97-AF65-F5344CB8AC3E}">
        <p14:creationId xmlns:p14="http://schemas.microsoft.com/office/powerpoint/2010/main" val="242174661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NOT BETWEEN 48 AND 57 then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6001GITA     | GITA</a:t>
            </a:r>
          </a:p>
        </p:txBody>
      </p:sp>
    </p:spTree>
    <p:extLst>
      <p:ext uri="{BB962C8B-B14F-4D97-AF65-F5344CB8AC3E}">
        <p14:creationId xmlns:p14="http://schemas.microsoft.com/office/powerpoint/2010/main" val="1784364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191344" y="1069200"/>
            <a:ext cx="11809312"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INT default 0;</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VARCHAR(1000) default "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ASCII(SUBSTR( x, y, 1 )) NOT BETWEEN 65 AND 90 and  ASCII(SUBSTR( x, y, 1 )) not between 97 AND  122 then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 z, SUBSTR( x, y, 1 ));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LENGTH(x) then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(SUBSTR(TRIM(z),1, LENGTH(z)));</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GITA6001     | 6001</a:t>
            </a:r>
          </a:p>
        </p:txBody>
      </p:sp>
    </p:spTree>
    <p:extLst>
      <p:ext uri="{BB962C8B-B14F-4D97-AF65-F5344CB8AC3E}">
        <p14:creationId xmlns:p14="http://schemas.microsoft.com/office/powerpoint/2010/main" val="282088400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6" name="Rectangle 5">
            <a:extLst>
              <a:ext uri="{FF2B5EF4-FFF2-40B4-BE49-F238E27FC236}">
                <a16:creationId xmlns:a16="http://schemas.microsoft.com/office/drawing/2014/main" id="{83BB7B94-80FB-40D9-9578-D7FC4C5D6C39}"/>
              </a:ext>
            </a:extLst>
          </p:cNvPr>
          <p:cNvSpPr/>
          <p:nvPr/>
        </p:nvSpPr>
        <p:spPr>
          <a:xfrm>
            <a:off x="478800" y="1069200"/>
            <a:ext cx="1130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#CREATE TABLE temp (col1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"done";</a:t>
            </a:r>
            <a:endPar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TextBox 6">
            <a:extLst>
              <a:ext uri="{FF2B5EF4-FFF2-40B4-BE49-F238E27FC236}">
                <a16:creationId xmlns:a16="http://schemas.microsoft.com/office/drawing/2014/main" id="{6436E620-69BD-4155-898A-F51C2C057C49}"/>
              </a:ext>
            </a:extLst>
          </p:cNvPr>
          <p:cNvSpPr txBox="1"/>
          <p:nvPr/>
        </p:nvSpPr>
        <p:spPr>
          <a:xfrm>
            <a:off x="479376" y="4415946"/>
            <a:ext cx="11303424" cy="400110"/>
          </a:xfrm>
          <a:prstGeom prst="rect">
            <a:avLst/>
          </a:prstGeom>
          <a:noFill/>
        </p:spPr>
        <p:txBody>
          <a:bodyPr wrap="square">
            <a:spAutoFit/>
          </a:bodyPr>
          <a:lstStyle/>
          <a:p>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ERROR 1422 (HY000): </a:t>
            </a:r>
            <a:r>
              <a:rPr lang="en-US" sz="2000" b="1"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Explicit or implicit commit </a:t>
            </a:r>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is not allowed in stored function or trigger.</a:t>
            </a:r>
            <a:endParaRPr lang="en-IN" sz="2000" dirty="0"/>
          </a:p>
        </p:txBody>
      </p:sp>
    </p:spTree>
    <p:extLst>
      <p:ext uri="{BB962C8B-B14F-4D97-AF65-F5344CB8AC3E}">
        <p14:creationId xmlns:p14="http://schemas.microsoft.com/office/powerpoint/2010/main" val="144091790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6" name="TextBox 5">
            <a:extLst>
              <a:ext uri="{FF2B5EF4-FFF2-40B4-BE49-F238E27FC236}">
                <a16:creationId xmlns:a16="http://schemas.microsoft.com/office/drawing/2014/main" id="{FFB0035A-44FA-4390-A025-9F457B0836DC}"/>
              </a:ext>
            </a:extLst>
          </p:cNvPr>
          <p:cNvSpPr txBox="1"/>
          <p:nvPr/>
        </p:nvSpPr>
        <p:spPr>
          <a:xfrm>
            <a:off x="335360" y="2983632"/>
            <a:ext cx="11629292" cy="1323439"/>
          </a:xfrm>
          <a:prstGeom prst="rect">
            <a:avLst/>
          </a:prstGeom>
          <a:noFill/>
        </p:spPr>
        <p:txBody>
          <a:bodyPr wrap="square">
            <a:spAutoFit/>
          </a:bodyPr>
          <a:lstStyle/>
          <a:p>
            <a:r>
              <a:rPr lang="en-US" sz="2000" b="0" i="0" dirty="0">
                <a:solidFill>
                  <a:srgbClr val="171717"/>
                </a:solidFill>
                <a:effectLst/>
                <a:latin typeface="Palatino Linotype" panose="02040502050505030304" pitchFamily="18" charset="0"/>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sz="2000" dirty="0">
              <a:latin typeface="Palatino Linotype" panose="02040502050505030304" pitchFamily="18" charset="0"/>
            </a:endParaRPr>
          </a:p>
        </p:txBody>
      </p:sp>
      <p:sp>
        <p:nvSpPr>
          <p:cNvPr id="8" name="Rectangle 7">
            <a:extLst>
              <a:ext uri="{FF2B5EF4-FFF2-40B4-BE49-F238E27FC236}">
                <a16:creationId xmlns:a16="http://schemas.microsoft.com/office/drawing/2014/main" id="{ECDA4E93-A1B0-4A58-964C-C1AAE3632EB3}"/>
              </a:ext>
            </a:extLst>
          </p:cNvPr>
          <p:cNvSpPr/>
          <p:nvPr/>
        </p:nvSpPr>
        <p:spPr>
          <a:xfrm>
            <a:off x="406574" y="4320386"/>
            <a:ext cx="11377264" cy="2492990"/>
          </a:xfrm>
          <a:prstGeom prst="rect">
            <a:avLst/>
          </a:prstGeom>
          <a:solidFill>
            <a:schemeClr val="bg1"/>
          </a:solid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trigger is always associated with the table named tbl_name, which must refer to a permanent table.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trigger with a TEMPORARY table or a VIEW.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you drop a table, any triggers for the table are also dropped.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ERROR 1415 (0A000): Not allowed to return a result set from a trigger.</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
        <p:nvSpPr>
          <p:cNvPr id="7" name="TextBox 6">
            <a:extLst>
              <a:ext uri="{FF2B5EF4-FFF2-40B4-BE49-F238E27FC236}">
                <a16:creationId xmlns:a16="http://schemas.microsoft.com/office/drawing/2014/main" id="{9109F0B2-5C1E-4B43-A5A7-180639AB1DA6}"/>
              </a:ext>
            </a:extLst>
          </p:cNvPr>
          <p:cNvSpPr txBox="1"/>
          <p:nvPr/>
        </p:nvSpPr>
        <p:spPr>
          <a:xfrm>
            <a:off x="119336" y="71333"/>
            <a:ext cx="11414062" cy="2185214"/>
          </a:xfrm>
          <a:prstGeom prst="rect">
            <a:avLst/>
          </a:prstGeom>
          <a:noFill/>
        </p:spPr>
        <p:txBody>
          <a:bodyPr wrap="square">
            <a:spAutoFit/>
          </a:bodyPr>
          <a:lstStyle/>
          <a:p>
            <a:pPr algn="l"/>
            <a:r>
              <a:rPr lang="en-US" b="1" i="0" dirty="0">
                <a:solidFill>
                  <a:srgbClr val="3A3A3A"/>
                </a:solidFill>
                <a:effectLst/>
                <a:latin typeface="Work Sans" panose="020B0604020202020204" pitchFamily="2" charset="0"/>
              </a:rPr>
              <a:t>Triggers are mainly required for the following purposes:</a:t>
            </a:r>
          </a:p>
          <a:p>
            <a:pPr algn="l"/>
            <a:endParaRPr lang="en-US" sz="8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To maintain complex integrity constraints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Auditing table information by recording the changes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Signaling other program actions when changes are made to the table</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Enforcing complex business rules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Preventing invalid transactions</a:t>
            </a:r>
          </a:p>
        </p:txBody>
      </p:sp>
      <p:sp>
        <p:nvSpPr>
          <p:cNvPr id="4" name="TextBox 3">
            <a:extLst>
              <a:ext uri="{FF2B5EF4-FFF2-40B4-BE49-F238E27FC236}">
                <a16:creationId xmlns:a16="http://schemas.microsoft.com/office/drawing/2014/main" id="{452EE37F-CA72-763E-17C9-EDB94FF33AD8}"/>
              </a:ext>
            </a:extLst>
          </p:cNvPr>
          <p:cNvSpPr txBox="1"/>
          <p:nvPr/>
        </p:nvSpPr>
        <p:spPr>
          <a:xfrm>
            <a:off x="9048328" y="106757"/>
            <a:ext cx="3024336" cy="923330"/>
          </a:xfrm>
          <a:prstGeom prst="rect">
            <a:avLst/>
          </a:prstGeom>
          <a:noFill/>
        </p:spPr>
        <p:txBody>
          <a:bodyPr wrap="square">
            <a:spAutoFit/>
          </a:bodyPr>
          <a:lstStyle/>
          <a:p>
            <a:r>
              <a:rPr lang="en-US" i="0" dirty="0">
                <a:solidFill>
                  <a:srgbClr val="C00000"/>
                </a:solidFill>
                <a:effectLst/>
                <a:latin typeface="Open Sans" panose="020B0606030504020204" pitchFamily="34" charset="0"/>
              </a:rPr>
              <a:t>Triggers activate only for changes made to tables by SQL statements.</a:t>
            </a:r>
            <a:endParaRPr lang="en-IN" dirty="0">
              <a:solidFill>
                <a:srgbClr val="C00000"/>
              </a:solidFill>
            </a:endParaRPr>
          </a:p>
        </p:txBody>
      </p:sp>
    </p:spTree>
    <p:extLst>
      <p:ext uri="{BB962C8B-B14F-4D97-AF65-F5344CB8AC3E}">
        <p14:creationId xmlns:p14="http://schemas.microsoft.com/office/powerpoint/2010/main" val="202411739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490690" y="1624732"/>
            <a:ext cx="11005910" cy="2154436"/>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sz="800"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490690" y="838200"/>
            <a:ext cx="1100591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p>
        </p:txBody>
      </p:sp>
      <p:sp>
        <p:nvSpPr>
          <p:cNvPr id="7" name="Rectangle 6"/>
          <p:cNvSpPr/>
          <p:nvPr/>
        </p:nvSpPr>
        <p:spPr>
          <a:xfrm>
            <a:off x="490690" y="4283804"/>
            <a:ext cx="10819369" cy="36933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SHOW CREATE TRIGGER </a:t>
            </a:r>
            <a:r>
              <a:rPr lang="en-IN" dirty="0">
                <a:latin typeface="Liberation Mono"/>
              </a:rPr>
              <a:t>trigger_name</a:t>
            </a:r>
          </a:p>
        </p:txBody>
      </p:sp>
      <p:sp>
        <p:nvSpPr>
          <p:cNvPr id="2" name="Rectangle 1"/>
          <p:cNvSpPr/>
          <p:nvPr/>
        </p:nvSpPr>
        <p:spPr>
          <a:xfrm>
            <a:off x="490690" y="5117122"/>
            <a:ext cx="6981957"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val="188818721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07368" y="992917"/>
            <a:ext cx="11377264" cy="4524315"/>
          </a:xfrm>
          <a:prstGeom prst="rect">
            <a:avLst/>
          </a:prstGeom>
          <a:solidFill>
            <a:schemeClr val="bg1"/>
          </a:solidFill>
        </p:spPr>
        <p:txBody>
          <a:bodyPr wrap="square">
            <a:spAutoFit/>
          </a:bodyPr>
          <a:lstStyle/>
          <a:p>
            <a:pPr algn="just"/>
            <a:r>
              <a:rPr lang="en-IN" dirty="0">
                <a:latin typeface="Palatino Linotype" panose="02040502050505030304" pitchFamily="18"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trigger_time  and  trigger_event ?</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982469"/>
            <a:ext cx="11449272" cy="646331"/>
          </a:xfrm>
          <a:prstGeom prst="rect">
            <a:avLst/>
          </a:prstGeom>
        </p:spPr>
        <p:txBody>
          <a:bodyPr wrap="square">
            <a:spAutoFit/>
          </a:bodyPr>
          <a:lstStyle/>
          <a:p>
            <a:pPr algn="just"/>
            <a:r>
              <a:rPr lang="en-US" b="1" dirty="0">
                <a:latin typeface="Palatino Linotype" panose="02040502050505030304" pitchFamily="18" charset="0"/>
                <a:cs typeface="Arial" panose="020B0604020202020204" pitchFamily="34" charset="0"/>
              </a:rPr>
              <a:t>trigger_time</a:t>
            </a:r>
            <a:r>
              <a:rPr lang="en-US" dirty="0">
                <a:latin typeface="Palatino Linotype" panose="02040502050505030304" pitchFamily="18" charset="0"/>
                <a:cs typeface="Arial" panose="020B0604020202020204" pitchFamily="34" charset="0"/>
              </a:rPr>
              <a:t> : trigger_time is the trigger action time. It can be </a:t>
            </a:r>
            <a:r>
              <a:rPr lang="en-US" b="1" dirty="0">
                <a:latin typeface="Palatino Linotype" panose="02040502050505030304" pitchFamily="18" charset="0"/>
                <a:cs typeface="Arial" panose="020B0604020202020204" pitchFamily="34" charset="0"/>
              </a:rPr>
              <a:t>BEFORE</a:t>
            </a:r>
            <a:r>
              <a:rPr lang="en-US" dirty="0">
                <a:latin typeface="Palatino Linotype" panose="02040502050505030304" pitchFamily="18" charset="0"/>
                <a:cs typeface="Arial" panose="020B0604020202020204" pitchFamily="34" charset="0"/>
              </a:rPr>
              <a:t> or </a:t>
            </a:r>
            <a:r>
              <a:rPr lang="en-US" b="1" dirty="0">
                <a:latin typeface="Palatino Linotype" panose="02040502050505030304" pitchFamily="18" charset="0"/>
                <a:cs typeface="Arial" panose="020B0604020202020204" pitchFamily="34" charset="0"/>
              </a:rPr>
              <a:t>AFTER</a:t>
            </a:r>
            <a:r>
              <a:rPr lang="en-US" dirty="0">
                <a:latin typeface="Palatino Linotype" panose="02040502050505030304" pitchFamily="18" charset="0"/>
                <a:cs typeface="Arial" panose="020B0604020202020204" pitchFamily="34" charset="0"/>
              </a:rPr>
              <a:t> to indicate that the trigger activates before or after each row to be modified.</a:t>
            </a:r>
          </a:p>
        </p:txBody>
      </p:sp>
      <p:sp>
        <p:nvSpPr>
          <p:cNvPr id="6" name="Rectangle 5"/>
          <p:cNvSpPr/>
          <p:nvPr/>
        </p:nvSpPr>
        <p:spPr>
          <a:xfrm>
            <a:off x="407368" y="1916832"/>
            <a:ext cx="11449272" cy="369332"/>
          </a:xfrm>
          <a:prstGeom prst="rect">
            <a:avLst/>
          </a:prstGeom>
        </p:spPr>
        <p:txBody>
          <a:bodyPr wrap="square">
            <a:spAutoFit/>
          </a:bodyPr>
          <a:lstStyle/>
          <a:p>
            <a:r>
              <a:rPr lang="en-US" b="1" dirty="0">
                <a:latin typeface="Palatino Linotype" panose="02040502050505030304" pitchFamily="18" charset="0"/>
                <a:cs typeface="Arial" panose="020B0604020202020204" pitchFamily="34" charset="0"/>
              </a:rPr>
              <a:t>trigger_event</a:t>
            </a:r>
            <a:r>
              <a:rPr lang="en-US" dirty="0">
                <a:latin typeface="Palatino Linotype" panose="02040502050505030304" pitchFamily="18" charset="0"/>
                <a:cs typeface="Arial" panose="020B0604020202020204" pitchFamily="34" charset="0"/>
              </a:rPr>
              <a:t> : trigger_event indicates the kind of operation that activates the trigger.</a:t>
            </a:r>
          </a:p>
        </p:txBody>
      </p:sp>
      <p:sp>
        <p:nvSpPr>
          <p:cNvPr id="2" name="Rectangle 1">
            <a:extLst>
              <a:ext uri="{FF2B5EF4-FFF2-40B4-BE49-F238E27FC236}">
                <a16:creationId xmlns:a16="http://schemas.microsoft.com/office/drawing/2014/main" id="{8B8A6DB7-8E54-4182-9E74-0791D0F68CDA}"/>
              </a:ext>
            </a:extLst>
          </p:cNvPr>
          <p:cNvSpPr/>
          <p:nvPr/>
        </p:nvSpPr>
        <p:spPr>
          <a:xfrm>
            <a:off x="463972" y="4797152"/>
            <a:ext cx="11103842"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TABLE and TRUNCATE TABLE statements on the table do not activate this trigger, because they do not use DELETE.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Dropping a partition does not activate DELETE triggers, either.</a:t>
            </a:r>
          </a:p>
        </p:txBody>
      </p:sp>
      <p:sp>
        <p:nvSpPr>
          <p:cNvPr id="9" name="Rectangle 8">
            <a:extLst>
              <a:ext uri="{FF2B5EF4-FFF2-40B4-BE49-F238E27FC236}">
                <a16:creationId xmlns:a16="http://schemas.microsoft.com/office/drawing/2014/main" id="{3AD3FAF4-D22C-4669-90CE-B70FFE3947F9}"/>
              </a:ext>
            </a:extLst>
          </p:cNvPr>
          <p:cNvSpPr/>
          <p:nvPr/>
        </p:nvSpPr>
        <p:spPr>
          <a:xfrm>
            <a:off x="478582" y="2636912"/>
            <a:ext cx="11089232" cy="1785104"/>
          </a:xfrm>
          <a:prstGeom prst="rect">
            <a:avLst/>
          </a:prstGeom>
        </p:spPr>
        <p:txBody>
          <a:bodyPr wrap="square">
            <a:spAutoFit/>
          </a:bodyPr>
          <a:lstStyle/>
          <a:p>
            <a:pPr algn="just"/>
            <a:r>
              <a:rPr lang="en-IN" b="1" dirty="0">
                <a:latin typeface="Palatino Linotype" panose="02040502050505030304" pitchFamily="18" charset="0"/>
                <a:cs typeface="Arial" panose="020B0604020202020204" pitchFamily="34" charset="0"/>
              </a:rPr>
              <a:t>INSERT</a:t>
            </a:r>
            <a:r>
              <a:rPr lang="en-IN" dirty="0">
                <a:latin typeface="Palatino Linotype" panose="02040502050505030304" pitchFamily="18" charset="0"/>
                <a:cs typeface="Arial" panose="020B0604020202020204" pitchFamily="34" charset="0"/>
              </a:rPr>
              <a:t>: The trigger activates whenever a new row is inserted into the table; for example</a:t>
            </a:r>
            <a:r>
              <a:rPr lang="en-IN" b="1" dirty="0">
                <a:latin typeface="Palatino Linotype" panose="02040502050505030304" pitchFamily="18" charset="0"/>
                <a:cs typeface="Arial" panose="020B0604020202020204" pitchFamily="34" charset="0"/>
              </a:rPr>
              <a:t>, through INSERT statements.</a:t>
            </a:r>
          </a:p>
          <a:p>
            <a:pPr algn="just"/>
            <a:endParaRPr lang="en-IN" sz="1000"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UPDATE</a:t>
            </a:r>
            <a:r>
              <a:rPr lang="en-IN" dirty="0">
                <a:latin typeface="Palatino Linotype" panose="02040502050505030304" pitchFamily="18" charset="0"/>
                <a:cs typeface="Arial" panose="020B0604020202020204" pitchFamily="34" charset="0"/>
              </a:rPr>
              <a:t>: The trigger activates whenever a row is modified; for example, </a:t>
            </a:r>
            <a:r>
              <a:rPr lang="en-IN" b="1" dirty="0">
                <a:latin typeface="Palatino Linotype" panose="02040502050505030304" pitchFamily="18" charset="0"/>
                <a:cs typeface="Arial" panose="020B0604020202020204" pitchFamily="34" charset="0"/>
              </a:rPr>
              <a:t>through UPDATE statements.</a:t>
            </a:r>
          </a:p>
          <a:p>
            <a:pPr algn="just"/>
            <a:endParaRPr lang="en-IN" sz="1000" b="1"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DELETE</a:t>
            </a:r>
            <a:r>
              <a:rPr lang="en-IN" dirty="0">
                <a:latin typeface="Palatino Linotype" panose="02040502050505030304" pitchFamily="18" charset="0"/>
                <a:cs typeface="Arial" panose="020B0604020202020204" pitchFamily="34" charset="0"/>
              </a:rPr>
              <a:t>: The trigger activates whenever a row is deleted from the table; for example, </a:t>
            </a:r>
            <a:r>
              <a:rPr lang="en-IN" b="1" dirty="0">
                <a:latin typeface="Palatino Linotype" panose="02040502050505030304" pitchFamily="18" charset="0"/>
                <a:cs typeface="Arial" panose="020B0604020202020204" pitchFamily="34" charset="0"/>
              </a:rPr>
              <a:t>through DELETE and REPLACE statements.</a:t>
            </a:r>
            <a:r>
              <a:rPr lang="en-IN" dirty="0">
                <a:latin typeface="Palatino Linotype" panose="02040502050505030304" pitchFamily="18" charset="0"/>
                <a:cs typeface="Arial" panose="020B0604020202020204" pitchFamily="34" charset="0"/>
              </a:rPr>
              <a:t> </a:t>
            </a:r>
          </a:p>
        </p:txBody>
      </p:sp>
    </p:spTree>
    <p:extLst>
      <p:ext uri="{BB962C8B-B14F-4D97-AF65-F5344CB8AC3E}">
        <p14:creationId xmlns:p14="http://schemas.microsoft.com/office/powerpoint/2010/main" val="272211911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before and after</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90601"/>
            <a:ext cx="11521280" cy="2585323"/>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new and old</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838201"/>
            <a:ext cx="11306224" cy="646331"/>
          </a:xfrm>
          <a:prstGeom prst="rect">
            <a:avLst/>
          </a:prstGeom>
        </p:spPr>
        <p:txBody>
          <a:bodyPr wrap="square">
            <a:spAutoFit/>
          </a:bodyPr>
          <a:lstStyle/>
          <a:p>
            <a:pPr algn="just"/>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keywords enable you to access columns in the rows affected by a trigger.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are MySQL extensions to triggers; they are not case sensitive.</a:t>
            </a:r>
            <a:endParaRPr lang="en-US" dirty="0">
              <a:latin typeface="Palatino Linotype" panose="02040502050505030304" pitchFamily="18" charset="0"/>
              <a:cs typeface="Arial" panose="020B0604020202020204" pitchFamily="34" charset="0"/>
            </a:endParaRPr>
          </a:p>
        </p:txBody>
      </p:sp>
      <p:sp>
        <p:nvSpPr>
          <p:cNvPr id="7" name="Rectangle 6"/>
          <p:cNvSpPr/>
          <p:nvPr/>
        </p:nvSpPr>
        <p:spPr>
          <a:xfrm>
            <a:off x="479376" y="1688069"/>
            <a:ext cx="11305256" cy="707886"/>
          </a:xfrm>
          <a:prstGeom prst="rect">
            <a:avLst/>
          </a:prstGeom>
          <a:noFill/>
        </p:spPr>
        <p:txBody>
          <a:bodyPr wrap="square">
            <a:spAutoFit/>
          </a:bodyPr>
          <a:lstStyle/>
          <a:p>
            <a:r>
              <a:rPr lang="en-IN" sz="2000" dirty="0">
                <a:solidFill>
                  <a:schemeClr val="bg2">
                    <a:lumMod val="50000"/>
                  </a:schemeClr>
                </a:solidFill>
                <a:latin typeface="Palatino Linotype" panose="02040502050505030304" pitchFamily="18"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479376" y="2630270"/>
            <a:ext cx="11305256" cy="1446550"/>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INSERT trigger, only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OLD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 DELETE trigger, only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NEW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UPDATE trigger, you can use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to refer to the columns of a row before it is updated and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to refer to the columns of the row after it is updated.</a:t>
            </a:r>
            <a:endParaRPr lang="en-US" dirty="0">
              <a:latin typeface="Palatino Linotype" panose="02040502050505030304" pitchFamily="18" charset="0"/>
              <a:cs typeface="Arial" panose="020B0604020202020204" pitchFamily="34" charset="0"/>
            </a:endParaRPr>
          </a:p>
        </p:txBody>
      </p:sp>
      <p:sp>
        <p:nvSpPr>
          <p:cNvPr id="2" name="Rectangle 1"/>
          <p:cNvSpPr/>
          <p:nvPr/>
        </p:nvSpPr>
        <p:spPr>
          <a:xfrm>
            <a:off x="479376" y="4419601"/>
            <a:ext cx="11305256" cy="132343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6803460" y="6085821"/>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NOTE</a:t>
            </a:r>
            <a:endParaRPr lang="en-IN" sz="3200" i="1" dirty="0">
              <a:solidFill>
                <a:srgbClr val="FF9900"/>
              </a:solidFill>
              <a:latin typeface="Arial" pitchFamily="34" charset="0"/>
              <a:cs typeface="Arial" pitchFamily="34" charset="0"/>
            </a:endParaRPr>
          </a:p>
        </p:txBody>
      </p:sp>
      <p:sp>
        <p:nvSpPr>
          <p:cNvPr id="5" name="Rectangle 4"/>
          <p:cNvSpPr/>
          <p:nvPr/>
        </p:nvSpPr>
        <p:spPr>
          <a:xfrm>
            <a:off x="119336" y="838200"/>
            <a:ext cx="12072664" cy="646331"/>
          </a:xfrm>
          <a:prstGeom prst="rect">
            <a:avLst/>
          </a:prstGeom>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The trigger cannot use the </a:t>
            </a:r>
            <a:r>
              <a:rPr lang="en-IN" b="1" i="1" dirty="0">
                <a:latin typeface="Palatino Linotype" panose="02040502050505030304" pitchFamily="18" charset="0"/>
                <a:cs typeface="Arial" panose="020B0604020202020204" pitchFamily="34" charset="0"/>
              </a:rPr>
              <a:t>CALL</a:t>
            </a:r>
            <a:r>
              <a:rPr lang="en-IN" dirty="0">
                <a:latin typeface="Palatino Linotype" panose="02040502050505030304" pitchFamily="18"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591133" y="1881664"/>
            <a:ext cx="11014038"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496221" y="838201"/>
            <a:ext cx="11203935"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91133" y="2648129"/>
            <a:ext cx="1101403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695400" y="3886201"/>
            <a:ext cx="11004756" cy="923330"/>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Rectangle 7"/>
          <p:cNvSpPr/>
          <p:nvPr/>
        </p:nvSpPr>
        <p:spPr>
          <a:xfrm>
            <a:off x="623392" y="788076"/>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'Hello World';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#error</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623392" y="34290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677887"/>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UPDATE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OLD.dname, NEW.dname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78800" y="4761362"/>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DELETE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OLD.deptno, OLD.dname, OLD.loc, OLD.pwd, now(), user()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478800" y="548680"/>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F3C017-98D1-42FC-9180-E0A00845CAF3}"/>
              </a:ext>
            </a:extLst>
          </p:cNvPr>
          <p:cNvGrpSpPr/>
          <p:nvPr/>
        </p:nvGrpSpPr>
        <p:grpSpPr>
          <a:xfrm>
            <a:off x="133326" y="1474906"/>
            <a:ext cx="11843244" cy="3416320"/>
            <a:chOff x="133326" y="1474906"/>
            <a:chExt cx="11843244" cy="3416320"/>
          </a:xfrm>
        </p:grpSpPr>
        <p:sp>
          <p:nvSpPr>
            <p:cNvPr id="3" name="Rectangle 2"/>
            <p:cNvSpPr/>
            <p:nvPr/>
          </p:nvSpPr>
          <p:spPr>
            <a:xfrm>
              <a:off x="133326" y="1474906"/>
              <a:ext cx="5746650"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a:t>
              </a:r>
              <a:r>
                <a:rPr lang="en-US" dirty="0">
                  <a:solidFill>
                    <a:srgbClr val="990055"/>
                  </a:solidFill>
                  <a:latin typeface="Segoe UI Semilight" panose="020B0402040204020203" pitchFamily="34" charset="0"/>
                  <a:cs typeface="Segoe UI Semilight" panose="020B0402040204020203" pitchFamily="34" charset="0"/>
                </a:rPr>
                <a:t>4</a:t>
              </a:r>
              <a:r>
                <a:rPr lang="en-US" dirty="0">
                  <a:latin typeface="Segoe UI Semilight" panose="020B0402040204020203" pitchFamily="34" charset="0"/>
                  <a:cs typeface="Segoe UI Semilight" panose="020B0402040204020203" pitchFamily="34" charset="0"/>
                </a:rPr>
                <a:t>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066606" y="1474906"/>
              <a:ext cx="5909964"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a:t>
              </a:r>
              <a:r>
                <a:rPr lang="en-US" dirty="0">
                  <a:solidFill>
                    <a:srgbClr val="990055"/>
                  </a:solidFill>
                  <a:latin typeface="Segoe UI Semilight" panose="020B0402040204020203" pitchFamily="34" charset="0"/>
                  <a:cs typeface="Segoe UI Semilight" panose="020B0402040204020203" pitchFamily="34" charset="0"/>
                </a:rPr>
                <a:t>4</a:t>
              </a:r>
              <a:r>
                <a:rPr lang="en-US" dirty="0">
                  <a:latin typeface="Segoe UI Semilight" panose="020B0402040204020203" pitchFamily="34" charset="0"/>
                  <a:cs typeface="Segoe UI Semilight" panose="020B0402040204020203" pitchFamily="34" charset="0"/>
                </a:rPr>
                <a:t>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77162743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293463-C338-4ED6-BBAC-2AC83CC8E867}"/>
              </a:ext>
            </a:extLst>
          </p:cNvPr>
          <p:cNvGrpSpPr/>
          <p:nvPr/>
        </p:nvGrpSpPr>
        <p:grpSpPr>
          <a:xfrm>
            <a:off x="109292" y="2924944"/>
            <a:ext cx="11963372" cy="2308324"/>
            <a:chOff x="156192" y="1474906"/>
            <a:chExt cx="11916472" cy="2308324"/>
          </a:xfrm>
        </p:grpSpPr>
        <p:sp>
          <p:nvSpPr>
            <p:cNvPr id="3" name="Rectangle 2"/>
            <p:cNvSpPr/>
            <p:nvPr/>
          </p:nvSpPr>
          <p:spPr>
            <a:xfrm>
              <a:off x="156192" y="1474906"/>
              <a:ext cx="610669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192094" y="1474906"/>
              <a:ext cx="588057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D44C41F2-17AC-4261-AA8B-0272FE88CC20}"/>
              </a:ext>
            </a:extLst>
          </p:cNvPr>
          <p:cNvSpPr txBox="1"/>
          <p:nvPr/>
        </p:nvSpPr>
        <p:spPr>
          <a:xfrm>
            <a:off x="190224" y="1556792"/>
            <a:ext cx="7345936"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cs typeface="Segoe UI Semilight" panose="020B0402040204020203" pitchFamily="34" charset="0"/>
              </a:rPr>
              <a:t>PRIMARY KEY AUTO_INCREMENT</a:t>
            </a:r>
            <a:r>
              <a:rPr lang="en-IN" dirty="0">
                <a:latin typeface="Segoe UI Semilight" panose="020B0402040204020203" pitchFamily="34" charset="0"/>
                <a:cs typeface="Segoe UI Semilight" panose="020B0402040204020203" pitchFamily="34" charset="0"/>
              </a:rPr>
              <a:t>, c2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IN" sz="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temp1(c1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p:txBody>
      </p:sp>
      <p:sp>
        <p:nvSpPr>
          <p:cNvPr id="10" name="TextBox 9">
            <a:extLst>
              <a:ext uri="{FF2B5EF4-FFF2-40B4-BE49-F238E27FC236}">
                <a16:creationId xmlns:a16="http://schemas.microsoft.com/office/drawing/2014/main" id="{ED6AB609-4DBC-4041-8E45-D7BB642149F7}"/>
              </a:ext>
            </a:extLst>
          </p:cNvPr>
          <p:cNvSpPr txBox="1"/>
          <p:nvPr/>
        </p:nvSpPr>
        <p:spPr>
          <a:xfrm>
            <a:off x="190224" y="5647313"/>
            <a:ext cx="482565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INSERT INTO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VALUES</a:t>
            </a:r>
            <a:r>
              <a:rPr lang="en-US" dirty="0">
                <a:solidFill>
                  <a:schemeClr val="bg1">
                    <a:lumMod val="50000"/>
                  </a:schemeClr>
                </a:solidFill>
                <a:latin typeface="Segoe UI Semilight" panose="020B0402040204020203" pitchFamily="34" charset="0"/>
                <a:cs typeface="Segoe UI Semilight" panose="020B0402040204020203" pitchFamily="34" charset="0"/>
              </a:rPr>
              <a:t>(</a:t>
            </a:r>
            <a:r>
              <a:rPr lang="en-US" dirty="0">
                <a:solidFill>
                  <a:srgbClr val="0077AA"/>
                </a:solidFill>
                <a:latin typeface="Segoe UI Semilight" panose="020B0402040204020203" pitchFamily="34" charset="0"/>
                <a:cs typeface="Segoe UI Semilight" panose="020B0402040204020203" pitchFamily="34" charset="0"/>
              </a:rPr>
              <a:t>DEFAULT</a:t>
            </a:r>
            <a:r>
              <a:rPr lang="en-US" dirty="0">
                <a:latin typeface="Segoe UI Semilight" panose="020B0402040204020203" pitchFamily="34" charset="0"/>
                <a:cs typeface="Segoe UI Semilight" panose="020B0402040204020203" pitchFamily="34" charset="0"/>
              </a:rPr>
              <a:t>,</a:t>
            </a:r>
            <a:r>
              <a:rPr lang="en-US" dirty="0">
                <a:solidFill>
                  <a:srgbClr val="0077AA"/>
                </a:solidFill>
                <a:latin typeface="Segoe UI Semilight" panose="020B0402040204020203" pitchFamily="34" charset="0"/>
                <a:cs typeface="Segoe UI Semilight" panose="020B0402040204020203" pitchFamily="34" charset="0"/>
              </a:rPr>
              <a:t> </a:t>
            </a:r>
            <a:r>
              <a:rPr lang="en-US" dirty="0">
                <a:solidFill>
                  <a:srgbClr val="990055"/>
                </a:solidFill>
                <a:latin typeface="Segoe UI Semilight" panose="020B0402040204020203" pitchFamily="34" charset="0"/>
                <a:cs typeface="Segoe UI Semilight" panose="020B0402040204020203" pitchFamily="34" charset="0"/>
              </a:rPr>
              <a:t>100</a:t>
            </a:r>
            <a:r>
              <a:rPr lang="en-US" dirty="0">
                <a:solidFill>
                  <a:schemeClr val="bg1">
                    <a:lumMod val="50000"/>
                  </a:schemeClr>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US" sz="8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E4856118-5610-93D3-5B43-19EC9AD49BE5}"/>
              </a:ext>
            </a:extLst>
          </p:cNvPr>
          <p:cNvSpPr txBox="1"/>
          <p:nvPr/>
        </p:nvSpPr>
        <p:spPr>
          <a:xfrm>
            <a:off x="6168950" y="5647313"/>
            <a:ext cx="482565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INSERT INTO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VALUES</a:t>
            </a:r>
            <a:r>
              <a:rPr lang="en-US" dirty="0">
                <a:solidFill>
                  <a:schemeClr val="bg1">
                    <a:lumMod val="50000"/>
                  </a:schemeClr>
                </a:solidFill>
                <a:latin typeface="Segoe UI Semilight" panose="020B0402040204020203" pitchFamily="34" charset="0"/>
                <a:cs typeface="Segoe UI Semilight" panose="020B0402040204020203" pitchFamily="34" charset="0"/>
              </a:rPr>
              <a:t>(</a:t>
            </a:r>
            <a:r>
              <a:rPr lang="en-US" dirty="0">
                <a:solidFill>
                  <a:srgbClr val="0077AA"/>
                </a:solidFill>
                <a:latin typeface="Segoe UI Semilight" panose="020B0402040204020203" pitchFamily="34" charset="0"/>
                <a:cs typeface="Segoe UI Semilight" panose="020B0402040204020203" pitchFamily="34" charset="0"/>
              </a:rPr>
              <a:t>DEFAULT</a:t>
            </a:r>
            <a:r>
              <a:rPr lang="en-US" dirty="0">
                <a:latin typeface="Segoe UI Semilight" panose="020B0402040204020203" pitchFamily="34" charset="0"/>
                <a:cs typeface="Segoe UI Semilight" panose="020B0402040204020203" pitchFamily="34" charset="0"/>
              </a:rPr>
              <a:t>,</a:t>
            </a:r>
            <a:r>
              <a:rPr lang="en-US" dirty="0">
                <a:solidFill>
                  <a:srgbClr val="0077AA"/>
                </a:solidFill>
                <a:latin typeface="Segoe UI Semilight" panose="020B0402040204020203" pitchFamily="34" charset="0"/>
                <a:cs typeface="Segoe UI Semilight" panose="020B0402040204020203" pitchFamily="34" charset="0"/>
              </a:rPr>
              <a:t> </a:t>
            </a:r>
            <a:r>
              <a:rPr lang="en-US" dirty="0">
                <a:solidFill>
                  <a:srgbClr val="990055"/>
                </a:solidFill>
                <a:latin typeface="Segoe UI Semilight" panose="020B0402040204020203" pitchFamily="34" charset="0"/>
                <a:cs typeface="Segoe UI Semilight" panose="020B0402040204020203" pitchFamily="34" charset="0"/>
              </a:rPr>
              <a:t>100</a:t>
            </a:r>
            <a:r>
              <a:rPr lang="en-US" dirty="0">
                <a:solidFill>
                  <a:schemeClr val="bg1">
                    <a:lumMod val="50000"/>
                  </a:schemeClr>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US" sz="8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7590011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422043"/>
            <a:ext cx="11089232"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dump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NEW.id mod 3;</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 0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disk3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2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disk2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1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disk1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57FB6DC8-63C9-47B9-9C7C-0EE641AE7636}"/>
              </a:ext>
            </a:extLst>
          </p:cNvPr>
          <p:cNvSpPr txBox="1"/>
          <p:nvPr/>
        </p:nvSpPr>
        <p:spPr>
          <a:xfrm>
            <a:off x="478800" y="727536"/>
            <a:ext cx="1108923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TABLE IF EXISTS </a:t>
            </a:r>
            <a:r>
              <a:rPr lang="en-IN" dirty="0">
                <a:latin typeface="Segoe UI Semilight" panose="020B0402040204020203" pitchFamily="34" charset="0"/>
                <a:cs typeface="Segoe UI Semilight" panose="020B0402040204020203" pitchFamily="34" charset="0"/>
              </a:rPr>
              <a:t>dump, disk1, disk2, disk3;</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dump(id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primary key auto_increment,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disk1(id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disk2(id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disk3(id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351071337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78800" y="2948684"/>
            <a:ext cx="100320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DATE_FORMAT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rgbClr val="669900"/>
                </a:solidFill>
                <a:latin typeface="Segoe UI Semilight" panose="020B0402040204020203" pitchFamily="34" charset="0"/>
                <a:cs typeface="Segoe UI Semilight" panose="020B0402040204020203" pitchFamily="34" charset="0"/>
              </a:rPr>
              <a:t>'Wednesday'</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585330"/>
            <a:ext cx="100320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  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user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455761"/>
            <a:ext cx="1087320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NEW.dname = </a:t>
            </a:r>
            <a:r>
              <a:rPr lang="en-IN" dirty="0">
                <a:solidFill>
                  <a:srgbClr val="669900"/>
                </a:solidFill>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NEW.dname = </a:t>
            </a:r>
            <a:r>
              <a:rPr lang="en-IN" dirty="0">
                <a:solidFill>
                  <a:srgbClr val="669900"/>
                </a:solidFill>
                <a:latin typeface="Segoe UI Semilight" panose="020B0402040204020203" pitchFamily="34" charset="0"/>
                <a:cs typeface="Segoe UI Semilight" panose="020B0402040204020203" pitchFamily="34" charset="0"/>
              </a:rPr>
              <a:t>'Apple'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'My error message'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3667C4A6-9CA5-463F-907A-8BA24251252E}"/>
              </a:ext>
            </a:extLst>
          </p:cNvPr>
          <p:cNvSpPr/>
          <p:nvPr/>
        </p:nvSpPr>
        <p:spPr>
          <a:xfrm>
            <a:off x="479376" y="4149080"/>
            <a:ext cx="1116124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NEW.deptno &lt; 50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department number'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1714839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3623609"/>
            <a:ext cx="1116124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&lt;= 0 </a:t>
            </a:r>
            <a:r>
              <a:rPr lang="en-US" dirty="0">
                <a:latin typeface="Segoe UI Semilight" panose="020B0402040204020203" pitchFamily="34" charset="0"/>
                <a:cs typeface="Segoe UI Semilight" panose="020B0402040204020203" pitchFamily="34" charset="0"/>
              </a:rPr>
              <a:t>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 25000;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end</a:t>
            </a:r>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31903" y="4916270"/>
            <a:ext cx="5256585"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479376" y="6265275"/>
            <a:ext cx="9577064"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emp (empno,  ename,  sal,  mgr,  deptno) VALUES(1, ‘ abc',   -10000,  7788, 10);</a:t>
            </a:r>
          </a:p>
        </p:txBody>
      </p:sp>
      <p:sp>
        <p:nvSpPr>
          <p:cNvPr id="9" name="Rectangle 8">
            <a:extLst>
              <a:ext uri="{FF2B5EF4-FFF2-40B4-BE49-F238E27FC236}">
                <a16:creationId xmlns:a16="http://schemas.microsoft.com/office/drawing/2014/main" id="{07A1832A-034E-4739-AE64-A9C8C30F83AD}"/>
              </a:ext>
            </a:extLst>
          </p:cNvPr>
          <p:cNvSpPr/>
          <p:nvPr/>
        </p:nvSpPr>
        <p:spPr>
          <a:xfrm>
            <a:off x="479376" y="620688"/>
            <a:ext cx="11161240" cy="2585323"/>
          </a:xfrm>
          <a:prstGeom prst="rect">
            <a:avLst/>
          </a:prstGeom>
          <a:noFill/>
        </p:spPr>
        <p:txBody>
          <a:bodyPr wrap="square">
            <a:spAutoFit/>
          </a:bodyPr>
          <a:lstStyle/>
          <a:p>
            <a:pPr marL="285750" indent="-285750">
              <a:buFont typeface="Arial" panose="020B0604020202020204" pitchFamily="34" charset="0"/>
              <a:buChar char="•"/>
            </a:pPr>
            <a:r>
              <a:rPr lang="en-IN">
                <a:solidFill>
                  <a:srgbClr val="0077AA"/>
                </a:solidFill>
                <a:latin typeface="Segoe UI Semilight" panose="020B0402040204020203" pitchFamily="34" charset="0"/>
                <a:cs typeface="Segoe UI Semilight" panose="020B0402040204020203" pitchFamily="34" charset="0"/>
              </a:rPr>
              <a:t>DROP TRIGGER IF EXISTS</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a:solidFill>
                  <a:srgbClr val="0077AA"/>
                </a:solidFill>
                <a:latin typeface="Segoe UI Semilight" panose="020B0402040204020203" pitchFamily="34" charset="0"/>
                <a:cs typeface="Segoe UI Semilight" panose="020B0402040204020203" pitchFamily="34" charset="0"/>
              </a:rPr>
              <a:t>CREATE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TRIGGER</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a:solidFill>
                  <a:srgbClr val="0077AA"/>
                </a:solidFill>
                <a:latin typeface="Segoe UI Semilight" panose="020B0402040204020203" pitchFamily="34" charset="0"/>
                <a:cs typeface="Segoe UI Semilight" panose="020B0402040204020203" pitchFamily="34" charset="0"/>
              </a:rPr>
              <a:t>BEFORE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INSERT</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ON</a:t>
            </a:r>
            <a:r>
              <a:rPr lang="en-IN">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a:solidFill>
                  <a:srgbClr val="0077AA"/>
                </a:solidFill>
                <a:latin typeface="Segoe UI Semilight" panose="020B0402040204020203" pitchFamily="34" charset="0"/>
                <a:cs typeface="Segoe UI Semilight" panose="020B0402040204020203" pitchFamily="34" charset="0"/>
              </a:rPr>
              <a:t>FOR</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EACH</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ROW</a:t>
            </a:r>
          </a:p>
          <a:p>
            <a:pPr marL="261938"/>
            <a:r>
              <a:rPr lang="en-IN">
                <a:solidFill>
                  <a:srgbClr val="0077AA"/>
                </a:solidFill>
                <a:latin typeface="Segoe UI Semilight" panose="020B0402040204020203" pitchFamily="34" charset="0"/>
                <a:cs typeface="Segoe UI Semilight" panose="020B0402040204020203" pitchFamily="34" charset="0"/>
              </a:rPr>
              <a:t>begin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a:latin typeface="Segoe UI Semilight" panose="020B0402040204020203" pitchFamily="34" charset="0"/>
                <a:ea typeface="Segoe UI Symbol" panose="020B0502040204020203" pitchFamily="34" charset="0"/>
                <a:cs typeface="Segoe UI Semilight" panose="020B0402040204020203" pitchFamily="34" charset="0"/>
              </a:rPr>
              <a:t>.deptno &lt; 50 </a:t>
            </a:r>
            <a:r>
              <a:rPr lang="en-IN">
                <a:latin typeface="Segoe UI Semilight" panose="020B0402040204020203" pitchFamily="34" charset="0"/>
                <a:cs typeface="Segoe UI Semilight" panose="020B0402040204020203" pitchFamily="34" charset="0"/>
              </a:rPr>
              <a:t>then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a:solidFill>
                  <a:srgbClr val="669900"/>
                </a:solidFill>
                <a:latin typeface="Segoe UI Semilight" panose="020B0402040204020203" pitchFamily="34" charset="0"/>
                <a:cs typeface="Segoe UI Semilight" panose="020B0402040204020203" pitchFamily="34" charset="0"/>
              </a:rPr>
              <a:t>'42000'</a:t>
            </a:r>
            <a:r>
              <a:rPr lang="en-IN">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a:solidFill>
                  <a:srgbClr val="669900"/>
                </a:solidFill>
                <a:latin typeface="Segoe UI Semilight" panose="020B0402040204020203" pitchFamily="34" charset="0"/>
                <a:cs typeface="Segoe UI Semilight" panose="020B0402040204020203" pitchFamily="34" charset="0"/>
              </a:rPr>
              <a:t>'Invalid department number'</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end</a:t>
            </a:r>
            <a:r>
              <a:rPr lang="en-IN">
                <a:solidFill>
                  <a:srgbClr val="0077AA"/>
                </a:solidFill>
                <a:latin typeface="Segoe UI Semilight" panose="020B04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solidFill>
                  <a:srgbClr val="0077AA"/>
                </a:solidFill>
                <a:latin typeface="Segoe UI Semilight" panose="020B0402040204020203" pitchFamily="34" charset="0"/>
                <a:cs typeface="Segoe UI Semilight" panose="020B0402040204020203" pitchFamily="34" charset="0"/>
              </a:rPr>
              <a:t>end</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92632628"/>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605586"/>
            <a:ext cx="1152128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city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.c1 &lt;&gt;  </a:t>
            </a:r>
            <a:r>
              <a:rPr lang="en-IN" dirty="0">
                <a:solidFill>
                  <a:srgbClr val="669900"/>
                </a:solidFill>
                <a:latin typeface="Segoe UI Semilight" panose="020B0402040204020203" pitchFamily="34" charset="0"/>
                <a:cs typeface="Segoe UI Semilight" panose="020B0402040204020203" pitchFamily="34" charset="0"/>
              </a:rPr>
              <a:t>'Pune'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'Invalid city name'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30C44DC3-D275-48FE-8DA2-C2054FE74334}"/>
              </a:ext>
            </a:extLst>
          </p:cNvPr>
          <p:cNvSpPr/>
          <p:nvPr/>
        </p:nvSpPr>
        <p:spPr>
          <a:xfrm>
            <a:off x="479376" y="3919118"/>
            <a:ext cx="1152128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NEW.dname = upper</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NEW.dname</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5FBEB6CC-5B69-4BBA-AF90-E880A109FB7F}"/>
              </a:ext>
            </a:extLst>
          </p:cNvPr>
          <p:cNvSpPr/>
          <p:nvPr/>
        </p:nvSpPr>
        <p:spPr>
          <a:xfrm>
            <a:off x="767408" y="5965805"/>
            <a:ext cx="4724400"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dept VALUES(2, </a:t>
            </a:r>
            <a:r>
              <a:rPr lang="en-US" dirty="0">
                <a:solidFill>
                  <a:srgbClr val="669900"/>
                </a:solidFill>
                <a:latin typeface="Segoe UI Semilight" panose="020B0402040204020203" pitchFamily="34" charset="0"/>
                <a:cs typeface="Segoe UI Semilight" panose="020B0402040204020203" pitchFamily="34" charset="0"/>
              </a:rPr>
              <a:t>'abc'</a:t>
            </a:r>
            <a:r>
              <a:rPr lang="en-US" dirty="0">
                <a:latin typeface="Liberation Mono"/>
              </a:rPr>
              <a:t>, 2, 2);</a:t>
            </a:r>
          </a:p>
        </p:txBody>
      </p:sp>
    </p:spTree>
    <p:extLst>
      <p:ext uri="{BB962C8B-B14F-4D97-AF65-F5344CB8AC3E}">
        <p14:creationId xmlns:p14="http://schemas.microsoft.com/office/powerpoint/2010/main" val="1092632628"/>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3435270"/>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MAX(deptno) + 1 FROM dept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 =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6345288B-F7CC-4554-903D-B6833EF300A9}"/>
              </a:ext>
            </a:extLst>
          </p:cNvPr>
          <p:cNvSpPr txBox="1"/>
          <p:nvPr/>
        </p:nvSpPr>
        <p:spPr>
          <a:xfrm>
            <a:off x="478800" y="605586"/>
            <a:ext cx="100091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default 0;</a:t>
            </a:r>
          </a:p>
          <a:p>
            <a:pPr marL="273050"/>
            <a:r>
              <a:rPr lang="en-IN" dirty="0">
                <a:latin typeface="Segoe UI Semilight" panose="020B0402040204020203" pitchFamily="34" charset="0"/>
                <a:cs typeface="Segoe UI Semilight" panose="020B0402040204020203" pitchFamily="34" charset="0"/>
              </a:rPr>
              <a:t>    SELECT MAX(id) + 1 INTO x FROM log;</a:t>
            </a:r>
          </a:p>
          <a:p>
            <a:pPr marL="273050"/>
            <a:r>
              <a:rPr lang="en-IN" dirty="0">
                <a:latin typeface="Segoe UI Semilight" panose="020B0402040204020203" pitchFamily="34" charset="0"/>
                <a:cs typeface="Segoe UI Semilight" panose="020B0402040204020203" pitchFamily="34" charset="0"/>
              </a:rPr>
              <a:t>    INSERT INTO log VALUES</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x, </a:t>
            </a:r>
            <a:r>
              <a:rPr lang="en-IN" dirty="0">
                <a:solidFill>
                  <a:srgbClr val="669900"/>
                </a:solidFill>
                <a:latin typeface="Segoe UI Semilight" panose="020B0402040204020203" pitchFamily="34" charset="0"/>
                <a:cs typeface="Segoe UI Semilight" panose="020B0402040204020203" pitchFamily="34" charset="0"/>
              </a:rPr>
              <a:t>'Data inserted'</a:t>
            </a:r>
            <a:r>
              <a:rPr lang="en-IN" dirty="0">
                <a:latin typeface="Segoe UI Semilight" panose="020B0402040204020203" pitchFamily="34" charset="0"/>
                <a:cs typeface="Segoe UI Semilight" panose="020B0402040204020203" pitchFamily="34" charset="0"/>
              </a:rPr>
              <a:t>, curdate(),curtime(), user()</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89554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35594" y="3723997"/>
            <a:ext cx="105851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triggerName;</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Liberation Mono"/>
              </a:rPr>
              <a:t>tempCustomer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FOR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MAX(CAST(SUBSTR(customerID, 6) </a:t>
            </a:r>
            <a:r>
              <a:rPr lang="en-US" dirty="0">
                <a:latin typeface="Segoe UI Semilight" panose="020B0402040204020203" pitchFamily="34" charset="0"/>
                <a:cs typeface="Segoe UI Semilight" panose="020B0402040204020203" pitchFamily="34" charset="0"/>
              </a:rPr>
              <a:t>AS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signed)) + 1 </a:t>
            </a:r>
            <a:r>
              <a:rPr lang="en-US" dirty="0">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 FR</a:t>
            </a:r>
            <a:r>
              <a:rPr lang="en-US" dirty="0">
                <a:latin typeface="Segoe UI Semilight" panose="020B0402040204020203" pitchFamily="34" charset="0"/>
                <a:cs typeface="Segoe UI Semilight" panose="020B0402040204020203" pitchFamily="34" charset="0"/>
              </a:rPr>
              <a: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M tempCustomer;</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NEW.customerID := concat('Cust-', x);</a:t>
            </a:r>
            <a:endParaRPr lang="en-IN" dirty="0">
              <a:solidFill>
                <a:schemeClr val="tx1">
                  <a:lumMod val="95000"/>
                  <a:lumOff val="5000"/>
                </a:schemeClr>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p:txBody>
      </p:sp>
      <p:sp>
        <p:nvSpPr>
          <p:cNvPr id="9" name="Rectangle 8">
            <a:extLst>
              <a:ext uri="{FF2B5EF4-FFF2-40B4-BE49-F238E27FC236}">
                <a16:creationId xmlns:a16="http://schemas.microsoft.com/office/drawing/2014/main" id="{16C2D93E-389C-479B-B637-C96FB8F04BC8}"/>
              </a:ext>
            </a:extLst>
          </p:cNvPr>
          <p:cNvSpPr/>
          <p:nvPr/>
        </p:nvSpPr>
        <p:spPr>
          <a:xfrm>
            <a:off x="335594" y="332656"/>
            <a:ext cx="3384142"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tempCustomer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customerName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4" name="TextBox 13">
            <a:extLst>
              <a:ext uri="{FF2B5EF4-FFF2-40B4-BE49-F238E27FC236}">
                <a16:creationId xmlns:a16="http://schemas.microsoft.com/office/drawing/2014/main" id="{2409FC44-2E9D-4DF1-9E94-13B80E322985}"/>
              </a:ext>
            </a:extLst>
          </p:cNvPr>
          <p:cNvSpPr txBox="1"/>
          <p:nvPr/>
        </p:nvSpPr>
        <p:spPr>
          <a:xfrm>
            <a:off x="335594" y="1628800"/>
            <a:ext cx="609600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cs typeface="Segoe UI Semilight" panose="020B0402040204020203" pitchFamily="34" charset="0"/>
              </a:rPr>
              <a:t>'Cust-1001'</a:t>
            </a:r>
            <a:r>
              <a:rPr lang="en-IN" dirty="0">
                <a:latin typeface="Liberation Mono"/>
              </a:rPr>
              <a:t>, </a:t>
            </a:r>
            <a:r>
              <a:rPr lang="en-IN" dirty="0">
                <a:solidFill>
                  <a:srgbClr val="669900"/>
                </a:solidFill>
                <a:latin typeface="Liberation Mono"/>
                <a:cs typeface="Segoe UI Semilight" panose="020B0402040204020203" pitchFamily="34" charset="0"/>
              </a:rPr>
              <a:t>'saleel'</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'Cust-2001'</a:t>
            </a:r>
            <a:r>
              <a:rPr lang="en-IN" dirty="0">
                <a:latin typeface="Liberation Mono"/>
              </a:rPr>
              <a:t>, </a:t>
            </a:r>
            <a:r>
              <a:rPr lang="en-IN" dirty="0">
                <a:solidFill>
                  <a:srgbClr val="669900"/>
                </a:solidFill>
                <a:latin typeface="Liberation Mono"/>
                <a:cs typeface="Segoe UI Semilight" panose="020B0402040204020203" pitchFamily="34" charset="0"/>
              </a:rPr>
              <a:t>'sharmin'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'Cust-003'</a:t>
            </a:r>
            <a:r>
              <a:rPr lang="en-IN" dirty="0">
                <a:latin typeface="Liberation Mono"/>
              </a:rPr>
              <a:t>, </a:t>
            </a:r>
            <a:r>
              <a:rPr lang="en-IN" dirty="0">
                <a:solidFill>
                  <a:srgbClr val="669900"/>
                </a:solidFill>
                <a:latin typeface="Liberation Mono"/>
                <a:cs typeface="Segoe UI Semilight" panose="020B0402040204020203" pitchFamily="34" charset="0"/>
              </a:rPr>
              <a:t>'ruhan'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'Cust-0075'</a:t>
            </a:r>
            <a:r>
              <a:rPr lang="en-IN" dirty="0">
                <a:latin typeface="Liberation Mono"/>
              </a:rPr>
              <a:t>, </a:t>
            </a:r>
            <a:r>
              <a:rPr lang="en-IN" dirty="0">
                <a:solidFill>
                  <a:srgbClr val="669900"/>
                </a:solidFill>
                <a:latin typeface="Liberation Mono"/>
                <a:cs typeface="Segoe UI Semilight" panose="020B0402040204020203" pitchFamily="34" charset="0"/>
              </a:rPr>
              <a:t>'sangita'</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'Cust-75'</a:t>
            </a:r>
            <a:r>
              <a:rPr lang="en-IN" dirty="0">
                <a:latin typeface="Liberation Mono"/>
              </a:rPr>
              <a:t>, </a:t>
            </a:r>
            <a:r>
              <a:rPr lang="en-IN" dirty="0">
                <a:solidFill>
                  <a:srgbClr val="669900"/>
                </a:solidFill>
                <a:latin typeface="Liberation Mono"/>
                <a:cs typeface="Segoe UI Semilight" panose="020B0402040204020203" pitchFamily="34" charset="0"/>
              </a:rPr>
              <a:t>'</a:t>
            </a:r>
            <a:r>
              <a:rPr lang="en-IN" dirty="0" err="1">
                <a:solidFill>
                  <a:srgbClr val="669900"/>
                </a:solidFill>
                <a:latin typeface="Liberation Mono"/>
                <a:cs typeface="Segoe UI Semilight" panose="020B0402040204020203" pitchFamily="34" charset="0"/>
              </a:rPr>
              <a:t>bandish</a:t>
            </a:r>
            <a:r>
              <a:rPr lang="en-IN" dirty="0">
                <a:solidFill>
                  <a:srgbClr val="669900"/>
                </a:solidFill>
                <a:latin typeface="Liberation Mono"/>
                <a:cs typeface="Segoe UI Semilight" panose="020B0402040204020203" pitchFamily="34" charset="0"/>
              </a:rPr>
              <a:t>'</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'Cust-5'</a:t>
            </a:r>
            <a:r>
              <a:rPr lang="en-IN" dirty="0">
                <a:latin typeface="Liberation Mono"/>
              </a:rPr>
              <a:t>, </a:t>
            </a:r>
            <a:r>
              <a:rPr lang="en-IN" dirty="0">
                <a:solidFill>
                  <a:srgbClr val="669900"/>
                </a:solidFill>
                <a:latin typeface="Liberation Mono"/>
                <a:cs typeface="Segoe UI Semilight" panose="020B0402040204020203" pitchFamily="34" charset="0"/>
              </a:rPr>
              <a:t>'vrushali'</a:t>
            </a:r>
            <a:r>
              <a:rPr lang="en-IN" dirty="0">
                <a:solidFill>
                  <a:schemeClr val="bg1">
                    <a:lumMod val="50000"/>
                  </a:schemeClr>
                </a:solidFill>
                <a:latin typeface="Liberation Mono"/>
              </a:rPr>
              <a:t>)</a:t>
            </a:r>
            <a:r>
              <a:rPr lang="en-IN" dirty="0">
                <a:latin typeface="Liberation Mono"/>
              </a:rPr>
              <a:t>;</a:t>
            </a:r>
          </a:p>
        </p:txBody>
      </p:sp>
      <p:sp>
        <p:nvSpPr>
          <p:cNvPr id="10" name="Rectangle 9">
            <a:extLst>
              <a:ext uri="{FF2B5EF4-FFF2-40B4-BE49-F238E27FC236}">
                <a16:creationId xmlns:a16="http://schemas.microsoft.com/office/drawing/2014/main" id="{A35C84F3-5942-4FDC-80E3-9D486B6FD50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34878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3" name="Rectangle 2"/>
          <p:cNvSpPr/>
          <p:nvPr/>
        </p:nvSpPr>
        <p:spPr>
          <a:xfrm>
            <a:off x="478800" y="584776"/>
            <a:ext cx="1137726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deptno FROM dept WHERE deptno =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is null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'error’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C882E143-B49B-46DD-BDEE-03ADC4C5798D}"/>
              </a:ext>
            </a:extLst>
          </p:cNvPr>
          <p:cNvSpPr txBox="1"/>
          <p:nvPr/>
        </p:nvSpPr>
        <p:spPr>
          <a:xfrm>
            <a:off x="478800" y="3933056"/>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SELECT MAX(deptno)  + 1 INTO x FROM dept;</a:t>
            </a:r>
          </a:p>
          <a:p>
            <a:pPr marL="273050"/>
            <a:r>
              <a:rPr lang="en-IN" dirty="0">
                <a:latin typeface="Segoe UI Semilight" panose="020B0402040204020203" pitchFamily="34" charset="0"/>
                <a:cs typeface="Segoe UI Semilight" panose="020B0402040204020203" pitchFamily="34" charset="0"/>
              </a:rPr>
              <a:t>    set NEW.deptno :=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C583B77F-1010-48DE-B5CC-A778EA82FA26}"/>
              </a:ext>
            </a:extLst>
          </p:cNvPr>
          <p:cNvSpPr txBox="1"/>
          <p:nvPr/>
        </p:nvSpPr>
        <p:spPr>
          <a:xfrm>
            <a:off x="479376" y="584775"/>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NEW.dname = TRIM(NEW.dname);</a:t>
            </a:r>
          </a:p>
          <a:p>
            <a:pPr marL="273050"/>
            <a:r>
              <a:rPr lang="en-IN" dirty="0">
                <a:latin typeface="Segoe UI Semilight" panose="020B0402040204020203" pitchFamily="34" charset="0"/>
                <a:cs typeface="Segoe UI Semilight" panose="020B0402040204020203" pitchFamily="34" charset="0"/>
              </a:rPr>
              <a:t>  set NEW.loc = TRIM(NEW.loc);</a:t>
            </a:r>
          </a:p>
          <a:p>
            <a:pPr marL="273050"/>
            <a:r>
              <a:rPr lang="en-IN" dirty="0">
                <a:latin typeface="Segoe UI Semilight" panose="020B0402040204020203" pitchFamily="34" charset="0"/>
                <a:cs typeface="Segoe UI Semilight" panose="020B0402040204020203" pitchFamily="34" charset="0"/>
              </a:rPr>
              <a:t>  set NEW.pwd = TRIM(NEW.pwd);</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70754676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59237"/>
            <a:ext cx="11449848"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IF EXISTS </a:t>
            </a:r>
            <a:r>
              <a:rPr lang="en-IN" dirty="0">
                <a:latin typeface="Liberation Mono"/>
                <a:cs typeface="Segoe UI Semilight" panose="020B0402040204020203" pitchFamily="34" charset="0"/>
              </a:rPr>
              <a:t>item;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rPr>
              <a:t>warehouse;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US" dirty="0">
                <a:latin typeface="Liberation Mono"/>
                <a:cs typeface="Leelawadee UI Semilight" panose="020B0402040204020203" pitchFamily="34" charset="-34"/>
              </a:rPr>
              <a:t>item_in_warehouse</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cs typeface="Segoe UI Semilight" panose="020B0402040204020203" pitchFamily="34" charset="0"/>
              </a:rPr>
              <a:t>item_ordered;</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item</a:t>
            </a:r>
            <a:r>
              <a:rPr lang="en-IN" dirty="0">
                <a:solidFill>
                  <a:schemeClr val="bg1">
                    <a:lumMod val="50000"/>
                  </a:schemeClr>
                </a:solidFill>
                <a:latin typeface="Liberation Mono"/>
                <a:cs typeface="Segoe UI Semilight" panose="020B0402040204020203" pitchFamily="34" charset="0"/>
              </a:rPr>
              <a:t>(</a:t>
            </a:r>
            <a:r>
              <a:rPr lang="en-IN" dirty="0" err="1">
                <a:latin typeface="Liberation Mono"/>
                <a:cs typeface="Segoe UI Semilight" panose="020B0402040204020203" pitchFamily="34" charset="0"/>
              </a:rPr>
              <a:t>itemid</a:t>
            </a:r>
            <a:r>
              <a:rPr lang="en-IN" dirty="0">
                <a:latin typeface="Liberation Mono"/>
                <a:cs typeface="Segoe UI Semilight" panose="020B0402040204020203" pitchFamily="34" charset="0"/>
              </a:rPr>
              <a:t> </a:t>
            </a:r>
            <a:r>
              <a:rPr lang="en-IN" dirty="0">
                <a:solidFill>
                  <a:srgbClr val="834689"/>
                </a:solidFill>
                <a:latin typeface="Liberation Mono"/>
                <a:cs typeface="Segoe UI Semilight" panose="020B0402040204020203" pitchFamily="34" charset="0"/>
              </a:rPr>
              <a:t>INT</a:t>
            </a:r>
            <a:r>
              <a:rPr lang="en-IN" dirty="0">
                <a:latin typeface="Liberation Mono"/>
                <a:cs typeface="Segoe UI Semilight" panose="020B0402040204020203" pitchFamily="34" charset="0"/>
              </a:rPr>
              <a:t>, itemname </a:t>
            </a:r>
            <a:r>
              <a:rPr lang="en-IN" dirty="0">
                <a:solidFill>
                  <a:srgbClr val="834689"/>
                </a:solidFill>
                <a:latin typeface="Liberation Mono"/>
                <a:cs typeface="Segoe UI Semilight" panose="020B0402040204020203" pitchFamily="34" charset="0"/>
              </a:rPr>
              <a:t>VARCHAR</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20</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endParaRPr lang="en-IN"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 TABLE </a:t>
            </a:r>
            <a:r>
              <a:rPr lang="en-IN" dirty="0">
                <a:latin typeface="Liberation Mono"/>
              </a:rPr>
              <a:t>warehouse</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warehouse_id </a:t>
            </a:r>
            <a:r>
              <a:rPr lang="en-IN" dirty="0">
                <a:solidFill>
                  <a:srgbClr val="834689"/>
                </a:solidFill>
                <a:latin typeface="Liberation Mono"/>
                <a:cs typeface="Leelawadee UI Semilight" panose="020B0402040204020203" pitchFamily="34" charset="-34"/>
              </a:rPr>
              <a:t>INT</a:t>
            </a:r>
            <a:r>
              <a:rPr lang="en-IN" dirty="0">
                <a:latin typeface="Liberation Mono"/>
              </a:rPr>
              <a:t>, warehouse_name </a:t>
            </a:r>
            <a:r>
              <a:rPr lang="en-IN" dirty="0">
                <a:solidFill>
                  <a:srgbClr val="834689"/>
                </a:solidFill>
                <a:latin typeface="Liberation Mono"/>
                <a:cs typeface="Leelawadee UI Semilight" panose="020B0402040204020203" pitchFamily="34" charset="-34"/>
              </a:rPr>
              <a:t>VARCHAR</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255</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 channel_id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CREATE</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item_in_warehouse</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a:t>
            </a:r>
            <a:r>
              <a:rPr lang="en-US" dirty="0">
                <a:solidFill>
                  <a:srgbClr val="C00000"/>
                </a:solidFill>
                <a:latin typeface="Liberation Mono"/>
                <a:cs typeface="Leelawadee UI Semilight" panose="020B0402040204020203" pitchFamily="34" charset="-34"/>
              </a:rPr>
              <a:t>PRIMARY KEY AUTO_INCREMENT</a:t>
            </a:r>
            <a:r>
              <a:rPr lang="en-US" dirty="0">
                <a:latin typeface="Liberation Mono"/>
                <a:cs typeface="Leelawadee UI Semilight" panose="020B0402040204020203" pitchFamily="34" charset="-34"/>
              </a:rPr>
              <a:t>, item_id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warehouse_id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minimum_stock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rol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stock </a:t>
            </a:r>
            <a:r>
              <a:rPr lang="en-IN" dirty="0">
                <a:solidFill>
                  <a:srgbClr val="834689"/>
                </a:solidFill>
                <a:latin typeface="Liberation Mono"/>
                <a:cs typeface="Leelawadee UI Semilight" panose="020B0402040204020203" pitchFamily="34" charset="-34"/>
              </a:rPr>
              <a:t>INT</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TABLE</a:t>
            </a:r>
            <a:r>
              <a:rPr lang="en-IN" dirty="0">
                <a:latin typeface="Liberation Mono"/>
                <a:cs typeface="Leelawadee UI Semilight" panose="020B0402040204020203" pitchFamily="34" charset="-34"/>
              </a:rPr>
              <a:t> item_ordered</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orderID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itemID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orderDate </a:t>
            </a:r>
            <a:r>
              <a:rPr lang="en-IN" dirty="0">
                <a:solidFill>
                  <a:srgbClr val="834689"/>
                </a:solidFill>
                <a:latin typeface="Liberation Mono"/>
                <a:cs typeface="Leelawadee UI Semilight" panose="020B0402040204020203" pitchFamily="34" charset="-34"/>
              </a:rPr>
              <a:t>DATE</a:t>
            </a:r>
            <a:r>
              <a:rPr lang="en-IN" dirty="0">
                <a:latin typeface="Liberation Mono"/>
                <a:cs typeface="Leelawadee UI Semilight" panose="020B0402040204020203" pitchFamily="34" charset="-34"/>
              </a:rPr>
              <a:t>, orderTime </a:t>
            </a:r>
            <a:r>
              <a:rPr lang="en-IN" dirty="0">
                <a:solidFill>
                  <a:srgbClr val="834689"/>
                </a:solidFill>
                <a:latin typeface="Liberation Mono"/>
                <a:cs typeface="Leelawadee UI Semilight" panose="020B0402040204020203" pitchFamily="34" charset="-34"/>
              </a:rPr>
              <a:t>TIME</a:t>
            </a:r>
            <a:r>
              <a:rPr lang="en-IN" dirty="0">
                <a:latin typeface="Liberation Mono"/>
                <a:cs typeface="Leelawadee UI Semilight" panose="020B0402040204020203" pitchFamily="34" charset="-34"/>
              </a:rPr>
              <a:t>, qty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a:t>
            </a:r>
          </a:p>
        </p:txBody>
      </p:sp>
      <p:sp>
        <p:nvSpPr>
          <p:cNvPr id="4" name="Rectangle 3">
            <a:extLst>
              <a:ext uri="{FF2B5EF4-FFF2-40B4-BE49-F238E27FC236}">
                <a16:creationId xmlns:a16="http://schemas.microsoft.com/office/drawing/2014/main" id="{61992F61-D3C0-4BE9-9A5C-5D020D9587F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15193652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36000"/>
            <a:ext cx="8352928"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1, </a:t>
            </a:r>
            <a:r>
              <a:rPr lang="en-IN" dirty="0">
                <a:solidFill>
                  <a:srgbClr val="669900"/>
                </a:solidFill>
                <a:latin typeface="Liberation Mono"/>
                <a:cs typeface="Segoe UI Semilight" panose="020B0402040204020203" pitchFamily="34" charset="0"/>
              </a:rPr>
              <a:t>'SPORTS</a:t>
            </a:r>
            <a:r>
              <a:rPr lang="en-IN" dirty="0">
                <a:latin typeface="Liberation Mono"/>
                <a:cs typeface="Segoe UI Semilight" panose="020B0402040204020203" pitchFamily="34" charset="0"/>
              </a:rPr>
              <a:t> </a:t>
            </a:r>
            <a:r>
              <a:rPr lang="en-IN" dirty="0">
                <a:solidFill>
                  <a:srgbClr val="669900"/>
                </a:solidFill>
                <a:latin typeface="Liberation Mono"/>
                <a:cs typeface="Segoe UI Semilight" panose="020B0402040204020203" pitchFamily="34" charset="0"/>
              </a:rPr>
              <a:t>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 </a:t>
            </a:r>
            <a:r>
              <a:rPr lang="en-IN" dirty="0">
                <a:solidFill>
                  <a:srgbClr val="669900"/>
                </a:solidFill>
                <a:latin typeface="Liberation Mono"/>
                <a:cs typeface="Segoe UI Semilight" panose="020B0402040204020203" pitchFamily="34" charset="0"/>
              </a:rPr>
              <a:t>'CASUAL 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3, </a:t>
            </a:r>
            <a:r>
              <a:rPr lang="en-IN" dirty="0">
                <a:solidFill>
                  <a:srgbClr val="669900"/>
                </a:solidFill>
                <a:latin typeface="Liberation Mono"/>
                <a:cs typeface="Segoe UI Semilight" panose="020B0402040204020203" pitchFamily="34" charset="0"/>
              </a:rPr>
              <a:t>'T-SHIRTS'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4, </a:t>
            </a:r>
            <a:r>
              <a:rPr lang="en-IN" dirty="0">
                <a:solidFill>
                  <a:srgbClr val="669900"/>
                </a:solidFill>
                <a:latin typeface="Liberation Mono"/>
                <a:cs typeface="Segoe UI Semilight" panose="020B0402040204020203" pitchFamily="34" charset="0"/>
              </a:rPr>
              <a:t>'JEANS'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5, </a:t>
            </a:r>
            <a:r>
              <a:rPr lang="en-IN" dirty="0">
                <a:solidFill>
                  <a:srgbClr val="669900"/>
                </a:solidFill>
                <a:latin typeface="Liberation Mono"/>
                <a:cs typeface="Segoe UI Semilight" panose="020B0402040204020203" pitchFamily="34" charset="0"/>
              </a:rPr>
              <a:t>'JACKETS'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6, </a:t>
            </a:r>
            <a:r>
              <a:rPr lang="en-IN" dirty="0">
                <a:solidFill>
                  <a:srgbClr val="669900"/>
                </a:solidFill>
                <a:latin typeface="Liberation Mono"/>
                <a:cs typeface="Segoe UI Semilight" panose="020B0402040204020203" pitchFamily="34" charset="0"/>
              </a:rPr>
              <a:t>'SWEATERS'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7, </a:t>
            </a:r>
            <a:r>
              <a:rPr lang="en-IN" dirty="0">
                <a:solidFill>
                  <a:srgbClr val="669900"/>
                </a:solidFill>
                <a:latin typeface="Liberation Mono"/>
                <a:cs typeface="Segoe UI Semilight" panose="020B0402040204020203" pitchFamily="34" charset="0"/>
              </a:rPr>
              <a:t>'WATCHES’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endParaRPr lang="en-IN"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143, </a:t>
            </a:r>
            <a:r>
              <a:rPr lang="en-IN" dirty="0">
                <a:solidFill>
                  <a:srgbClr val="669900"/>
                </a:solidFill>
                <a:latin typeface="Liberation Mono"/>
                <a:cs typeface="Segoe UI Semilight" panose="020B0402040204020203" pitchFamily="34" charset="0"/>
              </a:rPr>
              <a:t>'AC Warehouse'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156, </a:t>
            </a:r>
            <a:r>
              <a:rPr lang="en-IN" dirty="0">
                <a:solidFill>
                  <a:srgbClr val="669900"/>
                </a:solidFill>
                <a:latin typeface="Liberation Mono"/>
                <a:cs typeface="Segoe UI Semilight" panose="020B0402040204020203" pitchFamily="34" charset="0"/>
              </a:rPr>
              <a:t>'National'</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231, </a:t>
            </a:r>
            <a:r>
              <a:rPr lang="en-IN" dirty="0">
                <a:solidFill>
                  <a:srgbClr val="669900"/>
                </a:solidFill>
                <a:latin typeface="Liberation Mono"/>
                <a:cs typeface="Segoe UI Semilight" panose="020B0402040204020203" pitchFamily="34" charset="0"/>
              </a:rPr>
              <a:t>'Global'</a:t>
            </a:r>
            <a:r>
              <a:rPr lang="en-IN" dirty="0">
                <a:latin typeface="Liberation Mono"/>
              </a:rPr>
              <a:t>, 3);</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254, </a:t>
            </a:r>
            <a:r>
              <a:rPr lang="en-IN" dirty="0">
                <a:solidFill>
                  <a:srgbClr val="669900"/>
                </a:solidFill>
                <a:latin typeface="Liberation Mono"/>
                <a:cs typeface="Segoe UI Semilight" panose="020B0402040204020203" pitchFamily="34" charset="0"/>
              </a:rPr>
              <a:t>'NON-STOP'</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321, </a:t>
            </a:r>
            <a:r>
              <a:rPr lang="en-IN" dirty="0">
                <a:solidFill>
                  <a:srgbClr val="669900"/>
                </a:solidFill>
                <a:latin typeface="Liberation Mono"/>
                <a:cs typeface="Segoe UI Semilight" panose="020B0402040204020203" pitchFamily="34" charset="0"/>
              </a:rPr>
              <a:t>'Migrant System'</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464, </a:t>
            </a:r>
            <a:r>
              <a:rPr lang="en-IN" dirty="0">
                <a:solidFill>
                  <a:srgbClr val="669900"/>
                </a:solidFill>
                <a:latin typeface="Liberation Mono"/>
                <a:cs typeface="Segoe UI Semilight" panose="020B0402040204020203" pitchFamily="34" charset="0"/>
              </a:rPr>
              <a:t>'Blaze'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p:txBody>
      </p:sp>
      <p:sp>
        <p:nvSpPr>
          <p:cNvPr id="9" name="Rectangle 8">
            <a:extLst>
              <a:ext uri="{FF2B5EF4-FFF2-40B4-BE49-F238E27FC236}">
                <a16:creationId xmlns:a16="http://schemas.microsoft.com/office/drawing/2014/main" id="{57810155-3707-4DF3-9D4F-CC883A912F7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36735897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682818"/>
            <a:ext cx="11582367"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1, 143</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2, 156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5, 254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7, 464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4, 321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16ACC886-76E2-44F9-9C25-2CF3E9F52C29}"/>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375101055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84776"/>
            <a:ext cx="979308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insert_in_item_ordered;</a:t>
            </a:r>
          </a:p>
          <a:p>
            <a:pPr marL="273050"/>
            <a:r>
              <a:rPr lang="en-US"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insert_in_item_ordered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item_ordered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set NEW.orderDate := current_date();</a:t>
            </a:r>
          </a:p>
          <a:p>
            <a:pPr marL="273050"/>
            <a:r>
              <a:rPr lang="en-US" dirty="0">
                <a:latin typeface="Segoe UI Semilight" panose="020B0402040204020203" pitchFamily="34" charset="0"/>
                <a:cs typeface="Segoe UI Semilight" panose="020B0402040204020203" pitchFamily="34" charset="0"/>
              </a:rPr>
              <a:t>  set NEW.orderTime := current_time();</a:t>
            </a:r>
          </a:p>
          <a:p>
            <a:pPr marL="273050"/>
            <a:r>
              <a:rPr lang="en-US" dirty="0">
                <a:latin typeface="Segoe UI Semilight" panose="020B0402040204020203" pitchFamily="34" charset="0"/>
                <a:cs typeface="Segoe UI Semilight" panose="020B0402040204020203" pitchFamily="34" charset="0"/>
              </a:rPr>
              <a:t>  SELECT itemID INTO x FROM item WHERE itemID = NEW.itemID;</a:t>
            </a:r>
          </a:p>
          <a:p>
            <a:pPr marL="273050"/>
            <a:r>
              <a:rPr lang="en-US" dirty="0">
                <a:latin typeface="Segoe UI Semilight" panose="020B0402040204020203" pitchFamily="34" charset="0"/>
                <a:cs typeface="Segoe UI Semilight" panose="020B0402040204020203" pitchFamily="34" charset="0"/>
              </a:rPr>
              <a:t>  if x is null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"Item not found in item table!"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37C7D726-9A13-4D3D-BF6F-B0BF701C1ED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410068170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73629"/>
            <a:ext cx="1166529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AFTER INSERT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INTO x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a:t>
            </a:r>
            <a:r>
              <a:rPr lang="en-IN" dirty="0" err="1">
                <a:latin typeface="Segoe UI Semilight" panose="020B0402040204020203" pitchFamily="34" charset="0"/>
                <a:cs typeface="Segoe UI Semilight" panose="020B0402040204020203" pitchFamily="34" charset="0"/>
              </a:rPr>
              <a:t>NEW.itemid</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if x is null then</a:t>
            </a:r>
          </a:p>
          <a:p>
            <a:pPr marL="261938"/>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'itemid already present, cannot insert duplicate </a:t>
            </a:r>
            <a:r>
              <a:rPr lang="en-IN" dirty="0" err="1">
                <a:solidFill>
                  <a:srgbClr val="669900"/>
                </a:solidFill>
                <a:latin typeface="Segoe UI Semilight" panose="020B0402040204020203" pitchFamily="34" charset="0"/>
                <a:cs typeface="Segoe UI Semilight" panose="020B0402040204020203" pitchFamily="34" charset="0"/>
              </a:rPr>
              <a:t>itemid</a:t>
            </a:r>
            <a:r>
              <a:rPr lang="en-IN" dirty="0">
                <a:solidFill>
                  <a:srgbClr val="669900"/>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61938"/>
            <a:r>
              <a:rPr lang="en-IN" dirty="0">
                <a:latin typeface="Segoe UI Semilight" panose="020B04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9CEA5C6-2E3E-4698-95E3-B732D8FCC3FD}"/>
              </a:ext>
            </a:extLst>
          </p:cNvPr>
          <p:cNvSpPr txBox="1"/>
          <p:nvPr/>
        </p:nvSpPr>
        <p:spPr>
          <a:xfrm>
            <a:off x="479376" y="4005064"/>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readOnlyItemName;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readOnlyItemName </a:t>
            </a:r>
            <a:r>
              <a:rPr lang="en-IN" dirty="0">
                <a:solidFill>
                  <a:srgbClr val="0077AA"/>
                </a:solidFill>
                <a:latin typeface="Segoe UI Semilight" panose="020B0402040204020203" pitchFamily="34" charset="0"/>
                <a:cs typeface="Segoe UI Semilight" panose="020B0402040204020203" pitchFamily="34" charset="0"/>
              </a:rPr>
              <a:t>AFTER UPDATE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 </a:t>
            </a:r>
            <a:r>
              <a:rPr lang="en-IN" dirty="0">
                <a:latin typeface="Segoe UI Semilight" panose="020B0402040204020203" pitchFamily="34" charset="0"/>
                <a:cs typeface="Segoe UI Semilight" panose="020B0402040204020203" pitchFamily="34" charset="0"/>
              </a:rPr>
              <a:t>set message_text = </a:t>
            </a:r>
            <a:r>
              <a:rPr lang="en-IN" dirty="0">
                <a:solidFill>
                  <a:srgbClr val="669900"/>
                </a:solidFill>
                <a:latin typeface="Segoe UI Semilight" panose="020B0402040204020203" pitchFamily="34" charset="0"/>
                <a:cs typeface="Segoe UI Semilight" panose="020B0402040204020203" pitchFamily="34" charset="0"/>
              </a:rPr>
              <a:t>'Product name is read-only and it can not be changed.'</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2D208877-6FD4-4CCD-A97A-885D95EA2D56}"/>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99133101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233824" cy="452431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insert_item_in_warehouse;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a:t>
            </a:r>
            <a:r>
              <a:rPr lang="en-IN" dirty="0">
                <a:latin typeface="Segoe UI Semilight" panose="020B0402040204020203" pitchFamily="34" charset="0"/>
                <a:cs typeface="Segoe UI Semilight" panose="020B0402040204020203" pitchFamily="34" charset="0"/>
              </a:rPr>
              <a:t> insert_item_in_warehouse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itemNotFound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declare warehouseNotFound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False INTO warehouseNotFound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NEW.item_id;</a:t>
            </a:r>
          </a:p>
          <a:p>
            <a:pPr marL="273050"/>
            <a:r>
              <a:rPr lang="en-IN" dirty="0">
                <a:latin typeface="Segoe UI Semilight" panose="020B0402040204020203" pitchFamily="34" charset="0"/>
                <a:cs typeface="Segoe UI Semilight" panose="020B0402040204020203" pitchFamily="34" charset="0"/>
              </a:rPr>
              <a:t>   SELECT False INTO warehouseFound FROM warehouse WHERE warehouse_id = NEW.warehouse_id;</a:t>
            </a:r>
          </a:p>
          <a:p>
            <a:pPr marL="273050"/>
            <a:r>
              <a:rPr lang="en-IN" dirty="0">
                <a:latin typeface="Segoe UI Semilight" panose="020B0402040204020203" pitchFamily="34" charset="0"/>
                <a:cs typeface="Segoe UI Semilight" panose="020B0402040204020203" pitchFamily="34" charset="0"/>
              </a:rPr>
              <a:t>   if itemNotFound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latin typeface="Segoe UI Semilight" panose="020B0402040204020203" pitchFamily="34" charset="0"/>
                <a:cs typeface="Segoe UI Semilight" panose="020B0402040204020203" pitchFamily="34" charset="0"/>
              </a:rPr>
              <a:t>   if warehouseNotFound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'Warehouse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7364669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665296" cy="3416320"/>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calculate_minimum_stock_ROL;</a:t>
            </a:r>
          </a:p>
          <a:p>
            <a:r>
              <a:rPr lang="en-IN" dirty="0">
                <a:latin typeface="Segoe UI Semilight" panose="020B04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calculate_minimum_stock_ROL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cs typeface="Segoe UI Semilight" panose="020B0402040204020203" pitchFamily="34" charset="0"/>
              </a:rPr>
              <a:t>    declare _minimum_stock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declare _ROL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set _minimum_stock := NEW.stock / 2;</a:t>
            </a:r>
          </a:p>
          <a:p>
            <a:r>
              <a:rPr lang="en-IN" dirty="0">
                <a:latin typeface="Segoe UI Semilight" panose="020B0402040204020203" pitchFamily="34" charset="0"/>
                <a:cs typeface="Segoe UI Semilight" panose="020B0402040204020203" pitchFamily="34" charset="0"/>
              </a:rPr>
              <a:t>    set _ROL := _minimum_stock * .25;</a:t>
            </a:r>
          </a:p>
          <a:p>
            <a:r>
              <a:rPr lang="en-IN" dirty="0">
                <a:latin typeface="Segoe UI Semilight" panose="020B0402040204020203" pitchFamily="34" charset="0"/>
                <a:cs typeface="Segoe UI Semilight" panose="020B0402040204020203" pitchFamily="34" charset="0"/>
              </a:rPr>
              <a:t>    set NEW.minimum_stock := _minimum_stock;</a:t>
            </a:r>
          </a:p>
          <a:p>
            <a:r>
              <a:rPr lang="en-IN" dirty="0">
                <a:latin typeface="Segoe UI Semilight" panose="020B0402040204020203" pitchFamily="34" charset="0"/>
                <a:cs typeface="Segoe UI Semilight" panose="020B0402040204020203" pitchFamily="34" charset="0"/>
              </a:rPr>
              <a:t>    set NEW.ROL := _ROL;</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0870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8800" y="936000"/>
            <a:ext cx="11665296"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DROP TABLE IF EXISTS </a:t>
            </a:r>
            <a:r>
              <a:rPr lang="en-US" dirty="0">
                <a:latin typeface="Liberation Mono"/>
                <a:cs typeface="Segoe UI Semilight" panose="020B0402040204020203" pitchFamily="34" charset="0"/>
              </a:rPr>
              <a:t>customer_Account;</a:t>
            </a:r>
          </a:p>
          <a:p>
            <a:endParaRPr lang="en-US" dirty="0">
              <a:latin typeface="Liberation Mono"/>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CREATE</a:t>
            </a:r>
            <a:r>
              <a:rPr lang="en-US" dirty="0">
                <a:latin typeface="Liberation Mono"/>
                <a:cs typeface="Segoe UI Semilight" panose="020B0402040204020203" pitchFamily="34" charset="0"/>
              </a:rPr>
              <a:t> </a:t>
            </a:r>
            <a:r>
              <a:rPr lang="en-US" dirty="0">
                <a:solidFill>
                  <a:srgbClr val="0077AA"/>
                </a:solidFill>
                <a:latin typeface="Liberation Mono"/>
                <a:cs typeface="Segoe UI Semilight" panose="020B0402040204020203" pitchFamily="34" charset="0"/>
              </a:rPr>
              <a:t>TABLE</a:t>
            </a:r>
            <a:r>
              <a:rPr lang="en-US" dirty="0">
                <a:latin typeface="Liberation Mono"/>
                <a:cs typeface="Segoe UI Semilight" panose="020B0402040204020203" pitchFamily="34" charset="0"/>
              </a:rPr>
              <a:t> customer_Account </a:t>
            </a:r>
            <a:r>
              <a:rPr lang="en-US" dirty="0">
                <a:solidFill>
                  <a:schemeClr val="bg1">
                    <a:lumMod val="65000"/>
                  </a:schemeClr>
                </a:solidFill>
                <a:latin typeface="Liberation Mono"/>
                <a:cs typeface="Segoe UI Semilight" panose="020B0402040204020203" pitchFamily="34" charset="0"/>
              </a:rPr>
              <a:t>(</a:t>
            </a:r>
          </a:p>
          <a:p>
            <a:pPr marL="266700"/>
            <a:r>
              <a:rPr lang="en-US" dirty="0">
                <a:latin typeface="Liberation Mono"/>
                <a:cs typeface="Segoe UI Semilight" panose="020B0402040204020203" pitchFamily="34" charset="0"/>
              </a:rPr>
              <a:t>   accountID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customerName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account_Type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openDate </a:t>
            </a:r>
            <a:r>
              <a:rPr lang="en-US" dirty="0">
                <a:solidFill>
                  <a:srgbClr val="834689"/>
                </a:solidFill>
                <a:latin typeface="Liberation Mono"/>
                <a:cs typeface="Segoe UI Semilight" panose="020B0402040204020203" pitchFamily="34" charset="0"/>
              </a:rPr>
              <a:t>DATE</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phone_number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12</a:t>
            </a:r>
            <a:r>
              <a:rPr lang="en-US" dirty="0">
                <a:solidFill>
                  <a:schemeClr val="bg1">
                    <a:lumMod val="65000"/>
                  </a:schemeClr>
                </a:solidFill>
                <a:latin typeface="Liberation Mono"/>
                <a:cs typeface="Segoe UI Semilight" panose="020B0402040204020203" pitchFamily="34" charset="0"/>
              </a:rPr>
              <a:t>)</a:t>
            </a:r>
          </a:p>
          <a:p>
            <a:pPr marL="266700"/>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a:t>
            </a:r>
            <a:endParaRPr lang="en-IN" dirty="0">
              <a:latin typeface="Liberation Mono"/>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0856AA4E-94C6-45FE-9743-0EE35ADFD50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122582622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64C1E5B4-5DF3-4C0C-AE80-DF7E33D0CBAF}"/>
              </a:ext>
            </a:extLst>
          </p:cNvPr>
          <p:cNvSpPr txBox="1"/>
          <p:nvPr/>
        </p:nvSpPr>
        <p:spPr>
          <a:xfrm>
            <a:off x="478800" y="572400"/>
            <a:ext cx="11161816"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US" dirty="0">
                <a:latin typeface="Segoe UI Semilight" panose="020B0402040204020203" pitchFamily="34" charset="0"/>
                <a:cs typeface="Segoe UI Semilight" panose="020B0402040204020203" pitchFamily="34" charset="0"/>
              </a:rPr>
              <a:t>customer_AccountID;</a:t>
            </a:r>
          </a:p>
          <a:p>
            <a:r>
              <a:rPr lang="en-US" dirty="0">
                <a:latin typeface="Segoe UI Semilight" panose="020B0402040204020203" pitchFamily="34" charset="0"/>
                <a:cs typeface="Segoe UI Semilight" panose="020B0402040204020203" pitchFamily="34" charset="0"/>
              </a:rPr>
              <a:t>     delimiter $$</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customer_AccountID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customer_account </a:t>
            </a:r>
            <a:r>
              <a:rPr lang="en-US" dirty="0">
                <a:solidFill>
                  <a:srgbClr val="0077AA"/>
                </a:solidFill>
                <a:latin typeface="Segoe UI Semilight" panose="020B0402040204020203" pitchFamily="34" charset="0"/>
                <a:cs typeface="Segoe UI Semilight" panose="020B0402040204020203" pitchFamily="34" charset="0"/>
              </a:rPr>
              <a:t>FOR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EACH</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latin typeface="Segoe UI Semilight" panose="020B0402040204020203" pitchFamily="34" charset="0"/>
                <a:cs typeface="Segoe UI Semilight" panose="020B0402040204020203" pitchFamily="34" charset="0"/>
              </a:rPr>
              <a:t>         declare x int;</a:t>
            </a:r>
          </a:p>
          <a:p>
            <a:r>
              <a:rPr lang="en-US" dirty="0">
                <a:latin typeface="Segoe UI Semilight" panose="020B0402040204020203" pitchFamily="34" charset="0"/>
                <a:cs typeface="Segoe UI Semilight" panose="020B0402040204020203" pitchFamily="34" charset="0"/>
              </a:rPr>
              <a:t>         SELECT ifnull(max(cast(substr(accountID, 5) AS UNSIGNED)),0 ) + 1 INTO x FROM customer_account   </a:t>
            </a:r>
          </a:p>
          <a:p>
            <a:r>
              <a:rPr lang="en-US" dirty="0">
                <a:latin typeface="Segoe UI Semilight" panose="020B0402040204020203" pitchFamily="34" charset="0"/>
                <a:cs typeface="Segoe UI Semilight" panose="020B0402040204020203" pitchFamily="34" charset="0"/>
              </a:rPr>
              <a:t>         WHERE account_Type = NEW.account_Type;</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         if NEW.account_Type = </a:t>
            </a:r>
            <a:r>
              <a:rPr lang="en-US" dirty="0">
                <a:solidFill>
                  <a:srgbClr val="669900"/>
                </a:solidFill>
                <a:latin typeface="Segoe UI Semilight" panose="020B0402040204020203" pitchFamily="34" charset="0"/>
                <a:cs typeface="Segoe UI Semilight" panose="020B0402040204020203" pitchFamily="34" charset="0"/>
              </a:rPr>
              <a:t>'saving'</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set NEW.accountID = concat('S/A-', x);</a:t>
            </a:r>
          </a:p>
          <a:p>
            <a:r>
              <a:rPr lang="en-US" dirty="0">
                <a:latin typeface="Segoe UI Semilight" panose="020B0402040204020203" pitchFamily="34" charset="0"/>
                <a:cs typeface="Segoe UI Semilight" panose="020B0402040204020203" pitchFamily="34" charset="0"/>
              </a:rPr>
              <a:t>         elseif NEW.account_Type = </a:t>
            </a:r>
            <a:r>
              <a:rPr lang="en-US" dirty="0">
                <a:solidFill>
                  <a:srgbClr val="669900"/>
                </a:solidFill>
                <a:latin typeface="Segoe UI Semilight" panose="020B0402040204020203" pitchFamily="34" charset="0"/>
                <a:cs typeface="Segoe UI Semilight" panose="020B0402040204020203" pitchFamily="34" charset="0"/>
              </a:rPr>
              <a:t>'current' </a:t>
            </a:r>
            <a:r>
              <a:rPr lang="en-US" dirty="0">
                <a:latin typeface="Segoe UI Semilight" panose="020B0402040204020203" pitchFamily="34" charset="0"/>
                <a:cs typeface="Segoe UI Semilight" panose="020B0402040204020203" pitchFamily="34" charset="0"/>
              </a:rPr>
              <a:t>then</a:t>
            </a:r>
          </a:p>
          <a:p>
            <a:r>
              <a:rPr lang="en-US" dirty="0">
                <a:latin typeface="Segoe UI Semilight" panose="020B0402040204020203" pitchFamily="34" charset="0"/>
                <a:cs typeface="Segoe UI Semilight" panose="020B0402040204020203" pitchFamily="34" charset="0"/>
              </a:rPr>
              <a:t>	set NEW.accountID = concat('C/A-', 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Type!"</a:t>
            </a:r>
            <a:r>
              <a:rPr lang="en-US" dirty="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r>
              <a:rPr lang="en-US"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3813310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customer_phone;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customer_phone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NEW.phone_number := rpad(left(NEW.phone_number, 4), 10,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3068960"/>
            <a:ext cx="10188623"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open_date;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open_date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if NEW.opendate &gt; curDate()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Opening Date!'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0050369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PROCEDURE IF EXISTS </a:t>
            </a:r>
            <a:r>
              <a:rPr lang="en-US" dirty="0">
                <a:latin typeface="Segoe UI Semilight" panose="020B0402040204020203" pitchFamily="34" charset="0"/>
                <a:cs typeface="Segoe UI Semilight" panose="020B0402040204020203" pitchFamily="34" charset="0"/>
              </a:rPr>
              <a:t>showCustomerAccount;</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PROCEDURE </a:t>
            </a:r>
            <a:r>
              <a:rPr lang="en-US" dirty="0">
                <a:latin typeface="Segoe UI Semilight" panose="020B0402040204020203" pitchFamily="34" charset="0"/>
                <a:cs typeface="Segoe UI Semilight" panose="020B0402040204020203" pitchFamily="34" charset="0"/>
              </a:rPr>
              <a:t>showCustomerAccount()</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 * FROM customer_Account;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2870934"/>
            <a:ext cx="10188623"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lock_issue_card;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lock_issue_card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if @TRIGGER_DISABLED is False or cast(@TRIGGER_DISABLED as char) is null then</a:t>
            </a:r>
          </a:p>
          <a:p>
            <a:pPr marL="261938"/>
            <a:r>
              <a:rPr lang="en-US" dirty="0">
                <a:latin typeface="Segoe UI Semilight" panose="020B0402040204020203" pitchFamily="34" charset="0"/>
                <a:cs typeface="Segoe UI Semilight" panose="020B0402040204020203" pitchFamily="34" charset="0"/>
              </a:rPr>
              <a:t>      set @TRIGGER_DISABLED := True;</a:t>
            </a:r>
          </a:p>
          <a:p>
            <a:pPr marL="261938"/>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'You cannot insert data in issue_card table'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2430827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404648"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cs typeface="Segoe UI Semilight" panose="020B0402040204020203" pitchFamily="34" charset="0"/>
              </a:rPr>
              <a:t>(20);</a:t>
            </a:r>
          </a:p>
          <a:p>
            <a:pPr marL="261938"/>
            <a:r>
              <a:rPr lang="en-US" dirty="0">
                <a:latin typeface="Segoe UI Semilight" panose="020B0402040204020203" pitchFamily="34" charset="0"/>
                <a:cs typeface="Segoe UI Semilight" panose="020B0402040204020203" pitchFamily="34" charset="0"/>
              </a:rPr>
              <a:t>   if @TRIGGER_DISABLED is True then</a:t>
            </a:r>
          </a:p>
          <a:p>
            <a:pPr marL="261938"/>
            <a:r>
              <a:rPr lang="en-US" dirty="0">
                <a:latin typeface="Segoe UI Semilight" panose="020B0402040204020203" pitchFamily="34" charset="0"/>
                <a:cs typeface="Segoe UI Semilight" panose="020B0402040204020203" pitchFamily="34" charset="0"/>
              </a:rPr>
              <a:t>      set @TRIGGER_DISABLED := False;</a:t>
            </a:r>
          </a:p>
          <a:p>
            <a:pPr marL="261938"/>
            <a:r>
              <a:rPr lang="en-US" dirty="0">
                <a:latin typeface="Segoe UI Semilight" panose="020B0402040204020203" pitchFamily="34" charset="0"/>
                <a:cs typeface="Segoe UI Semilight" panose="020B0402040204020203" pitchFamily="34" charset="0"/>
              </a:rPr>
              <a:t>      SELECT  accountID INTO x FROM customer_Account WHERE accountID = NEW.accountID; </a:t>
            </a:r>
          </a:p>
          <a:p>
            <a:pPr marL="261938"/>
            <a:r>
              <a:rPr lang="en-US" dirty="0">
                <a:latin typeface="Segoe UI Semilight" panose="020B0402040204020203" pitchFamily="34" charset="0"/>
                <a:cs typeface="Segoe UI Semilight" panose="020B0402040204020203" pitchFamily="34" charset="0"/>
              </a:rPr>
              <a:t>      if x is null then</a:t>
            </a:r>
          </a:p>
          <a:p>
            <a:pPr marL="812800" indent="-550863"/>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Number, card cannot be issued! "Contact customer care!“'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2678528"/>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8017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cs typeface="Segoe UI Semilight" panose="020B0402040204020203" pitchFamily="34" charset="0"/>
              </a:rPr>
              <a:t>issueCard;</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issueCard(in _accountID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_issueDate </a:t>
            </a:r>
            <a:r>
              <a:rPr lang="en-IN" dirty="0">
                <a:solidFill>
                  <a:srgbClr val="834689"/>
                </a:solidFill>
                <a:latin typeface="Segoe UI Semilight" panose="020B0402040204020203" pitchFamily="34" charset="0"/>
                <a:cs typeface="Segoe UI Semilight" panose="020B0402040204020203" pitchFamily="34" charset="0"/>
              </a:rPr>
              <a:t>DATE</a:t>
            </a:r>
            <a:r>
              <a:rPr lang="en-IN" dirty="0">
                <a:latin typeface="Segoe UI Semilight" panose="020B0402040204020203" pitchFamily="34" charset="0"/>
                <a:cs typeface="Segoe UI Semilight" panose="020B0402040204020203" pitchFamily="34" charset="0"/>
              </a:rPr>
              <a:t>, _pin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if @TRIGGER_DISABLED is True then </a:t>
            </a:r>
          </a:p>
          <a:p>
            <a:pPr marL="261938"/>
            <a:r>
              <a:rPr lang="en-IN" dirty="0">
                <a:latin typeface="Segoe UI Semilight" panose="020B0402040204020203" pitchFamily="34" charset="0"/>
                <a:cs typeface="Segoe UI Semilight" panose="020B0402040204020203" pitchFamily="34" charset="0"/>
              </a:rPr>
              <a:t>       INSERT INTO credit_card VALUES(_accountID, _issueDate, _pin,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57391151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SQL Injection</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Injection in Insert/Update</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Load- XML</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0" y="785794"/>
            <a:ext cx="1117614" cy="400110"/>
          </a:xfrm>
          <a:prstGeom prst="rect">
            <a:avLst/>
          </a:prstGeom>
          <a:noFill/>
        </p:spPr>
        <p:txBody>
          <a:bodyPr wrap="none" rtlCol="0">
            <a:spAutoFit/>
          </a:bodyPr>
          <a:lstStyle/>
          <a:p>
            <a:r>
              <a:rPr lang="en-US" sz="2000" dirty="0">
                <a:solidFill>
                  <a:srgbClr val="00B050"/>
                </a:solidFill>
              </a:rPr>
              <a:t>XML File</a:t>
            </a:r>
          </a:p>
        </p:txBody>
      </p:sp>
    </p:spTree>
    <p:extLst>
      <p:ext uri="{BB962C8B-B14F-4D97-AF65-F5344CB8AC3E}">
        <p14:creationId xmlns:p14="http://schemas.microsoft.com/office/powerpoint/2010/main" val="2250237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7" name="Rectangle 6"/>
          <p:cNvSpPr/>
          <p:nvPr/>
        </p:nvSpPr>
        <p:spPr>
          <a:xfrm>
            <a:off x="1595438" y="3864122"/>
            <a:ext cx="9001156" cy="707886"/>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LOAD XML INFILE </a:t>
            </a:r>
            <a:r>
              <a:rPr lang="en-US" sz="2000" dirty="0">
                <a:solidFill>
                  <a:srgbClr val="FFC000"/>
                </a:solidFill>
                <a:latin typeface="Arial" panose="020B0604020202020204" pitchFamily="34" charset="0"/>
                <a:ea typeface="Times New Roman" panose="02020603050405020304" pitchFamily="18" charset="0"/>
              </a:rPr>
              <a:t>‘C:\\EMPLOYEE.XML'</a:t>
            </a:r>
            <a:r>
              <a:rPr lang="en-US" sz="2000" dirty="0">
                <a:solidFill>
                  <a:srgbClr val="0077AA"/>
                </a:solidFill>
                <a:latin typeface="Arial" panose="020B0604020202020204" pitchFamily="34" charset="0"/>
                <a:ea typeface="Times New Roman" panose="02020603050405020304" pitchFamily="18" charset="0"/>
              </a:rPr>
              <a:t> INTO TABLE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 ROWS IDENTIFIED BY </a:t>
            </a:r>
            <a:r>
              <a:rPr lang="en-US" sz="2000" dirty="0">
                <a:solidFill>
                  <a:srgbClr val="FFC000"/>
                </a:solidFill>
                <a:latin typeface="Arial" panose="020B0604020202020204" pitchFamily="34" charset="0"/>
                <a:ea typeface="Times New Roman" panose="02020603050405020304" pitchFamily="18" charset="0"/>
              </a:rPr>
              <a:t>'&lt;employee&gt;'</a:t>
            </a:r>
            <a:r>
              <a:rPr lang="en-US" sz="2000" dirty="0">
                <a:solidFill>
                  <a:srgbClr val="0077AA"/>
                </a:solidFill>
                <a:latin typeface="Arial" panose="020B0604020202020204" pitchFamily="34" charset="0"/>
                <a:ea typeface="Times New Roman" panose="02020603050405020304" pitchFamily="18" charset="0"/>
              </a:rPr>
              <a:t>;</a:t>
            </a:r>
          </a:p>
        </p:txBody>
      </p:sp>
      <p:sp>
        <p:nvSpPr>
          <p:cNvPr id="9" name="Rectangle 8"/>
          <p:cNvSpPr/>
          <p:nvPr/>
        </p:nvSpPr>
        <p:spPr>
          <a:xfrm>
            <a:off x="1809720" y="1428736"/>
            <a:ext cx="8501122" cy="1938992"/>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`EMPLOYEE` </a:t>
            </a:r>
            <a:r>
              <a:rPr lang="en-US" sz="2000" dirty="0"/>
              <a:t>(  </a:t>
            </a:r>
          </a:p>
          <a:p>
            <a:r>
              <a:rPr lang="en-US" sz="2000" dirty="0"/>
              <a:t>	`</a:t>
            </a:r>
            <a:r>
              <a:rPr lang="en-US" sz="2000" dirty="0">
                <a:solidFill>
                  <a:schemeClr val="accent5">
                    <a:lumMod val="75000"/>
                  </a:schemeClr>
                </a:solidFill>
              </a:rPr>
              <a:t>id</a:t>
            </a:r>
            <a:r>
              <a:rPr lang="en-US" sz="2000" dirty="0"/>
              <a:t>` </a:t>
            </a:r>
            <a:r>
              <a:rPr lang="en-US" sz="2000" dirty="0">
                <a:solidFill>
                  <a:schemeClr val="accent2">
                    <a:lumMod val="75000"/>
                  </a:schemeClr>
                </a:solidFill>
              </a:rPr>
              <a:t>varchar </a:t>
            </a:r>
            <a:r>
              <a:rPr lang="en-US" sz="2000" dirty="0"/>
              <a:t>(</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err="1">
                <a:solidFill>
                  <a:schemeClr val="accent5">
                    <a:lumMod val="75000"/>
                  </a:schemeClr>
                </a:solidFill>
              </a:rPr>
              <a:t>firstname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lastname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title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p>
          <a:p>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structure for XML file and load XML file.</a:t>
            </a:r>
          </a:p>
        </p:txBody>
      </p:sp>
      <p:sp>
        <p:nvSpPr>
          <p:cNvPr id="11" name="Rectangle 10"/>
          <p:cNvSpPr/>
          <p:nvPr/>
        </p:nvSpPr>
        <p:spPr>
          <a:xfrm>
            <a:off x="1595406" y="5000636"/>
            <a:ext cx="4500594" cy="400110"/>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SELECT </a:t>
            </a:r>
            <a:r>
              <a:rPr lang="en-US" sz="2000" dirty="0">
                <a:latin typeface="Arial" panose="020B0604020202020204" pitchFamily="34" charset="0"/>
                <a:ea typeface="Times New Roman" panose="02020603050405020304" pitchFamily="18" charset="0"/>
              </a:rPr>
              <a:t>*</a:t>
            </a:r>
            <a:r>
              <a:rPr lang="en-US" sz="2000" dirty="0">
                <a:solidFill>
                  <a:srgbClr val="0077AA"/>
                </a:solidFill>
                <a:latin typeface="Arial" panose="020B0604020202020204" pitchFamily="34" charset="0"/>
                <a:ea typeface="Times New Roman" panose="02020603050405020304" pitchFamily="18" charset="0"/>
              </a:rPr>
              <a:t> FROM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5023735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809720" y="1357299"/>
            <a:ext cx="8501122" cy="4401205"/>
          </a:xfrm>
          <a:prstGeom prst="rect">
            <a:avLst/>
          </a:prstGeom>
        </p:spPr>
        <p:txBody>
          <a:bodyPr wrap="square">
            <a:spAutoFit/>
          </a:bodyPr>
          <a:lstStyle/>
          <a:p>
            <a:r>
              <a:rPr lang="en-US" sz="2000" dirty="0">
                <a:solidFill>
                  <a:srgbClr val="006C86"/>
                </a:solidFill>
              </a:rPr>
              <a:t>SELECT</a:t>
            </a:r>
            <a:r>
              <a:rPr lang="en-US" sz="2000" dirty="0"/>
              <a:t> ExtractValue( </a:t>
            </a:r>
            <a:r>
              <a:rPr lang="en-US" sz="2000" dirty="0">
                <a:solidFill>
                  <a:srgbClr val="FFC000"/>
                </a:solidFill>
              </a:rPr>
              <a:t>'&lt;?xml version="1.0" encoding="UTF-8"?&gt;</a:t>
            </a:r>
          </a:p>
          <a:p>
            <a:r>
              <a:rPr lang="en-US" sz="2000" dirty="0">
                <a:solidFill>
                  <a:srgbClr val="FFC000"/>
                </a:solidFill>
              </a:rPr>
              <a:t>	&lt;student&gt;</a:t>
            </a:r>
          </a:p>
          <a:p>
            <a:r>
              <a:rPr lang="en-US" sz="2000" dirty="0">
                <a:solidFill>
                  <a:srgbClr val="FFC000"/>
                </a:solidFill>
              </a:rPr>
              <a:t>	    &lt;p1&gt;</a:t>
            </a:r>
          </a:p>
          <a:p>
            <a:r>
              <a:rPr lang="en-US" sz="2000" dirty="0">
                <a:solidFill>
                  <a:srgbClr val="FFC000"/>
                </a:solidFill>
              </a:rPr>
              <a:t>		&lt;id&gt;1001&lt;/id&gt;</a:t>
            </a:r>
          </a:p>
          <a:p>
            <a:r>
              <a:rPr lang="en-US" sz="2000" dirty="0">
                <a:solidFill>
                  <a:srgbClr val="FFC000"/>
                </a:solidFill>
              </a:rPr>
              <a:t>		&lt;name&gt; Saleel Bagde &lt;/name&gt;</a:t>
            </a:r>
          </a:p>
          <a:p>
            <a:r>
              <a:rPr lang="en-US" sz="2000" dirty="0">
                <a:solidFill>
                  <a:srgbClr val="FFC000"/>
                </a:solidFill>
              </a:rPr>
              <a:t>		&lt;email&gt; saleelbagde@gmail.com &lt;/email&gt;	</a:t>
            </a:r>
          </a:p>
          <a:p>
            <a:r>
              <a:rPr lang="en-US" sz="2000" dirty="0">
                <a:solidFill>
                  <a:srgbClr val="FFC000"/>
                </a:solidFill>
              </a:rPr>
              <a:t>	             &lt;email&gt; saleel.bagde@yahoomail.com &lt;/email&gt;</a:t>
            </a:r>
          </a:p>
          <a:p>
            <a:r>
              <a:rPr lang="en-US" sz="2000" dirty="0">
                <a:solidFill>
                  <a:srgbClr val="FFC000"/>
                </a:solidFill>
              </a:rPr>
              <a:t> 	   &lt;/p1&gt;</a:t>
            </a:r>
          </a:p>
          <a:p>
            <a:r>
              <a:rPr lang="en-US" sz="2000" dirty="0">
                <a:solidFill>
                  <a:srgbClr val="FFC000"/>
                </a:solidFill>
              </a:rPr>
              <a:t>    	   &lt;p1&gt;</a:t>
            </a:r>
          </a:p>
          <a:p>
            <a:r>
              <a:rPr lang="en-US" sz="2000" dirty="0">
                <a:solidFill>
                  <a:srgbClr val="FFC000"/>
                </a:solidFill>
              </a:rPr>
              <a:t>		&lt;id&gt;1002&lt;/id&gt;</a:t>
            </a:r>
          </a:p>
          <a:p>
            <a:r>
              <a:rPr lang="en-US" sz="2000" dirty="0">
                <a:solidFill>
                  <a:srgbClr val="FFC000"/>
                </a:solidFill>
              </a:rPr>
              <a:t>		&lt;name&gt; Sharmin Bagde &lt;/name&gt;</a:t>
            </a:r>
          </a:p>
          <a:p>
            <a:r>
              <a:rPr lang="en-US" sz="2000" dirty="0">
                <a:solidFill>
                  <a:srgbClr val="FFC000"/>
                </a:solidFill>
              </a:rPr>
              <a:t>		&lt;email&gt; sharminbagde@gmail.com &lt;/email&gt;	</a:t>
            </a:r>
          </a:p>
          <a:p>
            <a:r>
              <a:rPr lang="en-US" sz="2000" dirty="0">
                <a:solidFill>
                  <a:srgbClr val="FFC000"/>
                </a:solidFill>
              </a:rPr>
              <a:t>	  &lt;/p1&gt;</a:t>
            </a:r>
          </a:p>
          <a:p>
            <a:r>
              <a:rPr lang="en-US" sz="2000" dirty="0">
                <a:solidFill>
                  <a:srgbClr val="FFC000"/>
                </a:solidFill>
              </a:rPr>
              <a:t>&lt;/student&gt;'</a:t>
            </a:r>
            <a:r>
              <a:rPr lang="en-US" sz="2000" dirty="0"/>
              <a:t>,</a:t>
            </a:r>
            <a:r>
              <a:rPr lang="en-US" sz="2000" dirty="0">
                <a:solidFill>
                  <a:srgbClr val="FFC000"/>
                </a:solidFill>
              </a:rPr>
              <a:t> '//student//p1[$1]//email[$2]'</a:t>
            </a:r>
            <a:r>
              <a:rPr lang="en-US" sz="2000" dirty="0"/>
              <a:t>);</a:t>
            </a:r>
          </a:p>
        </p:txBody>
      </p:sp>
      <p:sp>
        <p:nvSpPr>
          <p:cNvPr id="11" name="Rectangle 10"/>
          <p:cNvSpPr/>
          <p:nvPr/>
        </p:nvSpPr>
        <p:spPr>
          <a:xfrm>
            <a:off x="1524000" y="0"/>
            <a:ext cx="914400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data from XML using MySQL ExtractValue function</a:t>
            </a:r>
          </a:p>
        </p:txBody>
      </p:sp>
    </p:spTree>
    <p:extLst>
      <p:ext uri="{BB962C8B-B14F-4D97-AF65-F5344CB8AC3E}">
        <p14:creationId xmlns:p14="http://schemas.microsoft.com/office/powerpoint/2010/main" val="225023735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9" name="Rectangle 8"/>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5" name="Rectangle 4"/>
          <p:cNvSpPr/>
          <p:nvPr/>
        </p:nvSpPr>
        <p:spPr>
          <a:xfrm>
            <a:off x="1738282" y="1357299"/>
            <a:ext cx="8643998" cy="5078313"/>
          </a:xfrm>
          <a:prstGeom prst="rect">
            <a:avLst/>
          </a:prstGeom>
        </p:spPr>
        <p:txBody>
          <a:bodyPr wrap="square">
            <a:spAutoFit/>
          </a:bodyPr>
          <a:lstStyle/>
          <a:p>
            <a:r>
              <a:rPr lang="en-US" dirty="0">
                <a:solidFill>
                  <a:schemeClr val="accent2">
                    <a:lumMod val="75000"/>
                  </a:schemeClr>
                </a:solidFill>
              </a:rPr>
              <a:t>INSERT</a:t>
            </a:r>
            <a:r>
              <a:rPr lang="en-US" dirty="0"/>
              <a:t> </a:t>
            </a:r>
            <a:r>
              <a:rPr lang="en-US" dirty="0">
                <a:solidFill>
                  <a:schemeClr val="accent2">
                    <a:lumMod val="75000"/>
                  </a:schemeClr>
                </a:solidFill>
              </a:rPr>
              <a:t>INTO</a:t>
            </a:r>
            <a:r>
              <a:rPr lang="en-US" dirty="0"/>
              <a:t> XMLTABLE </a:t>
            </a:r>
            <a:r>
              <a:rPr lang="en-US"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&lt;student1&gt;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      	&lt;/student1&gt; </a:t>
            </a:r>
          </a:p>
          <a:p>
            <a:r>
              <a:rPr lang="en-US" dirty="0">
                <a:solidFill>
                  <a:srgbClr val="FFC000"/>
                </a:solidFill>
              </a:rPr>
              <a:t>              &lt;student2&gt;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&lt;/student2&gt;</a:t>
            </a:r>
          </a:p>
          <a:p>
            <a:r>
              <a:rPr lang="en-US" dirty="0">
                <a:solidFill>
                  <a:srgbClr val="FFC000"/>
                </a:solidFill>
              </a:rPr>
              <a:t>              &lt;student3&gt;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&lt;/student3&gt;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 (</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4" name="TextBox 3"/>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5" name="Rectangle 4"/>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6" name="Rectangle 5"/>
          <p:cNvSpPr/>
          <p:nvPr/>
        </p:nvSpPr>
        <p:spPr>
          <a:xfrm>
            <a:off x="1738282" y="1357298"/>
            <a:ext cx="8643998" cy="5386090"/>
          </a:xfrm>
          <a:prstGeom prst="rect">
            <a:avLst/>
          </a:prstGeom>
        </p:spPr>
        <p:txBody>
          <a:bodyPr wrap="square">
            <a:spAutoFit/>
          </a:bodyPr>
          <a:lstStyle/>
          <a:p>
            <a:r>
              <a:rPr lang="en-US" sz="2000" dirty="0">
                <a:solidFill>
                  <a:schemeClr val="accent2">
                    <a:lumMod val="75000"/>
                  </a:schemeClr>
                </a:solidFill>
              </a:rPr>
              <a:t>INSERT</a:t>
            </a:r>
            <a:r>
              <a:rPr lang="en-US" dirty="0"/>
              <a:t> </a:t>
            </a:r>
            <a:r>
              <a:rPr lang="en-US" sz="2000" dirty="0">
                <a:solidFill>
                  <a:schemeClr val="accent2">
                    <a:lumMod val="75000"/>
                  </a:schemeClr>
                </a:solidFill>
              </a:rPr>
              <a:t>INTO</a:t>
            </a:r>
            <a:r>
              <a:rPr lang="en-US" dirty="0"/>
              <a:t> XMLTABLE </a:t>
            </a:r>
            <a:r>
              <a:rPr lang="en-US" sz="2000"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a:t>
            </a:r>
          </a:p>
          <a:p>
            <a:r>
              <a:rPr lang="en-US" dirty="0">
                <a:solidFill>
                  <a:srgbClr val="FFC000"/>
                </a:solidFill>
              </a:rPr>
              <a:t>      	&lt;/student&gt; </a:t>
            </a:r>
          </a:p>
          <a:p>
            <a:r>
              <a:rPr lang="en-US" dirty="0">
                <a:solidFill>
                  <a:srgbClr val="FFC000"/>
                </a:solidFill>
              </a:rPr>
              <a:t>              &lt;student&gt;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&lt;/student&gt;</a:t>
            </a:r>
          </a:p>
          <a:p>
            <a:r>
              <a:rPr lang="en-US" dirty="0">
                <a:solidFill>
                  <a:srgbClr val="FFC000"/>
                </a:solidFill>
              </a:rPr>
              <a:t>              &lt;student&gt;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1" y="714356"/>
            <a:ext cx="2053447" cy="400110"/>
          </a:xfrm>
          <a:prstGeom prst="rect">
            <a:avLst/>
          </a:prstGeom>
          <a:noFill/>
        </p:spPr>
        <p:txBody>
          <a:bodyPr wrap="none" rtlCol="0">
            <a:spAutoFit/>
          </a:bodyPr>
          <a:lstStyle/>
          <a:p>
            <a:r>
              <a:rPr lang="en-US" sz="2000" dirty="0">
                <a:solidFill>
                  <a:srgbClr val="00B050"/>
                </a:solidFill>
              </a:rPr>
              <a:t>Employee.xml File</a:t>
            </a:r>
          </a:p>
        </p:txBody>
      </p:sp>
    </p:spTree>
    <p:extLst>
      <p:ext uri="{BB962C8B-B14F-4D97-AF65-F5344CB8AC3E}">
        <p14:creationId xmlns:p14="http://schemas.microsoft.com/office/powerpoint/2010/main" val="225023735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Load and select  data from external XML file</a:t>
            </a:r>
          </a:p>
        </p:txBody>
      </p:sp>
      <p:sp>
        <p:nvSpPr>
          <p:cNvPr id="10" name="Rectangle 9"/>
          <p:cNvSpPr/>
          <p:nvPr/>
        </p:nvSpPr>
        <p:spPr>
          <a:xfrm>
            <a:off x="1809720" y="1500174"/>
            <a:ext cx="8572560" cy="1477328"/>
          </a:xfrm>
          <a:prstGeom prst="rect">
            <a:avLst/>
          </a:prstGeom>
        </p:spPr>
        <p:txBody>
          <a:bodyPr wrap="square">
            <a:spAutoFit/>
          </a:bodyPr>
          <a:lstStyle/>
          <a:p>
            <a:pPr>
              <a:lnSpc>
                <a:spcPct val="150000"/>
              </a:lnSpc>
            </a:pPr>
            <a:r>
              <a:rPr lang="en-US" sz="2000" dirty="0">
                <a:solidFill>
                  <a:schemeClr val="accent2">
                    <a:lumMod val="75000"/>
                  </a:schemeClr>
                </a:solidFill>
              </a:rPr>
              <a:t>SET</a:t>
            </a:r>
            <a:r>
              <a:rPr lang="en-US" sz="2000" dirty="0"/>
              <a:t> @</a:t>
            </a:r>
            <a:r>
              <a:rPr lang="en-US" sz="2000" dirty="0">
                <a:solidFill>
                  <a:schemeClr val="accent2">
                    <a:lumMod val="75000"/>
                  </a:schemeClr>
                </a:solidFill>
              </a:rPr>
              <a:t>xml</a:t>
            </a:r>
            <a:r>
              <a:rPr lang="en-US" sz="2000" dirty="0"/>
              <a:t> = </a:t>
            </a:r>
            <a:r>
              <a:rPr lang="en-US" sz="2000" dirty="0">
                <a:solidFill>
                  <a:schemeClr val="accent5">
                    <a:lumMod val="75000"/>
                  </a:schemeClr>
                </a:solidFill>
              </a:rPr>
              <a:t>LOAD_FILE</a:t>
            </a:r>
            <a:r>
              <a:rPr lang="en-US" sz="2000" dirty="0"/>
              <a:t>(</a:t>
            </a:r>
            <a:r>
              <a:rPr lang="en-US" sz="2000" dirty="0">
                <a:solidFill>
                  <a:srgbClr val="FFC000"/>
                </a:solidFill>
              </a:rPr>
              <a:t>"E:/employee.xml"</a:t>
            </a:r>
            <a:r>
              <a:rPr lang="en-US" sz="2000" dirty="0"/>
              <a:t>);</a:t>
            </a:r>
          </a:p>
          <a:p>
            <a:pPr>
              <a:lnSpc>
                <a:spcPct val="150000"/>
              </a:lnSpc>
            </a:pPr>
            <a:r>
              <a:rPr lang="en-US" sz="2000" dirty="0">
                <a:solidFill>
                  <a:schemeClr val="accent2">
                    <a:lumMod val="75000"/>
                  </a:schemeClr>
                </a:solidFill>
              </a:rPr>
              <a:t>SELECT</a:t>
            </a:r>
            <a:r>
              <a:rPr lang="en-US" sz="2000" dirty="0"/>
              <a:t> </a:t>
            </a:r>
            <a:r>
              <a:rPr lang="en-US" sz="2000" dirty="0">
                <a:solidFill>
                  <a:schemeClr val="accent2">
                    <a:lumMod val="75000"/>
                  </a:schemeClr>
                </a:solidFill>
              </a:rPr>
              <a:t>CONVERT(</a:t>
            </a:r>
            <a:r>
              <a:rPr lang="en-US" sz="2000" dirty="0">
                <a:solidFill>
                  <a:schemeClr val="accent5">
                    <a:lumMod val="75000"/>
                  </a:schemeClr>
                </a:solidFill>
              </a:rPr>
              <a:t>EXTRACTVALUE</a:t>
            </a:r>
            <a:r>
              <a:rPr lang="en-US" sz="2000" dirty="0"/>
              <a:t>(@</a:t>
            </a:r>
            <a:r>
              <a:rPr lang="en-US" sz="2000" dirty="0">
                <a:solidFill>
                  <a:schemeClr val="accent2">
                    <a:lumMod val="75000"/>
                  </a:schemeClr>
                </a:solidFill>
              </a:rPr>
              <a:t>xml</a:t>
            </a:r>
            <a:r>
              <a:rPr lang="en-US" sz="2000" dirty="0"/>
              <a:t>,</a:t>
            </a:r>
            <a:r>
              <a:rPr lang="en-US" sz="2000" dirty="0">
                <a:solidFill>
                  <a:srgbClr val="FFC000"/>
                </a:solidFill>
              </a:rPr>
              <a:t>"//employee[$1]//</a:t>
            </a:r>
            <a:r>
              <a:rPr lang="en-US" sz="2000" dirty="0" err="1">
                <a:solidFill>
                  <a:srgbClr val="FFC000"/>
                </a:solidFill>
              </a:rPr>
              <a:t>firstname</a:t>
            </a:r>
            <a:r>
              <a:rPr lang="en-US" sz="2000" dirty="0">
                <a:solidFill>
                  <a:srgbClr val="FFC000"/>
                </a:solidFill>
              </a:rPr>
              <a:t>"</a:t>
            </a:r>
            <a:r>
              <a:rPr lang="en-US" sz="2000" dirty="0"/>
              <a:t>), </a:t>
            </a:r>
            <a:r>
              <a:rPr lang="en-US" sz="2000" dirty="0">
                <a:solidFill>
                  <a:schemeClr val="accent2">
                    <a:lumMod val="75000"/>
                  </a:schemeClr>
                </a:solidFill>
              </a:rPr>
              <a:t>CHAR</a:t>
            </a:r>
            <a:r>
              <a:rPr lang="en-US" sz="2000" dirty="0"/>
              <a:t>);</a:t>
            </a:r>
          </a:p>
        </p:txBody>
      </p:sp>
    </p:spTree>
    <p:extLst>
      <p:ext uri="{BB962C8B-B14F-4D97-AF65-F5344CB8AC3E}">
        <p14:creationId xmlns:p14="http://schemas.microsoft.com/office/powerpoint/2010/main" val="22502373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0"/>
            <a:ext cx="11521280" cy="769441"/>
          </a:xfrm>
          <a:prstGeom prst="rect">
            <a:avLst/>
          </a:prstGeom>
        </p:spPr>
        <p:txBody>
          <a:bodyPr wrap="square">
            <a:spAutoFit/>
          </a:bodyPr>
          <a:lstStyle/>
          <a:p>
            <a:pPr marL="342900" indent="-342900">
              <a:buAutoNum type="arabicPeriod"/>
            </a:pPr>
            <a:r>
              <a:rPr lang="en-IN" b="1" dirty="0">
                <a:latin typeface="Liberation Mono"/>
                <a:cs typeface="Calibri" panose="020F0502020204030204" pitchFamily="34" charset="0"/>
              </a:rPr>
              <a:t>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a:t>
            </a:r>
            <a:r>
              <a:rPr lang="en-IN" dirty="0">
                <a:latin typeface="Liberation Mono"/>
                <a:cs typeface="Calibri" panose="020F0502020204030204" pitchFamily="34" charset="0"/>
              </a:rPr>
              <a:t>.</a:t>
            </a:r>
          </a:p>
          <a:p>
            <a:pPr marL="342900" indent="-342900">
              <a:buAutoNum type="arabicPeriod"/>
            </a:pPr>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&lt;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6" name="Rectangle 5"/>
          <p:cNvSpPr/>
          <p:nvPr/>
        </p:nvSpPr>
        <p:spPr>
          <a:xfrm>
            <a:off x="335360" y="1600200"/>
            <a:ext cx="11521280" cy="769441"/>
          </a:xfrm>
          <a:prstGeom prst="rect">
            <a:avLst/>
          </a:prstGeom>
        </p:spPr>
        <p:txBody>
          <a:bodyPr wrap="square">
            <a:spAutoFit/>
          </a:bodyPr>
          <a:lstStyle/>
          <a:p>
            <a:r>
              <a:rPr lang="en-IN" b="1" dirty="0">
                <a:latin typeface="Liberation Mono"/>
                <a:cs typeface="Calibri" panose="020F0502020204030204" pitchFamily="34" charset="0"/>
              </a:rPr>
              <a:t>2.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&gt;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7" name="Rectangle 6"/>
          <p:cNvSpPr/>
          <p:nvPr/>
        </p:nvSpPr>
        <p:spPr>
          <a:xfrm>
            <a:off x="335360" y="2587551"/>
            <a:ext cx="11521280" cy="769441"/>
          </a:xfrm>
          <a:prstGeom prst="rect">
            <a:avLst/>
          </a:prstGeom>
        </p:spPr>
        <p:txBody>
          <a:bodyPr wrap="square">
            <a:spAutoFit/>
          </a:bodyPr>
          <a:lstStyle/>
          <a:p>
            <a:r>
              <a:rPr lang="en-IN" b="1" dirty="0">
                <a:latin typeface="Liberation Mono"/>
                <a:cs typeface="Calibri" panose="020F0502020204030204" pitchFamily="34" charset="0"/>
              </a:rPr>
              <a:t>3.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 of each department</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8" name="Rectangle 7"/>
          <p:cNvSpPr/>
          <p:nvPr/>
        </p:nvSpPr>
        <p:spPr>
          <a:xfrm>
            <a:off x="335360" y="3654310"/>
            <a:ext cx="11521280" cy="769441"/>
          </a:xfrm>
          <a:prstGeom prst="rect">
            <a:avLst/>
          </a:prstGeom>
        </p:spPr>
        <p:txBody>
          <a:bodyPr wrap="square">
            <a:spAutoFit/>
          </a:bodyPr>
          <a:lstStyle/>
          <a:p>
            <a:r>
              <a:rPr lang="en-IN" b="1" dirty="0">
                <a:latin typeface="Liberation Mono"/>
                <a:cs typeface="Calibri" panose="020F0502020204030204" pitchFamily="34" charset="0"/>
              </a:rPr>
              <a:t>4.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 of each department</a:t>
            </a:r>
            <a:r>
              <a:rPr lang="en-IN" dirty="0">
                <a:latin typeface="Liberation Mono"/>
                <a:cs typeface="Calibri" panose="020F0502020204030204" pitchFamily="34" charset="0"/>
              </a:rPr>
              <a:t>.</a:t>
            </a:r>
            <a:endParaRPr lang="en-IN" dirty="0">
              <a:solidFill>
                <a:srgbClr val="006C86"/>
              </a:solidFill>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10" name="Rectangle 9"/>
          <p:cNvSpPr/>
          <p:nvPr/>
        </p:nvSpPr>
        <p:spPr>
          <a:xfrm>
            <a:off x="335360" y="5661248"/>
            <a:ext cx="11521280" cy="1046440"/>
          </a:xfrm>
          <a:prstGeom prst="rect">
            <a:avLst/>
          </a:prstGeom>
        </p:spPr>
        <p:txBody>
          <a:bodyPr wrap="square">
            <a:spAutoFit/>
          </a:bodyPr>
          <a:lstStyle/>
          <a:p>
            <a:r>
              <a:rPr lang="en-IN" b="1" dirty="0">
                <a:latin typeface="Liberation Mono"/>
                <a:cs typeface="Calibri" panose="020F0502020204030204" pitchFamily="34" charset="0"/>
              </a:rPr>
              <a:t>6. Serial number jobwise</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 </a:t>
            </a:r>
            <a:r>
              <a:rPr lang="en-IN" dirty="0">
                <a:solidFill>
                  <a:srgbClr val="0077AA"/>
                </a:solidFill>
                <a:latin typeface="Liberation Mono"/>
                <a:cs typeface="Arial" panose="020B0604020202020204" pitchFamily="34" charset="0"/>
              </a:rPr>
              <a:t>CASE</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WHEN</a:t>
            </a:r>
            <a:r>
              <a:rPr lang="en-IN" dirty="0">
                <a:latin typeface="Liberation Mono"/>
                <a:cs typeface="Calibri" panose="020F0502020204030204" pitchFamily="34" charset="0"/>
              </a:rPr>
              <a:t> job = @JB </a:t>
            </a:r>
            <a:r>
              <a:rPr lang="en-IN" dirty="0">
                <a:solidFill>
                  <a:srgbClr val="0077AA"/>
                </a:solidFill>
                <a:latin typeface="Liberation Mono"/>
                <a:cs typeface="Arial" panose="020B0604020202020204" pitchFamily="34" charset="0"/>
              </a:rPr>
              <a:t>THEN</a:t>
            </a:r>
            <a:r>
              <a:rPr lang="en-IN" dirty="0">
                <a:latin typeface="Liberation Mono"/>
                <a:cs typeface="Calibri" panose="020F0502020204030204" pitchFamily="34" charset="0"/>
              </a:rPr>
              <a:t> @CNT + 1 </a:t>
            </a:r>
            <a:r>
              <a:rPr lang="en-IN" dirty="0">
                <a:solidFill>
                  <a:srgbClr val="0077AA"/>
                </a:solidFill>
                <a:latin typeface="Liberation Mono"/>
                <a:cs typeface="Arial" panose="020B0604020202020204" pitchFamily="34" charset="0"/>
              </a:rPr>
              <a:t>ELSE</a:t>
            </a:r>
            <a:r>
              <a:rPr lang="en-IN" dirty="0">
                <a:latin typeface="Liberation Mono"/>
                <a:cs typeface="Calibri" panose="020F0502020204030204" pitchFamily="34" charset="0"/>
              </a:rPr>
              <a:t> 1 </a:t>
            </a:r>
            <a:r>
              <a:rPr lang="en-IN" dirty="0">
                <a:solidFill>
                  <a:srgbClr val="0077AA"/>
                </a:solidFill>
                <a:latin typeface="Liberation Mono"/>
                <a:cs typeface="Arial" panose="020B0604020202020204" pitchFamily="34" charset="0"/>
              </a:rPr>
              <a:t>END</a:t>
            </a:r>
            <a:r>
              <a:rPr lang="en-IN" dirty="0">
                <a:latin typeface="Liberation Mono"/>
                <a:cs typeface="Calibri" panose="020F0502020204030204" pitchFamily="34" charset="0"/>
              </a:rPr>
              <a:t> R1, @JB := JOB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:=0, @JB := ''</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E </a:t>
            </a:r>
            <a:r>
              <a:rPr lang="en-IN" dirty="0">
                <a:solidFill>
                  <a:srgbClr val="0077AA"/>
                </a:solidFill>
                <a:latin typeface="Liberation Mono"/>
                <a:cs typeface="Arial" panose="020B0604020202020204" pitchFamily="34" charset="0"/>
              </a:rPr>
              <a:t>ORDER</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job;</a:t>
            </a:r>
          </a:p>
        </p:txBody>
      </p:sp>
      <p:sp>
        <p:nvSpPr>
          <p:cNvPr id="9" name="Rectangle 8">
            <a:extLst>
              <a:ext uri="{FF2B5EF4-FFF2-40B4-BE49-F238E27FC236}">
                <a16:creationId xmlns:a16="http://schemas.microsoft.com/office/drawing/2014/main" id="{BC74A5AF-5598-493E-AD2F-8EACF8DCE6FB}"/>
              </a:ext>
            </a:extLst>
          </p:cNvPr>
          <p:cNvSpPr/>
          <p:nvPr/>
        </p:nvSpPr>
        <p:spPr>
          <a:xfrm>
            <a:off x="335360" y="4603775"/>
            <a:ext cx="11521280" cy="769441"/>
          </a:xfrm>
          <a:prstGeom prst="rect">
            <a:avLst/>
          </a:prstGeom>
        </p:spPr>
        <p:txBody>
          <a:bodyPr wrap="square">
            <a:spAutoFit/>
          </a:bodyPr>
          <a:lstStyle/>
          <a:p>
            <a:r>
              <a:rPr lang="en-IN" b="1" dirty="0">
                <a:latin typeface="Liberation Mono"/>
                <a:cs typeface="Calibri" panose="020F0502020204030204" pitchFamily="34" charset="0"/>
              </a:rPr>
              <a:t>5. Find top 3 highest paid salary</a:t>
            </a:r>
            <a:endParaRPr lang="en-IN" dirty="0">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 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sal &gt;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ORD</a:t>
            </a:r>
            <a:r>
              <a:rPr lang="en-US" dirty="0">
                <a:solidFill>
                  <a:srgbClr val="0077AA"/>
                </a:solidFill>
                <a:latin typeface="Liberation Mono"/>
                <a:cs typeface="Arial" panose="020B0604020202020204" pitchFamily="34" charset="0"/>
              </a:rPr>
              <a:t>E</a:t>
            </a:r>
            <a:r>
              <a:rPr lang="en-US" dirty="0">
                <a:latin typeface="Liberation Mono"/>
                <a:cs typeface="Calibri" panose="020F0502020204030204" pitchFamily="34" charset="0"/>
              </a:rPr>
              <a:t>R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 limit 3, 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a:t>
            </a:r>
            <a:endParaRPr lang="en-IN" dirty="0">
              <a:latin typeface="Liberation Mono"/>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1"/>
            <a:ext cx="11449272" cy="2031325"/>
          </a:xfrm>
          <a:prstGeom prst="rect">
            <a:avLst/>
          </a:prstGeom>
        </p:spPr>
        <p:txBody>
          <a:bodyPr wrap="square">
            <a:spAutoFit/>
          </a:bodyPr>
          <a:lstStyle/>
          <a:p>
            <a:r>
              <a:rPr lang="en-IN" b="1" dirty="0">
                <a:latin typeface="Liberation Mono"/>
                <a:cs typeface="Calibri" panose="020F0502020204030204" pitchFamily="34" charset="0"/>
              </a:rPr>
              <a:t>6. Find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c1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a:p>
            <a:endParaRPr lang="en-US"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 := @cnt1+1 R1, duplicate.</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t2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t2.R1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@cnt := @cnt+1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R1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t4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p:txBody>
      </p:sp>
      <p:sp>
        <p:nvSpPr>
          <p:cNvPr id="6" name="Rectangle 5"/>
          <p:cNvSpPr/>
          <p:nvPr/>
        </p:nvSpPr>
        <p:spPr>
          <a:xfrm>
            <a:off x="335360" y="4772806"/>
            <a:ext cx="11449272" cy="677108"/>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8. </a:t>
            </a:r>
            <a:r>
              <a:rPr lang="en-IN" sz="2000" b="1" dirty="0">
                <a:latin typeface="Liberation Mono"/>
                <a:cs typeface="Calibri" panose="020F0502020204030204" pitchFamily="34" charset="0"/>
              </a:rPr>
              <a:t>Display employee name with highest salary in each job.</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ename, job,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(job, sal)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job, MAX(sal)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a:t>
            </a:r>
            <a:endParaRPr lang="en-IN" dirty="0">
              <a:latin typeface="Liberation Mono"/>
              <a:cs typeface="Calibri" panose="020F0502020204030204" pitchFamily="34" charset="0"/>
            </a:endParaRPr>
          </a:p>
        </p:txBody>
      </p:sp>
      <p:sp>
        <p:nvSpPr>
          <p:cNvPr id="9" name="TextBox 8">
            <a:extLst>
              <a:ext uri="{FF2B5EF4-FFF2-40B4-BE49-F238E27FC236}">
                <a16:creationId xmlns:a16="http://schemas.microsoft.com/office/drawing/2014/main" id="{10BCCC6F-72B1-4101-B528-2A931501189F}"/>
              </a:ext>
            </a:extLst>
          </p:cNvPr>
          <p:cNvSpPr txBox="1"/>
          <p:nvPr/>
        </p:nvSpPr>
        <p:spPr>
          <a:xfrm>
            <a:off x="335360" y="2893628"/>
            <a:ext cx="11449272" cy="1631216"/>
          </a:xfrm>
          <a:prstGeom prst="rect">
            <a:avLst/>
          </a:prstGeom>
          <a:noFill/>
        </p:spPr>
        <p:txBody>
          <a:bodyPr wrap="square">
            <a:spAutoFit/>
          </a:bodyPr>
          <a:lstStyle/>
          <a:p>
            <a:r>
              <a:rPr lang="en-IN" b="1" dirty="0">
                <a:latin typeface="Liberation Mono"/>
                <a:cs typeface="Calibri" panose="020F0502020204030204" pitchFamily="34" charset="0"/>
              </a:rPr>
              <a:t>7. Delete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 d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a:p>
            <a:endParaRPr lang="en-US" sz="10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id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p:txBody>
      </p:sp>
      <p:sp>
        <p:nvSpPr>
          <p:cNvPr id="7" name="Rectangle 6">
            <a:extLst>
              <a:ext uri="{FF2B5EF4-FFF2-40B4-BE49-F238E27FC236}">
                <a16:creationId xmlns:a16="http://schemas.microsoft.com/office/drawing/2014/main" id="{8471A10E-AC2D-38CC-528A-F85881BB989E}"/>
              </a:ext>
            </a:extLst>
          </p:cNvPr>
          <p:cNvSpPr/>
          <p:nvPr/>
        </p:nvSpPr>
        <p:spPr>
          <a:xfrm>
            <a:off x="335360" y="5696029"/>
            <a:ext cx="11449272" cy="677108"/>
          </a:xfrm>
          <a:prstGeom prst="rect">
            <a:avLst/>
          </a:prstGeom>
        </p:spPr>
        <p:txBody>
          <a:bodyPr wrap="square">
            <a:spAutoFit/>
          </a:bodyPr>
          <a:lstStyle/>
          <a:p>
            <a:r>
              <a:rPr lang="en-IN" sz="2000" b="1" dirty="0">
                <a:latin typeface="Liberation Mono"/>
                <a:cs typeface="Calibri" panose="020F0502020204030204" pitchFamily="34" charset="0"/>
              </a:rPr>
              <a:t>9. Display employee having the same salary</a:t>
            </a:r>
          </a:p>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77860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Interview questions</a:t>
            </a:r>
          </a:p>
        </p:txBody>
      </p:sp>
      <p:sp>
        <p:nvSpPr>
          <p:cNvPr id="5" name="Rectangle 4"/>
          <p:cNvSpPr/>
          <p:nvPr/>
        </p:nvSpPr>
        <p:spPr>
          <a:xfrm>
            <a:off x="407368" y="4797152"/>
            <a:ext cx="11089232" cy="369332"/>
          </a:xfrm>
          <a:prstGeom prst="rect">
            <a:avLst/>
          </a:prstGeom>
        </p:spPr>
        <p:txBody>
          <a:bodyPr wrap="square">
            <a:spAutoFit/>
          </a:bodyPr>
          <a:lstStyle/>
          <a:p>
            <a:r>
              <a:rPr lang="en-IN" dirty="0"/>
              <a:t>select count(*), e.* from e group by empno, ename, job, mgr, hiredate, sal, comm, deptno, bonusid, `user name`, pwd;</a:t>
            </a:r>
          </a:p>
        </p:txBody>
      </p:sp>
      <p:sp>
        <p:nvSpPr>
          <p:cNvPr id="2" name="Rectangle 1"/>
          <p:cNvSpPr/>
          <p:nvPr/>
        </p:nvSpPr>
        <p:spPr>
          <a:xfrm>
            <a:off x="407368" y="914400"/>
            <a:ext cx="11377264"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CHAR and VARCHAR?</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DROP, AND TRUNCATE.</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TABLE and TRUNCATE TABLE commands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Inner Join and Natural Join.</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are types of joins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primary key and unique key?</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do you mean my Joins and explain different types of MySQL Joins?</a:t>
            </a:r>
          </a:p>
        </p:txBody>
      </p:sp>
      <p:sp>
        <p:nvSpPr>
          <p:cNvPr id="6" name="TextBox 5">
            <a:extLst>
              <a:ext uri="{FF2B5EF4-FFF2-40B4-BE49-F238E27FC236}">
                <a16:creationId xmlns:a16="http://schemas.microsoft.com/office/drawing/2014/main" id="{DB030C01-488F-46CF-A9A1-398852584EF2}"/>
              </a:ext>
            </a:extLst>
          </p:cNvPr>
          <p:cNvSpPr txBox="1"/>
          <p:nvPr/>
        </p:nvSpPr>
        <p:spPr>
          <a:xfrm>
            <a:off x="263352" y="5357427"/>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 2, 7) group by plumberid having count(*) =(select max(R1) from (select plumberid, count(plumberid) R1 from plumber_service_map where serviceid in (1, 2, 7) group by plumberid) t1)) order by plumberid, serviceid;</a:t>
            </a:r>
          </a:p>
        </p:txBody>
      </p:sp>
    </p:spTree>
    <p:extLst>
      <p:ext uri="{BB962C8B-B14F-4D97-AF65-F5344CB8AC3E}">
        <p14:creationId xmlns:p14="http://schemas.microsoft.com/office/powerpoint/2010/main" val="424265540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extLst>
                    <a:ext uri="{9D8B030D-6E8A-4147-A177-3AD203B41FA5}">
                      <a16:colId xmlns:a16="http://schemas.microsoft.com/office/drawing/2014/main" val="20000"/>
                    </a:ext>
                  </a:extLst>
                </a:gridCol>
                <a:gridCol w="163778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a:t>
                      </a:r>
                    </a:p>
                  </a:txBody>
                  <a:tcPr/>
                </a:tc>
                <a:tc>
                  <a:txBody>
                    <a:bodyPr/>
                    <a:lstStyle/>
                    <a:p>
                      <a:r>
                        <a:rPr kumimoji="0" lang="en-IN" sz="1600" b="0" i="0" kern="1200" dirty="0">
                          <a:solidFill>
                            <a:schemeClr val="tx1"/>
                          </a:solidFill>
                          <a:effectLst/>
                          <a:latin typeface="+mn-lt"/>
                          <a:ea typeface="+mn-ea"/>
                          <a:cs typeface="+mn-cs"/>
                        </a:rPr>
                        <a:t>CROCIN</a:t>
                      </a:r>
                      <a:endParaRPr lang="en-IN" sz="1600" dirty="0"/>
                    </a:p>
                  </a:txBody>
                  <a:tcPr/>
                </a:tc>
                <a:tc>
                  <a:txBody>
                    <a:bodyPr/>
                    <a:lstStyle/>
                    <a:p>
                      <a:r>
                        <a:rPr kumimoji="0" lang="en-IN" sz="1600" b="0" i="0" kern="1200" dirty="0">
                          <a:solidFill>
                            <a:schemeClr val="tx1"/>
                          </a:solidFill>
                          <a:effectLst/>
                          <a:latin typeface="+mn-lt"/>
                          <a:ea typeface="+mn-ea"/>
                          <a:cs typeface="+mn-cs"/>
                        </a:rPr>
                        <a:t>PARACETAMOL </a:t>
                      </a:r>
                      <a:endParaRPr lang="en-IN" sz="1600" dirty="0"/>
                    </a:p>
                  </a:txBody>
                  <a:tcPr/>
                </a:tc>
                <a:tc>
                  <a:txBody>
                    <a:bodyPr/>
                    <a:lstStyle/>
                    <a:p>
                      <a:r>
                        <a:rPr lang="en-IN" sz="1600" dirty="0"/>
                        <a:t>100mg</a:t>
                      </a:r>
                    </a:p>
                  </a:txBody>
                  <a:tcPr/>
                </a:tc>
                <a:extLst>
                  <a:ext uri="{0D108BD9-81ED-4DB2-BD59-A6C34878D82A}">
                    <a16:rowId xmlns:a16="http://schemas.microsoft.com/office/drawing/2014/main" val="10001"/>
                  </a:ext>
                </a:extLst>
              </a:tr>
              <a:tr h="370840">
                <a:tc>
                  <a:txBody>
                    <a:bodyPr/>
                    <a:lstStyle/>
                    <a:p>
                      <a:r>
                        <a:rPr lang="en-IN" sz="1600" dirty="0"/>
                        <a:t>2</a:t>
                      </a:r>
                    </a:p>
                  </a:txBody>
                  <a:tcPr/>
                </a:tc>
                <a:tc>
                  <a:txBody>
                    <a:bodyPr/>
                    <a:lstStyle/>
                    <a:p>
                      <a:r>
                        <a:rPr lang="en-IN" sz="1600" dirty="0"/>
                        <a:t>COMBIFLAM</a:t>
                      </a:r>
                    </a:p>
                  </a:txBody>
                  <a:tcPr/>
                </a:tc>
                <a:tc>
                  <a:txBody>
                    <a:bodyPr/>
                    <a:lstStyle/>
                    <a:p>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25mg</a:t>
                      </a:r>
                    </a:p>
                  </a:txBody>
                  <a:tcPr/>
                </a:tc>
                <a:extLst>
                  <a:ext uri="{0D108BD9-81ED-4DB2-BD59-A6C34878D82A}">
                    <a16:rowId xmlns:a16="http://schemas.microsoft.com/office/drawing/2014/main" val="10002"/>
                  </a:ext>
                </a:extLst>
              </a:tr>
              <a:tr h="370840">
                <a:tc>
                  <a:txBody>
                    <a:bodyPr/>
                    <a:lstStyle/>
                    <a:p>
                      <a:r>
                        <a:rPr lang="en-IN" sz="1600" dirty="0"/>
                        <a:t>3</a:t>
                      </a:r>
                    </a:p>
                  </a:txBody>
                  <a:tcPr/>
                </a:tc>
                <a:tc>
                  <a:txBody>
                    <a:bodyPr/>
                    <a:lstStyle/>
                    <a:p>
                      <a:r>
                        <a:rPr lang="en-IN" sz="1600" dirty="0"/>
                        <a:t>DIVON PLUS</a:t>
                      </a:r>
                    </a:p>
                  </a:txBody>
                  <a:tcPr/>
                </a:tc>
                <a:tc>
                  <a:txBody>
                    <a:bodyPr/>
                    <a:lstStyle/>
                    <a:p>
                      <a:r>
                        <a:rPr kumimoji="0" lang="en-IN" sz="1600" b="0" i="0" kern="1200" dirty="0">
                          <a:solidFill>
                            <a:schemeClr val="tx1"/>
                          </a:solidFill>
                          <a:effectLst/>
                          <a:latin typeface="+mn-lt"/>
                          <a:ea typeface="+mn-ea"/>
                          <a:cs typeface="+mn-cs"/>
                        </a:rPr>
                        <a:t>PARACETAMOL, DICLOFENAC</a:t>
                      </a:r>
                    </a:p>
                  </a:txBody>
                  <a:tcPr/>
                </a:tc>
                <a:tc>
                  <a:txBody>
                    <a:bodyPr/>
                    <a:lstStyle/>
                    <a:p>
                      <a:r>
                        <a:rPr kumimoji="0" lang="en-IN" sz="1600" b="0" i="0" kern="1200" dirty="0">
                          <a:solidFill>
                            <a:schemeClr val="tx1"/>
                          </a:solidFill>
                          <a:effectLst/>
                          <a:latin typeface="+mn-lt"/>
                          <a:ea typeface="+mn-ea"/>
                          <a:cs typeface="+mn-cs"/>
                        </a:rPr>
                        <a:t>30mg</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extLst>
                    <a:ext uri="{9D8B030D-6E8A-4147-A177-3AD203B41FA5}">
                      <a16:colId xmlns:a16="http://schemas.microsoft.com/office/drawing/2014/main" val="20000"/>
                    </a:ext>
                  </a:extLst>
                </a:gridCol>
                <a:gridCol w="1638039">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11</a:t>
                      </a:r>
                    </a:p>
                  </a:txBody>
                  <a:tcPr/>
                </a:tc>
                <a:tc>
                  <a:txBody>
                    <a:bodyPr/>
                    <a:lstStyle/>
                    <a:p>
                      <a:r>
                        <a:rPr kumimoji="0" lang="en-IN" sz="1600" b="0" i="0" kern="1200" dirty="0">
                          <a:solidFill>
                            <a:schemeClr val="tx1"/>
                          </a:solidFill>
                          <a:effectLst/>
                          <a:latin typeface="+mn-lt"/>
                          <a:ea typeface="+mn-ea"/>
                          <a:cs typeface="+mn-cs"/>
                        </a:rPr>
                        <a:t>BENADRYL</a:t>
                      </a:r>
                      <a:endParaRPr lang="en-IN" sz="1600" dirty="0"/>
                    </a:p>
                  </a:txBody>
                  <a:tcPr/>
                </a:tc>
                <a:tc>
                  <a:txBody>
                    <a:bodyPr/>
                    <a:lstStyle/>
                    <a:p>
                      <a:r>
                        <a:rPr kumimoji="0" lang="en-IN" sz="1600" b="0" i="0" kern="1200" dirty="0">
                          <a:solidFill>
                            <a:schemeClr val="tx1"/>
                          </a:solidFill>
                          <a:effectLst/>
                          <a:latin typeface="+mn-lt"/>
                          <a:ea typeface="+mn-ea"/>
                          <a:cs typeface="+mn-cs"/>
                        </a:rPr>
                        <a:t>DIPHENHYDRAMINE</a:t>
                      </a:r>
                      <a:endParaRPr lang="en-IN" sz="1600" dirty="0"/>
                    </a:p>
                  </a:txBody>
                  <a:tcPr/>
                </a:tc>
                <a:tc>
                  <a:txBody>
                    <a:bodyPr/>
                    <a:lstStyle/>
                    <a:p>
                      <a:r>
                        <a:rPr lang="en-IN" sz="1600" dirty="0"/>
                        <a:t>.7mg</a:t>
                      </a:r>
                    </a:p>
                  </a:txBody>
                  <a:tcPr/>
                </a:tc>
                <a:extLst>
                  <a:ext uri="{0D108BD9-81ED-4DB2-BD59-A6C34878D82A}">
                    <a16:rowId xmlns:a16="http://schemas.microsoft.com/office/drawing/2014/main" val="10001"/>
                  </a:ext>
                </a:extLst>
              </a:tr>
              <a:tr h="370840">
                <a:tc>
                  <a:txBody>
                    <a:bodyPr/>
                    <a:lstStyle/>
                    <a:p>
                      <a:r>
                        <a:rPr lang="en-IN" sz="1600" dirty="0"/>
                        <a:t>12</a:t>
                      </a:r>
                    </a:p>
                  </a:txBody>
                  <a:tcPr/>
                </a:tc>
                <a:tc>
                  <a:txBody>
                    <a:bodyPr/>
                    <a:lstStyle/>
                    <a:p>
                      <a:r>
                        <a:rPr lang="en-IN" sz="1600" dirty="0"/>
                        <a:t>COMBIFLAM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0.12mg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p>
                  </a:txBody>
                  <a:tcPr/>
                </a:tc>
                <a:tc>
                  <a:txBody>
                    <a:bodyPr/>
                    <a:lstStyle/>
                    <a:p>
                      <a:r>
                        <a:rPr kumimoji="0" lang="en-IN" sz="1600" b="0" i="0" kern="1200" dirty="0">
                          <a:solidFill>
                            <a:schemeClr val="tx1"/>
                          </a:solidFill>
                          <a:effectLst/>
                          <a:latin typeface="+mn-lt"/>
                          <a:ea typeface="+mn-ea"/>
                          <a:cs typeface="+mn-cs"/>
                        </a:rPr>
                        <a:t>2.3mg</a:t>
                      </a:r>
                    </a:p>
                  </a:txBody>
                  <a:tcPr/>
                </a:tc>
                <a:extLst>
                  <a:ext uri="{0D108BD9-81ED-4DB2-BD59-A6C34878D82A}">
                    <a16:rowId xmlns:a16="http://schemas.microsoft.com/office/drawing/2014/main" val="10003"/>
                  </a:ext>
                </a:extLst>
              </a:tr>
              <a:tr h="370840">
                <a:tc>
                  <a:txBody>
                    <a:bodyPr/>
                    <a:lstStyle/>
                    <a:p>
                      <a:r>
                        <a:rPr kumimoji="0" lang="en-IN" sz="1600" b="0" i="0" kern="1200" dirty="0">
                          <a:solidFill>
                            <a:schemeClr val="tx1"/>
                          </a:solidFill>
                          <a:effectLst/>
                          <a:latin typeface="+mn-lt"/>
                          <a:ea typeface="+mn-ea"/>
                          <a:cs typeface="+mn-cs"/>
                        </a:rPr>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0.06mg</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extLst>
                    <a:ext uri="{9D8B030D-6E8A-4147-A177-3AD203B41FA5}">
                      <a16:colId xmlns:a16="http://schemas.microsoft.com/office/drawing/2014/main" val="20000"/>
                    </a:ext>
                  </a:extLst>
                </a:gridCol>
                <a:gridCol w="1637740">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21</a:t>
                      </a:r>
                    </a:p>
                  </a:txBody>
                  <a:tcPr/>
                </a:tc>
                <a:tc>
                  <a:txBody>
                    <a:bodyPr/>
                    <a:lstStyle/>
                    <a:p>
                      <a:r>
                        <a:rPr lang="en-IN" sz="1600" dirty="0"/>
                        <a:t>BRUFEN</a:t>
                      </a:r>
                    </a:p>
                  </a:txBody>
                  <a:tcPr/>
                </a:tc>
                <a:tc>
                  <a:txBody>
                    <a:bodyPr/>
                    <a:lstStyle/>
                    <a:p>
                      <a:r>
                        <a:rPr kumimoji="0" lang="en-IN" sz="1600" b="0" i="0" kern="1200" dirty="0">
                          <a:solidFill>
                            <a:schemeClr val="tx1"/>
                          </a:solidFill>
                          <a:effectLst/>
                          <a:latin typeface="+mn-lt"/>
                          <a:ea typeface="+mn-ea"/>
                          <a:cs typeface="+mn-cs"/>
                        </a:rPr>
                        <a:t>IBUPROFEN</a:t>
                      </a:r>
                      <a:endParaRPr lang="en-IN" sz="1600" dirty="0"/>
                    </a:p>
                  </a:txBody>
                  <a:tcPr/>
                </a:tc>
                <a:tc>
                  <a:txBody>
                    <a:bodyPr/>
                    <a:lstStyle/>
                    <a:p>
                      <a:r>
                        <a:rPr lang="en-IN" sz="1600" dirty="0"/>
                        <a:t>0.10mg</a:t>
                      </a:r>
                    </a:p>
                  </a:txBody>
                  <a:tcPr/>
                </a:tc>
                <a:extLst>
                  <a:ext uri="{0D108BD9-81ED-4DB2-BD59-A6C34878D82A}">
                    <a16:rowId xmlns:a16="http://schemas.microsoft.com/office/drawing/2014/main" val="10001"/>
                  </a:ext>
                </a:extLst>
              </a:tr>
              <a:tr h="370840">
                <a:tc>
                  <a:txBody>
                    <a:bodyPr/>
                    <a:lstStyle/>
                    <a:p>
                      <a:r>
                        <a:rPr lang="en-IN" sz="1600" dirty="0"/>
                        <a:t>22</a:t>
                      </a:r>
                    </a:p>
                  </a:txBody>
                  <a:tcPr/>
                </a:tc>
                <a:tc>
                  <a:txBody>
                    <a:bodyPr/>
                    <a:lstStyle/>
                    <a:p>
                      <a:r>
                        <a:rPr lang="en-IN" sz="1600" dirty="0"/>
                        <a:t>CPM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endParaRPr lang="en-IN" sz="1600" b="0" dirty="0"/>
                    </a:p>
                  </a:txBody>
                  <a:tcPr/>
                </a:tc>
                <a:tc>
                  <a:txBody>
                    <a:bodyPr/>
                    <a:lstStyle/>
                    <a:p>
                      <a:r>
                        <a:rPr lang="en-IN" sz="1600" b="0" dirty="0"/>
                        <a:t>0.25mg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r>
                        <a:rPr kumimoji="0" lang="en-IN" sz="1600" b="0" i="0" kern="1200" dirty="0">
                          <a:solidFill>
                            <a:schemeClr val="tx1"/>
                          </a:solidFill>
                          <a:effectLst/>
                          <a:latin typeface="+mn-lt"/>
                          <a:ea typeface="+mn-ea"/>
                          <a:cs typeface="+mn-cs"/>
                        </a:rPr>
                        <a:t>0.09mg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874392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cstate="print"/>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cstate="print"/>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shell commands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1477328"/>
          </a:xfrm>
          <a:prstGeom prst="rect">
            <a:avLst/>
          </a:prstGeom>
        </p:spPr>
        <p:txBody>
          <a:bodyPr wrap="square">
            <a:spAutoFit/>
          </a:bodyPr>
          <a:lstStyle/>
          <a:p>
            <a:r>
              <a:rPr lang="en-IN" dirty="0">
                <a:solidFill>
                  <a:srgbClr val="0077AA"/>
                </a:solidFill>
                <a:latin typeface="Liberation Mono"/>
                <a:cs typeface="Times New Roman" panose="02020603050405020304" pitchFamily="18" charset="0"/>
              </a:rPr>
              <a:t> MySQL  JS &gt; function fn(x ,y) {</a:t>
            </a:r>
          </a:p>
          <a:p>
            <a:r>
              <a:rPr lang="en-IN" dirty="0">
                <a:solidFill>
                  <a:srgbClr val="0077AA"/>
                </a:solidFill>
                <a:latin typeface="Liberation Mono"/>
                <a:cs typeface="Times New Roman" panose="02020603050405020304" pitchFamily="18" charset="0"/>
              </a:rPr>
              <a:t>                   -&gt; print(x + y);</a:t>
            </a:r>
          </a:p>
          <a:p>
            <a:r>
              <a:rPr lang="en-IN" dirty="0">
                <a:solidFill>
                  <a:srgbClr val="0077AA"/>
                </a:solidFill>
                <a:latin typeface="Liberation Mono"/>
                <a:cs typeface="Times New Roman" panose="02020603050405020304" pitchFamily="18" charset="0"/>
              </a:rPr>
              <a:t>                   -&gt; }</a:t>
            </a:r>
          </a:p>
          <a:p>
            <a:r>
              <a:rPr lang="en-IN" dirty="0">
                <a:solidFill>
                  <a:srgbClr val="0077AA"/>
                </a:solidFill>
                <a:latin typeface="Liberation Mono"/>
                <a:cs typeface="Times New Roman" panose="02020603050405020304" pitchFamily="18" charset="0"/>
              </a:rPr>
              <a:t>                    -&gt;</a:t>
            </a:r>
          </a:p>
          <a:p>
            <a:r>
              <a:rPr lang="en-IN" dirty="0">
                <a:solidFill>
                  <a:srgbClr val="0077AA"/>
                </a:solidFill>
                <a:latin typeface="Liberation Mono"/>
                <a:cs typeface="Times New Roman" panose="02020603050405020304" pitchFamily="18" charset="0"/>
              </a:rPr>
              <a:t> MySQL  JS &gt;  fn(10,20);</a:t>
            </a:r>
          </a:p>
        </p:txBody>
      </p:sp>
      <p:sp>
        <p:nvSpPr>
          <p:cNvPr id="4" name="TextBox 3">
            <a:extLst>
              <a:ext uri="{FF2B5EF4-FFF2-40B4-BE49-F238E27FC236}">
                <a16:creationId xmlns:a16="http://schemas.microsoft.com/office/drawing/2014/main" id="{2C3A27E2-B7E1-05F5-423A-D0E890176176}"/>
              </a:ext>
            </a:extLst>
          </p:cNvPr>
          <p:cNvSpPr txBox="1"/>
          <p:nvPr/>
        </p:nvSpPr>
        <p:spPr>
          <a:xfrm>
            <a:off x="191082" y="2505670"/>
            <a:ext cx="11593549" cy="3416320"/>
          </a:xfrm>
          <a:prstGeom prst="rect">
            <a:avLst/>
          </a:prstGeom>
        </p:spPr>
        <p:txBody>
          <a:bodyPr wrap="square">
            <a:spAutoFit/>
          </a:bodyPr>
          <a:lstStyle>
            <a:defPPr>
              <a:defRPr lang="en-US"/>
            </a:defPPr>
            <a:lvl1pPr>
              <a:defRPr>
                <a:solidFill>
                  <a:srgbClr val="0077AA"/>
                </a:solidFill>
                <a:latin typeface="Liberation Mono"/>
                <a:cs typeface="Times New Roman" panose="02020603050405020304" pitchFamily="18" charset="0"/>
              </a:defRPr>
            </a:lvl1pPr>
          </a:lstStyle>
          <a:p>
            <a:r>
              <a:rPr lang="en-IN" dirty="0"/>
              <a:t> MySQL  JS &gt; \SQL</a:t>
            </a:r>
          </a:p>
          <a:p>
            <a:r>
              <a:rPr lang="en-IN" dirty="0"/>
              <a:t>  Switching to SQL mode... Commands end with ;</a:t>
            </a:r>
          </a:p>
          <a:p>
            <a:endParaRPr lang="en-IN" dirty="0"/>
          </a:p>
          <a:p>
            <a:r>
              <a:rPr lang="en-IN" dirty="0"/>
              <a:t>  MySQL  SQL &gt; \connect root@localhost</a:t>
            </a:r>
          </a:p>
          <a:p>
            <a:r>
              <a:rPr lang="en-IN" dirty="0"/>
              <a:t>  Creating a session to 'root@localhost’</a:t>
            </a:r>
          </a:p>
          <a:p>
            <a:r>
              <a:rPr lang="en-IN" dirty="0"/>
              <a:t>  Please provide the password for 'root@localhost': ****</a:t>
            </a:r>
          </a:p>
          <a:p>
            <a:r>
              <a:rPr lang="en-IN" dirty="0"/>
              <a:t>  Save password for 'root@localhost'? [Y]es/[N]o/Ne[v]er (default No): n</a:t>
            </a:r>
          </a:p>
          <a:p>
            <a:r>
              <a:rPr lang="en-IN" dirty="0"/>
              <a:t>  Fetching global names for auto-completion... Press ^C to stop.</a:t>
            </a:r>
          </a:p>
          <a:p>
            <a:r>
              <a:rPr lang="en-IN" dirty="0"/>
              <a:t>  Your MySQL connection id is 18 (X protocol)</a:t>
            </a:r>
          </a:p>
          <a:p>
            <a:r>
              <a:rPr lang="en-IN" dirty="0"/>
              <a:t>  Server version: 8.0.31 MySQL Community Server - GPL</a:t>
            </a:r>
          </a:p>
          <a:p>
            <a:r>
              <a:rPr lang="en-IN" dirty="0"/>
              <a:t>  No default schema selected; type \use &lt;schema&gt; to set one.</a:t>
            </a:r>
          </a:p>
          <a:p>
            <a:r>
              <a:rPr lang="en-IN" dirty="0"/>
              <a:t> MySQL  localhost:33060+ </a:t>
            </a:r>
            <a:r>
              <a:rPr lang="en-IN" dirty="0" err="1"/>
              <a:t>ssl</a:t>
            </a:r>
            <a:r>
              <a:rPr lang="en-IN" dirty="0"/>
              <a:t>  SQL &gt; USE DB1;</a:t>
            </a:r>
          </a:p>
        </p:txBody>
      </p:sp>
    </p:spTree>
    <p:extLst>
      <p:ext uri="{BB962C8B-B14F-4D97-AF65-F5344CB8AC3E}">
        <p14:creationId xmlns:p14="http://schemas.microsoft.com/office/powerpoint/2010/main" val="46623943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69CD3-6AE9-43A8-90F5-CB4005D45A5F}"/>
              </a:ext>
            </a:extLst>
          </p:cNvPr>
          <p:cNvSpPr txBox="1"/>
          <p:nvPr/>
        </p:nvSpPr>
        <p:spPr>
          <a:xfrm>
            <a:off x="191344" y="620688"/>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(1,2,7) group by plumberid having count(*) =(select max(R1) from (select plumberid, count(plumberid) R1 from plumber_service_map where serviceid in (1, 2,7) group by plumberid) t1)) order by plumberid, serviceid;</a:t>
            </a:r>
          </a:p>
        </p:txBody>
      </p:sp>
      <p:sp>
        <p:nvSpPr>
          <p:cNvPr id="5" name="TextBox 4">
            <a:extLst>
              <a:ext uri="{FF2B5EF4-FFF2-40B4-BE49-F238E27FC236}">
                <a16:creationId xmlns:a16="http://schemas.microsoft.com/office/drawing/2014/main" id="{37DFFA23-374E-4FBD-B45A-64561C2FBB64}"/>
              </a:ext>
            </a:extLst>
          </p:cNvPr>
          <p:cNvSpPr txBox="1"/>
          <p:nvPr/>
        </p:nvSpPr>
        <p:spPr>
          <a:xfrm>
            <a:off x="263352" y="3933056"/>
            <a:ext cx="11665296" cy="892552"/>
          </a:xfrm>
          <a:prstGeom prst="rect">
            <a:avLst/>
          </a:prstGeom>
          <a:noFill/>
        </p:spPr>
        <p:txBody>
          <a:bodyPr wrap="square">
            <a:spAutoFit/>
          </a:bodyPr>
          <a:lstStyle/>
          <a:p>
            <a:r>
              <a:rPr lang="en-IN" sz="2400" b="0" i="0" dirty="0">
                <a:effectLst/>
                <a:latin typeface="NexusSans"/>
              </a:rPr>
              <a:t>Binary Numbers</a:t>
            </a:r>
          </a:p>
          <a:p>
            <a:endParaRPr lang="en-US" sz="800" b="0" i="0" dirty="0">
              <a:solidFill>
                <a:srgbClr val="2E2E2E"/>
              </a:solidFill>
              <a:effectLst/>
              <a:latin typeface="NexusSans"/>
            </a:endParaRPr>
          </a:p>
          <a:p>
            <a:r>
              <a:rPr lang="en-US" sz="2000" b="0" i="0" dirty="0">
                <a:solidFill>
                  <a:srgbClr val="2E2E2E"/>
                </a:solidFill>
                <a:effectLst/>
                <a:latin typeface="NexusSans"/>
              </a:rPr>
              <a:t>1, 2, 4, 8, 16, 32, 64, 128, 256, 512, 1024, 2048, 4096, 8192, 16384, 32768, 65536, and so on.</a:t>
            </a:r>
            <a:endParaRPr lang="en-IN" sz="2000" dirty="0"/>
          </a:p>
        </p:txBody>
      </p:sp>
    </p:spTree>
    <p:extLst>
      <p:ext uri="{BB962C8B-B14F-4D97-AF65-F5344CB8AC3E}">
        <p14:creationId xmlns:p14="http://schemas.microsoft.com/office/powerpoint/2010/main" val="1802076133"/>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5B7A9B-57E0-09B0-5B92-4F110D80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122464"/>
            <a:ext cx="11737304" cy="669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9031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bases: Converting weak entity in ER diagram to RDBMS relation">
            <a:extLst>
              <a:ext uri="{FF2B5EF4-FFF2-40B4-BE49-F238E27FC236}">
                <a16:creationId xmlns:a16="http://schemas.microsoft.com/office/drawing/2014/main" id="{C6914BAC-6A33-1CBE-8369-6C42550C9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59"/>
            <a:ext cx="6397940" cy="44644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xplain Weak entity set with suitable example.">
            <a:extLst>
              <a:ext uri="{FF2B5EF4-FFF2-40B4-BE49-F238E27FC236}">
                <a16:creationId xmlns:a16="http://schemas.microsoft.com/office/drawing/2014/main" id="{0A34147D-2DAC-DD7B-6355-59BA4F67E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25" y="2204864"/>
            <a:ext cx="798517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5153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342185171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035178-885F-91DB-6301-F4F25781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332656"/>
            <a:ext cx="4968552" cy="6192688"/>
          </a:xfrm>
          <a:prstGeom prst="rect">
            <a:avLst/>
          </a:prstGeom>
        </p:spPr>
      </p:pic>
    </p:spTree>
    <p:extLst>
      <p:ext uri="{BB962C8B-B14F-4D97-AF65-F5344CB8AC3E}">
        <p14:creationId xmlns:p14="http://schemas.microsoft.com/office/powerpoint/2010/main" val="2264136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86232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id="{79D24554-8406-C6D7-48A3-731CB26F60FF}"/>
              </a:ext>
            </a:extLst>
          </p:cNvPr>
          <p:cNvSpPr txBox="1"/>
          <p:nvPr/>
        </p:nvSpPr>
        <p:spPr>
          <a:xfrm>
            <a:off x="479376" y="386104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dependents list entity can not be created if the employee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pic>
        <p:nvPicPr>
          <p:cNvPr id="1026" name="Picture 2" descr="1-Tier Architecture Diagram">
            <a:extLst>
              <a:ext uri="{FF2B5EF4-FFF2-40B4-BE49-F238E27FC236}">
                <a16:creationId xmlns:a16="http://schemas.microsoft.com/office/drawing/2014/main" id="{A071065B-9567-D57F-2EDF-17B157F8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3645024"/>
            <a:ext cx="3312368" cy="2607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3F7CF2-D60F-D64A-7012-CE14F7FF9EF1}"/>
              </a:ext>
            </a:extLst>
          </p:cNvPr>
          <p:cNvPicPr>
            <a:picLocks noChangeAspect="1"/>
          </p:cNvPicPr>
          <p:nvPr/>
        </p:nvPicPr>
        <p:blipFill>
          <a:blip r:embed="rId3"/>
          <a:stretch>
            <a:fillRect/>
          </a:stretch>
        </p:blipFill>
        <p:spPr>
          <a:xfrm>
            <a:off x="7446315" y="3648697"/>
            <a:ext cx="4680520" cy="2164123"/>
          </a:xfrm>
          <a:prstGeom prst="rect">
            <a:avLst/>
          </a:prstGeom>
        </p:spPr>
      </p:pic>
      <p:pic>
        <p:nvPicPr>
          <p:cNvPr id="5" name="Picture 4">
            <a:extLst>
              <a:ext uri="{FF2B5EF4-FFF2-40B4-BE49-F238E27FC236}">
                <a16:creationId xmlns:a16="http://schemas.microsoft.com/office/drawing/2014/main" id="{5B07BC83-F9D7-21E1-2643-0C6CA392C34F}"/>
              </a:ext>
            </a:extLst>
          </p:cNvPr>
          <p:cNvPicPr>
            <a:picLocks noChangeAspect="1"/>
          </p:cNvPicPr>
          <p:nvPr/>
        </p:nvPicPr>
        <p:blipFill>
          <a:blip r:embed="rId4"/>
          <a:stretch>
            <a:fillRect/>
          </a:stretch>
        </p:blipFill>
        <p:spPr>
          <a:xfrm>
            <a:off x="3935760" y="3630568"/>
            <a:ext cx="2952328" cy="3078856"/>
          </a:xfrm>
          <a:prstGeom prst="rect">
            <a:avLst/>
          </a:prstGeom>
        </p:spPr>
      </p:pic>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388591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p14="http://schemas.microsoft.com/office/powerpoint/2010/main" val="45027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a16="http://schemas.microsoft.com/office/drawing/2014/main"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p14="http://schemas.microsoft.com/office/powerpoint/2010/main" val="367463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a16="http://schemas.microsoft.com/office/drawing/2014/main"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p14="http://schemas.microsoft.com/office/powerpoint/2010/main" val="3830724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Common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AppDomains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 name="Rectangle 1">
            <a:extLst>
              <a:ext uri="{FF2B5EF4-FFF2-40B4-BE49-F238E27FC236}">
                <a16:creationId xmlns:a16="http://schemas.microsoft.com/office/drawing/2014/main" id="{8D01DEB1-6941-4DC8-9B8D-37C0F1059586}"/>
              </a:ext>
            </a:extLst>
          </p:cNvPr>
          <p:cNvSpPr/>
          <p:nvPr/>
        </p:nvSpPr>
        <p:spPr>
          <a:xfrm>
            <a:off x="231412" y="692696"/>
            <a:ext cx="5000492"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id="{45F8953D-24B5-42CE-950A-FB7EC0831A68}"/>
              </a:ext>
            </a:extLst>
          </p:cNvPr>
          <p:cNvPicPr>
            <a:picLocks noChangeAspect="1"/>
          </p:cNvPicPr>
          <p:nvPr/>
        </p:nvPicPr>
        <p:blipFill>
          <a:blip r:embed="rId3"/>
          <a:stretch>
            <a:fillRect/>
          </a:stretch>
        </p:blipFill>
        <p:spPr>
          <a:xfrm>
            <a:off x="7685333" y="417120"/>
            <a:ext cx="4315658" cy="3155895"/>
          </a:xfrm>
          <a:prstGeom prst="rect">
            <a:avLst/>
          </a:prstGeom>
        </p:spPr>
      </p:pic>
      <p:pic>
        <p:nvPicPr>
          <p:cNvPr id="10" name="Picture 9">
            <a:extLst>
              <a:ext uri="{FF2B5EF4-FFF2-40B4-BE49-F238E27FC236}">
                <a16:creationId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
        <p:nvSpPr>
          <p:cNvPr id="8" name="Rectangle 7">
            <a:extLst>
              <a:ext uri="{FF2B5EF4-FFF2-40B4-BE49-F238E27FC236}">
                <a16:creationId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21613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6" name="Picture 5">
            <a:extLst>
              <a:ext uri="{FF2B5EF4-FFF2-40B4-BE49-F238E27FC236}">
                <a16:creationId xmlns:a16="http://schemas.microsoft.com/office/drawing/2014/main" id="{8DAEBAA2-3D0F-407E-9778-0A95E177AA07}"/>
              </a:ext>
            </a:extLst>
          </p:cNvPr>
          <p:cNvPicPr>
            <a:picLocks noChangeAspect="1"/>
          </p:cNvPicPr>
          <p:nvPr/>
        </p:nvPicPr>
        <p:blipFill>
          <a:blip r:embed="rId3"/>
          <a:stretch>
            <a:fillRect/>
          </a:stretch>
        </p:blipFill>
        <p:spPr>
          <a:xfrm>
            <a:off x="191343" y="3717032"/>
            <a:ext cx="3839958" cy="2952328"/>
          </a:xfrm>
          <a:prstGeom prst="rect">
            <a:avLst/>
          </a:prstGeom>
        </p:spPr>
      </p:pic>
      <p:sp>
        <p:nvSpPr>
          <p:cNvPr id="3" name="TextBox 2">
            <a:extLst>
              <a:ext uri="{FF2B5EF4-FFF2-40B4-BE49-F238E27FC236}">
                <a16:creationId xmlns:a16="http://schemas.microsoft.com/office/drawing/2014/main" id="{3B8EEF22-B18D-EAD9-176D-E35C458DA900}"/>
              </a:ext>
            </a:extLst>
          </p:cNvPr>
          <p:cNvSpPr txBox="1"/>
          <p:nvPr/>
        </p:nvSpPr>
        <p:spPr>
          <a:xfrm>
            <a:off x="5375920" y="860812"/>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7" name="TextBox 6">
            <a:extLst>
              <a:ext uri="{FF2B5EF4-FFF2-40B4-BE49-F238E27FC236}">
                <a16:creationId xmlns:a16="http://schemas.microsoft.com/office/drawing/2014/main" id="{195A19A4-B0AE-A308-5BDF-0C85DB3305DF}"/>
              </a:ext>
            </a:extLst>
          </p:cNvPr>
          <p:cNvSpPr txBox="1"/>
          <p:nvPr/>
        </p:nvSpPr>
        <p:spPr>
          <a:xfrm>
            <a:off x="5375920" y="3573016"/>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564077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id="{9E736947-440E-4A07-82C2-2AD04F98D4FA}"/>
              </a:ext>
            </a:extLst>
          </p:cNvPr>
          <p:cNvSpPr txBox="1"/>
          <p:nvPr/>
        </p:nvSpPr>
        <p:spPr>
          <a:xfrm>
            <a:off x="191345" y="116632"/>
            <a:ext cx="5760639" cy="670952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rPr>
              <a:t>userID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 PRIMARY 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endParaRPr lang="en-IN" dirty="0">
              <a:latin typeface="Liberation Mono"/>
            </a:endParaRP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fk_users_login_loginID1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userID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FE1212"/>
                </a:solidFill>
                <a:latin typeface="Liberation Mono"/>
                <a:cs typeface="Arial" panose="020B0604020202020204" pitchFamily="34" charset="0"/>
              </a:rPr>
              <a:t>   UNIQUE</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fk_users_login_loginID2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7" name="Picture 6">
            <a:extLst>
              <a:ext uri="{FF2B5EF4-FFF2-40B4-BE49-F238E27FC236}">
                <a16:creationId xmlns:a16="http://schemas.microsoft.com/office/drawing/2014/main" id="{AA8AC147-1FFC-1F17-D908-A724F39B046D}"/>
              </a:ext>
            </a:extLst>
          </p:cNvPr>
          <p:cNvPicPr>
            <a:picLocks noChangeAspect="1"/>
          </p:cNvPicPr>
          <p:nvPr/>
        </p:nvPicPr>
        <p:blipFill>
          <a:blip r:embed="rId2"/>
          <a:stretch>
            <a:fillRect/>
          </a:stretch>
        </p:blipFill>
        <p:spPr>
          <a:xfrm>
            <a:off x="6506719" y="1814351"/>
            <a:ext cx="5565945" cy="3229298"/>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rPr>
              <a:t>     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a:t>
            </a:r>
            <a:r>
              <a:rPr lang="en-US" dirty="0">
                <a:solidFill>
                  <a:srgbClr val="0077AA"/>
                </a:solidFill>
                <a:latin typeface="Liberation Mono"/>
                <a:ea typeface="Times New Roman" panose="02020603050405020304" pitchFamily="18" charset="0"/>
              </a:rPr>
              <a:t>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9D341-54A5-4EC9-9716-C5E492FD3BF4}"/>
              </a:ext>
            </a:extLst>
          </p:cNvPr>
          <p:cNvSpPr/>
          <p:nvPr/>
        </p:nvSpPr>
        <p:spPr>
          <a:xfrm>
            <a:off x="407368" y="1382286"/>
            <a:ext cx="11233248" cy="248215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4 Important Roles of Database in Industry.</a:t>
            </a:r>
          </a:p>
          <a:p>
            <a:endParaRPr lang="en-US" sz="1500" dirty="0">
              <a:latin typeface="Arial" panose="020B0604020202020204" pitchFamily="34" charset="0"/>
              <a:cs typeface="Arial" panose="020B0604020202020204" pitchFamily="34" charset="0"/>
            </a:endParaRP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for data access within the company.</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to maintain strong relationships between data.</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system allows newer(latest) and better updates.</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to search data in a better manner.</a:t>
            </a:r>
          </a:p>
        </p:txBody>
      </p:sp>
      <p:sp>
        <p:nvSpPr>
          <p:cNvPr id="4" name="Title 1">
            <a:extLst>
              <a:ext uri="{FF2B5EF4-FFF2-40B4-BE49-F238E27FC236}">
                <a16:creationId xmlns:a16="http://schemas.microsoft.com/office/drawing/2014/main" id="{04E72E37-85DF-4E4D-BC22-7EC8EE7856D0}"/>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1148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val="1085403226"/>
                    </a:ext>
                  </a:extLst>
                </a:gridCol>
                <a:gridCol w="6192688">
                  <a:extLst>
                    <a:ext uri="{9D8B030D-6E8A-4147-A177-3AD203B41FA5}">
                      <a16:colId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a16="http://schemas.microsoft.com/office/drawing/2014/main"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a16="http://schemas.microsoft.com/office/drawing/2014/main"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p14="http://schemas.microsoft.com/office/powerpoint/2010/main" val="250504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B854859D-AA44-96A7-43C0-53A64C39D046}"/>
              </a:ext>
            </a:extLst>
          </p:cNvPr>
          <p:cNvSpPr/>
          <p:nvPr/>
        </p:nvSpPr>
        <p:spPr>
          <a:xfrm>
            <a:off x="223458" y="5089247"/>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963506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5" name="Rectangle 4">
            <a:extLst>
              <a:ext uri="{FF2B5EF4-FFF2-40B4-BE49-F238E27FC236}">
                <a16:creationId xmlns:a16="http://schemas.microsoft.com/office/drawing/2014/main"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'PAD_CHAR_TO_FULL_LENGTH';</a:t>
            </a:r>
          </a:p>
        </p:txBody>
      </p:sp>
    </p:spTree>
    <p:extLst>
      <p:ext uri="{BB962C8B-B14F-4D97-AF65-F5344CB8AC3E}">
        <p14:creationId xmlns:p14="http://schemas.microsoft.com/office/powerpoint/2010/main" val="2214742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id="{DE611490-F9AA-433E-9E68-9AAF7CB4899C}"/>
              </a:ext>
            </a:extLst>
          </p:cNvPr>
          <p:cNvSpPr txBox="1"/>
          <p:nvPr/>
        </p:nvSpPr>
        <p:spPr>
          <a:xfrm>
            <a:off x="5663953" y="2285787"/>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8F9865-BD77-4090-9C88-BCFC65A38614}"/>
              </a:ext>
            </a:extLst>
          </p:cNvPr>
          <p:cNvSpPr txBox="1"/>
          <p:nvPr/>
        </p:nvSpPr>
        <p:spPr>
          <a:xfrm>
            <a:off x="6071818" y="3390672"/>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82F88ECD-26D4-4310-962E-8A746600593B}"/>
              </a:ext>
            </a:extLst>
          </p:cNvPr>
          <p:cNvSpPr txBox="1"/>
          <p:nvPr/>
        </p:nvSpPr>
        <p:spPr>
          <a:xfrm>
            <a:off x="6071818" y="4758824"/>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id="{B0505020-0953-4175-B1C6-7DD3CED3C409}"/>
              </a:ext>
            </a:extLst>
          </p:cNvPr>
          <p:cNvCxnSpPr>
            <a:cxnSpLocks/>
          </p:cNvCxnSpPr>
          <p:nvPr/>
        </p:nvCxnSpPr>
        <p:spPr>
          <a:xfrm>
            <a:off x="5591944" y="4581128"/>
            <a:ext cx="64087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val="20000"/>
                    </a:ext>
                  </a:extLst>
                </a:gridCol>
                <a:gridCol w="954106">
                  <a:extLst>
                    <a:ext uri="{9D8B030D-6E8A-4147-A177-3AD203B41FA5}">
                      <a16:colId xmlns:a16="http://schemas.microsoft.com/office/drawing/2014/main" val="20001"/>
                    </a:ext>
                  </a:extLst>
                </a:gridCol>
                <a:gridCol w="6091600">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48920</TotalTime>
  <Words>39705</Words>
  <Application>Microsoft Office PowerPoint</Application>
  <PresentationFormat>Widescreen</PresentationFormat>
  <Paragraphs>5092</Paragraphs>
  <Slides>409</Slides>
  <Notes>20</Notes>
  <HiddenSlides>51</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409</vt:i4>
      </vt:variant>
    </vt:vector>
  </HeadingPairs>
  <TitlesOfParts>
    <vt:vector size="443" baseType="lpstr">
      <vt:lpstr>SimSun</vt:lpstr>
      <vt:lpstr>-apple-system</vt:lpstr>
      <vt:lpstr>Arial</vt:lpstr>
      <vt:lpstr>Arial</vt:lpstr>
      <vt:lpstr>Bookman Old Style</vt:lpstr>
      <vt:lpstr>Calibri</vt:lpstr>
      <vt:lpstr>Cambria</vt:lpstr>
      <vt:lpstr>Consolas</vt:lpstr>
      <vt:lpstr>erdana</vt:lpstr>
      <vt:lpstr>Gill Sans MT</vt:lpstr>
      <vt:lpstr>Gill Sans MT (Body)</vt:lpstr>
      <vt:lpstr>Helvetica</vt:lpstr>
      <vt:lpstr>inherit</vt:lpstr>
      <vt:lpstr>inter-regular</vt:lpstr>
      <vt:lpstr>Liberation Mono</vt:lpstr>
      <vt:lpstr>NexusSans</vt:lpstr>
      <vt:lpstr>Nunito</vt:lpstr>
      <vt:lpstr>open sans</vt:lpstr>
      <vt:lpstr>open sans</vt:lpstr>
      <vt:lpstr>Open Sans Light</vt:lpstr>
      <vt:lpstr>Palatino Linotype</vt:lpstr>
      <vt:lpstr>Segoe Print</vt:lpstr>
      <vt:lpstr>Segoe UI Light</vt:lpstr>
      <vt:lpstr>Segoe UI Semilight</vt:lpstr>
      <vt:lpstr>Source Code Pro</vt:lpstr>
      <vt:lpstr>Symbol</vt:lpstr>
      <vt:lpstr>Times New Roman</vt:lpstr>
      <vt:lpstr>Verdana</vt:lpstr>
      <vt:lpstr>Verdana</vt:lpstr>
      <vt:lpstr>Vrinda</vt:lpstr>
      <vt:lpstr>Wingdings</vt:lpstr>
      <vt:lpstr>Wingdings 3</vt:lpstr>
      <vt:lpstr>Work Sans</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TABLES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PowerPoint Presentation</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10910</cp:revision>
  <dcterms:created xsi:type="dcterms:W3CDTF">2015-10-09T06:09:34Z</dcterms:created>
  <dcterms:modified xsi:type="dcterms:W3CDTF">2023-04-01T02:48:14Z</dcterms:modified>
</cp:coreProperties>
</file>