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6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398" r:id="rId38"/>
    <p:sldId id="1431" r:id="rId39"/>
    <p:sldId id="1426" r:id="rId40"/>
    <p:sldId id="1425" r:id="rId41"/>
    <p:sldId id="1432" r:id="rId42"/>
    <p:sldId id="1421" r:id="rId43"/>
    <p:sldId id="1419" r:id="rId44"/>
    <p:sldId id="13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2F03"/>
    <a:srgbClr val="F35408"/>
    <a:srgbClr val="6C0E17"/>
    <a:srgbClr val="ED6F7B"/>
    <a:srgbClr val="EF818B"/>
    <a:srgbClr val="087851"/>
    <a:srgbClr val="2869EC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n:Country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"United Kingdom"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= {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name: "UK", </a:t>
            </a:r>
            <a:r>
              <a:rPr lang="en-US" dirty="0" err="1">
                <a:solidFill>
                  <a:srgbClr val="333333"/>
                </a:solidFill>
                <a:latin typeface="Monaco"/>
              </a:rPr>
              <a:t>population_size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 "66650000"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97DEC8C0-BF7E-B359-ACE9-385916A0A5AB}"/>
              </a:ext>
            </a:extLst>
          </p:cNvPr>
          <p:cNvSpPr/>
          <p:nvPr/>
        </p:nvSpPr>
        <p:spPr>
          <a:xfrm>
            <a:off x="243604" y="5661248"/>
            <a:ext cx="1169388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using SET with = and an empty map as the right operand will clear all properties from the node or relationship.</a:t>
            </a:r>
          </a:p>
          <a:p>
            <a:pPr marL="23760">
              <a:buClr>
                <a:srgbClr val="000000"/>
              </a:buClr>
            </a:pP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strike="noStrike" spc="-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lang="en-US" sz="1800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match(n) </a:t>
            </a:r>
            <a:r>
              <a:rPr lang="en-US" sz="1800" b="1" strike="noStrike" spc="-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n = { }</a:t>
            </a:r>
            <a:endParaRPr lang="en-IN" sz="1800" b="1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581722"/>
            <a:ext cx="115212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346E5E4-B27F-17F5-A71B-E06CDEFA5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6653"/>
              </p:ext>
            </p:extLst>
          </p:nvPr>
        </p:nvGraphicFramePr>
        <p:xfrm>
          <a:off x="335360" y="1556792"/>
          <a:ext cx="1152128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head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first element in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last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last element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properties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all the properties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elements in a list.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size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the number of Unicode characters in a string.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335360" y="3789040"/>
            <a:ext cx="11521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08BBE50F-5336-4E82-C60E-A954DCFBC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135863"/>
              </p:ext>
            </p:extLst>
          </p:nvPr>
        </p:nvGraphicFramePr>
        <p:xfrm>
          <a:off x="335360" y="1556792"/>
          <a:ext cx="1152128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integer value 0, false will be returned. For any other integer value true will be returned.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toFloat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335360" y="3201938"/>
            <a:ext cx="11521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AND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D90106D-2E46-8BF0-E0FD-BE1BB87E1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590967"/>
              </p:ext>
            </p:extLst>
          </p:nvPr>
        </p:nvGraphicFramePr>
        <p:xfrm>
          <a:off x="335360" y="1556792"/>
          <a:ext cx="1152128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keys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all the property names of a node, relationship, or map.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labels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(node)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nodes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(path)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range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(start, end [, step])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130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BCD041D-2149-05E9-D89A-58713908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64543"/>
              </p:ext>
            </p:extLst>
          </p:nvPr>
        </p:nvGraphicFramePr>
        <p:xfrm>
          <a:off x="335360" y="1556792"/>
          <a:ext cx="11521280" cy="239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9289032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tail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returns a list containing all the elements, excluding the first one, from a list.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returns a list in reversed order.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toBooleanList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integer values and returns a list of boolean values. If any values are  not convertible to boolean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toIntegerList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55600" indent="-355600"/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integer values. If any values are not convertible to integer they will be null in the list returned.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toStringList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(list)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// </a:t>
                      </a: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converts a list of values and returns a list of string values.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121D6999-7D5A-57DD-31AB-582E3DBB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1361"/>
              </p:ext>
            </p:extLst>
          </p:nvPr>
        </p:nvGraphicFramePr>
        <p:xfrm>
          <a:off x="335360" y="1556792"/>
          <a:ext cx="11520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6047392">
                  <a:extLst>
                    <a:ext uri="{9D8B030D-6E8A-4147-A177-3AD203B41FA5}">
                      <a16:colId xmlns:a16="http://schemas.microsoft.com/office/drawing/2014/main" val="206314976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left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  <a:latin typeface="Roboto Mono"/>
                          <a:cs typeface="+mn-cs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ltrim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right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length)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toLower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trim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toUpper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split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splitDelimiter)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reverse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53659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replace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search, replace)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059993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   substring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(string, start [, length])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3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B0EA352-D2AA-01E0-9815-F66F5BDAF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32109"/>
              </p:ext>
            </p:extLst>
          </p:nvPr>
        </p:nvGraphicFramePr>
        <p:xfrm>
          <a:off x="335360" y="1556792"/>
          <a:ext cx="11521280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abs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ceil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floor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round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 [</a:t>
                      </a:r>
                      <a:r>
                        <a:rPr lang="en-IN" b="0" i="0" dirty="0">
                          <a:solidFill>
                            <a:srgbClr val="4A5568"/>
                          </a:solidFill>
                          <a:effectLst/>
                          <a:latin typeface="Roboto Mono"/>
                        </a:rPr>
                        <a:t>, precision]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67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rand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28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735470C-5065-E180-0C12-7496DBF93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12242"/>
              </p:ext>
            </p:extLst>
          </p:nvPr>
        </p:nvGraphicFramePr>
        <p:xfrm>
          <a:off x="335360" y="1556792"/>
          <a:ext cx="1152128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datetime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8380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99D111A-5D75-AD3C-94A4-AC8CEA54F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7754"/>
              </p:ext>
            </p:extLst>
          </p:nvPr>
        </p:nvGraphicFramePr>
        <p:xfrm>
          <a:off x="335360" y="1556792"/>
          <a:ext cx="115212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61123">
                  <a:extLst>
                    <a:ext uri="{9D8B030D-6E8A-4147-A177-3AD203B41FA5}">
                      <a16:colId xmlns:a16="http://schemas.microsoft.com/office/drawing/2014/main" val="2465888535"/>
                    </a:ext>
                  </a:extLst>
                </a:gridCol>
                <a:gridCol w="7960157">
                  <a:extLst>
                    <a:ext uri="{9D8B030D-6E8A-4147-A177-3AD203B41FA5}">
                      <a16:colId xmlns:a16="http://schemas.microsoft.com/office/drawing/2014/main" val="106659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sum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B050"/>
                        </a:solidFill>
                        <a:latin typeface="Roboto Mono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avg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2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</a:t>
                      </a:r>
                      <a:r>
                        <a:rPr lang="en-IN" dirty="0">
                          <a:solidFill>
                            <a:srgbClr val="718096"/>
                          </a:solidFill>
                          <a:latin typeface="Roboto Mono"/>
                          <a:cs typeface="+mn-cs"/>
                        </a:rPr>
                        <a:t>*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978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count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229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min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46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max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994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Roboto Mono"/>
                        </a:rPr>
                        <a:t>   </a:t>
                      </a:r>
                      <a:r>
                        <a:rPr lang="en-IN" dirty="0">
                          <a:solidFill>
                            <a:srgbClr val="32A89E"/>
                          </a:solidFill>
                          <a:latin typeface="Roboto Mono"/>
                          <a:cs typeface="+mn-cs"/>
                        </a:rPr>
                        <a:t>collect</a:t>
                      </a:r>
                      <a:r>
                        <a:rPr lang="en-IN" dirty="0">
                          <a:solidFill>
                            <a:srgbClr val="2D3748"/>
                          </a:solidFill>
                          <a:latin typeface="Roboto Mono"/>
                          <a:cs typeface="+mn-cs"/>
                        </a:rPr>
                        <a:t>(expression)</a:t>
                      </a:r>
                      <a:endParaRPr lang="en-IN" dirty="0">
                        <a:latin typeface="Roboto Mon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effectLst/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Roboto Mono"/>
              </a:rPr>
              <a:t>datetime()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value</a:t>
            </a: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 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{x: 1, y: 2} 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must be wrapped in parentheses </a:t>
            </a:r>
            <a:r>
              <a:rPr lang="en-IN" dirty="0">
                <a:solidFill>
                  <a:srgbClr val="C00000"/>
                </a:solidFill>
                <a:latin typeface="Helvetica Neue"/>
              </a:rPr>
              <a:t>({x: 1, y: 2}).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(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353BC-E5C1-60F9-2A38-BEE134988CDA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]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A550B-D451-42CD-B185-8A3DCEFB04CC}"/>
              </a:ext>
            </a:extLst>
          </p:cNvPr>
          <p:cNvSpPr txBox="1"/>
          <p:nvPr/>
        </p:nvSpPr>
        <p:spPr>
          <a:xfrm>
            <a:off x="335360" y="45091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975D5D-C752-09F6-E2F6-EC8507A7C765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x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531767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4077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 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62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[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 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[ {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 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}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]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nodes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.</a:t>
            </a:r>
            <a:r>
              <a:rPr lang="en-IN" sz="2000" spc="-1" dirty="0">
                <a:solidFill>
                  <a:srgbClr val="F35408"/>
                </a:solidFill>
                <a:latin typeface="Roboto Mono"/>
              </a:rPr>
              <a:t>delete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( [ id1, id2,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number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apoc.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nodes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.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delete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(nodes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ANY?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, batchSize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 :: (value 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INTEGER</a:t>
            </a:r>
            <a:r>
              <a:rPr lang="en-IN" sz="2000" b="0" i="0" dirty="0">
                <a:solidFill>
                  <a:srgbClr val="2D3748"/>
                </a:solidFill>
                <a:effectLst/>
                <a:latin typeface="Roboto Mono"/>
              </a:rPr>
              <a:t>?)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apoc.nodes.delete – delete single or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4294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quickly delete all nodes with these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ids</a:t>
            </a:r>
            <a:endParaRPr lang="en-IN" sz="2200" b="0" strike="noStrike" spc="-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4532400"/>
            <a:ext cx="114492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892F03"/>
                </a:solidFill>
                <a:latin typeface="Monaco"/>
              </a:rPr>
              <a:t>param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ename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40000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 } 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 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map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flatten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40788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25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40525</TotalTime>
  <Words>4950</Words>
  <Application>Microsoft Office PowerPoint</Application>
  <PresentationFormat>Widescreen</PresentationFormat>
  <Paragraphs>508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3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9236</cp:revision>
  <dcterms:created xsi:type="dcterms:W3CDTF">2015-10-09T06:09:34Z</dcterms:created>
  <dcterms:modified xsi:type="dcterms:W3CDTF">2022-07-23T06:44:39Z</dcterms:modified>
</cp:coreProperties>
</file>