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9"/>
  </p:notesMasterIdLst>
  <p:sldIdLst>
    <p:sldId id="1176" r:id="rId2"/>
    <p:sldId id="1178" r:id="rId3"/>
    <p:sldId id="1180" r:id="rId4"/>
    <p:sldId id="1190" r:id="rId5"/>
    <p:sldId id="1191" r:id="rId6"/>
    <p:sldId id="1192" r:id="rId7"/>
    <p:sldId id="1183" r:id="rId8"/>
    <p:sldId id="1193" r:id="rId9"/>
    <p:sldId id="1198" r:id="rId10"/>
    <p:sldId id="1186" r:id="rId11"/>
    <p:sldId id="1195" r:id="rId12"/>
    <p:sldId id="1196" r:id="rId13"/>
    <p:sldId id="1185" r:id="rId14"/>
    <p:sldId id="1181" r:id="rId15"/>
    <p:sldId id="1182" r:id="rId16"/>
    <p:sldId id="1188" r:id="rId17"/>
    <p:sldId id="1197" r:id="rId18"/>
  </p:sldIdLst>
  <p:sldSz cx="12190413"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xmlns="">
        <p14:section name="Introduction" id="{A3D14946-8297-4856-B082-4FEFA482017C}">
          <p14:sldIdLst>
            <p14:sldId id="282"/>
            <p14:sldId id="257"/>
            <p14:sldId id="1096"/>
            <p14:sldId id="1098"/>
            <p14:sldId id="1093"/>
            <p14:sldId id="1094"/>
            <p14:sldId id="1095"/>
            <p14:sldId id="262"/>
            <p14:sldId id="1082"/>
            <p14:sldId id="1099"/>
            <p14:sldId id="266"/>
            <p14:sldId id="1100"/>
            <p14:sldId id="1085"/>
            <p14:sldId id="1083"/>
            <p14:sldId id="1070"/>
            <p14:sldId id="269"/>
            <p14:sldId id="270"/>
            <p14:sldId id="271"/>
            <p14:sldId id="267"/>
            <p14:sldId id="272"/>
            <p14:sldId id="273"/>
          </p14:sldIdLst>
        </p14:section>
        <p14:section name="Data Defination Language" id="{347E00EC-A70B-42D3-B55A-27753B89E162}">
          <p14:sldIdLst>
            <p14:sldId id="283"/>
            <p14:sldId id="274"/>
            <p14:sldId id="275"/>
            <p14:sldId id="276"/>
            <p14:sldId id="285"/>
            <p14:sldId id="286"/>
            <p14:sldId id="289"/>
            <p14:sldId id="290"/>
            <p14:sldId id="291"/>
            <p14:sldId id="866"/>
            <p14:sldId id="292"/>
            <p14:sldId id="293"/>
            <p14:sldId id="294"/>
            <p14:sldId id="295"/>
            <p14:sldId id="296"/>
            <p14:sldId id="297"/>
            <p14:sldId id="298"/>
            <p14:sldId id="300"/>
            <p14:sldId id="301"/>
            <p14:sldId id="302"/>
            <p14:sldId id="1104"/>
            <p14:sldId id="1147"/>
            <p14:sldId id="1150"/>
            <p14:sldId id="305"/>
            <p14:sldId id="1151"/>
            <p14:sldId id="306"/>
            <p14:sldId id="307"/>
            <p14:sldId id="308"/>
            <p14:sldId id="1105"/>
            <p14:sldId id="1148"/>
            <p14:sldId id="1152"/>
            <p14:sldId id="311"/>
            <p14:sldId id="1153"/>
            <p14:sldId id="312"/>
            <p14:sldId id="313"/>
            <p14:sldId id="314"/>
            <p14:sldId id="315"/>
            <p14:sldId id="316"/>
            <p14:sldId id="1158"/>
            <p14:sldId id="1156"/>
            <p14:sldId id="1109"/>
            <p14:sldId id="1157"/>
            <p14:sldId id="1110"/>
            <p14:sldId id="319"/>
            <p14:sldId id="847"/>
            <p14:sldId id="320"/>
            <p14:sldId id="1149"/>
            <p14:sldId id="1111"/>
            <p14:sldId id="1154"/>
            <p14:sldId id="1107"/>
            <p14:sldId id="1155"/>
            <p14:sldId id="1108"/>
            <p14:sldId id="1106"/>
            <p14:sldId id="321"/>
            <p14:sldId id="322"/>
            <p14:sldId id="323"/>
            <p14:sldId id="324"/>
            <p14:sldId id="325"/>
            <p14:sldId id="326"/>
            <p14:sldId id="327"/>
            <p14:sldId id="328"/>
            <p14:sldId id="329"/>
            <p14:sldId id="330"/>
            <p14:sldId id="848"/>
            <p14:sldId id="849"/>
            <p14:sldId id="851"/>
            <p14:sldId id="331"/>
            <p14:sldId id="1144"/>
            <p14:sldId id="336"/>
            <p14:sldId id="852"/>
            <p14:sldId id="334"/>
            <p14:sldId id="337"/>
            <p14:sldId id="338"/>
            <p14:sldId id="339"/>
            <p14:sldId id="1159"/>
            <p14:sldId id="1163"/>
            <p14:sldId id="1160"/>
            <p14:sldId id="1164"/>
            <p14:sldId id="1161"/>
            <p14:sldId id="1165"/>
            <p14:sldId id="1167"/>
            <p14:sldId id="1162"/>
            <p14:sldId id="1166"/>
            <p14:sldId id="1140"/>
            <p14:sldId id="340"/>
            <p14:sldId id="341"/>
            <p14:sldId id="342"/>
            <p14:sldId id="343"/>
            <p14:sldId id="344"/>
            <p14:sldId id="345"/>
            <p14:sldId id="346"/>
            <p14:sldId id="347"/>
            <p14:sldId id="348"/>
            <p14:sldId id="349"/>
            <p14:sldId id="350"/>
            <p14:sldId id="351"/>
            <p14:sldId id="352"/>
            <p14:sldId id="1079"/>
            <p14:sldId id="1080"/>
            <p14:sldId id="353"/>
            <p14:sldId id="354"/>
            <p14:sldId id="355"/>
            <p14:sldId id="356"/>
            <p14:sldId id="357"/>
            <p14:sldId id="358"/>
            <p14:sldId id="359"/>
            <p14:sldId id="360"/>
            <p14:sldId id="361"/>
            <p14:sldId id="1131"/>
            <p14:sldId id="362"/>
            <p14:sldId id="365"/>
            <p14:sldId id="366"/>
          </p14:sldIdLst>
        </p14:section>
        <p14:section name="Data Manuplation Language" id="{DABA1552-33D0-4262-A930-69DA7CCB6843}">
          <p14:sldIdLst>
            <p14:sldId id="367"/>
            <p14:sldId id="368"/>
            <p14:sldId id="369"/>
            <p14:sldId id="371"/>
            <p14:sldId id="1126"/>
            <p14:sldId id="372"/>
            <p14:sldId id="1125"/>
            <p14:sldId id="373"/>
            <p14:sldId id="374"/>
            <p14:sldId id="375"/>
            <p14:sldId id="376"/>
            <p14:sldId id="377"/>
            <p14:sldId id="380"/>
            <p14:sldId id="381"/>
            <p14:sldId id="382"/>
            <p14:sldId id="383"/>
            <p14:sldId id="1081"/>
            <p14:sldId id="384"/>
            <p14:sldId id="385"/>
            <p14:sldId id="386"/>
            <p14:sldId id="387"/>
            <p14:sldId id="388"/>
            <p14:sldId id="389"/>
            <p14:sldId id="390"/>
            <p14:sldId id="391"/>
            <p14:sldId id="853"/>
            <p14:sldId id="1102"/>
            <p14:sldId id="855"/>
            <p14:sldId id="856"/>
            <p14:sldId id="857"/>
            <p14:sldId id="858"/>
            <p14:sldId id="393"/>
            <p14:sldId id="394"/>
            <p14:sldId id="395"/>
            <p14:sldId id="397"/>
            <p14:sldId id="398"/>
            <p14:sldId id="402"/>
            <p14:sldId id="403"/>
            <p14:sldId id="404"/>
            <p14:sldId id="405"/>
            <p14:sldId id="406"/>
            <p14:sldId id="413"/>
            <p14:sldId id="414"/>
            <p14:sldId id="415"/>
            <p14:sldId id="416"/>
            <p14:sldId id="417"/>
            <p14:sldId id="418"/>
            <p14:sldId id="419"/>
            <p14:sldId id="420"/>
            <p14:sldId id="421"/>
            <p14:sldId id="1113"/>
            <p14:sldId id="1042"/>
            <p14:sldId id="1114"/>
            <p14:sldId id="1127"/>
            <p14:sldId id="1115"/>
            <p14:sldId id="1116"/>
            <p14:sldId id="428"/>
            <p14:sldId id="429"/>
            <p14:sldId id="1128"/>
            <p14:sldId id="430"/>
            <p14:sldId id="431"/>
            <p14:sldId id="434"/>
            <p14:sldId id="435"/>
            <p14:sldId id="436"/>
            <p14:sldId id="437"/>
            <p14:sldId id="438"/>
            <p14:sldId id="443"/>
            <p14:sldId id="445"/>
            <p14:sldId id="446"/>
            <p14:sldId id="440"/>
            <p14:sldId id="441"/>
            <p14:sldId id="442"/>
            <p14:sldId id="453"/>
            <p14:sldId id="454"/>
            <p14:sldId id="455"/>
            <p14:sldId id="456"/>
            <p14:sldId id="457"/>
            <p14:sldId id="458"/>
            <p14:sldId id="459"/>
            <p14:sldId id="460"/>
            <p14:sldId id="461"/>
            <p14:sldId id="462"/>
            <p14:sldId id="463"/>
            <p14:sldId id="464"/>
            <p14:sldId id="467"/>
            <p14:sldId id="468"/>
            <p14:sldId id="469"/>
            <p14:sldId id="470"/>
            <p14:sldId id="471"/>
            <p14:sldId id="472"/>
            <p14:sldId id="473"/>
            <p14:sldId id="477"/>
            <p14:sldId id="478"/>
            <p14:sldId id="479"/>
            <p14:sldId id="480"/>
            <p14:sldId id="481"/>
            <p14:sldId id="482"/>
            <p14:sldId id="483"/>
            <p14:sldId id="484"/>
            <p14:sldId id="485"/>
            <p14:sldId id="486"/>
            <p14:sldId id="487"/>
            <p14:sldId id="488"/>
            <p14:sldId id="489"/>
            <p14:sldId id="490"/>
            <p14:sldId id="491"/>
            <p14:sldId id="492"/>
            <p14:sldId id="493"/>
            <p14:sldId id="494"/>
            <p14:sldId id="495"/>
            <p14:sldId id="496"/>
            <p14:sldId id="497"/>
            <p14:sldId id="498"/>
            <p14:sldId id="499"/>
            <p14:sldId id="500"/>
            <p14:sldId id="501"/>
            <p14:sldId id="502"/>
            <p14:sldId id="504"/>
            <p14:sldId id="505"/>
            <p14:sldId id="506"/>
            <p14:sldId id="507"/>
            <p14:sldId id="508"/>
            <p14:sldId id="509"/>
            <p14:sldId id="510"/>
            <p14:sldId id="511"/>
            <p14:sldId id="512"/>
            <p14:sldId id="513"/>
            <p14:sldId id="514"/>
            <p14:sldId id="515"/>
            <p14:sldId id="516"/>
            <p14:sldId id="517"/>
            <p14:sldId id="518"/>
            <p14:sldId id="519"/>
            <p14:sldId id="520"/>
            <p14:sldId id="521"/>
            <p14:sldId id="522"/>
            <p14:sldId id="523"/>
            <p14:sldId id="1123"/>
            <p14:sldId id="524"/>
            <p14:sldId id="1124"/>
            <p14:sldId id="525"/>
            <p14:sldId id="526"/>
            <p14:sldId id="527"/>
            <p14:sldId id="1122"/>
            <p14:sldId id="529"/>
            <p14:sldId id="530"/>
            <p14:sldId id="531"/>
            <p14:sldId id="532"/>
            <p14:sldId id="533"/>
            <p14:sldId id="534"/>
            <p14:sldId id="535"/>
            <p14:sldId id="536"/>
            <p14:sldId id="537"/>
            <p14:sldId id="538"/>
            <p14:sldId id="539"/>
            <p14:sldId id="540"/>
            <p14:sldId id="541"/>
            <p14:sldId id="542"/>
            <p14:sldId id="543"/>
            <p14:sldId id="1121"/>
            <p14:sldId id="544"/>
            <p14:sldId id="545"/>
            <p14:sldId id="546"/>
            <p14:sldId id="547"/>
            <p14:sldId id="548"/>
            <p14:sldId id="549"/>
            <p14:sldId id="550"/>
            <p14:sldId id="551"/>
            <p14:sldId id="552"/>
            <p14:sldId id="553"/>
            <p14:sldId id="554"/>
            <p14:sldId id="555"/>
            <p14:sldId id="556"/>
            <p14:sldId id="557"/>
            <p14:sldId id="558"/>
          </p14:sldIdLst>
        </p14:section>
        <p14:section name="Theory Section" id="{34884AC8-2BB3-410A-B367-3356E05FE22B}">
          <p14:sldIdLst>
            <p14:sldId id="618"/>
            <p14:sldId id="563"/>
            <p14:sldId id="564"/>
            <p14:sldId id="565"/>
            <p14:sldId id="566"/>
            <p14:sldId id="567"/>
            <p14:sldId id="570"/>
            <p14:sldId id="571"/>
            <p14:sldId id="572"/>
            <p14:sldId id="573"/>
            <p14:sldId id="574"/>
            <p14:sldId id="575"/>
            <p14:sldId id="576"/>
            <p14:sldId id="577"/>
            <p14:sldId id="578"/>
            <p14:sldId id="579"/>
            <p14:sldId id="580"/>
            <p14:sldId id="581"/>
            <p14:sldId id="582"/>
            <p14:sldId id="583"/>
            <p14:sldId id="584"/>
            <p14:sldId id="585"/>
            <p14:sldId id="586"/>
            <p14:sldId id="587"/>
            <p14:sldId id="588"/>
            <p14:sldId id="589"/>
            <p14:sldId id="590"/>
            <p14:sldId id="1141"/>
            <p14:sldId id="591"/>
            <p14:sldId id="1142"/>
            <p14:sldId id="592"/>
            <p14:sldId id="593"/>
            <p14:sldId id="1143"/>
            <p14:sldId id="594"/>
            <p14:sldId id="595"/>
            <p14:sldId id="596"/>
            <p14:sldId id="597"/>
            <p14:sldId id="598"/>
            <p14:sldId id="599"/>
            <p14:sldId id="602"/>
            <p14:sldId id="603"/>
            <p14:sldId id="604"/>
            <p14:sldId id="605"/>
            <p14:sldId id="606"/>
            <p14:sldId id="607"/>
          </p14:sldIdLst>
        </p14:section>
        <p14:section name="Normatization" id="{EF0E5AD4-5FD4-4F19-A19E-E102405AA098}">
          <p14:sldIdLst>
            <p14:sldId id="619"/>
            <p14:sldId id="620"/>
            <p14:sldId id="621"/>
            <p14:sldId id="622"/>
            <p14:sldId id="623"/>
            <p14:sldId id="624"/>
            <p14:sldId id="625"/>
            <p14:sldId id="626"/>
            <p14:sldId id="627"/>
            <p14:sldId id="628"/>
            <p14:sldId id="629"/>
            <p14:sldId id="630"/>
            <p14:sldId id="631"/>
            <p14:sldId id="860"/>
            <p14:sldId id="861"/>
            <p14:sldId id="862"/>
            <p14:sldId id="632"/>
            <p14:sldId id="633"/>
            <p14:sldId id="634"/>
            <p14:sldId id="1086"/>
            <p14:sldId id="635"/>
            <p14:sldId id="1087"/>
            <p14:sldId id="636"/>
            <p14:sldId id="637"/>
            <p14:sldId id="1088"/>
            <p14:sldId id="638"/>
            <p14:sldId id="639"/>
            <p14:sldId id="640"/>
            <p14:sldId id="641"/>
          </p14:sldIdLst>
        </p14:section>
        <p14:section name="Stored Procedure and Function" id="{B62913B0-EC9F-4436-BEDC-4DCBF9A2B3AB}">
          <p14:sldIdLst>
            <p14:sldId id="642"/>
            <p14:sldId id="643"/>
            <p14:sldId id="644"/>
            <p14:sldId id="645"/>
            <p14:sldId id="646"/>
            <p14:sldId id="647"/>
            <p14:sldId id="648"/>
            <p14:sldId id="649"/>
            <p14:sldId id="650"/>
            <p14:sldId id="651"/>
            <p14:sldId id="652"/>
            <p14:sldId id="653"/>
            <p14:sldId id="654"/>
            <p14:sldId id="655"/>
            <p14:sldId id="656"/>
            <p14:sldId id="657"/>
            <p14:sldId id="658"/>
            <p14:sldId id="669"/>
            <p14:sldId id="670"/>
            <p14:sldId id="1139"/>
            <p14:sldId id="661"/>
            <p14:sldId id="662"/>
            <p14:sldId id="663"/>
            <p14:sldId id="1132"/>
            <p14:sldId id="668"/>
            <p14:sldId id="672"/>
            <p14:sldId id="673"/>
            <p14:sldId id="1136"/>
            <p14:sldId id="1137"/>
            <p14:sldId id="1138"/>
            <p14:sldId id="675"/>
            <p14:sldId id="676"/>
            <p14:sldId id="677"/>
            <p14:sldId id="678"/>
            <p14:sldId id="679"/>
            <p14:sldId id="680"/>
          </p14:sldIdLst>
        </p14:section>
        <p14:section name="Triggers" id="{43413A11-6D7B-4E6D-B88B-1C10283CD29F}">
          <p14:sldIdLst>
            <p14:sldId id="681"/>
            <p14:sldId id="682"/>
            <p14:sldId id="683"/>
            <p14:sldId id="684"/>
            <p14:sldId id="686"/>
            <p14:sldId id="688"/>
            <p14:sldId id="1133"/>
            <p14:sldId id="692"/>
            <p14:sldId id="1134"/>
            <p14:sldId id="1135"/>
            <p14:sldId id="689"/>
            <p14:sldId id="690"/>
            <p14:sldId id="691"/>
            <p14:sldId id="693"/>
            <p14:sldId id="694"/>
            <p14:sldId id="695"/>
            <p14:sldId id="696"/>
            <p14:sldId id="697"/>
            <p14:sldId id="698"/>
          </p14:sldIdLst>
        </p14:section>
        <p14:section name="NoSQL" id="{043CF6B2-E975-4043-812B-33699AD3D23F}">
          <p14:sldIdLst>
            <p14:sldId id="699"/>
            <p14:sldId id="700"/>
            <p14:sldId id="707"/>
            <p14:sldId id="701"/>
            <p14:sldId id="702"/>
            <p14:sldId id="703"/>
            <p14:sldId id="704"/>
            <p14:sldId id="1130"/>
            <p14:sldId id="705"/>
            <p14:sldId id="708"/>
            <p14:sldId id="1089"/>
            <p14:sldId id="864"/>
            <p14:sldId id="709"/>
            <p14:sldId id="710"/>
            <p14:sldId id="711"/>
            <p14:sldId id="712"/>
            <p14:sldId id="713"/>
            <p14:sldId id="714"/>
            <p14:sldId id="715"/>
            <p14:sldId id="716"/>
            <p14:sldId id="717"/>
            <p14:sldId id="718"/>
            <p14:sldId id="719"/>
            <p14:sldId id="720"/>
            <p14:sldId id="721"/>
            <p14:sldId id="722"/>
            <p14:sldId id="723"/>
            <p14:sldId id="724"/>
            <p14:sldId id="725"/>
            <p14:sldId id="726"/>
            <p14:sldId id="727"/>
            <p14:sldId id="728"/>
            <p14:sldId id="729"/>
            <p14:sldId id="730"/>
            <p14:sldId id="731"/>
            <p14:sldId id="732"/>
            <p14:sldId id="733"/>
            <p14:sldId id="734"/>
            <p14:sldId id="735"/>
            <p14:sldId id="736"/>
            <p14:sldId id="737"/>
            <p14:sldId id="738"/>
            <p14:sldId id="739"/>
            <p14:sldId id="740"/>
            <p14:sldId id="741"/>
            <p14:sldId id="742"/>
            <p14:sldId id="743"/>
            <p14:sldId id="744"/>
            <p14:sldId id="745"/>
            <p14:sldId id="746"/>
            <p14:sldId id="747"/>
            <p14:sldId id="748"/>
            <p14:sldId id="749"/>
            <p14:sldId id="750"/>
            <p14:sldId id="751"/>
            <p14:sldId id="752"/>
            <p14:sldId id="753"/>
            <p14:sldId id="754"/>
            <p14:sldId id="755"/>
            <p14:sldId id="756"/>
            <p14:sldId id="757"/>
            <p14:sldId id="758"/>
            <p14:sldId id="759"/>
            <p14:sldId id="760"/>
            <p14:sldId id="761"/>
            <p14:sldId id="762"/>
            <p14:sldId id="763"/>
            <p14:sldId id="764"/>
            <p14:sldId id="765"/>
            <p14:sldId id="766"/>
            <p14:sldId id="767"/>
            <p14:sldId id="768"/>
            <p14:sldId id="769"/>
            <p14:sldId id="770"/>
            <p14:sldId id="771"/>
            <p14:sldId id="772"/>
            <p14:sldId id="773"/>
            <p14:sldId id="774"/>
            <p14:sldId id="775"/>
            <p14:sldId id="776"/>
            <p14:sldId id="777"/>
            <p14:sldId id="778"/>
            <p14:sldId id="779"/>
            <p14:sldId id="780"/>
            <p14:sldId id="781"/>
            <p14:sldId id="782"/>
            <p14:sldId id="783"/>
            <p14:sldId id="784"/>
            <p14:sldId id="785"/>
            <p14:sldId id="786"/>
            <p14:sldId id="787"/>
            <p14:sldId id="788"/>
            <p14:sldId id="789"/>
            <p14:sldId id="790"/>
            <p14:sldId id="791"/>
            <p14:sldId id="792"/>
            <p14:sldId id="793"/>
            <p14:sldId id="794"/>
            <p14:sldId id="795"/>
            <p14:sldId id="796"/>
            <p14:sldId id="797"/>
            <p14:sldId id="798"/>
            <p14:sldId id="799"/>
            <p14:sldId id="800"/>
            <p14:sldId id="801"/>
            <p14:sldId id="802"/>
            <p14:sldId id="803"/>
            <p14:sldId id="804"/>
            <p14:sldId id="805"/>
            <p14:sldId id="806"/>
            <p14:sldId id="807"/>
            <p14:sldId id="808"/>
            <p14:sldId id="809"/>
            <p14:sldId id="810"/>
            <p14:sldId id="811"/>
            <p14:sldId id="812"/>
            <p14:sldId id="813"/>
            <p14:sldId id="814"/>
            <p14:sldId id="815"/>
            <p14:sldId id="816"/>
            <p14:sldId id="817"/>
            <p14:sldId id="818"/>
            <p14:sldId id="819"/>
            <p14:sldId id="820"/>
            <p14:sldId id="821"/>
            <p14:sldId id="822"/>
            <p14:sldId id="823"/>
            <p14:sldId id="824"/>
            <p14:sldId id="825"/>
            <p14:sldId id="826"/>
            <p14:sldId id="827"/>
            <p14:sldId id="828"/>
            <p14:sldId id="829"/>
            <p14:sldId id="830"/>
            <p14:sldId id="831"/>
            <p14:sldId id="832"/>
            <p14:sldId id="833"/>
            <p14:sldId id="834"/>
            <p14:sldId id="835"/>
            <p14:sldId id="836"/>
            <p14:sldId id="837"/>
            <p14:sldId id="838"/>
            <p14:sldId id="839"/>
            <p14:sldId id="840"/>
            <p14:sldId id="841"/>
          </p14:sldIdLst>
        </p14:section>
        <p14:section name="Big Data" id="{714FF753-78D3-4CFC-AD17-400810612444}">
          <p14:sldIdLst>
            <p14:sldId id="842"/>
            <p14:sldId id="843"/>
            <p14:sldId id="844"/>
            <p14:sldId id="845"/>
            <p14:sldId id="863"/>
            <p14:sldId id="865"/>
            <p14:sldId id="846"/>
            <p14:sldId id="503"/>
            <p14:sldId id="1101"/>
            <p14:sldId id="1118"/>
            <p14:sldId id="1120"/>
            <p14:sldId id="1171"/>
            <p14:sldId id="1170"/>
            <p14:sldId id="1169"/>
            <p14:sldId id="1168"/>
            <p14:sldId id="1172"/>
            <p14:sldId id="1173"/>
            <p14:sldId id="1174"/>
            <p14:sldId id="1175"/>
          </p14:sldIdLst>
        </p14:section>
      </p14:sectionLst>
    </p:ext>
    <p:ext uri="{EFAFB233-063F-42B5-8137-9DF3F51BA10A}">
      <p15:sldGuideLst xmlns:p15="http://schemas.microsoft.com/office/powerpoint/2012/main" xmlns="">
        <p15:guide id="1" orient="horz" pos="2160">
          <p15:clr>
            <a:srgbClr val="A4A3A4"/>
          </p15:clr>
        </p15:guide>
        <p15:guide id="2" pos="384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xmlns=""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006C86"/>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8897" autoAdjust="0"/>
    <p:restoredTop sz="94660"/>
  </p:normalViewPr>
  <p:slideViewPr>
    <p:cSldViewPr>
      <p:cViewPr varScale="1">
        <p:scale>
          <a:sx n="68" d="100"/>
          <a:sy n="68" d="100"/>
        </p:scale>
        <p:origin x="-660" y="-96"/>
      </p:cViewPr>
      <p:guideLst>
        <p:guide orient="horz" pos="2160"/>
        <p:guide pos="384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DF51050-3720-483B-B552-57DC1341D582}" type="datetimeFigureOut">
              <a:rPr lang="en-US" smtClean="0"/>
              <a:pPr/>
              <a:t>6/19/2020</a:t>
            </a:fld>
            <a:endParaRPr lang="en-US"/>
          </a:p>
        </p:txBody>
      </p:sp>
      <p:sp>
        <p:nvSpPr>
          <p:cNvPr id="4" name="Slide Image Placeholder 3"/>
          <p:cNvSpPr>
            <a:spLocks noGrp="1" noRot="1" noChangeAspect="1"/>
          </p:cNvSpPr>
          <p:nvPr>
            <p:ph type="sldImg" idx="2"/>
          </p:nvPr>
        </p:nvSpPr>
        <p:spPr>
          <a:xfrm>
            <a:off x="382588" y="685800"/>
            <a:ext cx="609282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4A29D91-C89F-4238-95A2-0EBF9E6AB453}"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281" y="2130426"/>
            <a:ext cx="10361851" cy="1470025"/>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562" y="3886200"/>
            <a:ext cx="8533289"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6/19/2020</a:t>
            </a:fld>
            <a:endParaRPr lang="en-US"/>
          </a:p>
        </p:txBody>
      </p:sp>
      <p:sp>
        <p:nvSpPr>
          <p:cNvPr id="5" name="Footer Placeholder 4"/>
          <p:cNvSpPr>
            <a:spLocks noGrp="1"/>
          </p:cNvSpPr>
          <p:nvPr>
            <p:ph type="ftr" sz="quarter" idx="11"/>
          </p:nvPr>
        </p:nvSpPr>
        <p:spPr>
          <a:xfrm>
            <a:off x="4165058" y="6356351"/>
            <a:ext cx="386029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521" y="1600201"/>
            <a:ext cx="10971372" cy="45259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6/19/2020</a:t>
            </a:fld>
            <a:endParaRPr lang="en-US"/>
          </a:p>
        </p:txBody>
      </p:sp>
      <p:sp>
        <p:nvSpPr>
          <p:cNvPr id="5" name="Footer Placeholder 4"/>
          <p:cNvSpPr>
            <a:spLocks noGrp="1"/>
          </p:cNvSpPr>
          <p:nvPr>
            <p:ph type="ftr" sz="quarter" idx="11"/>
          </p:nvPr>
        </p:nvSpPr>
        <p:spPr>
          <a:xfrm>
            <a:off x="4165058" y="6356351"/>
            <a:ext cx="386029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8049" y="274639"/>
            <a:ext cx="2742843" cy="5851525"/>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521" y="274639"/>
            <a:ext cx="8025355" cy="5851525"/>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6/19/2020</a:t>
            </a:fld>
            <a:endParaRPr lang="en-US"/>
          </a:p>
        </p:txBody>
      </p:sp>
      <p:sp>
        <p:nvSpPr>
          <p:cNvPr id="5" name="Footer Placeholder 4"/>
          <p:cNvSpPr>
            <a:spLocks noGrp="1"/>
          </p:cNvSpPr>
          <p:nvPr>
            <p:ph type="ftr" sz="quarter" idx="11"/>
          </p:nvPr>
        </p:nvSpPr>
        <p:spPr>
          <a:xfrm>
            <a:off x="4165058" y="6356351"/>
            <a:ext cx="386029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09521" y="1600201"/>
            <a:ext cx="10971372" cy="45259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6/19/2020</a:t>
            </a:fld>
            <a:endParaRPr lang="en-US"/>
          </a:p>
        </p:txBody>
      </p:sp>
      <p:sp>
        <p:nvSpPr>
          <p:cNvPr id="5" name="Footer Placeholder 4"/>
          <p:cNvSpPr>
            <a:spLocks noGrp="1"/>
          </p:cNvSpPr>
          <p:nvPr>
            <p:ph type="ftr" sz="quarter" idx="11"/>
          </p:nvPr>
        </p:nvSpPr>
        <p:spPr>
          <a:xfrm>
            <a:off x="4165058" y="6356351"/>
            <a:ext cx="386029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2959" y="4406901"/>
            <a:ext cx="10361851" cy="1362075"/>
          </a:xfrm>
          <a:prstGeom prst="rect">
            <a:avLst/>
          </a:prstGeo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2959" y="2906713"/>
            <a:ext cx="10361851"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6/19/2020</a:t>
            </a:fld>
            <a:endParaRPr lang="en-US"/>
          </a:p>
        </p:txBody>
      </p:sp>
      <p:sp>
        <p:nvSpPr>
          <p:cNvPr id="5" name="Footer Placeholder 4"/>
          <p:cNvSpPr>
            <a:spLocks noGrp="1"/>
          </p:cNvSpPr>
          <p:nvPr>
            <p:ph type="ftr" sz="quarter" idx="11"/>
          </p:nvPr>
        </p:nvSpPr>
        <p:spPr>
          <a:xfrm>
            <a:off x="4165058" y="6356351"/>
            <a:ext cx="3860297"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521" y="1600201"/>
            <a:ext cx="5384099"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6793" y="1600201"/>
            <a:ext cx="5384099"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6/19/2020</a:t>
            </a:fld>
            <a:endParaRPr lang="en-US"/>
          </a:p>
        </p:txBody>
      </p:sp>
      <p:sp>
        <p:nvSpPr>
          <p:cNvPr id="6" name="Footer Placeholder 5"/>
          <p:cNvSpPr>
            <a:spLocks noGrp="1"/>
          </p:cNvSpPr>
          <p:nvPr>
            <p:ph type="ftr" sz="quarter" idx="11"/>
          </p:nvPr>
        </p:nvSpPr>
        <p:spPr>
          <a:xfrm>
            <a:off x="4165058" y="6356351"/>
            <a:ext cx="3860297"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521" y="1535113"/>
            <a:ext cx="5386216"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521" y="2174875"/>
            <a:ext cx="5386216"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2561" y="1535113"/>
            <a:ext cx="5388332"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2561" y="2174875"/>
            <a:ext cx="5388332"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6/19/2020</a:t>
            </a:fld>
            <a:endParaRPr lang="en-US"/>
          </a:p>
        </p:txBody>
      </p:sp>
      <p:sp>
        <p:nvSpPr>
          <p:cNvPr id="8" name="Footer Placeholder 7"/>
          <p:cNvSpPr>
            <a:spLocks noGrp="1"/>
          </p:cNvSpPr>
          <p:nvPr>
            <p:ph type="ftr" sz="quarter" idx="11"/>
          </p:nvPr>
        </p:nvSpPr>
        <p:spPr>
          <a:xfrm>
            <a:off x="4165058" y="6356351"/>
            <a:ext cx="3860297" cy="365125"/>
          </a:xfrm>
          <a:prstGeom prst="rect">
            <a:avLst/>
          </a:prstGeom>
        </p:spPr>
        <p:txBody>
          <a:bodyPr/>
          <a:lstStyle/>
          <a:p>
            <a:endParaRPr lang="en-US"/>
          </a:p>
        </p:txBody>
      </p:sp>
      <p:sp>
        <p:nvSpPr>
          <p:cNvPr id="9" name="Slide Number Placeholder 8"/>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521" y="274638"/>
            <a:ext cx="10971372" cy="1143000"/>
          </a:xfrm>
          <a:prstGeom prst="rect">
            <a:avLst/>
          </a:prstGeom>
        </p:spPr>
        <p:txBody>
          <a:bodyPr/>
          <a:lstStyle/>
          <a:p>
            <a:r>
              <a:rPr lang="en-US"/>
              <a:t>Click to edit Master title style</a:t>
            </a:r>
          </a:p>
        </p:txBody>
      </p:sp>
      <p:sp>
        <p:nvSpPr>
          <p:cNvPr id="3" name="Date Placeholder 2"/>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6/19/2020</a:t>
            </a:fld>
            <a:endParaRPr lang="en-US"/>
          </a:p>
        </p:txBody>
      </p:sp>
      <p:sp>
        <p:nvSpPr>
          <p:cNvPr id="4" name="Footer Placeholder 3"/>
          <p:cNvSpPr>
            <a:spLocks noGrp="1"/>
          </p:cNvSpPr>
          <p:nvPr>
            <p:ph type="ftr" sz="quarter" idx="11"/>
          </p:nvPr>
        </p:nvSpPr>
        <p:spPr>
          <a:xfrm>
            <a:off x="4165058" y="6356351"/>
            <a:ext cx="3860297" cy="365125"/>
          </a:xfrm>
          <a:prstGeom prst="rect">
            <a:avLst/>
          </a:prstGeom>
        </p:spPr>
        <p:txBody>
          <a:bodyPr/>
          <a:lstStyle/>
          <a:p>
            <a:endParaRPr lang="en-US"/>
          </a:p>
        </p:txBody>
      </p:sp>
      <p:sp>
        <p:nvSpPr>
          <p:cNvPr id="5" name="Slide Number Placeholder 4"/>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521" y="273050"/>
            <a:ext cx="4010562" cy="1162050"/>
          </a:xfrm>
          <a:prstGeom prst="rect">
            <a:avLst/>
          </a:prstGeo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113" y="273051"/>
            <a:ext cx="6814779"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521" y="1435101"/>
            <a:ext cx="4010562"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6/19/2020</a:t>
            </a:fld>
            <a:endParaRPr lang="en-US"/>
          </a:p>
        </p:txBody>
      </p:sp>
      <p:sp>
        <p:nvSpPr>
          <p:cNvPr id="6" name="Footer Placeholder 5"/>
          <p:cNvSpPr>
            <a:spLocks noGrp="1"/>
          </p:cNvSpPr>
          <p:nvPr>
            <p:ph type="ftr" sz="quarter" idx="11"/>
          </p:nvPr>
        </p:nvSpPr>
        <p:spPr>
          <a:xfrm>
            <a:off x="4165058" y="6356351"/>
            <a:ext cx="3860297"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406" y="4800600"/>
            <a:ext cx="7314248" cy="566738"/>
          </a:xfrm>
          <a:prstGeom prst="rect">
            <a:avLst/>
          </a:prstGeo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406" y="612775"/>
            <a:ext cx="7314248"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389406" y="5367338"/>
            <a:ext cx="7314248"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609521" y="6356351"/>
            <a:ext cx="2844430" cy="365125"/>
          </a:xfrm>
          <a:prstGeom prst="rect">
            <a:avLst/>
          </a:prstGeom>
        </p:spPr>
        <p:txBody>
          <a:bodyPr/>
          <a:lstStyle/>
          <a:p>
            <a:fld id="{EEE556E8-492E-4E8F-8E7F-7A7787724D01}" type="datetimeFigureOut">
              <a:rPr lang="en-US" smtClean="0"/>
              <a:pPr/>
              <a:t>6/19/2020</a:t>
            </a:fld>
            <a:endParaRPr lang="en-US"/>
          </a:p>
        </p:txBody>
      </p:sp>
      <p:sp>
        <p:nvSpPr>
          <p:cNvPr id="6" name="Footer Placeholder 5"/>
          <p:cNvSpPr>
            <a:spLocks noGrp="1"/>
          </p:cNvSpPr>
          <p:nvPr>
            <p:ph type="ftr" sz="quarter" idx="11"/>
          </p:nvPr>
        </p:nvSpPr>
        <p:spPr>
          <a:xfrm>
            <a:off x="4165058" y="6356351"/>
            <a:ext cx="3860297" cy="365125"/>
          </a:xfrm>
          <a:prstGeom prst="rect">
            <a:avLst/>
          </a:prstGeom>
        </p:spPr>
        <p:txBody>
          <a:bodyPr/>
          <a:lstStyle/>
          <a:p>
            <a:endParaRPr lang="en-US"/>
          </a:p>
        </p:txBody>
      </p:sp>
      <p:sp>
        <p:nvSpPr>
          <p:cNvPr id="7" name="Slide Number Placeholder 6"/>
          <p:cNvSpPr>
            <a:spLocks noGrp="1"/>
          </p:cNvSpPr>
          <p:nvPr>
            <p:ph type="sldNum" sz="quarter" idx="12"/>
          </p:nvPr>
        </p:nvSpPr>
        <p:spPr>
          <a:xfrm>
            <a:off x="8736463" y="6356351"/>
            <a:ext cx="2844430" cy="365125"/>
          </a:xfrm>
          <a:prstGeom prst="rect">
            <a:avLst/>
          </a:prstGeom>
        </p:spPr>
        <p:txBody>
          <a:bodyPr/>
          <a:lstStyle/>
          <a:p>
            <a:fld id="{A5925630-74BD-49D9-B5AC-A4285839E053}"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182" y="2298576"/>
            <a:ext cx="8838049" cy="914400"/>
          </a:xfrm>
          <a:prstGeom prst="rect">
            <a:avLst/>
          </a:prstGeom>
        </p:spPr>
        <p:txBody>
          <a:bodyPr>
            <a:normAutofit/>
          </a:bodyPr>
          <a:lstStyle/>
          <a:p>
            <a:pPr algn="ctr">
              <a:spcBef>
                <a:spcPct val="0"/>
              </a:spcBef>
              <a:defRPr/>
            </a:pPr>
            <a:r>
              <a:rPr lang="en-US" sz="4800" dirty="0" smtClean="0"/>
              <a:t>Introduction to data types</a:t>
            </a:r>
            <a:endParaRPr lang="en-IN" sz="4800" dirty="0">
              <a:solidFill>
                <a:srgbClr val="DC525C"/>
              </a:solidFill>
              <a:latin typeface="Segoe UI Light" panose="020B0502040204020203" pitchFamily="34" charset="0"/>
              <a:cs typeface="Segoe UI Light" panose="020B0502040204020203" pitchFamily="34" charset="0"/>
            </a:endParaRPr>
          </a:p>
        </p:txBody>
      </p:sp>
      <p:pic>
        <p:nvPicPr>
          <p:cNvPr id="3" name="Picture 2">
            <a:extLst>
              <a:ext uri="{FF2B5EF4-FFF2-40B4-BE49-F238E27FC236}">
                <a16:creationId xmlns:a16="http://schemas.microsoft.com/office/drawing/2014/main" xmlns="" id="{B5C1FD02-D961-4CAF-BF5C-47309320BDE6}"/>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8542" y="116632"/>
            <a:ext cx="1371859" cy="445150"/>
          </a:xfrm>
          <a:prstGeom prst="rect">
            <a:avLst/>
          </a:prstGeom>
        </p:spPr>
      </p:pic>
      <p:sp>
        <p:nvSpPr>
          <p:cNvPr id="4" name="Footer Placeholder 2">
            <a:extLst>
              <a:ext uri="{FF2B5EF4-FFF2-40B4-BE49-F238E27FC236}">
                <a16:creationId xmlns:a16="http://schemas.microsoft.com/office/drawing/2014/main" xmlns="" id="{8AC76C4F-4C95-4C8D-AF8A-E786504CFA0E}"/>
              </a:ext>
            </a:extLst>
          </p:cNvPr>
          <p:cNvSpPr txBox="1">
            <a:spLocks/>
          </p:cNvSpPr>
          <p:nvPr/>
        </p:nvSpPr>
        <p:spPr>
          <a:xfrm>
            <a:off x="3237431" y="6523037"/>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sp>
        <p:nvSpPr>
          <p:cNvPr id="5" name="Rectangle 4"/>
          <p:cNvSpPr/>
          <p:nvPr/>
        </p:nvSpPr>
        <p:spPr>
          <a:xfrm>
            <a:off x="11755679" y="0"/>
            <a:ext cx="397866" cy="369332"/>
          </a:xfrm>
          <a:prstGeom prst="rect">
            <a:avLst/>
          </a:prstGeom>
        </p:spPr>
        <p:txBody>
          <a:bodyPr wrap="none">
            <a:spAutoFit/>
          </a:bodyPr>
          <a:lstStyle/>
          <a:p>
            <a:r>
              <a:rPr lang="en-IN" dirty="0" smtClean="0">
                <a:latin typeface="Segoe UI Light" panose="020B0502040204020203" pitchFamily="34" charset="0"/>
                <a:cs typeface="Segoe UI Light" panose="020B0502040204020203" pitchFamily="34" charset="0"/>
              </a:rPr>
              <a:t>(1)</a:t>
            </a:r>
            <a:endParaRPr lang="en-US" dirty="0"/>
          </a:p>
        </p:txBody>
      </p:sp>
    </p:spTree>
    <p:extLst>
      <p:ext uri="{BB962C8B-B14F-4D97-AF65-F5344CB8AC3E}">
        <p14:creationId xmlns:p14="http://schemas.microsoft.com/office/powerpoint/2010/main" xmlns="" val="17927696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xmlns="" id="{376A40D3-BDBE-40ED-8E56-15C49E3DE9B0}"/>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8542" y="116632"/>
            <a:ext cx="1371859" cy="445150"/>
          </a:xfrm>
          <a:prstGeom prst="rect">
            <a:avLst/>
          </a:prstGeom>
        </p:spPr>
      </p:pic>
      <p:sp>
        <p:nvSpPr>
          <p:cNvPr id="11" name="Footer Placeholder 2">
            <a:extLst>
              <a:ext uri="{FF2B5EF4-FFF2-40B4-BE49-F238E27FC236}">
                <a16:creationId xmlns:a16="http://schemas.microsoft.com/office/drawing/2014/main" xmlns="" id="{6E71ED8E-3D54-4568-9791-BB4BE74489E7}"/>
              </a:ext>
            </a:extLst>
          </p:cNvPr>
          <p:cNvSpPr txBox="1">
            <a:spLocks/>
          </p:cNvSpPr>
          <p:nvPr/>
        </p:nvSpPr>
        <p:spPr>
          <a:xfrm>
            <a:off x="3237431" y="6523037"/>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sp>
        <p:nvSpPr>
          <p:cNvPr id="16" name="Rectangle 15"/>
          <p:cNvSpPr/>
          <p:nvPr/>
        </p:nvSpPr>
        <p:spPr>
          <a:xfrm>
            <a:off x="1523802" y="3"/>
            <a:ext cx="9142810" cy="646331"/>
          </a:xfrm>
          <a:prstGeom prst="rect">
            <a:avLst/>
          </a:prstGeom>
          <a:solidFill>
            <a:schemeClr val="bg1"/>
          </a:solidFill>
        </p:spPr>
        <p:txBody>
          <a:bodyPr wrap="square">
            <a:spAutoFit/>
          </a:bodyPr>
          <a:lstStyle/>
          <a:p>
            <a:pPr algn="r"/>
            <a:r>
              <a:rPr lang="en-US" sz="3600" dirty="0" smtClean="0"/>
              <a:t>difference between char and varchar data type</a:t>
            </a:r>
            <a:endParaRPr lang="en-IN" sz="3600" dirty="0">
              <a:latin typeface="Arial" panose="020B0604020202020204" pitchFamily="34" charset="0"/>
              <a:cs typeface="Arial" panose="020B0604020202020204" pitchFamily="34" charset="0"/>
            </a:endParaRPr>
          </a:p>
        </p:txBody>
      </p:sp>
      <p:graphicFrame>
        <p:nvGraphicFramePr>
          <p:cNvPr id="17" name="Table 16"/>
          <p:cNvGraphicFramePr>
            <a:graphicFrameLocks noGrp="1"/>
          </p:cNvGraphicFramePr>
          <p:nvPr/>
        </p:nvGraphicFramePr>
        <p:xfrm>
          <a:off x="262558" y="1404676"/>
          <a:ext cx="11593287" cy="3024456"/>
        </p:xfrm>
        <a:graphic>
          <a:graphicData uri="http://schemas.openxmlformats.org/drawingml/2006/table">
            <a:tbl>
              <a:tblPr>
                <a:tableStyleId>{5940675A-B579-460E-94D1-54222C63F5DA}</a:tableStyleId>
              </a:tblPr>
              <a:tblGrid>
                <a:gridCol w="5805603"/>
                <a:gridCol w="5787684"/>
              </a:tblGrid>
              <a:tr h="453818">
                <a:tc>
                  <a:txBody>
                    <a:bodyPr/>
                    <a:lstStyle/>
                    <a:p>
                      <a:pPr marL="0" algn="ctr" defTabSz="914400" rtl="0" eaLnBrk="1" fontAlgn="t" latinLnBrk="0" hangingPunct="1"/>
                      <a:r>
                        <a:rPr lang="en-US" sz="2000" b="1" kern="1200" dirty="0" smtClean="0">
                          <a:solidFill>
                            <a:schemeClr val="tx1"/>
                          </a:solidFill>
                          <a:latin typeface="Palatino Linotype" pitchFamily="18" charset="0"/>
                          <a:ea typeface="+mn-ea"/>
                          <a:cs typeface="+mn-cs"/>
                        </a:rPr>
                        <a:t>CHAR</a:t>
                      </a:r>
                      <a:endParaRPr lang="en-US" sz="2000" b="1" kern="1200" dirty="0">
                        <a:solidFill>
                          <a:schemeClr val="tx1"/>
                        </a:solidFill>
                        <a:latin typeface="Palatino Linotype" pitchFamily="18" charset="0"/>
                        <a:ea typeface="+mn-ea"/>
                        <a:cs typeface="+mn-cs"/>
                      </a:endParaRPr>
                    </a:p>
                  </a:txBody>
                  <a:tcPr marL="76095" marR="76095" marT="76095" marB="76095"/>
                </a:tc>
                <a:tc>
                  <a:txBody>
                    <a:bodyPr/>
                    <a:lstStyle/>
                    <a:p>
                      <a:pPr marL="0" algn="ctr" defTabSz="914400" rtl="0" eaLnBrk="1" fontAlgn="t" latinLnBrk="0" hangingPunct="1"/>
                      <a:r>
                        <a:rPr lang="en-US" sz="2000" b="1" kern="1200" dirty="0" smtClean="0">
                          <a:solidFill>
                            <a:schemeClr val="tx1"/>
                          </a:solidFill>
                          <a:latin typeface="Palatino Linotype" pitchFamily="18" charset="0"/>
                          <a:ea typeface="+mn-ea"/>
                          <a:cs typeface="+mn-cs"/>
                        </a:rPr>
                        <a:t>VARCHAR</a:t>
                      </a:r>
                      <a:endParaRPr lang="en-US" sz="2000" b="1" kern="1200" dirty="0">
                        <a:solidFill>
                          <a:schemeClr val="tx1"/>
                        </a:solidFill>
                        <a:latin typeface="Palatino Linotype" pitchFamily="18" charset="0"/>
                        <a:ea typeface="+mn-ea"/>
                        <a:cs typeface="+mn-cs"/>
                      </a:endParaRPr>
                    </a:p>
                  </a:txBody>
                  <a:tcPr marL="76095" marR="76095" marT="76095" marB="76095"/>
                </a:tc>
              </a:tr>
              <a:tr h="786396">
                <a:tc>
                  <a:txBody>
                    <a:bodyPr/>
                    <a:lstStyle/>
                    <a:p>
                      <a:pPr marL="360363" indent="0" fontAlgn="t"/>
                      <a:r>
                        <a:rPr lang="en-US" sz="1800" dirty="0">
                          <a:latin typeface="Palatino Linotype" pitchFamily="18" charset="0"/>
                        </a:rPr>
                        <a:t>It stores values in fixed lengths and are padded </a:t>
                      </a:r>
                      <a:r>
                        <a:rPr lang="en-US" sz="1800" dirty="0" smtClean="0">
                          <a:latin typeface="Palatino Linotype" pitchFamily="18" charset="0"/>
                        </a:rPr>
                        <a:t>with </a:t>
                      </a:r>
                      <a:r>
                        <a:rPr lang="en-US" sz="1800" dirty="0">
                          <a:latin typeface="Palatino Linotype" pitchFamily="18" charset="0"/>
                        </a:rPr>
                        <a:t>space characters to match the specified </a:t>
                      </a:r>
                      <a:r>
                        <a:rPr lang="en-US" sz="1800" dirty="0" smtClean="0">
                          <a:latin typeface="Palatino Linotype" pitchFamily="18" charset="0"/>
                        </a:rPr>
                        <a:t>length</a:t>
                      </a:r>
                      <a:endParaRPr lang="en-US" sz="1800" dirty="0">
                        <a:latin typeface="Palatino Linotype" pitchFamily="18" charset="0"/>
                      </a:endParaRPr>
                    </a:p>
                  </a:txBody>
                  <a:tcPr marL="76095" marR="76095" marT="76095" marB="76095"/>
                </a:tc>
                <a:tc>
                  <a:txBody>
                    <a:bodyPr/>
                    <a:lstStyle/>
                    <a:p>
                      <a:pPr marL="360363" indent="0" fontAlgn="t"/>
                      <a:r>
                        <a:rPr lang="en-US" sz="1800" dirty="0">
                          <a:latin typeface="Palatino Linotype" pitchFamily="18" charset="0"/>
                        </a:rPr>
                        <a:t>VARCHAR stores values in variable </a:t>
                      </a:r>
                      <a:r>
                        <a:rPr lang="en-US" sz="1800" dirty="0" smtClean="0">
                          <a:latin typeface="Palatino Linotype" pitchFamily="18" charset="0"/>
                        </a:rPr>
                        <a:t>length and </a:t>
                      </a:r>
                      <a:r>
                        <a:rPr lang="en-US" sz="1800" dirty="0">
                          <a:latin typeface="Palatino Linotype" pitchFamily="18" charset="0"/>
                        </a:rPr>
                        <a:t>are not padded with </a:t>
                      </a:r>
                      <a:r>
                        <a:rPr lang="en-US" sz="1800" dirty="0" smtClean="0">
                          <a:latin typeface="Palatino Linotype" pitchFamily="18" charset="0"/>
                        </a:rPr>
                        <a:t>space characters</a:t>
                      </a:r>
                      <a:endParaRPr lang="en-US" sz="1800" dirty="0">
                        <a:latin typeface="Palatino Linotype" pitchFamily="18" charset="0"/>
                      </a:endParaRPr>
                    </a:p>
                  </a:txBody>
                  <a:tcPr marL="76095" marR="76095" marT="76095" marB="76095"/>
                </a:tc>
              </a:tr>
              <a:tr h="684000">
                <a:tc>
                  <a:txBody>
                    <a:bodyPr/>
                    <a:lstStyle/>
                    <a:p>
                      <a:pPr marL="360363" indent="0" fontAlgn="t"/>
                      <a:r>
                        <a:rPr lang="en-US" sz="1800" dirty="0">
                          <a:latin typeface="Palatino Linotype" pitchFamily="18" charset="0"/>
                        </a:rPr>
                        <a:t>It can hold a maximum of 255 characters</a:t>
                      </a:r>
                      <a:r>
                        <a:rPr lang="en-US" sz="1800" dirty="0" smtClean="0">
                          <a:latin typeface="Palatino Linotype" pitchFamily="18" charset="0"/>
                        </a:rPr>
                        <a:t>.</a:t>
                      </a:r>
                      <a:endParaRPr lang="en-US" sz="1800" dirty="0">
                        <a:latin typeface="Palatino Linotype" pitchFamily="18" charset="0"/>
                      </a:endParaRPr>
                    </a:p>
                  </a:txBody>
                  <a:tcPr marL="76095" marR="76095" marT="76095" marB="76095"/>
                </a:tc>
                <a:tc>
                  <a:txBody>
                    <a:bodyPr/>
                    <a:lstStyle/>
                    <a:p>
                      <a:pPr marL="360363" indent="0" fontAlgn="t"/>
                      <a:r>
                        <a:rPr lang="en-US" sz="1800" dirty="0">
                          <a:latin typeface="Palatino Linotype" pitchFamily="18" charset="0"/>
                        </a:rPr>
                        <a:t>It can hold a maximum of 65,535 characters</a:t>
                      </a:r>
                      <a:r>
                        <a:rPr lang="en-US" sz="1800" dirty="0" smtClean="0">
                          <a:latin typeface="Palatino Linotype" pitchFamily="18" charset="0"/>
                        </a:rPr>
                        <a:t>.</a:t>
                      </a:r>
                      <a:endParaRPr lang="en-US" sz="1800" dirty="0">
                        <a:latin typeface="Palatino Linotype" pitchFamily="18" charset="0"/>
                      </a:endParaRPr>
                    </a:p>
                  </a:txBody>
                  <a:tcPr marL="76095" marR="76095" marT="76095" marB="76095"/>
                </a:tc>
              </a:tr>
              <a:tr h="684000">
                <a:tc>
                  <a:txBody>
                    <a:bodyPr/>
                    <a:lstStyle/>
                    <a:p>
                      <a:pPr marL="360363" indent="0" fontAlgn="t"/>
                      <a:r>
                        <a:rPr lang="en-US" sz="1800" dirty="0">
                          <a:latin typeface="Palatino Linotype" pitchFamily="18" charset="0"/>
                        </a:rPr>
                        <a:t>It uses static memory allocation</a:t>
                      </a:r>
                      <a:r>
                        <a:rPr lang="en-US" sz="1800" dirty="0" smtClean="0">
                          <a:latin typeface="Palatino Linotype" pitchFamily="18" charset="0"/>
                        </a:rPr>
                        <a:t>.</a:t>
                      </a:r>
                    </a:p>
                    <a:p>
                      <a:pPr marL="360363" indent="0" fontAlgn="t"/>
                      <a:endParaRPr lang="en-US" sz="800" dirty="0" smtClean="0">
                        <a:latin typeface="Palatino Linotype" pitchFamily="18" charset="0"/>
                      </a:endParaRPr>
                    </a:p>
                    <a:p>
                      <a:pPr marL="360363" indent="0" fontAlgn="t"/>
                      <a:r>
                        <a:rPr lang="en-US" sz="1800" dirty="0" smtClean="0">
                          <a:latin typeface="Palatino Linotype" pitchFamily="18" charset="0"/>
                        </a:rPr>
                        <a:t>e.g.</a:t>
                      </a:r>
                    </a:p>
                    <a:p>
                      <a:pPr marL="360363" indent="0" fontAlgn="t"/>
                      <a:r>
                        <a:rPr lang="en-US" sz="1800" dirty="0" smtClean="0">
                          <a:latin typeface="Palatino Linotype" pitchFamily="18" charset="0"/>
                        </a:rPr>
                        <a:t>mysql&gt; CREATE TABLE emp(name CHAR(10</a:t>
                      </a:r>
                      <a:r>
                        <a:rPr lang="en-US" sz="1800" dirty="0">
                          <a:latin typeface="Palatino Linotype" pitchFamily="18" charset="0"/>
                        </a:rPr>
                        <a:t>)); </a:t>
                      </a:r>
                    </a:p>
                  </a:txBody>
                  <a:tcPr marL="76095" marR="76095" marT="76095" marB="76095"/>
                </a:tc>
                <a:tc>
                  <a:txBody>
                    <a:bodyPr/>
                    <a:lstStyle/>
                    <a:p>
                      <a:pPr marL="360363" indent="0" fontAlgn="t"/>
                      <a:r>
                        <a:rPr lang="en-US" sz="1800" dirty="0">
                          <a:latin typeface="Palatino Linotype" pitchFamily="18" charset="0"/>
                        </a:rPr>
                        <a:t>It uses dynamic memory allocation</a:t>
                      </a:r>
                      <a:r>
                        <a:rPr lang="en-US" sz="1800" dirty="0" smtClean="0">
                          <a:latin typeface="Palatino Linotype" pitchFamily="18" charset="0"/>
                        </a:rPr>
                        <a:t>.</a:t>
                      </a:r>
                    </a:p>
                    <a:p>
                      <a:pPr marL="360363" indent="0" fontAlgn="t"/>
                      <a:endParaRPr lang="en-US" sz="800" dirty="0" smtClean="0">
                        <a:latin typeface="Palatino Linotype" pitchFamily="18" charset="0"/>
                      </a:endParaRPr>
                    </a:p>
                    <a:p>
                      <a:pPr marL="360363" indent="0" fontAlgn="t"/>
                      <a:r>
                        <a:rPr lang="en-US" sz="1800" dirty="0" smtClean="0">
                          <a:latin typeface="Palatino Linotype" pitchFamily="18" charset="0"/>
                        </a:rPr>
                        <a:t>e.g.</a:t>
                      </a:r>
                    </a:p>
                    <a:p>
                      <a:pPr marL="360363" indent="0" fontAlgn="t"/>
                      <a:r>
                        <a:rPr lang="en-US" sz="1800" dirty="0" smtClean="0">
                          <a:latin typeface="Palatino Linotype" pitchFamily="18" charset="0"/>
                        </a:rPr>
                        <a:t>mysql&gt;create </a:t>
                      </a:r>
                      <a:r>
                        <a:rPr lang="en-US" sz="1800" dirty="0">
                          <a:latin typeface="Palatino Linotype" pitchFamily="18" charset="0"/>
                        </a:rPr>
                        <a:t>table emp1(name </a:t>
                      </a:r>
                      <a:r>
                        <a:rPr lang="en-US" sz="1800" dirty="0" smtClean="0">
                          <a:latin typeface="Palatino Linotype" pitchFamily="18" charset="0"/>
                        </a:rPr>
                        <a:t>VARCHAR(10</a:t>
                      </a:r>
                      <a:r>
                        <a:rPr lang="en-US" sz="1800" dirty="0">
                          <a:latin typeface="Palatino Linotype" pitchFamily="18" charset="0"/>
                        </a:rPr>
                        <a:t>)); </a:t>
                      </a:r>
                    </a:p>
                  </a:txBody>
                  <a:tcPr marL="76095" marR="76095" marT="76095" marB="76095"/>
                </a:tc>
              </a:tr>
            </a:tbl>
          </a:graphicData>
        </a:graphic>
      </p:graphicFrame>
      <p:sp>
        <p:nvSpPr>
          <p:cNvPr id="6" name="Rectangle 5"/>
          <p:cNvSpPr/>
          <p:nvPr/>
        </p:nvSpPr>
        <p:spPr>
          <a:xfrm>
            <a:off x="11755679" y="0"/>
            <a:ext cx="397866" cy="369332"/>
          </a:xfrm>
          <a:prstGeom prst="rect">
            <a:avLst/>
          </a:prstGeom>
        </p:spPr>
        <p:txBody>
          <a:bodyPr wrap="none">
            <a:spAutoFit/>
          </a:bodyPr>
          <a:lstStyle/>
          <a:p>
            <a:r>
              <a:rPr lang="en-IN" dirty="0" smtClean="0">
                <a:latin typeface="Segoe UI Light" panose="020B0502040204020203" pitchFamily="34" charset="0"/>
                <a:cs typeface="Segoe UI Light" panose="020B0502040204020203" pitchFamily="34" charset="0"/>
              </a:rPr>
              <a:t>(1)</a:t>
            </a:r>
            <a:endParaRPr lang="en-US" dirty="0"/>
          </a:p>
        </p:txBody>
      </p:sp>
    </p:spTree>
    <p:extLst>
      <p:ext uri="{BB962C8B-B14F-4D97-AF65-F5344CB8AC3E}">
        <p14:creationId xmlns:p14="http://schemas.microsoft.com/office/powerpoint/2010/main" xmlns="" val="1235870264"/>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xmlns="" id="{376A40D3-BDBE-40ED-8E56-15C49E3DE9B0}"/>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8542" y="116632"/>
            <a:ext cx="1371859" cy="445150"/>
          </a:xfrm>
          <a:prstGeom prst="rect">
            <a:avLst/>
          </a:prstGeom>
        </p:spPr>
      </p:pic>
      <p:sp>
        <p:nvSpPr>
          <p:cNvPr id="11" name="Footer Placeholder 2">
            <a:extLst>
              <a:ext uri="{FF2B5EF4-FFF2-40B4-BE49-F238E27FC236}">
                <a16:creationId xmlns:a16="http://schemas.microsoft.com/office/drawing/2014/main" xmlns="" id="{6E71ED8E-3D54-4568-9791-BB4BE74489E7}"/>
              </a:ext>
            </a:extLst>
          </p:cNvPr>
          <p:cNvSpPr txBox="1">
            <a:spLocks/>
          </p:cNvSpPr>
          <p:nvPr/>
        </p:nvSpPr>
        <p:spPr>
          <a:xfrm>
            <a:off x="3237431" y="6523037"/>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sp>
        <p:nvSpPr>
          <p:cNvPr id="16" name="Rectangle 15"/>
          <p:cNvSpPr/>
          <p:nvPr/>
        </p:nvSpPr>
        <p:spPr>
          <a:xfrm>
            <a:off x="1523802" y="3"/>
            <a:ext cx="9142810" cy="646331"/>
          </a:xfrm>
          <a:prstGeom prst="rect">
            <a:avLst/>
          </a:prstGeom>
          <a:solidFill>
            <a:schemeClr val="bg1"/>
          </a:solidFill>
        </p:spPr>
        <p:txBody>
          <a:bodyPr wrap="square">
            <a:spAutoFit/>
          </a:bodyPr>
          <a:lstStyle/>
          <a:p>
            <a:pPr algn="r"/>
            <a:r>
              <a:rPr lang="en-US" sz="3600" dirty="0" smtClean="0"/>
              <a:t>nvarchar/ unicode</a:t>
            </a:r>
            <a:endParaRPr lang="en-IN" sz="3600" dirty="0">
              <a:latin typeface="Arial" panose="020B0604020202020204" pitchFamily="34" charset="0"/>
              <a:cs typeface="Arial" panose="020B0604020202020204" pitchFamily="34" charset="0"/>
            </a:endParaRPr>
          </a:p>
        </p:txBody>
      </p:sp>
      <p:sp>
        <p:nvSpPr>
          <p:cNvPr id="6" name="Rectangle 5"/>
          <p:cNvSpPr/>
          <p:nvPr/>
        </p:nvSpPr>
        <p:spPr>
          <a:xfrm>
            <a:off x="11755679" y="0"/>
            <a:ext cx="397866" cy="369332"/>
          </a:xfrm>
          <a:prstGeom prst="rect">
            <a:avLst/>
          </a:prstGeom>
        </p:spPr>
        <p:txBody>
          <a:bodyPr wrap="none">
            <a:spAutoFit/>
          </a:bodyPr>
          <a:lstStyle/>
          <a:p>
            <a:r>
              <a:rPr lang="en-IN" dirty="0" smtClean="0">
                <a:latin typeface="Segoe UI Light" panose="020B0502040204020203" pitchFamily="34" charset="0"/>
                <a:cs typeface="Segoe UI Light" panose="020B0502040204020203" pitchFamily="34" charset="0"/>
              </a:rPr>
              <a:t>(1)</a:t>
            </a:r>
            <a:endParaRPr lang="en-US" dirty="0"/>
          </a:p>
        </p:txBody>
      </p:sp>
      <p:sp>
        <p:nvSpPr>
          <p:cNvPr id="7" name="Rectangle 6"/>
          <p:cNvSpPr/>
          <p:nvPr/>
        </p:nvSpPr>
        <p:spPr>
          <a:xfrm>
            <a:off x="594480" y="1285860"/>
            <a:ext cx="11287204" cy="923330"/>
          </a:xfrm>
          <a:prstGeom prst="rect">
            <a:avLst/>
          </a:prstGeom>
        </p:spPr>
        <p:txBody>
          <a:bodyPr wrap="square">
            <a:spAutoFit/>
          </a:bodyPr>
          <a:lstStyle/>
          <a:p>
            <a:r>
              <a:rPr lang="en-US" dirty="0" smtClean="0"/>
              <a:t>The "N" in </a:t>
            </a:r>
            <a:r>
              <a:rPr lang="en-US" b="1" dirty="0" smtClean="0"/>
              <a:t>NVARCHAR</a:t>
            </a:r>
            <a:r>
              <a:rPr lang="en-US" dirty="0" smtClean="0"/>
              <a:t> means unicode. Essentially, </a:t>
            </a:r>
            <a:r>
              <a:rPr lang="en-US" b="1" dirty="0" smtClean="0"/>
              <a:t>NVARCHAR</a:t>
            </a:r>
            <a:r>
              <a:rPr lang="en-US" dirty="0" smtClean="0"/>
              <a:t> is nothing more than a VARCHAR that supports two-byte characters. The most common </a:t>
            </a:r>
            <a:r>
              <a:rPr lang="en-US" b="1" dirty="0" smtClean="0"/>
              <a:t>use</a:t>
            </a:r>
            <a:r>
              <a:rPr lang="en-US" dirty="0" smtClean="0"/>
              <a:t> for this sort of thing is to store character data that is a mixture of English and non-English symbols -- in my case, English and Japanese.</a:t>
            </a:r>
            <a:endParaRPr lang="en-US" dirty="0"/>
          </a:p>
        </p:txBody>
      </p:sp>
    </p:spTree>
    <p:extLst>
      <p:ext uri="{BB962C8B-B14F-4D97-AF65-F5344CB8AC3E}">
        <p14:creationId xmlns:p14="http://schemas.microsoft.com/office/powerpoint/2010/main" xmlns="" val="1235870264"/>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Picture 11">
            <a:extLst>
              <a:ext uri="{FF2B5EF4-FFF2-40B4-BE49-F238E27FC236}">
                <a16:creationId xmlns:a16="http://schemas.microsoft.com/office/drawing/2014/main" xmlns="" id="{376A40D3-BDBE-40ED-8E56-15C49E3DE9B0}"/>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8542" y="116632"/>
            <a:ext cx="1371859" cy="445150"/>
          </a:xfrm>
          <a:prstGeom prst="rect">
            <a:avLst/>
          </a:prstGeom>
        </p:spPr>
      </p:pic>
      <p:sp>
        <p:nvSpPr>
          <p:cNvPr id="11" name="Footer Placeholder 2">
            <a:extLst>
              <a:ext uri="{FF2B5EF4-FFF2-40B4-BE49-F238E27FC236}">
                <a16:creationId xmlns:a16="http://schemas.microsoft.com/office/drawing/2014/main" xmlns="" id="{6E71ED8E-3D54-4568-9791-BB4BE74489E7}"/>
              </a:ext>
            </a:extLst>
          </p:cNvPr>
          <p:cNvSpPr txBox="1">
            <a:spLocks/>
          </p:cNvSpPr>
          <p:nvPr/>
        </p:nvSpPr>
        <p:spPr>
          <a:xfrm>
            <a:off x="3237431" y="6523037"/>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sp>
        <p:nvSpPr>
          <p:cNvPr id="16" name="Rectangle 15"/>
          <p:cNvSpPr/>
          <p:nvPr/>
        </p:nvSpPr>
        <p:spPr>
          <a:xfrm>
            <a:off x="1523802" y="139463"/>
            <a:ext cx="10000692" cy="646331"/>
          </a:xfrm>
          <a:prstGeom prst="rect">
            <a:avLst/>
          </a:prstGeom>
          <a:solidFill>
            <a:schemeClr val="bg1"/>
          </a:solidFill>
        </p:spPr>
        <p:txBody>
          <a:bodyPr wrap="square">
            <a:spAutoFit/>
          </a:bodyPr>
          <a:lstStyle/>
          <a:p>
            <a:pPr algn="r"/>
            <a:r>
              <a:rPr lang="en-US" sz="3600" dirty="0" smtClean="0"/>
              <a:t>difference between varchar and n varchar data type</a:t>
            </a:r>
            <a:endParaRPr lang="en-IN" sz="3600" dirty="0">
              <a:latin typeface="Arial" panose="020B0604020202020204" pitchFamily="34" charset="0"/>
              <a:cs typeface="Arial" panose="020B0604020202020204" pitchFamily="34" charset="0"/>
            </a:endParaRPr>
          </a:p>
        </p:txBody>
      </p:sp>
      <p:sp>
        <p:nvSpPr>
          <p:cNvPr id="6" name="Rectangle 5"/>
          <p:cNvSpPr/>
          <p:nvPr/>
        </p:nvSpPr>
        <p:spPr>
          <a:xfrm>
            <a:off x="11755679" y="0"/>
            <a:ext cx="397866" cy="369332"/>
          </a:xfrm>
          <a:prstGeom prst="rect">
            <a:avLst/>
          </a:prstGeom>
        </p:spPr>
        <p:txBody>
          <a:bodyPr wrap="none">
            <a:spAutoFit/>
          </a:bodyPr>
          <a:lstStyle/>
          <a:p>
            <a:r>
              <a:rPr lang="en-IN" dirty="0" smtClean="0">
                <a:latin typeface="Segoe UI Light" panose="020B0502040204020203" pitchFamily="34" charset="0"/>
                <a:cs typeface="Segoe UI Light" panose="020B0502040204020203" pitchFamily="34" charset="0"/>
              </a:rPr>
              <a:t>(1)</a:t>
            </a:r>
            <a:endParaRPr lang="en-US" dirty="0"/>
          </a:p>
        </p:txBody>
      </p:sp>
      <p:graphicFrame>
        <p:nvGraphicFramePr>
          <p:cNvPr id="8" name="Table 7"/>
          <p:cNvGraphicFramePr>
            <a:graphicFrameLocks noGrp="1"/>
          </p:cNvGraphicFramePr>
          <p:nvPr/>
        </p:nvGraphicFramePr>
        <p:xfrm>
          <a:off x="262558" y="1285860"/>
          <a:ext cx="11593287" cy="2116140"/>
        </p:xfrm>
        <a:graphic>
          <a:graphicData uri="http://schemas.openxmlformats.org/drawingml/2006/table">
            <a:tbl>
              <a:tblPr>
                <a:tableStyleId>{5940675A-B579-460E-94D1-54222C63F5DA}</a:tableStyleId>
              </a:tblPr>
              <a:tblGrid>
                <a:gridCol w="5805603"/>
                <a:gridCol w="5787684"/>
              </a:tblGrid>
              <a:tr h="453818">
                <a:tc>
                  <a:txBody>
                    <a:bodyPr/>
                    <a:lstStyle/>
                    <a:p>
                      <a:pPr marL="0" algn="ctr" defTabSz="914400" rtl="0" eaLnBrk="1" fontAlgn="t" latinLnBrk="0" hangingPunct="1"/>
                      <a:r>
                        <a:rPr lang="en-US" sz="2000" b="1" kern="1200" dirty="0" smtClean="0">
                          <a:solidFill>
                            <a:schemeClr val="tx1"/>
                          </a:solidFill>
                          <a:latin typeface="Palatino Linotype" pitchFamily="18" charset="0"/>
                          <a:ea typeface="+mn-ea"/>
                          <a:cs typeface="+mn-cs"/>
                        </a:rPr>
                        <a:t>VARCHAR</a:t>
                      </a:r>
                      <a:endParaRPr lang="en-US" sz="2000" b="1" kern="1200" dirty="0">
                        <a:solidFill>
                          <a:schemeClr val="tx1"/>
                        </a:solidFill>
                        <a:latin typeface="Palatino Linotype" pitchFamily="18" charset="0"/>
                        <a:ea typeface="+mn-ea"/>
                        <a:cs typeface="+mn-cs"/>
                      </a:endParaRPr>
                    </a:p>
                  </a:txBody>
                  <a:tcPr marL="76095" marR="76095" marT="76095" marB="76095"/>
                </a:tc>
                <a:tc>
                  <a:txBody>
                    <a:bodyPr/>
                    <a:lstStyle/>
                    <a:p>
                      <a:pPr marL="0" algn="ctr" defTabSz="914400" rtl="0" eaLnBrk="1" fontAlgn="t" latinLnBrk="0" hangingPunct="1"/>
                      <a:r>
                        <a:rPr lang="en-US" sz="2000" b="1" kern="1200" dirty="0" smtClean="0">
                          <a:solidFill>
                            <a:schemeClr val="tx1"/>
                          </a:solidFill>
                          <a:latin typeface="Palatino Linotype" pitchFamily="18" charset="0"/>
                          <a:ea typeface="+mn-ea"/>
                          <a:cs typeface="+mn-cs"/>
                        </a:rPr>
                        <a:t>NVARCHAR</a:t>
                      </a:r>
                      <a:endParaRPr lang="en-US" sz="2000" b="1" kern="1200" dirty="0">
                        <a:solidFill>
                          <a:schemeClr val="tx1"/>
                        </a:solidFill>
                        <a:latin typeface="Palatino Linotype" pitchFamily="18" charset="0"/>
                        <a:ea typeface="+mn-ea"/>
                        <a:cs typeface="+mn-cs"/>
                      </a:endParaRPr>
                    </a:p>
                  </a:txBody>
                  <a:tcPr marL="76095" marR="76095" marT="76095" marB="76095"/>
                </a:tc>
              </a:tr>
              <a:tr h="786396">
                <a:tc>
                  <a:txBody>
                    <a:bodyPr/>
                    <a:lstStyle/>
                    <a:p>
                      <a:pPr marL="360363" indent="0" fontAlgn="t"/>
                      <a:r>
                        <a:rPr lang="en-US" b="1" dirty="0" smtClean="0">
                          <a:latin typeface="Palatino Linotype" pitchFamily="18" charset="0"/>
                        </a:rPr>
                        <a:t>varchar</a:t>
                      </a:r>
                      <a:r>
                        <a:rPr lang="en-US" dirty="0" smtClean="0">
                          <a:latin typeface="Palatino Linotype" pitchFamily="18" charset="0"/>
                        </a:rPr>
                        <a:t> is stored as regular 8-bit data(1 byte per character).</a:t>
                      </a:r>
                      <a:endParaRPr lang="en-US" sz="1800" dirty="0">
                        <a:latin typeface="Palatino Linotype" pitchFamily="18" charset="0"/>
                      </a:endParaRPr>
                    </a:p>
                  </a:txBody>
                  <a:tcPr marL="76095" marR="76095" marT="76095" marB="76095"/>
                </a:tc>
                <a:tc>
                  <a:txBody>
                    <a:bodyPr/>
                    <a:lstStyle/>
                    <a:p>
                      <a:pPr marL="360363" marR="0" indent="0" algn="l" defTabSz="914400" rtl="0" eaLnBrk="1" fontAlgn="t" latinLnBrk="0" hangingPunct="1">
                        <a:lnSpc>
                          <a:spcPct val="100000"/>
                        </a:lnSpc>
                        <a:spcBef>
                          <a:spcPts val="0"/>
                        </a:spcBef>
                        <a:spcAft>
                          <a:spcPts val="0"/>
                        </a:spcAft>
                        <a:buClrTx/>
                        <a:buSzTx/>
                        <a:buFontTx/>
                        <a:buNone/>
                        <a:tabLst/>
                        <a:defRPr/>
                      </a:pPr>
                      <a:r>
                        <a:rPr lang="en-US" b="1" dirty="0" smtClean="0">
                          <a:latin typeface="Palatino Linotype" pitchFamily="18" charset="0"/>
                        </a:rPr>
                        <a:t>nvarchar</a:t>
                      </a:r>
                      <a:r>
                        <a:rPr lang="en-US" dirty="0" smtClean="0">
                          <a:latin typeface="Palatino Linotype" pitchFamily="18" charset="0"/>
                        </a:rPr>
                        <a:t> stores data at 2 bytes per character. Due to this reason, </a:t>
                      </a:r>
                      <a:r>
                        <a:rPr lang="en-US" b="1" dirty="0" smtClean="0">
                          <a:latin typeface="Palatino Linotype" pitchFamily="18" charset="0"/>
                        </a:rPr>
                        <a:t>nvarchar</a:t>
                      </a:r>
                      <a:r>
                        <a:rPr lang="en-US" dirty="0" smtClean="0">
                          <a:latin typeface="Palatino Linotype" pitchFamily="18" charset="0"/>
                        </a:rPr>
                        <a:t> can hold upto 4000 characters and it takes double the space as  </a:t>
                      </a:r>
                      <a:r>
                        <a:rPr lang="en-US" b="1" dirty="0" smtClean="0">
                          <a:latin typeface="Palatino Linotype" pitchFamily="18" charset="0"/>
                        </a:rPr>
                        <a:t>varchar</a:t>
                      </a:r>
                      <a:r>
                        <a:rPr lang="en-US" dirty="0" smtClean="0">
                          <a:latin typeface="Palatino Linotype" pitchFamily="18" charset="0"/>
                        </a:rPr>
                        <a:t>. </a:t>
                      </a:r>
                      <a:endParaRPr lang="en-US" sz="1800" dirty="0">
                        <a:latin typeface="Palatino Linotype" pitchFamily="18" charset="0"/>
                      </a:endParaRPr>
                    </a:p>
                  </a:txBody>
                  <a:tcPr marL="76095" marR="76095" marT="76095" marB="76095"/>
                </a:tc>
              </a:tr>
              <a:tr h="684000">
                <a:tc>
                  <a:txBody>
                    <a:bodyPr/>
                    <a:lstStyle/>
                    <a:p>
                      <a:pPr marL="360363" indent="0" fontAlgn="t"/>
                      <a:r>
                        <a:rPr lang="en-US" b="1" dirty="0" smtClean="0">
                          <a:latin typeface="Palatino Linotype" pitchFamily="18" charset="0"/>
                        </a:rPr>
                        <a:t>varchar </a:t>
                      </a:r>
                      <a:r>
                        <a:rPr lang="en-US" dirty="0" smtClean="0"/>
                        <a:t>stores ASCII data.</a:t>
                      </a:r>
                      <a:endParaRPr lang="en-US" sz="1800" dirty="0">
                        <a:latin typeface="Palatino Linotype" pitchFamily="18" charset="0"/>
                      </a:endParaRPr>
                    </a:p>
                  </a:txBody>
                  <a:tcPr marL="76095" marR="76095" marT="76095" marB="76095"/>
                </a:tc>
                <a:tc>
                  <a:txBody>
                    <a:bodyPr/>
                    <a:lstStyle/>
                    <a:p>
                      <a:pPr marL="360363" marR="0" indent="0" algn="l" defTabSz="914400" rtl="0" eaLnBrk="1" fontAlgn="t" latinLnBrk="0" hangingPunct="1">
                        <a:lnSpc>
                          <a:spcPct val="100000"/>
                        </a:lnSpc>
                        <a:spcBef>
                          <a:spcPts val="0"/>
                        </a:spcBef>
                        <a:spcAft>
                          <a:spcPts val="0"/>
                        </a:spcAft>
                        <a:buClrTx/>
                        <a:buSzTx/>
                        <a:buFontTx/>
                        <a:buNone/>
                        <a:tabLst/>
                        <a:defRPr/>
                      </a:pPr>
                      <a:r>
                        <a:rPr lang="en-US" b="1" dirty="0" smtClean="0">
                          <a:latin typeface="Palatino Linotype" pitchFamily="18" charset="0"/>
                        </a:rPr>
                        <a:t>nvarchar </a:t>
                      </a:r>
                      <a:r>
                        <a:rPr lang="en-US" dirty="0" smtClean="0"/>
                        <a:t>stores UNICODE data.</a:t>
                      </a:r>
                      <a:endParaRPr lang="en-US" dirty="0" smtClean="0">
                        <a:latin typeface="Palatino Linotype" pitchFamily="18" charset="0"/>
                      </a:endParaRPr>
                    </a:p>
                  </a:txBody>
                  <a:tcPr marL="76095" marR="76095" marT="76095" marB="76095"/>
                </a:tc>
              </a:tr>
            </a:tbl>
          </a:graphicData>
        </a:graphic>
      </p:graphicFrame>
    </p:spTree>
    <p:extLst>
      <p:ext uri="{BB962C8B-B14F-4D97-AF65-F5344CB8AC3E}">
        <p14:creationId xmlns:p14="http://schemas.microsoft.com/office/powerpoint/2010/main" xmlns="" val="123587026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3802" y="3"/>
            <a:ext cx="9142810" cy="1200329"/>
          </a:xfrm>
          <a:prstGeom prst="rect">
            <a:avLst/>
          </a:prstGeom>
          <a:solidFill>
            <a:schemeClr val="bg1"/>
          </a:solidFill>
        </p:spPr>
        <p:txBody>
          <a:bodyPr wrap="square">
            <a:spAutoFit/>
          </a:bodyPr>
          <a:lstStyle/>
          <a:p>
            <a:pPr algn="r"/>
            <a:r>
              <a:rPr lang="en-US" sz="3600" dirty="0" smtClean="0"/>
              <a:t>difference between unicode and non-Unicode data type</a:t>
            </a:r>
            <a:endParaRPr lang="en-IN" sz="360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xmlns="" id="{038C4159-6EF4-4F81-B96F-610641B4DA32}"/>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8542" y="116632"/>
            <a:ext cx="1371859" cy="445150"/>
          </a:xfrm>
          <a:prstGeom prst="rect">
            <a:avLst/>
          </a:prstGeom>
        </p:spPr>
      </p:pic>
      <p:graphicFrame>
        <p:nvGraphicFramePr>
          <p:cNvPr id="5" name="Table 4"/>
          <p:cNvGraphicFramePr>
            <a:graphicFrameLocks noGrp="1"/>
          </p:cNvGraphicFramePr>
          <p:nvPr/>
        </p:nvGraphicFramePr>
        <p:xfrm>
          <a:off x="334566" y="1412776"/>
          <a:ext cx="11521282" cy="4835188"/>
        </p:xfrm>
        <a:graphic>
          <a:graphicData uri="http://schemas.openxmlformats.org/drawingml/2006/table">
            <a:tbl>
              <a:tblPr>
                <a:tableStyleId>{5940675A-B579-460E-94D1-54222C63F5DA}</a:tableStyleId>
              </a:tblPr>
              <a:tblGrid>
                <a:gridCol w="6192688"/>
                <a:gridCol w="5328594"/>
              </a:tblGrid>
              <a:tr h="370994">
                <a:tc>
                  <a:txBody>
                    <a:bodyPr/>
                    <a:lstStyle/>
                    <a:p>
                      <a:pPr algn="ctr"/>
                      <a:r>
                        <a:rPr lang="en-US" sz="2000" b="1" dirty="0">
                          <a:latin typeface="Palatino Linotype" pitchFamily="18" charset="0"/>
                        </a:rPr>
                        <a:t>Non-Unicode</a:t>
                      </a:r>
                    </a:p>
                  </a:txBody>
                  <a:tcPr marL="0" marR="0" marT="0" marB="0" anchor="ctr"/>
                </a:tc>
                <a:tc>
                  <a:txBody>
                    <a:bodyPr/>
                    <a:lstStyle/>
                    <a:p>
                      <a:pPr algn="ctr"/>
                      <a:r>
                        <a:rPr lang="en-US" sz="2000" b="1" kern="1200" dirty="0">
                          <a:solidFill>
                            <a:schemeClr val="tx1"/>
                          </a:solidFill>
                          <a:latin typeface="Palatino Linotype" pitchFamily="18" charset="0"/>
                          <a:ea typeface="+mn-ea"/>
                          <a:cs typeface="+mn-cs"/>
                        </a:rPr>
                        <a:t>Unicode</a:t>
                      </a:r>
                    </a:p>
                  </a:txBody>
                  <a:tcPr marL="0" marR="0" marT="0" marB="0" anchor="ctr"/>
                </a:tc>
              </a:tr>
              <a:tr h="657265">
                <a:tc>
                  <a:txBody>
                    <a:bodyPr/>
                    <a:lstStyle/>
                    <a:p>
                      <a:pPr marL="342900" indent="17463">
                        <a:buFont typeface="Arial" pitchFamily="34" charset="0"/>
                        <a:buNone/>
                      </a:pPr>
                      <a:r>
                        <a:rPr lang="en-US" sz="1800" dirty="0" smtClean="0">
                          <a:latin typeface="Palatino Linotype" pitchFamily="18" charset="0"/>
                        </a:rPr>
                        <a:t>(</a:t>
                      </a:r>
                      <a:r>
                        <a:rPr lang="en-US" sz="1800" dirty="0">
                          <a:latin typeface="Palatino Linotype" pitchFamily="18" charset="0"/>
                        </a:rPr>
                        <a:t>char, varchar, text)</a:t>
                      </a:r>
                    </a:p>
                  </a:txBody>
                  <a:tcPr marL="0" marR="0" marT="0" marB="0" anchor="ctr"/>
                </a:tc>
                <a:tc>
                  <a:txBody>
                    <a:bodyPr/>
                    <a:lstStyle/>
                    <a:p>
                      <a:pPr marL="342900" indent="17463">
                        <a:buFontTx/>
                        <a:buNone/>
                      </a:pPr>
                      <a:r>
                        <a:rPr lang="en-US" sz="1800" dirty="0">
                          <a:latin typeface="Palatino Linotype" pitchFamily="18" charset="0"/>
                        </a:rPr>
                        <a:t>(nchar, </a:t>
                      </a:r>
                      <a:r>
                        <a:rPr lang="en-US" sz="1800" dirty="0" smtClean="0">
                          <a:latin typeface="Palatino Linotype" pitchFamily="18" charset="0"/>
                        </a:rPr>
                        <a:t>nvarchar)</a:t>
                      </a:r>
                      <a:endParaRPr lang="en-US" sz="1800" dirty="0">
                        <a:latin typeface="Palatino Linotype" pitchFamily="18" charset="0"/>
                      </a:endParaRPr>
                    </a:p>
                  </a:txBody>
                  <a:tcPr marL="0" marR="0" marT="0" marB="0" anchor="ctr"/>
                </a:tc>
              </a:tr>
              <a:tr h="657265">
                <a:tc>
                  <a:txBody>
                    <a:bodyPr/>
                    <a:lstStyle/>
                    <a:p>
                      <a:pPr marL="342900" indent="17463">
                        <a:buFont typeface="Arial" pitchFamily="34" charset="0"/>
                        <a:buNone/>
                      </a:pPr>
                      <a:r>
                        <a:rPr lang="en-US" sz="1800" dirty="0" smtClean="0">
                          <a:latin typeface="Palatino Linotype" pitchFamily="18" charset="0"/>
                        </a:rPr>
                        <a:t>Stores </a:t>
                      </a:r>
                      <a:r>
                        <a:rPr lang="en-US" sz="1800" dirty="0">
                          <a:latin typeface="Palatino Linotype" pitchFamily="18" charset="0"/>
                        </a:rPr>
                        <a:t>data in fixed or variable length</a:t>
                      </a:r>
                    </a:p>
                  </a:txBody>
                  <a:tcPr marL="0" marR="0" marT="0" marB="0" anchor="ctr"/>
                </a:tc>
                <a:tc>
                  <a:txBody>
                    <a:bodyPr/>
                    <a:lstStyle/>
                    <a:p>
                      <a:pPr marL="342900" indent="17463">
                        <a:buFontTx/>
                        <a:buNone/>
                      </a:pPr>
                      <a:r>
                        <a:rPr lang="en-US" sz="1800" dirty="0">
                          <a:latin typeface="Palatino Linotype" pitchFamily="18" charset="0"/>
                        </a:rPr>
                        <a:t>Same as </a:t>
                      </a:r>
                      <a:r>
                        <a:rPr lang="en-US" sz="1800" dirty="0" smtClean="0">
                          <a:latin typeface="Palatino Linotype" pitchFamily="18" charset="0"/>
                        </a:rPr>
                        <a:t>Non-Unicode</a:t>
                      </a:r>
                      <a:endParaRPr lang="en-US" sz="1800" dirty="0">
                        <a:latin typeface="Palatino Linotype" pitchFamily="18" charset="0"/>
                      </a:endParaRPr>
                    </a:p>
                  </a:txBody>
                  <a:tcPr marL="0" marR="0" marT="0" marB="0" anchor="ctr"/>
                </a:tc>
              </a:tr>
              <a:tr h="1001665">
                <a:tc>
                  <a:txBody>
                    <a:bodyPr/>
                    <a:lstStyle/>
                    <a:p>
                      <a:pPr marL="703263" indent="-342900">
                        <a:buFont typeface="Arial" pitchFamily="34" charset="0"/>
                        <a:buNone/>
                      </a:pPr>
                      <a:r>
                        <a:rPr lang="en-US" sz="1800" dirty="0" smtClean="0">
                          <a:latin typeface="Palatino Linotype" pitchFamily="18" charset="0"/>
                        </a:rPr>
                        <a:t>char</a:t>
                      </a:r>
                      <a:r>
                        <a:rPr lang="en-US" sz="1800" dirty="0">
                          <a:latin typeface="Palatino Linotype" pitchFamily="18" charset="0"/>
                        </a:rPr>
                        <a:t>: data is padded with blanks to fill the field size. </a:t>
                      </a:r>
                      <a:endParaRPr lang="en-US" sz="1800" dirty="0" smtClean="0">
                        <a:latin typeface="Palatino Linotype" pitchFamily="18" charset="0"/>
                      </a:endParaRPr>
                    </a:p>
                    <a:p>
                      <a:pPr marL="360363" indent="0">
                        <a:buFont typeface="Arial" pitchFamily="34" charset="0"/>
                        <a:buNone/>
                      </a:pPr>
                      <a:r>
                        <a:rPr lang="en-US" sz="1800" dirty="0" smtClean="0">
                          <a:latin typeface="Palatino Linotype" pitchFamily="18" charset="0"/>
                        </a:rPr>
                        <a:t>For </a:t>
                      </a:r>
                      <a:r>
                        <a:rPr lang="en-US" sz="1800" dirty="0">
                          <a:latin typeface="Palatino Linotype" pitchFamily="18" charset="0"/>
                        </a:rPr>
                        <a:t>example, if a char(10) field contains 5 characters </a:t>
                      </a:r>
                      <a:r>
                        <a:rPr lang="en-US" sz="1800" dirty="0" smtClean="0">
                          <a:latin typeface="Palatino Linotype" pitchFamily="18" charset="0"/>
                        </a:rPr>
                        <a:t>the</a:t>
                      </a:r>
                      <a:r>
                        <a:rPr lang="en-US" sz="1800" baseline="0" dirty="0" smtClean="0">
                          <a:latin typeface="Palatino Linotype" pitchFamily="18" charset="0"/>
                        </a:rPr>
                        <a:t> </a:t>
                      </a:r>
                      <a:r>
                        <a:rPr lang="en-US" sz="1800" dirty="0" smtClean="0">
                          <a:latin typeface="Palatino Linotype" pitchFamily="18" charset="0"/>
                        </a:rPr>
                        <a:t>system </a:t>
                      </a:r>
                      <a:r>
                        <a:rPr lang="en-US" sz="1800" dirty="0">
                          <a:latin typeface="Palatino Linotype" pitchFamily="18" charset="0"/>
                        </a:rPr>
                        <a:t>will pad it with 5 </a:t>
                      </a:r>
                      <a:r>
                        <a:rPr lang="en-US" sz="1800" dirty="0" smtClean="0">
                          <a:latin typeface="Palatino Linotype" pitchFamily="18" charset="0"/>
                        </a:rPr>
                        <a:t>blank</a:t>
                      </a:r>
                      <a:r>
                        <a:rPr lang="en-US" sz="1800" baseline="0" dirty="0" smtClean="0">
                          <a:latin typeface="Palatino Linotype" pitchFamily="18" charset="0"/>
                        </a:rPr>
                        <a:t> spaces.</a:t>
                      </a:r>
                      <a:endParaRPr lang="en-US" sz="1800" dirty="0">
                        <a:latin typeface="Palatino Linotype" pitchFamily="18" charset="0"/>
                      </a:endParaRPr>
                    </a:p>
                  </a:txBody>
                  <a:tcPr marL="0" marR="0" marT="0" marB="0" anchor="ctr"/>
                </a:tc>
                <a:tc>
                  <a:txBody>
                    <a:bodyPr/>
                    <a:lstStyle/>
                    <a:p>
                      <a:pPr marL="342900" indent="17463">
                        <a:buFontTx/>
                        <a:buNone/>
                      </a:pPr>
                      <a:r>
                        <a:rPr lang="en-US" sz="1800" dirty="0">
                          <a:latin typeface="Palatino Linotype" pitchFamily="18" charset="0"/>
                        </a:rPr>
                        <a:t>nchar: same as char</a:t>
                      </a:r>
                    </a:p>
                  </a:txBody>
                  <a:tcPr marL="0" marR="0" marT="0" marB="0" anchor="ctr"/>
                </a:tc>
              </a:tr>
              <a:tr h="667774">
                <a:tc>
                  <a:txBody>
                    <a:bodyPr/>
                    <a:lstStyle/>
                    <a:p>
                      <a:pPr marL="342900" indent="17463">
                        <a:buFont typeface="Arial" pitchFamily="34" charset="0"/>
                        <a:buNone/>
                      </a:pPr>
                      <a:r>
                        <a:rPr lang="en-US" sz="1800" dirty="0" smtClean="0">
                          <a:latin typeface="Palatino Linotype" pitchFamily="18" charset="0"/>
                        </a:rPr>
                        <a:t>  varchar</a:t>
                      </a:r>
                      <a:r>
                        <a:rPr lang="en-US" sz="1800" dirty="0">
                          <a:latin typeface="Palatino Linotype" pitchFamily="18" charset="0"/>
                        </a:rPr>
                        <a:t>: stores actual value and does not pad with </a:t>
                      </a:r>
                      <a:r>
                        <a:rPr lang="en-US" sz="1800" dirty="0" smtClean="0">
                          <a:latin typeface="Palatino Linotype" pitchFamily="18" charset="0"/>
                        </a:rPr>
                        <a:t>blank</a:t>
                      </a:r>
                      <a:r>
                        <a:rPr lang="en-US" sz="1800" baseline="0" dirty="0" smtClean="0">
                          <a:latin typeface="Palatino Linotype" pitchFamily="18" charset="0"/>
                        </a:rPr>
                        <a:t> spaces.</a:t>
                      </a:r>
                      <a:endParaRPr lang="en-US" sz="1800" dirty="0">
                        <a:latin typeface="Palatino Linotype" pitchFamily="18" charset="0"/>
                      </a:endParaRPr>
                    </a:p>
                  </a:txBody>
                  <a:tcPr marL="0" marR="0" marT="0" marB="0" anchor="ctr"/>
                </a:tc>
                <a:tc>
                  <a:txBody>
                    <a:bodyPr/>
                    <a:lstStyle/>
                    <a:p>
                      <a:pPr marL="342900" indent="17463">
                        <a:buFontTx/>
                        <a:buNone/>
                      </a:pPr>
                      <a:r>
                        <a:rPr lang="en-US" sz="1800" dirty="0">
                          <a:latin typeface="Palatino Linotype" pitchFamily="18" charset="0"/>
                        </a:rPr>
                        <a:t>nvarchar: same as varchar</a:t>
                      </a:r>
                    </a:p>
                  </a:txBody>
                  <a:tcPr marL="0" marR="0" marT="0" marB="0" anchor="ctr"/>
                </a:tc>
              </a:tr>
              <a:tr h="657265">
                <a:tc>
                  <a:txBody>
                    <a:bodyPr/>
                    <a:lstStyle/>
                    <a:p>
                      <a:pPr marL="342900" indent="17463">
                        <a:buFont typeface="Arial" pitchFamily="34" charset="0"/>
                        <a:buNone/>
                      </a:pPr>
                      <a:r>
                        <a:rPr lang="en-US" sz="1800" dirty="0">
                          <a:latin typeface="Palatino Linotype" pitchFamily="18" charset="0"/>
                        </a:rPr>
                        <a:t>requires 1 byte of </a:t>
                      </a:r>
                      <a:r>
                        <a:rPr lang="en-US" sz="1800" dirty="0" smtClean="0">
                          <a:latin typeface="Palatino Linotype" pitchFamily="18" charset="0"/>
                        </a:rPr>
                        <a:t>storage.</a:t>
                      </a:r>
                      <a:endParaRPr lang="en-US" sz="1800" dirty="0">
                        <a:latin typeface="Palatino Linotype" pitchFamily="18" charset="0"/>
                      </a:endParaRPr>
                    </a:p>
                  </a:txBody>
                  <a:tcPr marL="0" marR="0" marT="0" marB="0" anchor="ctr"/>
                </a:tc>
                <a:tc>
                  <a:txBody>
                    <a:bodyPr/>
                    <a:lstStyle/>
                    <a:p>
                      <a:pPr marL="342900" indent="17463">
                        <a:buFontTx/>
                        <a:buNone/>
                      </a:pPr>
                      <a:r>
                        <a:rPr lang="en-US" sz="1800" dirty="0">
                          <a:latin typeface="Palatino Linotype" pitchFamily="18" charset="0"/>
                        </a:rPr>
                        <a:t>requires 2 bytes of </a:t>
                      </a:r>
                      <a:r>
                        <a:rPr lang="en-US" sz="1800" dirty="0" smtClean="0">
                          <a:latin typeface="Palatino Linotype" pitchFamily="18" charset="0"/>
                        </a:rPr>
                        <a:t>storage.</a:t>
                      </a:r>
                      <a:endParaRPr lang="en-US" sz="1800" dirty="0">
                        <a:latin typeface="Palatino Linotype" pitchFamily="18" charset="0"/>
                      </a:endParaRPr>
                    </a:p>
                  </a:txBody>
                  <a:tcPr marL="0" marR="0" marT="0" marB="0" anchor="ctr"/>
                </a:tc>
              </a:tr>
              <a:tr h="667774">
                <a:tc>
                  <a:txBody>
                    <a:bodyPr/>
                    <a:lstStyle/>
                    <a:p>
                      <a:pPr marL="342900" indent="17463">
                        <a:buFont typeface="Arial" pitchFamily="34" charset="0"/>
                        <a:buNone/>
                      </a:pPr>
                      <a:r>
                        <a:rPr lang="en-US" sz="1800" dirty="0">
                          <a:latin typeface="Palatino Linotype" pitchFamily="18" charset="0"/>
                        </a:rPr>
                        <a:t>Best suited for </a:t>
                      </a:r>
                      <a:r>
                        <a:rPr lang="en-US" sz="1800" dirty="0" smtClean="0">
                          <a:latin typeface="Palatino Linotype" pitchFamily="18" charset="0"/>
                        </a:rPr>
                        <a:t>english characters.</a:t>
                      </a:r>
                      <a:endParaRPr lang="en-US" sz="1800" dirty="0">
                        <a:latin typeface="Palatino Linotype" pitchFamily="18" charset="0"/>
                      </a:endParaRPr>
                    </a:p>
                  </a:txBody>
                  <a:tcPr marL="0" marR="0" marT="0" marB="0" anchor="ctr"/>
                </a:tc>
                <a:tc>
                  <a:txBody>
                    <a:bodyPr/>
                    <a:lstStyle/>
                    <a:p>
                      <a:pPr marL="360363" indent="0">
                        <a:buFontTx/>
                        <a:buNone/>
                      </a:pPr>
                      <a:r>
                        <a:rPr lang="en-US" sz="1800" dirty="0">
                          <a:latin typeface="Palatino Linotype" pitchFamily="18" charset="0"/>
                        </a:rPr>
                        <a:t>Best suited for systems that need to support at </a:t>
                      </a:r>
                      <a:r>
                        <a:rPr lang="en-US" sz="1800" dirty="0" smtClean="0">
                          <a:latin typeface="Palatino Linotype" pitchFamily="18" charset="0"/>
                        </a:rPr>
                        <a:t>least</a:t>
                      </a:r>
                      <a:r>
                        <a:rPr lang="en-US" sz="1800" baseline="0" dirty="0" smtClean="0">
                          <a:latin typeface="Palatino Linotype" pitchFamily="18" charset="0"/>
                        </a:rPr>
                        <a:t> </a:t>
                      </a:r>
                      <a:r>
                        <a:rPr lang="en-US" sz="1800" dirty="0" smtClean="0">
                          <a:latin typeface="Palatino Linotype" pitchFamily="18" charset="0"/>
                        </a:rPr>
                        <a:t>one</a:t>
                      </a:r>
                      <a:r>
                        <a:rPr lang="en-US" sz="1800" dirty="0">
                          <a:latin typeface="Palatino Linotype" pitchFamily="18" charset="0"/>
                        </a:rPr>
                        <a:t> foreign </a:t>
                      </a:r>
                      <a:r>
                        <a:rPr lang="en-US" sz="1800" dirty="0" smtClean="0">
                          <a:latin typeface="Palatino Linotype" pitchFamily="18" charset="0"/>
                        </a:rPr>
                        <a:t>language (i.e. non english language)</a:t>
                      </a:r>
                      <a:endParaRPr lang="en-US" sz="1800" dirty="0">
                        <a:latin typeface="Palatino Linotype" pitchFamily="18" charset="0"/>
                      </a:endParaRPr>
                    </a:p>
                  </a:txBody>
                  <a:tcPr marL="0" marR="0" marT="0" marB="0" anchor="ctr"/>
                </a:tc>
              </a:tr>
            </a:tbl>
          </a:graphicData>
        </a:graphic>
      </p:graphicFrame>
      <p:sp>
        <p:nvSpPr>
          <p:cNvPr id="6" name="Rectangle 5"/>
          <p:cNvSpPr/>
          <p:nvPr/>
        </p:nvSpPr>
        <p:spPr>
          <a:xfrm>
            <a:off x="11755679" y="0"/>
            <a:ext cx="397866" cy="369332"/>
          </a:xfrm>
          <a:prstGeom prst="rect">
            <a:avLst/>
          </a:prstGeom>
        </p:spPr>
        <p:txBody>
          <a:bodyPr wrap="none">
            <a:spAutoFit/>
          </a:bodyPr>
          <a:lstStyle/>
          <a:p>
            <a:r>
              <a:rPr lang="en-IN" dirty="0" smtClean="0">
                <a:latin typeface="Segoe UI Light" panose="020B0502040204020203" pitchFamily="34" charset="0"/>
                <a:cs typeface="Segoe UI Light" panose="020B0502040204020203" pitchFamily="34" charset="0"/>
              </a:rPr>
              <a:t>(1)</a:t>
            </a:r>
            <a:endParaRPr lang="en-US" dirty="0"/>
          </a:p>
        </p:txBody>
      </p:sp>
    </p:spTree>
    <p:extLst>
      <p:ext uri="{BB962C8B-B14F-4D97-AF65-F5344CB8AC3E}">
        <p14:creationId xmlns:p14="http://schemas.microsoft.com/office/powerpoint/2010/main" xmlns="" val="130227343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3802" y="3"/>
            <a:ext cx="9142810" cy="646331"/>
          </a:xfrm>
          <a:prstGeom prst="rect">
            <a:avLst/>
          </a:prstGeom>
          <a:solidFill>
            <a:schemeClr val="bg1"/>
          </a:solidFill>
        </p:spPr>
        <p:txBody>
          <a:bodyPr wrap="square">
            <a:spAutoFit/>
          </a:bodyPr>
          <a:lstStyle/>
          <a:p>
            <a:pPr algn="r"/>
            <a:r>
              <a:rPr lang="en-IN" sz="3600" dirty="0" smtClean="0">
                <a:latin typeface="Arial" panose="020B0604020202020204" pitchFamily="34" charset="0"/>
                <a:cs typeface="Arial" panose="020B0604020202020204" pitchFamily="34" charset="0"/>
              </a:rPr>
              <a:t>date and time datatype</a:t>
            </a:r>
            <a:endParaRPr lang="en-IN" sz="3600" dirty="0">
              <a:latin typeface="Arial" panose="020B0604020202020204" pitchFamily="34" charset="0"/>
              <a:cs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xmlns="" val="3195887022"/>
              </p:ext>
            </p:extLst>
          </p:nvPr>
        </p:nvGraphicFramePr>
        <p:xfrm>
          <a:off x="406574" y="764704"/>
          <a:ext cx="11521280" cy="1854200"/>
        </p:xfrm>
        <a:graphic>
          <a:graphicData uri="http://schemas.openxmlformats.org/drawingml/2006/table">
            <a:tbl>
              <a:tblPr firstRow="1" bandRow="1">
                <a:tableStyleId>{7E9639D4-E3E2-4D34-9284-5A2195B3D0D7}</a:tableStyleId>
              </a:tblPr>
              <a:tblGrid>
                <a:gridCol w="2016224">
                  <a:extLst>
                    <a:ext uri="{9D8B030D-6E8A-4147-A177-3AD203B41FA5}">
                      <a16:colId xmlns:a16="http://schemas.microsoft.com/office/drawing/2014/main" xmlns="" val="20000"/>
                    </a:ext>
                  </a:extLst>
                </a:gridCol>
                <a:gridCol w="1368152">
                  <a:extLst>
                    <a:ext uri="{9D8B030D-6E8A-4147-A177-3AD203B41FA5}">
                      <a16:colId xmlns:a16="http://schemas.microsoft.com/office/drawing/2014/main" xmlns="" val="20001"/>
                    </a:ext>
                  </a:extLst>
                </a:gridCol>
                <a:gridCol w="8136904">
                  <a:extLst>
                    <a:ext uri="{9D8B030D-6E8A-4147-A177-3AD203B41FA5}">
                      <a16:colId xmlns:a16="http://schemas.microsoft.com/office/drawing/2014/main" xmlns="" val="20002"/>
                    </a:ext>
                  </a:extLst>
                </a:gridCol>
              </a:tblGrid>
              <a:tr h="370840">
                <a:tc>
                  <a:txBody>
                    <a:bodyPr/>
                    <a:lstStyle/>
                    <a:p>
                      <a:r>
                        <a:rPr kumimoji="0" lang="en-IN" sz="1800" b="1" kern="1200" dirty="0">
                          <a:solidFill>
                            <a:schemeClr val="tx1"/>
                          </a:solidFill>
                          <a:latin typeface="Palatino Linotype" pitchFamily="18" charset="0"/>
                          <a:ea typeface="+mn-ea"/>
                          <a:cs typeface="Arial" panose="020B0604020202020204" pitchFamily="34" charset="0"/>
                        </a:rPr>
                        <a:t>Datatypes</a:t>
                      </a:r>
                    </a:p>
                  </a:txBody>
                  <a:tcPr marL="91428" marR="91428">
                    <a:solidFill>
                      <a:schemeClr val="bg1"/>
                    </a:solidFill>
                  </a:tcPr>
                </a:tc>
                <a:tc>
                  <a:txBody>
                    <a:bodyPr/>
                    <a:lstStyle/>
                    <a:p>
                      <a:r>
                        <a:rPr kumimoji="0" lang="en-IN" sz="1800" b="1" kern="1200" dirty="0">
                          <a:solidFill>
                            <a:schemeClr val="tx1"/>
                          </a:solidFill>
                          <a:latin typeface="Palatino Linotype" pitchFamily="18" charset="0"/>
                          <a:ea typeface="+mn-ea"/>
                          <a:cs typeface="Arial" panose="020B0604020202020204" pitchFamily="34" charset="0"/>
                        </a:rPr>
                        <a:t>Size</a:t>
                      </a:r>
                    </a:p>
                  </a:txBody>
                  <a:tcPr marL="91428" marR="91428">
                    <a:solidFill>
                      <a:schemeClr val="bg1"/>
                    </a:solidFill>
                  </a:tcPr>
                </a:tc>
                <a:tc>
                  <a:txBody>
                    <a:bodyPr/>
                    <a:lstStyle/>
                    <a:p>
                      <a:r>
                        <a:rPr kumimoji="0" lang="en-IN" sz="1800" b="1" kern="1200" dirty="0">
                          <a:solidFill>
                            <a:schemeClr val="tx1"/>
                          </a:solidFill>
                          <a:latin typeface="Palatino Linotype" pitchFamily="18"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xmlns="" val="10000"/>
                  </a:ext>
                </a:extLst>
              </a:tr>
              <a:tr h="370840">
                <a:tc>
                  <a:txBody>
                    <a:bodyPr/>
                    <a:lstStyle/>
                    <a:p>
                      <a:r>
                        <a:rPr lang="en-IN" sz="1800" dirty="0">
                          <a:solidFill>
                            <a:schemeClr val="tx1"/>
                          </a:solidFill>
                          <a:latin typeface="Palatino Linotype" pitchFamily="18" charset="0"/>
                          <a:cs typeface="Arial" panose="020B0604020202020204" pitchFamily="34" charset="0"/>
                        </a:rPr>
                        <a:t>YEAR</a:t>
                      </a:r>
                    </a:p>
                  </a:txBody>
                  <a:tcPr marL="91428" marR="91428" anchor="ctr">
                    <a:solidFill>
                      <a:schemeClr val="bg1"/>
                    </a:solidFill>
                  </a:tcPr>
                </a:tc>
                <a:tc>
                  <a:txBody>
                    <a:bodyPr/>
                    <a:lstStyle/>
                    <a:p>
                      <a:r>
                        <a:rPr lang="en-IN" sz="1800" dirty="0">
                          <a:solidFill>
                            <a:schemeClr val="tx1"/>
                          </a:solidFill>
                          <a:latin typeface="Palatino Linotype" pitchFamily="18" charset="0"/>
                          <a:cs typeface="Arial" panose="020B0604020202020204" pitchFamily="34" charset="0"/>
                        </a:rPr>
                        <a:t>1 byte</a:t>
                      </a:r>
                    </a:p>
                  </a:txBody>
                  <a:tcPr marL="91428" marR="91428" anchor="ctr">
                    <a:solidFill>
                      <a:schemeClr val="bg1"/>
                    </a:solidFill>
                  </a:tcPr>
                </a:tc>
                <a:tc>
                  <a:txBody>
                    <a:bodyPr/>
                    <a:lstStyle/>
                    <a:p>
                      <a:r>
                        <a:rPr lang="en-US" sz="1800" dirty="0" smtClean="0">
                          <a:solidFill>
                            <a:schemeClr val="tx1"/>
                          </a:solidFill>
                          <a:latin typeface="Palatino Linotype" pitchFamily="18" charset="0"/>
                          <a:cs typeface="Arial" panose="020B0604020202020204" pitchFamily="34" charset="0"/>
                        </a:rPr>
                        <a:t>YYYY </a:t>
                      </a:r>
                      <a:r>
                        <a:rPr lang="en-US" sz="1800" b="1" i="0" kern="1200" dirty="0" smtClean="0">
                          <a:solidFill>
                            <a:schemeClr val="tx1"/>
                          </a:solidFill>
                          <a:latin typeface="Palatino Linotype" pitchFamily="18" charset="0"/>
                          <a:ea typeface="+mn-ea"/>
                          <a:cs typeface="+mn-cs"/>
                        </a:rPr>
                        <a:t>range</a:t>
                      </a:r>
                      <a:r>
                        <a:rPr lang="en-US" sz="1800" b="0" i="0" kern="1200" dirty="0" smtClean="0">
                          <a:solidFill>
                            <a:schemeClr val="tx1"/>
                          </a:solidFill>
                          <a:latin typeface="Palatino Linotype" pitchFamily="18" charset="0"/>
                          <a:ea typeface="+mn-ea"/>
                          <a:cs typeface="+mn-cs"/>
                        </a:rPr>
                        <a:t> of 1901 to 2155</a:t>
                      </a:r>
                      <a:endParaRPr lang="en-IN" sz="1800" dirty="0">
                        <a:solidFill>
                          <a:schemeClr val="tx1"/>
                        </a:solidFill>
                        <a:latin typeface="Palatino Linotype" pitchFamily="18"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xmlns="" val="10001"/>
                  </a:ext>
                </a:extLst>
              </a:tr>
              <a:tr h="370840">
                <a:tc>
                  <a:txBody>
                    <a:bodyPr/>
                    <a:lstStyle/>
                    <a:p>
                      <a:r>
                        <a:rPr lang="en-IN" sz="1800" dirty="0">
                          <a:solidFill>
                            <a:schemeClr val="tx1"/>
                          </a:solidFill>
                          <a:latin typeface="Palatino Linotype" pitchFamily="18" charset="0"/>
                          <a:cs typeface="Arial" panose="020B0604020202020204" pitchFamily="34" charset="0"/>
                        </a:rPr>
                        <a:t>DATE</a:t>
                      </a:r>
                    </a:p>
                  </a:txBody>
                  <a:tcPr marL="91428" marR="91428" anchor="ctr">
                    <a:solidFill>
                      <a:schemeClr val="bg1"/>
                    </a:solidFill>
                  </a:tcPr>
                </a:tc>
                <a:tc>
                  <a:txBody>
                    <a:bodyPr/>
                    <a:lstStyle/>
                    <a:p>
                      <a:r>
                        <a:rPr lang="en-IN" sz="1800" dirty="0">
                          <a:solidFill>
                            <a:schemeClr val="tx1"/>
                          </a:solidFill>
                          <a:latin typeface="Palatino Linotype" pitchFamily="18" charset="0"/>
                          <a:cs typeface="Arial" panose="020B0604020202020204" pitchFamily="34" charset="0"/>
                        </a:rPr>
                        <a:t>3 bytes</a:t>
                      </a:r>
                    </a:p>
                  </a:txBody>
                  <a:tcPr marL="91428" marR="91428" anchor="ctr">
                    <a:solidFill>
                      <a:schemeClr val="bg1"/>
                    </a:solidFill>
                  </a:tcPr>
                </a:tc>
                <a:tc>
                  <a:txBody>
                    <a:bodyPr/>
                    <a:lstStyle/>
                    <a:p>
                      <a:r>
                        <a:rPr lang="en-IN" sz="1800" b="0" i="0" kern="1200" dirty="0" smtClean="0">
                          <a:solidFill>
                            <a:schemeClr val="tx1"/>
                          </a:solidFill>
                          <a:effectLst/>
                          <a:latin typeface="Palatino Linotype" pitchFamily="18" charset="0"/>
                          <a:ea typeface="+mn-ea"/>
                          <a:cs typeface="+mn-cs"/>
                        </a:rPr>
                        <a:t>YYYY-MM-DD </a:t>
                      </a:r>
                      <a:r>
                        <a:rPr lang="en-US" sz="1800" b="1" i="0" kern="1200" dirty="0" smtClean="0">
                          <a:solidFill>
                            <a:schemeClr val="tx1"/>
                          </a:solidFill>
                          <a:latin typeface="Palatino Linotype" pitchFamily="18" charset="0"/>
                          <a:ea typeface="+mn-ea"/>
                          <a:cs typeface="+mn-cs"/>
                        </a:rPr>
                        <a:t>range</a:t>
                      </a:r>
                      <a:r>
                        <a:rPr lang="en-US" sz="1800" b="0" i="0" kern="1200" dirty="0" smtClean="0">
                          <a:solidFill>
                            <a:schemeClr val="tx1"/>
                          </a:solidFill>
                          <a:latin typeface="Palatino Linotype" pitchFamily="18" charset="0"/>
                          <a:ea typeface="+mn-ea"/>
                          <a:cs typeface="+mn-cs"/>
                        </a:rPr>
                        <a:t> is '1000-01-01' to '9999-12-31'</a:t>
                      </a:r>
                      <a:endParaRPr lang="en-IN" sz="1800" dirty="0">
                        <a:solidFill>
                          <a:schemeClr val="tx1"/>
                        </a:solidFill>
                        <a:latin typeface="Palatino Linotype" pitchFamily="18"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xmlns="" val="10002"/>
                  </a:ext>
                </a:extLst>
              </a:tr>
              <a:tr h="370840">
                <a:tc>
                  <a:txBody>
                    <a:bodyPr/>
                    <a:lstStyle/>
                    <a:p>
                      <a:r>
                        <a:rPr lang="en-IN" sz="1800" dirty="0">
                          <a:solidFill>
                            <a:schemeClr val="tx1"/>
                          </a:solidFill>
                          <a:latin typeface="Palatino Linotype" pitchFamily="18" charset="0"/>
                          <a:cs typeface="Arial" panose="020B0604020202020204" pitchFamily="34" charset="0"/>
                        </a:rPr>
                        <a:t>TIME</a:t>
                      </a:r>
                    </a:p>
                  </a:txBody>
                  <a:tcPr marL="91428" marR="91428" anchor="ctr">
                    <a:solidFill>
                      <a:schemeClr val="bg1"/>
                    </a:solidFill>
                  </a:tcPr>
                </a:tc>
                <a:tc>
                  <a:txBody>
                    <a:bodyPr/>
                    <a:lstStyle/>
                    <a:p>
                      <a:r>
                        <a:rPr lang="en-IN" sz="1800" dirty="0">
                          <a:solidFill>
                            <a:schemeClr val="tx1"/>
                          </a:solidFill>
                          <a:latin typeface="Palatino Linotype" pitchFamily="18" charset="0"/>
                          <a:cs typeface="Arial" panose="020B0604020202020204" pitchFamily="34" charset="0"/>
                        </a:rPr>
                        <a:t>3 bytes</a:t>
                      </a:r>
                    </a:p>
                  </a:txBody>
                  <a:tcPr marL="91428" marR="91428" anchor="ctr">
                    <a:solidFill>
                      <a:schemeClr val="bg1"/>
                    </a:solidFill>
                  </a:tcPr>
                </a:tc>
                <a:tc>
                  <a:txBody>
                    <a:bodyPr/>
                    <a:lstStyle/>
                    <a:p>
                      <a:r>
                        <a:rPr lang="en-IN" sz="1800" b="0" i="0" kern="1200" dirty="0" smtClean="0">
                          <a:solidFill>
                            <a:schemeClr val="tx1"/>
                          </a:solidFill>
                          <a:effectLst/>
                          <a:latin typeface="Palatino Linotype" pitchFamily="18" charset="0"/>
                          <a:ea typeface="+mn-ea"/>
                          <a:cs typeface="+mn-cs"/>
                        </a:rPr>
                        <a:t>HH:MM:SS  </a:t>
                      </a:r>
                      <a:r>
                        <a:rPr lang="en-US" sz="1800" b="1" i="0" kern="1200" dirty="0" smtClean="0">
                          <a:solidFill>
                            <a:schemeClr val="tx1"/>
                          </a:solidFill>
                          <a:latin typeface="Palatino Linotype" pitchFamily="18" charset="0"/>
                          <a:ea typeface="+mn-ea"/>
                          <a:cs typeface="+mn-cs"/>
                        </a:rPr>
                        <a:t>range</a:t>
                      </a:r>
                      <a:r>
                        <a:rPr lang="en-US" sz="1800" b="0" i="0" kern="1200" dirty="0" smtClean="0">
                          <a:solidFill>
                            <a:schemeClr val="tx1"/>
                          </a:solidFill>
                          <a:latin typeface="Palatino Linotype" pitchFamily="18" charset="0"/>
                          <a:ea typeface="+mn-ea"/>
                          <a:cs typeface="+mn-cs"/>
                        </a:rPr>
                        <a:t> is '1000-01-01 00:00:00' to '9999-12-31 23:59:59'</a:t>
                      </a:r>
                      <a:endParaRPr lang="en-IN" sz="1800" dirty="0">
                        <a:solidFill>
                          <a:schemeClr val="tx1"/>
                        </a:solidFill>
                        <a:latin typeface="Palatino Linotype" pitchFamily="18"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xmlns="" val="10003"/>
                  </a:ext>
                </a:extLst>
              </a:tr>
              <a:tr h="370840">
                <a:tc>
                  <a:txBody>
                    <a:bodyPr/>
                    <a:lstStyle/>
                    <a:p>
                      <a:r>
                        <a:rPr lang="en-IN" sz="1800" dirty="0">
                          <a:solidFill>
                            <a:schemeClr val="tx1"/>
                          </a:solidFill>
                          <a:latin typeface="Palatino Linotype" pitchFamily="18" charset="0"/>
                          <a:cs typeface="Arial" panose="020B0604020202020204" pitchFamily="34" charset="0"/>
                        </a:rPr>
                        <a:t>DATETIME</a:t>
                      </a:r>
                    </a:p>
                  </a:txBody>
                  <a:tcPr marL="91428" marR="91428" anchor="ctr">
                    <a:solidFill>
                      <a:schemeClr val="bg1"/>
                    </a:solidFill>
                  </a:tcPr>
                </a:tc>
                <a:tc>
                  <a:txBody>
                    <a:bodyPr/>
                    <a:lstStyle/>
                    <a:p>
                      <a:r>
                        <a:rPr lang="en-IN" sz="1800" dirty="0">
                          <a:solidFill>
                            <a:schemeClr val="tx1"/>
                          </a:solidFill>
                          <a:latin typeface="Palatino Linotype" pitchFamily="18" charset="0"/>
                          <a:cs typeface="Arial" panose="020B0604020202020204" pitchFamily="34" charset="0"/>
                        </a:rPr>
                        <a:t>8 bytes</a:t>
                      </a:r>
                    </a:p>
                  </a:txBody>
                  <a:tcPr marL="91428" marR="91428" anchor="ctr">
                    <a:solidFill>
                      <a:schemeClr val="bg1"/>
                    </a:solidFill>
                  </a:tcPr>
                </a:tc>
                <a:tc>
                  <a:txBody>
                    <a:bodyPr/>
                    <a:lstStyle/>
                    <a:p>
                      <a:r>
                        <a:rPr lang="en-IN" sz="1800" b="0" i="0" kern="1200" dirty="0">
                          <a:solidFill>
                            <a:schemeClr val="tx1"/>
                          </a:solidFill>
                          <a:effectLst/>
                          <a:latin typeface="Palatino Linotype" pitchFamily="18" charset="0"/>
                          <a:ea typeface="+mn-ea"/>
                          <a:cs typeface="+mn-cs"/>
                        </a:rPr>
                        <a:t>YYYY-MM-DD </a:t>
                      </a:r>
                      <a:r>
                        <a:rPr lang="en-IN" sz="1800" b="0" i="0" kern="1200" dirty="0" smtClean="0">
                          <a:solidFill>
                            <a:schemeClr val="tx1"/>
                          </a:solidFill>
                          <a:effectLst/>
                          <a:latin typeface="Palatino Linotype" pitchFamily="18" charset="0"/>
                          <a:ea typeface="+mn-ea"/>
                          <a:cs typeface="+mn-cs"/>
                        </a:rPr>
                        <a:t>hh:mm:ss </a:t>
                      </a:r>
                      <a:r>
                        <a:rPr lang="en-US" sz="1800" b="1" i="0" kern="1200" dirty="0" smtClean="0">
                          <a:solidFill>
                            <a:schemeClr val="tx1"/>
                          </a:solidFill>
                          <a:latin typeface="Palatino Linotype" pitchFamily="18" charset="0"/>
                          <a:ea typeface="+mn-ea"/>
                          <a:cs typeface="+mn-cs"/>
                        </a:rPr>
                        <a:t>range</a:t>
                      </a:r>
                      <a:r>
                        <a:rPr lang="en-US" sz="1800" b="0" i="0" kern="1200" dirty="0" smtClean="0">
                          <a:solidFill>
                            <a:schemeClr val="tx1"/>
                          </a:solidFill>
                          <a:latin typeface="Palatino Linotype" pitchFamily="18" charset="0"/>
                          <a:ea typeface="+mn-ea"/>
                          <a:cs typeface="+mn-cs"/>
                        </a:rPr>
                        <a:t> is '1000-01-01 00:00:00' to '9999-12-31 23:59:59'</a:t>
                      </a:r>
                      <a:endParaRPr lang="en-IN" sz="1800" dirty="0">
                        <a:solidFill>
                          <a:schemeClr val="tx1"/>
                        </a:solidFill>
                        <a:latin typeface="Palatino Linotype" pitchFamily="18"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xmlns="" val="10004"/>
                  </a:ext>
                </a:extLst>
              </a:tr>
            </a:tbl>
          </a:graphicData>
        </a:graphic>
      </p:graphicFrame>
      <p:pic>
        <p:nvPicPr>
          <p:cNvPr id="5" name="Picture 4">
            <a:extLst>
              <a:ext uri="{FF2B5EF4-FFF2-40B4-BE49-F238E27FC236}">
                <a16:creationId xmlns:a16="http://schemas.microsoft.com/office/drawing/2014/main" xmlns="" id="{85F2128D-EAE6-44FF-BD45-4485ECE01751}"/>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8542" y="116632"/>
            <a:ext cx="1371859" cy="445150"/>
          </a:xfrm>
          <a:prstGeom prst="rect">
            <a:avLst/>
          </a:prstGeom>
        </p:spPr>
      </p:pic>
      <p:sp>
        <p:nvSpPr>
          <p:cNvPr id="6" name="Footer Placeholder 2">
            <a:extLst>
              <a:ext uri="{FF2B5EF4-FFF2-40B4-BE49-F238E27FC236}">
                <a16:creationId xmlns:a16="http://schemas.microsoft.com/office/drawing/2014/main" xmlns="" id="{E471437E-043D-4B0E-9E13-E22DC7F6B18A}"/>
              </a:ext>
            </a:extLst>
          </p:cNvPr>
          <p:cNvSpPr txBox="1">
            <a:spLocks/>
          </p:cNvSpPr>
          <p:nvPr/>
        </p:nvSpPr>
        <p:spPr>
          <a:xfrm>
            <a:off x="3237431" y="6523037"/>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pic>
        <p:nvPicPr>
          <p:cNvPr id="1026" name="Picture 2"/>
          <p:cNvPicPr>
            <a:picLocks noChangeAspect="1" noChangeArrowheads="1"/>
          </p:cNvPicPr>
          <p:nvPr/>
        </p:nvPicPr>
        <p:blipFill>
          <a:blip r:embed="rId3" cstate="print"/>
          <a:srcRect/>
          <a:stretch>
            <a:fillRect/>
          </a:stretch>
        </p:blipFill>
        <p:spPr bwMode="auto">
          <a:xfrm>
            <a:off x="4886169" y="2852936"/>
            <a:ext cx="2289157" cy="1944216"/>
          </a:xfrm>
          <a:prstGeom prst="rect">
            <a:avLst/>
          </a:prstGeom>
          <a:noFill/>
          <a:ln w="9525">
            <a:noFill/>
            <a:miter lim="800000"/>
            <a:headEnd/>
            <a:tailEnd/>
          </a:ln>
        </p:spPr>
      </p:pic>
      <p:sp>
        <p:nvSpPr>
          <p:cNvPr id="7" name="Rectangle 6"/>
          <p:cNvSpPr/>
          <p:nvPr/>
        </p:nvSpPr>
        <p:spPr>
          <a:xfrm>
            <a:off x="421674" y="2852936"/>
            <a:ext cx="3456384" cy="1754326"/>
          </a:xfrm>
          <a:prstGeom prst="rect">
            <a:avLst/>
          </a:prstGeom>
        </p:spPr>
        <p:txBody>
          <a:bodyPr wrap="square">
            <a:spAutoFit/>
          </a:bodyPr>
          <a:lstStyle/>
          <a:p>
            <a:r>
              <a:rPr lang="en-US" dirty="0" smtClean="0"/>
              <a:t>CREATE TABLE date_table (    </a:t>
            </a:r>
          </a:p>
          <a:p>
            <a:r>
              <a:rPr lang="en-US" dirty="0" smtClean="0"/>
              <a:t>   col_year YEAR,</a:t>
            </a:r>
          </a:p>
          <a:p>
            <a:r>
              <a:rPr lang="en-US" dirty="0" smtClean="0"/>
              <a:t>   col_date DATE,</a:t>
            </a:r>
          </a:p>
          <a:p>
            <a:r>
              <a:rPr lang="en-US" dirty="0" smtClean="0"/>
              <a:t>   col_time TIME,</a:t>
            </a:r>
          </a:p>
          <a:p>
            <a:r>
              <a:rPr lang="en-US" dirty="0" smtClean="0"/>
              <a:t>   col_datetime DATETIME </a:t>
            </a:r>
          </a:p>
          <a:p>
            <a:r>
              <a:rPr lang="en-US" dirty="0" smtClean="0"/>
              <a:t>);</a:t>
            </a:r>
            <a:endParaRPr lang="en-US" dirty="0"/>
          </a:p>
        </p:txBody>
      </p:sp>
      <p:sp>
        <p:nvSpPr>
          <p:cNvPr id="8" name="Rectangle 7"/>
          <p:cNvSpPr/>
          <p:nvPr/>
        </p:nvSpPr>
        <p:spPr>
          <a:xfrm>
            <a:off x="118542" y="4941168"/>
            <a:ext cx="9721080" cy="646331"/>
          </a:xfrm>
          <a:prstGeom prst="rect">
            <a:avLst/>
          </a:prstGeom>
        </p:spPr>
        <p:txBody>
          <a:bodyPr wrap="square">
            <a:spAutoFit/>
          </a:bodyPr>
          <a:lstStyle/>
          <a:p>
            <a:pPr marL="342900" indent="-342900">
              <a:buFont typeface="Arial" pitchFamily="34" charset="0"/>
              <a:buChar char="•"/>
            </a:pPr>
            <a:r>
              <a:rPr lang="en-US" dirty="0" smtClean="0"/>
              <a:t>INSERT INTO date_table VALUES(2020, '2020-06-01','</a:t>
            </a:r>
            <a:r>
              <a:rPr lang="en-US" b="1" dirty="0" smtClean="0">
                <a:solidFill>
                  <a:srgbClr val="FF0000"/>
                </a:solidFill>
              </a:rPr>
              <a:t>25:00:00</a:t>
            </a:r>
            <a:r>
              <a:rPr lang="en-US" dirty="0" smtClean="0"/>
              <a:t>', '2020-06-01 14:11');</a:t>
            </a:r>
          </a:p>
          <a:p>
            <a:pPr marL="342900" indent="-342900">
              <a:buFont typeface="Arial" pitchFamily="34" charset="0"/>
              <a:buChar char="•"/>
            </a:pPr>
            <a:r>
              <a:rPr lang="en-US" dirty="0" smtClean="0"/>
              <a:t>SELECT * FROM date_table;</a:t>
            </a:r>
          </a:p>
        </p:txBody>
      </p:sp>
      <p:pic>
        <p:nvPicPr>
          <p:cNvPr id="1027" name="Picture 3"/>
          <p:cNvPicPr>
            <a:picLocks noChangeAspect="1" noChangeArrowheads="1"/>
          </p:cNvPicPr>
          <p:nvPr/>
        </p:nvPicPr>
        <p:blipFill>
          <a:blip r:embed="rId4" cstate="print"/>
          <a:srcRect/>
          <a:stretch>
            <a:fillRect/>
          </a:stretch>
        </p:blipFill>
        <p:spPr bwMode="auto">
          <a:xfrm>
            <a:off x="6743279" y="5661248"/>
            <a:ext cx="1353601" cy="648000"/>
          </a:xfrm>
          <a:prstGeom prst="rect">
            <a:avLst/>
          </a:prstGeom>
          <a:noFill/>
          <a:ln w="9525">
            <a:noFill/>
            <a:miter lim="800000"/>
            <a:headEnd/>
            <a:tailEnd/>
          </a:ln>
        </p:spPr>
      </p:pic>
      <p:pic>
        <p:nvPicPr>
          <p:cNvPr id="1028" name="Picture 4"/>
          <p:cNvPicPr>
            <a:picLocks noChangeAspect="1" noChangeArrowheads="1"/>
          </p:cNvPicPr>
          <p:nvPr/>
        </p:nvPicPr>
        <p:blipFill>
          <a:blip r:embed="rId5" cstate="print"/>
          <a:srcRect/>
          <a:stretch>
            <a:fillRect/>
          </a:stretch>
        </p:blipFill>
        <p:spPr bwMode="auto">
          <a:xfrm>
            <a:off x="176148" y="5661248"/>
            <a:ext cx="4910946" cy="648072"/>
          </a:xfrm>
          <a:prstGeom prst="rect">
            <a:avLst/>
          </a:prstGeom>
          <a:noFill/>
          <a:ln w="9525">
            <a:noFill/>
            <a:miter lim="800000"/>
            <a:headEnd/>
            <a:tailEnd/>
          </a:ln>
        </p:spPr>
      </p:pic>
      <p:sp>
        <p:nvSpPr>
          <p:cNvPr id="11" name="Rectangle 10"/>
          <p:cNvSpPr/>
          <p:nvPr/>
        </p:nvSpPr>
        <p:spPr>
          <a:xfrm>
            <a:off x="6340863" y="5301208"/>
            <a:ext cx="5849550" cy="369332"/>
          </a:xfrm>
          <a:prstGeom prst="rect">
            <a:avLst/>
          </a:prstGeom>
        </p:spPr>
        <p:txBody>
          <a:bodyPr wrap="none">
            <a:spAutoFit/>
          </a:bodyPr>
          <a:lstStyle/>
          <a:p>
            <a:pPr marL="342900" indent="-342900">
              <a:buFont typeface="Arial" pitchFamily="34" charset="0"/>
              <a:buChar char="•"/>
            </a:pPr>
            <a:r>
              <a:rPr lang="en-US" dirty="0" smtClean="0"/>
              <a:t>SELECT DATE_FORMAT(col_time, '%T') FROM date_table;</a:t>
            </a:r>
            <a:endParaRPr lang="en-US" dirty="0"/>
          </a:p>
        </p:txBody>
      </p:sp>
      <p:sp>
        <p:nvSpPr>
          <p:cNvPr id="12" name="Rectangle 11"/>
          <p:cNvSpPr/>
          <p:nvPr/>
        </p:nvSpPr>
        <p:spPr>
          <a:xfrm>
            <a:off x="11755679" y="0"/>
            <a:ext cx="397866" cy="369332"/>
          </a:xfrm>
          <a:prstGeom prst="rect">
            <a:avLst/>
          </a:prstGeom>
        </p:spPr>
        <p:txBody>
          <a:bodyPr wrap="none">
            <a:spAutoFit/>
          </a:bodyPr>
          <a:lstStyle/>
          <a:p>
            <a:r>
              <a:rPr lang="en-IN" dirty="0" smtClean="0">
                <a:latin typeface="Segoe UI Light" panose="020B0502040204020203" pitchFamily="34" charset="0"/>
                <a:cs typeface="Segoe UI Light" panose="020B0502040204020203" pitchFamily="34" charset="0"/>
              </a:rPr>
              <a:t>(1)</a:t>
            </a:r>
            <a:endParaRPr lang="en-US" dirty="0"/>
          </a:p>
        </p:txBody>
      </p:sp>
    </p:spTree>
    <p:extLst>
      <p:ext uri="{BB962C8B-B14F-4D97-AF65-F5344CB8AC3E}">
        <p14:creationId xmlns:p14="http://schemas.microsoft.com/office/powerpoint/2010/main" xmlns="" val="219941211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3802" y="3"/>
            <a:ext cx="9142810" cy="646331"/>
          </a:xfrm>
          <a:prstGeom prst="rect">
            <a:avLst/>
          </a:prstGeom>
          <a:solidFill>
            <a:schemeClr val="bg1"/>
          </a:solidFill>
        </p:spPr>
        <p:txBody>
          <a:bodyPr wrap="square">
            <a:spAutoFit/>
          </a:bodyPr>
          <a:lstStyle/>
          <a:p>
            <a:pPr algn="r"/>
            <a:r>
              <a:rPr lang="en-IN" sz="3600" dirty="0" smtClean="0">
                <a:latin typeface="Arial" panose="020B0604020202020204" pitchFamily="34" charset="0"/>
                <a:cs typeface="Arial" panose="020B0604020202020204" pitchFamily="34" charset="0"/>
              </a:rPr>
              <a:t>boolean datatype </a:t>
            </a:r>
            <a:endParaRPr lang="en-IN" sz="3600"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xmlns="" id="{8C6F0AA9-06F7-4616-8274-510A824F6E63}"/>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8542" y="116632"/>
            <a:ext cx="1371859" cy="445150"/>
          </a:xfrm>
          <a:prstGeom prst="rect">
            <a:avLst/>
          </a:prstGeom>
        </p:spPr>
      </p:pic>
      <p:sp>
        <p:nvSpPr>
          <p:cNvPr id="11" name="Rectangle 10"/>
          <p:cNvSpPr/>
          <p:nvPr/>
        </p:nvSpPr>
        <p:spPr>
          <a:xfrm>
            <a:off x="478582" y="764704"/>
            <a:ext cx="5725670" cy="369332"/>
          </a:xfrm>
          <a:prstGeom prst="rect">
            <a:avLst/>
          </a:prstGeom>
        </p:spPr>
        <p:txBody>
          <a:bodyPr wrap="none">
            <a:spAutoFit/>
          </a:bodyPr>
          <a:lstStyle/>
          <a:p>
            <a:pPr marL="285750" indent="-285750">
              <a:buFont typeface="Arial" panose="020B0604020202020204" pitchFamily="34" charset="0"/>
              <a:buChar char="•"/>
            </a:pPr>
            <a:r>
              <a:rPr lang="en-IN" dirty="0" smtClean="0">
                <a:latin typeface="Palatino Linotype" panose="02040502050505030304" pitchFamily="18" charset="0"/>
                <a:cs typeface="Arial" panose="020B0604020202020204" pitchFamily="34" charset="0"/>
              </a:rPr>
              <a:t>BOOL and BOOLEAN are synonym of TINYINT(1)</a:t>
            </a:r>
            <a:endParaRPr lang="en-IN" dirty="0">
              <a:latin typeface="Palatino Linotype" panose="02040502050505030304" pitchFamily="18" charset="0"/>
              <a:cs typeface="Arial" panose="020B0604020202020204" pitchFamily="34" charset="0"/>
            </a:endParaRPr>
          </a:p>
        </p:txBody>
      </p:sp>
      <p:pic>
        <p:nvPicPr>
          <p:cNvPr id="2050" name="Picture 2"/>
          <p:cNvPicPr>
            <a:picLocks noChangeAspect="1" noChangeArrowheads="1"/>
          </p:cNvPicPr>
          <p:nvPr/>
        </p:nvPicPr>
        <p:blipFill>
          <a:blip r:embed="rId3" cstate="print"/>
          <a:srcRect/>
          <a:stretch>
            <a:fillRect/>
          </a:stretch>
        </p:blipFill>
        <p:spPr bwMode="auto">
          <a:xfrm>
            <a:off x="4367014" y="1412776"/>
            <a:ext cx="2176242" cy="1224136"/>
          </a:xfrm>
          <a:prstGeom prst="rect">
            <a:avLst/>
          </a:prstGeom>
          <a:noFill/>
          <a:ln w="9525">
            <a:noFill/>
            <a:miter lim="800000"/>
            <a:headEnd/>
            <a:tailEnd/>
          </a:ln>
        </p:spPr>
      </p:pic>
      <p:sp>
        <p:nvSpPr>
          <p:cNvPr id="14" name="Rectangle 13"/>
          <p:cNvSpPr/>
          <p:nvPr/>
        </p:nvSpPr>
        <p:spPr>
          <a:xfrm>
            <a:off x="478582" y="1412776"/>
            <a:ext cx="3312367" cy="1200329"/>
          </a:xfrm>
          <a:prstGeom prst="rect">
            <a:avLst/>
          </a:prstGeom>
        </p:spPr>
        <p:txBody>
          <a:bodyPr wrap="square">
            <a:spAutoFit/>
          </a:bodyPr>
          <a:lstStyle/>
          <a:p>
            <a:r>
              <a:rPr lang="en-US" dirty="0" smtClean="0"/>
              <a:t>CREATE TABLE boolean_table (  </a:t>
            </a:r>
          </a:p>
          <a:p>
            <a:r>
              <a:rPr lang="en-US" dirty="0" smtClean="0"/>
              <a:t>    title VARCHAR(42),</a:t>
            </a:r>
          </a:p>
          <a:p>
            <a:r>
              <a:rPr lang="en-US" dirty="0" smtClean="0"/>
              <a:t>    completed TINYINT(1)</a:t>
            </a:r>
          </a:p>
          <a:p>
            <a:r>
              <a:rPr lang="en-US" dirty="0" smtClean="0"/>
              <a:t>);</a:t>
            </a:r>
            <a:endParaRPr lang="en-US" dirty="0"/>
          </a:p>
        </p:txBody>
      </p:sp>
      <p:sp>
        <p:nvSpPr>
          <p:cNvPr id="15" name="Rectangle 14"/>
          <p:cNvSpPr/>
          <p:nvPr/>
        </p:nvSpPr>
        <p:spPr>
          <a:xfrm>
            <a:off x="406574" y="3068960"/>
            <a:ext cx="6092825" cy="2031325"/>
          </a:xfrm>
          <a:prstGeom prst="rect">
            <a:avLst/>
          </a:prstGeom>
        </p:spPr>
        <p:txBody>
          <a:bodyPr>
            <a:spAutoFit/>
          </a:bodyPr>
          <a:lstStyle/>
          <a:p>
            <a:r>
              <a:rPr lang="en-US" dirty="0" smtClean="0"/>
              <a:t>INSERT INTO boolean_table VALUE('Task1', 0);</a:t>
            </a:r>
          </a:p>
          <a:p>
            <a:r>
              <a:rPr lang="en-US" dirty="0" smtClean="0"/>
              <a:t>INSERT INTO boolean_table VALUE('Task2', 1);</a:t>
            </a:r>
          </a:p>
          <a:p>
            <a:r>
              <a:rPr lang="en-US" dirty="0" smtClean="0"/>
              <a:t>INSERT INTO boolean_table VALUE('Task3', False);</a:t>
            </a:r>
          </a:p>
          <a:p>
            <a:r>
              <a:rPr lang="en-US" dirty="0" smtClean="0"/>
              <a:t>INSERT INTO boolean_table VALUE('Task4', True);</a:t>
            </a:r>
          </a:p>
          <a:p>
            <a:r>
              <a:rPr lang="en-US" dirty="0" smtClean="0"/>
              <a:t>INSERT INTO boolean_table VALUE('Task5', null);</a:t>
            </a:r>
          </a:p>
          <a:p>
            <a:r>
              <a:rPr lang="en-US" dirty="0" smtClean="0"/>
              <a:t>INSERT INTO boolean_table VALUE('Task6', default);</a:t>
            </a:r>
          </a:p>
          <a:p>
            <a:r>
              <a:rPr lang="en-US" dirty="0" smtClean="0"/>
              <a:t>INSERT INTO boolean_table VALUE('Task7', 1&gt;2);</a:t>
            </a:r>
          </a:p>
        </p:txBody>
      </p:sp>
      <p:pic>
        <p:nvPicPr>
          <p:cNvPr id="2052" name="Picture 4"/>
          <p:cNvPicPr>
            <a:picLocks noChangeAspect="1" noChangeArrowheads="1"/>
          </p:cNvPicPr>
          <p:nvPr/>
        </p:nvPicPr>
        <p:blipFill>
          <a:blip r:embed="rId4" cstate="print"/>
          <a:srcRect/>
          <a:stretch>
            <a:fillRect/>
          </a:stretch>
        </p:blipFill>
        <p:spPr bwMode="auto">
          <a:xfrm>
            <a:off x="7333645" y="3573016"/>
            <a:ext cx="2073929" cy="2088232"/>
          </a:xfrm>
          <a:prstGeom prst="rect">
            <a:avLst/>
          </a:prstGeom>
          <a:noFill/>
          <a:ln w="9525">
            <a:noFill/>
            <a:miter lim="800000"/>
            <a:headEnd/>
            <a:tailEnd/>
          </a:ln>
        </p:spPr>
      </p:pic>
      <p:sp>
        <p:nvSpPr>
          <p:cNvPr id="18" name="Rectangle 17"/>
          <p:cNvSpPr/>
          <p:nvPr/>
        </p:nvSpPr>
        <p:spPr>
          <a:xfrm>
            <a:off x="7175326" y="3068960"/>
            <a:ext cx="3117969" cy="369332"/>
          </a:xfrm>
          <a:prstGeom prst="rect">
            <a:avLst/>
          </a:prstGeom>
        </p:spPr>
        <p:txBody>
          <a:bodyPr wrap="none">
            <a:spAutoFit/>
          </a:bodyPr>
          <a:lstStyle/>
          <a:p>
            <a:r>
              <a:rPr lang="en-US" dirty="0" smtClean="0"/>
              <a:t>SELECT * FROM boolean_table;</a:t>
            </a:r>
            <a:endParaRPr lang="en-US" dirty="0"/>
          </a:p>
        </p:txBody>
      </p:sp>
      <p:sp>
        <p:nvSpPr>
          <p:cNvPr id="10" name="Rectangle 9"/>
          <p:cNvSpPr/>
          <p:nvPr/>
        </p:nvSpPr>
        <p:spPr>
          <a:xfrm>
            <a:off x="11755679" y="0"/>
            <a:ext cx="397866" cy="369332"/>
          </a:xfrm>
          <a:prstGeom prst="rect">
            <a:avLst/>
          </a:prstGeom>
        </p:spPr>
        <p:txBody>
          <a:bodyPr wrap="none">
            <a:spAutoFit/>
          </a:bodyPr>
          <a:lstStyle/>
          <a:p>
            <a:r>
              <a:rPr lang="en-IN" dirty="0" smtClean="0">
                <a:latin typeface="Segoe UI Light" panose="020B0502040204020203" pitchFamily="34" charset="0"/>
                <a:cs typeface="Segoe UI Light" panose="020B0502040204020203" pitchFamily="34" charset="0"/>
              </a:rPr>
              <a:t>(1)</a:t>
            </a:r>
            <a:endParaRPr lang="en-US" dirty="0"/>
          </a:p>
        </p:txBody>
      </p:sp>
    </p:spTree>
    <p:extLst>
      <p:ext uri="{BB962C8B-B14F-4D97-AF65-F5344CB8AC3E}">
        <p14:creationId xmlns:p14="http://schemas.microsoft.com/office/powerpoint/2010/main" xmlns="" val="418711980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3802" y="3"/>
            <a:ext cx="9142810" cy="646331"/>
          </a:xfrm>
          <a:prstGeom prst="rect">
            <a:avLst/>
          </a:prstGeom>
          <a:solidFill>
            <a:schemeClr val="bg1"/>
          </a:solidFill>
        </p:spPr>
        <p:txBody>
          <a:bodyPr wrap="square">
            <a:spAutoFit/>
          </a:bodyPr>
          <a:lstStyle/>
          <a:p>
            <a:pPr algn="r"/>
            <a:r>
              <a:rPr lang="en-IN" sz="3600" dirty="0" smtClean="0">
                <a:latin typeface="Arial" panose="020B0604020202020204" pitchFamily="34" charset="0"/>
                <a:cs typeface="Arial" panose="020B0604020202020204" pitchFamily="34" charset="0"/>
              </a:rPr>
              <a:t>binary datatype </a:t>
            </a:r>
            <a:endParaRPr lang="en-IN" sz="3600"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xmlns="" id="{8C6F0AA9-06F7-4616-8274-510A824F6E63}"/>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8542" y="116632"/>
            <a:ext cx="1371859" cy="445150"/>
          </a:xfrm>
          <a:prstGeom prst="rect">
            <a:avLst/>
          </a:prstGeom>
        </p:spPr>
      </p:pic>
      <p:sp>
        <p:nvSpPr>
          <p:cNvPr id="11" name="Rectangle 10"/>
          <p:cNvSpPr/>
          <p:nvPr/>
        </p:nvSpPr>
        <p:spPr>
          <a:xfrm>
            <a:off x="478582" y="910461"/>
            <a:ext cx="11377264" cy="923330"/>
          </a:xfrm>
          <a:prstGeom prst="rect">
            <a:avLst/>
          </a:prstGeom>
        </p:spPr>
        <p:txBody>
          <a:bodyPr wrap="square">
            <a:spAutoFit/>
          </a:bodyPr>
          <a:lstStyle/>
          <a:p>
            <a:pPr marL="285750" indent="-285750">
              <a:buFont typeface="Arial" panose="020B0604020202020204" pitchFamily="34" charset="0"/>
              <a:buChar char="•"/>
            </a:pPr>
            <a:r>
              <a:rPr lang="en-IN" dirty="0" smtClean="0">
                <a:latin typeface="Palatino Linotype" pitchFamily="18" charset="0"/>
                <a:cs typeface="Arial" panose="020B0604020202020204" pitchFamily="34" charset="0"/>
              </a:rPr>
              <a:t>BLOB is </a:t>
            </a:r>
            <a:r>
              <a:rPr lang="en-US" dirty="0" smtClean="0">
                <a:latin typeface="Palatino Linotype" pitchFamily="18" charset="0"/>
              </a:rPr>
              <a:t>binary large object. BLOBs are treated as binary strings while TEXT objects are treated as character strings. BLOB can be used to store binary data that means we can store pictures, videos, sounds and programs also.</a:t>
            </a:r>
            <a:endParaRPr lang="en-IN" dirty="0">
              <a:latin typeface="Palatino Linotype" pitchFamily="18"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xmlns="" val="3195887022"/>
              </p:ext>
            </p:extLst>
          </p:nvPr>
        </p:nvGraphicFramePr>
        <p:xfrm>
          <a:off x="406574" y="2052722"/>
          <a:ext cx="11521280" cy="1854200"/>
        </p:xfrm>
        <a:graphic>
          <a:graphicData uri="http://schemas.openxmlformats.org/drawingml/2006/table">
            <a:tbl>
              <a:tblPr firstRow="1" bandRow="1">
                <a:tableStyleId>{7E9639D4-E3E2-4D34-9284-5A2195B3D0D7}</a:tableStyleId>
              </a:tblPr>
              <a:tblGrid>
                <a:gridCol w="2016224">
                  <a:extLst>
                    <a:ext uri="{9D8B030D-6E8A-4147-A177-3AD203B41FA5}">
                      <a16:colId xmlns:a16="http://schemas.microsoft.com/office/drawing/2014/main" xmlns="" val="20000"/>
                    </a:ext>
                  </a:extLst>
                </a:gridCol>
                <a:gridCol w="1368152">
                  <a:extLst>
                    <a:ext uri="{9D8B030D-6E8A-4147-A177-3AD203B41FA5}">
                      <a16:colId xmlns:a16="http://schemas.microsoft.com/office/drawing/2014/main" xmlns="" val="20001"/>
                    </a:ext>
                  </a:extLst>
                </a:gridCol>
                <a:gridCol w="8136904">
                  <a:extLst>
                    <a:ext uri="{9D8B030D-6E8A-4147-A177-3AD203B41FA5}">
                      <a16:colId xmlns:a16="http://schemas.microsoft.com/office/drawing/2014/main" xmlns="" val="20002"/>
                    </a:ext>
                  </a:extLst>
                </a:gridCol>
              </a:tblGrid>
              <a:tr h="370840">
                <a:tc>
                  <a:txBody>
                    <a:bodyPr/>
                    <a:lstStyle/>
                    <a:p>
                      <a:r>
                        <a:rPr kumimoji="0" lang="en-IN" sz="1800" b="1" kern="1200" dirty="0">
                          <a:solidFill>
                            <a:schemeClr val="tx1"/>
                          </a:solidFill>
                          <a:latin typeface="Palatino Linotype" pitchFamily="18" charset="0"/>
                          <a:ea typeface="+mn-ea"/>
                          <a:cs typeface="Arial" panose="020B0604020202020204" pitchFamily="34" charset="0"/>
                        </a:rPr>
                        <a:t>Datatypes</a:t>
                      </a:r>
                    </a:p>
                  </a:txBody>
                  <a:tcPr marL="91428" marR="91428">
                    <a:solidFill>
                      <a:schemeClr val="bg1"/>
                    </a:solidFill>
                  </a:tcPr>
                </a:tc>
                <a:tc>
                  <a:txBody>
                    <a:bodyPr/>
                    <a:lstStyle/>
                    <a:p>
                      <a:r>
                        <a:rPr kumimoji="0" lang="en-IN" sz="1800" b="1" kern="1200" dirty="0">
                          <a:solidFill>
                            <a:schemeClr val="tx1"/>
                          </a:solidFill>
                          <a:latin typeface="Palatino Linotype" pitchFamily="18" charset="0"/>
                          <a:ea typeface="+mn-ea"/>
                          <a:cs typeface="Arial" panose="020B0604020202020204" pitchFamily="34" charset="0"/>
                        </a:rPr>
                        <a:t>Size</a:t>
                      </a:r>
                    </a:p>
                  </a:txBody>
                  <a:tcPr marL="91428" marR="91428">
                    <a:solidFill>
                      <a:schemeClr val="bg1"/>
                    </a:solidFill>
                  </a:tcPr>
                </a:tc>
                <a:tc>
                  <a:txBody>
                    <a:bodyPr/>
                    <a:lstStyle/>
                    <a:p>
                      <a:r>
                        <a:rPr kumimoji="0" lang="en-IN" sz="1800" b="1" kern="1200" dirty="0">
                          <a:solidFill>
                            <a:schemeClr val="tx1"/>
                          </a:solidFill>
                          <a:latin typeface="Palatino Linotype" pitchFamily="18"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xmlns="" val="10000"/>
                  </a:ext>
                </a:extLst>
              </a:tr>
              <a:tr h="370840">
                <a:tc>
                  <a:txBody>
                    <a:bodyPr/>
                    <a:lstStyle/>
                    <a:p>
                      <a:r>
                        <a:rPr lang="en-US" sz="1800" b="0" i="0" kern="1200" dirty="0" smtClean="0">
                          <a:solidFill>
                            <a:schemeClr val="tx1"/>
                          </a:solidFill>
                          <a:latin typeface="Palatino Linotype" pitchFamily="18" charset="0"/>
                          <a:ea typeface="+mn-ea"/>
                          <a:cs typeface="+mn-cs"/>
                        </a:rPr>
                        <a:t>TINYBLOB</a:t>
                      </a:r>
                      <a:endParaRPr lang="en-IN" sz="1800" dirty="0">
                        <a:solidFill>
                          <a:schemeClr val="tx1"/>
                        </a:solidFill>
                        <a:latin typeface="Palatino Linotype" pitchFamily="18" charset="0"/>
                        <a:cs typeface="Arial" panose="020B0604020202020204" pitchFamily="34" charset="0"/>
                      </a:endParaRPr>
                    </a:p>
                  </a:txBody>
                  <a:tcPr marL="91428" marR="91428" anchor="ctr">
                    <a:solidFill>
                      <a:schemeClr val="bg1"/>
                    </a:solidFill>
                  </a:tcPr>
                </a:tc>
                <a:tc>
                  <a:txBody>
                    <a:bodyPr/>
                    <a:lstStyle/>
                    <a:p>
                      <a:endParaRPr lang="en-IN" sz="1800" dirty="0">
                        <a:solidFill>
                          <a:schemeClr val="tx1"/>
                        </a:solidFill>
                        <a:latin typeface="Palatino Linotype" pitchFamily="18" charset="0"/>
                        <a:cs typeface="Arial" panose="020B0604020202020204" pitchFamily="34" charset="0"/>
                      </a:endParaRPr>
                    </a:p>
                  </a:txBody>
                  <a:tcPr marL="91428" marR="91428" anchor="ctr">
                    <a:solidFill>
                      <a:schemeClr val="bg1"/>
                    </a:solidFill>
                  </a:tcPr>
                </a:tc>
                <a:tc>
                  <a:txBody>
                    <a:bodyPr/>
                    <a:lstStyle/>
                    <a:p>
                      <a:r>
                        <a:rPr lang="en-US" sz="1800" b="1" i="0" kern="1200" dirty="0" smtClean="0">
                          <a:solidFill>
                            <a:schemeClr val="tx1"/>
                          </a:solidFill>
                          <a:latin typeface="Palatino Linotype" pitchFamily="18" charset="0"/>
                          <a:ea typeface="+mn-ea"/>
                          <a:cs typeface="+mn-cs"/>
                        </a:rPr>
                        <a:t>range</a:t>
                      </a:r>
                      <a:r>
                        <a:rPr lang="en-US" sz="1800" b="0" i="0" kern="1200" dirty="0" smtClean="0">
                          <a:solidFill>
                            <a:schemeClr val="tx1"/>
                          </a:solidFill>
                          <a:latin typeface="Palatino Linotype" pitchFamily="18" charset="0"/>
                          <a:ea typeface="+mn-ea"/>
                          <a:cs typeface="+mn-cs"/>
                        </a:rPr>
                        <a:t> is </a:t>
                      </a:r>
                      <a:r>
                        <a:rPr lang="en-US" sz="1800" b="0" i="0" kern="1200" dirty="0" smtClean="0">
                          <a:solidFill>
                            <a:schemeClr val="tx1"/>
                          </a:solidFill>
                          <a:latin typeface="+mn-lt"/>
                          <a:ea typeface="+mn-ea"/>
                          <a:cs typeface="+mn-cs"/>
                        </a:rPr>
                        <a:t>255 bytes.</a:t>
                      </a:r>
                      <a:endParaRPr lang="en-IN" sz="1800" dirty="0">
                        <a:solidFill>
                          <a:schemeClr val="tx1"/>
                        </a:solidFill>
                        <a:latin typeface="Palatino Linotype" pitchFamily="18"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xmlns="" val="10001"/>
                  </a:ext>
                </a:extLst>
              </a:tr>
              <a:tr h="370840">
                <a:tc>
                  <a:txBody>
                    <a:bodyPr/>
                    <a:lstStyle/>
                    <a:p>
                      <a:r>
                        <a:rPr lang="en-US" sz="1800" b="0" i="0" kern="1200" dirty="0" smtClean="0">
                          <a:solidFill>
                            <a:schemeClr val="tx1"/>
                          </a:solidFill>
                          <a:latin typeface="Palatino Linotype" pitchFamily="18" charset="0"/>
                          <a:ea typeface="+mn-ea"/>
                          <a:cs typeface="+mn-cs"/>
                        </a:rPr>
                        <a:t>BLOB</a:t>
                      </a:r>
                      <a:endParaRPr lang="en-IN" sz="1800" dirty="0">
                        <a:solidFill>
                          <a:schemeClr val="tx1"/>
                        </a:solidFill>
                        <a:latin typeface="Palatino Linotype" pitchFamily="18" charset="0"/>
                        <a:cs typeface="Arial" panose="020B0604020202020204" pitchFamily="34" charset="0"/>
                      </a:endParaRPr>
                    </a:p>
                  </a:txBody>
                  <a:tcPr marL="91428" marR="91428" anchor="ctr">
                    <a:solidFill>
                      <a:schemeClr val="bg1"/>
                    </a:solidFill>
                  </a:tcPr>
                </a:tc>
                <a:tc>
                  <a:txBody>
                    <a:bodyPr/>
                    <a:lstStyle/>
                    <a:p>
                      <a:endParaRPr lang="en-IN" sz="1800" dirty="0">
                        <a:solidFill>
                          <a:schemeClr val="tx1"/>
                        </a:solidFill>
                        <a:latin typeface="Palatino Linotype" pitchFamily="18" charset="0"/>
                        <a:cs typeface="Arial" panose="020B0604020202020204" pitchFamily="34" charset="0"/>
                      </a:endParaRPr>
                    </a:p>
                  </a:txBody>
                  <a:tcPr marL="91428" marR="91428" anchor="ctr">
                    <a:solidFill>
                      <a:schemeClr val="bg1"/>
                    </a:solidFill>
                  </a:tcPr>
                </a:tc>
                <a:tc>
                  <a:txBody>
                    <a:bodyPr/>
                    <a:lstStyle/>
                    <a:p>
                      <a:r>
                        <a:rPr lang="en-US" sz="1800" b="1" i="0" kern="1200" dirty="0" smtClean="0">
                          <a:solidFill>
                            <a:schemeClr val="tx1"/>
                          </a:solidFill>
                          <a:latin typeface="Palatino Linotype" pitchFamily="18" charset="0"/>
                          <a:ea typeface="+mn-ea"/>
                          <a:cs typeface="+mn-cs"/>
                        </a:rPr>
                        <a:t>range</a:t>
                      </a:r>
                      <a:r>
                        <a:rPr lang="en-US" sz="1800" b="0" i="0" kern="1200" dirty="0" smtClean="0">
                          <a:solidFill>
                            <a:schemeClr val="tx1"/>
                          </a:solidFill>
                          <a:latin typeface="Palatino Linotype" pitchFamily="18" charset="0"/>
                          <a:ea typeface="+mn-ea"/>
                          <a:cs typeface="+mn-cs"/>
                        </a:rPr>
                        <a:t> is </a:t>
                      </a:r>
                      <a:r>
                        <a:rPr lang="en-US" sz="1800" b="0" i="0" kern="1200" dirty="0" smtClean="0">
                          <a:solidFill>
                            <a:schemeClr val="tx1"/>
                          </a:solidFill>
                          <a:latin typeface="+mn-lt"/>
                          <a:ea typeface="+mn-ea"/>
                          <a:cs typeface="+mn-cs"/>
                        </a:rPr>
                        <a:t>65,535 bytes.</a:t>
                      </a:r>
                      <a:endParaRPr lang="en-IN" sz="1800" dirty="0">
                        <a:solidFill>
                          <a:schemeClr val="tx1"/>
                        </a:solidFill>
                        <a:latin typeface="Palatino Linotype" pitchFamily="18"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xmlns="" val="10002"/>
                  </a:ext>
                </a:extLst>
              </a:tr>
              <a:tr h="370840">
                <a:tc>
                  <a:txBody>
                    <a:bodyPr/>
                    <a:lstStyle/>
                    <a:p>
                      <a:r>
                        <a:rPr lang="en-US" sz="1800" b="0" i="0" kern="1200" dirty="0" smtClean="0">
                          <a:solidFill>
                            <a:schemeClr val="tx1"/>
                          </a:solidFill>
                          <a:latin typeface="Palatino Linotype" pitchFamily="18" charset="0"/>
                          <a:ea typeface="+mn-ea"/>
                          <a:cs typeface="+mn-cs"/>
                        </a:rPr>
                        <a:t>MEDIUMBLOB</a:t>
                      </a:r>
                      <a:endParaRPr lang="en-IN" sz="1800" dirty="0">
                        <a:solidFill>
                          <a:schemeClr val="tx1"/>
                        </a:solidFill>
                        <a:latin typeface="Palatino Linotype" pitchFamily="18" charset="0"/>
                        <a:cs typeface="Arial" panose="020B0604020202020204" pitchFamily="34" charset="0"/>
                      </a:endParaRPr>
                    </a:p>
                  </a:txBody>
                  <a:tcPr marL="91428" marR="91428" anchor="ctr">
                    <a:solidFill>
                      <a:schemeClr val="bg1"/>
                    </a:solidFill>
                  </a:tcPr>
                </a:tc>
                <a:tc>
                  <a:txBody>
                    <a:bodyPr/>
                    <a:lstStyle/>
                    <a:p>
                      <a:endParaRPr lang="en-IN" sz="1800" dirty="0">
                        <a:solidFill>
                          <a:schemeClr val="tx1"/>
                        </a:solidFill>
                        <a:latin typeface="Palatino Linotype" pitchFamily="18" charset="0"/>
                        <a:cs typeface="Arial" panose="020B0604020202020204" pitchFamily="34" charset="0"/>
                      </a:endParaRPr>
                    </a:p>
                  </a:txBody>
                  <a:tcPr marL="91428" marR="91428" anchor="ctr">
                    <a:solidFill>
                      <a:schemeClr val="bg1"/>
                    </a:solidFill>
                  </a:tcPr>
                </a:tc>
                <a:tc>
                  <a:txBody>
                    <a:bodyPr/>
                    <a:lstStyle/>
                    <a:p>
                      <a:r>
                        <a:rPr lang="en-US" sz="1800" b="1" i="0" kern="1200" dirty="0" smtClean="0">
                          <a:solidFill>
                            <a:schemeClr val="tx1"/>
                          </a:solidFill>
                          <a:latin typeface="Palatino Linotype" pitchFamily="18" charset="0"/>
                          <a:ea typeface="+mn-ea"/>
                          <a:cs typeface="+mn-cs"/>
                        </a:rPr>
                        <a:t>range</a:t>
                      </a:r>
                      <a:r>
                        <a:rPr lang="en-US" sz="1800" b="0" i="0" kern="1200" dirty="0" smtClean="0">
                          <a:solidFill>
                            <a:schemeClr val="tx1"/>
                          </a:solidFill>
                          <a:latin typeface="Palatino Linotype" pitchFamily="18" charset="0"/>
                          <a:ea typeface="+mn-ea"/>
                          <a:cs typeface="+mn-cs"/>
                        </a:rPr>
                        <a:t> is </a:t>
                      </a:r>
                      <a:r>
                        <a:rPr lang="en-US" sz="1800" b="0" i="0" kern="1200" dirty="0" smtClean="0">
                          <a:solidFill>
                            <a:schemeClr val="tx1"/>
                          </a:solidFill>
                          <a:latin typeface="+mn-lt"/>
                          <a:ea typeface="+mn-ea"/>
                          <a:cs typeface="+mn-cs"/>
                        </a:rPr>
                        <a:t>16,777,215</a:t>
                      </a:r>
                      <a:r>
                        <a:rPr lang="en-US" sz="1800" b="1" i="0" kern="1200" dirty="0" smtClean="0">
                          <a:solidFill>
                            <a:schemeClr val="tx1"/>
                          </a:solidFill>
                          <a:latin typeface="+mn-lt"/>
                          <a:ea typeface="+mn-ea"/>
                          <a:cs typeface="+mn-cs"/>
                        </a:rPr>
                        <a:t> </a:t>
                      </a:r>
                      <a:r>
                        <a:rPr lang="en-US" sz="1800" b="0" i="0" kern="1200" dirty="0" smtClean="0">
                          <a:solidFill>
                            <a:schemeClr val="tx1"/>
                          </a:solidFill>
                          <a:latin typeface="+mn-lt"/>
                          <a:ea typeface="+mn-ea"/>
                          <a:cs typeface="+mn-cs"/>
                        </a:rPr>
                        <a:t>bytes.</a:t>
                      </a:r>
                      <a:endParaRPr lang="en-IN" sz="1800" dirty="0">
                        <a:solidFill>
                          <a:schemeClr val="tx1"/>
                        </a:solidFill>
                        <a:latin typeface="Palatino Linotype" pitchFamily="18"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xmlns="" val="10003"/>
                  </a:ext>
                </a:extLst>
              </a:tr>
              <a:tr h="370840">
                <a:tc>
                  <a:txBody>
                    <a:bodyPr/>
                    <a:lstStyle/>
                    <a:p>
                      <a:r>
                        <a:rPr lang="en-US" sz="1800" b="0" i="0" kern="1200" dirty="0" smtClean="0">
                          <a:solidFill>
                            <a:schemeClr val="tx1"/>
                          </a:solidFill>
                          <a:latin typeface="Palatino Linotype" pitchFamily="18" charset="0"/>
                          <a:ea typeface="+mn-ea"/>
                          <a:cs typeface="+mn-cs"/>
                        </a:rPr>
                        <a:t>LONGBLOB</a:t>
                      </a:r>
                      <a:endParaRPr lang="en-IN" sz="1800" dirty="0">
                        <a:solidFill>
                          <a:schemeClr val="tx1"/>
                        </a:solidFill>
                        <a:latin typeface="Palatino Linotype" pitchFamily="18" charset="0"/>
                        <a:cs typeface="Arial" panose="020B0604020202020204" pitchFamily="34" charset="0"/>
                      </a:endParaRPr>
                    </a:p>
                  </a:txBody>
                  <a:tcPr marL="91428" marR="91428" anchor="ctr">
                    <a:solidFill>
                      <a:schemeClr val="bg1"/>
                    </a:solidFill>
                  </a:tcPr>
                </a:tc>
                <a:tc>
                  <a:txBody>
                    <a:bodyPr/>
                    <a:lstStyle/>
                    <a:p>
                      <a:endParaRPr lang="en-IN" sz="1800" dirty="0">
                        <a:solidFill>
                          <a:schemeClr val="tx1"/>
                        </a:solidFill>
                        <a:latin typeface="Palatino Linotype" pitchFamily="18" charset="0"/>
                        <a:cs typeface="Arial" panose="020B0604020202020204" pitchFamily="34" charset="0"/>
                      </a:endParaRPr>
                    </a:p>
                  </a:txBody>
                  <a:tcPr marL="91428" marR="91428" anchor="ctr">
                    <a:solidFill>
                      <a:schemeClr val="bg1"/>
                    </a:solidFill>
                  </a:tcPr>
                </a:tc>
                <a:tc>
                  <a:txBody>
                    <a:bodyPr/>
                    <a:lstStyle/>
                    <a:p>
                      <a:r>
                        <a:rPr lang="en-US" sz="1800" b="1" i="0" kern="1200" dirty="0" smtClean="0">
                          <a:solidFill>
                            <a:schemeClr val="tx1"/>
                          </a:solidFill>
                          <a:latin typeface="Palatino Linotype" pitchFamily="18" charset="0"/>
                          <a:ea typeface="+mn-ea"/>
                          <a:cs typeface="+mn-cs"/>
                        </a:rPr>
                        <a:t>range</a:t>
                      </a:r>
                      <a:r>
                        <a:rPr lang="en-US" sz="1800" b="0" i="0" kern="1200" dirty="0" smtClean="0">
                          <a:solidFill>
                            <a:schemeClr val="tx1"/>
                          </a:solidFill>
                          <a:latin typeface="Palatino Linotype" pitchFamily="18" charset="0"/>
                          <a:ea typeface="+mn-ea"/>
                          <a:cs typeface="+mn-cs"/>
                        </a:rPr>
                        <a:t> is </a:t>
                      </a:r>
                      <a:r>
                        <a:rPr lang="en-US" sz="1800" b="0" i="0" kern="1200" dirty="0" smtClean="0">
                          <a:solidFill>
                            <a:schemeClr val="tx1"/>
                          </a:solidFill>
                          <a:latin typeface="+mn-lt"/>
                          <a:ea typeface="+mn-ea"/>
                          <a:cs typeface="+mn-cs"/>
                        </a:rPr>
                        <a:t>4,294,967,295 bytes.</a:t>
                      </a:r>
                      <a:endParaRPr lang="en-IN" sz="1800" dirty="0">
                        <a:solidFill>
                          <a:schemeClr val="tx1"/>
                        </a:solidFill>
                        <a:latin typeface="Palatino Linotype" pitchFamily="18"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xmlns="" val="10004"/>
                  </a:ext>
                </a:extLst>
              </a:tr>
            </a:tbl>
          </a:graphicData>
        </a:graphic>
      </p:graphicFrame>
      <p:pic>
        <p:nvPicPr>
          <p:cNvPr id="1026" name="Picture 2"/>
          <p:cNvPicPr>
            <a:picLocks noChangeAspect="1" noChangeArrowheads="1"/>
          </p:cNvPicPr>
          <p:nvPr/>
        </p:nvPicPr>
        <p:blipFill>
          <a:blip r:embed="rId3" cstate="print"/>
          <a:srcRect/>
          <a:stretch>
            <a:fillRect/>
          </a:stretch>
        </p:blipFill>
        <p:spPr bwMode="auto">
          <a:xfrm>
            <a:off x="4222998" y="4338970"/>
            <a:ext cx="2376264" cy="1659402"/>
          </a:xfrm>
          <a:prstGeom prst="rect">
            <a:avLst/>
          </a:prstGeom>
          <a:noFill/>
          <a:ln w="9525">
            <a:noFill/>
            <a:miter lim="800000"/>
            <a:headEnd/>
            <a:tailEnd/>
          </a:ln>
        </p:spPr>
      </p:pic>
      <p:sp>
        <p:nvSpPr>
          <p:cNvPr id="12" name="Rectangle 11"/>
          <p:cNvSpPr/>
          <p:nvPr/>
        </p:nvSpPr>
        <p:spPr>
          <a:xfrm>
            <a:off x="406574" y="4338970"/>
            <a:ext cx="6092825" cy="1754326"/>
          </a:xfrm>
          <a:prstGeom prst="rect">
            <a:avLst/>
          </a:prstGeom>
        </p:spPr>
        <p:txBody>
          <a:bodyPr>
            <a:spAutoFit/>
          </a:bodyPr>
          <a:lstStyle/>
          <a:p>
            <a:r>
              <a:rPr lang="en-US" dirty="0" smtClean="0"/>
              <a:t>CREATE TABLE blob_table (  </a:t>
            </a:r>
          </a:p>
          <a:p>
            <a:r>
              <a:rPr lang="en-US" dirty="0" smtClean="0"/>
              <a:t>   col_tinyblob TINYBLOB,</a:t>
            </a:r>
          </a:p>
          <a:p>
            <a:r>
              <a:rPr lang="en-US" dirty="0" smtClean="0"/>
              <a:t>   col_blob BLOB,</a:t>
            </a:r>
          </a:p>
          <a:p>
            <a:r>
              <a:rPr lang="en-US" dirty="0" smtClean="0"/>
              <a:t>   col_mediumblob MEDIUMBLOB,</a:t>
            </a:r>
          </a:p>
          <a:p>
            <a:r>
              <a:rPr lang="en-US" dirty="0" smtClean="0"/>
              <a:t>   col_LONGBLOB LONGBLOB</a:t>
            </a:r>
          </a:p>
          <a:p>
            <a:r>
              <a:rPr lang="en-US" dirty="0" smtClean="0"/>
              <a:t> );</a:t>
            </a:r>
            <a:endParaRPr lang="en-US" dirty="0"/>
          </a:p>
        </p:txBody>
      </p:sp>
      <p:sp>
        <p:nvSpPr>
          <p:cNvPr id="8" name="Rectangle 7"/>
          <p:cNvSpPr/>
          <p:nvPr/>
        </p:nvSpPr>
        <p:spPr>
          <a:xfrm>
            <a:off x="11755679" y="0"/>
            <a:ext cx="397866" cy="369332"/>
          </a:xfrm>
          <a:prstGeom prst="rect">
            <a:avLst/>
          </a:prstGeom>
        </p:spPr>
        <p:txBody>
          <a:bodyPr wrap="none">
            <a:spAutoFit/>
          </a:bodyPr>
          <a:lstStyle/>
          <a:p>
            <a:r>
              <a:rPr lang="en-IN" dirty="0" smtClean="0">
                <a:latin typeface="Segoe UI Light" panose="020B0502040204020203" pitchFamily="34" charset="0"/>
                <a:cs typeface="Segoe UI Light" panose="020B0502040204020203" pitchFamily="34" charset="0"/>
              </a:rPr>
              <a:t>(1)</a:t>
            </a:r>
            <a:endParaRPr lang="en-US" dirty="0"/>
          </a:p>
        </p:txBody>
      </p:sp>
    </p:spTree>
    <p:extLst>
      <p:ext uri="{BB962C8B-B14F-4D97-AF65-F5344CB8AC3E}">
        <p14:creationId xmlns:p14="http://schemas.microsoft.com/office/powerpoint/2010/main" xmlns="" val="418711980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3802" y="3"/>
            <a:ext cx="9142810" cy="646331"/>
          </a:xfrm>
          <a:prstGeom prst="rect">
            <a:avLst/>
          </a:prstGeom>
          <a:solidFill>
            <a:schemeClr val="bg1"/>
          </a:solidFill>
        </p:spPr>
        <p:txBody>
          <a:bodyPr wrap="square">
            <a:spAutoFit/>
          </a:bodyPr>
          <a:lstStyle/>
          <a:p>
            <a:pPr algn="r"/>
            <a:r>
              <a:rPr lang="en-US" sz="3600" dirty="0" smtClean="0"/>
              <a:t>similarity between blob and string</a:t>
            </a:r>
            <a:endParaRPr lang="en-IN" sz="3600" dirty="0">
              <a:latin typeface="Arial" panose="020B0604020202020204" pitchFamily="34" charset="0"/>
              <a:cs typeface="Arial" panose="020B0604020202020204" pitchFamily="34" charset="0"/>
            </a:endParaRPr>
          </a:p>
        </p:txBody>
      </p:sp>
      <p:pic>
        <p:nvPicPr>
          <p:cNvPr id="9" name="Picture 8">
            <a:extLst>
              <a:ext uri="{FF2B5EF4-FFF2-40B4-BE49-F238E27FC236}">
                <a16:creationId xmlns:a16="http://schemas.microsoft.com/office/drawing/2014/main" xmlns="" id="{8C6F0AA9-06F7-4616-8274-510A824F6E63}"/>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8542" y="116632"/>
            <a:ext cx="1371859" cy="445150"/>
          </a:xfrm>
          <a:prstGeom prst="rect">
            <a:avLst/>
          </a:prstGeom>
        </p:spPr>
      </p:pic>
      <p:sp>
        <p:nvSpPr>
          <p:cNvPr id="8" name="Rectangle 7"/>
          <p:cNvSpPr/>
          <p:nvPr/>
        </p:nvSpPr>
        <p:spPr>
          <a:xfrm>
            <a:off x="11755679" y="0"/>
            <a:ext cx="397866" cy="369332"/>
          </a:xfrm>
          <a:prstGeom prst="rect">
            <a:avLst/>
          </a:prstGeom>
        </p:spPr>
        <p:txBody>
          <a:bodyPr wrap="none">
            <a:spAutoFit/>
          </a:bodyPr>
          <a:lstStyle/>
          <a:p>
            <a:r>
              <a:rPr lang="en-IN" dirty="0" smtClean="0">
                <a:latin typeface="Segoe UI Light" panose="020B0502040204020203" pitchFamily="34" charset="0"/>
                <a:cs typeface="Segoe UI Light" panose="020B0502040204020203" pitchFamily="34" charset="0"/>
              </a:rPr>
              <a:t>(1)</a:t>
            </a:r>
            <a:endParaRPr lang="en-US" dirty="0"/>
          </a:p>
        </p:txBody>
      </p:sp>
      <p:sp>
        <p:nvSpPr>
          <p:cNvPr id="13" name="Rectangle 12"/>
          <p:cNvSpPr/>
          <p:nvPr/>
        </p:nvSpPr>
        <p:spPr>
          <a:xfrm>
            <a:off x="380166" y="1500174"/>
            <a:ext cx="11501518" cy="1477328"/>
          </a:xfrm>
          <a:prstGeom prst="rect">
            <a:avLst/>
          </a:prstGeom>
        </p:spPr>
        <p:txBody>
          <a:bodyPr wrap="square">
            <a:spAutoFit/>
          </a:bodyPr>
          <a:lstStyle/>
          <a:p>
            <a:r>
              <a:rPr lang="en-US" b="1" dirty="0" smtClean="0"/>
              <a:t>BLOB</a:t>
            </a:r>
            <a:r>
              <a:rPr lang="en-US" dirty="0" smtClean="0"/>
              <a:t> values behave like byte string and BLOB does not have a character set. Therefore, comparison and sorting is fully dependent upon numeric values of bytes.</a:t>
            </a:r>
          </a:p>
          <a:p>
            <a:endParaRPr lang="en-US" dirty="0" smtClean="0"/>
          </a:p>
          <a:p>
            <a:r>
              <a:rPr lang="en-US" b="1" dirty="0" smtClean="0"/>
              <a:t>TEXT</a:t>
            </a:r>
            <a:r>
              <a:rPr lang="en-US" dirty="0" smtClean="0"/>
              <a:t> values behave like non-binary string or character string. TEXT has a character set and the comparison/ sorting fully depends upon the collection of character set.</a:t>
            </a:r>
            <a:endParaRPr lang="en-US" dirty="0"/>
          </a:p>
        </p:txBody>
      </p:sp>
    </p:spTree>
    <p:extLst>
      <p:ext uri="{BB962C8B-B14F-4D97-AF65-F5344CB8AC3E}">
        <p14:creationId xmlns:p14="http://schemas.microsoft.com/office/powerpoint/2010/main" xmlns="" val="4187119804"/>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182" y="2060848"/>
            <a:ext cx="8838049" cy="914400"/>
          </a:xfrm>
          <a:prstGeom prst="rect">
            <a:avLst/>
          </a:prstGeom>
        </p:spPr>
        <p:txBody>
          <a:bodyPr>
            <a:normAutofit/>
          </a:bodyPr>
          <a:lstStyle/>
          <a:p>
            <a:pPr algn="ctr"/>
            <a:r>
              <a:rPr lang="en-US" sz="4800" dirty="0" smtClean="0"/>
              <a:t>Categories of datatype</a:t>
            </a:r>
            <a:endParaRPr lang="en-US" sz="4800" i="1" dirty="0">
              <a:latin typeface="Segoe UI Light" panose="020B0502040204020203" pitchFamily="34" charset="0"/>
              <a:cs typeface="Segoe UI Light" panose="020B0502040204020203" pitchFamily="34" charset="0"/>
            </a:endParaRPr>
          </a:p>
        </p:txBody>
      </p:sp>
      <p:pic>
        <p:nvPicPr>
          <p:cNvPr id="12" name="Picture 11">
            <a:extLst>
              <a:ext uri="{FF2B5EF4-FFF2-40B4-BE49-F238E27FC236}">
                <a16:creationId xmlns:a16="http://schemas.microsoft.com/office/drawing/2014/main" xmlns="" id="{376A40D3-BDBE-40ED-8E56-15C49E3DE9B0}"/>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8542" y="116632"/>
            <a:ext cx="1371859" cy="445150"/>
          </a:xfrm>
          <a:prstGeom prst="rect">
            <a:avLst/>
          </a:prstGeom>
        </p:spPr>
      </p:pic>
      <p:sp>
        <p:nvSpPr>
          <p:cNvPr id="11" name="Footer Placeholder 2">
            <a:extLst>
              <a:ext uri="{FF2B5EF4-FFF2-40B4-BE49-F238E27FC236}">
                <a16:creationId xmlns:a16="http://schemas.microsoft.com/office/drawing/2014/main" xmlns="" id="{6E71ED8E-3D54-4568-9791-BB4BE74489E7}"/>
              </a:ext>
            </a:extLst>
          </p:cNvPr>
          <p:cNvSpPr txBox="1">
            <a:spLocks/>
          </p:cNvSpPr>
          <p:nvPr/>
        </p:nvSpPr>
        <p:spPr>
          <a:xfrm>
            <a:off x="3237431" y="6523037"/>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sp>
        <p:nvSpPr>
          <p:cNvPr id="14" name="Rectangle 13"/>
          <p:cNvSpPr/>
          <p:nvPr/>
        </p:nvSpPr>
        <p:spPr>
          <a:xfrm>
            <a:off x="694607" y="3284984"/>
            <a:ext cx="2088232" cy="1754326"/>
          </a:xfrm>
          <a:prstGeom prst="rect">
            <a:avLst/>
          </a:prstGeom>
        </p:spPr>
        <p:txBody>
          <a:bodyPr wrap="square">
            <a:spAutoFit/>
          </a:bodyPr>
          <a:lstStyle/>
          <a:p>
            <a:pPr marL="342900" indent="-342900">
              <a:lnSpc>
                <a:spcPct val="150000"/>
              </a:lnSpc>
              <a:buFont typeface="Arial" pitchFamily="34" charset="0"/>
              <a:buChar char="•"/>
            </a:pPr>
            <a:r>
              <a:rPr lang="en-US" dirty="0" smtClean="0">
                <a:latin typeface="Palatino Linotype" pitchFamily="18" charset="0"/>
              </a:rPr>
              <a:t>numeric</a:t>
            </a:r>
          </a:p>
          <a:p>
            <a:pPr marL="342900" indent="-342900">
              <a:lnSpc>
                <a:spcPct val="150000"/>
              </a:lnSpc>
              <a:buFont typeface="Arial" pitchFamily="34" charset="0"/>
              <a:buChar char="•"/>
            </a:pPr>
            <a:r>
              <a:rPr lang="en-US" dirty="0" smtClean="0">
                <a:latin typeface="Palatino Linotype" pitchFamily="18" charset="0"/>
              </a:rPr>
              <a:t>string</a:t>
            </a:r>
          </a:p>
          <a:p>
            <a:pPr marL="342900" indent="-342900">
              <a:lnSpc>
                <a:spcPct val="150000"/>
              </a:lnSpc>
              <a:buFont typeface="Arial" pitchFamily="34" charset="0"/>
              <a:buChar char="•"/>
            </a:pPr>
            <a:r>
              <a:rPr lang="en-US" dirty="0" smtClean="0">
                <a:latin typeface="Palatino Linotype" pitchFamily="18" charset="0"/>
              </a:rPr>
              <a:t>date</a:t>
            </a:r>
          </a:p>
          <a:p>
            <a:pPr marL="342900" indent="-342900">
              <a:lnSpc>
                <a:spcPct val="150000"/>
              </a:lnSpc>
              <a:buFont typeface="Arial" pitchFamily="34" charset="0"/>
              <a:buChar char="•"/>
            </a:pPr>
            <a:r>
              <a:rPr lang="en-US" dirty="0" smtClean="0">
                <a:latin typeface="Palatino Linotype" pitchFamily="18" charset="0"/>
              </a:rPr>
              <a:t>binary</a:t>
            </a:r>
            <a:endParaRPr lang="en-US" dirty="0">
              <a:latin typeface="Palatino Linotype" pitchFamily="18" charset="0"/>
            </a:endParaRPr>
          </a:p>
        </p:txBody>
      </p:sp>
      <p:sp>
        <p:nvSpPr>
          <p:cNvPr id="6" name="Rectangle 5"/>
          <p:cNvSpPr/>
          <p:nvPr/>
        </p:nvSpPr>
        <p:spPr>
          <a:xfrm>
            <a:off x="11755679" y="0"/>
            <a:ext cx="397866" cy="369332"/>
          </a:xfrm>
          <a:prstGeom prst="rect">
            <a:avLst/>
          </a:prstGeom>
        </p:spPr>
        <p:txBody>
          <a:bodyPr wrap="none">
            <a:spAutoFit/>
          </a:bodyPr>
          <a:lstStyle/>
          <a:p>
            <a:r>
              <a:rPr lang="en-IN" dirty="0" smtClean="0">
                <a:latin typeface="Segoe UI Light" panose="020B0502040204020203" pitchFamily="34" charset="0"/>
                <a:cs typeface="Segoe UI Light" panose="020B0502040204020203" pitchFamily="34" charset="0"/>
              </a:rPr>
              <a:t>(1)</a:t>
            </a:r>
            <a:endParaRPr lang="en-US" dirty="0"/>
          </a:p>
        </p:txBody>
      </p:sp>
    </p:spTree>
    <p:extLst>
      <p:ext uri="{BB962C8B-B14F-4D97-AF65-F5344CB8AC3E}">
        <p14:creationId xmlns:p14="http://schemas.microsoft.com/office/powerpoint/2010/main" xmlns="" val="12358702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3802" y="3"/>
            <a:ext cx="9142810" cy="646331"/>
          </a:xfrm>
          <a:prstGeom prst="rect">
            <a:avLst/>
          </a:prstGeom>
          <a:solidFill>
            <a:schemeClr val="bg1"/>
          </a:solidFill>
        </p:spPr>
        <p:txBody>
          <a:bodyPr wrap="square">
            <a:spAutoFit/>
          </a:bodyPr>
          <a:lstStyle/>
          <a:p>
            <a:pPr algn="r"/>
            <a:r>
              <a:rPr lang="en-IN" sz="3600" dirty="0" smtClean="0">
                <a:latin typeface="Arial" panose="020B0604020202020204" pitchFamily="34" charset="0"/>
                <a:cs typeface="Arial" panose="020B0604020202020204" pitchFamily="34" charset="0"/>
              </a:rPr>
              <a:t>numeric datatype</a:t>
            </a:r>
            <a:endParaRPr lang="en-IN" sz="3600" dirty="0">
              <a:latin typeface="Arial" panose="020B0604020202020204" pitchFamily="34" charset="0"/>
              <a:cs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xmlns="" val="3742856346"/>
              </p:ext>
            </p:extLst>
          </p:nvPr>
        </p:nvGraphicFramePr>
        <p:xfrm>
          <a:off x="478582" y="966336"/>
          <a:ext cx="11449272" cy="2966720"/>
        </p:xfrm>
        <a:graphic>
          <a:graphicData uri="http://schemas.openxmlformats.org/drawingml/2006/table">
            <a:tbl>
              <a:tblPr firstRow="1" bandRow="1">
                <a:tableStyleId>{7E9639D4-E3E2-4D34-9284-5A2195B3D0D7}</a:tableStyleId>
              </a:tblPr>
              <a:tblGrid>
                <a:gridCol w="3240360">
                  <a:extLst>
                    <a:ext uri="{9D8B030D-6E8A-4147-A177-3AD203B41FA5}">
                      <a16:colId xmlns:a16="http://schemas.microsoft.com/office/drawing/2014/main" xmlns="" val="20000"/>
                    </a:ext>
                  </a:extLst>
                </a:gridCol>
                <a:gridCol w="1152128">
                  <a:extLst>
                    <a:ext uri="{9D8B030D-6E8A-4147-A177-3AD203B41FA5}">
                      <a16:colId xmlns:a16="http://schemas.microsoft.com/office/drawing/2014/main" xmlns="" val="20001"/>
                    </a:ext>
                  </a:extLst>
                </a:gridCol>
                <a:gridCol w="7056784">
                  <a:extLst>
                    <a:ext uri="{9D8B030D-6E8A-4147-A177-3AD203B41FA5}">
                      <a16:colId xmlns:a16="http://schemas.microsoft.com/office/drawing/2014/main" xmlns="" val="20002"/>
                    </a:ext>
                  </a:extLst>
                </a:gridCol>
              </a:tblGrid>
              <a:tr h="370840">
                <a:tc>
                  <a:txBody>
                    <a:bodyPr/>
                    <a:lstStyle/>
                    <a:p>
                      <a:r>
                        <a:rPr kumimoji="0" lang="en-IN" sz="1600" b="1" kern="1200" dirty="0">
                          <a:solidFill>
                            <a:schemeClr val="tx1"/>
                          </a:solidFill>
                          <a:latin typeface="Arial" pitchFamily="34" charset="0"/>
                          <a:ea typeface="+mn-ea"/>
                          <a:cs typeface="Arial" pitchFamily="34" charset="0"/>
                        </a:rPr>
                        <a:t>Datatypes</a:t>
                      </a:r>
                    </a:p>
                  </a:txBody>
                  <a:tcPr marL="91428" marR="91428">
                    <a:solidFill>
                      <a:schemeClr val="bg1"/>
                    </a:solidFill>
                  </a:tcPr>
                </a:tc>
                <a:tc>
                  <a:txBody>
                    <a:bodyPr/>
                    <a:lstStyle/>
                    <a:p>
                      <a:r>
                        <a:rPr kumimoji="0" lang="en-IN" sz="1600" b="1" kern="1200" dirty="0">
                          <a:solidFill>
                            <a:schemeClr val="tx1"/>
                          </a:solidFill>
                          <a:latin typeface="Arial" pitchFamily="34" charset="0"/>
                          <a:ea typeface="+mn-ea"/>
                          <a:cs typeface="Arial" pitchFamily="34" charset="0"/>
                        </a:rPr>
                        <a:t>Size</a:t>
                      </a:r>
                    </a:p>
                  </a:txBody>
                  <a:tcPr marL="91428" marR="91428">
                    <a:solidFill>
                      <a:schemeClr val="bg1"/>
                    </a:solidFill>
                  </a:tcPr>
                </a:tc>
                <a:tc>
                  <a:txBody>
                    <a:bodyPr/>
                    <a:lstStyle/>
                    <a:p>
                      <a:r>
                        <a:rPr kumimoji="0" lang="en-IN" sz="1600" b="1" kern="1200" dirty="0">
                          <a:solidFill>
                            <a:schemeClr val="tx1"/>
                          </a:solidFill>
                          <a:latin typeface="Arial" pitchFamily="34" charset="0"/>
                          <a:ea typeface="+mn-ea"/>
                          <a:cs typeface="Arial" pitchFamily="34" charset="0"/>
                        </a:rPr>
                        <a:t>Description</a:t>
                      </a:r>
                    </a:p>
                  </a:txBody>
                  <a:tcPr marL="91428" marR="91428">
                    <a:solidFill>
                      <a:schemeClr val="bg1"/>
                    </a:solidFill>
                  </a:tcPr>
                </a:tc>
                <a:extLst>
                  <a:ext uri="{0D108BD9-81ED-4DB2-BD59-A6C34878D82A}">
                    <a16:rowId xmlns:a16="http://schemas.microsoft.com/office/drawing/2014/main" xmlns="" val="10000"/>
                  </a:ext>
                </a:extLst>
              </a:tr>
              <a:tr h="370840">
                <a:tc>
                  <a:txBody>
                    <a:bodyPr/>
                    <a:lstStyle/>
                    <a:p>
                      <a:r>
                        <a:rPr lang="en-IN" sz="1600" dirty="0">
                          <a:solidFill>
                            <a:schemeClr val="tx1"/>
                          </a:solidFill>
                          <a:latin typeface="Arial" pitchFamily="34" charset="0"/>
                          <a:cs typeface="Arial" pitchFamily="34" charset="0"/>
                        </a:rPr>
                        <a:t>TINYINT [(length)]</a:t>
                      </a:r>
                    </a:p>
                  </a:txBody>
                  <a:tcPr marL="91428" marR="91428" anchor="ctr">
                    <a:solidFill>
                      <a:schemeClr val="bg1"/>
                    </a:solidFill>
                  </a:tcPr>
                </a:tc>
                <a:tc>
                  <a:txBody>
                    <a:bodyPr/>
                    <a:lstStyle/>
                    <a:p>
                      <a:r>
                        <a:rPr lang="en-IN" sz="1600" dirty="0">
                          <a:solidFill>
                            <a:schemeClr val="tx1"/>
                          </a:solidFill>
                          <a:latin typeface="Arial" pitchFamily="34" charset="0"/>
                          <a:cs typeface="Arial" pitchFamily="34" charset="0"/>
                        </a:rPr>
                        <a:t>1 byte</a:t>
                      </a:r>
                    </a:p>
                  </a:txBody>
                  <a:tcPr marL="91428" marR="91428" anchor="ctr">
                    <a:solidFill>
                      <a:schemeClr val="bg1"/>
                    </a:solidFill>
                  </a:tcPr>
                </a:tc>
                <a:tc>
                  <a:txBody>
                    <a:bodyPr/>
                    <a:lstStyle/>
                    <a:p>
                      <a:r>
                        <a:rPr kumimoji="0" lang="en-IN" sz="1600" b="0" i="0" kern="1200" dirty="0">
                          <a:solidFill>
                            <a:schemeClr val="tx1"/>
                          </a:solidFill>
                          <a:effectLst/>
                          <a:latin typeface="Arial" pitchFamily="34" charset="0"/>
                          <a:ea typeface="+mn-ea"/>
                          <a:cs typeface="Arial" pitchFamily="34" charset="0"/>
                        </a:rPr>
                        <a:t> -128 to +127 </a:t>
                      </a:r>
                      <a:r>
                        <a:rPr kumimoji="0" lang="en-IN" sz="1600" b="1" i="0" kern="1200" dirty="0">
                          <a:solidFill>
                            <a:schemeClr val="tx1"/>
                          </a:solidFill>
                          <a:effectLst/>
                          <a:latin typeface="Arial" pitchFamily="34" charset="0"/>
                          <a:ea typeface="+mn-ea"/>
                          <a:cs typeface="Arial" pitchFamily="34" charset="0"/>
                        </a:rPr>
                        <a:t>(</a:t>
                      </a:r>
                      <a:r>
                        <a:rPr lang="en-US" sz="1600" b="1" i="0" kern="1200" dirty="0">
                          <a:solidFill>
                            <a:schemeClr val="tx1"/>
                          </a:solidFill>
                          <a:effectLst/>
                          <a:latin typeface="Arial" pitchFamily="34" charset="0"/>
                          <a:ea typeface="+mn-ea"/>
                          <a:cs typeface="Arial" pitchFamily="34" charset="0"/>
                        </a:rPr>
                        <a:t>The unsigned range is </a:t>
                      </a:r>
                      <a:r>
                        <a:rPr lang="en-US" sz="1600" b="1" dirty="0">
                          <a:latin typeface="Arial" pitchFamily="34" charset="0"/>
                          <a:cs typeface="Arial" pitchFamily="34" charset="0"/>
                        </a:rPr>
                        <a:t>0</a:t>
                      </a:r>
                      <a:r>
                        <a:rPr lang="en-US" sz="1600" b="1" i="0" kern="1200" dirty="0">
                          <a:solidFill>
                            <a:schemeClr val="tx1"/>
                          </a:solidFill>
                          <a:effectLst/>
                          <a:latin typeface="Arial" pitchFamily="34" charset="0"/>
                          <a:ea typeface="+mn-ea"/>
                          <a:cs typeface="Arial" pitchFamily="34" charset="0"/>
                        </a:rPr>
                        <a:t> to </a:t>
                      </a:r>
                      <a:r>
                        <a:rPr lang="en-US" sz="1600" b="1" dirty="0">
                          <a:latin typeface="Arial" pitchFamily="34" charset="0"/>
                          <a:cs typeface="Arial" pitchFamily="34" charset="0"/>
                        </a:rPr>
                        <a:t>255)</a:t>
                      </a:r>
                      <a:r>
                        <a:rPr lang="en-US" sz="1600" b="1" i="0" kern="1200" dirty="0">
                          <a:solidFill>
                            <a:schemeClr val="tx1"/>
                          </a:solidFill>
                          <a:effectLst/>
                          <a:latin typeface="Arial" pitchFamily="34" charset="0"/>
                          <a:ea typeface="+mn-ea"/>
                          <a:cs typeface="Arial" pitchFamily="34" charset="0"/>
                        </a:rPr>
                        <a:t>.</a:t>
                      </a:r>
                      <a:endParaRPr lang="en-IN" sz="1600" b="1" dirty="0">
                        <a:solidFill>
                          <a:schemeClr val="tx1"/>
                        </a:solidFill>
                        <a:latin typeface="Arial" pitchFamily="34" charset="0"/>
                        <a:cs typeface="Arial" pitchFamily="34" charset="0"/>
                      </a:endParaRPr>
                    </a:p>
                  </a:txBody>
                  <a:tcPr marL="91428" marR="91428" anchor="ctr">
                    <a:solidFill>
                      <a:schemeClr val="bg1"/>
                    </a:solidFill>
                  </a:tcPr>
                </a:tc>
                <a:extLst>
                  <a:ext uri="{0D108BD9-81ED-4DB2-BD59-A6C34878D82A}">
                    <a16:rowId xmlns:a16="http://schemas.microsoft.com/office/drawing/2014/main" xmlns="" val="10001"/>
                  </a:ext>
                </a:extLst>
              </a:tr>
              <a:tr h="370840">
                <a:tc>
                  <a:txBody>
                    <a:bodyPr/>
                    <a:lstStyle/>
                    <a:p>
                      <a:r>
                        <a:rPr lang="en-IN" sz="1600" dirty="0">
                          <a:solidFill>
                            <a:schemeClr val="tx1"/>
                          </a:solidFill>
                          <a:latin typeface="Arial" pitchFamily="34" charset="0"/>
                          <a:cs typeface="Arial" pitchFamily="34" charset="0"/>
                        </a:rPr>
                        <a:t>SMALLINT [(length)]</a:t>
                      </a:r>
                    </a:p>
                  </a:txBody>
                  <a:tcPr marL="91428" marR="91428" anchor="ctr">
                    <a:solidFill>
                      <a:schemeClr val="bg1"/>
                    </a:solidFill>
                  </a:tcPr>
                </a:tc>
                <a:tc>
                  <a:txBody>
                    <a:bodyPr/>
                    <a:lstStyle/>
                    <a:p>
                      <a:r>
                        <a:rPr lang="en-IN" sz="1600" dirty="0">
                          <a:solidFill>
                            <a:schemeClr val="tx1"/>
                          </a:solidFill>
                          <a:latin typeface="Arial" pitchFamily="34" charset="0"/>
                          <a:cs typeface="Arial" pitchFamily="34" charset="0"/>
                        </a:rPr>
                        <a:t>2 bytes</a:t>
                      </a:r>
                    </a:p>
                  </a:txBody>
                  <a:tcPr marL="91428" marR="91428" anchor="ctr">
                    <a:solidFill>
                      <a:schemeClr val="bg1"/>
                    </a:solidFill>
                  </a:tcPr>
                </a:tc>
                <a:tc>
                  <a:txBody>
                    <a:bodyPr/>
                    <a:lstStyle/>
                    <a:p>
                      <a:r>
                        <a:rPr lang="en-US" sz="1600" dirty="0">
                          <a:latin typeface="Arial" pitchFamily="34" charset="0"/>
                          <a:cs typeface="Arial" pitchFamily="34" charset="0"/>
                        </a:rPr>
                        <a:t>-32768</a:t>
                      </a:r>
                      <a:r>
                        <a:rPr lang="en-US" sz="1600" b="0" i="0" kern="1200" dirty="0">
                          <a:solidFill>
                            <a:schemeClr val="tx1"/>
                          </a:solidFill>
                          <a:effectLst/>
                          <a:latin typeface="Arial" pitchFamily="34" charset="0"/>
                          <a:ea typeface="+mn-ea"/>
                          <a:cs typeface="Arial" pitchFamily="34" charset="0"/>
                        </a:rPr>
                        <a:t> to </a:t>
                      </a:r>
                      <a:r>
                        <a:rPr lang="en-US" sz="1600" dirty="0">
                          <a:latin typeface="Arial" pitchFamily="34" charset="0"/>
                          <a:cs typeface="Arial" pitchFamily="34" charset="0"/>
                        </a:rPr>
                        <a:t>32767</a:t>
                      </a:r>
                      <a:r>
                        <a:rPr lang="en-US" sz="1600" b="0" i="0" kern="1200" dirty="0">
                          <a:solidFill>
                            <a:schemeClr val="tx1"/>
                          </a:solidFill>
                          <a:effectLst/>
                          <a:latin typeface="Arial" pitchFamily="34" charset="0"/>
                          <a:ea typeface="+mn-ea"/>
                          <a:cs typeface="Arial" pitchFamily="34" charset="0"/>
                        </a:rPr>
                        <a:t>. </a:t>
                      </a:r>
                      <a:r>
                        <a:rPr lang="en-US" sz="1600" b="1" i="0" kern="1200" dirty="0">
                          <a:solidFill>
                            <a:schemeClr val="tx1"/>
                          </a:solidFill>
                          <a:effectLst/>
                          <a:latin typeface="Arial" pitchFamily="34" charset="0"/>
                          <a:ea typeface="+mn-ea"/>
                          <a:cs typeface="Arial" pitchFamily="34" charset="0"/>
                        </a:rPr>
                        <a:t>(The unsigned range is </a:t>
                      </a:r>
                      <a:r>
                        <a:rPr lang="en-US" sz="1600" b="1" dirty="0">
                          <a:latin typeface="Arial" pitchFamily="34" charset="0"/>
                          <a:cs typeface="Arial" pitchFamily="34" charset="0"/>
                        </a:rPr>
                        <a:t>0</a:t>
                      </a:r>
                      <a:r>
                        <a:rPr lang="en-US" sz="1600" b="1" i="0" kern="1200" dirty="0">
                          <a:solidFill>
                            <a:schemeClr val="tx1"/>
                          </a:solidFill>
                          <a:effectLst/>
                          <a:latin typeface="Arial" pitchFamily="34" charset="0"/>
                          <a:ea typeface="+mn-ea"/>
                          <a:cs typeface="Arial" pitchFamily="34" charset="0"/>
                        </a:rPr>
                        <a:t> to </a:t>
                      </a:r>
                      <a:r>
                        <a:rPr lang="en-US" sz="1600" b="1" dirty="0">
                          <a:latin typeface="Arial" pitchFamily="34" charset="0"/>
                          <a:cs typeface="Arial" pitchFamily="34" charset="0"/>
                        </a:rPr>
                        <a:t>65535)</a:t>
                      </a:r>
                      <a:r>
                        <a:rPr lang="en-US" sz="1600" b="1" i="0" kern="1200" dirty="0">
                          <a:solidFill>
                            <a:schemeClr val="tx1"/>
                          </a:solidFill>
                          <a:effectLst/>
                          <a:latin typeface="Arial" pitchFamily="34" charset="0"/>
                          <a:ea typeface="+mn-ea"/>
                          <a:cs typeface="Arial" pitchFamily="34" charset="0"/>
                        </a:rPr>
                        <a:t>.</a:t>
                      </a:r>
                      <a:endParaRPr lang="en-IN" sz="1600" b="1" dirty="0">
                        <a:solidFill>
                          <a:schemeClr val="tx1"/>
                        </a:solidFill>
                        <a:latin typeface="Arial" pitchFamily="34" charset="0"/>
                        <a:cs typeface="Arial" pitchFamily="34" charset="0"/>
                      </a:endParaRPr>
                    </a:p>
                  </a:txBody>
                  <a:tcPr marL="91428" marR="91428" anchor="ctr">
                    <a:solidFill>
                      <a:schemeClr val="bg1"/>
                    </a:solidFill>
                  </a:tcPr>
                </a:tc>
                <a:extLst>
                  <a:ext uri="{0D108BD9-81ED-4DB2-BD59-A6C34878D82A}">
                    <a16:rowId xmlns:a16="http://schemas.microsoft.com/office/drawing/2014/main" xmlns="" val="10002"/>
                  </a:ext>
                </a:extLst>
              </a:tr>
              <a:tr h="370840">
                <a:tc>
                  <a:txBody>
                    <a:bodyPr/>
                    <a:lstStyle/>
                    <a:p>
                      <a:r>
                        <a:rPr lang="en-IN" sz="1600" dirty="0">
                          <a:solidFill>
                            <a:schemeClr val="tx1"/>
                          </a:solidFill>
                          <a:latin typeface="Arial" pitchFamily="34" charset="0"/>
                          <a:cs typeface="Arial" pitchFamily="34" charset="0"/>
                        </a:rPr>
                        <a:t>MEDIUMINT [(length)]</a:t>
                      </a:r>
                    </a:p>
                  </a:txBody>
                  <a:tcPr marL="91428" marR="91428" anchor="ctr">
                    <a:solidFill>
                      <a:schemeClr val="bg1"/>
                    </a:solidFill>
                  </a:tcPr>
                </a:tc>
                <a:tc>
                  <a:txBody>
                    <a:bodyPr/>
                    <a:lstStyle/>
                    <a:p>
                      <a:r>
                        <a:rPr lang="en-IN" sz="1600" dirty="0">
                          <a:solidFill>
                            <a:schemeClr val="tx1"/>
                          </a:solidFill>
                          <a:latin typeface="Arial" pitchFamily="34" charset="0"/>
                          <a:cs typeface="Arial" pitchFamily="34" charset="0"/>
                        </a:rPr>
                        <a:t>3 bytes</a:t>
                      </a:r>
                    </a:p>
                  </a:txBody>
                  <a:tcPr marL="91428" marR="91428" anchor="ctr">
                    <a:solidFill>
                      <a:schemeClr val="bg1"/>
                    </a:solidFill>
                  </a:tcPr>
                </a:tc>
                <a:tc>
                  <a:txBody>
                    <a:bodyPr/>
                    <a:lstStyle/>
                    <a:p>
                      <a:r>
                        <a:rPr lang="en-US" sz="1600" dirty="0">
                          <a:latin typeface="Arial" pitchFamily="34" charset="0"/>
                          <a:cs typeface="Arial" pitchFamily="34" charset="0"/>
                        </a:rPr>
                        <a:t>-8388608</a:t>
                      </a:r>
                      <a:r>
                        <a:rPr lang="en-US" sz="1600" b="0" i="0" kern="1200" dirty="0">
                          <a:solidFill>
                            <a:schemeClr val="tx1"/>
                          </a:solidFill>
                          <a:effectLst/>
                          <a:latin typeface="Arial" pitchFamily="34" charset="0"/>
                          <a:ea typeface="+mn-ea"/>
                          <a:cs typeface="Arial" pitchFamily="34" charset="0"/>
                        </a:rPr>
                        <a:t> to </a:t>
                      </a:r>
                      <a:r>
                        <a:rPr lang="en-US" sz="1600" dirty="0">
                          <a:latin typeface="Arial" pitchFamily="34" charset="0"/>
                          <a:cs typeface="Arial" pitchFamily="34" charset="0"/>
                        </a:rPr>
                        <a:t>8388607</a:t>
                      </a:r>
                      <a:r>
                        <a:rPr lang="en-US" sz="1600" b="0" i="0" kern="1200" dirty="0">
                          <a:solidFill>
                            <a:schemeClr val="tx1"/>
                          </a:solidFill>
                          <a:effectLst/>
                          <a:latin typeface="Arial" pitchFamily="34" charset="0"/>
                          <a:ea typeface="+mn-ea"/>
                          <a:cs typeface="Arial" pitchFamily="34" charset="0"/>
                        </a:rPr>
                        <a:t>. </a:t>
                      </a:r>
                      <a:r>
                        <a:rPr lang="en-US" sz="1600" b="1" i="0" kern="1200" dirty="0">
                          <a:solidFill>
                            <a:schemeClr val="tx1"/>
                          </a:solidFill>
                          <a:effectLst/>
                          <a:latin typeface="Arial" pitchFamily="34" charset="0"/>
                          <a:ea typeface="+mn-ea"/>
                          <a:cs typeface="Arial" pitchFamily="34" charset="0"/>
                        </a:rPr>
                        <a:t>(The unsigned range is </a:t>
                      </a:r>
                      <a:r>
                        <a:rPr lang="en-US" sz="1600" b="1" dirty="0">
                          <a:latin typeface="Arial" pitchFamily="34" charset="0"/>
                          <a:cs typeface="Arial" pitchFamily="34" charset="0"/>
                        </a:rPr>
                        <a:t>0</a:t>
                      </a:r>
                      <a:r>
                        <a:rPr lang="en-US" sz="1600" b="1" i="0" kern="1200" dirty="0">
                          <a:solidFill>
                            <a:schemeClr val="tx1"/>
                          </a:solidFill>
                          <a:effectLst/>
                          <a:latin typeface="Arial" pitchFamily="34" charset="0"/>
                          <a:ea typeface="+mn-ea"/>
                          <a:cs typeface="Arial" pitchFamily="34" charset="0"/>
                        </a:rPr>
                        <a:t> to </a:t>
                      </a:r>
                      <a:r>
                        <a:rPr lang="en-US" sz="1600" b="1" dirty="0">
                          <a:latin typeface="Arial" pitchFamily="34" charset="0"/>
                          <a:cs typeface="Arial" pitchFamily="34" charset="0"/>
                        </a:rPr>
                        <a:t>16777215)</a:t>
                      </a:r>
                      <a:r>
                        <a:rPr lang="en-US" sz="1600" b="1" i="0" kern="1200" dirty="0">
                          <a:solidFill>
                            <a:schemeClr val="tx1"/>
                          </a:solidFill>
                          <a:effectLst/>
                          <a:latin typeface="Arial" pitchFamily="34" charset="0"/>
                          <a:ea typeface="+mn-ea"/>
                          <a:cs typeface="Arial" pitchFamily="34" charset="0"/>
                        </a:rPr>
                        <a:t>.</a:t>
                      </a:r>
                      <a:endParaRPr lang="en-IN" sz="1600" b="1" dirty="0">
                        <a:solidFill>
                          <a:schemeClr val="tx1"/>
                        </a:solidFill>
                        <a:latin typeface="Arial" pitchFamily="34" charset="0"/>
                        <a:cs typeface="Arial" pitchFamily="34" charset="0"/>
                      </a:endParaRPr>
                    </a:p>
                  </a:txBody>
                  <a:tcPr marL="91428" marR="91428" anchor="ctr">
                    <a:solidFill>
                      <a:schemeClr val="bg1"/>
                    </a:solidFill>
                  </a:tcPr>
                </a:tc>
                <a:extLst>
                  <a:ext uri="{0D108BD9-81ED-4DB2-BD59-A6C34878D82A}">
                    <a16:rowId xmlns:a16="http://schemas.microsoft.com/office/drawing/2014/main" xmlns="" val="10003"/>
                  </a:ext>
                </a:extLst>
              </a:tr>
              <a:tr h="370840">
                <a:tc>
                  <a:txBody>
                    <a:bodyPr/>
                    <a:lstStyle/>
                    <a:p>
                      <a:r>
                        <a:rPr lang="en-IN" sz="1600" dirty="0">
                          <a:solidFill>
                            <a:schemeClr val="tx1"/>
                          </a:solidFill>
                          <a:latin typeface="Arial" pitchFamily="34" charset="0"/>
                          <a:cs typeface="Arial" pitchFamily="34" charset="0"/>
                        </a:rPr>
                        <a:t>INT, INTEGER [(length)]</a:t>
                      </a:r>
                    </a:p>
                  </a:txBody>
                  <a:tcPr marL="91428" marR="91428" anchor="ctr">
                    <a:solidFill>
                      <a:schemeClr val="bg1"/>
                    </a:solidFill>
                  </a:tcPr>
                </a:tc>
                <a:tc>
                  <a:txBody>
                    <a:bodyPr/>
                    <a:lstStyle/>
                    <a:p>
                      <a:r>
                        <a:rPr lang="en-IN" sz="1600" dirty="0">
                          <a:solidFill>
                            <a:schemeClr val="tx1"/>
                          </a:solidFill>
                          <a:latin typeface="Arial" pitchFamily="34" charset="0"/>
                          <a:cs typeface="Arial" pitchFamily="34" charset="0"/>
                        </a:rPr>
                        <a:t>4 bytes</a:t>
                      </a:r>
                    </a:p>
                  </a:txBody>
                  <a:tcPr marL="91428" marR="91428" anchor="ctr">
                    <a:solidFill>
                      <a:schemeClr val="bg1"/>
                    </a:solidFill>
                  </a:tcPr>
                </a:tc>
                <a:tc>
                  <a:txBody>
                    <a:bodyPr/>
                    <a:lstStyle/>
                    <a:p>
                      <a:r>
                        <a:rPr lang="en-US" sz="1600" dirty="0">
                          <a:latin typeface="Arial" pitchFamily="34" charset="0"/>
                          <a:cs typeface="Arial" pitchFamily="34" charset="0"/>
                        </a:rPr>
                        <a:t>-2147483648</a:t>
                      </a:r>
                      <a:r>
                        <a:rPr lang="en-US" sz="1600" b="0" i="0" kern="1200" dirty="0">
                          <a:solidFill>
                            <a:schemeClr val="tx1"/>
                          </a:solidFill>
                          <a:effectLst/>
                          <a:latin typeface="Arial" pitchFamily="34" charset="0"/>
                          <a:ea typeface="+mn-ea"/>
                          <a:cs typeface="Arial" pitchFamily="34" charset="0"/>
                        </a:rPr>
                        <a:t> to </a:t>
                      </a:r>
                      <a:r>
                        <a:rPr lang="en-US" sz="1600" dirty="0">
                          <a:latin typeface="Arial" pitchFamily="34" charset="0"/>
                          <a:cs typeface="Arial" pitchFamily="34" charset="0"/>
                        </a:rPr>
                        <a:t>2147483647</a:t>
                      </a:r>
                      <a:r>
                        <a:rPr lang="en-US" sz="1600" b="0" i="0" kern="1200" dirty="0">
                          <a:solidFill>
                            <a:schemeClr val="tx1"/>
                          </a:solidFill>
                          <a:effectLst/>
                          <a:latin typeface="Arial" pitchFamily="34" charset="0"/>
                          <a:ea typeface="+mn-ea"/>
                          <a:cs typeface="Arial" pitchFamily="34" charset="0"/>
                        </a:rPr>
                        <a:t>. </a:t>
                      </a:r>
                      <a:r>
                        <a:rPr lang="en-US" sz="1600" b="1" i="0" kern="1200" dirty="0">
                          <a:solidFill>
                            <a:schemeClr val="tx1"/>
                          </a:solidFill>
                          <a:effectLst/>
                          <a:latin typeface="Arial" pitchFamily="34" charset="0"/>
                          <a:ea typeface="+mn-ea"/>
                          <a:cs typeface="Arial" pitchFamily="34" charset="0"/>
                        </a:rPr>
                        <a:t>(The unsigned range is </a:t>
                      </a:r>
                      <a:r>
                        <a:rPr lang="en-US" sz="1600" b="1" dirty="0">
                          <a:latin typeface="Arial" pitchFamily="34" charset="0"/>
                          <a:cs typeface="Arial" pitchFamily="34" charset="0"/>
                        </a:rPr>
                        <a:t>0</a:t>
                      </a:r>
                      <a:r>
                        <a:rPr lang="en-US" sz="1600" b="1" i="0" kern="1200" dirty="0">
                          <a:solidFill>
                            <a:schemeClr val="tx1"/>
                          </a:solidFill>
                          <a:effectLst/>
                          <a:latin typeface="Arial" pitchFamily="34" charset="0"/>
                          <a:ea typeface="+mn-ea"/>
                          <a:cs typeface="Arial" pitchFamily="34" charset="0"/>
                        </a:rPr>
                        <a:t> to </a:t>
                      </a:r>
                      <a:r>
                        <a:rPr lang="en-US" sz="1600" b="1" dirty="0">
                          <a:latin typeface="Arial" pitchFamily="34" charset="0"/>
                          <a:cs typeface="Arial" pitchFamily="34" charset="0"/>
                        </a:rPr>
                        <a:t>4294967295)</a:t>
                      </a:r>
                      <a:r>
                        <a:rPr lang="en-US" sz="1600" b="1" i="0" kern="1200" dirty="0">
                          <a:solidFill>
                            <a:schemeClr val="tx1"/>
                          </a:solidFill>
                          <a:effectLst/>
                          <a:latin typeface="Arial" pitchFamily="34" charset="0"/>
                          <a:ea typeface="+mn-ea"/>
                          <a:cs typeface="Arial" pitchFamily="34" charset="0"/>
                        </a:rPr>
                        <a:t>.</a:t>
                      </a:r>
                      <a:endParaRPr lang="en-IN" sz="1600" b="1" dirty="0">
                        <a:solidFill>
                          <a:schemeClr val="tx1"/>
                        </a:solidFill>
                        <a:latin typeface="Arial" pitchFamily="34" charset="0"/>
                        <a:cs typeface="Arial" pitchFamily="34" charset="0"/>
                      </a:endParaRPr>
                    </a:p>
                  </a:txBody>
                  <a:tcPr marL="91428" marR="91428" anchor="ctr">
                    <a:solidFill>
                      <a:schemeClr val="bg1"/>
                    </a:solidFill>
                  </a:tcPr>
                </a:tc>
                <a:extLst>
                  <a:ext uri="{0D108BD9-81ED-4DB2-BD59-A6C34878D82A}">
                    <a16:rowId xmlns:a16="http://schemas.microsoft.com/office/drawing/2014/main" xmlns="" val="10004"/>
                  </a:ext>
                </a:extLst>
              </a:tr>
              <a:tr h="370840">
                <a:tc>
                  <a:txBody>
                    <a:bodyPr/>
                    <a:lstStyle/>
                    <a:p>
                      <a:r>
                        <a:rPr lang="en-IN" sz="1600" dirty="0">
                          <a:solidFill>
                            <a:schemeClr val="tx1"/>
                          </a:solidFill>
                          <a:latin typeface="Arial" pitchFamily="34" charset="0"/>
                          <a:cs typeface="Arial" pitchFamily="34" charset="0"/>
                        </a:rPr>
                        <a:t>BIGINT [(length)]</a:t>
                      </a:r>
                    </a:p>
                  </a:txBody>
                  <a:tcPr marL="91428" marR="91428" anchor="ctr">
                    <a:solidFill>
                      <a:schemeClr val="bg1"/>
                    </a:solidFill>
                  </a:tcPr>
                </a:tc>
                <a:tc>
                  <a:txBody>
                    <a:bodyPr/>
                    <a:lstStyle/>
                    <a:p>
                      <a:r>
                        <a:rPr lang="en-IN" sz="1600" dirty="0">
                          <a:solidFill>
                            <a:schemeClr val="tx1"/>
                          </a:solidFill>
                          <a:latin typeface="Arial" pitchFamily="34" charset="0"/>
                          <a:cs typeface="Arial" pitchFamily="34" charset="0"/>
                        </a:rPr>
                        <a:t>8 bytes</a:t>
                      </a:r>
                    </a:p>
                  </a:txBody>
                  <a:tcPr marL="91428" marR="91428" anchor="ctr">
                    <a:solidFill>
                      <a:schemeClr val="bg1"/>
                    </a:solidFill>
                  </a:tcPr>
                </a:tc>
                <a:tc>
                  <a:txBody>
                    <a:bodyPr/>
                    <a:lstStyle/>
                    <a:p>
                      <a:r>
                        <a:rPr kumimoji="0" lang="en-IN" sz="1600" b="0" i="0" kern="1200" dirty="0">
                          <a:solidFill>
                            <a:schemeClr val="tx1"/>
                          </a:solidFill>
                          <a:effectLst/>
                          <a:latin typeface="Arial" pitchFamily="34" charset="0"/>
                          <a:ea typeface="+mn-ea"/>
                          <a:cs typeface="Arial" pitchFamily="34" charset="0"/>
                        </a:rPr>
                        <a:t>-9,223,372,036,854,775,808 to 9,223,372,036,854,775,807</a:t>
                      </a:r>
                      <a:endParaRPr lang="en-IN" sz="1600" dirty="0">
                        <a:solidFill>
                          <a:schemeClr val="tx1"/>
                        </a:solidFill>
                        <a:latin typeface="Arial" pitchFamily="34" charset="0"/>
                        <a:cs typeface="Arial" pitchFamily="34" charset="0"/>
                      </a:endParaRPr>
                    </a:p>
                  </a:txBody>
                  <a:tcPr marL="91428" marR="91428" anchor="ctr">
                    <a:solidFill>
                      <a:schemeClr val="bg1"/>
                    </a:solidFill>
                  </a:tcPr>
                </a:tc>
                <a:extLst>
                  <a:ext uri="{0D108BD9-81ED-4DB2-BD59-A6C34878D82A}">
                    <a16:rowId xmlns:a16="http://schemas.microsoft.com/office/drawing/2014/main" xmlns="" val="10005"/>
                  </a:ext>
                </a:extLst>
              </a:tr>
              <a:tr h="370840">
                <a:tc>
                  <a:txBody>
                    <a:bodyPr/>
                    <a:lstStyle/>
                    <a:p>
                      <a:r>
                        <a:rPr lang="en-IN" sz="1600" dirty="0">
                          <a:solidFill>
                            <a:schemeClr val="tx1"/>
                          </a:solidFill>
                          <a:latin typeface="Arial" pitchFamily="34" charset="0"/>
                          <a:cs typeface="Arial" pitchFamily="34" charset="0"/>
                        </a:rPr>
                        <a:t>FLOAT [(length[,decimals])]</a:t>
                      </a:r>
                    </a:p>
                  </a:txBody>
                  <a:tcPr marL="91428" marR="91428" anchor="ctr">
                    <a:solidFill>
                      <a:schemeClr val="bg1"/>
                    </a:solidFill>
                  </a:tcPr>
                </a:tc>
                <a:tc>
                  <a:txBody>
                    <a:bodyPr/>
                    <a:lstStyle/>
                    <a:p>
                      <a:r>
                        <a:rPr lang="en-IN" sz="1600" dirty="0">
                          <a:solidFill>
                            <a:schemeClr val="tx1"/>
                          </a:solidFill>
                          <a:latin typeface="Arial" pitchFamily="34" charset="0"/>
                          <a:cs typeface="Arial" pitchFamily="34" charset="0"/>
                        </a:rPr>
                        <a:t>4 bytes</a:t>
                      </a:r>
                    </a:p>
                  </a:txBody>
                  <a:tcPr marL="91428" marR="91428" anchor="ctr">
                    <a:solidFill>
                      <a:schemeClr val="bg1"/>
                    </a:solidFill>
                  </a:tcPr>
                </a:tc>
                <a:tc>
                  <a:txBody>
                    <a:bodyPr/>
                    <a:lstStyle/>
                    <a:p>
                      <a:r>
                        <a:rPr kumimoji="0" lang="en-US" sz="1600" b="0" i="0" kern="1200" dirty="0" smtClean="0">
                          <a:solidFill>
                            <a:schemeClr val="tx1"/>
                          </a:solidFill>
                          <a:effectLst/>
                          <a:latin typeface="Arial" pitchFamily="34" charset="0"/>
                          <a:ea typeface="+mn-ea"/>
                          <a:cs typeface="Arial" pitchFamily="34" charset="0"/>
                        </a:rPr>
                        <a:t>-3.402823466E+38 to 3.402823466E+38</a:t>
                      </a:r>
                      <a:endParaRPr kumimoji="0" lang="en-IN" sz="1600" b="0" i="0" kern="1200" dirty="0">
                        <a:solidFill>
                          <a:schemeClr val="tx1"/>
                        </a:solidFill>
                        <a:effectLst/>
                        <a:latin typeface="Arial" pitchFamily="34" charset="0"/>
                        <a:ea typeface="+mn-ea"/>
                        <a:cs typeface="Arial" pitchFamily="34" charset="0"/>
                      </a:endParaRPr>
                    </a:p>
                  </a:txBody>
                  <a:tcPr marL="91428" marR="91428" anchor="ctr">
                    <a:solidFill>
                      <a:schemeClr val="bg1"/>
                    </a:solidFill>
                  </a:tcPr>
                </a:tc>
                <a:extLst>
                  <a:ext uri="{0D108BD9-81ED-4DB2-BD59-A6C34878D82A}">
                    <a16:rowId xmlns:a16="http://schemas.microsoft.com/office/drawing/2014/main" xmlns="" val="10006"/>
                  </a:ext>
                </a:extLst>
              </a:tr>
              <a:tr h="370840">
                <a:tc>
                  <a:txBody>
                    <a:bodyPr/>
                    <a:lstStyle/>
                    <a:p>
                      <a:r>
                        <a:rPr lang="en-IN" sz="1600" dirty="0">
                          <a:solidFill>
                            <a:schemeClr val="tx1"/>
                          </a:solidFill>
                          <a:latin typeface="Arial" pitchFamily="34" charset="0"/>
                          <a:cs typeface="Arial" pitchFamily="34" charset="0"/>
                        </a:rPr>
                        <a:t>DECIMAL [(length[,decimals</a:t>
                      </a:r>
                      <a:r>
                        <a:rPr lang="en-IN" sz="1600" dirty="0" smtClean="0">
                          <a:solidFill>
                            <a:schemeClr val="tx1"/>
                          </a:solidFill>
                          <a:latin typeface="Arial" pitchFamily="34" charset="0"/>
                          <a:cs typeface="Arial" pitchFamily="34" charset="0"/>
                        </a:rPr>
                        <a:t>])]</a:t>
                      </a:r>
                      <a:endParaRPr lang="en-IN" sz="1600" dirty="0">
                        <a:solidFill>
                          <a:schemeClr val="tx1"/>
                        </a:solidFill>
                        <a:latin typeface="Arial" pitchFamily="34" charset="0"/>
                        <a:cs typeface="Arial" pitchFamily="34" charset="0"/>
                      </a:endParaRPr>
                    </a:p>
                  </a:txBody>
                  <a:tcPr marL="91428" marR="91428" anchor="ctr">
                    <a:solidFill>
                      <a:schemeClr val="bg1"/>
                    </a:solidFill>
                  </a:tcPr>
                </a:tc>
                <a:tc>
                  <a:txBody>
                    <a:bodyPr/>
                    <a:lstStyle/>
                    <a:p>
                      <a:endParaRPr lang="en-IN" sz="1600" dirty="0">
                        <a:solidFill>
                          <a:schemeClr val="tx1"/>
                        </a:solidFill>
                        <a:latin typeface="Arial" pitchFamily="34" charset="0"/>
                        <a:cs typeface="Arial" pitchFamily="34" charset="0"/>
                      </a:endParaRPr>
                    </a:p>
                  </a:txBody>
                  <a:tcPr marL="91428" marR="91428" anchor="ctr">
                    <a:solidFill>
                      <a:schemeClr val="bg1"/>
                    </a:solidFill>
                  </a:tcPr>
                </a:tc>
                <a:tc>
                  <a:txBody>
                    <a:bodyPr/>
                    <a:lstStyle/>
                    <a:p>
                      <a:r>
                        <a:rPr lang="en-US" sz="1800" b="0" i="0" kern="1200" dirty="0" smtClean="0">
                          <a:solidFill>
                            <a:schemeClr val="tx1"/>
                          </a:solidFill>
                          <a:latin typeface="+mn-lt"/>
                          <a:ea typeface="+mn-ea"/>
                          <a:cs typeface="+mn-cs"/>
                        </a:rPr>
                        <a:t>The maximum number of digits for </a:t>
                      </a:r>
                      <a:r>
                        <a:rPr lang="en-US" sz="1600" dirty="0" smtClean="0"/>
                        <a:t>DECIMAL</a:t>
                      </a:r>
                      <a:r>
                        <a:rPr lang="en-US" sz="1800" b="0" i="0" kern="1200" dirty="0" smtClean="0">
                          <a:solidFill>
                            <a:schemeClr val="tx1"/>
                          </a:solidFill>
                          <a:latin typeface="+mn-lt"/>
                          <a:ea typeface="+mn-ea"/>
                          <a:cs typeface="+mn-cs"/>
                        </a:rPr>
                        <a:t> is 65</a:t>
                      </a:r>
                      <a:endParaRPr lang="en-IN" sz="1600" dirty="0">
                        <a:solidFill>
                          <a:schemeClr val="tx1"/>
                        </a:solidFill>
                        <a:latin typeface="Arial" pitchFamily="34" charset="0"/>
                        <a:cs typeface="Arial" pitchFamily="34" charset="0"/>
                      </a:endParaRPr>
                    </a:p>
                  </a:txBody>
                  <a:tcPr marL="91428" marR="91428" anchor="ctr">
                    <a:solidFill>
                      <a:schemeClr val="bg1"/>
                    </a:solidFill>
                  </a:tcPr>
                </a:tc>
                <a:extLst>
                  <a:ext uri="{0D108BD9-81ED-4DB2-BD59-A6C34878D82A}">
                    <a16:rowId xmlns:a16="http://schemas.microsoft.com/office/drawing/2014/main" xmlns="" val="10007"/>
                  </a:ext>
                </a:extLst>
              </a:tr>
            </a:tbl>
          </a:graphicData>
        </a:graphic>
      </p:graphicFrame>
      <p:pic>
        <p:nvPicPr>
          <p:cNvPr id="8" name="Picture 7">
            <a:extLst>
              <a:ext uri="{FF2B5EF4-FFF2-40B4-BE49-F238E27FC236}">
                <a16:creationId xmlns:a16="http://schemas.microsoft.com/office/drawing/2014/main" xmlns="" id="{400BDB21-8205-4137-B6E5-08ED3722AACF}"/>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8542" y="116632"/>
            <a:ext cx="1371859" cy="445150"/>
          </a:xfrm>
          <a:prstGeom prst="rect">
            <a:avLst/>
          </a:prstGeom>
        </p:spPr>
      </p:pic>
      <p:sp>
        <p:nvSpPr>
          <p:cNvPr id="7" name="Rectangle 6"/>
          <p:cNvSpPr/>
          <p:nvPr/>
        </p:nvSpPr>
        <p:spPr>
          <a:xfrm>
            <a:off x="8903518" y="5661248"/>
            <a:ext cx="3070870" cy="923330"/>
          </a:xfrm>
          <a:prstGeom prst="rect">
            <a:avLst/>
          </a:prstGeom>
        </p:spPr>
        <p:txBody>
          <a:bodyPr wrap="square">
            <a:spAutoFit/>
          </a:bodyPr>
          <a:lstStyle/>
          <a:p>
            <a:r>
              <a:rPr lang="en-US" dirty="0" smtClean="0">
                <a:latin typeface="Palatino Linotype" pitchFamily="18" charset="0"/>
              </a:rPr>
              <a:t>Note:</a:t>
            </a:r>
          </a:p>
          <a:p>
            <a:r>
              <a:rPr lang="en-US" dirty="0" smtClean="0">
                <a:latin typeface="Palatino Linotype" pitchFamily="18" charset="0"/>
              </a:rPr>
              <a:t>FLOAT values can be used for scientific Calculations</a:t>
            </a:r>
            <a:endParaRPr lang="en-US" dirty="0">
              <a:latin typeface="Palatino Linotype" pitchFamily="18" charset="0"/>
            </a:endParaRPr>
          </a:p>
        </p:txBody>
      </p:sp>
      <p:sp>
        <p:nvSpPr>
          <p:cNvPr id="9" name="Rectangle 8"/>
          <p:cNvSpPr/>
          <p:nvPr/>
        </p:nvSpPr>
        <p:spPr>
          <a:xfrm>
            <a:off x="11755679" y="0"/>
            <a:ext cx="397866" cy="369332"/>
          </a:xfrm>
          <a:prstGeom prst="rect">
            <a:avLst/>
          </a:prstGeom>
        </p:spPr>
        <p:txBody>
          <a:bodyPr wrap="none">
            <a:spAutoFit/>
          </a:bodyPr>
          <a:lstStyle/>
          <a:p>
            <a:r>
              <a:rPr lang="en-IN" dirty="0" smtClean="0">
                <a:latin typeface="Segoe UI Light" panose="020B0502040204020203" pitchFamily="34" charset="0"/>
                <a:cs typeface="Segoe UI Light" panose="020B0502040204020203" pitchFamily="34" charset="0"/>
              </a:rPr>
              <a:t>(1)</a:t>
            </a:r>
            <a:endParaRPr lang="en-US" dirty="0"/>
          </a:p>
        </p:txBody>
      </p:sp>
    </p:spTree>
    <p:extLst>
      <p:ext uri="{BB962C8B-B14F-4D97-AF65-F5344CB8AC3E}">
        <p14:creationId xmlns:p14="http://schemas.microsoft.com/office/powerpoint/2010/main" xmlns="" val="259249106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3802" y="3"/>
            <a:ext cx="9142810" cy="646331"/>
          </a:xfrm>
          <a:prstGeom prst="rect">
            <a:avLst/>
          </a:prstGeom>
          <a:solidFill>
            <a:schemeClr val="bg1"/>
          </a:solidFill>
        </p:spPr>
        <p:txBody>
          <a:bodyPr wrap="square">
            <a:spAutoFit/>
          </a:bodyPr>
          <a:lstStyle/>
          <a:p>
            <a:pPr algn="r"/>
            <a:r>
              <a:rPr lang="en-US" sz="3600" dirty="0" smtClean="0">
                <a:latin typeface="Arial" panose="020B0604020202020204" pitchFamily="34" charset="0"/>
                <a:cs typeface="Arial" panose="020B0604020202020204" pitchFamily="34" charset="0"/>
              </a:rPr>
              <a:t>difference between decimal and float</a:t>
            </a:r>
            <a:endParaRPr lang="en-IN" sz="3600"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xmlns="" id="{400BDB21-8205-4137-B6E5-08ED3722AACF}"/>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8542" y="116632"/>
            <a:ext cx="1371859" cy="445150"/>
          </a:xfrm>
          <a:prstGeom prst="rect">
            <a:avLst/>
          </a:prstGeom>
        </p:spPr>
      </p:pic>
      <p:sp>
        <p:nvSpPr>
          <p:cNvPr id="9" name="Rectangle 8"/>
          <p:cNvSpPr/>
          <p:nvPr/>
        </p:nvSpPr>
        <p:spPr>
          <a:xfrm>
            <a:off x="11755679" y="0"/>
            <a:ext cx="397866" cy="369332"/>
          </a:xfrm>
          <a:prstGeom prst="rect">
            <a:avLst/>
          </a:prstGeom>
        </p:spPr>
        <p:txBody>
          <a:bodyPr wrap="none">
            <a:spAutoFit/>
          </a:bodyPr>
          <a:lstStyle/>
          <a:p>
            <a:r>
              <a:rPr lang="en-IN" dirty="0" smtClean="0">
                <a:latin typeface="Segoe UI Light" panose="020B0502040204020203" pitchFamily="34" charset="0"/>
                <a:cs typeface="Segoe UI Light" panose="020B0502040204020203" pitchFamily="34" charset="0"/>
              </a:rPr>
              <a:t>(1)</a:t>
            </a:r>
            <a:endParaRPr lang="en-US" dirty="0"/>
          </a:p>
        </p:txBody>
      </p:sp>
      <p:sp>
        <p:nvSpPr>
          <p:cNvPr id="10" name="Rectangle 9"/>
          <p:cNvSpPr/>
          <p:nvPr/>
        </p:nvSpPr>
        <p:spPr>
          <a:xfrm>
            <a:off x="737356" y="1880234"/>
            <a:ext cx="10072758" cy="1477328"/>
          </a:xfrm>
          <a:prstGeom prst="rect">
            <a:avLst/>
          </a:prstGeom>
        </p:spPr>
        <p:txBody>
          <a:bodyPr wrap="square">
            <a:spAutoFit/>
          </a:bodyPr>
          <a:lstStyle/>
          <a:p>
            <a:pPr fontAlgn="base"/>
            <a:r>
              <a:rPr lang="en-US" b="1" dirty="0" smtClean="0"/>
              <a:t>Decimal/Numeric</a:t>
            </a:r>
            <a:r>
              <a:rPr lang="en-US" dirty="0" smtClean="0"/>
              <a:t> is Fixed-Precision data type, which means that all the values in the data type range can be represented exactly with precision and scale. You can use decimal for money saving.</a:t>
            </a:r>
          </a:p>
          <a:p>
            <a:pPr fontAlgn="base"/>
            <a:endParaRPr lang="en-US" dirty="0" smtClean="0"/>
          </a:p>
          <a:p>
            <a:pPr fontAlgn="base"/>
            <a:r>
              <a:rPr lang="en-US" b="1" dirty="0" smtClean="0"/>
              <a:t>Float</a:t>
            </a:r>
            <a:r>
              <a:rPr lang="en-US" dirty="0" smtClean="0"/>
              <a:t> is Approximate-number data type, which means that not all values in the data type range can be represented exactly.</a:t>
            </a:r>
          </a:p>
        </p:txBody>
      </p:sp>
    </p:spTree>
    <p:extLst>
      <p:ext uri="{BB962C8B-B14F-4D97-AF65-F5344CB8AC3E}">
        <p14:creationId xmlns:p14="http://schemas.microsoft.com/office/powerpoint/2010/main" xmlns="" val="259249106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3802" y="3"/>
            <a:ext cx="9142810" cy="646331"/>
          </a:xfrm>
          <a:prstGeom prst="rect">
            <a:avLst/>
          </a:prstGeom>
          <a:solidFill>
            <a:schemeClr val="bg1"/>
          </a:solidFill>
        </p:spPr>
        <p:txBody>
          <a:bodyPr wrap="square">
            <a:spAutoFit/>
          </a:bodyPr>
          <a:lstStyle/>
          <a:p>
            <a:pPr algn="r"/>
            <a:r>
              <a:rPr lang="en-IN" sz="3600" dirty="0" smtClean="0">
                <a:latin typeface="Arial" panose="020B0604020202020204" pitchFamily="34" charset="0"/>
                <a:cs typeface="Arial" panose="020B0604020202020204" pitchFamily="34" charset="0"/>
              </a:rPr>
              <a:t>decimal datatype</a:t>
            </a:r>
            <a:endParaRPr lang="en-IN" sz="3600"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xmlns="" id="{400BDB21-8205-4137-B6E5-08ED3722AACF}"/>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8542" y="116632"/>
            <a:ext cx="1371859" cy="445150"/>
          </a:xfrm>
          <a:prstGeom prst="rect">
            <a:avLst/>
          </a:prstGeom>
        </p:spPr>
      </p:pic>
      <p:sp>
        <p:nvSpPr>
          <p:cNvPr id="9" name="Rectangle 8"/>
          <p:cNvSpPr/>
          <p:nvPr/>
        </p:nvSpPr>
        <p:spPr>
          <a:xfrm>
            <a:off x="11755679" y="0"/>
            <a:ext cx="397866" cy="369332"/>
          </a:xfrm>
          <a:prstGeom prst="rect">
            <a:avLst/>
          </a:prstGeom>
        </p:spPr>
        <p:txBody>
          <a:bodyPr wrap="none">
            <a:spAutoFit/>
          </a:bodyPr>
          <a:lstStyle/>
          <a:p>
            <a:r>
              <a:rPr lang="en-IN" dirty="0" smtClean="0">
                <a:latin typeface="Segoe UI Light" panose="020B0502040204020203" pitchFamily="34" charset="0"/>
                <a:cs typeface="Segoe UI Light" panose="020B0502040204020203" pitchFamily="34" charset="0"/>
              </a:rPr>
              <a:t>(1)</a:t>
            </a:r>
            <a:endParaRPr lang="en-US" dirty="0"/>
          </a:p>
        </p:txBody>
      </p:sp>
      <p:sp>
        <p:nvSpPr>
          <p:cNvPr id="7" name="Rectangle 6"/>
          <p:cNvSpPr/>
          <p:nvPr/>
        </p:nvSpPr>
        <p:spPr>
          <a:xfrm>
            <a:off x="622598" y="908720"/>
            <a:ext cx="4271682" cy="369332"/>
          </a:xfrm>
          <a:prstGeom prst="rect">
            <a:avLst/>
          </a:prstGeom>
        </p:spPr>
        <p:txBody>
          <a:bodyPr wrap="none">
            <a:spAutoFit/>
          </a:bodyPr>
          <a:lstStyle/>
          <a:p>
            <a:r>
              <a:rPr lang="en-US" dirty="0" smtClean="0"/>
              <a:t>The default value of </a:t>
            </a:r>
            <a:r>
              <a:rPr lang="en-US" i="1" dirty="0" smtClean="0"/>
              <a:t>M</a:t>
            </a:r>
            <a:r>
              <a:rPr lang="en-US" dirty="0" smtClean="0"/>
              <a:t> is 10. If the scale is 0</a:t>
            </a:r>
            <a:endParaRPr lang="en-US" dirty="0"/>
          </a:p>
        </p:txBody>
      </p:sp>
      <p:sp>
        <p:nvSpPr>
          <p:cNvPr id="10" name="Rectangle 9"/>
          <p:cNvSpPr/>
          <p:nvPr/>
        </p:nvSpPr>
        <p:spPr>
          <a:xfrm>
            <a:off x="478582" y="1357298"/>
            <a:ext cx="9145016" cy="369332"/>
          </a:xfrm>
          <a:prstGeom prst="rect">
            <a:avLst/>
          </a:prstGeom>
        </p:spPr>
        <p:txBody>
          <a:bodyPr wrap="square">
            <a:spAutoFit/>
          </a:bodyPr>
          <a:lstStyle/>
          <a:p>
            <a:r>
              <a:rPr lang="en-US" dirty="0" smtClean="0">
                <a:latin typeface="Palatino Linotype" pitchFamily="18" charset="0"/>
              </a:rPr>
              <a:t>CREATE TABLE decimal_table (col1 decimal, col2 decimal(7, 2) );</a:t>
            </a:r>
          </a:p>
        </p:txBody>
      </p:sp>
      <p:pic>
        <p:nvPicPr>
          <p:cNvPr id="2051" name="Picture 3"/>
          <p:cNvPicPr>
            <a:picLocks noChangeAspect="1" noChangeArrowheads="1"/>
          </p:cNvPicPr>
          <p:nvPr/>
        </p:nvPicPr>
        <p:blipFill>
          <a:blip r:embed="rId3"/>
          <a:srcRect/>
          <a:stretch>
            <a:fillRect/>
          </a:stretch>
        </p:blipFill>
        <p:spPr bwMode="auto">
          <a:xfrm>
            <a:off x="523042" y="1857364"/>
            <a:ext cx="4978409" cy="928694"/>
          </a:xfrm>
          <a:prstGeom prst="rect">
            <a:avLst/>
          </a:prstGeom>
          <a:noFill/>
          <a:ln w="9525">
            <a:noFill/>
            <a:miter lim="800000"/>
            <a:headEnd/>
            <a:tailEnd/>
          </a:ln>
          <a:effectLst/>
        </p:spPr>
      </p:pic>
      <p:sp>
        <p:nvSpPr>
          <p:cNvPr id="14" name="Rectangle 13"/>
          <p:cNvSpPr/>
          <p:nvPr/>
        </p:nvSpPr>
        <p:spPr>
          <a:xfrm>
            <a:off x="523042" y="2928934"/>
            <a:ext cx="11287204" cy="1754326"/>
          </a:xfrm>
          <a:prstGeom prst="rect">
            <a:avLst/>
          </a:prstGeom>
        </p:spPr>
        <p:txBody>
          <a:bodyPr wrap="square">
            <a:spAutoFit/>
          </a:bodyPr>
          <a:lstStyle/>
          <a:p>
            <a:r>
              <a:rPr lang="en-US" dirty="0" smtClean="0">
                <a:latin typeface="Palatino Linotype" pitchFamily="18" charset="0"/>
              </a:rPr>
              <a:t>INSERT INTO decimal_table VALUES (1.2,5396.17);          </a:t>
            </a:r>
          </a:p>
          <a:p>
            <a:r>
              <a:rPr lang="en-US" dirty="0" smtClean="0">
                <a:latin typeface="Palatino Linotype" pitchFamily="18" charset="0"/>
              </a:rPr>
              <a:t>INSERT INTO decimal_table VALUES (1.23, 5396.174);       </a:t>
            </a:r>
          </a:p>
          <a:p>
            <a:r>
              <a:rPr lang="en-US" dirty="0" smtClean="0">
                <a:latin typeface="Palatino Linotype" pitchFamily="18" charset="0"/>
              </a:rPr>
              <a:t>INSERT INTO decimal_table VALUES (1.234, 5396.178);       </a:t>
            </a:r>
          </a:p>
          <a:p>
            <a:r>
              <a:rPr lang="en-US" dirty="0" smtClean="0">
                <a:latin typeface="Palatino Linotype" pitchFamily="18" charset="0"/>
              </a:rPr>
              <a:t>INSERT INTO decimal_table VALUES (1.456, 5396.1743);      </a:t>
            </a:r>
          </a:p>
          <a:p>
            <a:r>
              <a:rPr lang="en-US" dirty="0" smtClean="0">
                <a:latin typeface="Palatino Linotype" pitchFamily="18" charset="0"/>
              </a:rPr>
              <a:t>INSERT INTO decimal_table VALUES (1.56, 5396.1748);    </a:t>
            </a:r>
          </a:p>
          <a:p>
            <a:r>
              <a:rPr lang="en-US" dirty="0" smtClean="0">
                <a:latin typeface="Palatino Linotype" pitchFamily="18" charset="0"/>
              </a:rPr>
              <a:t>INSERT INTO decimal_table VALUES (1.567, 5396.1788);</a:t>
            </a:r>
          </a:p>
        </p:txBody>
      </p:sp>
      <p:pic>
        <p:nvPicPr>
          <p:cNvPr id="2052" name="Picture 4"/>
          <p:cNvPicPr>
            <a:picLocks noChangeAspect="1" noChangeArrowheads="1"/>
          </p:cNvPicPr>
          <p:nvPr/>
        </p:nvPicPr>
        <p:blipFill>
          <a:blip r:embed="rId4"/>
          <a:srcRect/>
          <a:stretch>
            <a:fillRect/>
          </a:stretch>
        </p:blipFill>
        <p:spPr bwMode="auto">
          <a:xfrm>
            <a:off x="523042" y="4714884"/>
            <a:ext cx="2000264" cy="2000264"/>
          </a:xfrm>
          <a:prstGeom prst="rect">
            <a:avLst/>
          </a:prstGeom>
          <a:noFill/>
          <a:ln w="9525">
            <a:noFill/>
            <a:miter lim="800000"/>
            <a:headEnd/>
            <a:tailEnd/>
          </a:ln>
          <a:effectLst/>
        </p:spPr>
      </p:pic>
    </p:spTree>
    <p:extLst>
      <p:ext uri="{BB962C8B-B14F-4D97-AF65-F5344CB8AC3E}">
        <p14:creationId xmlns:p14="http://schemas.microsoft.com/office/powerpoint/2010/main" xmlns="" val="2592491060"/>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3802" y="3"/>
            <a:ext cx="9142810" cy="646331"/>
          </a:xfrm>
          <a:prstGeom prst="rect">
            <a:avLst/>
          </a:prstGeom>
          <a:solidFill>
            <a:schemeClr val="bg1"/>
          </a:solidFill>
        </p:spPr>
        <p:txBody>
          <a:bodyPr wrap="square">
            <a:spAutoFit/>
          </a:bodyPr>
          <a:lstStyle/>
          <a:p>
            <a:pPr algn="r"/>
            <a:r>
              <a:rPr lang="en-IN" sz="3600" dirty="0" smtClean="0">
                <a:latin typeface="Arial" panose="020B0604020202020204" pitchFamily="34" charset="0"/>
                <a:cs typeface="Arial" panose="020B0604020202020204" pitchFamily="34" charset="0"/>
              </a:rPr>
              <a:t>float datatype</a:t>
            </a:r>
            <a:endParaRPr lang="en-IN" sz="3600" dirty="0">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xmlns="" id="{400BDB21-8205-4137-B6E5-08ED3722AACF}"/>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8542" y="116632"/>
            <a:ext cx="1371859" cy="445150"/>
          </a:xfrm>
          <a:prstGeom prst="rect">
            <a:avLst/>
          </a:prstGeom>
        </p:spPr>
      </p:pic>
      <p:sp>
        <p:nvSpPr>
          <p:cNvPr id="9" name="Rectangle 8"/>
          <p:cNvSpPr/>
          <p:nvPr/>
        </p:nvSpPr>
        <p:spPr>
          <a:xfrm>
            <a:off x="11755679" y="0"/>
            <a:ext cx="397866" cy="369332"/>
          </a:xfrm>
          <a:prstGeom prst="rect">
            <a:avLst/>
          </a:prstGeom>
        </p:spPr>
        <p:txBody>
          <a:bodyPr wrap="none">
            <a:spAutoFit/>
          </a:bodyPr>
          <a:lstStyle/>
          <a:p>
            <a:r>
              <a:rPr lang="en-IN" dirty="0" smtClean="0">
                <a:latin typeface="Segoe UI Light" panose="020B0502040204020203" pitchFamily="34" charset="0"/>
                <a:cs typeface="Segoe UI Light" panose="020B0502040204020203" pitchFamily="34" charset="0"/>
              </a:rPr>
              <a:t>(1)</a:t>
            </a:r>
            <a:endParaRPr lang="en-US" dirty="0"/>
          </a:p>
        </p:txBody>
      </p:sp>
      <p:sp>
        <p:nvSpPr>
          <p:cNvPr id="10" name="Rectangle 9"/>
          <p:cNvSpPr/>
          <p:nvPr/>
        </p:nvSpPr>
        <p:spPr>
          <a:xfrm>
            <a:off x="478582" y="1000108"/>
            <a:ext cx="9145016" cy="369332"/>
          </a:xfrm>
          <a:prstGeom prst="rect">
            <a:avLst/>
          </a:prstGeom>
        </p:spPr>
        <p:txBody>
          <a:bodyPr wrap="square">
            <a:spAutoFit/>
          </a:bodyPr>
          <a:lstStyle/>
          <a:p>
            <a:r>
              <a:rPr lang="en-US" dirty="0" smtClean="0">
                <a:latin typeface="Palatino Linotype" pitchFamily="18" charset="0"/>
              </a:rPr>
              <a:t>CREATE TABLE float_table (col1 float, col2 float(7, 2) );</a:t>
            </a:r>
          </a:p>
        </p:txBody>
      </p:sp>
      <p:sp>
        <p:nvSpPr>
          <p:cNvPr id="14" name="Rectangle 13"/>
          <p:cNvSpPr/>
          <p:nvPr/>
        </p:nvSpPr>
        <p:spPr>
          <a:xfrm>
            <a:off x="523042" y="2643182"/>
            <a:ext cx="11287204" cy="1754326"/>
          </a:xfrm>
          <a:prstGeom prst="rect">
            <a:avLst/>
          </a:prstGeom>
        </p:spPr>
        <p:txBody>
          <a:bodyPr wrap="square">
            <a:spAutoFit/>
          </a:bodyPr>
          <a:lstStyle/>
          <a:p>
            <a:r>
              <a:rPr lang="en-US" dirty="0" smtClean="0">
                <a:latin typeface="Palatino Linotype" pitchFamily="18" charset="0"/>
              </a:rPr>
              <a:t>INSERT INTO float_table VALUES (1.2,5396.17);         </a:t>
            </a:r>
          </a:p>
          <a:p>
            <a:r>
              <a:rPr lang="en-US" dirty="0" smtClean="0">
                <a:latin typeface="Palatino Linotype" pitchFamily="18" charset="0"/>
              </a:rPr>
              <a:t>INSERT INTO float_table VALUES (1.23, 5396.174);       </a:t>
            </a:r>
          </a:p>
          <a:p>
            <a:r>
              <a:rPr lang="en-US" dirty="0" smtClean="0">
                <a:latin typeface="Palatino Linotype" pitchFamily="18" charset="0"/>
              </a:rPr>
              <a:t>INSERT INTO float_table VALUES (1.234, 5396.178);      </a:t>
            </a:r>
          </a:p>
          <a:p>
            <a:r>
              <a:rPr lang="en-US" dirty="0" smtClean="0">
                <a:latin typeface="Palatino Linotype" pitchFamily="18" charset="0"/>
              </a:rPr>
              <a:t>INSERT INTO float_table VALUES (1.456, 5396.1743);      </a:t>
            </a:r>
          </a:p>
          <a:p>
            <a:r>
              <a:rPr lang="en-US" dirty="0" smtClean="0">
                <a:latin typeface="Palatino Linotype" pitchFamily="18" charset="0"/>
              </a:rPr>
              <a:t>INSERT INTO float_table VALUES (1.56, 5396.1748);    </a:t>
            </a:r>
          </a:p>
          <a:p>
            <a:r>
              <a:rPr lang="en-US" dirty="0" smtClean="0">
                <a:latin typeface="Palatino Linotype" pitchFamily="18" charset="0"/>
              </a:rPr>
              <a:t>INSERT INTO float_table VALUES (1.567, 5396.1788);</a:t>
            </a:r>
          </a:p>
        </p:txBody>
      </p:sp>
      <p:pic>
        <p:nvPicPr>
          <p:cNvPr id="3074" name="Picture 2"/>
          <p:cNvPicPr>
            <a:picLocks noChangeAspect="1" noChangeArrowheads="1"/>
          </p:cNvPicPr>
          <p:nvPr/>
        </p:nvPicPr>
        <p:blipFill>
          <a:blip r:embed="rId3"/>
          <a:srcRect/>
          <a:stretch>
            <a:fillRect/>
          </a:stretch>
        </p:blipFill>
        <p:spPr bwMode="auto">
          <a:xfrm>
            <a:off x="594480" y="1500174"/>
            <a:ext cx="5167355" cy="1000133"/>
          </a:xfrm>
          <a:prstGeom prst="rect">
            <a:avLst/>
          </a:prstGeom>
          <a:noFill/>
          <a:ln w="9525">
            <a:noFill/>
            <a:miter lim="800000"/>
            <a:headEnd/>
            <a:tailEnd/>
          </a:ln>
          <a:effectLst/>
        </p:spPr>
      </p:pic>
      <p:pic>
        <p:nvPicPr>
          <p:cNvPr id="3075" name="Picture 3"/>
          <p:cNvPicPr>
            <a:picLocks noChangeAspect="1" noChangeArrowheads="1"/>
          </p:cNvPicPr>
          <p:nvPr/>
        </p:nvPicPr>
        <p:blipFill>
          <a:blip r:embed="rId4"/>
          <a:srcRect/>
          <a:stretch>
            <a:fillRect/>
          </a:stretch>
        </p:blipFill>
        <p:spPr bwMode="auto">
          <a:xfrm>
            <a:off x="594480" y="4572008"/>
            <a:ext cx="2214578" cy="2098891"/>
          </a:xfrm>
          <a:prstGeom prst="rect">
            <a:avLst/>
          </a:prstGeom>
          <a:noFill/>
          <a:ln w="9525">
            <a:noFill/>
            <a:miter lim="800000"/>
            <a:headEnd/>
            <a:tailEnd/>
          </a:ln>
          <a:effectLst/>
        </p:spPr>
      </p:pic>
    </p:spTree>
    <p:extLst>
      <p:ext uri="{BB962C8B-B14F-4D97-AF65-F5344CB8AC3E}">
        <p14:creationId xmlns:p14="http://schemas.microsoft.com/office/powerpoint/2010/main" xmlns="" val="2592491060"/>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3802" y="3"/>
            <a:ext cx="9142810" cy="646331"/>
          </a:xfrm>
          <a:prstGeom prst="rect">
            <a:avLst/>
          </a:prstGeom>
          <a:solidFill>
            <a:schemeClr val="bg1"/>
          </a:solidFill>
        </p:spPr>
        <p:txBody>
          <a:bodyPr wrap="square">
            <a:spAutoFit/>
          </a:bodyPr>
          <a:lstStyle/>
          <a:p>
            <a:pPr algn="r"/>
            <a:r>
              <a:rPr lang="en-IN" sz="3600" dirty="0" smtClean="0">
                <a:latin typeface="Arial" panose="020B0604020202020204" pitchFamily="34" charset="0"/>
                <a:cs typeface="Arial" panose="020B0604020202020204" pitchFamily="34" charset="0"/>
              </a:rPr>
              <a:t>string datatype</a:t>
            </a:r>
            <a:endParaRPr lang="en-IN" sz="3600" dirty="0">
              <a:latin typeface="Arial" panose="020B0604020202020204" pitchFamily="34" charset="0"/>
              <a:cs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xmlns="" val="3296024626"/>
              </p:ext>
            </p:extLst>
          </p:nvPr>
        </p:nvGraphicFramePr>
        <p:xfrm>
          <a:off x="406573" y="1245562"/>
          <a:ext cx="10361179" cy="3540760"/>
        </p:xfrm>
        <a:graphic>
          <a:graphicData uri="http://schemas.openxmlformats.org/drawingml/2006/table">
            <a:tbl>
              <a:tblPr firstRow="1" bandRow="1">
                <a:tableStyleId>{7E9639D4-E3E2-4D34-9284-5A2195B3D0D7}</a:tableStyleId>
              </a:tblPr>
              <a:tblGrid>
                <a:gridCol w="2662531">
                  <a:extLst>
                    <a:ext uri="{9D8B030D-6E8A-4147-A177-3AD203B41FA5}">
                      <a16:colId xmlns:a16="http://schemas.microsoft.com/office/drawing/2014/main" xmlns="" val="20000"/>
                    </a:ext>
                  </a:extLst>
                </a:gridCol>
                <a:gridCol w="2270114">
                  <a:extLst>
                    <a:ext uri="{9D8B030D-6E8A-4147-A177-3AD203B41FA5}">
                      <a16:colId xmlns:a16="http://schemas.microsoft.com/office/drawing/2014/main" xmlns="" val="20001"/>
                    </a:ext>
                  </a:extLst>
                </a:gridCol>
                <a:gridCol w="5428534">
                  <a:extLst>
                    <a:ext uri="{9D8B030D-6E8A-4147-A177-3AD203B41FA5}">
                      <a16:colId xmlns:a16="http://schemas.microsoft.com/office/drawing/2014/main" xmlns="" val="20002"/>
                    </a:ext>
                  </a:extLst>
                </a:gridCol>
              </a:tblGrid>
              <a:tr h="281384">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no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Size</a:t>
                      </a:r>
                    </a:p>
                  </a:txBody>
                  <a:tcPr marL="91428" marR="91428">
                    <a:no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noFill/>
                  </a:tcPr>
                </a:tc>
                <a:extLst>
                  <a:ext uri="{0D108BD9-81ED-4DB2-BD59-A6C34878D82A}">
                    <a16:rowId xmlns:a16="http://schemas.microsoft.com/office/drawing/2014/main" xmlns="" val="10000"/>
                  </a:ext>
                </a:extLst>
              </a:tr>
              <a:tr h="370840">
                <a:tc>
                  <a:txBody>
                    <a:bodyPr/>
                    <a:lstStyle/>
                    <a:p>
                      <a:r>
                        <a:rPr lang="en-IN" sz="1600" dirty="0">
                          <a:latin typeface="Arial" panose="020B0604020202020204" pitchFamily="34" charset="0"/>
                          <a:cs typeface="Arial" panose="020B0604020202020204" pitchFamily="34" charset="0"/>
                        </a:rPr>
                        <a:t>CHAR [(length)]</a:t>
                      </a:r>
                    </a:p>
                  </a:txBody>
                  <a:tcPr marL="91428" marR="91428" anchor="ctr"/>
                </a:tc>
                <a:tc>
                  <a:txBody>
                    <a:bodyPr/>
                    <a:lstStyle/>
                    <a:p>
                      <a:r>
                        <a:rPr lang="en-IN" sz="1600" dirty="0">
                          <a:latin typeface="Arial" panose="020B0604020202020204" pitchFamily="34" charset="0"/>
                          <a:cs typeface="Arial" panose="020B0604020202020204" pitchFamily="34" charset="0"/>
                        </a:rPr>
                        <a:t>0-255</a:t>
                      </a:r>
                    </a:p>
                  </a:txBody>
                  <a:tcPr marL="91428" marR="91428" anchor="ctr"/>
                </a:tc>
                <a:tc>
                  <a:txBody>
                    <a:bodyPr/>
                    <a:lstStyle/>
                    <a:p>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xmlns="" val="10001"/>
                  </a:ext>
                </a:extLst>
              </a:tr>
              <a:tr h="370840">
                <a:tc>
                  <a:txBody>
                    <a:bodyPr/>
                    <a:lstStyle/>
                    <a:p>
                      <a:r>
                        <a:rPr lang="en-IN" sz="1600" dirty="0">
                          <a:latin typeface="Arial" panose="020B0604020202020204" pitchFamily="34" charset="0"/>
                          <a:cs typeface="Arial" panose="020B0604020202020204" pitchFamily="34" charset="0"/>
                        </a:rPr>
                        <a:t>VARCHAR (length)</a:t>
                      </a:r>
                    </a:p>
                  </a:txBody>
                  <a:tcPr marL="91428" marR="91428" anchor="ctr"/>
                </a:tc>
                <a:tc>
                  <a:txBody>
                    <a:bodyPr/>
                    <a:lstStyle/>
                    <a:p>
                      <a:r>
                        <a:rPr lang="en-IN" sz="1800" b="0" i="0" kern="1200" dirty="0">
                          <a:solidFill>
                            <a:schemeClr val="tx1"/>
                          </a:solidFill>
                          <a:effectLst/>
                          <a:latin typeface="+mn-lt"/>
                          <a:ea typeface="+mn-ea"/>
                          <a:cs typeface="+mn-cs"/>
                        </a:rPr>
                        <a:t> 0 to 65,535</a:t>
                      </a: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US" sz="1600" dirty="0">
                          <a:latin typeface="Arial" panose="020B0604020202020204" pitchFamily="34" charset="0"/>
                          <a:cs typeface="Arial" panose="020B0604020202020204" pitchFamily="34" charset="0"/>
                        </a:rPr>
                        <a:t>The maximum row size (65,535 bytes, which is shared among all columns.</a:t>
                      </a:r>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xmlns="" val="10002"/>
                  </a:ext>
                </a:extLst>
              </a:tr>
              <a:tr h="370840">
                <a:tc>
                  <a:txBody>
                    <a:bodyPr/>
                    <a:lstStyle/>
                    <a:p>
                      <a:r>
                        <a:rPr lang="en-IN" sz="1600" dirty="0" smtClean="0">
                          <a:latin typeface="Arial" panose="020B0604020202020204" pitchFamily="34" charset="0"/>
                          <a:cs typeface="Arial" panose="020B0604020202020204" pitchFamily="34" charset="0"/>
                        </a:rPr>
                        <a:t>TINYTEXT</a:t>
                      </a: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kumimoji="0" lang="en-IN" sz="1600" b="0" i="0" kern="1200" dirty="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a:solidFill>
                            <a:schemeClr val="tx1"/>
                          </a:solidFill>
                          <a:effectLst/>
                          <a:latin typeface="Arial" panose="020B0604020202020204" pitchFamily="34" charset="0"/>
                          <a:ea typeface="+mn-ea"/>
                          <a:cs typeface="Arial" panose="020B0604020202020204" pitchFamily="34" charset="0"/>
                        </a:rPr>
                        <a:t>8</a:t>
                      </a:r>
                      <a:r>
                        <a:rPr kumimoji="0" lang="en-IN" sz="1600" b="0" i="0" kern="1200" dirty="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US" sz="1800" b="0" i="0" kern="1200" dirty="0" smtClean="0">
                          <a:solidFill>
                            <a:schemeClr val="tx1"/>
                          </a:solidFill>
                          <a:latin typeface="+mn-lt"/>
                          <a:ea typeface="+mn-ea"/>
                          <a:cs typeface="+mn-cs"/>
                        </a:rPr>
                        <a:t>256 bytes </a:t>
                      </a:r>
                      <a:endParaRPr lang="en-IN" sz="1600" b="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xmlns="" val="10003"/>
                  </a:ext>
                </a:extLst>
              </a:tr>
              <a:tr h="370840">
                <a:tc>
                  <a:txBody>
                    <a:bodyPr/>
                    <a:lstStyle/>
                    <a:p>
                      <a:r>
                        <a:rPr lang="en-IN" sz="1600" dirty="0">
                          <a:latin typeface="Arial" panose="020B0604020202020204" pitchFamily="34" charset="0"/>
                          <a:cs typeface="Arial" panose="020B0604020202020204" pitchFamily="34" charset="0"/>
                        </a:rPr>
                        <a:t>TEXT [(length)]</a:t>
                      </a:r>
                    </a:p>
                  </a:txBody>
                  <a:tcPr marL="91428" marR="91428" anchor="ctr"/>
                </a:tc>
                <a:tc>
                  <a:txBody>
                    <a:bodyPr/>
                    <a:lstStyle/>
                    <a:p>
                      <a:r>
                        <a:rPr lang="en-IN" sz="1600" dirty="0">
                          <a:latin typeface="Arial" panose="020B0604020202020204" pitchFamily="34" charset="0"/>
                          <a:cs typeface="Arial" panose="020B0604020202020204" pitchFamily="34" charset="0"/>
                        </a:rPr>
                        <a:t>(2</a:t>
                      </a:r>
                      <a:r>
                        <a:rPr kumimoji="0" lang="en-IN" sz="1600" b="1" i="0" kern="1200" baseline="30000" dirty="0">
                          <a:solidFill>
                            <a:schemeClr val="tx1"/>
                          </a:solidFill>
                          <a:effectLst/>
                          <a:latin typeface="Arial" panose="020B0604020202020204" pitchFamily="34" charset="0"/>
                          <a:ea typeface="+mn-ea"/>
                          <a:cs typeface="Arial" panose="020B0604020202020204" pitchFamily="34" charset="0"/>
                        </a:rPr>
                        <a:t>16</a:t>
                      </a:r>
                      <a:r>
                        <a:rPr lang="en-IN" sz="1600" baseline="0" dirty="0">
                          <a:latin typeface="Arial" panose="020B0604020202020204" pitchFamily="34" charset="0"/>
                          <a:cs typeface="Arial" panose="020B0604020202020204" pitchFamily="34" charset="0"/>
                        </a:rPr>
                        <a:t> -1) </a:t>
                      </a:r>
                      <a:r>
                        <a:rPr kumimoji="0" lang="en-IN" sz="1600" b="0" i="0" kern="1200" dirty="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a:solidFill>
                            <a:schemeClr val="tx1"/>
                          </a:solidFill>
                          <a:effectLst/>
                          <a:latin typeface="Arial" panose="020B0604020202020204" pitchFamily="34" charset="0"/>
                          <a:ea typeface="+mn-ea"/>
                          <a:cs typeface="Arial" panose="020B0604020202020204" pitchFamily="34" charset="0"/>
                        </a:rPr>
                        <a:t>65,535 bytes ~ 64kb </a:t>
                      </a:r>
                      <a:endParaRPr lang="en-IN" sz="16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xmlns="" val="10004"/>
                  </a:ext>
                </a:extLst>
              </a:tr>
              <a:tr h="370840">
                <a:tc>
                  <a:txBody>
                    <a:bodyPr/>
                    <a:lstStyle/>
                    <a:p>
                      <a:r>
                        <a:rPr lang="en-IN" sz="1600" dirty="0">
                          <a:latin typeface="Arial" panose="020B0604020202020204" pitchFamily="34" charset="0"/>
                          <a:cs typeface="Arial" panose="020B0604020202020204" pitchFamily="34" charset="0"/>
                        </a:rPr>
                        <a:t>MEDIUMTEXT [(length)]</a:t>
                      </a: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a:latin typeface="Arial" panose="020B0604020202020204" pitchFamily="34" charset="0"/>
                          <a:cs typeface="Arial" panose="020B0604020202020204" pitchFamily="34" charset="0"/>
                        </a:rPr>
                        <a:t>(2</a:t>
                      </a:r>
                      <a:r>
                        <a:rPr kumimoji="0" lang="en-IN" sz="1600" b="1" i="0" kern="1200" baseline="30000" dirty="0">
                          <a:solidFill>
                            <a:schemeClr val="tx1"/>
                          </a:solidFill>
                          <a:effectLst/>
                          <a:latin typeface="Arial" panose="020B0604020202020204" pitchFamily="34" charset="0"/>
                          <a:ea typeface="+mn-ea"/>
                          <a:cs typeface="Arial" panose="020B0604020202020204" pitchFamily="34" charset="0"/>
                        </a:rPr>
                        <a:t>24</a:t>
                      </a:r>
                      <a:r>
                        <a:rPr lang="en-IN" sz="1600" baseline="0" dirty="0">
                          <a:latin typeface="Arial" panose="020B0604020202020204" pitchFamily="34" charset="0"/>
                          <a:cs typeface="Arial" panose="020B0604020202020204" pitchFamily="34" charset="0"/>
                        </a:rPr>
                        <a:t> -1) </a:t>
                      </a:r>
                      <a:r>
                        <a:rPr kumimoji="0" lang="en-IN" sz="1600" b="0" i="0" kern="1200" dirty="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IN" sz="1600" dirty="0">
                          <a:latin typeface="Arial" panose="020B0604020202020204" pitchFamily="34" charset="0"/>
                          <a:cs typeface="Arial" panose="020B0604020202020204" pitchFamily="34" charset="0"/>
                        </a:rPr>
                        <a:t>16,777,215 bytes ~16MB</a:t>
                      </a:r>
                    </a:p>
                  </a:txBody>
                  <a:tcPr marL="91428" marR="91428"/>
                </a:tc>
                <a:extLst>
                  <a:ext uri="{0D108BD9-81ED-4DB2-BD59-A6C34878D82A}">
                    <a16:rowId xmlns:a16="http://schemas.microsoft.com/office/drawing/2014/main" xmlns="" val="10005"/>
                  </a:ext>
                </a:extLst>
              </a:tr>
              <a:tr h="370840">
                <a:tc>
                  <a:txBody>
                    <a:bodyPr/>
                    <a:lstStyle/>
                    <a:p>
                      <a:r>
                        <a:rPr lang="en-IN" sz="1600" dirty="0">
                          <a:latin typeface="Arial" panose="020B0604020202020204" pitchFamily="34" charset="0"/>
                          <a:cs typeface="Arial" panose="020B0604020202020204" pitchFamily="34" charset="0"/>
                        </a:rPr>
                        <a:t>LONGTEXT [(length)]</a:t>
                      </a: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a:latin typeface="Arial" panose="020B0604020202020204" pitchFamily="34" charset="0"/>
                          <a:cs typeface="Arial" panose="020B0604020202020204" pitchFamily="34" charset="0"/>
                        </a:rPr>
                        <a:t>(2</a:t>
                      </a:r>
                      <a:r>
                        <a:rPr kumimoji="0" lang="en-IN" sz="1600" b="1" i="0" kern="1200" baseline="30000" dirty="0">
                          <a:solidFill>
                            <a:schemeClr val="tx1"/>
                          </a:solidFill>
                          <a:effectLst/>
                          <a:latin typeface="Arial" panose="020B0604020202020204" pitchFamily="34" charset="0"/>
                          <a:ea typeface="+mn-ea"/>
                          <a:cs typeface="Arial" panose="020B0604020202020204" pitchFamily="34" charset="0"/>
                        </a:rPr>
                        <a:t>32</a:t>
                      </a:r>
                      <a:r>
                        <a:rPr lang="en-IN" sz="1600" baseline="0" dirty="0">
                          <a:latin typeface="Arial" panose="020B0604020202020204" pitchFamily="34" charset="0"/>
                          <a:cs typeface="Arial" panose="020B0604020202020204" pitchFamily="34" charset="0"/>
                        </a:rPr>
                        <a:t> -1) </a:t>
                      </a:r>
                      <a:r>
                        <a:rPr kumimoji="0" lang="en-IN" sz="1600" b="0" i="0" kern="1200" dirty="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IN" sz="1600" dirty="0">
                          <a:latin typeface="Arial" panose="020B0604020202020204" pitchFamily="34" charset="0"/>
                          <a:cs typeface="Arial" panose="020B0604020202020204" pitchFamily="34" charset="0"/>
                        </a:rPr>
                        <a:t>4,294,967,295 bytes ~4GB</a:t>
                      </a:r>
                    </a:p>
                  </a:txBody>
                  <a:tcPr marL="91428" marR="91428"/>
                </a:tc>
                <a:extLst>
                  <a:ext uri="{0D108BD9-81ED-4DB2-BD59-A6C34878D82A}">
                    <a16:rowId xmlns:a16="http://schemas.microsoft.com/office/drawing/2014/main" xmlns="" val="10006"/>
                  </a:ext>
                </a:extLst>
              </a:tr>
              <a:tr h="370840">
                <a:tc>
                  <a:txBody>
                    <a:bodyPr/>
                    <a:lstStyle/>
                    <a:p>
                      <a:r>
                        <a:rPr lang="en-IN" sz="1600" dirty="0" smtClean="0">
                          <a:latin typeface="Arial" panose="020B0604020202020204" pitchFamily="34" charset="0"/>
                          <a:cs typeface="Arial" panose="020B0604020202020204" pitchFamily="34" charset="0"/>
                        </a:rPr>
                        <a:t>NCHAR</a:t>
                      </a:r>
                      <a:endParaRPr lang="en-IN" sz="16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US" sz="1600" b="1" kern="1200" dirty="0" smtClean="0">
                          <a:solidFill>
                            <a:schemeClr val="tx1"/>
                          </a:solidFill>
                          <a:latin typeface="Palatino Linotype" pitchFamily="18" charset="0"/>
                          <a:ea typeface="+mn-ea"/>
                          <a:cs typeface="+mn-cs"/>
                        </a:rPr>
                        <a:t>Unicode</a:t>
                      </a:r>
                      <a:endParaRPr lang="en-IN" sz="1600" dirty="0">
                        <a:latin typeface="Arial" panose="020B0604020202020204" pitchFamily="34" charset="0"/>
                        <a:cs typeface="Arial" panose="020B0604020202020204" pitchFamily="34" charset="0"/>
                      </a:endParaRPr>
                    </a:p>
                  </a:txBody>
                  <a:tcPr marL="91428" marR="91428"/>
                </a:tc>
              </a:tr>
              <a:tr h="370840">
                <a:tc>
                  <a:txBody>
                    <a:bodyPr/>
                    <a:lstStyle/>
                    <a:p>
                      <a:r>
                        <a:rPr lang="en-IN" sz="1600" dirty="0" smtClean="0">
                          <a:latin typeface="Arial" panose="020B0604020202020204" pitchFamily="34" charset="0"/>
                          <a:cs typeface="Arial" panose="020B0604020202020204" pitchFamily="34" charset="0"/>
                        </a:rPr>
                        <a:t>NVARCHAR</a:t>
                      </a:r>
                      <a:endParaRPr lang="en-IN" sz="16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a:latin typeface="Arial" panose="020B0604020202020204" pitchFamily="34" charset="0"/>
                        <a:cs typeface="Arial" panose="020B0604020202020204" pitchFamily="34" charset="0"/>
                      </a:endParaRPr>
                    </a:p>
                  </a:txBody>
                  <a:tcPr marL="91428" marR="91428" anchor="ctr"/>
                </a:tc>
                <a:tc>
                  <a:txBody>
                    <a:bodyPr/>
                    <a:lstStyle/>
                    <a:p>
                      <a:r>
                        <a:rPr lang="en-US" sz="1600" b="1" kern="1200" dirty="0" smtClean="0">
                          <a:solidFill>
                            <a:schemeClr val="tx1"/>
                          </a:solidFill>
                          <a:latin typeface="Palatino Linotype" pitchFamily="18" charset="0"/>
                          <a:ea typeface="+mn-ea"/>
                          <a:cs typeface="+mn-cs"/>
                        </a:rPr>
                        <a:t>Unicode</a:t>
                      </a:r>
                      <a:endParaRPr lang="en-IN" sz="1600" dirty="0">
                        <a:latin typeface="Arial" panose="020B0604020202020204" pitchFamily="34" charset="0"/>
                        <a:cs typeface="Arial" panose="020B0604020202020204" pitchFamily="34" charset="0"/>
                      </a:endParaRPr>
                    </a:p>
                  </a:txBody>
                  <a:tcPr marL="91428" marR="91428"/>
                </a:tc>
              </a:tr>
            </a:tbl>
          </a:graphicData>
        </a:graphic>
      </p:graphicFrame>
      <p:pic>
        <p:nvPicPr>
          <p:cNvPr id="7" name="Picture 6">
            <a:extLst>
              <a:ext uri="{FF2B5EF4-FFF2-40B4-BE49-F238E27FC236}">
                <a16:creationId xmlns:a16="http://schemas.microsoft.com/office/drawing/2014/main" xmlns="" id="{038C4159-6EF4-4F81-B96F-610641B4DA32}"/>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8542" y="116632"/>
            <a:ext cx="1371859" cy="445150"/>
          </a:xfrm>
          <a:prstGeom prst="rect">
            <a:avLst/>
          </a:prstGeom>
        </p:spPr>
      </p:pic>
      <p:sp>
        <p:nvSpPr>
          <p:cNvPr id="8" name="Rectangle 7"/>
          <p:cNvSpPr/>
          <p:nvPr/>
        </p:nvSpPr>
        <p:spPr>
          <a:xfrm>
            <a:off x="11755679" y="0"/>
            <a:ext cx="397866" cy="369332"/>
          </a:xfrm>
          <a:prstGeom prst="rect">
            <a:avLst/>
          </a:prstGeom>
        </p:spPr>
        <p:txBody>
          <a:bodyPr wrap="none">
            <a:spAutoFit/>
          </a:bodyPr>
          <a:lstStyle/>
          <a:p>
            <a:r>
              <a:rPr lang="en-IN" dirty="0" smtClean="0">
                <a:latin typeface="Segoe UI Light" panose="020B0502040204020203" pitchFamily="34" charset="0"/>
                <a:cs typeface="Segoe UI Light" panose="020B0502040204020203" pitchFamily="34" charset="0"/>
              </a:rPr>
              <a:t>(1)</a:t>
            </a:r>
            <a:endParaRPr lang="en-US" dirty="0"/>
          </a:p>
        </p:txBody>
      </p:sp>
      <p:sp>
        <p:nvSpPr>
          <p:cNvPr id="15361" name="Rectangle 1"/>
          <p:cNvSpPr>
            <a:spLocks noChangeArrowheads="1"/>
          </p:cNvSpPr>
          <p:nvPr/>
        </p:nvSpPr>
        <p:spPr bwMode="auto">
          <a:xfrm>
            <a:off x="380166" y="5786454"/>
            <a:ext cx="1276119" cy="646331"/>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Calibri" pitchFamily="34" charset="0"/>
                <a:ea typeface="Calibri" pitchFamily="34" charset="0"/>
                <a:cs typeface="Calibri" pitchFamily="34" charset="0"/>
              </a:rPr>
              <a:t>Char(10)</a:t>
            </a:r>
            <a:endParaRPr kumimoji="0" lang="en-US" b="0" i="0" u="none" strike="noStrike" cap="none" normalizeH="0" baseline="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0" i="0" u="none" strike="noStrike" cap="none" normalizeH="0" baseline="0" smtClean="0">
                <a:ln>
                  <a:noFill/>
                </a:ln>
                <a:solidFill>
                  <a:srgbClr val="000000"/>
                </a:solidFill>
                <a:effectLst/>
                <a:latin typeface="Calibri" pitchFamily="34" charset="0"/>
                <a:ea typeface="Calibri" pitchFamily="34" charset="0"/>
                <a:cs typeface="Calibri" pitchFamily="34" charset="0"/>
              </a:rPr>
              <a:t>Varchar(10)</a:t>
            </a:r>
            <a:endParaRPr kumimoji="0" lang="en-US" b="0" i="0" u="none" strike="noStrike" cap="none" normalizeH="0" baseline="0" smtClean="0">
              <a:ln>
                <a:noFill/>
              </a:ln>
              <a:solidFill>
                <a:schemeClr val="tx1"/>
              </a:solidFill>
              <a:effectLst/>
              <a:latin typeface="Arial" pitchFamily="34" charset="0"/>
              <a:cs typeface="Arial" pitchFamily="34" charset="0"/>
            </a:endParaRPr>
          </a:p>
        </p:txBody>
      </p:sp>
      <p:sp>
        <p:nvSpPr>
          <p:cNvPr id="9" name="Rectangle 1"/>
          <p:cNvSpPr>
            <a:spLocks noChangeArrowheads="1"/>
          </p:cNvSpPr>
          <p:nvPr/>
        </p:nvSpPr>
        <p:spPr bwMode="auto">
          <a:xfrm>
            <a:off x="451604" y="5357826"/>
            <a:ext cx="527004" cy="369332"/>
          </a:xfrm>
          <a:prstGeom prst="rect">
            <a:avLst/>
          </a:prstGeom>
          <a:noFill/>
          <a:ln w="9525">
            <a:noFill/>
            <a:miter lim="800000"/>
            <a:headEnd/>
            <a:tailEnd/>
          </a:ln>
          <a:effectLst/>
        </p:spPr>
        <p:txBody>
          <a:bodyPr vert="horz" wrap="non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0" i="0" u="none" strike="noStrike" cap="none" normalizeH="0" baseline="0" dirty="0" smtClean="0">
                <a:ln>
                  <a:noFill/>
                </a:ln>
                <a:solidFill>
                  <a:srgbClr val="000000"/>
                </a:solidFill>
                <a:effectLst/>
                <a:latin typeface="Calibri" pitchFamily="34" charset="0"/>
                <a:ea typeface="Calibri" pitchFamily="34" charset="0"/>
                <a:cs typeface="Calibri" pitchFamily="34" charset="0"/>
              </a:rPr>
              <a:t>e.g.</a:t>
            </a:r>
            <a:endParaRPr kumimoji="0" lang="en-US" b="0" i="0" u="none" strike="noStrike" cap="none" normalizeH="0" baseline="0" dirty="0" smtClean="0">
              <a:ln>
                <a:noFill/>
              </a:ln>
              <a:solidFill>
                <a:schemeClr val="tx1"/>
              </a:solidFill>
              <a:effectLst/>
              <a:latin typeface="Arial" pitchFamily="34" charset="0"/>
              <a:cs typeface="Arial" pitchFamily="34" charset="0"/>
            </a:endParaRPr>
          </a:p>
        </p:txBody>
      </p:sp>
    </p:spTree>
    <p:extLst>
      <p:ext uri="{BB962C8B-B14F-4D97-AF65-F5344CB8AC3E}">
        <p14:creationId xmlns:p14="http://schemas.microsoft.com/office/powerpoint/2010/main" xmlns="" val="1302273438"/>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p:cNvGraphicFramePr>
            <a:graphicFrameLocks noGrp="1"/>
          </p:cNvGraphicFramePr>
          <p:nvPr>
            <p:extLst>
              <p:ext uri="{D42A27DB-BD31-4B8C-83A1-F6EECF244321}">
                <p14:modId xmlns:p14="http://schemas.microsoft.com/office/powerpoint/2010/main" xmlns="" val="269917002"/>
              </p:ext>
            </p:extLst>
          </p:nvPr>
        </p:nvGraphicFramePr>
        <p:xfrm>
          <a:off x="274839" y="1628800"/>
          <a:ext cx="8904989" cy="736600"/>
        </p:xfrm>
        <a:graphic>
          <a:graphicData uri="http://schemas.openxmlformats.org/drawingml/2006/table">
            <a:tbl>
              <a:tblPr firstRow="1" bandRow="1">
                <a:tableStyleId>{2D5ABB26-0587-4C30-8999-92F81FD0307C}</a:tableStyleId>
              </a:tblPr>
              <a:tblGrid>
                <a:gridCol w="2591663">
                  <a:extLst>
                    <a:ext uri="{9D8B030D-6E8A-4147-A177-3AD203B41FA5}">
                      <a16:colId xmlns:a16="http://schemas.microsoft.com/office/drawing/2014/main" xmlns="" val="20000"/>
                    </a:ext>
                  </a:extLst>
                </a:gridCol>
                <a:gridCol w="451356">
                  <a:extLst>
                    <a:ext uri="{9D8B030D-6E8A-4147-A177-3AD203B41FA5}">
                      <a16:colId xmlns:a16="http://schemas.microsoft.com/office/drawing/2014/main" xmlns="" val="20001"/>
                    </a:ext>
                  </a:extLst>
                </a:gridCol>
                <a:gridCol w="451356">
                  <a:extLst>
                    <a:ext uri="{9D8B030D-6E8A-4147-A177-3AD203B41FA5}">
                      <a16:colId xmlns:a16="http://schemas.microsoft.com/office/drawing/2014/main" xmlns="" val="20002"/>
                    </a:ext>
                  </a:extLst>
                </a:gridCol>
                <a:gridCol w="451356">
                  <a:extLst>
                    <a:ext uri="{9D8B030D-6E8A-4147-A177-3AD203B41FA5}">
                      <a16:colId xmlns:a16="http://schemas.microsoft.com/office/drawing/2014/main" xmlns="" val="20003"/>
                    </a:ext>
                  </a:extLst>
                </a:gridCol>
                <a:gridCol w="451356">
                  <a:extLst>
                    <a:ext uri="{9D8B030D-6E8A-4147-A177-3AD203B41FA5}">
                      <a16:colId xmlns:a16="http://schemas.microsoft.com/office/drawing/2014/main" xmlns="" val="20004"/>
                    </a:ext>
                  </a:extLst>
                </a:gridCol>
                <a:gridCol w="451356">
                  <a:extLst>
                    <a:ext uri="{9D8B030D-6E8A-4147-A177-3AD203B41FA5}">
                      <a16:colId xmlns:a16="http://schemas.microsoft.com/office/drawing/2014/main" xmlns="" val="20005"/>
                    </a:ext>
                  </a:extLst>
                </a:gridCol>
                <a:gridCol w="451356">
                  <a:extLst>
                    <a:ext uri="{9D8B030D-6E8A-4147-A177-3AD203B41FA5}">
                      <a16:colId xmlns:a16="http://schemas.microsoft.com/office/drawing/2014/main" xmlns="" val="20006"/>
                    </a:ext>
                  </a:extLst>
                </a:gridCol>
                <a:gridCol w="451356">
                  <a:extLst>
                    <a:ext uri="{9D8B030D-6E8A-4147-A177-3AD203B41FA5}">
                      <a16:colId xmlns:a16="http://schemas.microsoft.com/office/drawing/2014/main" xmlns="" val="20007"/>
                    </a:ext>
                  </a:extLst>
                </a:gridCol>
                <a:gridCol w="451356">
                  <a:extLst>
                    <a:ext uri="{9D8B030D-6E8A-4147-A177-3AD203B41FA5}">
                      <a16:colId xmlns:a16="http://schemas.microsoft.com/office/drawing/2014/main" xmlns="" val="20008"/>
                    </a:ext>
                  </a:extLst>
                </a:gridCol>
                <a:gridCol w="451356">
                  <a:extLst>
                    <a:ext uri="{9D8B030D-6E8A-4147-A177-3AD203B41FA5}">
                      <a16:colId xmlns:a16="http://schemas.microsoft.com/office/drawing/2014/main" xmlns="" val="20009"/>
                    </a:ext>
                  </a:extLst>
                </a:gridCol>
                <a:gridCol w="451356">
                  <a:extLst>
                    <a:ext uri="{9D8B030D-6E8A-4147-A177-3AD203B41FA5}">
                      <a16:colId xmlns:a16="http://schemas.microsoft.com/office/drawing/2014/main" xmlns="" val="20010"/>
                    </a:ext>
                  </a:extLst>
                </a:gridCol>
                <a:gridCol w="1799766">
                  <a:extLst>
                    <a:ext uri="{9D8B030D-6E8A-4147-A177-3AD203B41FA5}">
                      <a16:colId xmlns:a16="http://schemas.microsoft.com/office/drawing/2014/main" xmlns="" val="20011"/>
                    </a:ext>
                  </a:extLst>
                </a:gridCol>
              </a:tblGrid>
              <a:tr h="370840">
                <a:tc>
                  <a:txBody>
                    <a:bodyPr/>
                    <a:lstStyle/>
                    <a:p>
                      <a:r>
                        <a:rPr lang="en-IN" dirty="0" smtClean="0"/>
                        <a:t>name1 CHAR(10</a:t>
                      </a:r>
                      <a:r>
                        <a:rPr lang="en-IN" dirty="0"/>
                        <a:t>)</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R</a:t>
                      </a: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J</a:t>
                      </a: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a:t> LENGTH</a:t>
                      </a:r>
                      <a:r>
                        <a:rPr lang="en-IN" baseline="0" dirty="0"/>
                        <a:t> -&gt; 10</a:t>
                      </a: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0">
                <a:tc>
                  <a:txBody>
                    <a:bodyPr/>
                    <a:lstStyle/>
                    <a:p>
                      <a:r>
                        <a:rPr lang="en-IN" dirty="0" smtClean="0"/>
                        <a:t>name2 </a:t>
                      </a:r>
                      <a:r>
                        <a:rPr lang="en-IN" dirty="0"/>
                        <a:t>VARCHAR2(10)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R</a:t>
                      </a: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J</a:t>
                      </a: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sz="1800" kern="1200" dirty="0">
                        <a:solidFill>
                          <a:schemeClr val="tx1"/>
                        </a:solidFill>
                        <a:latin typeface="+mn-lt"/>
                        <a:ea typeface="+mn-ea"/>
                        <a:cs typeface="+mn-cs"/>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 LENGTH -&gt; </a:t>
                      </a:r>
                      <a:r>
                        <a:rPr lang="en-IN" dirty="0" smtClean="0"/>
                        <a:t>3</a:t>
                      </a: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xmlns="" val="773055089"/>
              </p:ext>
            </p:extLst>
          </p:nvPr>
        </p:nvGraphicFramePr>
        <p:xfrm>
          <a:off x="286561" y="2980432"/>
          <a:ext cx="8904989" cy="736600"/>
        </p:xfrm>
        <a:graphic>
          <a:graphicData uri="http://schemas.openxmlformats.org/drawingml/2006/table">
            <a:tbl>
              <a:tblPr firstRow="1" bandRow="1">
                <a:tableStyleId>{2D5ABB26-0587-4C30-8999-92F81FD0307C}</a:tableStyleId>
              </a:tblPr>
              <a:tblGrid>
                <a:gridCol w="2591663">
                  <a:extLst>
                    <a:ext uri="{9D8B030D-6E8A-4147-A177-3AD203B41FA5}">
                      <a16:colId xmlns:a16="http://schemas.microsoft.com/office/drawing/2014/main" xmlns="" val="20000"/>
                    </a:ext>
                  </a:extLst>
                </a:gridCol>
                <a:gridCol w="451356">
                  <a:extLst>
                    <a:ext uri="{9D8B030D-6E8A-4147-A177-3AD203B41FA5}">
                      <a16:colId xmlns:a16="http://schemas.microsoft.com/office/drawing/2014/main" xmlns="" val="20001"/>
                    </a:ext>
                  </a:extLst>
                </a:gridCol>
                <a:gridCol w="451356">
                  <a:extLst>
                    <a:ext uri="{9D8B030D-6E8A-4147-A177-3AD203B41FA5}">
                      <a16:colId xmlns:a16="http://schemas.microsoft.com/office/drawing/2014/main" xmlns="" val="20002"/>
                    </a:ext>
                  </a:extLst>
                </a:gridCol>
                <a:gridCol w="451356">
                  <a:extLst>
                    <a:ext uri="{9D8B030D-6E8A-4147-A177-3AD203B41FA5}">
                      <a16:colId xmlns:a16="http://schemas.microsoft.com/office/drawing/2014/main" xmlns="" val="20003"/>
                    </a:ext>
                  </a:extLst>
                </a:gridCol>
                <a:gridCol w="451356">
                  <a:extLst>
                    <a:ext uri="{9D8B030D-6E8A-4147-A177-3AD203B41FA5}">
                      <a16:colId xmlns:a16="http://schemas.microsoft.com/office/drawing/2014/main" xmlns="" val="20004"/>
                    </a:ext>
                  </a:extLst>
                </a:gridCol>
                <a:gridCol w="451356">
                  <a:extLst>
                    <a:ext uri="{9D8B030D-6E8A-4147-A177-3AD203B41FA5}">
                      <a16:colId xmlns:a16="http://schemas.microsoft.com/office/drawing/2014/main" xmlns="" val="20005"/>
                    </a:ext>
                  </a:extLst>
                </a:gridCol>
                <a:gridCol w="451356">
                  <a:extLst>
                    <a:ext uri="{9D8B030D-6E8A-4147-A177-3AD203B41FA5}">
                      <a16:colId xmlns:a16="http://schemas.microsoft.com/office/drawing/2014/main" xmlns="" val="20006"/>
                    </a:ext>
                  </a:extLst>
                </a:gridCol>
                <a:gridCol w="451356">
                  <a:extLst>
                    <a:ext uri="{9D8B030D-6E8A-4147-A177-3AD203B41FA5}">
                      <a16:colId xmlns:a16="http://schemas.microsoft.com/office/drawing/2014/main" xmlns="" val="20007"/>
                    </a:ext>
                  </a:extLst>
                </a:gridCol>
                <a:gridCol w="451356">
                  <a:extLst>
                    <a:ext uri="{9D8B030D-6E8A-4147-A177-3AD203B41FA5}">
                      <a16:colId xmlns:a16="http://schemas.microsoft.com/office/drawing/2014/main" xmlns="" val="20008"/>
                    </a:ext>
                  </a:extLst>
                </a:gridCol>
                <a:gridCol w="451356">
                  <a:extLst>
                    <a:ext uri="{9D8B030D-6E8A-4147-A177-3AD203B41FA5}">
                      <a16:colId xmlns:a16="http://schemas.microsoft.com/office/drawing/2014/main" xmlns="" val="20009"/>
                    </a:ext>
                  </a:extLst>
                </a:gridCol>
                <a:gridCol w="451356">
                  <a:extLst>
                    <a:ext uri="{9D8B030D-6E8A-4147-A177-3AD203B41FA5}">
                      <a16:colId xmlns:a16="http://schemas.microsoft.com/office/drawing/2014/main" xmlns="" val="20010"/>
                    </a:ext>
                  </a:extLst>
                </a:gridCol>
                <a:gridCol w="1799766">
                  <a:extLst>
                    <a:ext uri="{9D8B030D-6E8A-4147-A177-3AD203B41FA5}">
                      <a16:colId xmlns:a16="http://schemas.microsoft.com/office/drawing/2014/main" xmlns="" val="20011"/>
                    </a:ext>
                  </a:extLst>
                </a:gridCol>
              </a:tblGrid>
              <a:tr h="370840">
                <a:tc>
                  <a:txBody>
                    <a:bodyPr/>
                    <a:lstStyle/>
                    <a:p>
                      <a:r>
                        <a:rPr lang="en-IN" dirty="0" smtClean="0"/>
                        <a:t>name1 CHAR(10</a:t>
                      </a:r>
                      <a:r>
                        <a:rPr lang="en-IN" dirty="0"/>
                        <a:t>)</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R</a:t>
                      </a: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J</a:t>
                      </a: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a:t> LENGTH</a:t>
                      </a:r>
                      <a:r>
                        <a:rPr lang="en-IN" baseline="0" dirty="0"/>
                        <a:t> -&gt; </a:t>
                      </a:r>
                      <a:r>
                        <a:rPr lang="en-IN" baseline="0" dirty="0" smtClean="0"/>
                        <a:t>3</a:t>
                      </a: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0"/>
                  </a:ext>
                </a:extLst>
              </a:tr>
              <a:tr h="0">
                <a:tc>
                  <a:txBody>
                    <a:bodyPr/>
                    <a:lstStyle/>
                    <a:p>
                      <a:r>
                        <a:rPr lang="en-IN" dirty="0" smtClean="0"/>
                        <a:t>name2 VARCHAR(10</a:t>
                      </a:r>
                      <a:r>
                        <a:rPr lang="en-IN" dirty="0"/>
                        <a:t>)</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R</a:t>
                      </a: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J</a:t>
                      </a: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t> LENGTH -&gt; </a:t>
                      </a:r>
                      <a:r>
                        <a:rPr lang="en-IN" dirty="0" smtClean="0"/>
                        <a:t>3</a:t>
                      </a:r>
                      <a:endParaRPr lang="en-IN" dirty="0"/>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xmlns="" val="10001"/>
                  </a:ext>
                </a:extLst>
              </a:tr>
            </a:tbl>
          </a:graphicData>
        </a:graphic>
      </p:graphicFrame>
      <p:sp>
        <p:nvSpPr>
          <p:cNvPr id="9" name="Rectangle 8"/>
          <p:cNvSpPr/>
          <p:nvPr/>
        </p:nvSpPr>
        <p:spPr>
          <a:xfrm>
            <a:off x="315408" y="2500183"/>
            <a:ext cx="1645002" cy="400110"/>
          </a:xfrm>
          <a:prstGeom prst="rect">
            <a:avLst/>
          </a:prstGeom>
        </p:spPr>
        <p:txBody>
          <a:bodyPr wrap="none">
            <a:spAutoFit/>
          </a:bodyPr>
          <a:lstStyle/>
          <a:p>
            <a:r>
              <a:rPr lang="en-US" sz="2000" dirty="0" smtClean="0">
                <a:solidFill>
                  <a:srgbClr val="DC525C"/>
                </a:solidFill>
                <a:latin typeface="Segoe UI Light" panose="020B0502040204020203" pitchFamily="34" charset="0"/>
                <a:cs typeface="Segoe UI Light" panose="020B0502040204020203" pitchFamily="34" charset="0"/>
              </a:rPr>
              <a:t>but in </a:t>
            </a:r>
            <a:r>
              <a:rPr lang="en-US" sz="2000" dirty="0">
                <a:solidFill>
                  <a:srgbClr val="DC525C"/>
                </a:solidFill>
                <a:latin typeface="Segoe UI Light" panose="020B0502040204020203" pitchFamily="34" charset="0"/>
                <a:cs typeface="Segoe UI Light" panose="020B0502040204020203" pitchFamily="34" charset="0"/>
              </a:rPr>
              <a:t>MySQL</a:t>
            </a:r>
            <a:endParaRPr lang="en-IN" sz="2000" dirty="0"/>
          </a:p>
        </p:txBody>
      </p:sp>
      <p:pic>
        <p:nvPicPr>
          <p:cNvPr id="12" name="Picture 11">
            <a:extLst>
              <a:ext uri="{FF2B5EF4-FFF2-40B4-BE49-F238E27FC236}">
                <a16:creationId xmlns:a16="http://schemas.microsoft.com/office/drawing/2014/main" xmlns="" id="{376A40D3-BDBE-40ED-8E56-15C49E3DE9B0}"/>
              </a:ext>
            </a:extLst>
          </p:cNvPr>
          <p:cNvPicPr>
            <a:picLocks noChangeAspect="1"/>
          </p:cNvPicPr>
          <p:nvPr/>
        </p:nvPicPr>
        <p:blipFill>
          <a:blip r:embed="rId2" cstate="print">
            <a:extLst>
              <a:ext uri="{28A0092B-C50C-407E-A947-70E740481C1C}">
                <a14:useLocalDpi xmlns:a14="http://schemas.microsoft.com/office/drawing/2010/main" xmlns="" val="0"/>
              </a:ext>
            </a:extLst>
          </a:blip>
          <a:stretch>
            <a:fillRect/>
          </a:stretch>
        </p:blipFill>
        <p:spPr>
          <a:xfrm>
            <a:off x="118542" y="116632"/>
            <a:ext cx="1371859" cy="445150"/>
          </a:xfrm>
          <a:prstGeom prst="rect">
            <a:avLst/>
          </a:prstGeom>
        </p:spPr>
      </p:pic>
      <p:sp>
        <p:nvSpPr>
          <p:cNvPr id="11" name="Footer Placeholder 2">
            <a:extLst>
              <a:ext uri="{FF2B5EF4-FFF2-40B4-BE49-F238E27FC236}">
                <a16:creationId xmlns:a16="http://schemas.microsoft.com/office/drawing/2014/main" xmlns="" id="{6E71ED8E-3D54-4568-9791-BB4BE74489E7}"/>
              </a:ext>
            </a:extLst>
          </p:cNvPr>
          <p:cNvSpPr txBox="1">
            <a:spLocks/>
          </p:cNvSpPr>
          <p:nvPr/>
        </p:nvSpPr>
        <p:spPr>
          <a:xfrm>
            <a:off x="3237431" y="6523037"/>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sp>
        <p:nvSpPr>
          <p:cNvPr id="15" name="Rectangle 14"/>
          <p:cNvSpPr/>
          <p:nvPr/>
        </p:nvSpPr>
        <p:spPr>
          <a:xfrm>
            <a:off x="130884" y="692696"/>
            <a:ext cx="6900426" cy="646331"/>
          </a:xfrm>
          <a:prstGeom prst="rect">
            <a:avLst/>
          </a:prstGeom>
        </p:spPr>
        <p:txBody>
          <a:bodyPr wrap="square">
            <a:spAutoFit/>
          </a:bodyPr>
          <a:lstStyle/>
          <a:p>
            <a:pPr marL="457200" indent="-457200">
              <a:buFont typeface="Arial" pitchFamily="34" charset="0"/>
              <a:buChar char="•"/>
            </a:pPr>
            <a:r>
              <a:rPr lang="en-IN" dirty="0">
                <a:solidFill>
                  <a:srgbClr val="0089A4"/>
                </a:solidFill>
                <a:latin typeface="Palatino Linotype" panose="02040502050505030304" pitchFamily="18" charset="0"/>
              </a:rPr>
              <a:t>The </a:t>
            </a:r>
            <a:r>
              <a:rPr lang="en-IN" b="1" dirty="0">
                <a:solidFill>
                  <a:srgbClr val="0089A4"/>
                </a:solidFill>
                <a:latin typeface="Palatino Linotype" panose="02040502050505030304" pitchFamily="18" charset="0"/>
              </a:rPr>
              <a:t>char</a:t>
            </a:r>
            <a:r>
              <a:rPr lang="en-IN" dirty="0">
                <a:solidFill>
                  <a:srgbClr val="0089A4"/>
                </a:solidFill>
                <a:latin typeface="Palatino Linotype" panose="02040502050505030304" pitchFamily="18" charset="0"/>
              </a:rPr>
              <a:t> is a fixed-length character data type, </a:t>
            </a:r>
          </a:p>
          <a:p>
            <a:pPr marL="457200" indent="-457200">
              <a:buFont typeface="Arial" pitchFamily="34" charset="0"/>
              <a:buChar char="•"/>
            </a:pPr>
            <a:r>
              <a:rPr lang="en-IN" dirty="0">
                <a:solidFill>
                  <a:srgbClr val="0089A4"/>
                </a:solidFill>
                <a:latin typeface="Palatino Linotype" panose="02040502050505030304" pitchFamily="18" charset="0"/>
              </a:rPr>
              <a:t>The </a:t>
            </a:r>
            <a:r>
              <a:rPr lang="en-IN" b="1" dirty="0">
                <a:solidFill>
                  <a:srgbClr val="0089A4"/>
                </a:solidFill>
                <a:latin typeface="Palatino Linotype" panose="02040502050505030304" pitchFamily="18" charset="0"/>
              </a:rPr>
              <a:t>varchar</a:t>
            </a:r>
            <a:r>
              <a:rPr lang="en-IN" dirty="0">
                <a:solidFill>
                  <a:srgbClr val="0089A4"/>
                </a:solidFill>
                <a:latin typeface="Palatino Linotype" panose="02040502050505030304" pitchFamily="18" charset="0"/>
              </a:rPr>
              <a:t> is a variable-length character data type.</a:t>
            </a:r>
          </a:p>
        </p:txBody>
      </p:sp>
      <p:sp>
        <p:nvSpPr>
          <p:cNvPr id="16" name="Rectangle 15"/>
          <p:cNvSpPr/>
          <p:nvPr/>
        </p:nvSpPr>
        <p:spPr>
          <a:xfrm>
            <a:off x="262559" y="3933056"/>
            <a:ext cx="2880319" cy="1200329"/>
          </a:xfrm>
          <a:prstGeom prst="rect">
            <a:avLst/>
          </a:prstGeom>
        </p:spPr>
        <p:txBody>
          <a:bodyPr wrap="square">
            <a:spAutoFit/>
          </a:bodyPr>
          <a:lstStyle/>
          <a:p>
            <a:r>
              <a:rPr lang="en-US" dirty="0" smtClean="0"/>
              <a:t>CREATE TABLE string_table (</a:t>
            </a:r>
          </a:p>
          <a:p>
            <a:r>
              <a:rPr lang="en-US" dirty="0" smtClean="0"/>
              <a:t>   col_char CHAR(10),</a:t>
            </a:r>
          </a:p>
          <a:p>
            <a:r>
              <a:rPr lang="en-US" dirty="0" smtClean="0"/>
              <a:t>   col_varchar VARCHAR(10)</a:t>
            </a:r>
          </a:p>
          <a:p>
            <a:r>
              <a:rPr lang="en-US" dirty="0" smtClean="0"/>
              <a:t>);</a:t>
            </a:r>
            <a:endParaRPr lang="en-US" dirty="0"/>
          </a:p>
        </p:txBody>
      </p:sp>
      <p:pic>
        <p:nvPicPr>
          <p:cNvPr id="594948" name="Picture 4"/>
          <p:cNvPicPr>
            <a:picLocks noChangeAspect="1" noChangeArrowheads="1"/>
          </p:cNvPicPr>
          <p:nvPr/>
        </p:nvPicPr>
        <p:blipFill>
          <a:blip r:embed="rId3" cstate="print"/>
          <a:srcRect/>
          <a:stretch>
            <a:fillRect/>
          </a:stretch>
        </p:blipFill>
        <p:spPr bwMode="auto">
          <a:xfrm>
            <a:off x="3718942" y="3861048"/>
            <a:ext cx="2422087" cy="1296144"/>
          </a:xfrm>
          <a:prstGeom prst="rect">
            <a:avLst/>
          </a:prstGeom>
          <a:noFill/>
          <a:ln w="9525">
            <a:noFill/>
            <a:miter lim="800000"/>
            <a:headEnd/>
            <a:tailEnd/>
          </a:ln>
        </p:spPr>
      </p:pic>
      <p:sp>
        <p:nvSpPr>
          <p:cNvPr id="17" name="Rectangle 16"/>
          <p:cNvSpPr/>
          <p:nvPr/>
        </p:nvSpPr>
        <p:spPr>
          <a:xfrm>
            <a:off x="334566" y="5229200"/>
            <a:ext cx="10306219" cy="646331"/>
          </a:xfrm>
          <a:prstGeom prst="rect">
            <a:avLst/>
          </a:prstGeom>
        </p:spPr>
        <p:txBody>
          <a:bodyPr wrap="none">
            <a:spAutoFit/>
          </a:bodyPr>
          <a:lstStyle/>
          <a:p>
            <a:pPr marL="342900" indent="-342900">
              <a:buFont typeface="Arial" pitchFamily="34" charset="0"/>
              <a:buChar char="•"/>
            </a:pPr>
            <a:r>
              <a:rPr lang="en-US" dirty="0" smtClean="0">
                <a:latin typeface="Palatino Linotype" pitchFamily="18" charset="0"/>
              </a:rPr>
              <a:t>INSERT INTO string_table values ('RAJ','RAJ');</a:t>
            </a:r>
          </a:p>
          <a:p>
            <a:pPr marL="342900" indent="-342900">
              <a:buFont typeface="Arial" pitchFamily="34" charset="0"/>
              <a:buChar char="•"/>
            </a:pPr>
            <a:r>
              <a:rPr lang="en-US" dirty="0" smtClean="0">
                <a:latin typeface="Palatino Linotype" pitchFamily="18" charset="0"/>
              </a:rPr>
              <a:t>SELECT length(col_char) as stringLenth, length(col_varchar) as stringLenth FROM string_table;</a:t>
            </a:r>
            <a:endParaRPr lang="en-US" dirty="0">
              <a:latin typeface="Palatino Linotype" pitchFamily="18" charset="0"/>
            </a:endParaRPr>
          </a:p>
        </p:txBody>
      </p:sp>
      <p:pic>
        <p:nvPicPr>
          <p:cNvPr id="594949" name="Picture 5"/>
          <p:cNvPicPr>
            <a:picLocks noChangeAspect="1" noChangeArrowheads="1"/>
          </p:cNvPicPr>
          <p:nvPr/>
        </p:nvPicPr>
        <p:blipFill>
          <a:blip r:embed="rId4" cstate="print"/>
          <a:srcRect/>
          <a:stretch>
            <a:fillRect/>
          </a:stretch>
        </p:blipFill>
        <p:spPr bwMode="auto">
          <a:xfrm>
            <a:off x="694605" y="5877272"/>
            <a:ext cx="2622431" cy="648072"/>
          </a:xfrm>
          <a:prstGeom prst="rect">
            <a:avLst/>
          </a:prstGeom>
          <a:noFill/>
          <a:ln w="9525">
            <a:noFill/>
            <a:miter lim="800000"/>
            <a:headEnd/>
            <a:tailEnd/>
          </a:ln>
        </p:spPr>
      </p:pic>
      <p:sp>
        <p:nvSpPr>
          <p:cNvPr id="13" name="Rectangle 12"/>
          <p:cNvSpPr/>
          <p:nvPr/>
        </p:nvSpPr>
        <p:spPr>
          <a:xfrm>
            <a:off x="1523802" y="3"/>
            <a:ext cx="9142810" cy="646331"/>
          </a:xfrm>
          <a:prstGeom prst="rect">
            <a:avLst/>
          </a:prstGeom>
          <a:solidFill>
            <a:schemeClr val="bg1"/>
          </a:solidFill>
        </p:spPr>
        <p:txBody>
          <a:bodyPr wrap="square">
            <a:spAutoFit/>
          </a:bodyPr>
          <a:lstStyle/>
          <a:p>
            <a:pPr algn="r"/>
            <a:r>
              <a:rPr lang="en-US" sz="3600" dirty="0" smtClean="0">
                <a:latin typeface="Arial" panose="020B0604020202020204" pitchFamily="34" charset="0"/>
                <a:cs typeface="Arial" panose="020B0604020202020204" pitchFamily="34" charset="0"/>
              </a:rPr>
              <a:t>char and varchar</a:t>
            </a:r>
            <a:r>
              <a:rPr lang="en-IN" sz="3600" dirty="0" smtClean="0">
                <a:latin typeface="Arial" panose="020B0604020202020204" pitchFamily="34" charset="0"/>
                <a:cs typeface="Arial" panose="020B0604020202020204" pitchFamily="34" charset="0"/>
              </a:rPr>
              <a:t> datatype</a:t>
            </a:r>
            <a:endParaRPr lang="en-IN" sz="3600" dirty="0">
              <a:latin typeface="Arial" panose="020B0604020202020204" pitchFamily="34" charset="0"/>
              <a:cs typeface="Arial" panose="020B0604020202020204" pitchFamily="34" charset="0"/>
            </a:endParaRPr>
          </a:p>
        </p:txBody>
      </p:sp>
      <p:sp>
        <p:nvSpPr>
          <p:cNvPr id="14" name="Rectangle 13"/>
          <p:cNvSpPr/>
          <p:nvPr/>
        </p:nvSpPr>
        <p:spPr>
          <a:xfrm>
            <a:off x="11755679" y="0"/>
            <a:ext cx="397866" cy="369332"/>
          </a:xfrm>
          <a:prstGeom prst="rect">
            <a:avLst/>
          </a:prstGeom>
        </p:spPr>
        <p:txBody>
          <a:bodyPr wrap="none">
            <a:spAutoFit/>
          </a:bodyPr>
          <a:lstStyle/>
          <a:p>
            <a:r>
              <a:rPr lang="en-IN" dirty="0" smtClean="0">
                <a:latin typeface="Segoe UI Light" panose="020B0502040204020203" pitchFamily="34" charset="0"/>
                <a:cs typeface="Segoe UI Light" panose="020B0502040204020203" pitchFamily="34" charset="0"/>
              </a:rPr>
              <a:t>(1)</a:t>
            </a:r>
            <a:endParaRPr lang="en-US" dirty="0"/>
          </a:p>
        </p:txBody>
      </p:sp>
    </p:spTree>
    <p:extLst>
      <p:ext uri="{BB962C8B-B14F-4D97-AF65-F5344CB8AC3E}">
        <p14:creationId xmlns:p14="http://schemas.microsoft.com/office/powerpoint/2010/main" xmlns="" val="12358702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p:cNvSpPr/>
          <p:nvPr/>
        </p:nvSpPr>
        <p:spPr>
          <a:xfrm>
            <a:off x="453109" y="1124744"/>
            <a:ext cx="11737304" cy="646331"/>
          </a:xfrm>
          <a:prstGeom prst="rect">
            <a:avLst/>
          </a:prstGeom>
          <a:noFill/>
        </p:spPr>
        <p:txBody>
          <a:bodyPr wrap="square">
            <a:spAutoFit/>
          </a:bodyPr>
          <a:lstStyle/>
          <a:p>
            <a:r>
              <a:rPr lang="en-IN" dirty="0">
                <a:latin typeface="Palatino Linotype" pitchFamily="18" charset="0"/>
              </a:rPr>
              <a:t>When CHAR values are retrieved, the trailing spaces are removed (unless the </a:t>
            </a:r>
            <a:r>
              <a:rPr lang="en-IN" b="1" dirty="0">
                <a:latin typeface="Palatino Linotype" pitchFamily="18" charset="0"/>
              </a:rPr>
              <a:t>PAD_CHAR_TO_FULL_LENGTH</a:t>
            </a:r>
            <a:r>
              <a:rPr lang="en-IN" b="1" i="1" dirty="0">
                <a:latin typeface="Palatino Linotype" pitchFamily="18" charset="0"/>
              </a:rPr>
              <a:t> </a:t>
            </a:r>
            <a:r>
              <a:rPr lang="en-IN" dirty="0">
                <a:latin typeface="Palatino Linotype" pitchFamily="18" charset="0"/>
              </a:rPr>
              <a:t>SQL mode is enabled)</a:t>
            </a:r>
          </a:p>
        </p:txBody>
      </p:sp>
      <p:pic>
        <p:nvPicPr>
          <p:cNvPr id="12" name="Picture 11">
            <a:extLst>
              <a:ext uri="{FF2B5EF4-FFF2-40B4-BE49-F238E27FC236}">
                <a16:creationId xmlns="" xmlns:a16="http://schemas.microsoft.com/office/drawing/2014/main" id="{376A40D3-BDBE-40ED-8E56-15C49E3DE9B0}"/>
              </a:ext>
            </a:extLst>
          </p:cNvPr>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18542" y="116632"/>
            <a:ext cx="1371859" cy="445150"/>
          </a:xfrm>
          <a:prstGeom prst="rect">
            <a:avLst/>
          </a:prstGeom>
        </p:spPr>
      </p:pic>
      <p:sp>
        <p:nvSpPr>
          <p:cNvPr id="11" name="Footer Placeholder 2">
            <a:extLst>
              <a:ext uri="{FF2B5EF4-FFF2-40B4-BE49-F238E27FC236}">
                <a16:creationId xmlns="" xmlns:a16="http://schemas.microsoft.com/office/drawing/2014/main" id="{6E71ED8E-3D54-4568-9791-BB4BE74489E7}"/>
              </a:ext>
            </a:extLst>
          </p:cNvPr>
          <p:cNvSpPr txBox="1">
            <a:spLocks/>
          </p:cNvSpPr>
          <p:nvPr/>
        </p:nvSpPr>
        <p:spPr>
          <a:xfrm>
            <a:off x="3237431" y="6523037"/>
            <a:ext cx="5400600" cy="365125"/>
          </a:xfrm>
          <a:prstGeom prst="rect">
            <a:avLst/>
          </a:prstGeom>
        </p:spPr>
        <p:txBody>
          <a:bodyPr/>
          <a:lstStyle>
            <a:defPPr>
              <a:defRPr lang="en-US"/>
            </a:defPPr>
            <a:lvl1pPr marL="0" algn="l" defTabSz="914400" rtl="0" eaLnBrk="1" latinLnBrk="0" hangingPunct="1">
              <a:defRPr sz="105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t>Infoway Technologies, 3rd  Floor Commerce Centre, Rambaug Colony, Paud Road Pune 411038</a:t>
            </a:r>
            <a:endParaRPr lang="en-IN" dirty="0"/>
          </a:p>
          <a:p>
            <a:endParaRPr lang="en-US" dirty="0"/>
          </a:p>
        </p:txBody>
      </p:sp>
      <p:sp>
        <p:nvSpPr>
          <p:cNvPr id="13" name="Rectangle 12"/>
          <p:cNvSpPr/>
          <p:nvPr/>
        </p:nvSpPr>
        <p:spPr>
          <a:xfrm>
            <a:off x="597125" y="1916832"/>
            <a:ext cx="8990430" cy="880947"/>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b="1" dirty="0">
                <a:latin typeface="Palatino Linotype" panose="02040502050505030304" pitchFamily="18" charset="0"/>
                <a:cs typeface="Arial" panose="020B0604020202020204" pitchFamily="34" charset="0"/>
              </a:rPr>
              <a:t>SET sql_mode = '';</a:t>
            </a:r>
          </a:p>
          <a:p>
            <a:pPr marL="285750" indent="-285750">
              <a:lnSpc>
                <a:spcPct val="150000"/>
              </a:lnSpc>
              <a:buFont typeface="Arial" panose="020B0604020202020204" pitchFamily="34" charset="0"/>
              <a:buChar char="•"/>
            </a:pPr>
            <a:r>
              <a:rPr lang="en-IN" b="1" dirty="0">
                <a:latin typeface="Palatino Linotype" panose="02040502050505030304" pitchFamily="18" charset="0"/>
                <a:cs typeface="Arial" panose="020B0604020202020204" pitchFamily="34" charset="0"/>
              </a:rPr>
              <a:t>SET sql_mode = 'PAD_CHAR_TO_FULL_LENGTH';</a:t>
            </a:r>
          </a:p>
        </p:txBody>
      </p:sp>
      <p:sp>
        <p:nvSpPr>
          <p:cNvPr id="16" name="Rectangle 15"/>
          <p:cNvSpPr/>
          <p:nvPr/>
        </p:nvSpPr>
        <p:spPr>
          <a:xfrm>
            <a:off x="541516" y="3068960"/>
            <a:ext cx="2880319" cy="1200329"/>
          </a:xfrm>
          <a:prstGeom prst="rect">
            <a:avLst/>
          </a:prstGeom>
        </p:spPr>
        <p:txBody>
          <a:bodyPr wrap="square">
            <a:spAutoFit/>
          </a:bodyPr>
          <a:lstStyle/>
          <a:p>
            <a:r>
              <a:rPr lang="en-US" dirty="0" smtClean="0"/>
              <a:t>CREATE TABLE string_table (</a:t>
            </a:r>
          </a:p>
          <a:p>
            <a:r>
              <a:rPr lang="en-US" dirty="0" smtClean="0"/>
              <a:t>   col_char CHAR(10),</a:t>
            </a:r>
          </a:p>
          <a:p>
            <a:r>
              <a:rPr lang="en-US" dirty="0" smtClean="0"/>
              <a:t>   col_varchar VARCHAR(10)</a:t>
            </a:r>
          </a:p>
          <a:p>
            <a:r>
              <a:rPr lang="en-US" dirty="0" smtClean="0"/>
              <a:t>);</a:t>
            </a:r>
            <a:endParaRPr lang="en-US" dirty="0"/>
          </a:p>
        </p:txBody>
      </p:sp>
      <p:pic>
        <p:nvPicPr>
          <p:cNvPr id="17" name="Picture 4"/>
          <p:cNvPicPr>
            <a:picLocks noChangeAspect="1" noChangeArrowheads="1"/>
          </p:cNvPicPr>
          <p:nvPr/>
        </p:nvPicPr>
        <p:blipFill>
          <a:blip r:embed="rId3" cstate="print"/>
          <a:srcRect/>
          <a:stretch>
            <a:fillRect/>
          </a:stretch>
        </p:blipFill>
        <p:spPr bwMode="auto">
          <a:xfrm>
            <a:off x="3997899" y="2996952"/>
            <a:ext cx="2422087" cy="1296144"/>
          </a:xfrm>
          <a:prstGeom prst="rect">
            <a:avLst/>
          </a:prstGeom>
          <a:noFill/>
          <a:ln w="9525">
            <a:noFill/>
            <a:miter lim="800000"/>
            <a:headEnd/>
            <a:tailEnd/>
          </a:ln>
        </p:spPr>
      </p:pic>
      <p:sp>
        <p:nvSpPr>
          <p:cNvPr id="18" name="Rectangle 17"/>
          <p:cNvSpPr/>
          <p:nvPr/>
        </p:nvSpPr>
        <p:spPr>
          <a:xfrm>
            <a:off x="613523" y="4521894"/>
            <a:ext cx="10306219" cy="923330"/>
          </a:xfrm>
          <a:prstGeom prst="rect">
            <a:avLst/>
          </a:prstGeom>
        </p:spPr>
        <p:txBody>
          <a:bodyPr wrap="none">
            <a:spAutoFit/>
          </a:bodyPr>
          <a:lstStyle/>
          <a:p>
            <a:pPr marL="342900" indent="-342900">
              <a:buFont typeface="Arial" pitchFamily="34" charset="0"/>
              <a:buChar char="•"/>
            </a:pPr>
            <a:r>
              <a:rPr lang="en-US" dirty="0" smtClean="0">
                <a:latin typeface="Palatino Linotype" pitchFamily="18" charset="0"/>
              </a:rPr>
              <a:t>INSERT INTO string_table values ('RAJ','RAJ');</a:t>
            </a:r>
          </a:p>
          <a:p>
            <a:pPr marL="342900" indent="-342900">
              <a:buFont typeface="Arial" pitchFamily="34" charset="0"/>
              <a:buChar char="•"/>
            </a:pPr>
            <a:r>
              <a:rPr lang="en-IN" b="1" dirty="0" smtClean="0">
                <a:latin typeface="Palatino Linotype" panose="02040502050505030304" pitchFamily="18" charset="0"/>
                <a:cs typeface="Arial" panose="020B0604020202020204" pitchFamily="34" charset="0"/>
              </a:rPr>
              <a:t>SET sql_mode = 'PAD_CHAR_TO_FULL_LENGTH';</a:t>
            </a:r>
          </a:p>
          <a:p>
            <a:pPr marL="342900" indent="-342900">
              <a:buFont typeface="Arial" pitchFamily="34" charset="0"/>
              <a:buChar char="•"/>
            </a:pPr>
            <a:r>
              <a:rPr lang="en-US" dirty="0" smtClean="0">
                <a:latin typeface="Palatino Linotype" pitchFamily="18" charset="0"/>
              </a:rPr>
              <a:t>SELECT length(col_char) as stringLenth, length(col_varchar) as stringLenth FROM string_table;</a:t>
            </a:r>
            <a:endParaRPr lang="en-US" dirty="0">
              <a:latin typeface="Palatino Linotype" pitchFamily="18" charset="0"/>
            </a:endParaRPr>
          </a:p>
        </p:txBody>
      </p:sp>
      <p:pic>
        <p:nvPicPr>
          <p:cNvPr id="668674" name="Picture 2"/>
          <p:cNvPicPr>
            <a:picLocks noChangeAspect="1" noChangeArrowheads="1"/>
          </p:cNvPicPr>
          <p:nvPr/>
        </p:nvPicPr>
        <p:blipFill>
          <a:blip r:embed="rId4" cstate="print"/>
          <a:srcRect/>
          <a:stretch>
            <a:fillRect/>
          </a:stretch>
        </p:blipFill>
        <p:spPr bwMode="auto">
          <a:xfrm>
            <a:off x="694606" y="5589240"/>
            <a:ext cx="2786403" cy="648000"/>
          </a:xfrm>
          <a:prstGeom prst="rect">
            <a:avLst/>
          </a:prstGeom>
          <a:noFill/>
          <a:ln w="9525">
            <a:noFill/>
            <a:miter lim="800000"/>
            <a:headEnd/>
            <a:tailEnd/>
          </a:ln>
        </p:spPr>
      </p:pic>
      <p:sp>
        <p:nvSpPr>
          <p:cNvPr id="15" name="Rectangle 14"/>
          <p:cNvSpPr/>
          <p:nvPr/>
        </p:nvSpPr>
        <p:spPr>
          <a:xfrm>
            <a:off x="1523802" y="3"/>
            <a:ext cx="9142810" cy="646331"/>
          </a:xfrm>
          <a:prstGeom prst="rect">
            <a:avLst/>
          </a:prstGeom>
          <a:solidFill>
            <a:schemeClr val="bg1"/>
          </a:solidFill>
        </p:spPr>
        <p:txBody>
          <a:bodyPr wrap="square">
            <a:spAutoFit/>
          </a:bodyPr>
          <a:lstStyle/>
          <a:p>
            <a:pPr algn="r"/>
            <a:r>
              <a:rPr lang="en-IN" sz="3600" dirty="0" smtClean="0">
                <a:latin typeface="Arial" panose="020B0604020202020204" pitchFamily="34" charset="0"/>
                <a:cs typeface="Arial" panose="020B0604020202020204" pitchFamily="34" charset="0"/>
              </a:rPr>
              <a:t>string datatype</a:t>
            </a:r>
            <a:endParaRPr lang="en-IN" sz="3600" dirty="0">
              <a:latin typeface="Arial" panose="020B0604020202020204" pitchFamily="34" charset="0"/>
              <a:cs typeface="Arial" panose="020B0604020202020204" pitchFamily="34" charset="0"/>
            </a:endParaRPr>
          </a:p>
        </p:txBody>
      </p:sp>
      <p:sp>
        <p:nvSpPr>
          <p:cNvPr id="14" name="Rectangle 13"/>
          <p:cNvSpPr/>
          <p:nvPr/>
        </p:nvSpPr>
        <p:spPr>
          <a:xfrm>
            <a:off x="11755679" y="0"/>
            <a:ext cx="397866" cy="369332"/>
          </a:xfrm>
          <a:prstGeom prst="rect">
            <a:avLst/>
          </a:prstGeom>
        </p:spPr>
        <p:txBody>
          <a:bodyPr wrap="none">
            <a:spAutoFit/>
          </a:bodyPr>
          <a:lstStyle/>
          <a:p>
            <a:r>
              <a:rPr lang="en-IN" dirty="0" smtClean="0">
                <a:latin typeface="Segoe UI Light" panose="020B0502040204020203" pitchFamily="34" charset="0"/>
                <a:cs typeface="Segoe UI Light" panose="020B0502040204020203" pitchFamily="34" charset="0"/>
              </a:rPr>
              <a:t>(1)</a:t>
            </a:r>
            <a:endParaRPr lang="en-US" dirty="0"/>
          </a:p>
        </p:txBody>
      </p:sp>
    </p:spTree>
    <p:extLst>
      <p:ext uri="{BB962C8B-B14F-4D97-AF65-F5344CB8AC3E}">
        <p14:creationId xmlns="" xmlns:p14="http://schemas.microsoft.com/office/powerpoint/2010/main" val="12358702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51320</TotalTime>
  <Words>1173</Words>
  <Application>Microsoft Office PowerPoint</Application>
  <PresentationFormat>Custom</PresentationFormat>
  <Paragraphs>249</Paragraphs>
  <Slides>17</Slides>
  <Notes>0</Notes>
  <HiddenSlides>0</HiddenSlides>
  <MMClips>0</MMClips>
  <ScaleCrop>false</ScaleCrop>
  <HeadingPairs>
    <vt:vector size="4" baseType="variant">
      <vt:variant>
        <vt:lpstr>Theme</vt:lpstr>
      </vt:variant>
      <vt:variant>
        <vt:i4>1</vt:i4>
      </vt:variant>
      <vt:variant>
        <vt:lpstr>Slide Titles</vt:lpstr>
      </vt:variant>
      <vt:variant>
        <vt:i4>17</vt:i4>
      </vt:variant>
    </vt:vector>
  </HeadingPairs>
  <TitlesOfParts>
    <vt:vector size="1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saleel</dc:creator>
  <cp:lastModifiedBy>Administrator</cp:lastModifiedBy>
  <cp:revision>2952</cp:revision>
  <dcterms:created xsi:type="dcterms:W3CDTF">2019-04-24T09:11:59Z</dcterms:created>
  <dcterms:modified xsi:type="dcterms:W3CDTF">2020-06-19T05:01:17Z</dcterms:modified>
</cp:coreProperties>
</file>