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1196" r:id="rId2"/>
    <p:sldId id="1195" r:id="rId3"/>
    <p:sldId id="1190" r:id="rId4"/>
    <p:sldId id="1191" r:id="rId5"/>
    <p:sldId id="1192" r:id="rId6"/>
    <p:sldId id="1193" r:id="rId7"/>
    <p:sldId id="1194" r:id="rId8"/>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troduction" id="{A3D14946-8297-4856-B082-4FEFA482017C}">
          <p14:sldIdLst>
            <p14:sldId id="1189"/>
            <p14:sldId id="1190"/>
            <p14:sldId id="1191"/>
            <p14:sldId id="1192"/>
            <p14:sldId id="1193"/>
            <p14:sldId id="1194"/>
          </p14:sldIdLst>
        </p14:section>
        <p14:section name="Data Defination Language" id="{347E00EC-A70B-42D3-B55A-27753B89E162}">
          <p14:sldIdLst/>
        </p14:section>
        <p14:section name="Data Manuplation Language" id="{DABA1552-33D0-4262-A930-69DA7CCB6843}">
          <p14:sldIdLst/>
        </p14:section>
        <p14:section name="Theory Section" id="{34884AC8-2BB3-410A-B367-3356E05FE22B}">
          <p14:sldIdLst/>
        </p14:section>
        <p14:section name="Normatization" id="{EF0E5AD4-5FD4-4F19-A19E-E102405AA098}">
          <p14:sldIdLst/>
        </p14:section>
        <p14:section name="Stored Procedure and Function" id="{B62913B0-EC9F-4436-BEDC-4DCBF9A2B3AB}">
          <p14:sldIdLst/>
        </p14:section>
        <p14:section name="Triggers" id="{43413A11-6D7B-4E6D-B88B-1C10283CD29F}">
          <p14:sldIdLst/>
        </p14:section>
        <p14:section name="NoSQL" id="{043CF6B2-E975-4043-812B-33699AD3D23F}">
          <p14:sldIdLst/>
        </p14:section>
        <p14:section name="Big Data" id="{714FF753-78D3-4CFC-AD17-400810612444}">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C8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897" autoAdjust="0"/>
    <p:restoredTop sz="94660"/>
  </p:normalViewPr>
  <p:slideViewPr>
    <p:cSldViewPr>
      <p:cViewPr varScale="1">
        <p:scale>
          <a:sx n="68" d="100"/>
          <a:sy n="68" d="100"/>
        </p:scale>
        <p:origin x="-660"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F51050-3720-483B-B552-57DC1341D582}" type="datetimeFigureOut">
              <a:rPr lang="en-US" smtClean="0"/>
              <a:pPr/>
              <a:t>6/19/2020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29D91-C89F-4238-95A2-0EBF9E6AB4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6"/>
            <a:ext cx="1036185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521" y="1600201"/>
            <a:ext cx="10971372"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639"/>
            <a:ext cx="2742843"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1" y="274639"/>
            <a:ext cx="8025355"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521" y="1600201"/>
            <a:ext cx="10971372"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521"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8" name="Footer Placeholder 7"/>
          <p:cNvSpPr>
            <a:spLocks noGrp="1"/>
          </p:cNvSpPr>
          <p:nvPr>
            <p:ph type="ftr" sz="quarter" idx="11"/>
          </p:nvPr>
        </p:nvSpPr>
        <p:spPr>
          <a:xfrm>
            <a:off x="4165058" y="6356351"/>
            <a:ext cx="3860297"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4" name="Footer Placeholder 3"/>
          <p:cNvSpPr>
            <a:spLocks noGrp="1"/>
          </p:cNvSpPr>
          <p:nvPr>
            <p:ph type="ftr" sz="quarter" idx="11"/>
          </p:nvPr>
        </p:nvSpPr>
        <p:spPr>
          <a:xfrm>
            <a:off x="4165058" y="6356351"/>
            <a:ext cx="3860297"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4010562"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0600"/>
            <a:ext cx="7314248"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406" y="5367338"/>
            <a:ext cx="731424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182" y="1290464"/>
            <a:ext cx="8838049" cy="914400"/>
          </a:xfrm>
          <a:prstGeom prst="rect">
            <a:avLst/>
          </a:prstGeom>
        </p:spPr>
        <p:txBody>
          <a:bodyPr>
            <a:normAutofit/>
          </a:bodyPr>
          <a:lstStyle/>
          <a:p>
            <a:pPr algn="ctr">
              <a:spcBef>
                <a:spcPct val="0"/>
              </a:spcBef>
              <a:defRPr/>
            </a:pPr>
            <a:r>
              <a:rPr lang="en-IN" sz="4800" dirty="0">
                <a:latin typeface="Segoe UI Light" panose="020B0502040204020203" pitchFamily="34" charset="0"/>
                <a:cs typeface="Segoe UI Light" panose="020B0502040204020203" pitchFamily="34" charset="0"/>
              </a:rPr>
              <a:t>SQL Commands</a:t>
            </a:r>
          </a:p>
        </p:txBody>
      </p:sp>
      <p:pic>
        <p:nvPicPr>
          <p:cNvPr id="3" name="Picture 2">
            <a:extLst>
              <a:ext uri="{FF2B5EF4-FFF2-40B4-BE49-F238E27FC236}">
                <a16:creationId xmlns:a16="http://schemas.microsoft.com/office/drawing/2014/main" xmlns="" id="{B5C1FD02-D961-4CAF-BF5C-47309320BD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4" name="Footer Placeholder 2">
            <a:extLst>
              <a:ext uri="{FF2B5EF4-FFF2-40B4-BE49-F238E27FC236}">
                <a16:creationId xmlns:a16="http://schemas.microsoft.com/office/drawing/2014/main" xmlns="" id="{8AC76C4F-4C95-4C8D-AF8A-E786504CFA0E}"/>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Tree>
    <p:extLst>
      <p:ext uri="{BB962C8B-B14F-4D97-AF65-F5344CB8AC3E}">
        <p14:creationId xmlns:p14="http://schemas.microsoft.com/office/powerpoint/2010/main" xmlns="" val="1792769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182" y="1290464"/>
            <a:ext cx="8838049" cy="914400"/>
          </a:xfrm>
          <a:prstGeom prst="rect">
            <a:avLst/>
          </a:prstGeom>
        </p:spPr>
        <p:txBody>
          <a:bodyPr>
            <a:normAutofit/>
          </a:bodyPr>
          <a:lstStyle/>
          <a:p>
            <a:pPr algn="ctr">
              <a:spcBef>
                <a:spcPct val="0"/>
              </a:spcBef>
              <a:defRPr/>
            </a:pPr>
            <a:r>
              <a:rPr lang="en-IN" sz="4800" dirty="0">
                <a:latin typeface="Segoe UI Light" panose="020B0502040204020203" pitchFamily="34" charset="0"/>
                <a:cs typeface="Segoe UI Light" panose="020B0502040204020203" pitchFamily="34" charset="0"/>
              </a:rPr>
              <a:t>SQL Commands</a:t>
            </a:r>
          </a:p>
        </p:txBody>
      </p:sp>
      <p:pic>
        <p:nvPicPr>
          <p:cNvPr id="3" name="Picture 2">
            <a:extLst>
              <a:ext uri="{FF2B5EF4-FFF2-40B4-BE49-F238E27FC236}">
                <a16:creationId xmlns:a16="http://schemas.microsoft.com/office/drawing/2014/main" xmlns="" id="{B5C1FD02-D961-4CAF-BF5C-47309320BD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4" name="Footer Placeholder 2">
            <a:extLst>
              <a:ext uri="{FF2B5EF4-FFF2-40B4-BE49-F238E27FC236}">
                <a16:creationId xmlns:a16="http://schemas.microsoft.com/office/drawing/2014/main" xmlns="" id="{8AC76C4F-4C95-4C8D-AF8A-E786504CFA0E}"/>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Rectangle 6">
            <a:extLst>
              <a:ext uri="{FF2B5EF4-FFF2-40B4-BE49-F238E27FC236}">
                <a16:creationId xmlns:a16="http://schemas.microsoft.com/office/drawing/2014/main" xmlns="" id="{8153EDC4-CB36-45EB-A136-391B0BA57198}"/>
              </a:ext>
            </a:extLst>
          </p:cNvPr>
          <p:cNvSpPr/>
          <p:nvPr/>
        </p:nvSpPr>
        <p:spPr>
          <a:xfrm>
            <a:off x="406574" y="2991473"/>
            <a:ext cx="10585176" cy="2435218"/>
          </a:xfrm>
          <a:prstGeom prst="rect">
            <a:avLst/>
          </a:prstGeom>
        </p:spPr>
        <p:txBody>
          <a:bodyPr wrap="square">
            <a:spAutoFit/>
          </a:bodyPr>
          <a:lstStyle/>
          <a:p>
            <a:pPr fontAlgn="base"/>
            <a:r>
              <a:rPr lang="en-US" sz="2000" dirty="0">
                <a:latin typeface="Palatino Linotype" panose="02040502050505030304" pitchFamily="18" charset="0"/>
              </a:rPr>
              <a:t>These SQL commands are mainly categorized into four categories as:</a:t>
            </a:r>
          </a:p>
          <a:p>
            <a:pPr marL="342900" indent="-342900" fontAlgn="base">
              <a:lnSpc>
                <a:spcPct val="150000"/>
              </a:lnSpc>
              <a:buFont typeface="+mj-lt"/>
              <a:buAutoNum type="arabicPeriod"/>
            </a:pPr>
            <a:endParaRPr lang="en-US" dirty="0">
              <a:latin typeface="Palatino Linotype" panose="02040502050505030304" pitchFamily="18" charset="0"/>
            </a:endParaRPr>
          </a:p>
          <a:p>
            <a:pPr marL="342900" indent="-342900" fontAlgn="base">
              <a:lnSpc>
                <a:spcPct val="150000"/>
              </a:lnSpc>
              <a:buFont typeface="+mj-lt"/>
              <a:buAutoNum type="arabicPeriod"/>
            </a:pPr>
            <a:r>
              <a:rPr lang="en-US" dirty="0">
                <a:latin typeface="Palatino Linotype" panose="02040502050505030304" pitchFamily="18" charset="0"/>
              </a:rPr>
              <a:t>DDL – Data Definition Language</a:t>
            </a:r>
          </a:p>
          <a:p>
            <a:pPr marL="342900" indent="-342900" fontAlgn="base">
              <a:lnSpc>
                <a:spcPct val="150000"/>
              </a:lnSpc>
              <a:buFont typeface="+mj-lt"/>
              <a:buAutoNum type="arabicPeriod"/>
            </a:pPr>
            <a:r>
              <a:rPr lang="en-US" dirty="0">
                <a:latin typeface="Palatino Linotype" panose="02040502050505030304" pitchFamily="18" charset="0"/>
              </a:rPr>
              <a:t>DML – Data Manipulation Language</a:t>
            </a:r>
          </a:p>
          <a:p>
            <a:pPr marL="342900" indent="-342900" fontAlgn="base">
              <a:lnSpc>
                <a:spcPct val="150000"/>
              </a:lnSpc>
              <a:buFont typeface="+mj-lt"/>
              <a:buAutoNum type="arabicPeriod"/>
            </a:pPr>
            <a:r>
              <a:rPr lang="en-US" dirty="0">
                <a:latin typeface="Palatino Linotype" panose="02040502050505030304" pitchFamily="18" charset="0"/>
              </a:rPr>
              <a:t>DCL – Data Control Language</a:t>
            </a:r>
          </a:p>
          <a:p>
            <a:pPr marL="342900" indent="-342900" fontAlgn="base">
              <a:lnSpc>
                <a:spcPct val="150000"/>
              </a:lnSpc>
              <a:buFont typeface="+mj-lt"/>
              <a:buAutoNum type="arabicPeriod"/>
            </a:pPr>
            <a:r>
              <a:rPr lang="en-US" dirty="0">
                <a:latin typeface="Palatino Linotype" panose="02040502050505030304" pitchFamily="18" charset="0"/>
              </a:rPr>
              <a:t>TCL – </a:t>
            </a:r>
            <a:r>
              <a:rPr lang="en-IN" dirty="0">
                <a:latin typeface="Palatino Linotype" panose="02040502050505030304" pitchFamily="18" charset="0"/>
              </a:rPr>
              <a:t>Transaction Control Language</a:t>
            </a:r>
            <a:endParaRPr lang="en-US" dirty="0">
              <a:latin typeface="Palatino Linotype" panose="02040502050505030304" pitchFamily="18" charset="0"/>
            </a:endParaRPr>
          </a:p>
        </p:txBody>
      </p:sp>
    </p:spTree>
    <p:extLst>
      <p:ext uri="{BB962C8B-B14F-4D97-AF65-F5344CB8AC3E}">
        <p14:creationId xmlns:p14="http://schemas.microsoft.com/office/powerpoint/2010/main" xmlns="" val="1792769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B3E96E4-8532-4FFA-8020-A53D8FBA2F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5" name="Footer Placeholder 2">
            <a:extLst>
              <a:ext uri="{FF2B5EF4-FFF2-40B4-BE49-F238E27FC236}">
                <a16:creationId xmlns:a16="http://schemas.microsoft.com/office/drawing/2014/main" xmlns="" id="{70AFCD6D-DBA1-4EE8-A96A-D9652119B5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Rectangle 6">
            <a:extLst>
              <a:ext uri="{FF2B5EF4-FFF2-40B4-BE49-F238E27FC236}">
                <a16:creationId xmlns:a16="http://schemas.microsoft.com/office/drawing/2014/main" xmlns="" id="{09A4DD51-F450-4FA7-BA18-C2A26D10D72C}"/>
              </a:ext>
            </a:extLst>
          </p:cNvPr>
          <p:cNvSpPr/>
          <p:nvPr/>
        </p:nvSpPr>
        <p:spPr>
          <a:xfrm>
            <a:off x="1523802" y="2"/>
            <a:ext cx="9142810" cy="838499"/>
          </a:xfrm>
          <a:prstGeom prst="rect">
            <a:avLst/>
          </a:prstGeom>
          <a:solidFill>
            <a:schemeClr val="bg1"/>
          </a:solidFill>
        </p:spPr>
        <p:txBody>
          <a:bodyPr wrap="square">
            <a:spAutoFit/>
          </a:bodyPr>
          <a:lstStyle/>
          <a:p>
            <a:pPr algn="r" fontAlgn="base">
              <a:lnSpc>
                <a:spcPct val="150000"/>
              </a:lnSpc>
            </a:pPr>
            <a:r>
              <a:rPr lang="en-US" sz="3600" dirty="0">
                <a:latin typeface="Palatino Linotype" panose="02040502050505030304" pitchFamily="18" charset="0"/>
              </a:rPr>
              <a:t>DDL – Data Definition Language</a:t>
            </a:r>
          </a:p>
        </p:txBody>
      </p:sp>
      <p:sp>
        <p:nvSpPr>
          <p:cNvPr id="8" name="Rectangle 7">
            <a:extLst>
              <a:ext uri="{FF2B5EF4-FFF2-40B4-BE49-F238E27FC236}">
                <a16:creationId xmlns:a16="http://schemas.microsoft.com/office/drawing/2014/main" xmlns="" id="{C707D178-938A-42DB-AC53-9C9F9C8D4B88}"/>
              </a:ext>
            </a:extLst>
          </p:cNvPr>
          <p:cNvSpPr/>
          <p:nvPr/>
        </p:nvSpPr>
        <p:spPr>
          <a:xfrm>
            <a:off x="191018" y="836712"/>
            <a:ext cx="11736836" cy="646331"/>
          </a:xfrm>
          <a:prstGeom prst="rect">
            <a:avLst/>
          </a:prstGeom>
        </p:spPr>
        <p:txBody>
          <a:bodyPr wrap="square">
            <a:spAutoFit/>
          </a:bodyPr>
          <a:lstStyle/>
          <a:p>
            <a:r>
              <a:rPr lang="en-US" dirty="0">
                <a:solidFill>
                  <a:schemeClr val="tx1">
                    <a:lumMod val="95000"/>
                    <a:lumOff val="5000"/>
                  </a:schemeClr>
                </a:solidFill>
                <a:latin typeface="Palatino Linotype" panose="02040502050505030304" pitchFamily="18" charset="0"/>
              </a:rPr>
              <a:t>These commands are used for creating, modifying, and dropping the structure of database objects. Some DDL commands are CREATE, ALTER, and DROP.</a:t>
            </a:r>
            <a:endParaRPr lang="en-IN" dirty="0">
              <a:solidFill>
                <a:schemeClr val="tx1">
                  <a:lumMod val="95000"/>
                  <a:lumOff val="5000"/>
                </a:schemeClr>
              </a:solidFill>
              <a:latin typeface="Palatino Linotype" panose="02040502050505030304" pitchFamily="18" charset="0"/>
            </a:endParaRPr>
          </a:p>
        </p:txBody>
      </p:sp>
      <p:sp>
        <p:nvSpPr>
          <p:cNvPr id="9" name="Rectangle 8">
            <a:extLst>
              <a:ext uri="{FF2B5EF4-FFF2-40B4-BE49-F238E27FC236}">
                <a16:creationId xmlns:a16="http://schemas.microsoft.com/office/drawing/2014/main" xmlns="" id="{E06A65BF-748F-4D11-AF08-BBF35022EAFD}"/>
              </a:ext>
            </a:extLst>
          </p:cNvPr>
          <p:cNvSpPr/>
          <p:nvPr/>
        </p:nvSpPr>
        <p:spPr>
          <a:xfrm>
            <a:off x="191018" y="1484784"/>
            <a:ext cx="11592820" cy="2431435"/>
          </a:xfrm>
          <a:prstGeom prst="rect">
            <a:avLst/>
          </a:prstGeom>
        </p:spPr>
        <p:txBody>
          <a:bodyPr wrap="square">
            <a:spAutoFit/>
          </a:bodyPr>
          <a:lstStyle/>
          <a:p>
            <a:pPr marL="285750" indent="-285750">
              <a:buFont typeface="Arial" panose="020B0604020202020204" pitchFamily="34" charset="0"/>
              <a:buChar char="•"/>
            </a:pPr>
            <a:r>
              <a:rPr lang="en-US" b="1" dirty="0">
                <a:solidFill>
                  <a:schemeClr val="tx1">
                    <a:lumMod val="95000"/>
                    <a:lumOff val="5000"/>
                  </a:schemeClr>
                </a:solidFill>
                <a:latin typeface="Palatino Linotype" panose="02040502050505030304" pitchFamily="18" charset="0"/>
              </a:rPr>
              <a:t>CREATE</a:t>
            </a:r>
            <a:r>
              <a:rPr lang="en-US" dirty="0">
                <a:solidFill>
                  <a:schemeClr val="tx1">
                    <a:lumMod val="95000"/>
                    <a:lumOff val="5000"/>
                  </a:schemeClr>
                </a:solidFill>
                <a:latin typeface="Palatino Linotype" panose="02040502050505030304" pitchFamily="18" charset="0"/>
              </a:rPr>
              <a:t>: It is used to create the database and its objects (like tables, views, indexes, procedures, functions , triggers).</a:t>
            </a:r>
          </a:p>
          <a:p>
            <a:pPr marL="285750" indent="-285750">
              <a:buFont typeface="Arial" panose="020B0604020202020204" pitchFamily="34" charset="0"/>
              <a:buChar char="•"/>
            </a:pPr>
            <a:endParaRPr lang="en-US" sz="800" dirty="0">
              <a:solidFill>
                <a:schemeClr val="tx1">
                  <a:lumMod val="95000"/>
                  <a:lumOff val="5000"/>
                </a:schemeClr>
              </a:solidFill>
              <a:latin typeface="Palatino Linotype" panose="02040502050505030304" pitchFamily="18" charset="0"/>
            </a:endParaRPr>
          </a:p>
          <a:p>
            <a:r>
              <a:rPr lang="en-US" dirty="0">
                <a:latin typeface="Palatino Linotype" pitchFamily="18" charset="0"/>
              </a:rPr>
              <a:t>  CREATE TABLE student (</a:t>
            </a:r>
          </a:p>
          <a:p>
            <a:r>
              <a:rPr lang="en-US" dirty="0">
                <a:latin typeface="Palatino Linotype" pitchFamily="18" charset="0"/>
              </a:rPr>
              <a:t>     ID INT,</a:t>
            </a:r>
          </a:p>
          <a:p>
            <a:r>
              <a:rPr lang="en-US" dirty="0">
                <a:latin typeface="Palatino Linotype" pitchFamily="18" charset="0"/>
              </a:rPr>
              <a:t>     firstName VARCHAR(45),</a:t>
            </a:r>
          </a:p>
          <a:p>
            <a:r>
              <a:rPr lang="en-US" dirty="0">
                <a:latin typeface="Palatino Linotype" pitchFamily="18" charset="0"/>
              </a:rPr>
              <a:t>     lastName VARCHAR(45),</a:t>
            </a:r>
          </a:p>
          <a:p>
            <a:r>
              <a:rPr lang="en-US" dirty="0">
                <a:latin typeface="Palatino Linotype" pitchFamily="18" charset="0"/>
              </a:rPr>
              <a:t>     DoB DATE</a:t>
            </a:r>
          </a:p>
          <a:p>
            <a:r>
              <a:rPr lang="en-US" dirty="0">
                <a:latin typeface="Palatino Linotype" pitchFamily="18" charset="0"/>
              </a:rPr>
              <a:t>  );</a:t>
            </a:r>
          </a:p>
        </p:txBody>
      </p:sp>
      <p:pic>
        <p:nvPicPr>
          <p:cNvPr id="2" name="Picture 2"/>
          <p:cNvPicPr>
            <a:picLocks noChangeAspect="1" noChangeArrowheads="1"/>
          </p:cNvPicPr>
          <p:nvPr/>
        </p:nvPicPr>
        <p:blipFill>
          <a:blip r:embed="rId3" cstate="print"/>
          <a:srcRect/>
          <a:stretch>
            <a:fillRect/>
          </a:stretch>
        </p:blipFill>
        <p:spPr bwMode="auto">
          <a:xfrm>
            <a:off x="8039422" y="2060848"/>
            <a:ext cx="1762212" cy="1512168"/>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646934" y="2204864"/>
            <a:ext cx="3718090" cy="1008112"/>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7694999" y="4658399"/>
            <a:ext cx="4213270" cy="1339479"/>
          </a:xfrm>
          <a:prstGeom prst="rect">
            <a:avLst/>
          </a:prstGeom>
          <a:noFill/>
          <a:ln w="9525">
            <a:noFill/>
            <a:miter lim="800000"/>
            <a:headEnd/>
            <a:tailEnd/>
          </a:ln>
        </p:spPr>
      </p:pic>
      <p:sp>
        <p:nvSpPr>
          <p:cNvPr id="3" name="Rectangle 2">
            <a:extLst>
              <a:ext uri="{FF2B5EF4-FFF2-40B4-BE49-F238E27FC236}">
                <a16:creationId xmlns:a16="http://schemas.microsoft.com/office/drawing/2014/main" xmlns="" id="{357D7A0E-C080-4358-9108-ECB3A72687F2}"/>
              </a:ext>
            </a:extLst>
          </p:cNvPr>
          <p:cNvSpPr/>
          <p:nvPr/>
        </p:nvSpPr>
        <p:spPr>
          <a:xfrm>
            <a:off x="185153" y="3966736"/>
            <a:ext cx="11454669" cy="104644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tx1">
                    <a:lumMod val="95000"/>
                    <a:lumOff val="5000"/>
                  </a:schemeClr>
                </a:solidFill>
                <a:latin typeface="Palatino Linotype" panose="02040502050505030304" pitchFamily="18" charset="0"/>
              </a:rPr>
              <a:t>ALTER:</a:t>
            </a:r>
            <a:r>
              <a:rPr lang="en-US" dirty="0">
                <a:solidFill>
                  <a:schemeClr val="tx1">
                    <a:lumMod val="95000"/>
                    <a:lumOff val="5000"/>
                  </a:schemeClr>
                </a:solidFill>
                <a:latin typeface="Palatino Linotype" panose="02040502050505030304" pitchFamily="18" charset="0"/>
              </a:rPr>
              <a:t> Alter command is used to modify the existing database objects. It can add, drop or modify columns in the existing table. It can also be used to add and drop various constraints on the existing table.</a:t>
            </a:r>
          </a:p>
          <a:p>
            <a:pPr marL="285750" indent="-285750"/>
            <a:endParaRPr lang="en-US" sz="800" dirty="0">
              <a:latin typeface="Palatino Linotype" pitchFamily="18" charset="0"/>
            </a:endParaRPr>
          </a:p>
          <a:p>
            <a:pPr marL="285750" indent="-285750"/>
            <a:r>
              <a:rPr lang="en-US" dirty="0">
                <a:latin typeface="Palatino Linotype" pitchFamily="18" charset="0"/>
              </a:rPr>
              <a:t>      ALTER TABLE student ADD COLUMN emailID VARCHAR(145);</a:t>
            </a:r>
          </a:p>
        </p:txBody>
      </p:sp>
      <p:sp>
        <p:nvSpPr>
          <p:cNvPr id="6" name="Rectangle 5">
            <a:extLst>
              <a:ext uri="{FF2B5EF4-FFF2-40B4-BE49-F238E27FC236}">
                <a16:creationId xmlns:a16="http://schemas.microsoft.com/office/drawing/2014/main" xmlns="" id="{55163BDD-0AAB-4512-A431-61B5187F08D3}"/>
              </a:ext>
            </a:extLst>
          </p:cNvPr>
          <p:cNvSpPr/>
          <p:nvPr/>
        </p:nvSpPr>
        <p:spPr>
          <a:xfrm>
            <a:off x="185153" y="5474658"/>
            <a:ext cx="7278205" cy="104644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tx1">
                    <a:lumMod val="95000"/>
                    <a:lumOff val="5000"/>
                  </a:schemeClr>
                </a:solidFill>
                <a:latin typeface="Palatino Linotype" panose="02040502050505030304" pitchFamily="18" charset="0"/>
              </a:rPr>
              <a:t>DROP</a:t>
            </a:r>
            <a:r>
              <a:rPr lang="en-US" dirty="0">
                <a:solidFill>
                  <a:schemeClr val="tx1">
                    <a:lumMod val="95000"/>
                    <a:lumOff val="5000"/>
                  </a:schemeClr>
                </a:solidFill>
                <a:latin typeface="Palatino Linotype" panose="02040502050505030304" pitchFamily="18" charset="0"/>
              </a:rPr>
              <a:t>: DROP command is used to delete the various existing </a:t>
            </a:r>
          </a:p>
          <a:p>
            <a:pPr marL="261938"/>
            <a:r>
              <a:rPr lang="en-US" dirty="0">
                <a:solidFill>
                  <a:schemeClr val="tx1">
                    <a:lumMod val="95000"/>
                    <a:lumOff val="5000"/>
                  </a:schemeClr>
                </a:solidFill>
                <a:latin typeface="Palatino Linotype" panose="02040502050505030304" pitchFamily="18" charset="0"/>
              </a:rPr>
              <a:t>database objects like (database, table, a view or other objects). </a:t>
            </a:r>
          </a:p>
          <a:p>
            <a:pPr marL="285750" indent="-285750">
              <a:buFont typeface="Arial" panose="020B0604020202020204" pitchFamily="34" charset="0"/>
              <a:buChar char="•"/>
            </a:pPr>
            <a:endParaRPr lang="en-US" sz="800" dirty="0">
              <a:solidFill>
                <a:schemeClr val="tx1">
                  <a:lumMod val="95000"/>
                  <a:lumOff val="5000"/>
                </a:schemeClr>
              </a:solidFill>
              <a:latin typeface="Palatino Linotype" panose="02040502050505030304" pitchFamily="18" charset="0"/>
            </a:endParaRPr>
          </a:p>
          <a:p>
            <a:pPr marL="285750" indent="-285750"/>
            <a:r>
              <a:rPr lang="en-US" dirty="0">
                <a:latin typeface="Palatino Linotype" pitchFamily="18" charset="0"/>
              </a:rPr>
              <a:t>     DROP TABLE student;</a:t>
            </a:r>
            <a:endParaRPr lang="en-US" dirty="0">
              <a:solidFill>
                <a:schemeClr val="tx1">
                  <a:lumMod val="95000"/>
                  <a:lumOff val="5000"/>
                </a:schemeClr>
              </a:solidFill>
              <a:latin typeface="Palatino Linotype" panose="02040502050505030304" pitchFamily="18" charset="0"/>
            </a:endParaRPr>
          </a:p>
        </p:txBody>
      </p:sp>
    </p:spTree>
    <p:extLst>
      <p:ext uri="{BB962C8B-B14F-4D97-AF65-F5344CB8AC3E}">
        <p14:creationId xmlns:p14="http://schemas.microsoft.com/office/powerpoint/2010/main" xmlns="" val="234954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B3E96E4-8532-4FFA-8020-A53D8FBA2F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5" name="Footer Placeholder 2">
            <a:extLst>
              <a:ext uri="{FF2B5EF4-FFF2-40B4-BE49-F238E27FC236}">
                <a16:creationId xmlns:a16="http://schemas.microsoft.com/office/drawing/2014/main" xmlns="" id="{70AFCD6D-DBA1-4EE8-A96A-D9652119B5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Rectangle 6">
            <a:extLst>
              <a:ext uri="{FF2B5EF4-FFF2-40B4-BE49-F238E27FC236}">
                <a16:creationId xmlns:a16="http://schemas.microsoft.com/office/drawing/2014/main" xmlns="" id="{09A4DD51-F450-4FA7-BA18-C2A26D10D72C}"/>
              </a:ext>
            </a:extLst>
          </p:cNvPr>
          <p:cNvSpPr/>
          <p:nvPr/>
        </p:nvSpPr>
        <p:spPr>
          <a:xfrm>
            <a:off x="1523802" y="2"/>
            <a:ext cx="9142810" cy="838499"/>
          </a:xfrm>
          <a:prstGeom prst="rect">
            <a:avLst/>
          </a:prstGeom>
          <a:solidFill>
            <a:schemeClr val="bg1"/>
          </a:solidFill>
        </p:spPr>
        <p:txBody>
          <a:bodyPr wrap="square">
            <a:spAutoFit/>
          </a:bodyPr>
          <a:lstStyle/>
          <a:p>
            <a:pPr algn="r" fontAlgn="base">
              <a:lnSpc>
                <a:spcPct val="150000"/>
              </a:lnSpc>
            </a:pPr>
            <a:r>
              <a:rPr lang="en-US" sz="3600" dirty="0">
                <a:latin typeface="Palatino Linotype" panose="02040502050505030304" pitchFamily="18" charset="0"/>
              </a:rPr>
              <a:t>DML – Data Manipulation Language</a:t>
            </a:r>
          </a:p>
        </p:txBody>
      </p:sp>
      <p:sp>
        <p:nvSpPr>
          <p:cNvPr id="2" name="Rectangle 1">
            <a:extLst>
              <a:ext uri="{FF2B5EF4-FFF2-40B4-BE49-F238E27FC236}">
                <a16:creationId xmlns:a16="http://schemas.microsoft.com/office/drawing/2014/main" xmlns="" id="{DAD9923C-2D47-4BC7-BBBB-6392059DEC2E}"/>
              </a:ext>
            </a:extLst>
          </p:cNvPr>
          <p:cNvSpPr/>
          <p:nvPr/>
        </p:nvSpPr>
        <p:spPr>
          <a:xfrm>
            <a:off x="191018" y="1268760"/>
            <a:ext cx="11736836" cy="646331"/>
          </a:xfrm>
          <a:prstGeom prst="rect">
            <a:avLst/>
          </a:prstGeom>
        </p:spPr>
        <p:txBody>
          <a:bodyPr wrap="square">
            <a:spAutoFit/>
          </a:bodyPr>
          <a:lstStyle/>
          <a:p>
            <a:r>
              <a:rPr lang="en-US" dirty="0">
                <a:solidFill>
                  <a:schemeClr val="tx1">
                    <a:lumMod val="95000"/>
                    <a:lumOff val="5000"/>
                  </a:schemeClr>
                </a:solidFill>
                <a:latin typeface="Palatino Linotype" panose="02040502050505030304" pitchFamily="18" charset="0"/>
              </a:rPr>
              <a:t>These commands are used for retrieving, inserting, modifying or deleting the data stored in the database. Some DML commands are INSERT, SELECT, UPDATE, and DELETE commands.</a:t>
            </a:r>
            <a:endParaRPr lang="en-IN" dirty="0">
              <a:solidFill>
                <a:schemeClr val="tx1">
                  <a:lumMod val="95000"/>
                  <a:lumOff val="5000"/>
                </a:schemeClr>
              </a:solidFill>
              <a:latin typeface="Palatino Linotype" panose="02040502050505030304" pitchFamily="18" charset="0"/>
            </a:endParaRPr>
          </a:p>
        </p:txBody>
      </p:sp>
      <p:sp>
        <p:nvSpPr>
          <p:cNvPr id="3" name="Rectangle 2">
            <a:extLst>
              <a:ext uri="{FF2B5EF4-FFF2-40B4-BE49-F238E27FC236}">
                <a16:creationId xmlns:a16="http://schemas.microsoft.com/office/drawing/2014/main" xmlns="" id="{79293766-14E1-4F81-94D5-4F24C23535EA}"/>
              </a:ext>
            </a:extLst>
          </p:cNvPr>
          <p:cNvSpPr/>
          <p:nvPr/>
        </p:nvSpPr>
        <p:spPr>
          <a:xfrm>
            <a:off x="191018" y="2173501"/>
            <a:ext cx="11736836" cy="3631763"/>
          </a:xfrm>
          <a:prstGeom prst="rect">
            <a:avLst/>
          </a:prstGeom>
        </p:spPr>
        <p:txBody>
          <a:bodyPr wrap="square">
            <a:spAutoFit/>
          </a:bodyPr>
          <a:lstStyle/>
          <a:p>
            <a:pPr marL="285750" indent="-285750">
              <a:buFont typeface="Arial" panose="020B0604020202020204" pitchFamily="34" charset="0"/>
              <a:buChar char="•"/>
            </a:pPr>
            <a:r>
              <a:rPr lang="en-US" b="1" dirty="0">
                <a:solidFill>
                  <a:schemeClr val="tx1">
                    <a:lumMod val="95000"/>
                    <a:lumOff val="5000"/>
                  </a:schemeClr>
                </a:solidFill>
                <a:latin typeface="Palatino Linotype" panose="02040502050505030304" pitchFamily="18" charset="0"/>
              </a:rPr>
              <a:t>INSERT:</a:t>
            </a:r>
            <a:r>
              <a:rPr lang="en-US" dirty="0">
                <a:solidFill>
                  <a:schemeClr val="tx1">
                    <a:lumMod val="95000"/>
                    <a:lumOff val="5000"/>
                  </a:schemeClr>
                </a:solidFill>
                <a:latin typeface="Palatino Linotype" panose="02040502050505030304" pitchFamily="18" charset="0"/>
              </a:rPr>
              <a:t> Insert command is used to insert new records or new rows in a table.</a:t>
            </a:r>
          </a:p>
          <a:p>
            <a:pPr marL="285750" indent="-285750">
              <a:buFont typeface="Arial" panose="020B0604020202020204" pitchFamily="34" charset="0"/>
              <a:buChar char="•"/>
            </a:pPr>
            <a:endParaRPr lang="en-US" sz="800" dirty="0">
              <a:solidFill>
                <a:schemeClr val="tx1">
                  <a:lumMod val="95000"/>
                  <a:lumOff val="5000"/>
                </a:schemeClr>
              </a:solidFill>
              <a:latin typeface="Palatino Linotype" panose="02040502050505030304" pitchFamily="18" charset="0"/>
            </a:endParaRPr>
          </a:p>
          <a:p>
            <a:pPr marL="285750" indent="-285750"/>
            <a:r>
              <a:rPr lang="en-US" dirty="0">
                <a:solidFill>
                  <a:schemeClr val="tx1">
                    <a:lumMod val="95000"/>
                    <a:lumOff val="5000"/>
                  </a:schemeClr>
                </a:solidFill>
                <a:latin typeface="Palatino Linotype" panose="02040502050505030304" pitchFamily="18" charset="0"/>
              </a:rPr>
              <a:t>     INSERT INTO student VALUES (1, 'raju', 'patel', '1970-12-10', 'raju123@gmail.com');</a:t>
            </a:r>
          </a:p>
          <a:p>
            <a:pPr marL="285750" indent="-285750"/>
            <a:endParaRPr lang="en-US" dirty="0">
              <a:solidFill>
                <a:schemeClr val="tx1">
                  <a:lumMod val="95000"/>
                  <a:lumOff val="5000"/>
                </a:schemeClr>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SELECT: </a:t>
            </a:r>
            <a:r>
              <a:rPr lang="en-US" dirty="0">
                <a:latin typeface="Palatino Linotype" panose="02040502050505030304" pitchFamily="18" charset="0"/>
              </a:rPr>
              <a:t>The select command is used to retrieve or fetch data from the tables in a database.</a:t>
            </a:r>
          </a:p>
          <a:p>
            <a:pPr marL="285750" indent="-285750">
              <a:buFont typeface="Arial" panose="020B0604020202020204" pitchFamily="34" charset="0"/>
              <a:buChar char="•"/>
            </a:pPr>
            <a:endParaRPr lang="en-US" sz="800" dirty="0">
              <a:solidFill>
                <a:schemeClr val="tx1">
                  <a:lumMod val="95000"/>
                  <a:lumOff val="5000"/>
                </a:schemeClr>
              </a:solidFill>
              <a:latin typeface="Palatino Linotype" panose="02040502050505030304" pitchFamily="18" charset="0"/>
            </a:endParaRPr>
          </a:p>
          <a:p>
            <a:pPr marL="285750" indent="-285750"/>
            <a:r>
              <a:rPr lang="en-US" dirty="0">
                <a:solidFill>
                  <a:schemeClr val="tx1">
                    <a:lumMod val="95000"/>
                    <a:lumOff val="5000"/>
                  </a:schemeClr>
                </a:solidFill>
                <a:latin typeface="Palatino Linotype" panose="02040502050505030304" pitchFamily="18" charset="0"/>
              </a:rPr>
              <a:t>     SELECT * FROM student;</a:t>
            </a:r>
          </a:p>
          <a:p>
            <a:pPr marL="285750" indent="-285750">
              <a:buFont typeface="Arial" panose="020B0604020202020204" pitchFamily="34" charset="0"/>
              <a:buChar char="•"/>
            </a:pPr>
            <a:endParaRPr lang="en-US" dirty="0">
              <a:solidFill>
                <a:schemeClr val="tx1">
                  <a:lumMod val="95000"/>
                  <a:lumOff val="5000"/>
                </a:schemeClr>
              </a:solidFill>
              <a:latin typeface="Palatino Linotype" panose="02040502050505030304" pitchFamily="18" charset="0"/>
            </a:endParaRPr>
          </a:p>
          <a:p>
            <a:pPr marL="285750" indent="-285750">
              <a:buFont typeface="Arial" panose="020B0604020202020204" pitchFamily="34" charset="0"/>
              <a:buChar char="•"/>
            </a:pPr>
            <a:r>
              <a:rPr lang="en-US" b="1" dirty="0">
                <a:solidFill>
                  <a:schemeClr val="tx1">
                    <a:lumMod val="95000"/>
                    <a:lumOff val="5000"/>
                  </a:schemeClr>
                </a:solidFill>
                <a:latin typeface="Palatino Linotype" panose="02040502050505030304" pitchFamily="18" charset="0"/>
              </a:rPr>
              <a:t>UPDATE:</a:t>
            </a:r>
            <a:r>
              <a:rPr lang="en-US" dirty="0">
                <a:solidFill>
                  <a:schemeClr val="tx1">
                    <a:lumMod val="95000"/>
                    <a:lumOff val="5000"/>
                  </a:schemeClr>
                </a:solidFill>
                <a:latin typeface="Palatino Linotype" panose="02040502050505030304" pitchFamily="18" charset="0"/>
              </a:rPr>
              <a:t> The update command is used to update or modify the existing data of a table in the database.</a:t>
            </a:r>
          </a:p>
          <a:p>
            <a:pPr marL="285750" indent="-285750"/>
            <a:endParaRPr lang="en-US" sz="800" dirty="0">
              <a:solidFill>
                <a:schemeClr val="tx1">
                  <a:lumMod val="95000"/>
                  <a:lumOff val="5000"/>
                </a:schemeClr>
              </a:solidFill>
              <a:latin typeface="Palatino Linotype" panose="02040502050505030304" pitchFamily="18" charset="0"/>
            </a:endParaRPr>
          </a:p>
          <a:p>
            <a:pPr marL="285750" indent="-285750"/>
            <a:r>
              <a:rPr lang="en-US" dirty="0">
                <a:solidFill>
                  <a:schemeClr val="tx1">
                    <a:lumMod val="95000"/>
                    <a:lumOff val="5000"/>
                  </a:schemeClr>
                </a:solidFill>
                <a:latin typeface="Palatino Linotype" panose="02040502050505030304" pitchFamily="18" charset="0"/>
              </a:rPr>
              <a:t>     UPDATE student SET emailID = 'mohan.desai@gmail.com' WHERE ID = 3;</a:t>
            </a:r>
          </a:p>
          <a:p>
            <a:pPr marL="285750" indent="-285750">
              <a:buFont typeface="Arial" panose="020B0604020202020204" pitchFamily="34" charset="0"/>
              <a:buChar char="•"/>
            </a:pPr>
            <a:endParaRPr lang="en-US" dirty="0">
              <a:solidFill>
                <a:schemeClr val="tx1">
                  <a:lumMod val="95000"/>
                  <a:lumOff val="5000"/>
                </a:schemeClr>
              </a:solidFill>
              <a:latin typeface="Palatino Linotype" panose="02040502050505030304" pitchFamily="18" charset="0"/>
            </a:endParaRPr>
          </a:p>
          <a:p>
            <a:pPr marL="285750" indent="-285750">
              <a:buFont typeface="Arial" panose="020B0604020202020204" pitchFamily="34" charset="0"/>
              <a:buChar char="•"/>
            </a:pPr>
            <a:r>
              <a:rPr lang="en-US" b="1" dirty="0">
                <a:solidFill>
                  <a:schemeClr val="tx1">
                    <a:lumMod val="95000"/>
                    <a:lumOff val="5000"/>
                  </a:schemeClr>
                </a:solidFill>
                <a:latin typeface="Palatino Linotype" panose="02040502050505030304" pitchFamily="18" charset="0"/>
              </a:rPr>
              <a:t>DELETE: </a:t>
            </a:r>
            <a:r>
              <a:rPr lang="en-US" dirty="0">
                <a:solidFill>
                  <a:schemeClr val="tx1">
                    <a:lumMod val="95000"/>
                    <a:lumOff val="5000"/>
                  </a:schemeClr>
                </a:solidFill>
                <a:latin typeface="Palatino Linotype" panose="02040502050505030304" pitchFamily="18" charset="0"/>
              </a:rPr>
              <a:t>The delete command is used to delete the existing records from a table.</a:t>
            </a:r>
          </a:p>
          <a:p>
            <a:pPr marL="285750" indent="-285750">
              <a:buFont typeface="Arial" panose="020B0604020202020204" pitchFamily="34" charset="0"/>
              <a:buChar char="•"/>
            </a:pPr>
            <a:endParaRPr lang="en-US" sz="800" dirty="0">
              <a:solidFill>
                <a:schemeClr val="tx1">
                  <a:lumMod val="95000"/>
                  <a:lumOff val="5000"/>
                </a:schemeClr>
              </a:solidFill>
              <a:latin typeface="Palatino Linotype" panose="02040502050505030304" pitchFamily="18" charset="0"/>
            </a:endParaRPr>
          </a:p>
          <a:p>
            <a:pPr marL="285750" indent="-285750"/>
            <a:r>
              <a:rPr lang="en-US" dirty="0">
                <a:latin typeface="Palatino Linotype" panose="02040502050505030304" pitchFamily="18" charset="0"/>
              </a:rPr>
              <a:t>      DELETE FROM student WHERE ID = 3;</a:t>
            </a:r>
            <a:endParaRPr lang="en-IN" dirty="0">
              <a:solidFill>
                <a:schemeClr val="tx1">
                  <a:lumMod val="95000"/>
                  <a:lumOff val="5000"/>
                </a:schemeClr>
              </a:solidFill>
              <a:latin typeface="Palatino Linotype" panose="02040502050505030304" pitchFamily="18" charset="0"/>
            </a:endParaRPr>
          </a:p>
        </p:txBody>
      </p:sp>
    </p:spTree>
    <p:extLst>
      <p:ext uri="{BB962C8B-B14F-4D97-AF65-F5344CB8AC3E}">
        <p14:creationId xmlns:p14="http://schemas.microsoft.com/office/powerpoint/2010/main" xmlns="" val="185479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B3E96E4-8532-4FFA-8020-A53D8FBA2F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5" name="Footer Placeholder 2">
            <a:extLst>
              <a:ext uri="{FF2B5EF4-FFF2-40B4-BE49-F238E27FC236}">
                <a16:creationId xmlns:a16="http://schemas.microsoft.com/office/drawing/2014/main" xmlns="" id="{70AFCD6D-DBA1-4EE8-A96A-D9652119B5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Rectangle 6">
            <a:extLst>
              <a:ext uri="{FF2B5EF4-FFF2-40B4-BE49-F238E27FC236}">
                <a16:creationId xmlns:a16="http://schemas.microsoft.com/office/drawing/2014/main" xmlns="" id="{09A4DD51-F450-4FA7-BA18-C2A26D10D72C}"/>
              </a:ext>
            </a:extLst>
          </p:cNvPr>
          <p:cNvSpPr/>
          <p:nvPr/>
        </p:nvSpPr>
        <p:spPr>
          <a:xfrm>
            <a:off x="1523802" y="2"/>
            <a:ext cx="9142810" cy="838499"/>
          </a:xfrm>
          <a:prstGeom prst="rect">
            <a:avLst/>
          </a:prstGeom>
          <a:solidFill>
            <a:schemeClr val="bg1"/>
          </a:solidFill>
        </p:spPr>
        <p:txBody>
          <a:bodyPr wrap="square">
            <a:spAutoFit/>
          </a:bodyPr>
          <a:lstStyle/>
          <a:p>
            <a:pPr algn="r" fontAlgn="base">
              <a:lnSpc>
                <a:spcPct val="150000"/>
              </a:lnSpc>
            </a:pPr>
            <a:r>
              <a:rPr lang="en-US" sz="3600" dirty="0">
                <a:latin typeface="Palatino Linotype" panose="02040502050505030304" pitchFamily="18" charset="0"/>
              </a:rPr>
              <a:t>DCL – Data Control Language</a:t>
            </a:r>
          </a:p>
        </p:txBody>
      </p:sp>
      <p:sp>
        <p:nvSpPr>
          <p:cNvPr id="6" name="Rectangle 5">
            <a:extLst>
              <a:ext uri="{FF2B5EF4-FFF2-40B4-BE49-F238E27FC236}">
                <a16:creationId xmlns:a16="http://schemas.microsoft.com/office/drawing/2014/main" xmlns="" id="{99FC46CB-9150-42AE-B3EA-C4728C00D570}"/>
              </a:ext>
            </a:extLst>
          </p:cNvPr>
          <p:cNvSpPr/>
          <p:nvPr/>
        </p:nvSpPr>
        <p:spPr>
          <a:xfrm>
            <a:off x="191018" y="1268760"/>
            <a:ext cx="11736836" cy="646331"/>
          </a:xfrm>
          <a:prstGeom prst="rect">
            <a:avLst/>
          </a:prstGeom>
        </p:spPr>
        <p:txBody>
          <a:bodyPr wrap="square">
            <a:spAutoFit/>
          </a:bodyPr>
          <a:lstStyle/>
          <a:p>
            <a:r>
              <a:rPr lang="en-US" dirty="0">
                <a:latin typeface="Palatino Linotype" panose="02040502050505030304" pitchFamily="18" charset="0"/>
              </a:rPr>
              <a:t>These SQL commands are used for providing security or access control to database objects ( like table, views, procedures, </a:t>
            </a:r>
            <a:r>
              <a:rPr lang="en-US" dirty="0" err="1">
                <a:latin typeface="Palatino Linotype" panose="02040502050505030304" pitchFamily="18" charset="0"/>
              </a:rPr>
              <a:t>etc</a:t>
            </a:r>
            <a:r>
              <a:rPr lang="en-US" dirty="0">
                <a:latin typeface="Palatino Linotype" panose="02040502050505030304" pitchFamily="18" charset="0"/>
              </a:rPr>
              <a:t>).</a:t>
            </a:r>
            <a:endParaRPr lang="en-IN" dirty="0">
              <a:solidFill>
                <a:schemeClr val="tx1">
                  <a:lumMod val="95000"/>
                  <a:lumOff val="5000"/>
                </a:schemeClr>
              </a:solidFill>
              <a:latin typeface="Palatino Linotype" panose="02040502050505030304" pitchFamily="18" charset="0"/>
            </a:endParaRPr>
          </a:p>
        </p:txBody>
      </p:sp>
      <p:sp>
        <p:nvSpPr>
          <p:cNvPr id="8" name="Rectangle 7">
            <a:extLst>
              <a:ext uri="{FF2B5EF4-FFF2-40B4-BE49-F238E27FC236}">
                <a16:creationId xmlns:a16="http://schemas.microsoft.com/office/drawing/2014/main" xmlns="" id="{2A76D40B-D621-4774-8592-1DA9E4EB01ED}"/>
              </a:ext>
            </a:extLst>
          </p:cNvPr>
          <p:cNvSpPr/>
          <p:nvPr/>
        </p:nvSpPr>
        <p:spPr>
          <a:xfrm>
            <a:off x="191018" y="2420888"/>
            <a:ext cx="11736836" cy="1477328"/>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GRANT:</a:t>
            </a:r>
            <a:r>
              <a:rPr lang="en-US" dirty="0">
                <a:latin typeface="Palatino Linotype" panose="02040502050505030304" pitchFamily="18" charset="0"/>
              </a:rPr>
              <a:t> This command is used to give access or permission to specific users on database objects like table, view, etc.</a:t>
            </a:r>
          </a:p>
          <a:p>
            <a:pPr marL="285750" indent="-285750">
              <a:buFont typeface="Arial" panose="020B0604020202020204" pitchFamily="34" charset="0"/>
              <a:buChar char="•"/>
            </a:pPr>
            <a:endParaRPr lang="en-US" dirty="0">
              <a:solidFill>
                <a:schemeClr val="tx1">
                  <a:lumMod val="95000"/>
                  <a:lumOff val="5000"/>
                </a:schemeClr>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REVOKE:</a:t>
            </a:r>
            <a:r>
              <a:rPr lang="en-US" dirty="0">
                <a:latin typeface="Palatino Linotype" panose="02040502050505030304" pitchFamily="18" charset="0"/>
              </a:rPr>
              <a:t> The REVOKE command removes user access rights or privileges to the database objects given by using the GRANT command.</a:t>
            </a:r>
            <a:endParaRPr lang="en-IN" dirty="0">
              <a:solidFill>
                <a:schemeClr val="tx1">
                  <a:lumMod val="95000"/>
                  <a:lumOff val="5000"/>
                </a:schemeClr>
              </a:solidFill>
              <a:latin typeface="Palatino Linotype" panose="02040502050505030304" pitchFamily="18" charset="0"/>
            </a:endParaRPr>
          </a:p>
        </p:txBody>
      </p:sp>
    </p:spTree>
    <p:extLst>
      <p:ext uri="{BB962C8B-B14F-4D97-AF65-F5344CB8AC3E}">
        <p14:creationId xmlns:p14="http://schemas.microsoft.com/office/powerpoint/2010/main" xmlns="" val="427893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B3E96E4-8532-4FFA-8020-A53D8FBA2F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5" name="Footer Placeholder 2">
            <a:extLst>
              <a:ext uri="{FF2B5EF4-FFF2-40B4-BE49-F238E27FC236}">
                <a16:creationId xmlns:a16="http://schemas.microsoft.com/office/drawing/2014/main" xmlns="" id="{70AFCD6D-DBA1-4EE8-A96A-D9652119B5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Rectangle 6">
            <a:extLst>
              <a:ext uri="{FF2B5EF4-FFF2-40B4-BE49-F238E27FC236}">
                <a16:creationId xmlns:a16="http://schemas.microsoft.com/office/drawing/2014/main" xmlns="" id="{09A4DD51-F450-4FA7-BA18-C2A26D10D72C}"/>
              </a:ext>
            </a:extLst>
          </p:cNvPr>
          <p:cNvSpPr/>
          <p:nvPr/>
        </p:nvSpPr>
        <p:spPr>
          <a:xfrm>
            <a:off x="1523802" y="2"/>
            <a:ext cx="9142810" cy="838499"/>
          </a:xfrm>
          <a:prstGeom prst="rect">
            <a:avLst/>
          </a:prstGeom>
          <a:solidFill>
            <a:schemeClr val="bg1"/>
          </a:solidFill>
        </p:spPr>
        <p:txBody>
          <a:bodyPr wrap="square">
            <a:spAutoFit/>
          </a:bodyPr>
          <a:lstStyle/>
          <a:p>
            <a:pPr algn="r" fontAlgn="base">
              <a:lnSpc>
                <a:spcPct val="150000"/>
              </a:lnSpc>
            </a:pPr>
            <a:r>
              <a:rPr lang="en-US" sz="3600" dirty="0">
                <a:latin typeface="Palatino Linotype" panose="02040502050505030304" pitchFamily="18" charset="0"/>
              </a:rPr>
              <a:t>TCL – </a:t>
            </a:r>
            <a:r>
              <a:rPr lang="en-IN" sz="3600" dirty="0">
                <a:latin typeface="Palatino Linotype" panose="02040502050505030304" pitchFamily="18" charset="0"/>
              </a:rPr>
              <a:t>Transaction Control Language</a:t>
            </a:r>
            <a:endParaRPr lang="en-US" sz="3600" dirty="0">
              <a:latin typeface="Palatino Linotype" panose="02040502050505030304" pitchFamily="18" charset="0"/>
            </a:endParaRPr>
          </a:p>
        </p:txBody>
      </p:sp>
      <p:sp>
        <p:nvSpPr>
          <p:cNvPr id="6" name="Rectangle 5">
            <a:extLst>
              <a:ext uri="{FF2B5EF4-FFF2-40B4-BE49-F238E27FC236}">
                <a16:creationId xmlns:a16="http://schemas.microsoft.com/office/drawing/2014/main" xmlns="" id="{3734B797-C46C-471A-AE7A-A9F29DEE5FA0}"/>
              </a:ext>
            </a:extLst>
          </p:cNvPr>
          <p:cNvSpPr/>
          <p:nvPr/>
        </p:nvSpPr>
        <p:spPr>
          <a:xfrm>
            <a:off x="191018" y="1268760"/>
            <a:ext cx="11736836" cy="369332"/>
          </a:xfrm>
          <a:prstGeom prst="rect">
            <a:avLst/>
          </a:prstGeom>
        </p:spPr>
        <p:txBody>
          <a:bodyPr wrap="square">
            <a:spAutoFit/>
          </a:bodyPr>
          <a:lstStyle/>
          <a:p>
            <a:r>
              <a:rPr lang="en-US" dirty="0">
                <a:solidFill>
                  <a:schemeClr val="tx1">
                    <a:lumMod val="95000"/>
                    <a:lumOff val="5000"/>
                  </a:schemeClr>
                </a:solidFill>
                <a:latin typeface="Palatino Linotype" panose="02040502050505030304" pitchFamily="18" charset="0"/>
              </a:rPr>
              <a:t>These commands are used for managing changes affecting the data.</a:t>
            </a:r>
            <a:endParaRPr lang="en-IN" dirty="0">
              <a:solidFill>
                <a:schemeClr val="tx1">
                  <a:lumMod val="95000"/>
                  <a:lumOff val="5000"/>
                </a:schemeClr>
              </a:solidFill>
              <a:latin typeface="Palatino Linotype" panose="02040502050505030304" pitchFamily="18" charset="0"/>
            </a:endParaRPr>
          </a:p>
        </p:txBody>
      </p:sp>
      <p:sp>
        <p:nvSpPr>
          <p:cNvPr id="8" name="Rectangle 7">
            <a:extLst>
              <a:ext uri="{FF2B5EF4-FFF2-40B4-BE49-F238E27FC236}">
                <a16:creationId xmlns:a16="http://schemas.microsoft.com/office/drawing/2014/main" xmlns="" id="{F90503B4-5182-4576-92C3-29BE690CB527}"/>
              </a:ext>
            </a:extLst>
          </p:cNvPr>
          <p:cNvSpPr/>
          <p:nvPr/>
        </p:nvSpPr>
        <p:spPr>
          <a:xfrm>
            <a:off x="191018" y="2204864"/>
            <a:ext cx="11736836" cy="1477328"/>
          </a:xfrm>
          <a:prstGeom prst="rect">
            <a:avLst/>
          </a:prstGeom>
        </p:spPr>
        <p:txBody>
          <a:bodyPr wrap="square">
            <a:spAutoFit/>
          </a:bodyPr>
          <a:lstStyle/>
          <a:p>
            <a:pPr marL="285750" indent="-285750">
              <a:buFont typeface="Arial" panose="020B0604020202020204" pitchFamily="34" charset="0"/>
              <a:buChar char="•"/>
            </a:pPr>
            <a:r>
              <a:rPr lang="en-IN" b="1" dirty="0">
                <a:latin typeface="Palatino Linotype" panose="02040502050505030304" pitchFamily="18" charset="0"/>
              </a:rPr>
              <a:t>COMMIT: </a:t>
            </a:r>
            <a:r>
              <a:rPr lang="en-US" dirty="0">
                <a:latin typeface="Palatino Linotype" panose="02040502050505030304" pitchFamily="18" charset="0"/>
              </a:rPr>
              <a:t>The COMMIT command saves all the transactions or changes to the database since the last COMMIT or ROLLBACK command. After COMMIT the changes cannot be undone.</a:t>
            </a:r>
          </a:p>
          <a:p>
            <a:pPr marL="285750" indent="-285750">
              <a:buFont typeface="Arial" panose="020B0604020202020204" pitchFamily="34" charset="0"/>
              <a:buChar char="•"/>
            </a:pPr>
            <a:endParaRPr lang="en-US" dirty="0">
              <a:solidFill>
                <a:schemeClr val="tx1">
                  <a:lumMod val="95000"/>
                  <a:lumOff val="5000"/>
                </a:schemeClr>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ROLLBACK:</a:t>
            </a:r>
            <a:r>
              <a:rPr lang="en-US" dirty="0">
                <a:latin typeface="Palatino Linotype" panose="02040502050505030304" pitchFamily="18" charset="0"/>
              </a:rPr>
              <a:t> The ROLLBACK command is used to undo transactions or changes that have not been saved to the database. </a:t>
            </a:r>
          </a:p>
        </p:txBody>
      </p:sp>
    </p:spTree>
    <p:extLst>
      <p:ext uri="{BB962C8B-B14F-4D97-AF65-F5344CB8AC3E}">
        <p14:creationId xmlns:p14="http://schemas.microsoft.com/office/powerpoint/2010/main" xmlns="" val="194135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182" y="980728"/>
            <a:ext cx="8838049" cy="914400"/>
          </a:xfrm>
          <a:prstGeom prst="rect">
            <a:avLst/>
          </a:prstGeom>
        </p:spPr>
        <p:txBody>
          <a:bodyPr>
            <a:normAutofit/>
          </a:bodyPr>
          <a:lstStyle/>
          <a:p>
            <a:pPr algn="ctr">
              <a:spcBef>
                <a:spcPct val="0"/>
              </a:spcBef>
              <a:defRPr/>
            </a:pPr>
            <a:r>
              <a:rPr lang="en-IN" sz="4800" dirty="0">
                <a:latin typeface="Segoe UI Light" panose="020B0502040204020203" pitchFamily="34" charset="0"/>
                <a:cs typeface="Segoe UI Light" panose="020B0502040204020203" pitchFamily="34" charset="0"/>
              </a:rPr>
              <a:t>Types Of Constraints</a:t>
            </a:r>
          </a:p>
        </p:txBody>
      </p:sp>
      <p:pic>
        <p:nvPicPr>
          <p:cNvPr id="3" name="Picture 2">
            <a:extLst>
              <a:ext uri="{FF2B5EF4-FFF2-40B4-BE49-F238E27FC236}">
                <a16:creationId xmlns:a16="http://schemas.microsoft.com/office/drawing/2014/main" xmlns="" id="{B5C1FD02-D961-4CAF-BF5C-47309320BD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4" name="Footer Placeholder 2">
            <a:extLst>
              <a:ext uri="{FF2B5EF4-FFF2-40B4-BE49-F238E27FC236}">
                <a16:creationId xmlns:a16="http://schemas.microsoft.com/office/drawing/2014/main" xmlns="" id="{8AC76C4F-4C95-4C8D-AF8A-E786504CFA0E}"/>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5" name="Rectangle 4">
            <a:extLst>
              <a:ext uri="{FF2B5EF4-FFF2-40B4-BE49-F238E27FC236}">
                <a16:creationId xmlns:a16="http://schemas.microsoft.com/office/drawing/2014/main" xmlns="" id="{03071795-478D-4709-A352-9F853A16EEBD}"/>
              </a:ext>
            </a:extLst>
          </p:cNvPr>
          <p:cNvSpPr/>
          <p:nvPr/>
        </p:nvSpPr>
        <p:spPr>
          <a:xfrm>
            <a:off x="118542" y="3187424"/>
            <a:ext cx="11953328" cy="2113784"/>
          </a:xfrm>
          <a:prstGeom prst="rect">
            <a:avLst/>
          </a:prstGeom>
        </p:spPr>
        <p:txBody>
          <a:bodyPr wrap="square">
            <a:spAutoFit/>
          </a:bodyPr>
          <a:lstStyle/>
          <a:p>
            <a:pPr marL="285750" indent="-285750">
              <a:lnSpc>
                <a:spcPct val="150000"/>
              </a:lnSpc>
              <a:buFont typeface="Arial" panose="020B0604020202020204" pitchFamily="34" charset="0"/>
              <a:buChar char="•"/>
            </a:pPr>
            <a:r>
              <a:rPr lang="en-US" b="1" dirty="0">
                <a:solidFill>
                  <a:srgbClr val="000000"/>
                </a:solidFill>
                <a:latin typeface="Palatino Linotype" panose="02040502050505030304" pitchFamily="18" charset="0"/>
              </a:rPr>
              <a:t>NOT NULL</a:t>
            </a:r>
            <a:r>
              <a:rPr lang="en-US" dirty="0">
                <a:solidFill>
                  <a:srgbClr val="000000"/>
                </a:solidFill>
                <a:latin typeface="Palatino Linotype" panose="02040502050505030304" pitchFamily="18" charset="0"/>
              </a:rPr>
              <a:t> - Ensures that a column cannot have a NULL value</a:t>
            </a:r>
          </a:p>
          <a:p>
            <a:pPr marL="285750" indent="-285750">
              <a:lnSpc>
                <a:spcPct val="150000"/>
              </a:lnSpc>
              <a:buFont typeface="Arial" panose="020B0604020202020204" pitchFamily="34" charset="0"/>
              <a:buChar char="•"/>
            </a:pPr>
            <a:r>
              <a:rPr lang="en-US" b="1" dirty="0">
                <a:solidFill>
                  <a:srgbClr val="000000"/>
                </a:solidFill>
                <a:latin typeface="Palatino Linotype" panose="02040502050505030304" pitchFamily="18" charset="0"/>
              </a:rPr>
              <a:t>UNIQUE</a:t>
            </a:r>
            <a:r>
              <a:rPr lang="en-US" dirty="0">
                <a:solidFill>
                  <a:srgbClr val="000000"/>
                </a:solidFill>
                <a:latin typeface="Palatino Linotype" panose="02040502050505030304" pitchFamily="18" charset="0"/>
              </a:rPr>
              <a:t> - Ensures that all values in a column are different</a:t>
            </a:r>
          </a:p>
          <a:p>
            <a:pPr marL="285750" indent="-285750">
              <a:lnSpc>
                <a:spcPct val="150000"/>
              </a:lnSpc>
              <a:buFont typeface="Arial" panose="020B0604020202020204" pitchFamily="34" charset="0"/>
              <a:buChar char="•"/>
            </a:pPr>
            <a:r>
              <a:rPr lang="en-US" b="1" dirty="0">
                <a:solidFill>
                  <a:srgbClr val="000000"/>
                </a:solidFill>
                <a:latin typeface="Palatino Linotype" panose="02040502050505030304" pitchFamily="18" charset="0"/>
              </a:rPr>
              <a:t>PRIMARY KEY</a:t>
            </a:r>
            <a:r>
              <a:rPr lang="en-US" dirty="0">
                <a:solidFill>
                  <a:srgbClr val="000000"/>
                </a:solidFill>
                <a:latin typeface="Palatino Linotype" panose="02040502050505030304" pitchFamily="18" charset="0"/>
              </a:rPr>
              <a:t> - A combination of a NOT NULL and UNIQUE. Uniquely identifies each row in a table</a:t>
            </a:r>
          </a:p>
          <a:p>
            <a:pPr marL="285750" indent="-285750">
              <a:lnSpc>
                <a:spcPct val="150000"/>
              </a:lnSpc>
              <a:buFont typeface="Arial" panose="020B0604020202020204" pitchFamily="34" charset="0"/>
              <a:buChar char="•"/>
            </a:pPr>
            <a:r>
              <a:rPr lang="en-US" b="1" dirty="0">
                <a:solidFill>
                  <a:srgbClr val="000000"/>
                </a:solidFill>
                <a:latin typeface="Palatino Linotype" panose="02040502050505030304" pitchFamily="18" charset="0"/>
              </a:rPr>
              <a:t>FOREIGN KEY</a:t>
            </a:r>
            <a:r>
              <a:rPr lang="en-US" dirty="0">
                <a:solidFill>
                  <a:srgbClr val="000000"/>
                </a:solidFill>
                <a:latin typeface="Palatino Linotype" panose="02040502050505030304" pitchFamily="18" charset="0"/>
              </a:rPr>
              <a:t> - Uniquely identifies a row/record in another table.</a:t>
            </a:r>
          </a:p>
          <a:p>
            <a:pPr marL="285750" indent="-285750">
              <a:lnSpc>
                <a:spcPct val="150000"/>
              </a:lnSpc>
              <a:buFont typeface="Arial" panose="020B0604020202020204" pitchFamily="34" charset="0"/>
              <a:buChar char="•"/>
            </a:pPr>
            <a:r>
              <a:rPr lang="en-US" b="1" dirty="0">
                <a:solidFill>
                  <a:srgbClr val="000000"/>
                </a:solidFill>
                <a:latin typeface="Palatino Linotype" panose="02040502050505030304" pitchFamily="18" charset="0"/>
              </a:rPr>
              <a:t>CHECK</a:t>
            </a:r>
            <a:r>
              <a:rPr lang="en-US" dirty="0">
                <a:solidFill>
                  <a:srgbClr val="000000"/>
                </a:solidFill>
                <a:latin typeface="Palatino Linotype" panose="02040502050505030304" pitchFamily="18" charset="0"/>
              </a:rPr>
              <a:t> - Ensures that all values in a column satisfies a specific condition.</a:t>
            </a:r>
          </a:p>
        </p:txBody>
      </p:sp>
      <p:sp>
        <p:nvSpPr>
          <p:cNvPr id="7" name="Rectangle 6">
            <a:extLst>
              <a:ext uri="{FF2B5EF4-FFF2-40B4-BE49-F238E27FC236}">
                <a16:creationId xmlns:a16="http://schemas.microsoft.com/office/drawing/2014/main" xmlns="" id="{E17A2215-8C14-4673-870B-EF9F83C253A5}"/>
              </a:ext>
            </a:extLst>
          </p:cNvPr>
          <p:cNvSpPr/>
          <p:nvPr/>
        </p:nvSpPr>
        <p:spPr>
          <a:xfrm>
            <a:off x="406574" y="2062589"/>
            <a:ext cx="11233248" cy="646331"/>
          </a:xfrm>
          <a:prstGeom prst="rect">
            <a:avLst/>
          </a:prstGeom>
        </p:spPr>
        <p:txBody>
          <a:bodyPr wrap="square">
            <a:spAutoFit/>
          </a:bodyPr>
          <a:lstStyle/>
          <a:p>
            <a:r>
              <a:rPr lang="en-US" b="1" dirty="0">
                <a:solidFill>
                  <a:srgbClr val="222222"/>
                </a:solidFill>
                <a:latin typeface="arial" panose="020B0604020202020204" pitchFamily="34" charset="0"/>
              </a:rPr>
              <a:t>SQL constraints</a:t>
            </a:r>
            <a:r>
              <a:rPr lang="en-US" dirty="0">
                <a:solidFill>
                  <a:srgbClr val="222222"/>
                </a:solidFill>
                <a:latin typeface="arial" panose="020B0604020202020204" pitchFamily="34" charset="0"/>
              </a:rPr>
              <a:t> are used to specify rules for the data in a table and to ensures the accuracy and reliability of the data in the table.</a:t>
            </a:r>
            <a:endParaRPr lang="en-IN" dirty="0"/>
          </a:p>
        </p:txBody>
      </p:sp>
    </p:spTree>
    <p:extLst>
      <p:ext uri="{BB962C8B-B14F-4D97-AF65-F5344CB8AC3E}">
        <p14:creationId xmlns:p14="http://schemas.microsoft.com/office/powerpoint/2010/main" xmlns="" val="139310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51263</TotalTime>
  <Words>379</Words>
  <Application>Microsoft Office PowerPoint</Application>
  <PresentationFormat>Custom</PresentationFormat>
  <Paragraphs>66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saleel</dc:creator>
  <cp:lastModifiedBy>Administrator</cp:lastModifiedBy>
  <cp:revision>2913</cp:revision>
  <dcterms:created xsi:type="dcterms:W3CDTF">2019-04-24T09:11:59Z</dcterms:created>
  <dcterms:modified xsi:type="dcterms:W3CDTF">2020-06-19T05:33:03Z</dcterms:modified>
</cp:coreProperties>
</file>