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195" r:id="rId2"/>
    <p:sldId id="1196" r:id="rId3"/>
    <p:sldId id="1202" r:id="rId4"/>
    <p:sldId id="1200" r:id="rId5"/>
    <p:sldId id="1203" r:id="rId6"/>
    <p:sldId id="1204" r:id="rId7"/>
    <p:sldId id="1201" r:id="rId8"/>
    <p:sldId id="1198" r:id="rId9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1195"/>
            <p14:sldId id="1196"/>
            <p14:sldId id="1202"/>
            <p14:sldId id="1200"/>
            <p14:sldId id="1203"/>
            <p14:sldId id="1204"/>
            <p14:sldId id="1201"/>
            <p14:sldId id="1198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File System vs DBMS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84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>
                <a:latin typeface="Palatino Linotype" panose="02040502050505030304" pitchFamily="18" charset="0"/>
              </a:rPr>
              <a:t>File System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50" y="1124744"/>
            <a:ext cx="11593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A </a:t>
            </a:r>
            <a:r>
              <a:rPr lang="en-US" b="1" dirty="0" smtClean="0">
                <a:latin typeface="Palatino Linotype" pitchFamily="18" charset="0"/>
              </a:rPr>
              <a:t>flat file</a:t>
            </a:r>
            <a:r>
              <a:rPr lang="en-US" dirty="0" smtClean="0">
                <a:latin typeface="Palatino Linotype" pitchFamily="18" charset="0"/>
              </a:rPr>
              <a:t> database is a database that stores data in a plain text </a:t>
            </a:r>
            <a:r>
              <a:rPr lang="en-US" b="1" dirty="0" smtClean="0">
                <a:latin typeface="Palatino Linotype" pitchFamily="18" charset="0"/>
              </a:rPr>
              <a:t>file</a:t>
            </a:r>
            <a:r>
              <a:rPr lang="en-US" dirty="0" smtClean="0">
                <a:latin typeface="Palatino Linotype" pitchFamily="18" charset="0"/>
              </a:rPr>
              <a:t>. Each line of the text </a:t>
            </a:r>
            <a:r>
              <a:rPr lang="en-US" b="1" dirty="0" smtClean="0">
                <a:latin typeface="Palatino Linotype" pitchFamily="18" charset="0"/>
              </a:rPr>
              <a:t>file</a:t>
            </a:r>
            <a:r>
              <a:rPr lang="en-US" dirty="0" smtClean="0">
                <a:latin typeface="Palatino Linotype" pitchFamily="18" charset="0"/>
              </a:rPr>
              <a:t> holds one record, with fields separated by delimiters, such as commas or tabs. While it uses a simple structure, a </a:t>
            </a:r>
            <a:r>
              <a:rPr lang="en-US" b="1" dirty="0" smtClean="0">
                <a:latin typeface="Palatino Linotype" pitchFamily="18" charset="0"/>
              </a:rPr>
              <a:t>flat file</a:t>
            </a:r>
            <a:r>
              <a:rPr lang="en-US" dirty="0" smtClean="0">
                <a:latin typeface="Palatino Linotype" pitchFamily="18" charset="0"/>
              </a:rPr>
              <a:t> database cannot contain multiple tables like a relational database can have.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28" y="2406342"/>
            <a:ext cx="6793590" cy="21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3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Advantages of Flat Files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566" y="1196752"/>
            <a:ext cx="11521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The biggest advantage of file-based storage is that anyone can understand the system.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542" y="1700808"/>
            <a:ext cx="3807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Advantage of File-oriented system</a:t>
            </a:r>
            <a:endParaRPr lang="en-IN" b="1" i="0" dirty="0">
              <a:solidFill>
                <a:srgbClr val="00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542" y="2388944"/>
            <a:ext cx="116371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Backup</a:t>
            </a:r>
            <a:r>
              <a:rPr lang="en-US" dirty="0">
                <a:latin typeface="Palatino Linotype" panose="02040502050505030304" pitchFamily="18" charset="0"/>
              </a:rPr>
              <a:t>: It is possible to take faster and automatic back-up of database stored in files of computer-based systems</a:t>
            </a:r>
            <a:r>
              <a:rPr lang="en-US" dirty="0" smtClean="0"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Data </a:t>
            </a:r>
            <a:r>
              <a:rPr lang="en-US" b="1" dirty="0" smtClean="0">
                <a:latin typeface="Palatino Linotype" panose="02040502050505030304" pitchFamily="18" charset="0"/>
              </a:rPr>
              <a:t>retrieval</a:t>
            </a:r>
            <a:r>
              <a:rPr lang="en-US" b="1" dirty="0">
                <a:latin typeface="Palatino Linotype" panose="02040502050505030304" pitchFamily="18" charset="0"/>
              </a:rPr>
              <a:t>: </a:t>
            </a:r>
            <a:r>
              <a:rPr lang="en-US" dirty="0">
                <a:latin typeface="Palatino Linotype" panose="02040502050505030304" pitchFamily="18" charset="0"/>
              </a:rPr>
              <a:t>Computer-based systems provide enhanced data retrieval techniques to retrieve data stored in files in easy and efficient way</a:t>
            </a:r>
            <a:r>
              <a:rPr lang="en-US" dirty="0" smtClean="0"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Editing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It </a:t>
            </a:r>
            <a:r>
              <a:rPr lang="en-US" dirty="0">
                <a:latin typeface="Palatino Linotype" panose="02040502050505030304" pitchFamily="18" charset="0"/>
              </a:rPr>
              <a:t>is easy to edit any information stored in computers in form of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Remote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 smtClean="0">
                <a:latin typeface="Palatino Linotype" panose="02040502050505030304" pitchFamily="18" charset="0"/>
              </a:rPr>
              <a:t>access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In </a:t>
            </a:r>
            <a:r>
              <a:rPr lang="en-US" dirty="0">
                <a:latin typeface="Palatino Linotype" panose="02040502050505030304" pitchFamily="18" charset="0"/>
              </a:rPr>
              <a:t>computer-based systems</a:t>
            </a:r>
            <a:r>
              <a:rPr lang="en-US" dirty="0" smtClean="0">
                <a:latin typeface="Palatino Linotype" panose="02040502050505030304" pitchFamily="18" charset="0"/>
              </a:rPr>
              <a:t>, it </a:t>
            </a:r>
            <a:r>
              <a:rPr lang="en-US" dirty="0">
                <a:latin typeface="Palatino Linotype" panose="02040502050505030304" pitchFamily="18" charset="0"/>
              </a:rPr>
              <a:t>is possible to access data remotely.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Sharing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Data </a:t>
            </a:r>
            <a:r>
              <a:rPr lang="en-US" dirty="0">
                <a:latin typeface="Palatino Linotype" panose="02040502050505030304" pitchFamily="18" charset="0"/>
              </a:rPr>
              <a:t>stored in files of computer-based systems ca be shared among multiple users at a same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93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IN" sz="3600" dirty="0" smtClean="0"/>
              <a:t>Disadvantage </a:t>
            </a:r>
            <a:r>
              <a:rPr lang="en-US" sz="3600" dirty="0" smtClean="0"/>
              <a:t>of Flat Files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566" y="1196752"/>
            <a:ext cx="11521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The biggest disadvantage of file-based storage is as follows.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542" y="1816411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Palatino Linotype" panose="02040502050505030304" pitchFamily="18" charset="0"/>
              </a:rPr>
              <a:t>Disadvantage </a:t>
            </a:r>
            <a:r>
              <a:rPr lang="en-IN" b="1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of File-oriented system</a:t>
            </a:r>
            <a:endParaRPr lang="en-IN" b="1" i="0" dirty="0">
              <a:solidFill>
                <a:srgbClr val="00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542" y="2420811"/>
            <a:ext cx="116371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Data </a:t>
            </a:r>
            <a:r>
              <a:rPr lang="en-US" b="1" dirty="0" smtClean="0">
                <a:latin typeface="Palatino Linotype" panose="02040502050505030304" pitchFamily="18" charset="0"/>
              </a:rPr>
              <a:t>redundancy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It </a:t>
            </a:r>
            <a:r>
              <a:rPr lang="en-US" dirty="0">
                <a:latin typeface="Palatino Linotype" panose="02040502050505030304" pitchFamily="18" charset="0"/>
              </a:rPr>
              <a:t>is possible that the same information may be duplicated in different files</a:t>
            </a:r>
            <a:r>
              <a:rPr lang="en-US" dirty="0" smtClean="0">
                <a:latin typeface="Palatino Linotype" panose="02040502050505030304" pitchFamily="18" charset="0"/>
              </a:rPr>
              <a:t>. This </a:t>
            </a:r>
            <a:r>
              <a:rPr lang="en-US" dirty="0">
                <a:latin typeface="Palatino Linotype" panose="02040502050505030304" pitchFamily="18" charset="0"/>
              </a:rPr>
              <a:t>leads to data redundancy results in memory wastage</a:t>
            </a:r>
            <a:r>
              <a:rPr lang="en-US" dirty="0" smtClean="0"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Data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i</a:t>
            </a:r>
            <a:r>
              <a:rPr lang="en-US" b="1" dirty="0" smtClean="0">
                <a:latin typeface="Palatino Linotype" panose="02040502050505030304" pitchFamily="18" charset="0"/>
              </a:rPr>
              <a:t>nconsistency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Because </a:t>
            </a:r>
            <a:r>
              <a:rPr lang="en-US" dirty="0">
                <a:latin typeface="Palatino Linotype" panose="02040502050505030304" pitchFamily="18" charset="0"/>
              </a:rPr>
              <a:t>of data redundancy</a:t>
            </a:r>
            <a:r>
              <a:rPr lang="en-US" dirty="0" smtClean="0">
                <a:latin typeface="Palatino Linotype" panose="02040502050505030304" pitchFamily="18" charset="0"/>
              </a:rPr>
              <a:t>, it </a:t>
            </a:r>
            <a:r>
              <a:rPr lang="en-US" dirty="0">
                <a:latin typeface="Palatino Linotype" panose="02040502050505030304" pitchFamily="18" charset="0"/>
              </a:rPr>
              <a:t>is possible that data may not be in consistent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Limited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d</a:t>
            </a:r>
            <a:r>
              <a:rPr lang="en-US" b="1" dirty="0" smtClean="0">
                <a:latin typeface="Palatino Linotype" panose="02040502050505030304" pitchFamily="18" charset="0"/>
              </a:rPr>
              <a:t>ata</a:t>
            </a:r>
            <a:r>
              <a:rPr lang="en-US" i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s</a:t>
            </a:r>
            <a:r>
              <a:rPr lang="en-US" b="1" dirty="0" smtClean="0">
                <a:latin typeface="Palatino Linotype" panose="02040502050505030304" pitchFamily="18" charset="0"/>
              </a:rPr>
              <a:t>haring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Data </a:t>
            </a:r>
            <a:r>
              <a:rPr lang="en-US" dirty="0">
                <a:latin typeface="Palatino Linotype" panose="02040502050505030304" pitchFamily="18" charset="0"/>
              </a:rPr>
              <a:t>are scattered in various </a:t>
            </a:r>
            <a:r>
              <a:rPr lang="en-US" dirty="0" smtClean="0">
                <a:latin typeface="Palatino Linotype" panose="02040502050505030304" pitchFamily="18" charset="0"/>
              </a:rPr>
              <a:t>files and also </a:t>
            </a:r>
            <a:r>
              <a:rPr lang="en-US" dirty="0">
                <a:latin typeface="Palatino Linotype" panose="02040502050505030304" pitchFamily="18" charset="0"/>
              </a:rPr>
              <a:t>different files may have different formats and these files may be stored in different </a:t>
            </a:r>
            <a:r>
              <a:rPr lang="en-US" dirty="0" smtClean="0">
                <a:latin typeface="Palatino Linotype" panose="02040502050505030304" pitchFamily="18" charset="0"/>
              </a:rPr>
              <a:t>folders so</a:t>
            </a:r>
            <a:r>
              <a:rPr lang="en-US" dirty="0">
                <a:latin typeface="Palatino Linotype" panose="02040502050505030304" pitchFamily="18" charset="0"/>
              </a:rPr>
              <a:t>, due to this </a:t>
            </a:r>
            <a:r>
              <a:rPr lang="en-US" dirty="0" smtClean="0">
                <a:latin typeface="Palatino Linotype" panose="02040502050505030304" pitchFamily="18" charset="0"/>
              </a:rPr>
              <a:t>it </a:t>
            </a:r>
            <a:r>
              <a:rPr lang="en-US" dirty="0">
                <a:latin typeface="Palatino Linotype" panose="02040502050505030304" pitchFamily="18" charset="0"/>
              </a:rPr>
              <a:t>is difficult to share data among different applications</a:t>
            </a:r>
            <a:r>
              <a:rPr lang="en-US" dirty="0" smtClean="0"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Palatino Linotype" panose="02040502050505030304" pitchFamily="18" charset="0"/>
              </a:rPr>
              <a:t>Data</a:t>
            </a:r>
            <a:r>
              <a:rPr lang="en-US" i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 smtClean="0">
                <a:latin typeface="Palatino Linotype" panose="02040502050505030304" pitchFamily="18" charset="0"/>
              </a:rPr>
              <a:t>security: </a:t>
            </a:r>
            <a:r>
              <a:rPr lang="en-US" dirty="0">
                <a:latin typeface="Palatino Linotype" panose="02040502050505030304" pitchFamily="18" charset="0"/>
              </a:rPr>
              <a:t>Data should be secured from </a:t>
            </a:r>
            <a:r>
              <a:rPr lang="en-US" dirty="0" smtClean="0">
                <a:latin typeface="Palatino Linotype" panose="02040502050505030304" pitchFamily="18" charset="0"/>
              </a:rPr>
              <a:t>unauthorized </a:t>
            </a:r>
            <a:r>
              <a:rPr lang="en-US" dirty="0">
                <a:latin typeface="Palatino Linotype" panose="02040502050505030304" pitchFamily="18" charset="0"/>
              </a:rPr>
              <a:t>access, for example a student in a college should not be able to see the payroll details of the teachers, such kind of security constraints are difficult to apply in file processing systems.</a:t>
            </a:r>
          </a:p>
        </p:txBody>
      </p:sp>
    </p:spTree>
    <p:extLst>
      <p:ext uri="{BB962C8B-B14F-4D97-AF65-F5344CB8AC3E}">
        <p14:creationId xmlns:p14="http://schemas.microsoft.com/office/powerpoint/2010/main" xmlns="" val="19413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84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>
                <a:latin typeface="Palatino Linotype" panose="02040502050505030304" pitchFamily="18" charset="0"/>
              </a:rPr>
              <a:t>DBMS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FAE9B23-3ED4-4706-957F-B5A1738E90CC}"/>
              </a:ext>
            </a:extLst>
          </p:cNvPr>
          <p:cNvSpPr/>
          <p:nvPr/>
        </p:nvSpPr>
        <p:spPr>
          <a:xfrm>
            <a:off x="190550" y="1196752"/>
            <a:ext cx="118813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Palatino Linotype" panose="02040502050505030304" pitchFamily="18" charset="0"/>
              </a:rPr>
              <a:t>database: </a:t>
            </a:r>
            <a:r>
              <a:rPr lang="en-US" sz="2000" dirty="0">
                <a:latin typeface="Palatino Linotype" panose="02040502050505030304" pitchFamily="18" charset="0"/>
              </a:rPr>
              <a:t>Is the collection of related </a:t>
            </a:r>
            <a:r>
              <a:rPr lang="en-US" sz="2000" b="1" dirty="0">
                <a:latin typeface="Palatino Linotype" panose="02040502050505030304" pitchFamily="18" charset="0"/>
              </a:rPr>
              <a:t>data </a:t>
            </a:r>
            <a:r>
              <a:rPr lang="en-US" sz="2000" dirty="0">
                <a:latin typeface="Palatino Linotype" panose="02040502050505030304" pitchFamily="18" charset="0"/>
              </a:rPr>
              <a:t>which is organized, which is also called as structured data</a:t>
            </a:r>
            <a:r>
              <a:rPr lang="en-US" sz="2000" b="1" dirty="0"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b="1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Palatino Linotype" panose="02040502050505030304" pitchFamily="18" charset="0"/>
              </a:rPr>
              <a:t>management</a:t>
            </a:r>
            <a:r>
              <a:rPr lang="en-IN" sz="2000" dirty="0">
                <a:latin typeface="Palatino Linotype" panose="02040502050505030304" pitchFamily="18" charset="0"/>
              </a:rPr>
              <a:t> </a:t>
            </a:r>
            <a:r>
              <a:rPr lang="en-IN" sz="2000" b="1" dirty="0">
                <a:latin typeface="Palatino Linotype" panose="02040502050505030304" pitchFamily="18" charset="0"/>
              </a:rPr>
              <a:t>system</a:t>
            </a:r>
            <a:r>
              <a:rPr lang="en-IN" sz="2000" dirty="0">
                <a:latin typeface="Palatino Linotype" panose="02040502050505030304" pitchFamily="18" charset="0"/>
              </a:rPr>
              <a:t>: </a:t>
            </a:r>
            <a:r>
              <a:rPr lang="en-US" sz="2000" dirty="0">
                <a:latin typeface="Palatino Linotype" panose="02040502050505030304" pitchFamily="18" charset="0"/>
              </a:rPr>
              <a:t>is a software package designed to manipulate, retrieve and manage data in a database.</a:t>
            </a: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574" y="2970495"/>
            <a:ext cx="3134481" cy="231709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1030" y="3212976"/>
            <a:ext cx="7243081" cy="20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666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82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Advantages of DBMS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2558" y="853378"/>
            <a:ext cx="2286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Palatino Linotype" panose="02040502050505030304" pitchFamily="18" charset="0"/>
              </a:rPr>
              <a:t>Advantage of DBMS</a:t>
            </a:r>
            <a:endParaRPr lang="en-IN" b="0" i="0" dirty="0">
              <a:solidFill>
                <a:srgbClr val="00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8542" y="1484784"/>
            <a:ext cx="116371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Palatino Linotype" panose="02040502050505030304" pitchFamily="18" charset="0"/>
              </a:rPr>
              <a:t> </a:t>
            </a:r>
            <a:r>
              <a:rPr lang="en-US" b="1" dirty="0">
                <a:latin typeface="Palatino Linotype" panose="02040502050505030304" pitchFamily="18" charset="0"/>
              </a:rPr>
              <a:t>Improved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data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sharing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The </a:t>
            </a:r>
            <a:r>
              <a:rPr lang="en-US" dirty="0">
                <a:latin typeface="Palatino Linotype" panose="02040502050505030304" pitchFamily="18" charset="0"/>
              </a:rPr>
              <a:t>DBMS helps create an environment in which end users have better access to more and better-managed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Improved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data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security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The </a:t>
            </a:r>
            <a:r>
              <a:rPr lang="en-US" dirty="0">
                <a:latin typeface="Palatino Linotype" panose="02040502050505030304" pitchFamily="18" charset="0"/>
              </a:rPr>
              <a:t>more users access the data, the greater the risks of data security </a:t>
            </a:r>
            <a:r>
              <a:rPr lang="en-US" dirty="0" smtClean="0">
                <a:latin typeface="Palatino Linotype" panose="02040502050505030304" pitchFamily="18" charset="0"/>
              </a:rPr>
              <a:t>breaches. DBMS </a:t>
            </a:r>
            <a:r>
              <a:rPr lang="en-US" dirty="0">
                <a:latin typeface="Palatino Linotype" panose="02040502050505030304" pitchFamily="18" charset="0"/>
              </a:rPr>
              <a:t>provides a framework for better enforcement of data privacy and security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Minimized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data</a:t>
            </a:r>
            <a:r>
              <a:rPr lang="en-US" i="1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latin typeface="Palatino Linotype" panose="02040502050505030304" pitchFamily="18" charset="0"/>
              </a:rPr>
              <a:t>inconsistency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 smtClean="0">
                <a:latin typeface="Palatino Linotype" panose="02040502050505030304" pitchFamily="18" charset="0"/>
              </a:rPr>
              <a:t>Data </a:t>
            </a:r>
            <a:r>
              <a:rPr lang="en-US" dirty="0">
                <a:latin typeface="Palatino Linotype" panose="02040502050505030304" pitchFamily="18" charset="0"/>
              </a:rPr>
              <a:t>inconsistency exists when different versions of the same data appear in different places</a:t>
            </a:r>
            <a:r>
              <a:rPr lang="en-US" dirty="0" smtClean="0">
                <a:latin typeface="Palatino Linotype" panose="02040502050505030304" pitchFamily="18" charset="0"/>
              </a:rPr>
              <a:t>. </a:t>
            </a: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Palatino Linotype" panose="02040502050505030304" pitchFamily="18" charset="0"/>
              </a:rPr>
              <a:t>Minimized </a:t>
            </a:r>
            <a:r>
              <a:rPr lang="en-US" b="1" dirty="0" smtClean="0">
                <a:latin typeface="Palatino Linotype" panose="02040502050505030304" pitchFamily="18" charset="0"/>
              </a:rPr>
              <a:t>data</a:t>
            </a:r>
            <a:r>
              <a:rPr lang="en-US" b="1" i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 smtClean="0">
                <a:latin typeface="Palatino Linotype" panose="02040502050505030304" pitchFamily="18" charset="0"/>
              </a:rPr>
              <a:t>redundancy </a:t>
            </a:r>
            <a:r>
              <a:rPr lang="en-US" i="1" dirty="0" smtClean="0">
                <a:latin typeface="Palatino Linotype" panose="02040502050505030304" pitchFamily="18" charset="0"/>
              </a:rPr>
              <a:t>: </a:t>
            </a:r>
            <a:r>
              <a:rPr lang="en-US" dirty="0"/>
              <a:t>DBMS controls the data redundancy </a:t>
            </a:r>
            <a:r>
              <a:rPr lang="en-US" dirty="0" smtClean="0"/>
              <a:t>of </a:t>
            </a:r>
            <a:r>
              <a:rPr lang="en-US" dirty="0"/>
              <a:t>all data into a single database file</a:t>
            </a:r>
            <a:r>
              <a:rPr lang="en-US" dirty="0" smtClean="0">
                <a:latin typeface="Palatino Linotype" panose="02040502050505030304" pitchFamily="18" charset="0"/>
              </a:rPr>
              <a:t>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777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Disadvantages of DBMS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62558" y="853378"/>
            <a:ext cx="2565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Palatino Linotype" panose="02040502050505030304" pitchFamily="18" charset="0"/>
              </a:rPr>
              <a:t>Disadvantage </a:t>
            </a:r>
            <a:r>
              <a:rPr lang="en-IN" dirty="0">
                <a:solidFill>
                  <a:srgbClr val="000000"/>
                </a:solidFill>
                <a:latin typeface="Palatino Linotype" panose="02040502050505030304" pitchFamily="18" charset="0"/>
              </a:rPr>
              <a:t>of DBMS</a:t>
            </a:r>
            <a:endParaRPr lang="en-IN" b="0" i="0" dirty="0">
              <a:solidFill>
                <a:srgbClr val="000000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8542" y="1484784"/>
            <a:ext cx="11637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Palatino Linotype" panose="02040502050505030304" pitchFamily="18" charset="0"/>
              </a:rPr>
              <a:t> </a:t>
            </a:r>
            <a:r>
              <a:rPr lang="en-US" dirty="0"/>
              <a:t>Cost of Hardware and Software of a DBMS is quite </a:t>
            </a:r>
            <a:r>
              <a:rPr lang="en-US" dirty="0" smtClean="0"/>
              <a:t>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database management systems are often complex systems, so the training for users to use the DBMS is required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data is integrated into a single database which can be damaged because of electric failure or database is corrupted on the storage </a:t>
            </a:r>
            <a:r>
              <a:rPr lang="en-US" dirty="0" smtClean="0"/>
              <a:t>device.</a:t>
            </a:r>
          </a:p>
        </p:txBody>
      </p:sp>
    </p:spTree>
    <p:extLst>
      <p:ext uri="{BB962C8B-B14F-4D97-AF65-F5344CB8AC3E}">
        <p14:creationId xmlns:p14="http://schemas.microsoft.com/office/powerpoint/2010/main" xmlns="" val="19413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B98D881-C189-488C-A721-AE415CC7E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3537051"/>
              </p:ext>
            </p:extLst>
          </p:nvPr>
        </p:nvGraphicFramePr>
        <p:xfrm>
          <a:off x="406574" y="692696"/>
          <a:ext cx="11377264" cy="5966154"/>
        </p:xfrm>
        <a:graphic>
          <a:graphicData uri="http://schemas.openxmlformats.org/drawingml/2006/table">
            <a:tbl>
              <a:tblPr/>
              <a:tblGrid>
                <a:gridCol w="5688632">
                  <a:extLst>
                    <a:ext uri="{9D8B030D-6E8A-4147-A177-3AD203B41FA5}">
                      <a16:colId xmlns:a16="http://schemas.microsoft.com/office/drawing/2014/main" xmlns="" val="340618087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xmlns="" val="814245111"/>
                    </a:ext>
                  </a:extLst>
                </a:gridCol>
              </a:tblGrid>
              <a:tr h="53542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File Management System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Database Management System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0950636"/>
                  </a:ext>
                </a:extLst>
              </a:tr>
              <a:tr h="89570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File System is a general, easy-to-use system to store general files which require less security and constraints.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Database management system is used when security constraints are high.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220946"/>
                  </a:ext>
                </a:extLst>
              </a:tr>
              <a:tr h="71556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Data Redundancy is more in file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Palatino Linotype" panose="02040502050505030304" pitchFamily="18" charset="0"/>
                        </a:rPr>
                        <a:t>Data Redundancy is less in database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521205"/>
                  </a:ext>
                </a:extLst>
              </a:tr>
              <a:tr h="71556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Data Inconsistency is more in file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Palatino Linotype" panose="02040502050505030304" pitchFamily="18" charset="0"/>
                        </a:rPr>
                        <a:t>Data Inconsistency is less in database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2398876"/>
                  </a:ext>
                </a:extLst>
              </a:tr>
              <a:tr h="71556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Centralization is hard to get when it comes to File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Centralization</a:t>
                      </a:r>
                      <a:r>
                        <a:rPr lang="en-IN" sz="1800" b="0" dirty="0">
                          <a:effectLst/>
                          <a:latin typeface="Palatino Linotype" panose="02040502050505030304" pitchFamily="18" charset="0"/>
                        </a:rPr>
                        <a:t> is achieved in Database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6554043"/>
                  </a:ext>
                </a:extLst>
              </a:tr>
              <a:tr h="89570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User locates the physical address of the files to access data in File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In Database Management System, user is unaware of physical address where data is stored.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864743"/>
                  </a:ext>
                </a:extLst>
              </a:tr>
              <a:tr h="5354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Security is low in File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Security is high in Database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8000239"/>
                  </a:ext>
                </a:extLst>
              </a:tr>
              <a:tr h="89570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effectLst/>
                          <a:latin typeface="Palatino Linotype" panose="02040502050505030304" pitchFamily="18" charset="0"/>
                        </a:rPr>
                        <a:t>File Management System stores unstructured data.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Database Management System stores structured data.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276565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61872CA-52F5-482F-9ACC-E5430DCC1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/>
            <a:r>
              <a:rPr lang="en-US" sz="3600" dirty="0" smtClean="0"/>
              <a:t>Difference between File </a:t>
            </a:r>
            <a:r>
              <a:rPr lang="en-US" sz="3600" dirty="0" smtClean="0"/>
              <a:t>System </a:t>
            </a:r>
            <a:r>
              <a:rPr lang="en-US" sz="3600" i="1" dirty="0" smtClean="0"/>
              <a:t>vs</a:t>
            </a:r>
            <a:r>
              <a:rPr lang="en-US" sz="3600" dirty="0" smtClean="0"/>
              <a:t> DBMS</a:t>
            </a:r>
          </a:p>
        </p:txBody>
      </p:sp>
    </p:spTree>
    <p:extLst>
      <p:ext uri="{BB962C8B-B14F-4D97-AF65-F5344CB8AC3E}">
        <p14:creationId xmlns:p14="http://schemas.microsoft.com/office/powerpoint/2010/main" xmlns="" val="36495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51257</TotalTime>
  <Words>589</Words>
  <Application>Microsoft Office PowerPoint</Application>
  <PresentationFormat>Custom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2950</cp:revision>
  <dcterms:created xsi:type="dcterms:W3CDTF">2019-04-24T09:11:59Z</dcterms:created>
  <dcterms:modified xsi:type="dcterms:W3CDTF">2020-06-19T06:16:41Z</dcterms:modified>
</cp:coreProperties>
</file>