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5"/>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19" r:id="rId13"/>
    <p:sldId id="1305" r:id="rId14"/>
    <p:sldId id="1088" r:id="rId15"/>
    <p:sldId id="1089" r:id="rId16"/>
    <p:sldId id="1177" r:id="rId17"/>
    <p:sldId id="1313" r:id="rId18"/>
    <p:sldId id="1314" r:id="rId19"/>
    <p:sldId id="1178" r:id="rId20"/>
    <p:sldId id="1225" r:id="rId21"/>
    <p:sldId id="1100" r:id="rId22"/>
    <p:sldId id="1101" r:id="rId23"/>
    <p:sldId id="1130" r:id="rId24"/>
    <p:sldId id="1131" r:id="rId25"/>
    <p:sldId id="1134" r:id="rId26"/>
    <p:sldId id="1132" r:id="rId27"/>
    <p:sldId id="1133" r:id="rId28"/>
    <p:sldId id="1135" r:id="rId29"/>
    <p:sldId id="1280" r:id="rId30"/>
    <p:sldId id="1281" r:id="rId31"/>
    <p:sldId id="1136" r:id="rId32"/>
    <p:sldId id="1137" r:id="rId33"/>
    <p:sldId id="1138" r:id="rId34"/>
    <p:sldId id="1139" r:id="rId35"/>
    <p:sldId id="1159" r:id="rId36"/>
    <p:sldId id="1160" r:id="rId37"/>
    <p:sldId id="1288" r:id="rId38"/>
    <p:sldId id="1165" r:id="rId39"/>
    <p:sldId id="1166" r:id="rId40"/>
    <p:sldId id="1198" r:id="rId41"/>
    <p:sldId id="1199" r:id="rId42"/>
    <p:sldId id="1140" r:id="rId43"/>
    <p:sldId id="1141" r:id="rId44"/>
    <p:sldId id="1163" r:id="rId45"/>
    <p:sldId id="1164" r:id="rId46"/>
    <p:sldId id="1284" r:id="rId47"/>
    <p:sldId id="1285" r:id="rId48"/>
    <p:sldId id="1282" r:id="rId49"/>
    <p:sldId id="1283" r:id="rId50"/>
    <p:sldId id="1228" r:id="rId51"/>
    <p:sldId id="1229" r:id="rId52"/>
    <p:sldId id="1171" r:id="rId53"/>
    <p:sldId id="1172" r:id="rId54"/>
    <p:sldId id="1167" r:id="rId55"/>
    <p:sldId id="1168" r:id="rId56"/>
    <p:sldId id="1142" r:id="rId57"/>
    <p:sldId id="1143" r:id="rId58"/>
    <p:sldId id="1144" r:id="rId59"/>
    <p:sldId id="1156" r:id="rId60"/>
    <p:sldId id="1145" r:id="rId61"/>
    <p:sldId id="1146" r:id="rId62"/>
    <p:sldId id="1147" r:id="rId63"/>
    <p:sldId id="1148" r:id="rId64"/>
    <p:sldId id="1149" r:id="rId65"/>
    <p:sldId id="1150" r:id="rId66"/>
    <p:sldId id="1151" r:id="rId67"/>
    <p:sldId id="1152" r:id="rId68"/>
    <p:sldId id="1153" r:id="rId69"/>
    <p:sldId id="1226" r:id="rId70"/>
    <p:sldId id="1227" r:id="rId71"/>
    <p:sldId id="1161" r:id="rId72"/>
    <p:sldId id="1162" r:id="rId73"/>
    <p:sldId id="1154" r:id="rId74"/>
    <p:sldId id="1155" r:id="rId75"/>
    <p:sldId id="1191" r:id="rId76"/>
    <p:sldId id="1192" r:id="rId77"/>
    <p:sldId id="1179" r:id="rId78"/>
    <p:sldId id="1180" r:id="rId79"/>
    <p:sldId id="1183" r:id="rId80"/>
    <p:sldId id="1184" r:id="rId81"/>
    <p:sldId id="1181" r:id="rId82"/>
    <p:sldId id="1182" r:id="rId83"/>
    <p:sldId id="1193" r:id="rId84"/>
    <p:sldId id="1194" r:id="rId85"/>
    <p:sldId id="1223" r:id="rId86"/>
    <p:sldId id="1224" r:id="rId87"/>
    <p:sldId id="1277" r:id="rId88"/>
    <p:sldId id="1185" r:id="rId89"/>
    <p:sldId id="1186" r:id="rId90"/>
    <p:sldId id="1187" r:id="rId91"/>
    <p:sldId id="1188" r:id="rId92"/>
    <p:sldId id="1189" r:id="rId93"/>
    <p:sldId id="1190" r:id="rId94"/>
    <p:sldId id="1234" r:id="rId95"/>
    <p:sldId id="1235" r:id="rId96"/>
    <p:sldId id="1275" r:id="rId97"/>
    <p:sldId id="1276" r:id="rId98"/>
    <p:sldId id="1310" r:id="rId99"/>
    <p:sldId id="1311" r:id="rId100"/>
    <p:sldId id="1273" r:id="rId101"/>
    <p:sldId id="1274" r:id="rId102"/>
    <p:sldId id="1173" r:id="rId103"/>
    <p:sldId id="1174" r:id="rId104"/>
    <p:sldId id="1175" r:id="rId105"/>
    <p:sldId id="1176" r:id="rId106"/>
    <p:sldId id="1308" r:id="rId107"/>
    <p:sldId id="1309" r:id="rId108"/>
    <p:sldId id="1200" r:id="rId109"/>
    <p:sldId id="1201" r:id="rId110"/>
    <p:sldId id="1099" r:id="rId111"/>
    <p:sldId id="1256" r:id="rId112"/>
    <p:sldId id="1257" r:id="rId113"/>
    <p:sldId id="1258" r:id="rId114"/>
    <p:sldId id="1259" r:id="rId115"/>
    <p:sldId id="1260" r:id="rId116"/>
    <p:sldId id="1261" r:id="rId117"/>
    <p:sldId id="1262" r:id="rId118"/>
    <p:sldId id="1263" r:id="rId119"/>
    <p:sldId id="1264" r:id="rId120"/>
    <p:sldId id="1265" r:id="rId121"/>
    <p:sldId id="1266" r:id="rId122"/>
    <p:sldId id="1267" r:id="rId123"/>
    <p:sldId id="1268" r:id="rId124"/>
    <p:sldId id="1216" r:id="rId125"/>
    <p:sldId id="1092" r:id="rId126"/>
    <p:sldId id="1251" r:id="rId127"/>
    <p:sldId id="1252" r:id="rId128"/>
    <p:sldId id="1269" r:id="rId129"/>
    <p:sldId id="1270" r:id="rId130"/>
    <p:sldId id="1271" r:id="rId131"/>
    <p:sldId id="1272" r:id="rId132"/>
    <p:sldId id="1219" r:id="rId133"/>
    <p:sldId id="1204" r:id="rId134"/>
    <p:sldId id="1222" r:id="rId135"/>
    <p:sldId id="1298" r:id="rId136"/>
    <p:sldId id="1315" r:id="rId137"/>
    <p:sldId id="1316" r:id="rId138"/>
    <p:sldId id="1317" r:id="rId139"/>
    <p:sldId id="1318" r:id="rId140"/>
    <p:sldId id="1292" r:id="rId141"/>
    <p:sldId id="1301" r:id="rId142"/>
    <p:sldId id="1302" r:id="rId143"/>
    <p:sldId id="1294" r:id="rId144"/>
    <p:sldId id="1293" r:id="rId145"/>
    <p:sldId id="1295" r:id="rId146"/>
    <p:sldId id="1296" r:id="rId147"/>
    <p:sldId id="1297" r:id="rId148"/>
    <p:sldId id="1303" r:id="rId149"/>
    <p:sldId id="1304" r:id="rId150"/>
    <p:sldId id="954" r:id="rId151"/>
    <p:sldId id="1307" r:id="rId152"/>
    <p:sldId id="788" r:id="rId153"/>
    <p:sldId id="1087"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8/5/2020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959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4" name="Rectangle 3">
            <a:extLst>
              <a:ext uri="{FF2B5EF4-FFF2-40B4-BE49-F238E27FC236}">
                <a16:creationId xmlns:a16="http://schemas.microsoft.com/office/drawing/2014/main" id="{34169E28-8AEB-47F8-9096-D76B42C7E5BD}"/>
              </a:ext>
            </a:extLst>
          </p:cNvPr>
          <p:cNvSpPr/>
          <p:nvPr/>
        </p:nvSpPr>
        <p:spPr>
          <a:xfrm>
            <a:off x="3575720" y="82367"/>
            <a:ext cx="8616280"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pic>
        <p:nvPicPr>
          <p:cNvPr id="5" name="Picture 4">
            <a:extLst>
              <a:ext uri="{FF2B5EF4-FFF2-40B4-BE49-F238E27FC236}">
                <a16:creationId xmlns:a16="http://schemas.microsoft.com/office/drawing/2014/main" id="{90308BC5-0404-45E7-859E-1373C9B302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8" y="152400"/>
            <a:ext cx="3053219" cy="990600"/>
          </a:xfrm>
          <a:prstGeom prst="rect">
            <a:avLst/>
          </a:prstGeom>
        </p:spPr>
      </p:pic>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335360" y="2981317"/>
            <a:ext cx="1152128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non-relational database. </a:t>
            </a:r>
            <a:r>
              <a:rPr lang="en-US" dirty="0"/>
              <a:t>MongoDB is scalable, open-source, high-perform, document-oriented database.</a:t>
            </a:r>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4157223"/>
            <a:ext cx="8001000" cy="24306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5360" y="120544"/>
            <a:ext cx="11521280" cy="1877437"/>
          </a:xfrm>
          <a:prstGeom prst="rect">
            <a:avLst/>
          </a:prstGeom>
        </p:spPr>
        <p:txBody>
          <a:bodyPr wrap="square">
            <a:spAutoFit/>
          </a:bodyPr>
          <a:lstStyle/>
          <a:p>
            <a:pPr marL="342900" indent="-342900" fontAlgn="base"/>
            <a:r>
              <a:rPr lang="en-US" b="1" dirty="0">
                <a:solidFill>
                  <a:srgbClr val="C00000"/>
                </a:solidFill>
                <a:latin typeface="Palatino Linotype" panose="02040502050505030304" pitchFamily="18" charset="0"/>
              </a:rPr>
              <a:t>When should NoSQL be used:</a:t>
            </a:r>
          </a:p>
          <a:p>
            <a:pPr marL="342900" indent="-342900" fontAlgn="base"/>
            <a:endParaRPr lang="en-US" sz="800" dirty="0">
              <a:solidFill>
                <a:srgbClr val="C00000"/>
              </a:solidFill>
              <a:latin typeface="Palatino Linotype" panose="02040502050505030304" pitchFamily="18" charset="0"/>
            </a:endParaRPr>
          </a:p>
          <a:p>
            <a:pPr marL="342900" indent="-342900" fontAlgn="base">
              <a:buFont typeface="Arial" pitchFamily="34" charset="0"/>
              <a:buChar char="•"/>
            </a:pPr>
            <a:r>
              <a:rPr lang="en-US" dirty="0">
                <a:latin typeface="Palatino Linotype" panose="02040502050505030304" pitchFamily="18" charset="0"/>
              </a:rPr>
              <a:t>When huge amount of data need to be stored and retrieved .</a:t>
            </a:r>
          </a:p>
          <a:p>
            <a:pPr marL="342900" indent="-342900" fontAlgn="base">
              <a:buFont typeface="Arial" pitchFamily="34" charset="0"/>
              <a:buChar char="•"/>
            </a:pPr>
            <a:r>
              <a:rPr lang="en-US" dirty="0">
                <a:latin typeface="Palatino Linotype" panose="02040502050505030304" pitchFamily="18" charset="0"/>
              </a:rPr>
              <a:t>The relationship between the data you store is not that important</a:t>
            </a:r>
          </a:p>
          <a:p>
            <a:pPr marL="342900" indent="-342900" fontAlgn="base">
              <a:buFont typeface="Arial" pitchFamily="34" charset="0"/>
              <a:buChar char="•"/>
            </a:pPr>
            <a:r>
              <a:rPr lang="en-US" dirty="0">
                <a:latin typeface="Palatino Linotype" panose="02040502050505030304" pitchFamily="18" charset="0"/>
              </a:rPr>
              <a:t>The data changing over time and is not structured.</a:t>
            </a:r>
          </a:p>
          <a:p>
            <a:pPr marL="342900" indent="-342900" fontAlgn="base">
              <a:buFont typeface="Arial" pitchFamily="34" charset="0"/>
              <a:buChar char="•"/>
            </a:pPr>
            <a:r>
              <a:rPr lang="en-US" dirty="0">
                <a:latin typeface="Palatino Linotype" panose="02040502050505030304" pitchFamily="18" charset="0"/>
              </a:rPr>
              <a:t>Support of Constraints and Joins is not required at database level</a:t>
            </a:r>
          </a:p>
          <a:p>
            <a:pPr marL="342900" indent="-342900" fontAlgn="base">
              <a:buFont typeface="Arial" pitchFamily="34" charset="0"/>
              <a:buChar char="•"/>
            </a:pPr>
            <a:r>
              <a:rPr lang="en-US" dirty="0">
                <a:latin typeface="Palatino Linotype" panose="02040502050505030304" pitchFamily="18" charset="0"/>
              </a:rPr>
              <a:t>The data is growing continuously and you need to scale the database regular to handle the data.</a:t>
            </a:r>
          </a:p>
        </p:txBody>
      </p:sp>
    </p:spTree>
    <p:extLst>
      <p:ext uri="{BB962C8B-B14F-4D97-AF65-F5344CB8AC3E}">
        <p14:creationId xmlns:p14="http://schemas.microsoft.com/office/powerpoint/2010/main" val="2957682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943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152400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7676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1556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678136"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648448" y="3349824"/>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152400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1556657" y="7180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91344" y="1703998"/>
            <a:ext cx="11665296" cy="3093154"/>
          </a:xfrm>
          <a:prstGeom prst="rect">
            <a:avLst/>
          </a:prstGeom>
        </p:spPr>
        <p:txBody>
          <a:bodyPr wrap="square">
            <a:spAutoFit/>
          </a:bodyPr>
          <a:lstStyle/>
          <a:p>
            <a:pPr marL="285750" indent="-285750">
              <a:buFont typeface="Arial" panose="020B0604020202020204" pitchFamily="34" charset="0"/>
              <a:buChar char="•"/>
            </a:pPr>
            <a:r>
              <a:rPr lang="en-US" sz="19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19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19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19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1900" dirty="0">
              <a:latin typeface="Palatino Linotype" panose="02040502050505030304" pitchFamily="18" charset="0"/>
            </a:endParaRPr>
          </a:p>
        </p:txBody>
      </p:sp>
      <p:sp>
        <p:nvSpPr>
          <p:cNvPr id="2" name="Rectangle 1"/>
          <p:cNvSpPr/>
          <p:nvPr/>
        </p:nvSpPr>
        <p:spPr>
          <a:xfrm>
            <a:off x="191344" y="832145"/>
            <a:ext cx="11665296" cy="677108"/>
          </a:xfrm>
          <a:prstGeom prst="rect">
            <a:avLst/>
          </a:prstGeom>
        </p:spPr>
        <p:txBody>
          <a:bodyPr wrap="square">
            <a:spAutoFit/>
          </a:bodyPr>
          <a:lstStyle/>
          <a:p>
            <a:r>
              <a:rPr lang="en-US" sz="1900" dirty="0">
                <a:solidFill>
                  <a:srgbClr val="B22251"/>
                </a:solidFill>
                <a:latin typeface="Palatino Linotype" panose="02040502050505030304" pitchFamily="18" charset="0"/>
              </a:rPr>
              <a:t>Relational databases</a:t>
            </a:r>
            <a:r>
              <a:rPr lang="en-US" sz="1900" dirty="0">
                <a:latin typeface="Palatino Linotype" panose="02040502050505030304" pitchFamily="18" charset="0"/>
              </a:rPr>
              <a:t> are commonly referred to as SQL databases because they use </a:t>
            </a:r>
            <a:r>
              <a:rPr lang="en-US" sz="1900" dirty="0">
                <a:solidFill>
                  <a:srgbClr val="B22251"/>
                </a:solidFill>
                <a:latin typeface="Palatino Linotype" panose="02040502050505030304" pitchFamily="18" charset="0"/>
              </a:rPr>
              <a:t>SQL</a:t>
            </a:r>
            <a:r>
              <a:rPr lang="en-US" sz="19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1615547" y="5486401"/>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712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90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673188"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673188" y="2133601"/>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673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694960"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pic>
        <p:nvPicPr>
          <p:cNvPr id="4" name="Picture 2" descr="Structured Data vs. Unstructured Data: what are they and why care?">
            <a:extLst>
              <a:ext uri="{FF2B5EF4-FFF2-40B4-BE49-F238E27FC236}">
                <a16:creationId xmlns:a16="http://schemas.microsoft.com/office/drawing/2014/main" id="{D255227B-CBF1-4385-BCFA-806B1D6DC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590010"/>
            <a:ext cx="8928992" cy="620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104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673188" y="4343401"/>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673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673188" y="2312314"/>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71364" y="980728"/>
            <a:ext cx="11449272" cy="4893647"/>
          </a:xfrm>
          <a:prstGeom prst="rect">
            <a:avLst/>
          </a:prstGeom>
        </p:spPr>
        <p:txBody>
          <a:bodyPr wrap="square">
            <a:spAutoFit/>
          </a:bodyPr>
          <a:lstStyle/>
          <a:p>
            <a:r>
              <a:rPr lang="en-US" sz="2000" b="1" dirty="0">
                <a:solidFill>
                  <a:srgbClr val="FF5A36"/>
                </a:solidFill>
                <a:latin typeface="Palatino Linotype" panose="02040502050505030304" pitchFamily="18" charset="0"/>
              </a:rPr>
              <a:t>Structured</a:t>
            </a:r>
            <a:endParaRPr lang="en-US" dirty="0">
              <a:solidFill>
                <a:srgbClr val="FF5A36"/>
              </a:solidFill>
              <a:latin typeface="Palatino Linotype" panose="02040502050505030304" pitchFamily="18" charset="0"/>
            </a:endParaRPr>
          </a:p>
          <a:p>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a:latin typeface="Palatino Linotype" panose="02040502050505030304" pitchFamily="18" charset="0"/>
            </a:endParaRPr>
          </a:p>
          <a:p>
            <a:r>
              <a:rPr lang="en-US" sz="2000" b="1" dirty="0">
                <a:solidFill>
                  <a:srgbClr val="FF5A36"/>
                </a:solidFill>
                <a:latin typeface="Palatino Linotype" panose="02040502050505030304" pitchFamily="18" charset="0"/>
              </a:rPr>
              <a:t>Semi-Structured</a:t>
            </a:r>
            <a:endParaRPr lang="en-US" b="1" dirty="0">
              <a:solidFill>
                <a:srgbClr val="FF5A36"/>
              </a:solidFill>
              <a:latin typeface="Palatino Linotype" panose="02040502050505030304" pitchFamily="18" charset="0"/>
            </a:endParaRPr>
          </a:p>
          <a:p>
            <a:r>
              <a:rPr lang="en-US" dirty="0">
                <a:latin typeface="Palatino Linotype" panose="02040502050505030304" pitchFamily="18" charset="0"/>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a:latin typeface="Palatino Linotype" panose="02040502050505030304" pitchFamily="18" charset="0"/>
            </a:endParaRPr>
          </a:p>
          <a:p>
            <a:r>
              <a:rPr lang="en-US" sz="2000" b="1" dirty="0">
                <a:solidFill>
                  <a:srgbClr val="FF5A36"/>
                </a:solidFill>
                <a:latin typeface="Palatino Linotype" panose="02040502050505030304" pitchFamily="18" charset="0"/>
              </a:rPr>
              <a:t>Unstructured</a:t>
            </a:r>
            <a:endParaRPr lang="en-US" b="1" dirty="0">
              <a:solidFill>
                <a:srgbClr val="FF5A36"/>
              </a:solidFill>
              <a:latin typeface="Palatino Linotype" panose="02040502050505030304" pitchFamily="18" charset="0"/>
            </a:endParaRPr>
          </a:p>
          <a:p>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b="1" dirty="0">
                <a:latin typeface="Palatino Linotype" panose="02040502050505030304" pitchFamily="18" charset="0"/>
              </a:rPr>
              <a:t> </a:t>
            </a:r>
            <a:endParaRPr lang="en-US" dirty="0">
              <a:latin typeface="Palatino Linotype" panose="02040502050505030304" pitchFamily="18" charset="0"/>
            </a:endParaRPr>
          </a:p>
        </p:txBody>
      </p:sp>
    </p:spTree>
    <p:extLst>
      <p:ext uri="{BB962C8B-B14F-4D97-AF65-F5344CB8AC3E}">
        <p14:creationId xmlns:p14="http://schemas.microsoft.com/office/powerpoint/2010/main" val="35080965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673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457929" y="762000"/>
            <a:ext cx="11276141" cy="923330"/>
          </a:xfrm>
          <a:prstGeom prst="rect">
            <a:avLst/>
          </a:prstGeom>
        </p:spPr>
        <p:txBody>
          <a:bodyPr wrap="square">
            <a:spAutoFit/>
          </a:bodyPr>
          <a:lstStyle/>
          <a:p>
            <a:r>
              <a:rPr lang="en-US" dirty="0">
                <a:latin typeface="Palatino Linotype" panose="02040502050505030304" pitchFamily="18" charset="0"/>
              </a:rPr>
              <a:t>A record in MongoDB is a document, which is a data structure composed of field and value pairs. MongoDB documents are similar to JSON objects. The values of fields may include other documents, arrays, and arrays of documents.</a:t>
            </a:r>
            <a:endParaRPr lang="en-IN" dirty="0">
              <a:latin typeface="Palatino Linotype" panose="02040502050505030304" pitchFamily="18" charset="0"/>
            </a:endParaRPr>
          </a:p>
        </p:txBody>
      </p:sp>
      <p:sp>
        <p:nvSpPr>
          <p:cNvPr id="2" name="Rectangle 1"/>
          <p:cNvSpPr/>
          <p:nvPr/>
        </p:nvSpPr>
        <p:spPr>
          <a:xfrm>
            <a:off x="479376" y="1884875"/>
            <a:ext cx="5154998" cy="400110"/>
          </a:xfrm>
          <a:prstGeom prst="rect">
            <a:avLst/>
          </a:prstGeom>
        </p:spPr>
        <p:txBody>
          <a:bodyPr wrap="square">
            <a:spAutoFit/>
          </a:bodyPr>
          <a:lstStyle/>
          <a:p>
            <a:r>
              <a:rPr lang="en-US" sz="2000" dirty="0">
                <a:solidFill>
                  <a:srgbClr val="036883"/>
                </a:solidFill>
              </a:rPr>
              <a:t>Core MongoDB Operations (CRUD)</a:t>
            </a:r>
          </a:p>
        </p:txBody>
      </p:sp>
      <p:sp>
        <p:nvSpPr>
          <p:cNvPr id="4" name="Rectangle 3"/>
          <p:cNvSpPr/>
          <p:nvPr/>
        </p:nvSpPr>
        <p:spPr>
          <a:xfrm>
            <a:off x="479376" y="2430215"/>
            <a:ext cx="11233248" cy="646331"/>
          </a:xfrm>
          <a:prstGeom prst="rect">
            <a:avLst/>
          </a:prstGeom>
        </p:spPr>
        <p:txBody>
          <a:bodyPr wrap="square">
            <a:spAutoFit/>
          </a:bodyPr>
          <a:lstStyle/>
          <a:p>
            <a:r>
              <a:rPr lang="en-US" b="1" i="1" dirty="0">
                <a:solidFill>
                  <a:srgbClr val="036883"/>
                </a:solidFill>
                <a:latin typeface="Palatino Linotype" panose="02040502050505030304" pitchFamily="18" charset="0"/>
              </a:rPr>
              <a:t>CRUD</a:t>
            </a:r>
            <a:r>
              <a:rPr lang="en-US" dirty="0">
                <a:latin typeface="Palatino Linotype" panose="02040502050505030304" pitchFamily="18" charset="0"/>
              </a:rPr>
              <a:t> stands for </a:t>
            </a:r>
            <a:r>
              <a:rPr lang="en-US" b="1" i="1" dirty="0">
                <a:latin typeface="Palatino Linotype" panose="02040502050505030304" pitchFamily="18" charset="0"/>
              </a:rPr>
              <a:t>create, read, update,</a:t>
            </a:r>
            <a:r>
              <a:rPr lang="en-US" dirty="0">
                <a:latin typeface="Palatino Linotype" panose="02040502050505030304" pitchFamily="18" charset="0"/>
              </a:rPr>
              <a:t> and </a:t>
            </a:r>
            <a:r>
              <a:rPr lang="en-US" b="1" i="1" dirty="0">
                <a:latin typeface="Palatino Linotype" panose="02040502050505030304" pitchFamily="18" charset="0"/>
              </a:rPr>
              <a:t>delete</a:t>
            </a:r>
            <a:r>
              <a:rPr lang="en-US" dirty="0">
                <a:latin typeface="Palatino Linotype" panose="02040502050505030304" pitchFamily="18" charset="0"/>
              </a:rPr>
              <a:t>, which are the four core database operations used in database driven application development.</a:t>
            </a:r>
          </a:p>
        </p:txBody>
      </p:sp>
      <p:pic>
        <p:nvPicPr>
          <p:cNvPr id="9" name="Picture 2">
            <a:extLst>
              <a:ext uri="{FF2B5EF4-FFF2-40B4-BE49-F238E27FC236}">
                <a16:creationId xmlns:a16="http://schemas.microsoft.com/office/drawing/2014/main" id="{7113933E-70FF-42C6-A6B8-A96A93743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7" y="3174408"/>
            <a:ext cx="7056784" cy="363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367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738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a:solidFill>
                  <a:srgbClr val="FF8C00"/>
                </a:solidFill>
              </a:rPr>
              <a:t>                                    </a:t>
            </a:r>
            <a:r>
              <a:rPr lang="en-US" dirty="0">
                <a:solidFill>
                  <a:srgbClr val="FF8C00"/>
                </a:solidFill>
              </a:rPr>
              <a:t>"192.168.100.83"],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673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809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1825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962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407368" y="762001"/>
            <a:ext cx="11089232" cy="369332"/>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407368" y="1639670"/>
            <a:ext cx="11089232"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2768803"/>
            <a:ext cx="6403492" cy="3581400"/>
          </a:xfrm>
          <a:prstGeom prst="rect">
            <a:avLst/>
          </a:prstGeom>
        </p:spPr>
      </p:pic>
    </p:spTree>
    <p:extLst>
      <p:ext uri="{BB962C8B-B14F-4D97-AF65-F5344CB8AC3E}">
        <p14:creationId xmlns:p14="http://schemas.microsoft.com/office/powerpoint/2010/main" val="7095817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335360" y="838453"/>
            <a:ext cx="11377264" cy="646331"/>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335360" y="1875421"/>
            <a:ext cx="11377264"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839416" y="3244847"/>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087888" y="3075057"/>
            <a:ext cx="4824536" cy="707886"/>
          </a:xfrm>
          <a:prstGeom prst="rect">
            <a:avLst/>
          </a:prstGeom>
        </p:spPr>
        <p:txBody>
          <a:bodyPr wrap="square">
            <a:spAutoFit/>
          </a:bodyPr>
          <a:lstStyle/>
          <a:p>
            <a:r>
              <a:rPr lang="en-US" sz="2000" dirty="0"/>
              <a:t>The primary key </a:t>
            </a:r>
            <a:r>
              <a:rPr lang="en-US" sz="2000" b="1" i="1" dirty="0"/>
              <a:t>_</a:t>
            </a:r>
            <a:r>
              <a:rPr lang="en-US" sz="2000" b="1" dirty="0"/>
              <a:t>id</a:t>
            </a:r>
            <a:r>
              <a:rPr lang="en-US" sz="2000" b="1" i="1" dirty="0"/>
              <a:t> </a:t>
            </a:r>
            <a:r>
              <a:rPr lang="en-US" sz="2000" dirty="0"/>
              <a:t>is automatically added if </a:t>
            </a:r>
            <a:r>
              <a:rPr lang="en-US" sz="2000" b="1" dirty="0"/>
              <a:t>_id </a:t>
            </a:r>
            <a:r>
              <a:rPr lang="en-US" sz="2000" dirty="0"/>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741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369699" y="909881"/>
            <a:ext cx="11363855"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407368" y="4071943"/>
            <a:ext cx="11321505" cy="1308050"/>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389818" y="1928803"/>
            <a:ext cx="11394814" cy="1400383"/>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243834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61036" y="946517"/>
            <a:ext cx="9106964"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82199" y="2560767"/>
            <a:ext cx="9085801"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671772"/>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1" y="2558111"/>
            <a:ext cx="9144000"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4000" y="946517"/>
            <a:ext cx="9144000"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66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811978" y="2560767"/>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407368" y="913363"/>
            <a:ext cx="11305256" cy="1723549"/>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a:p>
          <a:p>
            <a:pPr marL="285750" indent="-285750">
              <a:buFont typeface="Arial" panose="020B0604020202020204" pitchFamily="34" charset="0"/>
              <a:buChar char="•"/>
            </a:pPr>
            <a:r>
              <a:rPr lang="en-US" b="1" i="1" dirty="0"/>
              <a:t>Volume</a:t>
            </a:r>
            <a:r>
              <a:rPr lang="en-US" dirty="0"/>
              <a:t> refers to the amount of data. </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b="1" i="1" dirty="0"/>
              <a:t>Variety</a:t>
            </a:r>
            <a:r>
              <a:rPr lang="en-US" dirty="0"/>
              <a:t> refers to the number of types of data.</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b="1" i="1" dirty="0"/>
              <a:t>Velocity</a:t>
            </a:r>
            <a:r>
              <a:rPr lang="en-US" dirty="0"/>
              <a:t> refers to the speed of data processing.</a:t>
            </a:r>
            <a:endParaRPr lang="en-IN" dirty="0"/>
          </a:p>
        </p:txBody>
      </p:sp>
    </p:spTree>
    <p:extLst>
      <p:ext uri="{BB962C8B-B14F-4D97-AF65-F5344CB8AC3E}">
        <p14:creationId xmlns:p14="http://schemas.microsoft.com/office/powerpoint/2010/main" val="3951713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673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673188" y="1383967"/>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673188" y="24384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600200" y="762000"/>
            <a:ext cx="8994812"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673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671209" y="2943762"/>
            <a:ext cx="8768191"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600200" y="762000"/>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673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673188" y="762001"/>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8137" y="1685759"/>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702876" y="2657507"/>
            <a:ext cx="8845624" cy="1477328"/>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702877" y="4421129"/>
            <a:ext cx="1147109" cy="369332"/>
          </a:xfrm>
          <a:prstGeom prst="rect">
            <a:avLst/>
          </a:prstGeom>
        </p:spPr>
        <p:txBody>
          <a:bodyPr wrap="none">
            <a:spAutoFit/>
          </a:bodyPr>
          <a:lstStyle/>
          <a:p>
            <a:r>
              <a:rPr lang="en-US" dirty="0">
                <a:solidFill>
                  <a:srgbClr val="C00000"/>
                </a:solidFill>
              </a:rPr>
              <a:t>Projection</a:t>
            </a:r>
          </a:p>
        </p:txBody>
      </p:sp>
      <p:sp>
        <p:nvSpPr>
          <p:cNvPr id="13" name="Rectangle 12"/>
          <p:cNvSpPr/>
          <p:nvPr/>
        </p:nvSpPr>
        <p:spPr>
          <a:xfrm>
            <a:off x="1702877" y="4859868"/>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697928" y="5362777"/>
            <a:ext cx="8820884"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4536376"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673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{ename:1, job: 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db.emp.find({sal:{ $gt:4}})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{ename:true, job:true})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678137" y="1214422"/>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673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db.emp.find()[0].ename;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563470"/>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a:stretch>
            <a:fillRect/>
          </a:stretch>
        </p:blipFill>
        <p:spPr>
          <a:xfrm>
            <a:off x="2166910" y="2771142"/>
            <a:ext cx="7737796" cy="3515378"/>
          </a:xfrm>
          <a:prstGeom prst="rect">
            <a:avLst/>
          </a:prstGeom>
        </p:spPr>
      </p:pic>
      <p:sp>
        <p:nvSpPr>
          <p:cNvPr id="4" name="Rectangle 3"/>
          <p:cNvSpPr/>
          <p:nvPr/>
        </p:nvSpPr>
        <p:spPr>
          <a:xfrm>
            <a:off x="299356" y="435217"/>
            <a:ext cx="11593288" cy="830997"/>
          </a:xfrm>
          <a:prstGeom prst="rect">
            <a:avLst/>
          </a:prstGeom>
        </p:spPr>
        <p:txBody>
          <a:bodyPr wrap="square">
            <a:spAutoFit/>
          </a:bodyPr>
          <a:lstStyle/>
          <a:p>
            <a:r>
              <a:rPr lang="en-US" sz="2400" b="1" i="1" dirty="0">
                <a:latin typeface="Palatino Linotype" panose="02040502050505030304" pitchFamily="18" charset="0"/>
              </a:rPr>
              <a:t>Horizontal</a:t>
            </a:r>
            <a:r>
              <a:rPr lang="en-US" sz="2400" b="1" dirty="0">
                <a:latin typeface="Palatino Linotype" panose="02040502050505030304" pitchFamily="18" charset="0"/>
              </a:rPr>
              <a:t> </a:t>
            </a:r>
            <a:r>
              <a:rPr lang="en-US" b="1" dirty="0">
                <a:latin typeface="Palatino Linotype" panose="02040502050505030304" pitchFamily="18" charset="0"/>
              </a:rPr>
              <a:t>scaling means that you scale by adding more machines</a:t>
            </a:r>
            <a:r>
              <a:rPr lang="en-US" dirty="0">
                <a:latin typeface="Palatino Linotype" panose="02040502050505030304" pitchFamily="18" charset="0"/>
              </a:rPr>
              <a:t> into your pool of resources whereas </a:t>
            </a:r>
            <a:r>
              <a:rPr lang="en-US" sz="2400" b="1" i="1" dirty="0">
                <a:latin typeface="Palatino Linotype" panose="02040502050505030304" pitchFamily="18" charset="0"/>
              </a:rPr>
              <a:t>Vertical</a:t>
            </a:r>
            <a:r>
              <a:rPr lang="en-US" sz="2400" b="1" dirty="0">
                <a:latin typeface="Palatino Linotype" panose="02040502050505030304" pitchFamily="18" charset="0"/>
              </a:rPr>
              <a:t> </a:t>
            </a:r>
            <a:r>
              <a:rPr lang="en-US" b="1" dirty="0">
                <a:latin typeface="Palatino Linotype" panose="02040502050505030304" pitchFamily="18" charset="0"/>
              </a:rPr>
              <a:t>scaling means that you scale by adding more powerfull hardware to an existing machine</a:t>
            </a:r>
            <a:r>
              <a:rPr lang="en-US" dirty="0">
                <a:latin typeface="Palatino Linotype" panose="02040502050505030304" pitchFamily="18" charset="0"/>
              </a:rPr>
              <a:t>.</a:t>
            </a:r>
          </a:p>
        </p:txBody>
      </p:sp>
    </p:spTree>
    <p:extLst>
      <p:ext uri="{BB962C8B-B14F-4D97-AF65-F5344CB8AC3E}">
        <p14:creationId xmlns:p14="http://schemas.microsoft.com/office/powerpoint/2010/main" val="1395199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673188" y="762001"/>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678136" y="1563470"/>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r>
              <a:rPr lang="en-US" dirty="0">
                <a:solidFill>
                  <a:srgbClr val="049DC8"/>
                </a:solidFill>
                <a:latin typeface="Consolas" panose="020B0609020204030204" pitchFamily="49" charset="0"/>
                <a:cs typeface="Calibri" panose="020F0502020204030204" pitchFamily="34" charset="0"/>
              </a:rPr>
              <a:t>db ['collection'].find ({ query }, { projection }).sort({ field: value }) </a:t>
            </a: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684074" y="2925545"/>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84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{ename:true}).sort({ename: 1});</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endParaRPr lang="en-US" sz="800" dirty="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678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684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a:p>
            <a:endParaRPr lang="en-US"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r>
              <a:rPr lang="en-US" dirty="0">
                <a:solidFill>
                  <a:srgbClr val="049DC8"/>
                </a:solidFill>
                <a:latin typeface="Consolas" panose="020B0609020204030204" pitchFamily="49" charset="0"/>
                <a:cs typeface="Calibri" panose="020F0502020204030204" pitchFamily="34" charset="0"/>
              </a:rPr>
              <a:t>db.collection.find({ query }).count()</a:t>
            </a: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95768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8136" y="2173069"/>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673188" y="441960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 'manager'});</a:t>
            </a:r>
          </a:p>
          <a:p>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673188" y="2819400"/>
          <a:ext cx="8845624" cy="1421130"/>
        </p:xfrm>
        <a:graphic>
          <a:graphicData uri="http://schemas.openxmlformats.org/drawingml/2006/table">
            <a:tbl>
              <a:tblPr>
                <a:tableStyleId>{5940675A-B579-460E-94D1-54222C63F5DA}</a:tableStyleId>
              </a:tblPr>
              <a:tblGrid>
                <a:gridCol w="1755812">
                  <a:extLst>
                    <a:ext uri="{9D8B030D-6E8A-4147-A177-3AD203B41FA5}">
                      <a16:colId xmlns:a16="http://schemas.microsoft.com/office/drawing/2014/main" val="20000"/>
                    </a:ext>
                  </a:extLst>
                </a:gridCol>
                <a:gridCol w="708981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673188" y="762001"/>
            <a:ext cx="8845624"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678137" y="2173070"/>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673188" y="2971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1673188" y="762000"/>
            <a:ext cx="8845624" cy="400110"/>
          </a:xfrm>
          <a:prstGeom prst="rect">
            <a:avLst/>
          </a:prstGeom>
        </p:spPr>
        <p:txBody>
          <a:bodyPr wrap="square">
            <a:spAutoFit/>
          </a:bodyPr>
          <a:lstStyle/>
          <a:p>
            <a:r>
              <a:rPr lang="en-US" sz="2000" dirty="0">
                <a:solidFill>
                  <a:srgbClr val="036883"/>
                </a:solidFill>
              </a:rPr>
              <a:t>There are 4 basic types of NoSQL 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1752600" y="1357508"/>
          <a:ext cx="8661818" cy="1928616"/>
        </p:xfrm>
        <a:graphic>
          <a:graphicData uri="http://schemas.openxmlformats.org/drawingml/2006/table">
            <a:tbl>
              <a:tblPr firstRow="1" bandRow="1">
                <a:tableStyleId>{5940675A-B579-460E-94D1-54222C63F5DA}</a:tableStyleId>
              </a:tblPr>
              <a:tblGrid>
                <a:gridCol w="2794419">
                  <a:extLst>
                    <a:ext uri="{9D8B030D-6E8A-4147-A177-3AD203B41FA5}">
                      <a16:colId xmlns:a16="http://schemas.microsoft.com/office/drawing/2014/main" val="20000"/>
                    </a:ext>
                  </a:extLst>
                </a:gridCol>
                <a:gridCol w="5867399">
                  <a:extLst>
                    <a:ext uri="{9D8B030D-6E8A-4147-A177-3AD203B41FA5}">
                      <a16:colId xmlns:a16="http://schemas.microsoft.com/office/drawing/2014/main" val="20001"/>
                    </a:ext>
                  </a:extLst>
                </a:gridCol>
              </a:tblGrid>
              <a:tr h="482154">
                <a:tc>
                  <a:txBody>
                    <a:bodyPr/>
                    <a:lstStyle/>
                    <a:p>
                      <a:r>
                        <a:rPr lang="en-US" b="1" i="1" dirty="0">
                          <a:solidFill>
                            <a:srgbClr val="036883"/>
                          </a:solidFill>
                        </a:rPr>
                        <a:t> Key-value</a:t>
                      </a:r>
                      <a:r>
                        <a:rPr lang="en-US" dirty="0"/>
                        <a:t> </a:t>
                      </a:r>
                      <a:r>
                        <a:rPr lang="en-US" b="1" i="1" dirty="0">
                          <a:solidFill>
                            <a:srgbClr val="036883"/>
                          </a:solidFill>
                        </a:rPr>
                        <a:t>stores</a:t>
                      </a:r>
                      <a:r>
                        <a:rPr lang="en-US" dirty="0"/>
                        <a:t> </a:t>
                      </a:r>
                    </a:p>
                  </a:txBody>
                  <a:tcPr anchor="ctr"/>
                </a:tc>
                <a:tc>
                  <a:txBody>
                    <a:bodyPr/>
                    <a:lstStyle/>
                    <a:p>
                      <a:r>
                        <a:rPr lang="en-US" dirty="0"/>
                        <a:t> Redis, Riak</a:t>
                      </a:r>
                    </a:p>
                  </a:txBody>
                  <a:tcPr anchor="ctr"/>
                </a:tc>
                <a:extLst>
                  <a:ext uri="{0D108BD9-81ED-4DB2-BD59-A6C34878D82A}">
                    <a16:rowId xmlns:a16="http://schemas.microsoft.com/office/drawing/2014/main" val="10000"/>
                  </a:ext>
                </a:extLst>
              </a:tr>
              <a:tr h="482154">
                <a:tc>
                  <a:txBody>
                    <a:bodyPr/>
                    <a:lstStyle/>
                    <a:p>
                      <a:r>
                        <a:rPr lang="en-US" b="1" i="1" dirty="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HBase, </a:t>
                      </a:r>
                      <a:r>
                        <a:rPr kumimoji="0" lang="en-US" b="0" i="0" kern="1200" dirty="0">
                          <a:solidFill>
                            <a:schemeClr val="tx1"/>
                          </a:solidFill>
                          <a:effectLst/>
                          <a:latin typeface="+mn-lt"/>
                          <a:ea typeface="+mn-ea"/>
                          <a:cs typeface="+mn-cs"/>
                        </a:rPr>
                        <a:t>Cassandra</a:t>
                      </a:r>
                      <a:endParaRPr lang="en-US" dirty="0"/>
                    </a:p>
                  </a:txBody>
                  <a:tcPr anchor="ctr"/>
                </a:tc>
                <a:extLst>
                  <a:ext uri="{0D108BD9-81ED-4DB2-BD59-A6C34878D82A}">
                    <a16:rowId xmlns:a16="http://schemas.microsoft.com/office/drawing/2014/main" val="10001"/>
                  </a:ext>
                </a:extLst>
              </a:tr>
              <a:tr h="482154">
                <a:tc>
                  <a:txBody>
                    <a:bodyPr/>
                    <a:lstStyle/>
                    <a:p>
                      <a:r>
                        <a:rPr lang="en-US" b="1" i="1" dirty="0">
                          <a:solidFill>
                            <a:srgbClr val="036883"/>
                          </a:solidFill>
                        </a:rPr>
                        <a:t> Document</a:t>
                      </a:r>
                      <a:r>
                        <a:rPr lang="en-US" dirty="0"/>
                        <a:t> </a:t>
                      </a:r>
                      <a:r>
                        <a:rPr lang="en-US" b="1" i="1" dirty="0">
                          <a:solidFill>
                            <a:srgbClr val="036883"/>
                          </a:solidFill>
                        </a:rPr>
                        <a:t>oriented</a:t>
                      </a:r>
                      <a:r>
                        <a:rPr lang="en-US" dirty="0"/>
                        <a:t> </a:t>
                      </a:r>
                    </a:p>
                  </a:txBody>
                  <a:tcPr anchor="ctr"/>
                </a:tc>
                <a:tc>
                  <a:txBody>
                    <a:bodyPr/>
                    <a:lstStyle/>
                    <a:p>
                      <a:r>
                        <a:rPr lang="en-US" dirty="0"/>
                        <a:t> MongoDB, CouchDB</a:t>
                      </a:r>
                    </a:p>
                  </a:txBody>
                  <a:tcPr anchor="ctr"/>
                </a:tc>
                <a:extLst>
                  <a:ext uri="{0D108BD9-81ED-4DB2-BD59-A6C34878D82A}">
                    <a16:rowId xmlns:a16="http://schemas.microsoft.com/office/drawing/2014/main" val="10002"/>
                  </a:ext>
                </a:extLst>
              </a:tr>
              <a:tr h="482154">
                <a:tc>
                  <a:txBody>
                    <a:bodyPr/>
                    <a:lstStyle/>
                    <a:p>
                      <a:r>
                        <a:rPr lang="en-US" b="1" i="1" dirty="0">
                          <a:solidFill>
                            <a:srgbClr val="036883"/>
                          </a:solidFill>
                        </a:rPr>
                        <a:t> Graph</a:t>
                      </a:r>
                      <a:endParaRPr lang="en-US" dirty="0"/>
                    </a:p>
                  </a:txBody>
                  <a:tcPr anchor="ctr"/>
                </a:tc>
                <a:tc>
                  <a:txBody>
                    <a:bodyPr/>
                    <a:lstStyle/>
                    <a:p>
                      <a:r>
                        <a:rPr lang="en-US" dirty="0"/>
                        <a:t>Neo4j,</a:t>
                      </a:r>
                      <a:r>
                        <a:rPr lang="en-US" baseline="0" dirty="0"/>
                        <a:t> Infinite Graph</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6774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681288" y="3169999"/>
            <a:ext cx="8845624" cy="2862322"/>
          </a:xfrm>
          <a:prstGeom prst="rect">
            <a:avLst/>
          </a:prstGeom>
        </p:spPr>
        <p:txBody>
          <a:bodyPr wrap="square">
            <a:spAutoFit/>
          </a:bodyPr>
          <a:lstStyle/>
          <a:p>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r>
              <a:rPr lang="en-US" dirty="0">
                <a:latin typeface="Consolas" panose="020B0609020204030204" pitchFamily="49" charset="0"/>
              </a:rPr>
              <a:t>      </a:t>
            </a:r>
            <a:r>
              <a:rPr lang="en-US" dirty="0">
                <a:solidFill>
                  <a:srgbClr val="00B0F0"/>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solidFill>
                  <a:schemeClr val="bg1">
                    <a:lumMod val="50000"/>
                  </a:schemeClr>
                </a:solidFill>
                <a:latin typeface="Consolas" panose="020B0609020204030204" pitchFamily="49" charset="0"/>
              </a:rPr>
              <a:t>} )</a:t>
            </a:r>
          </a:p>
        </p:txBody>
      </p:sp>
      <p:sp>
        <p:nvSpPr>
          <p:cNvPr id="2" name="Rectangle 1">
            <a:extLst>
              <a:ext uri="{FF2B5EF4-FFF2-40B4-BE49-F238E27FC236}">
                <a16:creationId xmlns:a16="http://schemas.microsoft.com/office/drawing/2014/main" id="{6DB5FA5E-0D13-4AC0-8222-222D0DC2F8AA}"/>
              </a:ext>
            </a:extLst>
          </p:cNvPr>
          <p:cNvSpPr/>
          <p:nvPr/>
        </p:nvSpPr>
        <p:spPr>
          <a:xfrm>
            <a:off x="1681288" y="1353542"/>
            <a:ext cx="6480720" cy="923330"/>
          </a:xfrm>
          <a:prstGeom prst="rect">
            <a:avLst/>
          </a:prstGeom>
        </p:spPr>
        <p:txBody>
          <a:bodyPr wrap="square">
            <a:spAutoFit/>
          </a:bodyPr>
          <a:lstStyle/>
          <a:p>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 y="745399"/>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04355" y="1071141"/>
            <a:ext cx="7200800" cy="923330"/>
          </a:xfrm>
          <a:prstGeom prst="rect">
            <a:avLst/>
          </a:prstGeom>
        </p:spPr>
        <p:txBody>
          <a:bodyPr wrap="square">
            <a:spAutoFit/>
          </a:bodyPr>
          <a:lstStyle/>
          <a:p>
            <a:pPr algn="just"/>
            <a:r>
              <a:rPr lang="en-IN" dirty="0">
                <a:solidFill>
                  <a:srgbClr val="222635"/>
                </a:solidFill>
                <a:latin typeface="Palatino Linotype" panose="02040502050505030304" pitchFamily="18" charset="0"/>
              </a:rPr>
              <a:t>CAP theorem states that any database system can only attain two out of following states which is </a:t>
            </a:r>
            <a:r>
              <a:rPr lang="en-IN" b="1" i="1" dirty="0">
                <a:solidFill>
                  <a:schemeClr val="accent4">
                    <a:lumMod val="50000"/>
                  </a:schemeClr>
                </a:solidFill>
                <a:latin typeface="Palatino Linotype" panose="02040502050505030304" pitchFamily="18" charset="0"/>
              </a:rPr>
              <a:t>Consistency, Availability </a:t>
            </a:r>
            <a:r>
              <a:rPr lang="en-IN" dirty="0">
                <a:solidFill>
                  <a:srgbClr val="222635"/>
                </a:solidFill>
                <a:latin typeface="Palatino Linotype" panose="02040502050505030304" pitchFamily="18" charset="0"/>
              </a:rPr>
              <a:t>and</a:t>
            </a:r>
            <a:r>
              <a:rPr lang="en-IN" b="1" i="1" dirty="0">
                <a:solidFill>
                  <a:schemeClr val="accent4">
                    <a:lumMod val="50000"/>
                  </a:schemeClr>
                </a:solidFill>
                <a:latin typeface="Palatino Linotype" panose="02040502050505030304" pitchFamily="18" charset="0"/>
              </a:rPr>
              <a:t> Partition Tolerance</a:t>
            </a:r>
            <a:r>
              <a:rPr lang="en-IN" dirty="0">
                <a:solidFill>
                  <a:srgbClr val="222635"/>
                </a:solidFill>
                <a:latin typeface="Palatino Linotype" panose="02040502050505030304" pitchFamily="18" charset="0"/>
              </a:rPr>
              <a:t>. </a:t>
            </a:r>
            <a:endParaRPr lang="en-IN" dirty="0">
              <a:latin typeface="Palatino Linotype" panose="02040502050505030304" pitchFamily="18" charset="0"/>
            </a:endParaRPr>
          </a:p>
        </p:txBody>
      </p:sp>
      <p:sp>
        <p:nvSpPr>
          <p:cNvPr id="7" name="Rectangle 6"/>
          <p:cNvSpPr/>
          <p:nvPr/>
        </p:nvSpPr>
        <p:spPr>
          <a:xfrm>
            <a:off x="335360" y="4327497"/>
            <a:ext cx="11616523" cy="1723549"/>
          </a:xfrm>
          <a:prstGeom prst="rect">
            <a:avLst/>
          </a:prstGeom>
        </p:spPr>
        <p:txBody>
          <a:bodyPr wrap="square">
            <a:spAutoFit/>
          </a:bodyPr>
          <a:lstStyle/>
          <a:p>
            <a:pPr marL="342900" indent="-342900">
              <a:buFont typeface="Arial" panose="020B0604020202020204" pitchFamily="34" charset="0"/>
              <a:buChar char="•"/>
            </a:pPr>
            <a:r>
              <a:rPr lang="en-IN" b="1" i="1" dirty="0">
                <a:solidFill>
                  <a:srgbClr val="C41A1A"/>
                </a:solidFill>
                <a:latin typeface="Palatino Linotype" panose="02040502050505030304" pitchFamily="18" charset="0"/>
              </a:rPr>
              <a:t>Consistency</a:t>
            </a:r>
            <a:r>
              <a:rPr lang="en-IN" dirty="0">
                <a:solidFill>
                  <a:srgbClr val="222635"/>
                </a:solidFill>
                <a:latin typeface="Palatino Linotype" panose="02040502050505030304" pitchFamily="18" charset="0"/>
              </a:rPr>
              <a:t>: Any changes to a particular record stored in database, in form of inserts, updates or deletes is seen as it is, by other users accessing that record at that particular time.</a:t>
            </a:r>
          </a:p>
          <a:p>
            <a:pPr marL="342900" indent="-342900">
              <a:buFont typeface="Arial" panose="020B0604020202020204" pitchFamily="34" charset="0"/>
              <a:buChar char="•"/>
            </a:pPr>
            <a:endParaRPr lang="en-IN" sz="800" dirty="0">
              <a:solidFill>
                <a:srgbClr val="222635"/>
              </a:solidFill>
              <a:latin typeface="Palatino Linotype" panose="02040502050505030304" pitchFamily="18" charset="0"/>
            </a:endParaRPr>
          </a:p>
          <a:p>
            <a:pPr marL="342900" indent="-342900">
              <a:buFont typeface="Arial" panose="020B0604020202020204" pitchFamily="34" charset="0"/>
              <a:buChar char="•"/>
            </a:pPr>
            <a:r>
              <a:rPr lang="en-IN" b="1" i="1" dirty="0">
                <a:solidFill>
                  <a:srgbClr val="C41A1A"/>
                </a:solidFill>
                <a:latin typeface="Palatino Linotype" panose="02040502050505030304" pitchFamily="18" charset="0"/>
              </a:rPr>
              <a:t>Availability</a:t>
            </a:r>
            <a:r>
              <a:rPr lang="en-IN" dirty="0">
                <a:solidFill>
                  <a:srgbClr val="222635"/>
                </a:solidFill>
                <a:latin typeface="Palatino Linotype" panose="02040502050505030304" pitchFamily="18" charset="0"/>
              </a:rPr>
              <a:t>: The system continues to work and serve data inspite of node failures.</a:t>
            </a:r>
          </a:p>
          <a:p>
            <a:pPr marL="342900" indent="-342900">
              <a:buFont typeface="Arial" panose="020B0604020202020204" pitchFamily="34" charset="0"/>
              <a:buChar char="•"/>
            </a:pPr>
            <a:endParaRPr lang="en-IN" sz="800" dirty="0">
              <a:solidFill>
                <a:srgbClr val="222635"/>
              </a:solidFill>
              <a:latin typeface="Palatino Linotype" panose="02040502050505030304" pitchFamily="18" charset="0"/>
            </a:endParaRPr>
          </a:p>
          <a:p>
            <a:pPr marL="342900" indent="-342900">
              <a:buFont typeface="Arial" panose="020B0604020202020204" pitchFamily="34" charset="0"/>
              <a:buChar char="•"/>
            </a:pPr>
            <a:r>
              <a:rPr lang="en-IN" b="1" i="1" dirty="0">
                <a:solidFill>
                  <a:srgbClr val="C41A1A"/>
                </a:solidFill>
                <a:latin typeface="Palatino Linotype" panose="02040502050505030304" pitchFamily="18" charset="0"/>
              </a:rPr>
              <a:t>Partition</a:t>
            </a:r>
            <a:r>
              <a:rPr lang="en-IN" dirty="0">
                <a:solidFill>
                  <a:srgbClr val="222635"/>
                </a:solidFill>
                <a:latin typeface="Palatino Linotype" panose="02040502050505030304" pitchFamily="18" charset="0"/>
              </a:rPr>
              <a:t> </a:t>
            </a:r>
            <a:r>
              <a:rPr lang="en-IN" b="1" i="1" dirty="0">
                <a:solidFill>
                  <a:srgbClr val="C41A1A"/>
                </a:solidFill>
                <a:latin typeface="Palatino Linotype" panose="02040502050505030304" pitchFamily="18" charset="0"/>
              </a:rPr>
              <a:t>Tolerance</a:t>
            </a:r>
            <a:r>
              <a:rPr lang="en-IN" dirty="0">
                <a:solidFill>
                  <a:srgbClr val="222635"/>
                </a:solidFill>
                <a:latin typeface="Palatino Linotype" panose="02040502050505030304" pitchFamily="18" charset="0"/>
              </a:rPr>
              <a:t>: The database system could be stored based on distributed architecture such as Hadoop (HDFS).</a:t>
            </a:r>
          </a:p>
        </p:txBody>
      </p:sp>
    </p:spTree>
    <p:extLst>
      <p:ext uri="{BB962C8B-B14F-4D97-AF65-F5344CB8AC3E}">
        <p14:creationId xmlns:p14="http://schemas.microsoft.com/office/powerpoint/2010/main" val="2828660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2176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673188" y="235476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28480</TotalTime>
  <Words>9269</Words>
  <Application>Microsoft Office PowerPoint</Application>
  <PresentationFormat>Widescreen</PresentationFormat>
  <Paragraphs>936</Paragraphs>
  <Slides>153</Slides>
  <Notes>0</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153</vt:i4>
      </vt:variant>
    </vt:vector>
  </HeadingPairs>
  <TitlesOfParts>
    <vt:vector size="168" baseType="lpstr">
      <vt:lpstr>SimSun</vt:lpstr>
      <vt:lpstr>arial</vt:lpstr>
      <vt:lpstr>arial</vt:lpstr>
      <vt:lpstr>Bookman Old Style</vt:lpstr>
      <vt:lpstr>Calibri</vt:lpstr>
      <vt:lpstr>Consolas</vt:lpstr>
      <vt:lpstr>Gill Sans MT</vt:lpstr>
      <vt:lpstr>Palatino Linotype</vt:lpstr>
      <vt:lpstr>Segoe Print</vt:lpstr>
      <vt:lpstr>Segoe UI Emoji</vt:lpstr>
      <vt:lpstr>Segoe UI Light</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5496</cp:revision>
  <dcterms:created xsi:type="dcterms:W3CDTF">2015-10-09T06:09:34Z</dcterms:created>
  <dcterms:modified xsi:type="dcterms:W3CDTF">2020-08-05T03:56:03Z</dcterms:modified>
</cp:coreProperties>
</file>