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5"/>
  </p:notesMasterIdLst>
  <p:sldIdLst>
    <p:sldId id="257" r:id="rId2"/>
    <p:sldId id="1447" r:id="rId3"/>
    <p:sldId id="1358" r:id="rId4"/>
    <p:sldId id="1511" r:id="rId5"/>
    <p:sldId id="1425" r:id="rId6"/>
    <p:sldId id="1512" r:id="rId7"/>
    <p:sldId id="1513" r:id="rId8"/>
    <p:sldId id="1441" r:id="rId9"/>
    <p:sldId id="1420" r:id="rId10"/>
    <p:sldId id="683" r:id="rId11"/>
    <p:sldId id="682" r:id="rId12"/>
    <p:sldId id="1405" r:id="rId13"/>
    <p:sldId id="1385" r:id="rId14"/>
    <p:sldId id="1514" r:id="rId15"/>
    <p:sldId id="1438" r:id="rId16"/>
    <p:sldId id="1439" r:id="rId17"/>
    <p:sldId id="1440" r:id="rId18"/>
    <p:sldId id="1431" r:id="rId19"/>
    <p:sldId id="625" r:id="rId20"/>
    <p:sldId id="1150" r:id="rId21"/>
    <p:sldId id="1240" r:id="rId22"/>
    <p:sldId id="1152" r:id="rId23"/>
    <p:sldId id="1153" r:id="rId24"/>
    <p:sldId id="402" r:id="rId25"/>
    <p:sldId id="403" r:id="rId26"/>
    <p:sldId id="404" r:id="rId27"/>
    <p:sldId id="1219" r:id="rId28"/>
    <p:sldId id="421" r:id="rId29"/>
    <p:sldId id="564" r:id="rId30"/>
    <p:sldId id="1364" r:id="rId31"/>
    <p:sldId id="826" r:id="rId32"/>
    <p:sldId id="566" r:id="rId33"/>
    <p:sldId id="1211" r:id="rId34"/>
    <p:sldId id="1430" r:id="rId35"/>
    <p:sldId id="1460" r:id="rId36"/>
    <p:sldId id="820" r:id="rId37"/>
    <p:sldId id="821" r:id="rId38"/>
    <p:sldId id="1077" r:id="rId39"/>
    <p:sldId id="1177" r:id="rId40"/>
    <p:sldId id="798" r:id="rId41"/>
    <p:sldId id="1215" r:id="rId42"/>
    <p:sldId id="1427" r:id="rId43"/>
    <p:sldId id="1225" r:id="rId44"/>
    <p:sldId id="1212" r:id="rId45"/>
    <p:sldId id="1213" r:id="rId46"/>
    <p:sldId id="1216" r:id="rId47"/>
    <p:sldId id="1210" r:id="rId48"/>
    <p:sldId id="1151" r:id="rId49"/>
    <p:sldId id="1217" r:id="rId50"/>
    <p:sldId id="1226" r:id="rId51"/>
    <p:sldId id="443" r:id="rId52"/>
    <p:sldId id="445" r:id="rId53"/>
    <p:sldId id="446" r:id="rId54"/>
    <p:sldId id="1293" r:id="rId55"/>
    <p:sldId id="1403" r:id="rId56"/>
    <p:sldId id="1290" r:id="rId57"/>
    <p:sldId id="1294" r:id="rId58"/>
    <p:sldId id="1283" r:id="rId59"/>
    <p:sldId id="1510" r:id="rId60"/>
    <p:sldId id="1292" r:id="rId61"/>
    <p:sldId id="440" r:id="rId62"/>
    <p:sldId id="823" r:id="rId63"/>
    <p:sldId id="570" r:id="rId64"/>
    <p:sldId id="827" r:id="rId65"/>
    <p:sldId id="453" r:id="rId66"/>
    <p:sldId id="574" r:id="rId67"/>
    <p:sldId id="838" r:id="rId68"/>
    <p:sldId id="839" r:id="rId69"/>
    <p:sldId id="1271" r:id="rId70"/>
    <p:sldId id="1059" r:id="rId71"/>
    <p:sldId id="1060" r:id="rId72"/>
    <p:sldId id="1418" r:id="rId73"/>
    <p:sldId id="78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13</a:t>
            </a:fld>
            <a:endParaRPr lang="en-IN"/>
          </a:p>
        </p:txBody>
      </p:sp>
    </p:spTree>
    <p:extLst>
      <p:ext uri="{BB962C8B-B14F-4D97-AF65-F5344CB8AC3E}">
        <p14:creationId xmlns:p14="http://schemas.microsoft.com/office/powerpoint/2010/main" val="428954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val="11593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362589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46852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400110"/>
          </a:xfrm>
          <a:prstGeom prst="rect">
            <a:avLst/>
          </a:prstGeom>
        </p:spPr>
        <p:txBody>
          <a:bodyPr wrap="square">
            <a:spAutoFit/>
          </a:bodyPr>
          <a:lstStyle/>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a:t>
            </a:r>
            <a:r>
              <a:rPr lang="en-US" sz="2000" dirty="0">
                <a:solidFill>
                  <a:srgbClr val="990055"/>
                </a:solidFill>
                <a:latin typeface="Liberation Mono"/>
              </a:rPr>
              <a:t>1</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719934"/>
            <a:ext cx="11542041" cy="107721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 INSERT INTO </a:t>
            </a:r>
            <a:r>
              <a:rPr lang="en-IN" dirty="0">
                <a:latin typeface="Liberation Mono"/>
                <a:cs typeface="Arial" panose="020B0604020202020204" pitchFamily="34" charset="0"/>
              </a:rPr>
              <a:t>customer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(default,'{"CID":</a:t>
            </a:r>
            <a:r>
              <a:rPr lang="en-IN" dirty="0">
                <a:solidFill>
                  <a:srgbClr val="990055"/>
                </a:solidFill>
                <a:latin typeface="Liberation Mono"/>
              </a:rPr>
              <a:t>1001</a:t>
            </a:r>
            <a:r>
              <a:rPr lang="en-IN" dirty="0">
                <a:latin typeface="Liberation Mono"/>
                <a:cs typeface="Arial" panose="020B0604020202020204" pitchFamily="34" charset="0"/>
              </a:rPr>
              <a:t>, "name":</a:t>
            </a:r>
            <a:r>
              <a:rPr lang="en-IN" dirty="0">
                <a:solidFill>
                  <a:srgbClr val="669900"/>
                </a:solidFill>
                <a:latin typeface="Liberation Mono"/>
              </a:rPr>
              <a:t>"saleel"</a:t>
            </a:r>
            <a:r>
              <a:rPr lang="en-IN" dirty="0">
                <a:latin typeface="Liberation Mono"/>
                <a:cs typeface="Arial" panose="020B0604020202020204" pitchFamily="34" charset="0"/>
              </a:rPr>
              <a:t>, "city":</a:t>
            </a:r>
            <a:r>
              <a:rPr lang="en-IN" dirty="0">
                <a:solidFill>
                  <a:srgbClr val="669900"/>
                </a:solidFill>
                <a:latin typeface="Liberation Mono"/>
              </a:rPr>
              <a:t>"pune" </a:t>
            </a:r>
            <a:r>
              <a:rPr lang="en-IN" dirty="0">
                <a:latin typeface="Liberation Mono"/>
                <a:cs typeface="Arial" panose="020B0604020202020204" pitchFamily="34" charset="0"/>
              </a:rPr>
              <a:t>}' , '{"orderID": </a:t>
            </a:r>
            <a:r>
              <a:rPr lang="en-IN" dirty="0">
                <a:solidFill>
                  <a:srgbClr val="990055"/>
                </a:solidFill>
                <a:latin typeface="Liberation Mono"/>
              </a:rPr>
              <a:t>1</a:t>
            </a:r>
            <a:r>
              <a:rPr lang="en-IN" dirty="0">
                <a:latin typeface="Liberation Mono"/>
                <a:cs typeface="Arial" panose="020B0604020202020204" pitchFamily="34" charset="0"/>
              </a:rPr>
              <a:t>, "productName": </a:t>
            </a:r>
            <a:r>
              <a:rPr lang="en-IN" dirty="0">
                <a:solidFill>
                  <a:srgbClr val="669900"/>
                </a:solidFill>
                <a:latin typeface="Liberation Mono"/>
              </a:rPr>
              <a:t>"computer"</a:t>
            </a:r>
            <a:r>
              <a:rPr lang="en-IN" dirty="0">
                <a:latin typeface="Liberation Mono"/>
                <a:cs typeface="Arial" panose="020B0604020202020204" pitchFamily="34" charset="0"/>
              </a:rPr>
              <a:t>, "qty":1, "rate":</a:t>
            </a:r>
            <a:r>
              <a:rPr lang="en-IN" dirty="0">
                <a:solidFill>
                  <a:srgbClr val="990055"/>
                </a:solidFill>
                <a:latin typeface="Liberation Mono"/>
              </a:rPr>
              <a:t>75000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8317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196747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Using UPDATE sql statement you can perform INSERT / UPDATE key(s) : value(s)</a:t>
            </a:r>
          </a:p>
        </p:txBody>
      </p:sp>
      <p:sp>
        <p:nvSpPr>
          <p:cNvPr id="7" name="Rectangle 6"/>
          <p:cNvSpPr/>
          <p:nvPr/>
        </p:nvSpPr>
        <p:spPr>
          <a:xfrm>
            <a:off x="290449" y="1412776"/>
            <a:ext cx="11278159" cy="2123658"/>
          </a:xfrm>
          <a:prstGeom prst="rect">
            <a:avLst/>
          </a:prstGeom>
        </p:spPr>
        <p:txBody>
          <a:bodyPr wrap="square">
            <a:spAutoFit/>
          </a:bodyPr>
          <a:lstStyle/>
          <a:p>
            <a:r>
              <a:rPr kumimoji="0" lang="sv-SE" sz="2000" kern="1200" dirty="0">
                <a:solidFill>
                  <a:srgbClr val="0077AA"/>
                </a:solidFill>
                <a:latin typeface="Liberation Mono"/>
                <a:ea typeface="+mn-ea"/>
                <a:cs typeface="+mn-cs"/>
              </a:rPr>
              <a:t>JSON_INSERT(</a:t>
            </a:r>
            <a:r>
              <a:rPr kumimoji="0" lang="sv-SE"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JSON_SET(</a:t>
            </a:r>
            <a:r>
              <a:rPr kumimoji="0" lang="en-IN" sz="2000" kern="1200" dirty="0">
                <a:solidFill>
                  <a:schemeClr val="tx2"/>
                </a:solidFill>
                <a:latin typeface="Liberation Mono"/>
                <a:ea typeface="+mn-ea"/>
                <a:cs typeface="+mn-cs"/>
              </a:rPr>
              <a:t>json_doc, 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JSON_REMOVE(</a:t>
            </a:r>
            <a:r>
              <a:rPr kumimoji="0" lang="en-US"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a:t>
            </a:r>
            <a:r>
              <a:rPr kumimoji="0" lang="en-US" sz="2000" kern="1200" dirty="0">
                <a:solidFill>
                  <a:schemeClr val="tx2"/>
                </a:solidFill>
                <a:latin typeface="Liberation Mono"/>
                <a:ea typeface="+mn-ea"/>
                <a:cs typeface="+mn-cs"/>
              </a:rPr>
              <a:t>[, </a:t>
            </a:r>
            <a:r>
              <a:rPr kumimoji="0" lang="en-IN" sz="2000" kern="1200" dirty="0">
                <a:solidFill>
                  <a:schemeClr val="tx2"/>
                </a:solidFill>
                <a:latin typeface="Liberation Mono"/>
                <a:ea typeface="+mn-ea"/>
                <a:cs typeface="+mn-cs"/>
              </a:rPr>
              <a:t>path2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JSON_ARRAY(</a:t>
            </a:r>
            <a:r>
              <a:rPr kumimoji="0" lang="en-IN" sz="2000" kern="1200" dirty="0">
                <a:solidFill>
                  <a:schemeClr val="tx2"/>
                </a:solidFill>
                <a:latin typeface="Liberation Mono"/>
                <a:ea typeface="+mn-ea"/>
                <a:cs typeface="+mn-cs"/>
              </a:rPr>
              <a:t>[</a:t>
            </a:r>
            <a:r>
              <a:rPr lang="en-US" sz="2000" dirty="0">
                <a:solidFill>
                  <a:srgbClr val="990055"/>
                </a:solidFill>
                <a:latin typeface="Liberation Mono"/>
              </a:rPr>
              <a:t>value1</a:t>
            </a:r>
            <a:r>
              <a:rPr kumimoji="0" lang="en-IN" sz="2000" kern="1200" dirty="0">
                <a:solidFill>
                  <a:schemeClr val="tx2"/>
                </a:solidFill>
                <a:latin typeface="Liberation Mono"/>
                <a:ea typeface="+mn-ea"/>
                <a:cs typeface="+mn-cs"/>
              </a:rPr>
              <a:t>, </a:t>
            </a:r>
            <a:r>
              <a:rPr lang="en-US" sz="2000" dirty="0">
                <a:solidFill>
                  <a:srgbClr val="990055"/>
                </a:solidFill>
                <a:latin typeface="Liberation Mono"/>
              </a:rPr>
              <a:t>value2</a:t>
            </a:r>
            <a:r>
              <a:rPr lang="en-US" sz="2000" dirty="0">
                <a:solidFill>
                  <a:schemeClr val="tx2"/>
                </a:solidFill>
                <a:latin typeface="Liberation Mono"/>
              </a:rPr>
              <a:t>,</a:t>
            </a:r>
            <a:r>
              <a:rPr lang="en-US" sz="2000" dirty="0">
                <a:solidFill>
                  <a:srgbClr val="990055"/>
                </a:solidFill>
                <a:latin typeface="Liberation Mono"/>
              </a:rPr>
              <a:t> value3</a:t>
            </a:r>
            <a:r>
              <a:rPr lang="en-US" sz="2000" dirty="0">
                <a:solidFill>
                  <a:schemeClr val="tx2"/>
                </a:solidFill>
                <a:latin typeface="Liberation Mono"/>
              </a:rPr>
              <a:t>,</a:t>
            </a:r>
            <a:r>
              <a:rPr kumimoji="0" lang="en-IN" sz="2000" kern="1200" dirty="0">
                <a:solidFill>
                  <a:schemeClr val="tx2"/>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JSON_ARRAY_APPEND(</a:t>
            </a:r>
            <a:r>
              <a:rPr kumimoji="0" lang="en-US" sz="2000" kern="1200" dirty="0">
                <a:solidFill>
                  <a:schemeClr val="tx2"/>
                </a:solidFill>
                <a:latin typeface="Liberation Mono"/>
                <a:ea typeface="+mn-ea"/>
                <a:cs typeface="+mn-cs"/>
              </a:rPr>
              <a:t>json_doc, path1, </a:t>
            </a:r>
            <a:r>
              <a:rPr lang="en-US" sz="2000" dirty="0">
                <a:solidFill>
                  <a:srgbClr val="990055"/>
                </a:solidFill>
                <a:latin typeface="Liberation Mono"/>
              </a:rPr>
              <a:t>value1 </a:t>
            </a:r>
            <a:r>
              <a:rPr kumimoji="0" lang="en-US" sz="2000" kern="1200" dirty="0">
                <a:solidFill>
                  <a:schemeClr val="tx2"/>
                </a:solidFill>
                <a:latin typeface="Liberation Mono"/>
                <a:ea typeface="+mn-ea"/>
                <a:cs typeface="+mn-cs"/>
              </a:rPr>
              <a:t>[, path2, </a:t>
            </a:r>
            <a:r>
              <a:rPr lang="en-US" sz="2000" dirty="0">
                <a:solidFill>
                  <a:srgbClr val="990055"/>
                </a:solidFill>
                <a:latin typeface="Liberation Mono"/>
              </a:rPr>
              <a:t>value2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827363"/>
            <a:ext cx="11542041" cy="276998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JSON_INSERT</a:t>
            </a:r>
            <a:r>
              <a:rPr lang="en-US" dirty="0">
                <a:latin typeface="Liberation Mono"/>
                <a:cs typeface="Arial" panose="020B0604020202020204" pitchFamily="34" charset="0"/>
              </a:rPr>
              <a:t>(document, '$.salary', </a:t>
            </a:r>
            <a:r>
              <a:rPr lang="en-US" dirty="0">
                <a:solidFill>
                  <a:srgbClr val="990055"/>
                </a:solidFill>
                <a:latin typeface="Liberation Mono"/>
              </a:rPr>
              <a:t>80000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'$.comm’, </a:t>
            </a:r>
            <a:r>
              <a:rPr lang="en-US" dirty="0">
                <a:solidFill>
                  <a:srgbClr val="990055"/>
                </a:solidFill>
                <a:latin typeface="Liberation Mono"/>
              </a:rPr>
              <a:t>800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'$.salary')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‘$.phone[</a:t>
            </a:r>
            <a:r>
              <a:rPr lang="en-US" dirty="0">
                <a:solidFill>
                  <a:srgbClr val="990055"/>
                </a:solidFill>
                <a:latin typeface="Liberation Mono"/>
              </a:rPr>
              <a:t>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1111</a:t>
            </a:r>
            <a:r>
              <a:rPr lang="en-US" dirty="0">
                <a:latin typeface="Liberation Mono"/>
              </a:rPr>
              <a:t>,</a:t>
            </a:r>
            <a:r>
              <a:rPr lang="en-US" dirty="0">
                <a:solidFill>
                  <a:srgbClr val="990055"/>
                </a:solidFill>
                <a:latin typeface="Liberation Mono"/>
              </a:rPr>
              <a:t> 2222</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JSON_ARRAY_APPEND</a:t>
            </a:r>
            <a:r>
              <a:rPr lang="en-US" dirty="0">
                <a:latin typeface="Liberation Mono"/>
                <a:cs typeface="Arial" panose="020B0604020202020204" pitchFamily="34" charset="0"/>
              </a:rPr>
              <a:t>(document, '$.phone', </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a:solidFill>
                  <a:srgbClr val="FF9900"/>
                </a:solidFill>
                <a:latin typeface="Arial" pitchFamily="34" charset="0"/>
                <a:cs typeface="Arial" pitchFamily="34" charset="0"/>
              </a:rPr>
              <a:t>update </a:t>
            </a:r>
            <a:r>
              <a:rPr lang="en-US" sz="3200" i="1" dirty="0">
                <a:solidFill>
                  <a:srgbClr val="FF9900"/>
                </a:solidFill>
                <a:latin typeface="Arial" pitchFamily="34" charset="0"/>
                <a:cs typeface="Arial" pitchFamily="34" charset="0"/>
              </a:rPr>
              <a:t>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8158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json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3058951" y="3276600"/>
            <a:ext cx="865943" cy="369332"/>
          </a:xfrm>
          <a:prstGeom prst="rect">
            <a:avLst/>
          </a:prstGeom>
        </p:spPr>
        <p:txBody>
          <a:bodyPr wrap="none">
            <a:spAutoFit/>
          </a:bodyPr>
          <a:lstStyle/>
          <a:p>
            <a:r>
              <a:rPr lang="en-IN" dirty="0">
                <a:latin typeface="Palatino Linotype" panose="02040502050505030304" pitchFamily="18" charset="0"/>
              </a:rPr>
              <a:t>TODO</a:t>
            </a:r>
          </a:p>
        </p:txBody>
      </p:sp>
      <p:sp>
        <p:nvSpPr>
          <p:cNvPr id="8" name="Rectangle 7">
            <a:extLst>
              <a:ext uri="{FF2B5EF4-FFF2-40B4-BE49-F238E27FC236}">
                <a16:creationId xmlns:a16="http://schemas.microsoft.com/office/drawing/2014/main" id="{8179B2D0-24EE-455B-8988-B44950E43A0B}"/>
              </a:ext>
            </a:extLst>
          </p:cNvPr>
          <p:cNvSpPr/>
          <p:nvPr/>
        </p:nvSpPr>
        <p:spPr>
          <a:xfrm>
            <a:off x="406573" y="193261"/>
            <a:ext cx="11449272"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78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91344" y="907200"/>
          <a:ext cx="11809312" cy="4478442"/>
        </p:xfrm>
        <a:graphic>
          <a:graphicData uri="http://schemas.openxmlformats.org/drawingml/2006/table">
            <a:tbl>
              <a:tblPr firstRow="1" bandRow="1">
                <a:tableStyleId>{7E9639D4-E3E2-4D34-9284-5A2195B3D0D7}</a:tableStyleId>
              </a:tblPr>
              <a:tblGrid>
                <a:gridCol w="5544616">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-&gt;</a:t>
                      </a:r>
                    </a:p>
                  </a:txBody>
                  <a:tcPr marL="76200" marR="76200" marT="76200" marB="76200" anchor="ctr"/>
                </a:tc>
                <a:tc>
                  <a:txBody>
                    <a:bodyPr/>
                    <a:lstStyle/>
                    <a:p>
                      <a:pPr fontAlgn="base"/>
                      <a:r>
                        <a:rPr kumimoji="0" lang="en-US" b="0" i="0" kern="1200" dirty="0">
                          <a:solidFill>
                            <a:schemeClr val="tx1"/>
                          </a:solidFill>
                          <a:effectLst/>
                          <a:latin typeface="Liberation Mono"/>
                          <a:ea typeface="+mn-ea"/>
                          <a:cs typeface="+mn-cs"/>
                        </a:rPr>
                        <a:t>Return value from JSON column after evaluating path; equivalent to JSON_EXTRACT().</a:t>
                      </a:r>
                    </a:p>
                  </a:txBody>
                  <a:tcPr marL="28575" marR="28575" marT="28575" marB="28575"/>
                </a:tc>
                <a:extLst>
                  <a:ext uri="{0D108BD9-81ED-4DB2-BD59-A6C34878D82A}">
                    <a16:rowId xmlns:a16="http://schemas.microsoft.com/office/drawing/2014/main" val="1497284422"/>
                  </a:ext>
                </a:extLst>
              </a:tr>
              <a:tr h="44238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-&gt;&gt; / JSON_UNQUOTE(</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Return value from JSON column after evaluating path and unquoting the result.</a:t>
                      </a:r>
                      <a:endParaRPr kumimoji="0" lang="en-IN" b="0" i="0" kern="1200" dirty="0">
                        <a:solidFill>
                          <a:schemeClr val="tx1"/>
                        </a:solidFill>
                        <a:effectLst/>
                        <a:latin typeface="Liberation Mono"/>
                        <a:ea typeface="+mn-ea"/>
                        <a:cs typeface="+mn-cs"/>
                      </a:endParaRPr>
                    </a:p>
                  </a:txBody>
                  <a:tcPr marL="76200" marR="76200" marT="76200" marB="76200"/>
                </a:tc>
                <a:extLst>
                  <a:ext uri="{0D108BD9-81ED-4DB2-BD59-A6C34878D82A}">
                    <a16:rowId xmlns:a16="http://schemas.microsoft.com/office/drawing/2014/main" val="245688998"/>
                  </a:ext>
                </a:extLst>
              </a:tr>
              <a:tr h="442383">
                <a:tc>
                  <a:txBody>
                    <a:bodyPr/>
                    <a:lstStyle/>
                    <a:p>
                      <a:pPr fontAlgn="t"/>
                      <a:r>
                        <a:rPr kumimoji="0" lang="en-US" sz="1800" kern="1200" dirty="0">
                          <a:solidFill>
                            <a:srgbClr val="0077AA"/>
                          </a:solidFill>
                          <a:latin typeface="Liberation Mono"/>
                          <a:ea typeface="+mn-ea"/>
                          <a:cs typeface="+mn-cs"/>
                        </a:rPr>
                        <a:t>JSON_EXTRACT(</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Returns data from a JSON document, selected from the parts of the document matched by the path arguments.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04551948"/>
                  </a:ext>
                </a:extLst>
              </a:tr>
              <a:tr h="442383">
                <a:tc>
                  <a:txBody>
                    <a:bodyPr/>
                    <a:lstStyle/>
                    <a:p>
                      <a:pPr fontAlgn="t"/>
                      <a:r>
                        <a:rPr kumimoji="0" lang="en-IN" sz="1800" kern="1200" dirty="0">
                          <a:solidFill>
                            <a:srgbClr val="0077AA"/>
                          </a:solidFill>
                          <a:latin typeface="Liberation Mono"/>
                          <a:ea typeface="+mn-ea"/>
                          <a:cs typeface="+mn-cs"/>
                        </a:rPr>
                        <a:t>JSON_ARRAY(</a:t>
                      </a:r>
                      <a:r>
                        <a:rPr kumimoji="0" lang="en-IN" sz="1800" kern="1200" dirty="0">
                          <a:solidFill>
                            <a:schemeClr val="tx2"/>
                          </a:solidFill>
                          <a:latin typeface="Liberation Mono"/>
                          <a:ea typeface="+mn-ea"/>
                          <a:cs typeface="+mn-cs"/>
                        </a:rPr>
                        <a:t>[val[, val] </a:t>
                      </a:r>
                      <a:r>
                        <a:rPr kumimoji="0" lang="en-IN" sz="1800" kern="1200" dirty="0">
                          <a:solidFill>
                            <a:schemeClr val="bg1">
                              <a:lumMod val="50000"/>
                            </a:schemeClr>
                          </a:solidFill>
                          <a:latin typeface="Liberation Mono"/>
                          <a:ea typeface="+mn-ea"/>
                          <a:cs typeface="+mn-cs"/>
                        </a:rPr>
                        <a:t>. . .</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Evaluates a list of values and returns a JSON array containing those values.</a:t>
                      </a:r>
                      <a:endParaRPr lang="en-IN" sz="1800" b="1"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US" sz="1800" kern="1200" dirty="0">
                          <a:solidFill>
                            <a:srgbClr val="0077AA"/>
                          </a:solidFill>
                          <a:latin typeface="Liberation Mono"/>
                          <a:ea typeface="+mn-ea"/>
                          <a:cs typeface="+mn-cs"/>
                        </a:rPr>
                        <a:t>JSON_OBJECT(</a:t>
                      </a:r>
                      <a:r>
                        <a:rPr kumimoji="0" lang="en-US" sz="1800" kern="1200" dirty="0">
                          <a:solidFill>
                            <a:schemeClr val="tx2"/>
                          </a:solidFill>
                          <a:latin typeface="Liberation Mono"/>
                          <a:ea typeface="+mn-ea"/>
                          <a:cs typeface="+mn-cs"/>
                        </a:rPr>
                        <a:t>[key, val[, key, val] </a:t>
                      </a:r>
                      <a:r>
                        <a:rPr kumimoji="0" lang="en-US" sz="1800" kern="1200" dirty="0">
                          <a:solidFill>
                            <a:schemeClr val="bg1">
                              <a:lumMod val="50000"/>
                            </a:schemeClr>
                          </a:solidFill>
                          <a:latin typeface="Liberation Mono"/>
                          <a:ea typeface="+mn-ea"/>
                          <a:cs typeface="+mn-cs"/>
                        </a:rPr>
                        <a:t>. . .</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b="0" i="0" kern="1200" dirty="0">
                          <a:solidFill>
                            <a:schemeClr val="tx1"/>
                          </a:solidFill>
                          <a:effectLst/>
                          <a:latin typeface="Liberation Mono"/>
                          <a:ea typeface="+mn-ea"/>
                          <a:cs typeface="+mn-cs"/>
                        </a:rPr>
                        <a:t>Create JSON object.</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sv-SE" sz="1800" kern="1200" dirty="0">
                          <a:solidFill>
                            <a:srgbClr val="0077AA"/>
                          </a:solidFill>
                          <a:latin typeface="Liberation Mono"/>
                          <a:ea typeface="+mn-ea"/>
                          <a:cs typeface="+mn-cs"/>
                        </a:rPr>
                        <a:t>JSON_INSERT(</a:t>
                      </a:r>
                      <a:r>
                        <a:rPr kumimoji="0" lang="sv-SE" sz="1800" kern="1200" dirty="0">
                          <a:solidFill>
                            <a:schemeClr val="tx2"/>
                          </a:solidFill>
                          <a:latin typeface="Liberation Mono"/>
                          <a:ea typeface="+mn-ea"/>
                          <a:cs typeface="+mn-cs"/>
                        </a:rPr>
                        <a:t>json_doc, path, val[, path, val] </a:t>
                      </a:r>
                      <a:r>
                        <a:rPr kumimoji="0" lang="sv-SE" sz="1800" kern="1200" dirty="0">
                          <a:solidFill>
                            <a:schemeClr val="bg1">
                              <a:lumMod val="50000"/>
                            </a:schemeClr>
                          </a:solidFill>
                          <a:latin typeface="Liberation Mono"/>
                          <a:ea typeface="+mn-ea"/>
                          <a:cs typeface="+mn-cs"/>
                        </a:rPr>
                        <a:t>. . .</a:t>
                      </a:r>
                      <a:r>
                        <a:rPr kumimoji="0" lang="sv-SE"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sv-SE" sz="1800" kern="1200" dirty="0">
                          <a:solidFill>
                            <a:schemeClr val="tx1"/>
                          </a:solidFill>
                          <a:effectLst/>
                          <a:latin typeface="Liberation Mono"/>
                          <a:ea typeface="+mn-ea"/>
                          <a:cs typeface="Arial" panose="020B0604020202020204" pitchFamily="34" charset="0"/>
                        </a:rPr>
                        <a:t>INSERT a key, if not present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3039528155"/>
                  </a:ext>
                </a:extLst>
              </a:tr>
              <a:tr h="442383">
                <a:tc>
                  <a:txBody>
                    <a:bodyPr/>
                    <a:lstStyle/>
                    <a:p>
                      <a:pPr fontAlgn="t"/>
                      <a:r>
                        <a:rPr kumimoji="0" lang="en-IN" sz="1800" kern="1200" dirty="0">
                          <a:solidFill>
                            <a:srgbClr val="0077AA"/>
                          </a:solidFill>
                          <a:latin typeface="Liberation Mono"/>
                          <a:ea typeface="+mn-ea"/>
                          <a:cs typeface="+mn-cs"/>
                        </a:rPr>
                        <a:t>JSON_PRETTY(</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sz="1800" kern="1200" dirty="0">
                          <a:solidFill>
                            <a:schemeClr val="tx1"/>
                          </a:solidFill>
                          <a:effectLst/>
                          <a:latin typeface="Liberation Mono"/>
                          <a:ea typeface="+mn-ea"/>
                          <a:cs typeface="Arial" panose="020B0604020202020204" pitchFamily="34" charset="0"/>
                        </a:rPr>
                        <a:t>Provides pretty-printing of JSON values</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F5884E94-7111-4234-8F10-29D18FAF9BB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394013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375558265"/>
              </p:ext>
            </p:extLst>
          </p:nvPr>
        </p:nvGraphicFramePr>
        <p:xfrm>
          <a:off x="191344" y="908383"/>
          <a:ext cx="11809834" cy="3096681"/>
        </p:xfrm>
        <a:graphic>
          <a:graphicData uri="http://schemas.openxmlformats.org/drawingml/2006/table">
            <a:tbl>
              <a:tblPr firstRow="1" bandRow="1">
                <a:tableStyleId>{7E9639D4-E3E2-4D34-9284-5A2195B3D0D7}</a:tableStyleId>
              </a:tblPr>
              <a:tblGrid>
                <a:gridCol w="5545138">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lgn="l" fontAlgn="t"/>
                      <a:r>
                        <a:rPr kumimoji="0" lang="en-IN" sz="1800" kern="1200" dirty="0">
                          <a:solidFill>
                            <a:srgbClr val="0077AA"/>
                          </a:solidFill>
                          <a:latin typeface="Liberation Mono"/>
                          <a:ea typeface="+mn-ea"/>
                          <a:cs typeface="+mn-cs"/>
                        </a:rPr>
                        <a:t>JSON_REPLACE(</a:t>
                      </a:r>
                      <a:r>
                        <a:rPr kumimoji="0" lang="en-IN" sz="1800" kern="1200" dirty="0">
                          <a:solidFill>
                            <a:schemeClr val="tx2"/>
                          </a:solidFill>
                          <a:latin typeface="Liberation Mono"/>
                          <a:ea typeface="+mn-ea"/>
                          <a:cs typeface="+mn-cs"/>
                        </a:rPr>
                        <a:t>json_doc, path, val[, path, val]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fr-FR" b="0" i="0" kern="1200" dirty="0">
                          <a:solidFill>
                            <a:schemeClr val="tx1"/>
                          </a:solidFill>
                          <a:effectLst/>
                          <a:latin typeface="Liberation Mono"/>
                          <a:ea typeface="+mn-ea"/>
                          <a:cs typeface="+mn-cs"/>
                        </a:rPr>
                        <a:t>Replace values in JSON document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US" b="0" i="0" kern="1200" dirty="0">
                        <a:solidFill>
                          <a:schemeClr val="tx1"/>
                        </a:solidFill>
                        <a:effectLst/>
                        <a:latin typeface="Liberation Mono"/>
                        <a:ea typeface="+mn-ea"/>
                        <a:cs typeface="+mn-cs"/>
                      </a:endParaRPr>
                    </a:p>
                  </a:txBody>
                  <a:tcPr marL="28575" marR="28575" marT="28575" marB="28575"/>
                </a:tc>
                <a:extLst>
                  <a:ext uri="{0D108BD9-81ED-4DB2-BD59-A6C34878D82A}">
                    <a16:rowId xmlns:a16="http://schemas.microsoft.com/office/drawing/2014/main" val="1497284422"/>
                  </a:ext>
                </a:extLst>
              </a:tr>
              <a:tr h="442383">
                <a:tc>
                  <a:txBody>
                    <a:bodyPr/>
                    <a:lstStyle/>
                    <a:p>
                      <a:pPr algn="l" fontAlgn="t"/>
                      <a:r>
                        <a:rPr kumimoji="0" lang="en-IN" sz="1800" kern="1200" dirty="0">
                          <a:solidFill>
                            <a:srgbClr val="0077AA"/>
                          </a:solidFill>
                          <a:latin typeface="Liberation Mono"/>
                          <a:ea typeface="+mn-ea"/>
                          <a:cs typeface="+mn-cs"/>
                        </a:rPr>
                        <a:t>JSON_SET(</a:t>
                      </a:r>
                      <a:r>
                        <a:rPr kumimoji="0" lang="en-IN" sz="1800" kern="1200" dirty="0">
                          <a:solidFill>
                            <a:schemeClr val="tx2"/>
                          </a:solidFill>
                          <a:latin typeface="Liberation Mono"/>
                          <a:ea typeface="+mn-ea"/>
                          <a:cs typeface="+mn-cs"/>
                        </a:rPr>
                        <a:t>json_doc, path, val[, path, val]</a:t>
                      </a:r>
                      <a:r>
                        <a:rPr kumimoji="0" lang="en-IN" sz="1800" kern="1200" dirty="0">
                          <a:solidFill>
                            <a:srgbClr val="0077AA"/>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en-US" sz="1800" kern="1200" dirty="0">
                          <a:solidFill>
                            <a:schemeClr val="tx1"/>
                          </a:solidFill>
                          <a:effectLst/>
                          <a:latin typeface="Liberation Mono"/>
                          <a:ea typeface="+mn-ea"/>
                          <a:cs typeface="Arial" panose="020B0604020202020204" pitchFamily="34" charset="0"/>
                        </a:rPr>
                        <a:t>Insert data into JSON document [ with UPDATE ]</a:t>
                      </a:r>
                    </a:p>
                  </a:txBody>
                  <a:tcPr marL="28575" marR="28575" marT="28575" marB="28575"/>
                </a:tc>
                <a:extLst>
                  <a:ext uri="{0D108BD9-81ED-4DB2-BD59-A6C34878D82A}">
                    <a16:rowId xmlns:a16="http://schemas.microsoft.com/office/drawing/2014/main" val="10005"/>
                  </a:ext>
                </a:extLst>
              </a:tr>
              <a:tr h="442383">
                <a:tc>
                  <a:txBody>
                    <a:bodyPr/>
                    <a:lstStyle/>
                    <a:p>
                      <a:pPr algn="l" fontAlgn="t"/>
                      <a:r>
                        <a:rPr kumimoji="0" lang="en-US" sz="1800" kern="1200" dirty="0">
                          <a:solidFill>
                            <a:srgbClr val="0077AA"/>
                          </a:solidFill>
                          <a:latin typeface="Liberation Mono"/>
                          <a:ea typeface="+mn-ea"/>
                          <a:cs typeface="+mn-cs"/>
                        </a:rPr>
                        <a:t>JSON_REMOVE(</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Remove data from JSON document </a:t>
                      </a:r>
                      <a:r>
                        <a:rPr kumimoji="0" lang="en-US" sz="1800" kern="1200" dirty="0">
                          <a:solidFill>
                            <a:schemeClr val="tx1"/>
                          </a:solidFill>
                          <a:effectLst/>
                          <a:latin typeface="Liberation Mono"/>
                          <a:ea typeface="+mn-ea"/>
                          <a:cs typeface="Arial" panose="020B0604020202020204" pitchFamily="34" charset="0"/>
                        </a:rPr>
                        <a: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6"/>
                  </a:ext>
                </a:extLst>
              </a:tr>
              <a:tr h="442383">
                <a:tc>
                  <a:txBody>
                    <a:bodyPr/>
                    <a:lstStyle/>
                    <a:p>
                      <a:pPr algn="l" fontAlgn="t"/>
                      <a:r>
                        <a:rPr kumimoji="0" lang="en-US" sz="1800" kern="1200" dirty="0">
                          <a:solidFill>
                            <a:srgbClr val="0077AA"/>
                          </a:solidFill>
                          <a:latin typeface="Liberation Mono"/>
                          <a:ea typeface="+mn-ea"/>
                          <a:cs typeface="+mn-cs"/>
                        </a:rPr>
                        <a:t>JSON_KEYS(</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Array of keys from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algn="l" fontAlgn="t"/>
                      <a:r>
                        <a:rPr kumimoji="0" lang="en-US" sz="1800" kern="1200" dirty="0">
                          <a:solidFill>
                            <a:srgbClr val="0077AA"/>
                          </a:solidFill>
                          <a:latin typeface="Liberation Mono"/>
                          <a:ea typeface="+mn-ea"/>
                          <a:cs typeface="+mn-cs"/>
                        </a:rPr>
                        <a:t>JSON_ARRAY_APPEND(</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val[, path, val]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Append data to JSON document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8"/>
                  </a:ext>
                </a:extLst>
              </a:tr>
              <a:tr h="442383">
                <a:tc>
                  <a:txBody>
                    <a:bodyPr/>
                    <a:lstStyle/>
                    <a:p>
                      <a:pPr algn="l" fontAlgn="t"/>
                      <a:r>
                        <a:rPr kumimoji="0" lang="en-US" sz="1800" kern="1200" dirty="0">
                          <a:solidFill>
                            <a:srgbClr val="0077AA"/>
                          </a:solidFill>
                          <a:latin typeface="Liberation Mono"/>
                          <a:ea typeface="+mn-ea"/>
                          <a:cs typeface="+mn-cs"/>
                        </a:rPr>
                        <a:t>JSON_LENGTH(</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Number of elements in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258856819"/>
                  </a:ext>
                </a:extLst>
              </a:tr>
            </a:tbl>
          </a:graphicData>
        </a:graphic>
      </p:graphicFrame>
      <p:sp>
        <p:nvSpPr>
          <p:cNvPr id="4" name="Rectangle 3">
            <a:extLst>
              <a:ext uri="{FF2B5EF4-FFF2-40B4-BE49-F238E27FC236}">
                <a16:creationId xmlns:a16="http://schemas.microsoft.com/office/drawing/2014/main" id="{8175F671-BFE5-4D26-9C76-DBE1898D728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11218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Inserts or Updates data in a JSON document and returns the result.</a:t>
            </a:r>
            <a:endParaRPr lang="en-IN" dirty="0">
              <a:latin typeface="Palatino Linotype" panose="02040502050505030304" pitchFamily="18" charset="0"/>
              <a:cs typeface="Arial" panose="020B0604020202020204" pitchFamily="34" charset="0"/>
            </a:endParaRPr>
          </a:p>
        </p:txBody>
      </p:sp>
      <p:sp>
        <p:nvSpPr>
          <p:cNvPr id="7" name="Rectangle 6"/>
          <p:cNvSpPr/>
          <p:nvPr/>
        </p:nvSpPr>
        <p:spPr>
          <a:xfrm>
            <a:off x="290449" y="1412776"/>
            <a:ext cx="11278159" cy="830997"/>
          </a:xfrm>
          <a:prstGeom prst="rect">
            <a:avLst/>
          </a:prstGeom>
        </p:spPr>
        <p:txBody>
          <a:bodyPr wrap="square">
            <a:spAutoFit/>
          </a:bodyPr>
          <a:lstStyle/>
          <a:p>
            <a:r>
              <a:rPr lang="en-US" sz="2000" b="0" i="0" dirty="0">
                <a:solidFill>
                  <a:srgbClr val="DD4A68"/>
                </a:solidFill>
                <a:effectLst/>
                <a:latin typeface="Liberation Mono"/>
              </a:rPr>
              <a:t>JSON_SET</a:t>
            </a:r>
            <a:r>
              <a:rPr lang="en-US" sz="2000" b="0" i="0" dirty="0">
                <a:solidFill>
                  <a:srgbClr val="999999"/>
                </a:solidFill>
                <a:effectLst/>
                <a:latin typeface="Liberation Mono"/>
              </a:rPr>
              <a:t>(</a:t>
            </a:r>
            <a:r>
              <a:rPr lang="en-US" sz="2000" dirty="0" err="1">
                <a:latin typeface="Liberation Mono"/>
              </a:rPr>
              <a:t>json_doc</a:t>
            </a:r>
            <a:r>
              <a:rPr lang="en-US" sz="2000" dirty="0">
                <a:latin typeface="Liberation Mono"/>
              </a:rPr>
              <a:t>, path, value1[, path, value2]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b="0" i="0" dirty="0">
              <a:effectLst/>
              <a:latin typeface="Liberation Mono"/>
            </a:endParaRPr>
          </a:p>
          <a:p>
            <a:endParaRPr lang="en-US" sz="800" dirty="0">
              <a:latin typeface="Liberation Mono"/>
            </a:endParaRPr>
          </a:p>
          <a:p>
            <a:r>
              <a:rPr lang="en-US" sz="2000" dirty="0">
                <a:solidFill>
                  <a:srgbClr val="DD4A68"/>
                </a:solidFill>
                <a:latin typeface="Liberation Mono"/>
              </a:rPr>
              <a:t>JSON_REMOVE</a:t>
            </a:r>
            <a:r>
              <a:rPr lang="en-US" sz="2000" dirty="0">
                <a:solidFill>
                  <a:schemeClr val="bg1">
                    <a:lumMod val="65000"/>
                  </a:schemeClr>
                </a:solidFill>
                <a:latin typeface="Liberation Mono"/>
              </a:rPr>
              <a:t>(</a:t>
            </a:r>
            <a:r>
              <a:rPr lang="en-US" sz="2000" dirty="0" err="1">
                <a:latin typeface="Liberation Mono"/>
              </a:rPr>
              <a:t>json_doc</a:t>
            </a:r>
            <a:r>
              <a:rPr lang="en-US" sz="2000" dirty="0">
                <a:latin typeface="Liberation Mono"/>
              </a:rPr>
              <a:t>, path[, path]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4236764"/>
            <a:ext cx="11542041" cy="1569660"/>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.state', </a:t>
            </a:r>
            <a:r>
              <a:rPr lang="en-US" dirty="0">
                <a:solidFill>
                  <a:srgbClr val="669900"/>
                </a:solidFill>
                <a:latin typeface="Liberation Mono"/>
              </a:rPr>
              <a:t>'MH'</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.city', </a:t>
            </a:r>
            <a:r>
              <a:rPr lang="en-US" dirty="0">
                <a:solidFill>
                  <a:srgbClr val="669900"/>
                </a:solidFill>
                <a:latin typeface="Liberation Mono"/>
              </a:rPr>
              <a:t>'baroda'</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JSON_REMOVE</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 state"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update/remove json object… values</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DB103164-7CE0-48E5-B6F6-53A39A9EC8E2}"/>
              </a:ext>
            </a:extLst>
          </p:cNvPr>
          <p:cNvSpPr/>
          <p:nvPr/>
        </p:nvSpPr>
        <p:spPr>
          <a:xfrm>
            <a:off x="359510" y="2492896"/>
            <a:ext cx="11569138" cy="1477328"/>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(1000),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93040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429668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lnSpc>
                <a:spcPct val="150000"/>
              </a:lnSpc>
            </a:pPr>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marL="285750" indent="-285750" algn="just">
              <a:lnSpc>
                <a:spcPct val="150000"/>
              </a:lnSpc>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marL="285750" indent="-285750" algn="just">
              <a:lnSpc>
                <a:spcPct val="150000"/>
              </a:lnSpc>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lnSpc>
                <a:spcPct val="150000"/>
              </a:lnSpc>
            </a:pPr>
            <a:r>
              <a:rPr lang="en-US" b="0" i="0" dirty="0">
                <a:solidFill>
                  <a:srgbClr val="00B050"/>
                </a:solidFill>
                <a:effectLst/>
                <a:latin typeface="Liberation Mono"/>
              </a:rPr>
              <a:t>      </a:t>
            </a:r>
            <a:r>
              <a:rPr lang="en-US" sz="2400" dirty="0">
                <a:solidFill>
                  <a:srgbClr val="669900"/>
                </a:solidFill>
                <a:latin typeface="Liberation Mono"/>
              </a:rPr>
              <a:t>re-start mysql server.</a:t>
            </a:r>
            <a:endParaRPr lang="en-IN" sz="2400" dirty="0">
              <a:solidFill>
                <a:srgbClr val="669900"/>
              </a:solidFill>
              <a:latin typeface="Liberation Mono"/>
            </a:endParaRPr>
          </a:p>
          <a:p>
            <a:pPr marL="285750" indent="-285750" algn="just">
              <a:lnSpc>
                <a:spcPct val="150000"/>
              </a:lnSpc>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501675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AUTO_INCREMENT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PRIMARY KEY and UNIQUE KEY constraints.</a:t>
            </a:r>
          </a:p>
          <a:p>
            <a:pPr marL="342900" indent="-342900" algn="just">
              <a:buFont typeface="Arial" panose="020B0604020202020204" pitchFamily="34" charset="0"/>
              <a:buChar char="•"/>
            </a:pPr>
            <a:r>
              <a:rPr lang="en-US" sz="2000" dirty="0">
                <a:solidFill>
                  <a:schemeClr val="bg2">
                    <a:lumMod val="25000"/>
                  </a:schemeClr>
                </a:solidFill>
                <a:latin typeface="Liberation Mono"/>
              </a:rPr>
              <a:t>CHECK constraint with NOT NULL is allowed.</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endParaRPr lang="en-US" sz="800" dirty="0">
              <a:latin typeface="Liberation Mono"/>
            </a:endParaRP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70843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dirty="0">
                <a:solidFill>
                  <a:srgbClr val="000000"/>
                </a:solidFill>
                <a:latin typeface="Liberation Mono"/>
              </a:rPr>
              <a:t>c1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PRIMARY KEY AUTO_INCREMENT</a:t>
            </a:r>
            <a:r>
              <a:rPr lang="en-US" dirty="0">
                <a:solidFill>
                  <a:srgbClr val="000000"/>
                </a:solidFill>
                <a:latin typeface="Liberation Mono"/>
              </a:rPr>
              <a:t>, c2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UNIQUE</a:t>
            </a:r>
            <a:r>
              <a:rPr lang="en-US" dirty="0">
                <a:solidFill>
                  <a:srgbClr val="000000"/>
                </a:solidFill>
                <a:latin typeface="Liberation Mono"/>
              </a:rPr>
              <a:t>, c3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NOT NULL</a:t>
            </a:r>
            <a:r>
              <a:rPr lang="en-US" dirty="0">
                <a:solidFill>
                  <a:srgbClr val="000000"/>
                </a:solidFill>
                <a:latin typeface="Liberation Mono"/>
              </a:rPr>
              <a:t>, c4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CHECK</a:t>
            </a:r>
            <a:r>
              <a:rPr lang="en-US" dirty="0">
                <a:solidFill>
                  <a:srgbClr val="000000"/>
                </a:solidFill>
                <a:latin typeface="Liberation Mono"/>
              </a:rPr>
              <a:t>(c4 &gt;= </a:t>
            </a:r>
            <a:r>
              <a:rPr lang="en-US" dirty="0">
                <a:solidFill>
                  <a:srgbClr val="990055"/>
                </a:solidFill>
                <a:latin typeface="Liberation Mono"/>
              </a:rPr>
              <a:t>100</a:t>
            </a:r>
            <a:r>
              <a:rPr lang="en-US" dirty="0">
                <a:solidFill>
                  <a:srgbClr val="000000"/>
                </a:solidFill>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US" b="0" i="0" dirty="0">
                <a:solidFill>
                  <a:schemeClr val="bg1">
                    <a:lumMod val="50000"/>
                  </a:schemeClr>
                </a:solidFill>
                <a:effectLst/>
                <a:latin typeface="Liberation Mono"/>
              </a:rPr>
              <a:t>(</a:t>
            </a:r>
            <a:r>
              <a:rPr lang="en-US" b="0" i="0" dirty="0">
                <a:solidFill>
                  <a:srgbClr val="000000"/>
                </a:solidFill>
                <a:effectLst/>
                <a:latin typeface="Liberation Mono"/>
              </a:rPr>
              <a:t>c2, c3, c4</a:t>
            </a:r>
            <a:r>
              <a:rPr lang="en-US" b="0" i="0" dirty="0">
                <a:solidFill>
                  <a:schemeClr val="bg1">
                    <a:lumMod val="50000"/>
                  </a:schemeClr>
                </a:solidFill>
                <a:effectLst/>
                <a:latin typeface="Liberation Mono"/>
              </a:rPr>
              <a:t>)</a:t>
            </a:r>
            <a:r>
              <a:rPr lang="en-IN" dirty="0">
                <a:solidFill>
                  <a:srgbClr val="FF0000"/>
                </a:solidFill>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100</a:t>
            </a:r>
            <a:r>
              <a:rPr lang="en-IN" dirty="0">
                <a:latin typeface="Liberation Mono"/>
              </a:rPr>
              <a:t>, </a:t>
            </a:r>
            <a:r>
              <a:rPr lang="en-IN" dirty="0">
                <a:solidFill>
                  <a:srgbClr val="990055"/>
                </a:solidFill>
                <a:latin typeface="Liberation Mono"/>
              </a:rPr>
              <a:t>200</a:t>
            </a:r>
            <a:r>
              <a:rPr lang="en-IN" dirty="0">
                <a:latin typeface="Liberation Mono"/>
              </a:rPr>
              <a:t>,</a:t>
            </a:r>
            <a:r>
              <a:rPr lang="en-IN" dirty="0">
                <a:solidFill>
                  <a:srgbClr val="990055"/>
                </a:solidFill>
                <a:latin typeface="Liberation Mono"/>
              </a:rPr>
              <a:t> 300</a:t>
            </a:r>
            <a:r>
              <a:rPr lang="en-IN" dirty="0">
                <a:solidFill>
                  <a:schemeClr val="bg1">
                    <a:lumMod val="50000"/>
                  </a:schemeClr>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190800" y="4350003"/>
            <a:ext cx="115938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52376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IN" sz="2000" dirty="0">
                <a:solidFill>
                  <a:schemeClr val="bg2">
                    <a:lumMod val="25000"/>
                  </a:schemeClr>
                </a:solidFill>
                <a:latin typeface="Liberation Mono"/>
              </a:rPr>
              <a:t>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marL="171450" indent="-171450" algn="just">
              <a:buFont typeface="Arial" panose="020B0604020202020204" pitchFamily="34" charset="0"/>
              <a:buChar char="•"/>
            </a:pPr>
            <a:r>
              <a:rPr lang="en-IN" sz="800" dirty="0">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171450" indent="-171450" algn="just">
              <a:buFont typeface="Arial" panose="020B0604020202020204" pitchFamily="34" charset="0"/>
              <a:buChar char="•"/>
            </a:pPr>
            <a:endParaRPr lang="en-IN" sz="800" dirty="0">
              <a:latin typeface="Liberation Mono"/>
            </a:endParaRPr>
          </a:p>
          <a:p>
            <a:pPr marL="285750" indent="-285750" algn="just">
              <a:buFont typeface="Arial" panose="020B0604020202020204" pitchFamily="34" charset="0"/>
              <a:buChar char="•"/>
            </a:pPr>
            <a:r>
              <a:rPr lang="en-IN" dirty="0">
                <a:solidFill>
                  <a:srgbClr val="0077AA"/>
                </a:solidFill>
                <a:latin typeface="Liberation Mono"/>
              </a:rPr>
              <a:t>  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a:bodyPr>
          <a:lstStyle/>
          <a:p>
            <a:pPr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table partitioning</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7948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191344" y="4293096"/>
            <a:ext cx="6984776" cy="224676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1500</a:t>
            </a:r>
            <a:r>
              <a:rPr lang="en-US" dirty="0">
                <a:latin typeface="Liberation Mono"/>
              </a:rPr>
              <a:t>;</a:t>
            </a:r>
            <a:endParaRPr lang="en-IN" dirty="0">
              <a:solidFill>
                <a:srgbClr val="990055"/>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49471</TotalTime>
  <Words>9159</Words>
  <Application>Microsoft Office PowerPoint</Application>
  <PresentationFormat>Widescreen</PresentationFormat>
  <Paragraphs>1049</Paragraphs>
  <Slides>73</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73</vt:i4>
      </vt:variant>
    </vt:vector>
  </HeadingPairs>
  <TitlesOfParts>
    <vt:vector size="94"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11082</cp:revision>
  <dcterms:created xsi:type="dcterms:W3CDTF">2015-10-09T06:09:34Z</dcterms:created>
  <dcterms:modified xsi:type="dcterms:W3CDTF">2023-08-28T06:29:14Z</dcterms:modified>
</cp:coreProperties>
</file>