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0"/>
  </p:notesMasterIdLst>
  <p:sldIdLst>
    <p:sldId id="497" r:id="rId2"/>
    <p:sldId id="472" r:id="rId3"/>
    <p:sldId id="1290" r:id="rId4"/>
    <p:sldId id="1291" r:id="rId5"/>
    <p:sldId id="1306" r:id="rId6"/>
    <p:sldId id="1279" r:id="rId7"/>
    <p:sldId id="1312" r:id="rId8"/>
    <p:sldId id="1287" r:id="rId9"/>
    <p:sldId id="1289" r:id="rId10"/>
    <p:sldId id="667" r:id="rId11"/>
    <p:sldId id="532" r:id="rId12"/>
    <p:sldId id="1305" r:id="rId13"/>
    <p:sldId id="1088" r:id="rId14"/>
    <p:sldId id="1089" r:id="rId15"/>
    <p:sldId id="1177" r:id="rId16"/>
    <p:sldId id="1313" r:id="rId17"/>
    <p:sldId id="1314" r:id="rId18"/>
    <p:sldId id="1178" r:id="rId19"/>
    <p:sldId id="1225" r:id="rId20"/>
    <p:sldId id="1100" r:id="rId21"/>
    <p:sldId id="1101" r:id="rId22"/>
    <p:sldId id="1130" r:id="rId23"/>
    <p:sldId id="1131" r:id="rId24"/>
    <p:sldId id="1134" r:id="rId25"/>
    <p:sldId id="1132" r:id="rId26"/>
    <p:sldId id="1133" r:id="rId27"/>
    <p:sldId id="1135" r:id="rId28"/>
    <p:sldId id="1280" r:id="rId29"/>
    <p:sldId id="1281" r:id="rId30"/>
    <p:sldId id="1136" r:id="rId31"/>
    <p:sldId id="1137" r:id="rId32"/>
    <p:sldId id="1138" r:id="rId33"/>
    <p:sldId id="1139" r:id="rId34"/>
    <p:sldId id="1159" r:id="rId35"/>
    <p:sldId id="1160" r:id="rId36"/>
    <p:sldId id="1288" r:id="rId37"/>
    <p:sldId id="1165" r:id="rId38"/>
    <p:sldId id="1166" r:id="rId39"/>
    <p:sldId id="1198" r:id="rId40"/>
    <p:sldId id="1199" r:id="rId41"/>
    <p:sldId id="1140" r:id="rId42"/>
    <p:sldId id="1141" r:id="rId43"/>
    <p:sldId id="1163" r:id="rId44"/>
    <p:sldId id="1164" r:id="rId45"/>
    <p:sldId id="1284" r:id="rId46"/>
    <p:sldId id="1285" r:id="rId47"/>
    <p:sldId id="1282" r:id="rId48"/>
    <p:sldId id="1283" r:id="rId49"/>
    <p:sldId id="1228" r:id="rId50"/>
    <p:sldId id="1229" r:id="rId51"/>
    <p:sldId id="1171" r:id="rId52"/>
    <p:sldId id="1172" r:id="rId53"/>
    <p:sldId id="1167" r:id="rId54"/>
    <p:sldId id="1168" r:id="rId55"/>
    <p:sldId id="1142" r:id="rId56"/>
    <p:sldId id="1143" r:id="rId57"/>
    <p:sldId id="1144" r:id="rId58"/>
    <p:sldId id="1156" r:id="rId59"/>
    <p:sldId id="1145" r:id="rId60"/>
    <p:sldId id="1146" r:id="rId61"/>
    <p:sldId id="1147" r:id="rId62"/>
    <p:sldId id="1148" r:id="rId63"/>
    <p:sldId id="1149" r:id="rId64"/>
    <p:sldId id="1150" r:id="rId65"/>
    <p:sldId id="1151" r:id="rId66"/>
    <p:sldId id="1152" r:id="rId67"/>
    <p:sldId id="1153" r:id="rId68"/>
    <p:sldId id="1226" r:id="rId69"/>
    <p:sldId id="1227" r:id="rId70"/>
    <p:sldId id="1161" r:id="rId71"/>
    <p:sldId id="1162" r:id="rId72"/>
    <p:sldId id="1154" r:id="rId73"/>
    <p:sldId id="1155" r:id="rId74"/>
    <p:sldId id="1191" r:id="rId75"/>
    <p:sldId id="1192" r:id="rId76"/>
    <p:sldId id="1179" r:id="rId77"/>
    <p:sldId id="1180" r:id="rId78"/>
    <p:sldId id="1183" r:id="rId79"/>
    <p:sldId id="1184" r:id="rId80"/>
    <p:sldId id="1181" r:id="rId81"/>
    <p:sldId id="1182" r:id="rId82"/>
    <p:sldId id="1193" r:id="rId83"/>
    <p:sldId id="1194" r:id="rId84"/>
    <p:sldId id="1223" r:id="rId85"/>
    <p:sldId id="1224" r:id="rId86"/>
    <p:sldId id="1277" r:id="rId87"/>
    <p:sldId id="1185" r:id="rId88"/>
    <p:sldId id="1186" r:id="rId89"/>
    <p:sldId id="1187" r:id="rId90"/>
    <p:sldId id="1188" r:id="rId91"/>
    <p:sldId id="1189" r:id="rId92"/>
    <p:sldId id="1190" r:id="rId93"/>
    <p:sldId id="1234" r:id="rId94"/>
    <p:sldId id="1235" r:id="rId95"/>
    <p:sldId id="1275" r:id="rId96"/>
    <p:sldId id="1276" r:id="rId97"/>
    <p:sldId id="1310" r:id="rId98"/>
    <p:sldId id="1311" r:id="rId99"/>
    <p:sldId id="1273" r:id="rId100"/>
    <p:sldId id="1274" r:id="rId101"/>
    <p:sldId id="1173" r:id="rId102"/>
    <p:sldId id="1174" r:id="rId103"/>
    <p:sldId id="1175" r:id="rId104"/>
    <p:sldId id="1176" r:id="rId105"/>
    <p:sldId id="1308" r:id="rId106"/>
    <p:sldId id="1309" r:id="rId107"/>
    <p:sldId id="1200" r:id="rId108"/>
    <p:sldId id="1201" r:id="rId109"/>
    <p:sldId id="1099" r:id="rId110"/>
    <p:sldId id="1256" r:id="rId111"/>
    <p:sldId id="1257" r:id="rId112"/>
    <p:sldId id="1258" r:id="rId113"/>
    <p:sldId id="1259" r:id="rId114"/>
    <p:sldId id="1260" r:id="rId115"/>
    <p:sldId id="1261" r:id="rId116"/>
    <p:sldId id="1262" r:id="rId117"/>
    <p:sldId id="1263" r:id="rId118"/>
    <p:sldId id="1264" r:id="rId119"/>
    <p:sldId id="1265" r:id="rId120"/>
    <p:sldId id="1266" r:id="rId121"/>
    <p:sldId id="1267" r:id="rId122"/>
    <p:sldId id="1268" r:id="rId123"/>
    <p:sldId id="1216" r:id="rId124"/>
    <p:sldId id="1092" r:id="rId125"/>
    <p:sldId id="1251" r:id="rId126"/>
    <p:sldId id="1252" r:id="rId127"/>
    <p:sldId id="1269" r:id="rId128"/>
    <p:sldId id="1270" r:id="rId129"/>
    <p:sldId id="1271" r:id="rId130"/>
    <p:sldId id="1272" r:id="rId131"/>
    <p:sldId id="1219" r:id="rId132"/>
    <p:sldId id="1204" r:id="rId133"/>
    <p:sldId id="1222" r:id="rId134"/>
    <p:sldId id="1298" r:id="rId135"/>
    <p:sldId id="1292" r:id="rId136"/>
    <p:sldId id="1301" r:id="rId137"/>
    <p:sldId id="1302" r:id="rId138"/>
    <p:sldId id="1294" r:id="rId139"/>
    <p:sldId id="1293" r:id="rId140"/>
    <p:sldId id="1295" r:id="rId141"/>
    <p:sldId id="1296" r:id="rId142"/>
    <p:sldId id="1297" r:id="rId143"/>
    <p:sldId id="1303" r:id="rId144"/>
    <p:sldId id="1304" r:id="rId145"/>
    <p:sldId id="954" r:id="rId146"/>
    <p:sldId id="1307" r:id="rId147"/>
    <p:sldId id="788" r:id="rId148"/>
    <p:sldId id="1087"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10/9/2019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xmlns=""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4311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981316"/>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a:t>
            </a:r>
            <a:r>
              <a:rPr lang="en-US" dirty="0" smtClean="0"/>
              <a:t>scalable, open-source</a:t>
            </a:r>
            <a:r>
              <a:rPr lang="en-US" dirty="0"/>
              <a:t>,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971916"/>
            <a:ext cx="8001000" cy="243063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214282" y="120544"/>
            <a:ext cx="8715436" cy="2308324"/>
          </a:xfrm>
          <a:prstGeom prst="rect">
            <a:avLst/>
          </a:prstGeom>
        </p:spPr>
        <p:txBody>
          <a:bodyPr wrap="square">
            <a:spAutoFit/>
          </a:bodyPr>
          <a:lstStyle/>
          <a:p>
            <a:pPr marL="342900" indent="-342900" fontAlgn="base"/>
            <a:r>
              <a:rPr lang="en-US" b="1" dirty="0" smtClean="0">
                <a:solidFill>
                  <a:srgbClr val="C00000"/>
                </a:solidFill>
              </a:rPr>
              <a:t>When should NoSQL be used:</a:t>
            </a:r>
          </a:p>
          <a:p>
            <a:pPr marL="342900" indent="-342900" fontAlgn="base"/>
            <a:endParaRPr lang="en-US" dirty="0" smtClean="0">
              <a:solidFill>
                <a:srgbClr val="C00000"/>
              </a:solidFill>
            </a:endParaRPr>
          </a:p>
          <a:p>
            <a:pPr marL="342900" indent="-342900" fontAlgn="base">
              <a:buFont typeface="Arial" pitchFamily="34" charset="0"/>
              <a:buChar char="•"/>
            </a:pPr>
            <a:r>
              <a:rPr lang="en-US" dirty="0" smtClean="0">
                <a:solidFill>
                  <a:srgbClr val="036883"/>
                </a:solidFill>
              </a:rPr>
              <a:t>When huge amount of data need to be stored and retrieved .</a:t>
            </a:r>
          </a:p>
          <a:p>
            <a:pPr marL="342900" indent="-342900" fontAlgn="base">
              <a:buFont typeface="Arial" pitchFamily="34" charset="0"/>
              <a:buChar char="•"/>
            </a:pPr>
            <a:r>
              <a:rPr lang="en-US" dirty="0" smtClean="0">
                <a:solidFill>
                  <a:srgbClr val="036883"/>
                </a:solidFill>
              </a:rPr>
              <a:t>The relationship between the data you store is not that important</a:t>
            </a:r>
          </a:p>
          <a:p>
            <a:pPr marL="342900" indent="-342900" fontAlgn="base">
              <a:buFont typeface="Arial" pitchFamily="34" charset="0"/>
              <a:buChar char="•"/>
            </a:pPr>
            <a:r>
              <a:rPr lang="en-US" dirty="0" smtClean="0">
                <a:solidFill>
                  <a:srgbClr val="036883"/>
                </a:solidFill>
              </a:rPr>
              <a:t>The data changing over time and is not structured.</a:t>
            </a:r>
          </a:p>
          <a:p>
            <a:pPr marL="342900" indent="-342900" fontAlgn="base">
              <a:buFont typeface="Arial" pitchFamily="34" charset="0"/>
              <a:buChar char="•"/>
            </a:pPr>
            <a:r>
              <a:rPr lang="en-US" dirty="0" smtClean="0">
                <a:solidFill>
                  <a:srgbClr val="036883"/>
                </a:solidFill>
              </a:rPr>
              <a:t>Support of Constraints and Joins is not required at database level</a:t>
            </a:r>
          </a:p>
          <a:p>
            <a:pPr marL="342900" indent="-342900" fontAlgn="base">
              <a:buFont typeface="Arial" pitchFamily="34" charset="0"/>
              <a:buChar char="•"/>
            </a:pPr>
            <a:r>
              <a:rPr lang="en-US" dirty="0" smtClean="0">
                <a:solidFill>
                  <a:srgbClr val="036883"/>
                </a:solidFill>
              </a:rPr>
              <a:t>The data is growing continuously and you need to scale the database regular to handle the data.</a:t>
            </a:r>
            <a:endParaRPr lang="en-US" dirty="0">
              <a:solidFill>
                <a:srgbClr val="036883"/>
              </a:solidFill>
            </a:endParaRPr>
          </a:p>
        </p:txBody>
      </p:sp>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375496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xmlns="" val="37198965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965928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xmlns="" val="4110389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719168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db.collection.findOneAndDelete()</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smtClean="0"/>
              <a:t>Deletes a single document based on the filter and sort criteria, returning the deleted document.</a:t>
            </a:r>
            <a:endParaRPr lang="en-US" dirty="0"/>
          </a:p>
        </p:txBody>
      </p:sp>
    </p:spTree>
    <p:extLst>
      <p:ext uri="{BB962C8B-B14F-4D97-AF65-F5344CB8AC3E}">
        <p14:creationId xmlns:p14="http://schemas.microsoft.com/office/powerpoint/2010/main" xmlns="" val="4110389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923330"/>
          </a:xfrm>
          <a:prstGeom prst="rect">
            <a:avLst/>
          </a:prstGeom>
        </p:spPr>
        <p:txBody>
          <a:bodyPr wrap="square">
            <a:spAutoFit/>
          </a:bodyPr>
          <a:lstStyle/>
          <a:p>
            <a:r>
              <a:rPr lang="en-US" dirty="0" smtClean="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0" y="1916660"/>
            <a:ext cx="9144000"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db.collection.findOneAndDelete({ filter }, [ { sort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679324"/>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db.emp.findOneAndDelete({job: ' manager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xmlns="" val="377191680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3200102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xmlns=""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4301029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xmlns="" val="3587670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643050"/>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77108"/>
          </a:xfrm>
          <a:prstGeom prst="rect">
            <a:avLst/>
          </a:prstGeom>
        </p:spPr>
        <p:txBody>
          <a:bodyPr wrap="square">
            <a:spAutoFit/>
          </a:bodyPr>
          <a:lstStyle/>
          <a:p>
            <a:r>
              <a:rPr lang="en-US" sz="1900" dirty="0">
                <a:solidFill>
                  <a:srgbClr val="B22251"/>
                </a:solidFill>
              </a:rPr>
              <a:t>Relational databases</a:t>
            </a:r>
            <a:r>
              <a:rPr lang="en-US" sz="1900" dirty="0"/>
              <a:t> are commonly referred to as SQL databases because they use </a:t>
            </a:r>
            <a:r>
              <a:rPr lang="en-US" sz="1900" dirty="0">
                <a:solidFill>
                  <a:srgbClr val="B22251"/>
                </a:solidFill>
              </a:rPr>
              <a:t>SQL</a:t>
            </a:r>
            <a:r>
              <a:rPr lang="en-US" sz="1900" dirty="0"/>
              <a:t> (structured query language) as a way of storing and querying the data.</a:t>
            </a: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xmlns="" val="3872138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41294507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xmlns="" val="16113679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49451649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p14="http://schemas.microsoft.com/office/powerpoint/2010/main" xmlns="" val="5005754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xmlns="" val="26817947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p14="http://schemas.microsoft.com/office/powerpoint/2010/main" xmlns="" val="2019831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xmlns="" val="8284674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xmlns="" val="36192445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p14="http://schemas.microsoft.com/office/powerpoint/2010/main" xmlns="" val="7207966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642918"/>
            <a:ext cx="8715436" cy="5693866"/>
          </a:xfrm>
          <a:prstGeom prst="rect">
            <a:avLst/>
          </a:prstGeom>
        </p:spPr>
        <p:txBody>
          <a:bodyPr wrap="square">
            <a:spAutoFit/>
          </a:bodyPr>
          <a:lstStyle/>
          <a:p>
            <a:r>
              <a:rPr lang="en-US" sz="2000" b="1" i="1" dirty="0" smtClean="0">
                <a:solidFill>
                  <a:srgbClr val="FF5A36"/>
                </a:solidFill>
              </a:rPr>
              <a:t>Structured</a:t>
            </a:r>
            <a:endParaRPr lang="en-US" dirty="0" smtClean="0">
              <a:solidFill>
                <a:srgbClr val="FF5A36"/>
              </a:solidFill>
            </a:endParaRPr>
          </a:p>
          <a:p>
            <a:r>
              <a:rPr lang="en-US" dirty="0" smtClean="0">
                <a:solidFill>
                  <a:srgbClr val="036883"/>
                </a:solidFill>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dirty="0" smtClean="0"/>
          </a:p>
          <a:p>
            <a:r>
              <a:rPr lang="en-US" sz="2000" b="1" i="1" dirty="0" smtClean="0">
                <a:solidFill>
                  <a:srgbClr val="FF5A36"/>
                </a:solidFill>
              </a:rPr>
              <a:t>Semi-Structured</a:t>
            </a:r>
            <a:endParaRPr lang="en-US" b="1" i="1" dirty="0" smtClean="0">
              <a:solidFill>
                <a:srgbClr val="FF5A36"/>
              </a:solidFill>
            </a:endParaRPr>
          </a:p>
          <a:p>
            <a:r>
              <a:rPr lang="en-US" dirty="0" smtClean="0">
                <a:solidFill>
                  <a:srgbClr val="036883"/>
                </a:solidFill>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endParaRPr lang="en-US" dirty="0" smtClean="0"/>
          </a:p>
          <a:p>
            <a:r>
              <a:rPr lang="en-US" sz="2000" b="1" i="1" dirty="0" smtClean="0">
                <a:solidFill>
                  <a:srgbClr val="FF5A36"/>
                </a:solidFill>
              </a:rPr>
              <a:t>Unstructured</a:t>
            </a:r>
            <a:endParaRPr lang="en-US" b="1" i="1" dirty="0" smtClean="0">
              <a:solidFill>
                <a:srgbClr val="FF5A36"/>
              </a:solidFill>
            </a:endParaRPr>
          </a:p>
          <a:p>
            <a:r>
              <a:rPr lang="en-US" dirty="0" smtClean="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smtClean="0"/>
              <a:t>.</a:t>
            </a:r>
            <a:r>
              <a:rPr lang="en-US" b="1" dirty="0" smtClean="0"/>
              <a:t> </a:t>
            </a:r>
            <a:endParaRPr lang="en-US" dirty="0"/>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40430074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xmlns="" val="2144888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29168018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xmlns="" val="631105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xmlns="" val="25025294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p14="http://schemas.microsoft.com/office/powerpoint/2010/main" xmlns="" val="26720322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xmlns="" val="61823465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xmlns="" val="41843162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286165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xmlns="" val="13854704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xmlns=""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xmlns="" val="213293676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xmlns="" val="138511307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xmlns="" val="2557535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xmlns="" val="145931969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 db.getUsers()</a:t>
            </a:r>
            <a:endParaRPr lang="en-US" dirty="0" smtClean="0"/>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xmlns="" val="70958175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 :- [</a:t>
            </a:r>
            <a:r>
              <a:rPr lang="fr-FR" dirty="0" smtClean="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 </a:t>
            </a:r>
            <a:r>
              <a:rPr lang="en-IN" dirty="0" smtClean="0"/>
              <a:t>/ </a:t>
            </a:r>
            <a:r>
              <a:rPr lang="en-US" dirty="0" smtClean="0"/>
              <a:t>db.dropUser()</a:t>
            </a:r>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214282" y="857232"/>
            <a:ext cx="8763866" cy="3170099"/>
          </a:xfrm>
          <a:prstGeom prst="rect">
            <a:avLst/>
          </a:prstGeom>
        </p:spPr>
        <p:txBody>
          <a:bodyPr wrap="square">
            <a:spAutoFit/>
          </a:bodyPr>
          <a:lstStyle/>
          <a:p>
            <a:r>
              <a:rPr lang="en-US" sz="2000" b="1" i="1" dirty="0" smtClean="0">
                <a:solidFill>
                  <a:schemeClr val="tx2"/>
                </a:solidFill>
              </a:rPr>
              <a:t>Camel Case</a:t>
            </a:r>
            <a:r>
              <a:rPr lang="en-US" sz="2000" dirty="0" smtClean="0"/>
              <a:t>: Second and subsequent words are capitalized, to make word boundaries easier to see. </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Pascal Case: </a:t>
            </a:r>
            <a:r>
              <a:rPr lang="en-US" sz="2000" dirty="0" smtClean="0"/>
              <a:t>Identical to Camel Case, except the first word is also capitalized.</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Snake Case: </a:t>
            </a:r>
            <a:r>
              <a:rPr lang="en-US" sz="2000" dirty="0" smtClean="0"/>
              <a:t>Words are separated by underscores.</a:t>
            </a:r>
          </a:p>
          <a:p>
            <a:r>
              <a:rPr lang="en-US" sz="2000" dirty="0" smtClean="0">
                <a:solidFill>
                  <a:srgbClr val="C00000"/>
                </a:solidFill>
              </a:rPr>
              <a:t>Example</a:t>
            </a:r>
            <a:r>
              <a:rPr lang="en-US" sz="2000" dirty="0" smtClean="0"/>
              <a:t>: number_of_college_graduates</a:t>
            </a:r>
            <a:endParaRPr lang="en-US" sz="2000" dirty="0"/>
          </a:p>
        </p:txBody>
      </p:sp>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xmlns="" val="114813032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xmlns="" val="1501210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xmlns="" val="14075951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4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285719"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rgbClr val="036883"/>
                </a:solidFill>
              </a:rPr>
              <a:t>The primary key </a:t>
            </a:r>
            <a:r>
              <a:rPr lang="en-US" sz="2000" i="1" dirty="0">
                <a:solidFill>
                  <a:srgbClr val="036883"/>
                </a:solidFill>
              </a:rPr>
              <a:t>_id </a:t>
            </a:r>
            <a:r>
              <a:rPr lang="en-US" sz="2000" dirty="0">
                <a:solidFill>
                  <a:srgbClr val="036883"/>
                </a:solidFill>
              </a:rPr>
              <a:t>is automatically added if </a:t>
            </a:r>
            <a:r>
              <a:rPr lang="en-US" sz="2000" i="1" dirty="0">
                <a:solidFill>
                  <a:srgbClr val="036883"/>
                </a:solidFill>
              </a:rPr>
              <a:t>_id</a:t>
            </a:r>
            <a:r>
              <a:rPr lang="en-US" sz="2000" dirty="0">
                <a:solidFill>
                  <a:srgbClr val="036883"/>
                </a:solidFill>
              </a:rPr>
              <a:t> field is not specified.</a:t>
            </a:r>
          </a:p>
        </p:txBody>
      </p:sp>
    </p:spTree>
    <p:extLst>
      <p:ext uri="{BB962C8B-B14F-4D97-AF65-F5344CB8AC3E}">
        <p14:creationId xmlns:p14="http://schemas.microsoft.com/office/powerpoint/2010/main" xmlns="" val="3438116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xmlns="" val="10076521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xmlns="" val="6248090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a:solidFill>
                  <a:srgbClr val="049DC8"/>
                </a:solidFill>
                <a:latin typeface="Calibri" panose="020F0502020204030204" pitchFamily="34" charset="0"/>
                <a:cs typeface="Calibri" panose="020F0502020204030204" pitchFamily="34" charset="0"/>
              </a:rPr>
              <a:t>"</a:t>
            </a:r>
            <a:r>
              <a:rPr lang="en-US" sz="2200" smtClean="0">
                <a:solidFill>
                  <a:srgbClr val="049DC8"/>
                </a:solidFill>
                <a:latin typeface="Calibri" panose="020F0502020204030204" pitchFamily="34" charset="0"/>
                <a:cs typeface="Calibri" panose="020F0502020204030204" pitchFamily="34" charset="0"/>
              </a:rPr>
              <a:t>27017"</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xmlns="" val="3561666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2800767"/>
          </a:xfrm>
          <a:prstGeom prst="rect">
            <a:avLst/>
          </a:prstGeom>
        </p:spPr>
        <p:txBody>
          <a:bodyPr wrap="square">
            <a:spAutoFit/>
          </a:bodyPr>
          <a:lstStyle/>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pPr marL="457200" indent="-457200">
              <a:buFont typeface="Arial" pitchFamily="34" charset="0"/>
              <a:buChar char="•"/>
            </a:pPr>
            <a:endParaRPr lang="en-US" sz="22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smtClean="0">
                <a:solidFill>
                  <a:srgbClr val="FC6F0D"/>
                </a:solidFill>
                <a:latin typeface="Calibri" panose="020F0502020204030204" pitchFamily="34" charset="0"/>
                <a:cs typeface="Calibri" panose="020F0502020204030204" pitchFamily="34" charset="0"/>
              </a:rPr>
              <a:t>db.hostInfo()            </a:t>
            </a:r>
            <a:r>
              <a:rPr lang="en-US" sz="2200" dirty="0" smtClean="0">
                <a:solidFill>
                  <a:srgbClr val="00B050"/>
                </a:solidFill>
                <a:latin typeface="Calibri" panose="020F0502020204030204" pitchFamily="34" charset="0"/>
                <a:cs typeface="Calibri" panose="020F0502020204030204" pitchFamily="34" charset="0"/>
              </a:rPr>
              <a:t>// Returns a document with information about the </a:t>
            </a:r>
          </a:p>
          <a:p>
            <a:pPr marL="2743200" lvl="5" indent="-457200"/>
            <a:r>
              <a:rPr lang="en-US" sz="2200" dirty="0" smtClean="0">
                <a:solidFill>
                  <a:srgbClr val="00B050"/>
                </a:solidFill>
                <a:latin typeface="Calibri" panose="020F0502020204030204" pitchFamily="34" charset="0"/>
                <a:cs typeface="Calibri" panose="020F0502020204030204" pitchFamily="34" charset="0"/>
              </a:rPr>
              <a:t>       underlying system that the mongod runs on.</a:t>
            </a:r>
          </a:p>
          <a:p>
            <a:pPr marL="457200" indent="-457200">
              <a:buFont typeface="Arial" pitchFamily="34" charset="0"/>
              <a:buChar char="•"/>
            </a:pPr>
            <a:endParaRPr lang="en-US" sz="22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xmlns="" val="2582720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xmlns=""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2064814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xmlns="" val="2017026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xmlns="" val="368157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xmlns=""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10" name="Group 9"/>
          <p:cNvGrpSpPr/>
          <p:nvPr/>
        </p:nvGrpSpPr>
        <p:grpSpPr>
          <a:xfrm>
            <a:off x="228600" y="4191000"/>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p14="http://schemas.microsoft.com/office/powerpoint/2010/main" xmlns="" val="4204804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xmlns="" val="1236651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xmlns="" val="7299812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91942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a:t>
            </a:r>
            <a:r>
              <a:rPr lang="en-IN" sz="2200" dirty="0" smtClean="0">
                <a:solidFill>
                  <a:srgbClr val="006C86"/>
                </a:solidFill>
              </a:rPr>
              <a:t>unstructured.</a:t>
            </a:r>
            <a:endParaRPr lang="en-IN" sz="2200" dirty="0">
              <a:solidFill>
                <a:srgbClr val="006C86"/>
              </a:solidFill>
            </a:endParaRPr>
          </a:p>
        </p:txBody>
      </p:sp>
      <p:sp>
        <p:nvSpPr>
          <p:cNvPr id="3" name="Rectangle 2"/>
          <p:cNvSpPr/>
          <p:nvPr/>
        </p:nvSpPr>
        <p:spPr>
          <a:xfrm>
            <a:off x="223156" y="4071942"/>
            <a:ext cx="8730343" cy="1615827"/>
          </a:xfrm>
          <a:prstGeom prst="rect">
            <a:avLst/>
          </a:prstGeom>
        </p:spPr>
        <p:txBody>
          <a:bodyPr wrap="square">
            <a:spAutoFit/>
          </a:bodyPr>
          <a:lstStyle/>
          <a:p>
            <a:r>
              <a:rPr lang="en-US" sz="2200" b="1" i="1" dirty="0" smtClean="0">
                <a:solidFill>
                  <a:srgbClr val="036883"/>
                </a:solidFill>
              </a:rPr>
              <a:t>Characteristics Of Big Data</a:t>
            </a:r>
          </a:p>
          <a:p>
            <a:endParaRPr lang="en-US" sz="900" dirty="0" smtClean="0">
              <a:solidFill>
                <a:srgbClr val="036883"/>
              </a:solidFill>
            </a:endParaRPr>
          </a:p>
          <a:p>
            <a:r>
              <a:rPr lang="en-US" sz="2000" dirty="0" smtClean="0">
                <a:solidFill>
                  <a:srgbClr val="036883"/>
                </a:solidFill>
              </a:rPr>
              <a:t>Big </a:t>
            </a:r>
            <a:r>
              <a:rPr lang="en-US" sz="2000" dirty="0">
                <a:solidFill>
                  <a:srgbClr val="036883"/>
                </a:solidFill>
              </a:rPr>
              <a:t>data is often characterized by the 3Vs: the extreme </a:t>
            </a:r>
            <a:r>
              <a:rPr lang="en-US" sz="2400" b="1" i="1" dirty="0" smtClean="0">
                <a:solidFill>
                  <a:srgbClr val="036883"/>
                </a:solidFill>
              </a:rPr>
              <a:t>VOLUME</a:t>
            </a:r>
            <a:r>
              <a:rPr lang="en-US" sz="2400" dirty="0" smtClean="0">
                <a:solidFill>
                  <a:srgbClr val="036883"/>
                </a:solidFill>
              </a:rPr>
              <a:t> </a:t>
            </a:r>
            <a:r>
              <a:rPr lang="en-US" sz="2000" dirty="0" smtClean="0">
                <a:solidFill>
                  <a:srgbClr val="036883"/>
                </a:solidFill>
              </a:rPr>
              <a:t>of </a:t>
            </a:r>
            <a:r>
              <a:rPr lang="en-US" sz="2000" dirty="0">
                <a:solidFill>
                  <a:srgbClr val="036883"/>
                </a:solidFill>
              </a:rPr>
              <a:t>data, the wide </a:t>
            </a:r>
            <a:r>
              <a:rPr lang="en-US" sz="2400" b="1" i="1" dirty="0" smtClean="0">
                <a:solidFill>
                  <a:srgbClr val="036883"/>
                </a:solidFill>
              </a:rPr>
              <a:t>VARIETY</a:t>
            </a:r>
            <a:r>
              <a:rPr lang="en-US" sz="2400" dirty="0" smtClean="0">
                <a:solidFill>
                  <a:srgbClr val="036883"/>
                </a:solidFill>
              </a:rPr>
              <a:t> </a:t>
            </a:r>
            <a:r>
              <a:rPr lang="en-US" sz="2000" dirty="0" smtClean="0">
                <a:solidFill>
                  <a:srgbClr val="036883"/>
                </a:solidFill>
              </a:rPr>
              <a:t>of </a:t>
            </a:r>
            <a:r>
              <a:rPr lang="en-US" sz="2000" dirty="0">
                <a:solidFill>
                  <a:srgbClr val="036883"/>
                </a:solidFill>
              </a:rPr>
              <a:t>data </a:t>
            </a:r>
            <a:r>
              <a:rPr lang="en-US" sz="2000" dirty="0" smtClean="0">
                <a:solidFill>
                  <a:srgbClr val="036883"/>
                </a:solidFill>
              </a:rPr>
              <a:t>and </a:t>
            </a:r>
            <a:r>
              <a:rPr lang="en-US" sz="2000" dirty="0">
                <a:solidFill>
                  <a:srgbClr val="036883"/>
                </a:solidFill>
              </a:rPr>
              <a:t>the </a:t>
            </a:r>
            <a:r>
              <a:rPr lang="en-US" sz="2400" b="1" i="1" dirty="0" smtClean="0">
                <a:solidFill>
                  <a:srgbClr val="036883"/>
                </a:solidFill>
              </a:rPr>
              <a:t>VELOCITY</a:t>
            </a:r>
            <a:r>
              <a:rPr lang="en-US" sz="2400" dirty="0" smtClean="0">
                <a:solidFill>
                  <a:srgbClr val="036883"/>
                </a:solidFill>
              </a:rPr>
              <a:t> </a:t>
            </a:r>
            <a:r>
              <a:rPr lang="en-US" sz="2000" dirty="0" smtClean="0">
                <a:solidFill>
                  <a:srgbClr val="036883"/>
                </a:solidFill>
              </a:rPr>
              <a:t>at </a:t>
            </a:r>
            <a:r>
              <a:rPr lang="en-US" sz="2000" dirty="0">
                <a:solidFill>
                  <a:srgbClr val="036883"/>
                </a:solidFill>
              </a:rPr>
              <a:t>which the data must be processed.</a:t>
            </a:r>
          </a:p>
        </p:txBody>
      </p:sp>
      <p:sp>
        <p:nvSpPr>
          <p:cNvPr id="5" name="Rectangle 4"/>
          <p:cNvSpPr/>
          <p:nvPr/>
        </p:nvSpPr>
        <p:spPr>
          <a:xfrm>
            <a:off x="214282" y="1928802"/>
            <a:ext cx="8786874" cy="1723549"/>
          </a:xfrm>
          <a:prstGeom prst="rect">
            <a:avLst/>
          </a:prstGeom>
        </p:spPr>
        <p:txBody>
          <a:bodyPr wrap="square">
            <a:spAutoFit/>
          </a:bodyPr>
          <a:lstStyle/>
          <a:p>
            <a:r>
              <a:rPr lang="en-US" sz="2200" b="1" i="1" dirty="0" smtClean="0">
                <a:solidFill>
                  <a:srgbClr val="006C86"/>
                </a:solidFill>
              </a:rPr>
              <a:t>What is Big Data?</a:t>
            </a:r>
          </a:p>
          <a:p>
            <a:endParaRPr lang="en-US" sz="900" b="1" dirty="0" smtClean="0"/>
          </a:p>
          <a:p>
            <a:r>
              <a:rPr lang="en-US" dirty="0" smtClean="0">
                <a:solidFill>
                  <a:srgbClr val="006C86"/>
                </a:solidFill>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endParaRPr lang="en-US" dirty="0">
              <a:solidFill>
                <a:srgbClr val="006C86"/>
              </a:solidFill>
            </a:endParaRPr>
          </a:p>
        </p:txBody>
      </p:sp>
    </p:spTree>
    <p:extLst>
      <p:ext uri="{BB962C8B-B14F-4D97-AF65-F5344CB8AC3E}">
        <p14:creationId xmlns:p14="http://schemas.microsoft.com/office/powerpoint/2010/main" xmlns=""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xmlns="" val="1285804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595211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xmlns="" val="2907334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xmlns="" val="13897597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xmlns="" val="18298790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94180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a:t>
            </a:r>
            <a:r>
              <a:rPr lang="en-US" dirty="0">
                <a:solidFill>
                  <a:srgbClr val="049DC8"/>
                </a:solidFill>
                <a:latin typeface="Consolas" panose="020B0609020204030204" pitchFamily="49" charset="0"/>
                <a:cs typeface="Calibri" panose="020F0502020204030204" pitchFamily="34" charset="0"/>
              </a:rPr>
              <a:t>--type csv </a:t>
            </a:r>
            <a:r>
              <a:rPr lang="en-US" dirty="0" smtClean="0">
                <a:solidFill>
                  <a:srgbClr val="049DC8"/>
                </a:solidFill>
                <a:latin typeface="Consolas" panose="020B0609020204030204" pitchFamily="49" charset="0"/>
                <a:cs typeface="Calibri" panose="020F0502020204030204" pitchFamily="34" charset="0"/>
              </a:rPr>
              <a:t>&gt; </a:t>
            </a:r>
          </a:p>
          <a:p>
            <a:r>
              <a:rPr lang="en-US" dirty="0" smtClean="0">
                <a:solidFill>
                  <a:srgbClr val="049DC8"/>
                </a:solidFill>
                <a:latin typeface="Consolas" panose="020B0609020204030204" pitchFamily="49" charset="0"/>
                <a:cs typeface="Calibri" panose="020F0502020204030204" pitchFamily="34" charset="0"/>
              </a:rPr>
              <a:t>&lt; --collection &gt; &lt; --file&gt; &lt; --</a:t>
            </a:r>
            <a:r>
              <a:rPr lang="en-US" dirty="0">
                <a:solidFill>
                  <a:srgbClr val="049DC8"/>
                </a:solidFill>
                <a:latin typeface="Consolas" panose="020B0609020204030204" pitchFamily="49" charset="0"/>
                <a:cs typeface="Calibri" panose="020F0502020204030204" pitchFamily="34" charset="0"/>
              </a:rPr>
              <a:t>fields "</a:t>
            </a:r>
            <a:r>
              <a:rPr lang="en-US" dirty="0" smtClean="0">
                <a:solidFill>
                  <a:srgbClr val="049DC8"/>
                </a:solidFill>
                <a:latin typeface="Consolas" panose="020B0609020204030204" pitchFamily="49" charset="0"/>
                <a:cs typeface="Calibri" panose="020F0502020204030204" pitchFamily="34" charset="0"/>
              </a:rPr>
              <a:t>Field-List"&gt;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xmlns="" val="1022164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xmlns="" val="16907154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05739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xmlns="" val="68911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Volume</a:t>
            </a:r>
            <a:r>
              <a:rPr lang="en-US" dirty="0" smtClean="0">
                <a:solidFill>
                  <a:srgbClr val="036883"/>
                </a:solidFill>
              </a:rPr>
              <a:t>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Variety</a:t>
            </a:r>
            <a:r>
              <a:rPr lang="en-US" dirty="0" smtClean="0">
                <a:solidFill>
                  <a:srgbClr val="036883"/>
                </a:solidFill>
              </a:rPr>
              <a:t>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b="1" i="1" dirty="0">
                <a:solidFill>
                  <a:srgbClr val="036883"/>
                </a:solidFill>
              </a:rPr>
              <a:t>Velocity</a:t>
            </a:r>
            <a:r>
              <a:rPr lang="en-US" dirty="0">
                <a:solidFill>
                  <a:srgbClr val="036883"/>
                </a:solidFill>
              </a:rPr>
              <a:t> refers to the speed of data processing.</a:t>
            </a:r>
            <a:endParaRPr lang="en-IN" dirty="0">
              <a:solidFill>
                <a:srgbClr val="036883"/>
              </a:solidFill>
            </a:endParaRPr>
          </a:p>
        </p:txBody>
      </p:sp>
    </p:spTree>
    <p:extLst>
      <p:ext uri="{BB962C8B-B14F-4D97-AF65-F5344CB8AC3E}">
        <p14:creationId xmlns:p14="http://schemas.microsoft.com/office/powerpoint/2010/main" xmlns="" val="39517130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09131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xmlns="" val="33236734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10663557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xmlns="" val="22897003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xmlns="" val="23991515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xmlns="" val="6162446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612515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xmlns="" val="501865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xmlns="" val="20798364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xmlns="" val="2790943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smtClean="0">
                <a:solidFill>
                  <a:srgbClr val="036883"/>
                </a:solidFill>
              </a:rPr>
              <a:t>Volume</a:t>
            </a:r>
            <a:r>
              <a:rPr lang="en-US" dirty="0" smtClean="0"/>
              <a:t> refers to the ‘amount of data’, which is growing day by day at a very fast pace. The size of data generated by humans, machines and their interactions on social media itself is massive.</a:t>
            </a:r>
            <a:endParaRPr lang="en-US" dirty="0"/>
          </a:p>
        </p:txBody>
      </p:sp>
      <p:sp>
        <p:nvSpPr>
          <p:cNvPr id="5" name="Rectangle 4"/>
          <p:cNvSpPr/>
          <p:nvPr/>
        </p:nvSpPr>
        <p:spPr>
          <a:xfrm>
            <a:off x="142844" y="1714488"/>
            <a:ext cx="4322571" cy="923330"/>
          </a:xfrm>
          <a:prstGeom prst="rect">
            <a:avLst/>
          </a:prstGeom>
        </p:spPr>
        <p:txBody>
          <a:bodyPr wrap="square">
            <a:spAutoFit/>
          </a:bodyPr>
          <a:lstStyle/>
          <a:p>
            <a:r>
              <a:rPr lang="en-US" dirty="0" smtClean="0">
                <a:solidFill>
                  <a:srgbClr val="036883"/>
                </a:solidFill>
              </a:rPr>
              <a:t>Velocity</a:t>
            </a:r>
            <a:r>
              <a:rPr lang="en-US" dirty="0" smtClean="0"/>
              <a:t> is defined as the pace at which different sources generate the data every day. This flow of data is massive.</a:t>
            </a:r>
            <a:endParaRPr lang="en-US" dirty="0"/>
          </a:p>
        </p:txBody>
      </p:sp>
      <p:sp>
        <p:nvSpPr>
          <p:cNvPr id="8" name="Rectangle 7"/>
          <p:cNvSpPr/>
          <p:nvPr/>
        </p:nvSpPr>
        <p:spPr>
          <a:xfrm>
            <a:off x="0" y="3357562"/>
            <a:ext cx="9144000" cy="1754326"/>
          </a:xfrm>
          <a:prstGeom prst="rect">
            <a:avLst/>
          </a:prstGeom>
        </p:spPr>
        <p:txBody>
          <a:bodyPr wrap="square">
            <a:spAutoFit/>
          </a:bodyPr>
          <a:lstStyle/>
          <a:p>
            <a:r>
              <a:rPr lang="en-US" dirty="0" smtClean="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endParaRPr lang="en-US" dirty="0"/>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 xmlns:p14="http://schemas.microsoft.com/office/powerpoint/2010/main" val="386062971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947484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xmlns="" val="11420207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xmlns="" val="18771330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xmlns="" val="12354066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xmlns="" val="4589971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xmlns="" val="32374658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xmlns="" val="6398872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8" name="Rectangle 7"/>
          <p:cNvSpPr/>
          <p:nvPr/>
        </p:nvSpPr>
        <p:spPr>
          <a:xfrm>
            <a:off x="154136" y="1214422"/>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6352172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0" y="1563469"/>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a:t>
            </a:r>
            <a:r>
              <a:rPr lang="en-US" dirty="0" smtClean="0">
                <a:solidFill>
                  <a:srgbClr val="049DC8"/>
                </a:solidFill>
                <a:latin typeface="Consolas" panose="020B0609020204030204" pitchFamily="49" charset="0"/>
                <a:cs typeface="Calibri" panose="020F0502020204030204" pitchFamily="34" charset="0"/>
              </a:rPr>
              <a:t>({ query }, { projection })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 [&lt;index&gt;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27626726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8416086"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xmlns="" val="1504006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59957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642910" y="2771142"/>
            <a:ext cx="7737796" cy="3515378"/>
          </a:xfrm>
          <a:prstGeom prst="rect">
            <a:avLst/>
          </a:prstGeom>
        </p:spPr>
      </p:pic>
      <p:sp>
        <p:nvSpPr>
          <p:cNvPr id="4" name="Rectangle 3"/>
          <p:cNvSpPr/>
          <p:nvPr/>
        </p:nvSpPr>
        <p:spPr>
          <a:xfrm>
            <a:off x="142844" y="142852"/>
            <a:ext cx="8786874" cy="1107996"/>
          </a:xfrm>
          <a:prstGeom prst="rect">
            <a:avLst/>
          </a:prstGeom>
        </p:spPr>
        <p:txBody>
          <a:bodyPr wrap="square">
            <a:spAutoFit/>
          </a:bodyPr>
          <a:lstStyle/>
          <a:p>
            <a:r>
              <a:rPr lang="en-US" sz="2400" b="1" i="1" dirty="0" smtClean="0">
                <a:solidFill>
                  <a:srgbClr val="036883"/>
                </a:solidFill>
              </a:rPr>
              <a:t>Horizontal</a:t>
            </a:r>
            <a:r>
              <a:rPr lang="en-US" sz="2400" b="1" dirty="0" smtClean="0">
                <a:solidFill>
                  <a:srgbClr val="036883"/>
                </a:solidFill>
              </a:rPr>
              <a:t> </a:t>
            </a:r>
            <a:r>
              <a:rPr lang="en-US" b="1" dirty="0" smtClean="0">
                <a:solidFill>
                  <a:srgbClr val="036883"/>
                </a:solidFill>
              </a:rPr>
              <a:t>scaling means that you scale by adding more machines</a:t>
            </a:r>
            <a:r>
              <a:rPr lang="en-US" dirty="0" smtClean="0">
                <a:solidFill>
                  <a:srgbClr val="036883"/>
                </a:solidFill>
              </a:rPr>
              <a:t> into your pool of resources whereas </a:t>
            </a:r>
            <a:r>
              <a:rPr lang="en-US" sz="2400" b="1" i="1" dirty="0" smtClean="0">
                <a:solidFill>
                  <a:srgbClr val="036883"/>
                </a:solidFill>
              </a:rPr>
              <a:t>Vertical</a:t>
            </a:r>
            <a:r>
              <a:rPr lang="en-US" sz="2400" b="1" dirty="0" smtClean="0">
                <a:solidFill>
                  <a:srgbClr val="036883"/>
                </a:solidFill>
              </a:rPr>
              <a:t> </a:t>
            </a:r>
            <a:r>
              <a:rPr lang="en-US" b="1" dirty="0" smtClean="0">
                <a:solidFill>
                  <a:srgbClr val="036883"/>
                </a:solidFill>
              </a:rPr>
              <a:t>scaling means that you scale by adding more </a:t>
            </a:r>
            <a:r>
              <a:rPr lang="en-US" b="1" smtClean="0">
                <a:solidFill>
                  <a:srgbClr val="036883"/>
                </a:solidFill>
              </a:rPr>
              <a:t>powerfull </a:t>
            </a:r>
            <a:r>
              <a:rPr lang="en-US" b="1" smtClean="0">
                <a:solidFill>
                  <a:srgbClr val="036883"/>
                </a:solidFill>
              </a:rPr>
              <a:t>hardware/resources</a:t>
            </a:r>
            <a:r>
              <a:rPr lang="en-US" b="1" smtClean="0">
                <a:solidFill>
                  <a:srgbClr val="036883"/>
                </a:solidFill>
              </a:rPr>
              <a:t> </a:t>
            </a:r>
            <a:r>
              <a:rPr lang="en-US" b="1" dirty="0" smtClean="0">
                <a:solidFill>
                  <a:srgbClr val="036883"/>
                </a:solidFill>
              </a:rPr>
              <a:t>to an existing machine</a:t>
            </a:r>
            <a:r>
              <a:rPr lang="en-US" dirty="0" smtClean="0">
                <a:solidFill>
                  <a:srgbClr val="036883"/>
                </a:solidFill>
              </a:rPr>
              <a:t>.</a:t>
            </a:r>
            <a:endParaRPr lang="en-US" dirty="0">
              <a:solidFill>
                <a:srgbClr val="036883"/>
              </a:solidFill>
            </a:endParaRPr>
          </a:p>
        </p:txBody>
      </p:sp>
    </p:spTree>
    <p:extLst>
      <p:ext uri="{BB962C8B-B14F-4D97-AF65-F5344CB8AC3E}">
        <p14:creationId xmlns:p14="http://schemas.microsoft.com/office/powerpoint/2010/main" xmlns="" val="13951993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2756891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925545"/>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3558721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2790839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a:t>
            </a:r>
            <a:r>
              <a:rPr lang="en-US" dirty="0" smtClean="0">
                <a:solidFill>
                  <a:srgbClr val="049DC8"/>
                </a:solidFill>
                <a:latin typeface="Consolas" panose="020B0609020204030204" pitchFamily="49" charset="0"/>
                <a:cs typeface="Calibri" panose="020F0502020204030204" pitchFamily="34" charset="0"/>
              </a:rPr>
              <a:t>find({ query }, { projection }).limit(&lt;number&gt;)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xmlns="" val="11809993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37197844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a:t>
            </a:r>
            <a:r>
              <a:rPr lang="en-US" dirty="0" smtClean="0">
                <a:solidFill>
                  <a:srgbClr val="049DC8"/>
                </a:solidFill>
                <a:latin typeface="Consolas" panose="020B0609020204030204" pitchFamily="49" charset="0"/>
                <a:cs typeface="Calibri" panose="020F0502020204030204" pitchFamily="34" charset="0"/>
              </a:rPr>
              <a:t>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5470128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8877104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a:t>
            </a:r>
            <a:r>
              <a:rPr lang="en-US" dirty="0">
                <a:solidFill>
                  <a:srgbClr val="049DC8"/>
                </a:solidFill>
                <a:latin typeface="Consolas" panose="020B0609020204030204" pitchFamily="49" charset="0"/>
                <a:cs typeface="Calibri" panose="020F0502020204030204" pitchFamily="34" charset="0"/>
              </a:rPr>
              <a: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 query }).</a:t>
            </a:r>
            <a:r>
              <a:rPr lang="en-US" dirty="0">
                <a:solidFill>
                  <a:srgbClr val="049DC8"/>
                </a:solidFill>
                <a:latin typeface="Consolas" panose="020B0609020204030204" pitchFamily="49" charset="0"/>
                <a:cs typeface="Calibri" panose="020F0502020204030204" pitchFamily="34" charset="0"/>
              </a:rPr>
              <a: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xmlns="" val="6904666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4802130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a:t>
            </a:r>
            <a:r>
              <a:rPr lang="en-US" dirty="0" smtClean="0">
                <a:solidFill>
                  <a:srgbClr val="049DC8"/>
                </a:solidFill>
                <a:latin typeface="Consolas" panose="020B0609020204030204" pitchFamily="49" charset="0"/>
                <a:cs typeface="Calibri" panose="020F0502020204030204" pitchFamily="34" charset="0"/>
              </a:rPr>
              <a:t>("field", {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3459763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 Categories</a:t>
            </a:r>
            <a:endParaRPr lang="en-US" dirty="0"/>
          </a:p>
        </p:txBody>
      </p:sp>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42547614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7149714"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xmlns=""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xmlns="" val="10013576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xmlns="" val="24769363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 query } , { projection })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db.collection.findOne({ query }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6117551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xmlns="" val="4248551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a:t>
            </a:r>
            <a:r>
              <a:rPr lang="en-IN" dirty="0" smtClean="0">
                <a:solidFill>
                  <a:srgbClr val="049DC8"/>
                </a:solidFill>
                <a:latin typeface="Consolas" panose="020B0609020204030204" pitchFamily="49" charset="0"/>
                <a:cs typeface="Calibri" panose="020F0502020204030204" pitchFamily="34" charset="0"/>
              </a:rPr>
              <a:t>({ document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8585459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532022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86541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500728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84840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400110"/>
          </a:xfrm>
          <a:prstGeom prst="rect">
            <a:avLst/>
          </a:prstGeom>
        </p:spPr>
        <p:txBody>
          <a:bodyPr wrap="square">
            <a:spAutoFit/>
          </a:bodyPr>
          <a:lstStyle/>
          <a:p>
            <a:r>
              <a:rPr lang="en-US" sz="2000" dirty="0">
                <a:solidFill>
                  <a:srgbClr val="036883"/>
                </a:solidFill>
              </a:rPr>
              <a:t>There are 4 basic types of NoSQL </a:t>
            </a:r>
            <a:r>
              <a:rPr lang="en-US" sz="2000" dirty="0" smtClean="0">
                <a:solidFill>
                  <a:srgbClr val="036883"/>
                </a:solidFill>
              </a:rPr>
              <a:t>databases.</a:t>
            </a:r>
            <a:endParaRPr lang="en-IN" sz="2000" dirty="0">
              <a:solidFill>
                <a:srgbClr val="036883"/>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1502857779"/>
              </p:ext>
            </p:extLst>
          </p:nvPr>
        </p:nvGraphicFramePr>
        <p:xfrm>
          <a:off x="228600" y="1357508"/>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nchor="ctr"/>
                </a:tc>
                <a:tc>
                  <a:txBody>
                    <a:bodyPr/>
                    <a:lstStyle/>
                    <a:p>
                      <a:r>
                        <a:rPr lang="en-US" dirty="0" smtClean="0"/>
                        <a:t> Redis, Riak</a:t>
                      </a:r>
                      <a:endParaRPr lang="en-US" dirty="0"/>
                    </a:p>
                  </a:txBody>
                  <a:tcPr anchor="ctr"/>
                </a:tc>
              </a:tr>
              <a:tr h="482154">
                <a:tc>
                  <a:txBody>
                    <a:bodyPr/>
                    <a:lstStyle/>
                    <a:p>
                      <a:r>
                        <a:rPr lang="en-US" b="1" i="1" dirty="0" smtClean="0">
                          <a:solidFill>
                            <a:srgbClr val="036883"/>
                          </a:solidFill>
                        </a:rPr>
                        <a:t> Column-oriented</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HBase, </a:t>
                      </a:r>
                      <a:r>
                        <a:rPr kumimoji="0" lang="en-US" b="0" i="0" kern="1200" dirty="0" smtClean="0">
                          <a:solidFill>
                            <a:schemeClr val="tx1"/>
                          </a:solidFill>
                          <a:effectLst/>
                          <a:latin typeface="+mn-lt"/>
                          <a:ea typeface="+mn-ea"/>
                          <a:cs typeface="+mn-cs"/>
                        </a:rPr>
                        <a:t>Cassandra</a:t>
                      </a:r>
                      <a:endParaRPr lang="en-US" dirty="0" smtClean="0"/>
                    </a:p>
                  </a:txBody>
                  <a:tcPr anchor="ct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nchor="ctr"/>
                </a:tc>
                <a:tc>
                  <a:txBody>
                    <a:bodyPr/>
                    <a:lstStyle/>
                    <a:p>
                      <a:r>
                        <a:rPr lang="en-US" dirty="0" smtClean="0"/>
                        <a:t> MongoDB, CouchDB</a:t>
                      </a:r>
                      <a:endParaRPr lang="en-US" dirty="0"/>
                    </a:p>
                  </a:txBody>
                  <a:tcPr anchor="ctr"/>
                </a:tc>
              </a:tr>
              <a:tr h="482154">
                <a:tc>
                  <a:txBody>
                    <a:bodyPr/>
                    <a:lstStyle/>
                    <a:p>
                      <a:r>
                        <a:rPr lang="en-US" b="1" i="1" dirty="0" smtClean="0">
                          <a:solidFill>
                            <a:srgbClr val="036883"/>
                          </a:solidFill>
                        </a:rPr>
                        <a:t> Graph</a:t>
                      </a:r>
                      <a:endParaRPr lang="en-US" dirty="0"/>
                    </a:p>
                  </a:txBody>
                  <a:tcPr anchor="ctr"/>
                </a:tc>
                <a:tc>
                  <a:txBody>
                    <a:bodyPr/>
                    <a:lstStyle/>
                    <a:p>
                      <a:r>
                        <a:rPr lang="en-US" dirty="0" smtClean="0"/>
                        <a:t>Neo4j,</a:t>
                      </a:r>
                      <a:r>
                        <a:rPr lang="en-US" baseline="0" dirty="0" smtClean="0"/>
                        <a:t> Infinite Graph</a:t>
                      </a:r>
                      <a:endParaRPr lang="en-US" dirty="0"/>
                    </a:p>
                  </a:txBody>
                  <a:tcPr anchor="ctr"/>
                </a:tc>
              </a:tr>
            </a:tbl>
          </a:graphicData>
        </a:graphic>
      </p:graphicFrame>
    </p:spTree>
    <p:extLst>
      <p:ext uri="{BB962C8B-B14F-4D97-AF65-F5344CB8AC3E}">
        <p14:creationId xmlns:p14="http://schemas.microsoft.com/office/powerpoint/2010/main" xmlns=""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674973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458187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799949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xmlns="" val="12459600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xmlns="" val="32705462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xmlns="" val="40178866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xmlns="" val="14907204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44348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$set:{ update }}, { options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smtClean="0">
                <a:solidFill>
                  <a:srgbClr val="B22251"/>
                </a:solidFill>
                <a:latin typeface="Consolas" panose="020B0609020204030204" pitchFamily="49" charset="0"/>
              </a:rPr>
              <a:t>multi</a:t>
            </a:r>
            <a:r>
              <a:rPr lang="en-US" dirty="0" smtClean="0"/>
              <a:t> </a:t>
            </a:r>
            <a:r>
              <a:rPr lang="en-US" dirty="0"/>
              <a:t>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xmlns="" val="24736910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1919419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xmlns="" val="2828660110"/>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xmlns="" val="39165223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237058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876510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xmlns="" val="17595801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802460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xmlns="" val="3070696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xmlns="" val="36136584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smtClean="0"/>
              <a:t>db.collection.findOneAndUpdate()</a:t>
            </a:r>
            <a:endParaRPr lang="en-US" sz="4700"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t>Updates a single document based on the filter and sort criteria.</a:t>
            </a:r>
            <a:endParaRPr lang="en-US" dirty="0"/>
          </a:p>
        </p:txBody>
      </p:sp>
    </p:spTree>
    <p:extLst>
      <p:ext uri="{BB962C8B-B14F-4D97-AF65-F5344CB8AC3E}">
        <p14:creationId xmlns:p14="http://schemas.microsoft.com/office/powerpoint/2010/main" xmlns="" val="42628210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db.collection.findOneAndUpdate({ filter }, { update }, { options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6136584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xmlns="" val="42628210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28396</TotalTime>
  <Words>7153</Words>
  <Application>Microsoft Office PowerPoint</Application>
  <PresentationFormat>On-screen Show (4:3)</PresentationFormat>
  <Paragraphs>899</Paragraphs>
  <Slides>148</Slides>
  <Notes>0</Notes>
  <HiddenSlides>4</HiddenSlides>
  <MMClips>0</MMClips>
  <ScaleCrop>false</ScaleCrop>
  <HeadingPairs>
    <vt:vector size="4" baseType="variant">
      <vt:variant>
        <vt:lpstr>Theme</vt:lpstr>
      </vt:variant>
      <vt:variant>
        <vt:i4>1</vt:i4>
      </vt:variant>
      <vt:variant>
        <vt:lpstr>Slide Titles</vt:lpstr>
      </vt:variant>
      <vt:variant>
        <vt:i4>148</vt:i4>
      </vt:variant>
    </vt:vector>
  </HeadingPairs>
  <TitlesOfParts>
    <vt:vector size="149"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5452</cp:revision>
  <dcterms:created xsi:type="dcterms:W3CDTF">2015-10-09T06:09:34Z</dcterms:created>
  <dcterms:modified xsi:type="dcterms:W3CDTF">2019-10-09T09:36:57Z</dcterms:modified>
</cp:coreProperties>
</file>