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80" r:id="rId333"/>
    <p:sldId id="1176" r:id="rId334"/>
    <p:sldId id="1181" r:id="rId335"/>
    <p:sldId id="1141" r:id="rId336"/>
    <p:sldId id="1171" r:id="rId337"/>
    <p:sldId id="801" r:id="rId338"/>
    <p:sldId id="1170" r:id="rId339"/>
    <p:sldId id="744" r:id="rId340"/>
    <p:sldId id="746" r:id="rId341"/>
    <p:sldId id="1186" r:id="rId342"/>
    <p:sldId id="1174" r:id="rId343"/>
    <p:sldId id="1175" r:id="rId344"/>
    <p:sldId id="1183" r:id="rId345"/>
    <p:sldId id="1188" r:id="rId346"/>
    <p:sldId id="1187" r:id="rId347"/>
    <p:sldId id="1184" r:id="rId348"/>
    <p:sldId id="1185" r:id="rId349"/>
    <p:sldId id="745" r:id="rId350"/>
    <p:sldId id="747" r:id="rId351"/>
    <p:sldId id="835" r:id="rId352"/>
    <p:sldId id="686" r:id="rId353"/>
    <p:sldId id="685" r:id="rId354"/>
    <p:sldId id="957" r:id="rId355"/>
    <p:sldId id="719" r:id="rId356"/>
    <p:sldId id="720" r:id="rId357"/>
    <p:sldId id="715" r:id="rId358"/>
    <p:sldId id="716" r:id="rId359"/>
    <p:sldId id="717" r:id="rId360"/>
    <p:sldId id="872" r:id="rId361"/>
    <p:sldId id="721" r:id="rId362"/>
    <p:sldId id="722" r:id="rId363"/>
    <p:sldId id="718" r:id="rId364"/>
    <p:sldId id="723" r:id="rId365"/>
    <p:sldId id="724" r:id="rId366"/>
    <p:sldId id="749" r:id="rId367"/>
    <p:sldId id="915" r:id="rId368"/>
    <p:sldId id="750" r:id="rId369"/>
    <p:sldId id="810" r:id="rId370"/>
    <p:sldId id="811" r:id="rId371"/>
    <p:sldId id="812" r:id="rId372"/>
    <p:sldId id="725" r:id="rId373"/>
    <p:sldId id="726" r:id="rId374"/>
    <p:sldId id="727" r:id="rId375"/>
    <p:sldId id="728" r:id="rId376"/>
    <p:sldId id="781" r:id="rId377"/>
    <p:sldId id="730" r:id="rId378"/>
    <p:sldId id="775" r:id="rId379"/>
    <p:sldId id="734" r:id="rId380"/>
    <p:sldId id="735" r:id="rId381"/>
    <p:sldId id="738" r:id="rId382"/>
    <p:sldId id="774" r:id="rId383"/>
    <p:sldId id="737" r:id="rId384"/>
    <p:sldId id="740" r:id="rId385"/>
    <p:sldId id="1172" r:id="rId386"/>
    <p:sldId id="1173"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956" r:id="rId457"/>
    <p:sldId id="885" r:id="rId458"/>
    <p:sldId id="976" r:id="rId459"/>
    <p:sldId id="933" r:id="rId460"/>
    <p:sldId id="954" r:id="rId461"/>
    <p:sldId id="788" r:id="rId462"/>
    <p:sldId id="1071" r:id="rId463"/>
    <p:sldId id="1087" r:id="rId4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90E183"/>
    <a:srgbClr val="B22251"/>
    <a:srgbClr val="FF1C00"/>
    <a:srgbClr val="FC6F0D"/>
    <a:srgbClr val="036883"/>
    <a:srgbClr val="BAB294"/>
    <a:srgbClr val="DFE1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commentAuthors" Target="commentAuthor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viewProps" Target="viewProp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tableStyles" Target="tableStyle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notesMaster" Target="notesMasters/notesMaster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presProps" Target="pres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21-01-2019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expr )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identity column</a:t>
            </a:r>
            <a:endParaRPr lang="en-US" dirty="0"/>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428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2115502"/>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09079"/>
            <a:ext cx="8842169" cy="3139321"/>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on null as</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identity start with 5 increment by 5,</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2081748"/>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21250790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80904"/>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4277142"/>
            <a:ext cx="8842169"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399" y="2514600"/>
            <a:ext cx="8765969"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replace</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function </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y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2">
                    <a:lumMod val="50000"/>
                  </a:schemeClr>
                </a:solidFill>
                <a:latin typeface="Calibri" panose="020F0502020204030204" pitchFamily="34" charset="0"/>
                <a:cs typeface="Calibri" panose="020F0502020204030204" pitchFamily="34" charset="0"/>
              </a:rPr>
              <a:t>return</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solidFill>
                  <a:srgbClr val="FF1C00"/>
                </a:solidFill>
                <a:latin typeface="Calibri" panose="020F0502020204030204" pitchFamily="34" charset="0"/>
                <a:cs typeface="Calibri" panose="020F0502020204030204" pitchFamily="34" charset="0"/>
              </a:rPr>
              <a:t>deterministic</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p>
          <a:p>
            <a:r>
              <a:rPr lang="en-US" sz="2200" dirty="0">
                <a:solidFill>
                  <a:srgbClr val="00A2E8"/>
                </a:solidFill>
                <a:latin typeface="Calibri" panose="020F0502020204030204" pitchFamily="34" charset="0"/>
                <a:cs typeface="Calibri" panose="020F0502020204030204" pitchFamily="34" charset="0"/>
              </a:rPr>
              <a:t>begin</a:t>
            </a:r>
          </a:p>
          <a:p>
            <a:r>
              <a:rPr lang="en-US" sz="2200" dirty="0">
                <a:latin typeface="Calibri" panose="020F0502020204030204" pitchFamily="34" charset="0"/>
                <a:cs typeface="Calibri" panose="020F0502020204030204" pitchFamily="34" charset="0"/>
              </a:rPr>
              <a:t>	</a:t>
            </a:r>
            <a:r>
              <a:rPr lang="en-US" sz="2200" dirty="0" smtClean="0">
                <a:solidFill>
                  <a:schemeClr val="bg2">
                    <a:lumMod val="50000"/>
                  </a:schemeClr>
                </a:solidFill>
                <a:latin typeface="Calibri" panose="020F0502020204030204" pitchFamily="34" charset="0"/>
                <a:cs typeface="Calibri" panose="020F0502020204030204" pitchFamily="34" charset="0"/>
              </a:rPr>
              <a:t>return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y</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308648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646878"/>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a:t>
            </a:r>
            <a:r>
              <a:rPr lang="en-US" dirty="0" smtClean="0">
                <a:solidFill>
                  <a:schemeClr val="accent2">
                    <a:lumMod val="75000"/>
                  </a:schemeClr>
                </a:solidFill>
              </a:rPr>
              <a:t>GENERTED ALWAYS AS ( expr ) columns</a:t>
            </a:r>
            <a:r>
              <a:rPr lang="en-US" dirty="0">
                <a:solidFill>
                  <a:schemeClr val="accent2">
                    <a:lumMod val="75000"/>
                  </a:schemeClr>
                </a:solidFill>
              </a:rPr>
              <a:t>.</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8" name="TextBox 7"/>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 </a:t>
            </a:r>
            <a:r>
              <a:rPr lang="en-US" sz="3200" b="1" i="1" dirty="0" smtClean="0">
                <a:solidFill>
                  <a:srgbClr val="FFFF00"/>
                </a:solidFill>
                <a:latin typeface="Arial" pitchFamily="34" charset="0"/>
                <a:cs typeface="Arial" pitchFamily="34" charset="0"/>
              </a:rPr>
              <a:t>table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24642" y="1100754"/>
            <a:ext cx="8690758"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Dropping a table removes the table definition from the data dictionary. All rows of the table are no longer accessible.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INDEXES, INTEGRITY CONSTRAINTS and TRIGGERS associated with a table are also dropped.</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VIEWS and PL/SQL program units dependent on a dropped table remain, yet become invalid (not usable).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SYNONYMS for a dropped table remain, but return an error when used</a:t>
            </a:r>
            <a:r>
              <a:rPr lang="en-US" dirty="0" smtClean="0">
                <a:solidFill>
                  <a:schemeClr val="accent2">
                    <a:lumMod val="75000"/>
                  </a:schemeClr>
                </a:solidFill>
              </a:rPr>
              <a:t>.</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smtClean="0">
                <a:solidFill>
                  <a:schemeClr val="accent2">
                    <a:lumMod val="75000"/>
                  </a:schemeClr>
                </a:solidFill>
              </a:rPr>
              <a:t>Dropping </a:t>
            </a:r>
            <a:r>
              <a:rPr lang="en-US" dirty="0" smtClean="0">
                <a:solidFill>
                  <a:schemeClr val="accent2">
                    <a:lumMod val="75000"/>
                  </a:schemeClr>
                </a:solidFill>
              </a:rPr>
              <a:t>a temporary table </a:t>
            </a:r>
            <a:endParaRPr lang="en-US" dirty="0">
              <a:solidFill>
                <a:schemeClr val="accent2">
                  <a:lumMod val="75000"/>
                </a:schemeClr>
              </a:solidFill>
            </a:endParaRPr>
          </a:p>
        </p:txBody>
      </p:sp>
      <p:sp>
        <p:nvSpPr>
          <p:cNvPr id="5" name="TextBox 4"/>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88606746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flashback table</a:t>
            </a:r>
            <a:endParaRPr lang="en-US" dirty="0"/>
          </a:p>
        </p:txBody>
      </p:sp>
    </p:spTree>
    <p:extLst>
      <p:ext uri="{BB962C8B-B14F-4D97-AF65-F5344CB8AC3E}">
        <p14:creationId xmlns:p14="http://schemas.microsoft.com/office/powerpoint/2010/main" val="20503348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flashback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FLASHBACK TABLE statement to restore an earlier state of a table in the event of human or application error..</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FLASHBACK TABLE [ schema. ]table [, [ schema. ]table ]... TO BEFORE DROP [ RENAME TO table ]</a:t>
            </a:r>
          </a:p>
        </p:txBody>
      </p:sp>
      <p:sp>
        <p:nvSpPr>
          <p:cNvPr id="8" name="Rectangle 7"/>
          <p:cNvSpPr/>
          <p:nvPr/>
        </p:nvSpPr>
        <p:spPr>
          <a:xfrm>
            <a:off x="152400" y="2321004"/>
            <a:ext cx="8839200" cy="161582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flashback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 </a:t>
            </a:r>
            <a:r>
              <a:rPr lang="en-US" sz="2200" dirty="0">
                <a:solidFill>
                  <a:srgbClr val="00A2E8"/>
                </a:solidFill>
                <a:latin typeface="Calibri" panose="020F0502020204030204" pitchFamily="34" charset="0"/>
                <a:cs typeface="Calibri" panose="020F0502020204030204" pitchFamily="34" charset="0"/>
              </a:rPr>
              <a:t>to before drop </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flashback table </a:t>
            </a:r>
            <a:r>
              <a:rPr lang="en-US" sz="2200" dirty="0">
                <a:solidFill>
                  <a:schemeClr val="accent4">
                    <a:lumMod val="50000"/>
                  </a:schemeClr>
                </a:solidFill>
                <a:latin typeface="Calibri" panose="020F0502020204030204" pitchFamily="34" charset="0"/>
                <a:cs typeface="Calibri" panose="020F0502020204030204" pitchFamily="34" charset="0"/>
              </a:rPr>
              <a:t>employee </a:t>
            </a:r>
            <a:r>
              <a:rPr lang="en-US" sz="2200" dirty="0">
                <a:solidFill>
                  <a:srgbClr val="00A2E8"/>
                </a:solidFill>
                <a:latin typeface="Calibri" panose="020F0502020204030204" pitchFamily="34" charset="0"/>
                <a:cs typeface="Calibri" panose="020F0502020204030204" pitchFamily="34" charset="0"/>
              </a:rPr>
              <a:t>to before drop </a:t>
            </a:r>
            <a:r>
              <a:rPr lang="en-US" sz="2200" dirty="0" smtClean="0">
                <a:solidFill>
                  <a:srgbClr val="00A2E8"/>
                </a:solidFill>
                <a:latin typeface="Calibri" panose="020F0502020204030204" pitchFamily="34" charset="0"/>
                <a:cs typeface="Calibri" panose="020F0502020204030204" pitchFamily="34" charset="0"/>
              </a:rPr>
              <a:t> rename to </a:t>
            </a:r>
            <a:r>
              <a:rPr lang="en-US" sz="2200" dirty="0">
                <a:solidFill>
                  <a:schemeClr val="accent4">
                    <a:lumMod val="50000"/>
                  </a:schemeClr>
                </a:solidFill>
                <a:latin typeface="Calibri" panose="020F0502020204030204" pitchFamily="34" charset="0"/>
                <a:cs typeface="Calibri" panose="020F0502020204030204" pitchFamily="34" charset="0"/>
              </a:rPr>
              <a:t>employee1</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flashback</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BIN$fiqIYfYKSK2ligOZJCuzkw==$0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to before drop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76200" y="4823935"/>
            <a:ext cx="8991600" cy="1200329"/>
          </a:xfrm>
          <a:prstGeom prst="rect">
            <a:avLst/>
          </a:prstGeom>
        </p:spPr>
        <p:txBody>
          <a:bodyPr wrap="square">
            <a:spAutoFit/>
          </a:bodyPr>
          <a:lstStyle/>
          <a:p>
            <a:r>
              <a:rPr lang="en-US" dirty="0">
                <a:solidFill>
                  <a:srgbClr val="049DC8"/>
                </a:solidFill>
                <a:latin typeface="Arial" panose="020B0604020202020204" pitchFamily="34" charset="0"/>
                <a:cs typeface="Arial" panose="020B0604020202020204" pitchFamily="34" charset="0"/>
              </a:rPr>
              <a:t>If you know that the employees table has been dropped multiple times, and you want to retrieve the oldest version, query the USER_RECYLEBIN table to determine the system-generated name, and then use that name in the FLASHBACK TABLE statement.</a:t>
            </a:r>
          </a:p>
        </p:txBody>
      </p:sp>
      <p:grpSp>
        <p:nvGrpSpPr>
          <p:cNvPr id="11" name="Group 10"/>
          <p:cNvGrpSpPr/>
          <p:nvPr/>
        </p:nvGrpSpPr>
        <p:grpSpPr>
          <a:xfrm>
            <a:off x="2419992" y="3839655"/>
            <a:ext cx="2124299" cy="815585"/>
            <a:chOff x="2209800" y="3810000"/>
            <a:chExt cx="2124299" cy="815585"/>
          </a:xfrm>
        </p:grpSpPr>
        <p:cxnSp>
          <p:nvCxnSpPr>
            <p:cNvPr id="9" name="Straight Arrow Connector 8"/>
            <p:cNvCxnSpPr/>
            <p:nvPr/>
          </p:nvCxnSpPr>
          <p:spPr>
            <a:xfrm>
              <a:off x="3276600" y="3810000"/>
              <a:ext cx="0" cy="406569"/>
            </a:xfrm>
            <a:prstGeom prst="straightConnector1">
              <a:avLst/>
            </a:prstGeom>
            <a:ln w="25400">
              <a:solidFill>
                <a:srgbClr val="FF0000"/>
              </a:solidFill>
              <a:headEnd type="arrow" w="med" len="lg"/>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4225475"/>
              <a:ext cx="2124299" cy="400110"/>
            </a:xfrm>
            <a:prstGeom prst="rect">
              <a:avLst/>
            </a:prstGeom>
            <a:noFill/>
          </p:spPr>
          <p:txBody>
            <a:bodyPr wrap="none" rtlCol="0">
              <a:spAutoFit/>
            </a:bodyPr>
            <a:lstStyle/>
            <a:p>
              <a:r>
                <a:rPr lang="en-US" sz="2000" dirty="0" smtClean="0">
                  <a:solidFill>
                    <a:srgbClr val="FF0000"/>
                  </a:solidFill>
                </a:rPr>
                <a:t>recyclebin_name</a:t>
              </a:r>
              <a:endParaRPr lang="en-US" sz="2000" dirty="0">
                <a:solidFill>
                  <a:srgbClr val="FF0000"/>
                </a:solidFill>
              </a:endParaRPr>
            </a:p>
          </p:txBody>
        </p:sp>
      </p:grpSp>
    </p:spTree>
    <p:extLst>
      <p:ext uri="{BB962C8B-B14F-4D97-AF65-F5344CB8AC3E}">
        <p14:creationId xmlns:p14="http://schemas.microsoft.com/office/powerpoint/2010/main" val="346589173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254901792"/>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4306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90060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2033587"/>
            <a:ext cx="8229600" cy="2462213"/>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type_name</a:t>
            </a:r>
            <a:endParaRPr lang="en-IN" sz="2200" dirty="0" smtClean="0">
              <a:solidFill>
                <a:schemeClr val="accent4">
                  <a:lumMod val="50000"/>
                </a:schemeClr>
              </a:solidFill>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synonym_name</a:t>
            </a:r>
            <a:endParaRPr lang="en-IN" sz="2200" dirty="0" smtClean="0">
              <a:solidFill>
                <a:schemeClr val="accent4">
                  <a:lumMod val="50000"/>
                </a:schemeClr>
              </a:solidFill>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24923</TotalTime>
  <Words>27226</Words>
  <Application>Microsoft Office PowerPoint</Application>
  <PresentationFormat>On-screen Show (4:3)</PresentationFormat>
  <Paragraphs>3666</Paragraphs>
  <Slides>463</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463</vt:i4>
      </vt:variant>
    </vt:vector>
  </HeadingPairs>
  <TitlesOfParts>
    <vt:vector size="497" baseType="lpstr">
      <vt:lpstr>Arial Unicode MS</vt:lpstr>
      <vt:lpstr>Microsoft JhengHei</vt:lpstr>
      <vt:lpstr>SimSun</vt:lpstr>
      <vt:lpstr>Arial</vt:lpstr>
      <vt:lpstr>Arial</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4918</cp:revision>
  <dcterms:created xsi:type="dcterms:W3CDTF">2015-10-09T06:09:34Z</dcterms:created>
  <dcterms:modified xsi:type="dcterms:W3CDTF">2019-01-21T01:45:50Z</dcterms:modified>
</cp:coreProperties>
</file>