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319"/>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130" r:id="rId26"/>
    <p:sldId id="1131" r:id="rId27"/>
    <p:sldId id="1134" r:id="rId28"/>
    <p:sldId id="1132" r:id="rId29"/>
    <p:sldId id="1133" r:id="rId30"/>
    <p:sldId id="1135" r:id="rId31"/>
    <p:sldId id="1280" r:id="rId32"/>
    <p:sldId id="1281" r:id="rId33"/>
    <p:sldId id="1136" r:id="rId34"/>
    <p:sldId id="1137" r:id="rId35"/>
    <p:sldId id="1138" r:id="rId36"/>
    <p:sldId id="1139" r:id="rId37"/>
    <p:sldId id="1404" r:id="rId38"/>
    <p:sldId id="1405" r:id="rId39"/>
    <p:sldId id="1159" r:id="rId40"/>
    <p:sldId id="1160" r:id="rId41"/>
    <p:sldId id="1344" r:id="rId42"/>
    <p:sldId id="1345" r:id="rId43"/>
    <p:sldId id="1165" r:id="rId44"/>
    <p:sldId id="1166" r:id="rId45"/>
    <p:sldId id="1198" r:id="rId46"/>
    <p:sldId id="1199" r:id="rId47"/>
    <p:sldId id="1140" r:id="rId48"/>
    <p:sldId id="1141" r:id="rId49"/>
    <p:sldId id="1163" r:id="rId50"/>
    <p:sldId id="1164" r:id="rId51"/>
    <p:sldId id="1584" r:id="rId52"/>
    <p:sldId id="1585" r:id="rId53"/>
    <p:sldId id="1284" r:id="rId54"/>
    <p:sldId id="1285" r:id="rId55"/>
    <p:sldId id="1334" r:id="rId56"/>
    <p:sldId id="1351" r:id="rId57"/>
    <p:sldId id="1335" r:id="rId58"/>
    <p:sldId id="1282" r:id="rId59"/>
    <p:sldId id="1283" r:id="rId60"/>
    <p:sldId id="1228" r:id="rId61"/>
    <p:sldId id="1229" r:id="rId62"/>
    <p:sldId id="1171" r:id="rId63"/>
    <p:sldId id="1172" r:id="rId64"/>
    <p:sldId id="1167" r:id="rId65"/>
    <p:sldId id="1168" r:id="rId66"/>
    <p:sldId id="1142" r:id="rId67"/>
    <p:sldId id="1143" r:id="rId68"/>
    <p:sldId id="1144" r:id="rId69"/>
    <p:sldId id="1350" r:id="rId70"/>
    <p:sldId id="1603" r:id="rId71"/>
    <p:sldId id="1606" r:id="rId72"/>
    <p:sldId id="1407" r:id="rId73"/>
    <p:sldId id="1340" r:id="rId74"/>
    <p:sldId id="1156" r:id="rId75"/>
    <p:sldId id="1145" r:id="rId76"/>
    <p:sldId id="1146" r:id="rId77"/>
    <p:sldId id="1147" r:id="rId78"/>
    <p:sldId id="1148" r:id="rId79"/>
    <p:sldId id="1149" r:id="rId80"/>
    <p:sldId id="1150" r:id="rId81"/>
    <p:sldId id="1151" r:id="rId82"/>
    <p:sldId id="1152" r:id="rId83"/>
    <p:sldId id="1153" r:id="rId84"/>
    <p:sldId id="1226" r:id="rId85"/>
    <p:sldId id="1227" r:id="rId86"/>
    <p:sldId id="1161" r:id="rId87"/>
    <p:sldId id="1162" r:id="rId88"/>
    <p:sldId id="1154" r:id="rId89"/>
    <p:sldId id="1155" r:id="rId90"/>
    <p:sldId id="1191" r:id="rId91"/>
    <p:sldId id="1192" r:id="rId92"/>
    <p:sldId id="1179" r:id="rId93"/>
    <p:sldId id="1180" r:id="rId94"/>
    <p:sldId id="1183" r:id="rId95"/>
    <p:sldId id="1184" r:id="rId96"/>
    <p:sldId id="1413" r:id="rId97"/>
    <p:sldId id="1414" r:id="rId98"/>
    <p:sldId id="1415" r:id="rId99"/>
    <p:sldId id="1416" r:id="rId100"/>
    <p:sldId id="1417" r:id="rId101"/>
    <p:sldId id="1420" r:id="rId102"/>
    <p:sldId id="1421" r:id="rId103"/>
    <p:sldId id="1332" r:id="rId104"/>
    <p:sldId id="1333" r:id="rId105"/>
    <p:sldId id="1193" r:id="rId106"/>
    <p:sldId id="1194" r:id="rId107"/>
    <p:sldId id="1223" r:id="rId108"/>
    <p:sldId id="1224" r:id="rId109"/>
    <p:sldId id="1277" r:id="rId110"/>
    <p:sldId id="1330" r:id="rId111"/>
    <p:sldId id="1328" r:id="rId112"/>
    <p:sldId id="1331" r:id="rId113"/>
    <p:sldId id="1329" r:id="rId114"/>
    <p:sldId id="1410" r:id="rId115"/>
    <p:sldId id="1412" r:id="rId116"/>
    <p:sldId id="1607" r:id="rId117"/>
    <p:sldId id="1608" r:id="rId118"/>
    <p:sldId id="1609" r:id="rId119"/>
    <p:sldId id="1610" r:id="rId120"/>
    <p:sldId id="1611" r:id="rId121"/>
    <p:sldId id="1612" r:id="rId122"/>
    <p:sldId id="1613" r:id="rId123"/>
    <p:sldId id="1614" r:id="rId124"/>
    <p:sldId id="1185" r:id="rId125"/>
    <p:sldId id="1186" r:id="rId126"/>
    <p:sldId id="1187" r:id="rId127"/>
    <p:sldId id="1188" r:id="rId128"/>
    <p:sldId id="1234" r:id="rId129"/>
    <p:sldId id="1235" r:id="rId130"/>
    <p:sldId id="1275" r:id="rId131"/>
    <p:sldId id="1276" r:id="rId132"/>
    <p:sldId id="1336" r:id="rId133"/>
    <p:sldId id="1337" r:id="rId134"/>
    <p:sldId id="1418" r:id="rId135"/>
    <p:sldId id="1419" r:id="rId136"/>
    <p:sldId id="1310" r:id="rId137"/>
    <p:sldId id="1311" r:id="rId138"/>
    <p:sldId id="1273" r:id="rId139"/>
    <p:sldId id="1274" r:id="rId140"/>
    <p:sldId id="1173" r:id="rId141"/>
    <p:sldId id="1174" r:id="rId142"/>
    <p:sldId id="1308" r:id="rId143"/>
    <p:sldId id="1309" r:id="rId144"/>
    <p:sldId id="1200" r:id="rId145"/>
    <p:sldId id="1099" r:id="rId146"/>
    <p:sldId id="1594" r:id="rId147"/>
    <p:sldId id="1595" r:id="rId148"/>
    <p:sldId id="1256" r:id="rId149"/>
    <p:sldId id="1257" r:id="rId150"/>
    <p:sldId id="1258" r:id="rId151"/>
    <p:sldId id="1259" r:id="rId152"/>
    <p:sldId id="1348" r:id="rId153"/>
    <p:sldId id="1349" r:id="rId154"/>
    <p:sldId id="1326" r:id="rId155"/>
    <p:sldId id="1327" r:id="rId156"/>
    <p:sldId id="1322" r:id="rId157"/>
    <p:sldId id="1323" r:id="rId158"/>
    <p:sldId id="1533" r:id="rId159"/>
    <p:sldId id="1534" r:id="rId160"/>
    <p:sldId id="1324" r:id="rId161"/>
    <p:sldId id="1325" r:id="rId162"/>
    <p:sldId id="1267" r:id="rId163"/>
    <p:sldId id="1268" r:id="rId164"/>
    <p:sldId id="1260" r:id="rId165"/>
    <p:sldId id="1261" r:id="rId166"/>
    <p:sldId id="1262" r:id="rId167"/>
    <p:sldId id="1263" r:id="rId168"/>
    <p:sldId id="1264" r:id="rId169"/>
    <p:sldId id="1406" r:id="rId170"/>
    <p:sldId id="1411" r:id="rId171"/>
    <p:sldId id="1341" r:id="rId172"/>
    <p:sldId id="1342" r:id="rId173"/>
    <p:sldId id="1265" r:id="rId174"/>
    <p:sldId id="1266" r:id="rId175"/>
    <p:sldId id="1216" r:id="rId176"/>
    <p:sldId id="1092" r:id="rId177"/>
    <p:sldId id="1251" r:id="rId178"/>
    <p:sldId id="1252" r:id="rId179"/>
    <p:sldId id="1269" r:id="rId180"/>
    <p:sldId id="1270" r:id="rId181"/>
    <p:sldId id="1596" r:id="rId182"/>
    <p:sldId id="1597" r:id="rId183"/>
    <p:sldId id="1271" r:id="rId184"/>
    <p:sldId id="1272" r:id="rId185"/>
    <p:sldId id="1219" r:id="rId186"/>
    <p:sldId id="1204" r:id="rId187"/>
    <p:sldId id="1338" r:id="rId188"/>
    <p:sldId id="1339" r:id="rId189"/>
    <p:sldId id="1346" r:id="rId190"/>
    <p:sldId id="1347" r:id="rId191"/>
    <p:sldId id="1528" r:id="rId192"/>
    <p:sldId id="1529" r:id="rId193"/>
    <p:sldId id="1530" r:id="rId194"/>
    <p:sldId id="1531" r:id="rId195"/>
    <p:sldId id="1590" r:id="rId196"/>
    <p:sldId id="1591" r:id="rId197"/>
    <p:sldId id="1592" r:id="rId198"/>
    <p:sldId id="1593" r:id="rId199"/>
    <p:sldId id="1408" r:id="rId200"/>
    <p:sldId id="1409" r:id="rId201"/>
    <p:sldId id="1605" r:id="rId202"/>
    <p:sldId id="1315" r:id="rId203"/>
    <p:sldId id="1535" r:id="rId204"/>
    <p:sldId id="1532" r:id="rId205"/>
    <p:sldId id="1316" r:id="rId206"/>
    <p:sldId id="1318" r:id="rId207"/>
    <p:sldId id="1292" r:id="rId208"/>
    <p:sldId id="1301" r:id="rId209"/>
    <p:sldId id="1302" r:id="rId210"/>
    <p:sldId id="1294" r:id="rId211"/>
    <p:sldId id="1293" r:id="rId212"/>
    <p:sldId id="1295" r:id="rId213"/>
    <p:sldId id="1296" r:id="rId214"/>
    <p:sldId id="1297" r:id="rId215"/>
    <p:sldId id="1303" r:id="rId216"/>
    <p:sldId id="1304" r:id="rId217"/>
    <p:sldId id="954" r:id="rId218"/>
    <p:sldId id="1307" r:id="rId219"/>
    <p:sldId id="1359" r:id="rId220"/>
    <p:sldId id="1360" r:id="rId221"/>
    <p:sldId id="1364" r:id="rId222"/>
    <p:sldId id="1363" r:id="rId223"/>
    <p:sldId id="788" r:id="rId224"/>
    <p:sldId id="1499" r:id="rId225"/>
    <p:sldId id="1422" r:id="rId226"/>
    <p:sldId id="1514" r:id="rId227"/>
    <p:sldId id="1516" r:id="rId228"/>
    <p:sldId id="1519" r:id="rId229"/>
    <p:sldId id="1515" r:id="rId230"/>
    <p:sldId id="1518" r:id="rId231"/>
    <p:sldId id="1423" r:id="rId232"/>
    <p:sldId id="1436" r:id="rId233"/>
    <p:sldId id="1437" r:id="rId234"/>
    <p:sldId id="1424" r:id="rId235"/>
    <p:sldId id="1441" r:id="rId236"/>
    <p:sldId id="1442" r:id="rId237"/>
    <p:sldId id="1520" r:id="rId238"/>
    <p:sldId id="1443" r:id="rId239"/>
    <p:sldId id="1444" r:id="rId240"/>
    <p:sldId id="1445" r:id="rId241"/>
    <p:sldId id="1446" r:id="rId242"/>
    <p:sldId id="1447" r:id="rId243"/>
    <p:sldId id="1521" r:id="rId244"/>
    <p:sldId id="1426" r:id="rId245"/>
    <p:sldId id="1438" r:id="rId246"/>
    <p:sldId id="1439" r:id="rId247"/>
    <p:sldId id="1448" r:id="rId248"/>
    <p:sldId id="1449" r:id="rId249"/>
    <p:sldId id="1450" r:id="rId250"/>
    <p:sldId id="1522" r:id="rId251"/>
    <p:sldId id="1440" r:id="rId252"/>
    <p:sldId id="1455" r:id="rId253"/>
    <p:sldId id="1456" r:id="rId254"/>
    <p:sldId id="1523" r:id="rId255"/>
    <p:sldId id="1524" r:id="rId256"/>
    <p:sldId id="1525" r:id="rId257"/>
    <p:sldId id="1526" r:id="rId258"/>
    <p:sldId id="1527" r:id="rId259"/>
    <p:sldId id="1500" r:id="rId260"/>
    <p:sldId id="1457" r:id="rId261"/>
    <p:sldId id="1498" r:id="rId262"/>
    <p:sldId id="1474" r:id="rId263"/>
    <p:sldId id="1475" r:id="rId264"/>
    <p:sldId id="1476" r:id="rId265"/>
    <p:sldId id="1477" r:id="rId266"/>
    <p:sldId id="1478" r:id="rId267"/>
    <p:sldId id="1479" r:id="rId268"/>
    <p:sldId id="1501" r:id="rId269"/>
    <p:sldId id="1513" r:id="rId270"/>
    <p:sldId id="1502" r:id="rId271"/>
    <p:sldId id="1539" r:id="rId272"/>
    <p:sldId id="1503" r:id="rId273"/>
    <p:sldId id="1568" r:id="rId274"/>
    <p:sldId id="1600" r:id="rId275"/>
    <p:sldId id="1601" r:id="rId276"/>
    <p:sldId id="1602" r:id="rId277"/>
    <p:sldId id="1586" r:id="rId278"/>
    <p:sldId id="1587" r:id="rId279"/>
    <p:sldId id="1588" r:id="rId280"/>
    <p:sldId id="1505" r:id="rId281"/>
    <p:sldId id="1537" r:id="rId282"/>
    <p:sldId id="1550" r:id="rId283"/>
    <p:sldId id="1538" r:id="rId284"/>
    <p:sldId id="1506" r:id="rId285"/>
    <p:sldId id="1583" r:id="rId286"/>
    <p:sldId id="1579" r:id="rId287"/>
    <p:sldId id="1615" r:id="rId288"/>
    <p:sldId id="1598" r:id="rId289"/>
    <p:sldId id="1589" r:id="rId290"/>
    <p:sldId id="1536" r:id="rId291"/>
    <p:sldId id="1604" r:id="rId292"/>
    <p:sldId id="1508" r:id="rId293"/>
    <p:sldId id="1581" r:id="rId294"/>
    <p:sldId id="1582" r:id="rId295"/>
    <p:sldId id="1577" r:id="rId296"/>
    <p:sldId id="1580" r:id="rId297"/>
    <p:sldId id="1564" r:id="rId298"/>
    <p:sldId id="1563" r:id="rId299"/>
    <p:sldId id="1540" r:id="rId300"/>
    <p:sldId id="1567" r:id="rId301"/>
    <p:sldId id="1541" r:id="rId302"/>
    <p:sldId id="1562" r:id="rId303"/>
    <p:sldId id="1565" r:id="rId304"/>
    <p:sldId id="1569" r:id="rId305"/>
    <p:sldId id="1575" r:id="rId306"/>
    <p:sldId id="1576" r:id="rId307"/>
    <p:sldId id="1566" r:id="rId308"/>
    <p:sldId id="1552" r:id="rId309"/>
    <p:sldId id="1553" r:id="rId310"/>
    <p:sldId id="1578" r:id="rId311"/>
    <p:sldId id="1570" r:id="rId312"/>
    <p:sldId id="1599" r:id="rId313"/>
    <p:sldId id="1571" r:id="rId314"/>
    <p:sldId id="1572" r:id="rId315"/>
    <p:sldId id="1573" r:id="rId316"/>
    <p:sldId id="1574" r:id="rId317"/>
    <p:sldId id="1087" r:id="rId3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7AC19"/>
    <a:srgbClr val="D2CD03"/>
    <a:srgbClr val="8C8312"/>
    <a:srgbClr val="BAAE18"/>
    <a:srgbClr val="D80E95"/>
    <a:srgbClr val="000066"/>
    <a:srgbClr val="FF0066"/>
    <a:srgbClr val="610F51"/>
    <a:srgbClr val="0A039B"/>
    <a:srgbClr val="C73F0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75" d="100"/>
          <a:sy n="75" d="100"/>
        </p:scale>
        <p:origin x="874" y="82"/>
      </p:cViewPr>
      <p:guideLst>
        <p:guide orient="horz" pos="2160"/>
        <p:guide pos="384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tableStyles" Target="tableStyles.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248" Type="http://schemas.openxmlformats.org/officeDocument/2006/relationships/slide" Target="slides/slide247.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65" Type="http://schemas.openxmlformats.org/officeDocument/2006/relationships/slide" Target="slides/slide64.xml"/><Relationship Id="rId130" Type="http://schemas.openxmlformats.org/officeDocument/2006/relationships/slide" Target="slides/slide129.xml"/><Relationship Id="rId172" Type="http://schemas.openxmlformats.org/officeDocument/2006/relationships/slide" Target="slides/slide171.xml"/><Relationship Id="rId228" Type="http://schemas.openxmlformats.org/officeDocument/2006/relationships/slide" Target="slides/slide227.xml"/><Relationship Id="rId281" Type="http://schemas.openxmlformats.org/officeDocument/2006/relationships/slide" Target="slides/slide280.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slide" Target="slides/slide249.xml"/><Relationship Id="rId271" Type="http://schemas.openxmlformats.org/officeDocument/2006/relationships/slide" Target="slides/slide270.xml"/><Relationship Id="rId292" Type="http://schemas.openxmlformats.org/officeDocument/2006/relationships/slide" Target="slides/slide291.xml"/><Relationship Id="rId306" Type="http://schemas.openxmlformats.org/officeDocument/2006/relationships/slide" Target="slides/slide305.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261" Type="http://schemas.openxmlformats.org/officeDocument/2006/relationships/slide" Target="slides/slide260.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17" Type="http://schemas.openxmlformats.org/officeDocument/2006/relationships/slide" Target="slides/slide316.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72" Type="http://schemas.openxmlformats.org/officeDocument/2006/relationships/slide" Target="slides/slide271.xml"/><Relationship Id="rId293" Type="http://schemas.openxmlformats.org/officeDocument/2006/relationships/slide" Target="slides/slide292.xml"/><Relationship Id="rId307" Type="http://schemas.openxmlformats.org/officeDocument/2006/relationships/slide" Target="slides/slide306.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283" Type="http://schemas.openxmlformats.org/officeDocument/2006/relationships/slide" Target="slides/slide282.xml"/><Relationship Id="rId318" Type="http://schemas.openxmlformats.org/officeDocument/2006/relationships/slide" Target="slides/slide317.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294" Type="http://schemas.openxmlformats.org/officeDocument/2006/relationships/slide" Target="slides/slide293.xml"/><Relationship Id="rId308" Type="http://schemas.openxmlformats.org/officeDocument/2006/relationships/slide" Target="slides/slide307.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19" Type="http://schemas.openxmlformats.org/officeDocument/2006/relationships/notesMaster" Target="notesMasters/notesMaster1.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slide" Target="slides/slide294.xml"/><Relationship Id="rId309" Type="http://schemas.openxmlformats.org/officeDocument/2006/relationships/slide" Target="slides/slide308.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320" Type="http://schemas.openxmlformats.org/officeDocument/2006/relationships/commentAuthors" Target="commentAuthors.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310" Type="http://schemas.openxmlformats.org/officeDocument/2006/relationships/slide" Target="slides/slide309.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321" Type="http://schemas.openxmlformats.org/officeDocument/2006/relationships/presProps" Target="presProps.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slide" Target="slides/slide310.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322"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6" Type="http://schemas.openxmlformats.org/officeDocument/2006/relationships/slide" Target="slides/slide5.xml"/><Relationship Id="rId238" Type="http://schemas.openxmlformats.org/officeDocument/2006/relationships/slide" Target="slides/slide237.xml"/><Relationship Id="rId291" Type="http://schemas.openxmlformats.org/officeDocument/2006/relationships/slide" Target="slides/slide290.xml"/><Relationship Id="rId305" Type="http://schemas.openxmlformats.org/officeDocument/2006/relationships/slide" Target="slides/slide304.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26-08-2024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pPr/>
              <a:t>52</a:t>
            </a:fld>
            <a:endParaRPr lang="en-IN"/>
          </a:p>
        </p:txBody>
      </p:sp>
    </p:spTree>
    <p:extLst>
      <p:ext uri="{BB962C8B-B14F-4D97-AF65-F5344CB8AC3E}">
        <p14:creationId xmlns:p14="http://schemas.microsoft.com/office/powerpoint/2010/main" val="37355793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67</a:t>
            </a:fld>
            <a:endParaRPr lang="en-IN"/>
          </a:p>
        </p:txBody>
      </p:sp>
    </p:spTree>
    <p:extLst>
      <p:ext uri="{BB962C8B-B14F-4D97-AF65-F5344CB8AC3E}">
        <p14:creationId xmlns:p14="http://schemas.microsoft.com/office/powerpoint/2010/main" val="23277898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68</a:t>
            </a:fld>
            <a:endParaRPr lang="en-IN"/>
          </a:p>
        </p:txBody>
      </p:sp>
    </p:spTree>
    <p:extLst>
      <p:ext uri="{BB962C8B-B14F-4D97-AF65-F5344CB8AC3E}">
        <p14:creationId xmlns:p14="http://schemas.microsoft.com/office/powerpoint/2010/main" val="34905893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69</a:t>
            </a:fld>
            <a:endParaRPr lang="en-IN"/>
          </a:p>
        </p:txBody>
      </p:sp>
    </p:spTree>
    <p:extLst>
      <p:ext uri="{BB962C8B-B14F-4D97-AF65-F5344CB8AC3E}">
        <p14:creationId xmlns:p14="http://schemas.microsoft.com/office/powerpoint/2010/main" val="20879309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167</a:t>
            </a:fld>
            <a:endParaRPr lang="en-IN"/>
          </a:p>
        </p:txBody>
      </p:sp>
    </p:spTree>
    <p:extLst>
      <p:ext uri="{BB962C8B-B14F-4D97-AF65-F5344CB8AC3E}">
        <p14:creationId xmlns:p14="http://schemas.microsoft.com/office/powerpoint/2010/main" val="15518939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269</a:t>
            </a:fld>
            <a:endParaRPr lang="en-IN"/>
          </a:p>
        </p:txBody>
      </p:sp>
    </p:spTree>
    <p:extLst>
      <p:ext uri="{BB962C8B-B14F-4D97-AF65-F5344CB8AC3E}">
        <p14:creationId xmlns:p14="http://schemas.microsoft.com/office/powerpoint/2010/main" val="16912455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pPr/>
              <a:t>306</a:t>
            </a:fld>
            <a:endParaRPr lang="en-IN"/>
          </a:p>
        </p:txBody>
      </p:sp>
    </p:spTree>
    <p:extLst>
      <p:ext uri="{BB962C8B-B14F-4D97-AF65-F5344CB8AC3E}">
        <p14:creationId xmlns:p14="http://schemas.microsoft.com/office/powerpoint/2010/main" val="8053763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8/26/2024</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8/26/2024</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8/26/2024</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8/26/2024</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All of us do not have equal talent. But, all of us have an equal opportunity to develop our talents.</a:t>
            </a:r>
            <a:endParaRPr lang="en-IN" sz="3800" dirty="0">
              <a:solidFill>
                <a:srgbClr val="FF5A36"/>
              </a:solidFill>
              <a:latin typeface="Segoe Print" panose="02000600000000000000" pitchFamily="2" charset="0"/>
            </a:endParaRPr>
          </a:p>
          <a:p>
            <a:pPr algn="r"/>
            <a:r>
              <a:rPr lang="en-IN" b="0" i="0" dirty="0">
                <a:solidFill>
                  <a:srgbClr val="111111"/>
                </a:solidFill>
                <a:effectLst/>
                <a:latin typeface="-apple-system"/>
              </a:rPr>
              <a:t>A.P.J. Abdul Kalam</a:t>
            </a:r>
            <a:endParaRPr lang="en-IN" dirty="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sp>
        <p:nvSpPr>
          <p:cNvPr id="7" name="TextBox 6">
            <a:extLst>
              <a:ext uri="{FF2B5EF4-FFF2-40B4-BE49-F238E27FC236}">
                <a16:creationId xmlns:a16="http://schemas.microsoft.com/office/drawing/2014/main" id="{B2CC9713-CBF5-499C-9722-61B82B5DBEB5}"/>
              </a:ext>
            </a:extLst>
          </p:cNvPr>
          <p:cNvSpPr txBox="1"/>
          <p:nvPr/>
        </p:nvSpPr>
        <p:spPr>
          <a:xfrm>
            <a:off x="191344" y="5733256"/>
            <a:ext cx="11809312" cy="965842"/>
          </a:xfrm>
          <a:prstGeom prst="rect">
            <a:avLst/>
          </a:prstGeom>
          <a:noFill/>
        </p:spPr>
        <p:txBody>
          <a:bodyPr wrap="square">
            <a:spAutoFit/>
          </a:bodyPr>
          <a:lstStyle/>
          <a:p>
            <a:pPr>
              <a:lnSpc>
                <a:spcPct val="150000"/>
              </a:lnSpc>
            </a:pPr>
            <a:r>
              <a:rPr lang="en-IN" sz="2000" b="0" i="0" dirty="0">
                <a:solidFill>
                  <a:srgbClr val="061621"/>
                </a:solidFill>
                <a:effectLst/>
                <a:latin typeface="Source Code Pro" panose="020B0509030403020204" pitchFamily="49" charset="0"/>
              </a:rPr>
              <a:t>Enterprise primaryDB&gt; </a:t>
            </a:r>
            <a:r>
              <a:rPr lang="en-IN" sz="2000" dirty="0">
                <a:solidFill>
                  <a:srgbClr val="D83713"/>
                </a:solidFill>
                <a:latin typeface="Source Code Pro" panose="020B0509030403020204" pitchFamily="49" charset="0"/>
              </a:rPr>
              <a:t>config</a:t>
            </a:r>
            <a:r>
              <a:rPr lang="en-IN" sz="2000" b="0" i="0" dirty="0">
                <a:solidFill>
                  <a:srgbClr val="061621"/>
                </a:solidFill>
                <a:effectLst/>
                <a:latin typeface="Source Code Pro" panose="020B0509030403020204" pitchFamily="49" charset="0"/>
              </a:rPr>
              <a:t>.set(</a:t>
            </a:r>
            <a:r>
              <a:rPr lang="en-IN" sz="2000" i="0" dirty="0">
                <a:solidFill>
                  <a:srgbClr val="12824D"/>
                </a:solidFill>
                <a:effectLst/>
                <a:latin typeface="Source Code Pro" panose="020B0509030403020204" pitchFamily="49" charset="0"/>
              </a:rPr>
              <a:t>"editor"</a:t>
            </a:r>
            <a:r>
              <a:rPr lang="en-IN" sz="2000" i="0" dirty="0">
                <a:solidFill>
                  <a:srgbClr val="061621"/>
                </a:solidFill>
                <a:effectLst/>
                <a:latin typeface="Source Code Pro" panose="020B0509030403020204" pitchFamily="49" charset="0"/>
              </a:rPr>
              <a:t>, </a:t>
            </a:r>
            <a:r>
              <a:rPr lang="en-IN" sz="2000" i="0" dirty="0">
                <a:solidFill>
                  <a:srgbClr val="12824D"/>
                </a:solidFill>
                <a:effectLst/>
                <a:latin typeface="Source Code Pro" panose="020B0509030403020204" pitchFamily="49" charset="0"/>
              </a:rPr>
              <a:t>"notepad++"</a:t>
            </a:r>
            <a:r>
              <a:rPr lang="en-IN" sz="2000" b="0" i="0" dirty="0">
                <a:solidFill>
                  <a:srgbClr val="061621"/>
                </a:solidFill>
                <a:effectLst/>
                <a:latin typeface="Source Code Pro" panose="020B0509030403020204" pitchFamily="49" charset="0"/>
              </a:rPr>
              <a:t>)</a:t>
            </a:r>
          </a:p>
          <a:p>
            <a:pPr>
              <a:lnSpc>
                <a:spcPct val="150000"/>
              </a:lnSpc>
            </a:pPr>
            <a:r>
              <a:rPr lang="en-IN" sz="2000" b="0" i="0" dirty="0">
                <a:solidFill>
                  <a:srgbClr val="061621"/>
                </a:solidFill>
                <a:effectLst/>
                <a:latin typeface="Source Code Pro" panose="020B0509030403020204" pitchFamily="49" charset="0"/>
              </a:rPr>
              <a:t>Enterprise primaryDB&gt; </a:t>
            </a:r>
            <a:r>
              <a:rPr lang="en-IN" sz="2000" dirty="0">
                <a:solidFill>
                  <a:srgbClr val="D83713"/>
                </a:solidFill>
                <a:latin typeface="Source Code Pro" panose="020B0509030403020204" pitchFamily="49" charset="0"/>
              </a:rPr>
              <a:t>config</a:t>
            </a:r>
            <a:r>
              <a:rPr lang="en-IN" sz="2000" b="0" i="0" dirty="0">
                <a:solidFill>
                  <a:srgbClr val="061621"/>
                </a:solidFill>
                <a:effectLst/>
                <a:latin typeface="Source Code Pro" panose="020B0509030403020204" pitchFamily="49" charset="0"/>
              </a:rPr>
              <a:t>.set(</a:t>
            </a:r>
            <a:r>
              <a:rPr lang="en-IN" sz="2000" i="0" dirty="0">
                <a:solidFill>
                  <a:srgbClr val="12824D"/>
                </a:solidFill>
                <a:effectLst/>
                <a:latin typeface="Source Code Pro" panose="020B0509030403020204" pitchFamily="49" charset="0"/>
              </a:rPr>
              <a:t>"editor"</a:t>
            </a:r>
            <a:r>
              <a:rPr lang="en-IN" sz="2000" b="0" i="0" dirty="0">
                <a:solidFill>
                  <a:srgbClr val="061621"/>
                </a:solidFill>
                <a:effectLst/>
                <a:latin typeface="Source Code Pro" panose="020B0509030403020204" pitchFamily="49" charset="0"/>
              </a:rPr>
              <a:t>, </a:t>
            </a:r>
            <a:r>
              <a:rPr lang="en-IN" sz="2000" b="0" i="0" dirty="0">
                <a:solidFill>
                  <a:srgbClr val="016EE9"/>
                </a:solidFill>
                <a:effectLst/>
                <a:latin typeface="Source Code Pro" panose="020B0509030403020204" pitchFamily="49" charset="0"/>
              </a:rPr>
              <a:t>null</a:t>
            </a:r>
            <a:r>
              <a:rPr lang="en-IN" sz="2000" b="0" i="0" dirty="0">
                <a:solidFill>
                  <a:srgbClr val="061621"/>
                </a:solidFill>
                <a:effectLst/>
                <a:latin typeface="Source Code Pro" panose="020B0509030403020204" pitchFamily="49" charset="0"/>
              </a:rPr>
              <a:t>)</a:t>
            </a:r>
            <a:endParaRPr lang="en-IN" sz="2000" dirty="0"/>
          </a:p>
        </p:txBody>
      </p:sp>
      <p:pic>
        <p:nvPicPr>
          <p:cNvPr id="1026" name="Picture 2" descr="MongoDB University Passes 1 Million ...">
            <a:extLst>
              <a:ext uri="{FF2B5EF4-FFF2-40B4-BE49-F238E27FC236}">
                <a16:creationId xmlns:a16="http://schemas.microsoft.com/office/drawing/2014/main" id="{E0976BA4-8124-2310-DECE-6637589AF1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344" y="332656"/>
            <a:ext cx="3509983" cy="184557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198C119-5E15-D38B-7739-ACC11DEB55CE}"/>
              </a:ext>
            </a:extLst>
          </p:cNvPr>
          <p:cNvSpPr txBox="1"/>
          <p:nvPr/>
        </p:nvSpPr>
        <p:spPr>
          <a:xfrm>
            <a:off x="181440" y="2708920"/>
            <a:ext cx="5400600" cy="400110"/>
          </a:xfrm>
          <a:prstGeom prst="rect">
            <a:avLst/>
          </a:prstGeom>
          <a:noFill/>
        </p:spPr>
        <p:txBody>
          <a:bodyPr wrap="square">
            <a:spAutoFit/>
          </a:bodyPr>
          <a:lstStyle/>
          <a:p>
            <a:pPr marL="342900" indent="-342900">
              <a:buFont typeface="Arial" panose="020B0604020202020204" pitchFamily="34" charset="0"/>
              <a:buChar char="•"/>
            </a:pPr>
            <a:r>
              <a:rPr lang="en-IN" sz="2000" dirty="0">
                <a:solidFill>
                  <a:srgbClr val="51049E"/>
                </a:solidFill>
                <a:latin typeface="Consolas" panose="020B0609020204030204" pitchFamily="49" charset="0"/>
                <a:cs typeface="Segoe UI" panose="020B0502040204020203" pitchFamily="34" charset="0"/>
              </a:rPr>
              <a:t>sudo apt install build-essential</a:t>
            </a:r>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24000" y="762000"/>
            <a:ext cx="8994812" cy="369332"/>
          </a:xfrm>
          <a:prstGeom prst="rect">
            <a:avLst/>
          </a:prstGeom>
        </p:spPr>
        <p:txBody>
          <a:bodyPr wrap="square">
            <a:spAutoFit/>
          </a:bodyPr>
          <a:lstStyle/>
          <a:p>
            <a:r>
              <a:rPr lang="en-US" dirty="0"/>
              <a:t>Subset Pattern.</a:t>
            </a:r>
            <a:endParaRPr lang="en-IN" dirty="0"/>
          </a:p>
        </p:txBody>
      </p:sp>
      <p:sp>
        <p:nvSpPr>
          <p:cNvPr id="7" name="TextBox 6">
            <a:extLst>
              <a:ext uri="{FF2B5EF4-FFF2-40B4-BE49-F238E27FC236}">
                <a16:creationId xmlns:a16="http://schemas.microsoft.com/office/drawing/2014/main" id="{80894CDD-198E-4356-A005-13E6172355E6}"/>
              </a:ext>
            </a:extLst>
          </p:cNvPr>
          <p:cNvSpPr txBox="1"/>
          <p:nvPr/>
        </p:nvSpPr>
        <p:spPr>
          <a:xfrm>
            <a:off x="544214" y="1310826"/>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08944" y="3429000"/>
            <a:ext cx="3528686"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
        <p:nvSpPr>
          <p:cNvPr id="11" name="TextBox 10">
            <a:extLst>
              <a:ext uri="{FF2B5EF4-FFF2-40B4-BE49-F238E27FC236}">
                <a16:creationId xmlns:a16="http://schemas.microsoft.com/office/drawing/2014/main" id="{4A517C6D-3D5E-4FF0-9F4B-F5482969D99D}"/>
              </a:ext>
            </a:extLst>
          </p:cNvPr>
          <p:cNvSpPr txBox="1"/>
          <p:nvPr/>
        </p:nvSpPr>
        <p:spPr>
          <a:xfrm>
            <a:off x="540000" y="1796400"/>
            <a:ext cx="9054155"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2" name="TextBox 11">
            <a:extLst>
              <a:ext uri="{FF2B5EF4-FFF2-40B4-BE49-F238E27FC236}">
                <a16:creationId xmlns:a16="http://schemas.microsoft.com/office/drawing/2014/main" id="{B77EDF64-00E2-450D-A388-484F44B66662}"/>
              </a:ext>
            </a:extLst>
          </p:cNvPr>
          <p:cNvSpPr txBox="1"/>
          <p:nvPr/>
        </p:nvSpPr>
        <p:spPr>
          <a:xfrm>
            <a:off x="540000" y="3862800"/>
            <a:ext cx="11100616" cy="2308324"/>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428183548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"mongodb"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"hbase"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"pig"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"python"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"neo4j"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"javascript"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books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4737918"/>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author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5169966"/>
            <a:ext cx="1138939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TextBox 10">
            <a:extLst>
              <a:ext uri="{FF2B5EF4-FFF2-40B4-BE49-F238E27FC236}">
                <a16:creationId xmlns:a16="http://schemas.microsoft.com/office/drawing/2014/main" id="{B46003FB-C385-4038-B73A-BE2CF7FD54EB}"/>
              </a:ext>
            </a:extLst>
          </p:cNvPr>
          <p:cNvSpPr txBox="1"/>
          <p:nvPr/>
        </p:nvSpPr>
        <p:spPr>
          <a:xfrm>
            <a:off x="4727848" y="756190"/>
            <a:ext cx="7436544"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"books",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"bookID",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"Book Information"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a:extLst>
              <a:ext uri="{FF2B5EF4-FFF2-40B4-BE49-F238E27FC236}">
                <a16:creationId xmlns:a16="http://schemas.microsoft.com/office/drawing/2014/main" id="{F4386843-D9BC-D1D5-1A7C-A86397F71E80}"/>
              </a:ext>
            </a:extLst>
          </p:cNvPr>
          <p:cNvSpPr/>
          <p:nvPr/>
        </p:nvSpPr>
        <p:spPr>
          <a:xfrm>
            <a:off x="1524000" y="762000"/>
            <a:ext cx="8994812" cy="369332"/>
          </a:xfrm>
          <a:prstGeom prst="rect">
            <a:avLst/>
          </a:prstGeom>
        </p:spPr>
        <p:txBody>
          <a:bodyPr wrap="square">
            <a:spAutoFit/>
          </a:bodyPr>
          <a:lstStyle/>
          <a:p>
            <a:r>
              <a:rPr lang="en-US" dirty="0"/>
              <a:t>Subset Pattern.</a:t>
            </a:r>
            <a:endParaRPr lang="en-IN" dirty="0"/>
          </a:p>
        </p:txBody>
      </p:sp>
    </p:spTree>
    <p:extLst>
      <p:ext uri="{BB962C8B-B14F-4D97-AF65-F5344CB8AC3E}">
        <p14:creationId xmlns:p14="http://schemas.microsoft.com/office/powerpoint/2010/main" val="2390948956"/>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methods</a:t>
            </a:r>
          </a:p>
        </p:txBody>
      </p:sp>
      <p:sp>
        <p:nvSpPr>
          <p:cNvPr id="7" name="TextBox 6">
            <a:extLst>
              <a:ext uri="{FF2B5EF4-FFF2-40B4-BE49-F238E27FC236}">
                <a16:creationId xmlns:a16="http://schemas.microsoft.com/office/drawing/2014/main" id="{499B44B3-36AA-45FF-BB81-4841A8C09041}"/>
              </a:ext>
            </a:extLst>
          </p:cNvPr>
          <p:cNvSpPr txBox="1"/>
          <p:nvPr/>
        </p:nvSpPr>
        <p:spPr>
          <a:xfrm>
            <a:off x="407368" y="1196752"/>
            <a:ext cx="11377264" cy="1384995"/>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"bread"</a:t>
            </a:r>
            <a:r>
              <a:rPr lang="en-IN" dirty="0">
                <a:latin typeface="Source Code Pro" panose="020B0509030403020204" pitchFamily="49" charset="0"/>
                <a:ea typeface="Source Code Pro" panose="020B0509030403020204" pitchFamily="49" charset="0"/>
              </a:rPr>
              <a:t>, price: </a:t>
            </a:r>
            <a:r>
              <a:rPr lang="en-IN" dirty="0">
                <a:solidFill>
                  <a:srgbClr val="994646"/>
                </a:solidFill>
                <a:latin typeface="Source Code Pro" panose="020B0509030403020204" pitchFamily="49" charset="0"/>
                <a:ea typeface="Source Code Pro" panose="020B0509030403020204" pitchFamily="49" charset="0"/>
              </a:rPr>
              <a:t>45</a:t>
            </a:r>
            <a:r>
              <a:rPr lang="en-IN" dirty="0">
                <a:latin typeface="Source Code Pro" panose="020B0509030403020204" pitchFamily="49" charset="0"/>
                <a:ea typeface="Source Code Pro" panose="020B0509030403020204" pitchFamily="49"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"cart.3":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"cart":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56275006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var bulk = db.collection.initializeUnorderedBulkOp()</a:t>
            </a:r>
            <a:endParaRPr lang="en-US" dirty="0"/>
          </a:p>
        </p:txBody>
      </p:sp>
      <p:sp>
        <p:nvSpPr>
          <p:cNvPr id="3" name="Rectangle 2"/>
          <p:cNvSpPr/>
          <p:nvPr/>
        </p:nvSpPr>
        <p:spPr>
          <a:xfrm>
            <a:off x="1943100" y="3593069"/>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76208663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var bulk = db.collection.initializeUnorderedBulkOp()</a:t>
            </a:r>
          </a:p>
        </p:txBody>
      </p:sp>
      <p:sp>
        <p:nvSpPr>
          <p:cNvPr id="7" name="TextBox 6">
            <a:extLst>
              <a:ext uri="{FF2B5EF4-FFF2-40B4-BE49-F238E27FC236}">
                <a16:creationId xmlns:a16="http://schemas.microsoft.com/office/drawing/2014/main" id="{E162EF0D-B2FE-4480-891D-1FA1C8C05D89}"/>
              </a:ext>
            </a:extLst>
          </p:cNvPr>
          <p:cNvSpPr txBox="1"/>
          <p:nvPr/>
        </p:nvSpPr>
        <p:spPr>
          <a:xfrm>
            <a:off x="844239" y="3284984"/>
            <a:ext cx="10585176"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 = db.dept.initializeUnorderedBulkOp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50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"purchase"</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 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"hrd</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70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"r&amp;d"</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"chicago"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execute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a:extLst>
              <a:ext uri="{FF2B5EF4-FFF2-40B4-BE49-F238E27FC236}">
                <a16:creationId xmlns:a16="http://schemas.microsoft.com/office/drawing/2014/main" id="{8254C137-B689-442E-8362-3C977E60E658}"/>
              </a:ext>
            </a:extLst>
          </p:cNvPr>
          <p:cNvSpPr/>
          <p:nvPr/>
        </p:nvSpPr>
        <p:spPr>
          <a:xfrm>
            <a:off x="1524000" y="1259468"/>
            <a:ext cx="9144000" cy="646331"/>
          </a:xfrm>
          <a:prstGeom prst="rect">
            <a:avLst/>
          </a:prstGeom>
        </p:spPr>
        <p:txBody>
          <a:bodyPr wrap="square">
            <a:spAutoFit/>
          </a:bodyPr>
          <a:lstStyle/>
          <a:p>
            <a:r>
              <a:rPr lang="en-US" dirty="0"/>
              <a:t>A huge number of documents can also be inserted in an unordered manner by executing </a:t>
            </a:r>
            <a:r>
              <a:rPr lang="en-US" b="1" i="1" dirty="0">
                <a:solidFill>
                  <a:srgbClr val="036883"/>
                </a:solidFill>
              </a:rPr>
              <a:t>initializeUnorderedBulkOp() </a:t>
            </a:r>
            <a:r>
              <a:rPr lang="en-US" dirty="0"/>
              <a:t>methods.</a:t>
            </a:r>
            <a:endParaRPr lang="en-IN" dirty="0"/>
          </a:p>
        </p:txBody>
      </p:sp>
      <p:sp>
        <p:nvSpPr>
          <p:cNvPr id="10" name="Rectangle 9">
            <a:extLst>
              <a:ext uri="{FF2B5EF4-FFF2-40B4-BE49-F238E27FC236}">
                <a16:creationId xmlns:a16="http://schemas.microsoft.com/office/drawing/2014/main" id="{49E7ABD9-9548-46C2-8F2A-9E1DD9B1403A}"/>
              </a:ext>
            </a:extLst>
          </p:cNvPr>
          <p:cNvSpPr/>
          <p:nvPr/>
        </p:nvSpPr>
        <p:spPr>
          <a:xfrm>
            <a:off x="1631504" y="2351584"/>
            <a:ext cx="9010646" cy="369332"/>
          </a:xfrm>
          <a:prstGeom prst="rect">
            <a:avLst/>
          </a:prstGeom>
        </p:spPr>
        <p:txBody>
          <a:bodyPr wrap="squar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61621"/>
                </a:solidFill>
                <a:latin typeface="Source Code Pro" panose="020B0509030403020204" pitchFamily="49" charset="0"/>
                <a:ea typeface="Source Code Pro" panose="020B0509030403020204" pitchFamily="49" charset="0"/>
              </a:rPr>
              <a:t> bulk = </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collectionName</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initializeUnorderedBulkOp()</a:t>
            </a:r>
          </a:p>
        </p:txBody>
      </p:sp>
    </p:spTree>
    <p:extLst>
      <p:ext uri="{BB962C8B-B14F-4D97-AF65-F5344CB8AC3E}">
        <p14:creationId xmlns:p14="http://schemas.microsoft.com/office/powerpoint/2010/main" val="203487336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
        <p:nvSpPr>
          <p:cNvPr id="4" name="TextBox 3">
            <a:extLst>
              <a:ext uri="{FF2B5EF4-FFF2-40B4-BE49-F238E27FC236}">
                <a16:creationId xmlns:a16="http://schemas.microsoft.com/office/drawing/2014/main" id="{E7F75102-E9B2-4A54-85C9-0B1891D1FFCD}"/>
              </a:ext>
            </a:extLst>
          </p:cNvPr>
          <p:cNvSpPr txBox="1"/>
          <p:nvPr/>
        </p:nvSpPr>
        <p:spPr>
          <a:xfrm>
            <a:off x="119336" y="116632"/>
            <a:ext cx="7272808" cy="1354217"/>
          </a:xfrm>
          <a:prstGeom prst="rect">
            <a:avLst/>
          </a:prstGeom>
          <a:noFill/>
        </p:spPr>
        <p:txBody>
          <a:bodyPr wrap="square">
            <a:spAutoFit/>
          </a:bodyPr>
          <a:lstStyle/>
          <a:p>
            <a:r>
              <a:rPr lang="en-IN" sz="2000" b="0" i="1" dirty="0">
                <a:solidFill>
                  <a:srgbClr val="B5731B"/>
                </a:solidFill>
                <a:effectLst/>
                <a:latin typeface="Verdana" panose="020B0604030504040204" pitchFamily="34" charset="0"/>
                <a:ea typeface="Verdana" panose="020B0604030504040204" pitchFamily="34" charset="0"/>
              </a:rPr>
              <a:t>Full Stack JavaScript Developer</a:t>
            </a:r>
          </a:p>
          <a:p>
            <a:pPr marL="285750" indent="-285750" algn="l">
              <a:buFont typeface="Arial" panose="020B0604020202020204" pitchFamily="34" charset="0"/>
              <a:buChar char="•"/>
            </a:pPr>
            <a:endParaRPr lang="en-IN" sz="800" dirty="0">
              <a:solidFill>
                <a:srgbClr val="000000"/>
              </a:solidFill>
              <a:latin typeface="Verdana" panose="020B0604030504040204" pitchFamily="34" charset="0"/>
              <a:ea typeface="Verdana" panose="020B0604030504040204" pitchFamily="34" charset="0"/>
            </a:endParaRP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MEAN stack: MongoDB + Express + AngularJS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MERN stack: MongoDB + Express + React.js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MEVN stack: MongoDB + Express + Vue.js + Node.js</a:t>
            </a:r>
          </a:p>
        </p:txBody>
      </p:sp>
    </p:spTree>
    <p:extLst>
      <p:ext uri="{BB962C8B-B14F-4D97-AF65-F5344CB8AC3E}">
        <p14:creationId xmlns:p14="http://schemas.microsoft.com/office/powerpoint/2010/main" val="799949763"/>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59468"/>
            <a:ext cx="1838965" cy="369332"/>
          </a:xfrm>
          <a:prstGeom prst="rect">
            <a:avLst/>
          </a:prstGeom>
        </p:spPr>
        <p:txBody>
          <a:bodyPr wrap="non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524000" y="1649120"/>
            <a:ext cx="9972599" cy="3554819"/>
          </a:xfrm>
          <a:prstGeom prst="rect">
            <a:avLst/>
          </a:prstGeom>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JavaScript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.title = </a:t>
            </a:r>
            <a:r>
              <a:rPr lang="en-US" dirty="0">
                <a:solidFill>
                  <a:srgbClr val="669900"/>
                </a:solidFill>
                <a:latin typeface="Source Code Pro" panose="020B0509030403020204" pitchFamily="49" charset="0"/>
                <a:ea typeface="Source Code Pro" panose="020B0509030403020204" pitchFamily="49" charset="0"/>
              </a:rPr>
              <a:t>"MongoDB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Tutorial</a:t>
            </a:r>
            <a:r>
              <a:rPr lang="en-US" dirty="0">
                <a:solidFill>
                  <a:srgbClr val="669900"/>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.url = </a:t>
            </a:r>
            <a:r>
              <a:rPr lang="en-US" dirty="0">
                <a:solidFill>
                  <a:srgbClr val="669900"/>
                </a:solidFill>
                <a:latin typeface="Source Code Pro" panose="020B0509030403020204" pitchFamily="49" charset="0"/>
                <a:ea typeface="Source Code Pro" panose="020B0509030403020204" pitchFamily="49" charset="0"/>
              </a:rPr>
              <a:t>"http://mongodb.org"</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.comment = </a:t>
            </a:r>
            <a:r>
              <a:rPr lang="en-US" dirty="0">
                <a:solidFill>
                  <a:srgbClr val="669900"/>
                </a:solidFill>
                <a:latin typeface="Source Code Pro" panose="020B0509030403020204" pitchFamily="49" charset="0"/>
                <a:ea typeface="Source Code Pro" panose="020B0509030403020204" pitchFamily="49" charset="0"/>
              </a:rPr>
              <a:t>"Good tutorial video"</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.tags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669900"/>
                </a:solidFill>
                <a:latin typeface="Source Code Pro" panose="020B0509030403020204" pitchFamily="49" charset="0"/>
                <a:ea typeface="Source Code Pro" panose="020B0509030403020204" pitchFamily="49" charset="0"/>
              </a:rPr>
              <a:t>'tutorial'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rPr>
              <a:t>'</a:t>
            </a:r>
            <a:r>
              <a:rPr lang="en-US" dirty="0" err="1">
                <a:solidFill>
                  <a:srgbClr val="669900"/>
                </a:solidFill>
                <a:latin typeface="Source Code Pro" panose="020B0509030403020204" pitchFamily="49" charset="0"/>
                <a:ea typeface="Source Code Pro" panose="020B0509030403020204" pitchFamily="49" charset="0"/>
              </a:rPr>
              <a:t>noSQL</a:t>
            </a:r>
            <a:r>
              <a:rPr lang="en-US" dirty="0">
                <a:solidFill>
                  <a:srgbClr val="669900"/>
                </a:solidFill>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.saveondate = new Date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object within doc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.meta.browser = </a:t>
            </a:r>
            <a:r>
              <a:rPr lang="en-US" dirty="0">
                <a:solidFill>
                  <a:srgbClr val="669900"/>
                </a:solidFill>
                <a:latin typeface="Source Code Pro" panose="020B0509030403020204" pitchFamily="49" charset="0"/>
                <a:ea typeface="Source Code Pro" panose="020B0509030403020204" pitchFamily="49" charset="0"/>
              </a:rPr>
              <a:t>'Google Chrome'</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.meta.os = </a:t>
            </a:r>
            <a:r>
              <a:rPr lang="en-US" dirty="0">
                <a:solidFill>
                  <a:srgbClr val="669900"/>
                </a:solidFill>
                <a:latin typeface="Source Code Pro" panose="020B0509030403020204" pitchFamily="49" charset="0"/>
                <a:ea typeface="Source Code Pro" panose="020B0509030403020204" pitchFamily="49" charset="0"/>
              </a:rPr>
              <a:t>'Microsoft Windows7'</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.meta.mongodbversion = </a:t>
            </a:r>
            <a:r>
              <a:rPr lang="en-US" dirty="0">
                <a:solidFill>
                  <a:srgbClr val="669900"/>
                </a:solidFill>
                <a:latin typeface="Source Code Pro" panose="020B0509030403020204" pitchFamily="49" charset="0"/>
                <a:ea typeface="Source Code Pro" panose="020B0509030403020204" pitchFamily="49" charset="0"/>
              </a:rPr>
              <a:t>'2.4.0.0'</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p>
          <a:p>
            <a:endParaRPr lang="en-US" sz="700" dirty="0">
              <a:latin typeface="Source Code Pro" panose="020B0509030403020204" pitchFamily="49" charset="0"/>
              <a:ea typeface="Source Code Pro" panose="020B0509030403020204" pitchFamily="49" charset="0"/>
              <a:cs typeface="Calibri" panose="020F0502020204030204" pitchFamily="34"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.book.</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5423B8C7-561C-4B00-BCDC-7D07CF56A5C9}"/>
              </a:ext>
            </a:extLst>
          </p:cNvPr>
          <p:cNvSpPr txBox="1"/>
          <p:nvPr/>
        </p:nvSpPr>
        <p:spPr>
          <a:xfrm>
            <a:off x="1508167" y="5373216"/>
            <a:ext cx="9010645" cy="1246495"/>
          </a:xfrm>
          <a:prstGeom prst="rect">
            <a:avLst/>
          </a:prstGeom>
          <a:noFill/>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entire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-&gt; [object Object].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p:txBody>
      </p:sp>
    </p:spTree>
    <p:extLst>
      <p:ext uri="{BB962C8B-B14F-4D97-AF65-F5344CB8AC3E}">
        <p14:creationId xmlns:p14="http://schemas.microsoft.com/office/powerpoint/2010/main" val="1245960001"/>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Loads and runs a JavaScript file into the current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shell environment.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load(file)</a:t>
            </a:r>
          </a:p>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a:t>
            </a:r>
            <a:r>
              <a:rPr lang="en-US" sz="2000" dirty="0">
                <a:solidFill>
                  <a:schemeClr val="accent5"/>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a:t>
            </a:r>
            <a:r>
              <a:rPr lang="en-US" sz="2000" dirty="0">
                <a:solidFill>
                  <a:schemeClr val="accent5"/>
                </a:solidFill>
                <a:latin typeface="Consolas" panose="020B0609020204030204" pitchFamily="49" charset="0"/>
              </a:rPr>
              <a:t>+</a:t>
            </a:r>
            <a:r>
              <a:rPr lang="en-US" sz="2000" dirty="0">
                <a:latin typeface="Consolas" panose="020B0609020204030204" pitchFamily="49" charset="0"/>
              </a:rPr>
              <a:t> y </a:t>
            </a:r>
            <a:r>
              <a:rPr lang="en-US" sz="2000" dirty="0">
                <a:solidFill>
                  <a:schemeClr val="accent5"/>
                </a:solidFill>
                <a:latin typeface="Consolas" panose="020B0609020204030204" pitchFamily="49" charset="0"/>
              </a:rPr>
              <a:t>+</a:t>
            </a:r>
            <a:r>
              <a:rPr lang="en-US" sz="2000" dirty="0">
                <a:latin typeface="Consolas" panose="020B0609020204030204" pitchFamily="49" charset="0"/>
              </a:rPr>
              <a:t> z);</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3" name="Rectangle 2"/>
          <p:cNvSpPr/>
          <p:nvPr/>
        </p:nvSpPr>
        <p:spPr>
          <a:xfrm>
            <a:off x="115280" y="1857090"/>
            <a:ext cx="5688632"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i="1" dirty="0">
                <a:solidFill>
                  <a:srgbClr val="036883"/>
                </a:solidFill>
                <a:latin typeface="Consolas" panose="020B0609020204030204" pitchFamily="49" charset="0"/>
              </a:rPr>
              <a:t>if</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rgbClr val="669900"/>
                </a:solidFill>
                <a:latin typeface="Consolas" panose="020B0609020204030204" pitchFamily="49" charset="0"/>
                <a:ea typeface="Source Code Pro" panose="020B0509030403020204" pitchFamily="49" charset="0"/>
              </a:rPr>
              <a:t>'saleel'</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6">
                    <a:lumMod val="50000"/>
                  </a:schemeClr>
                </a:solidFill>
                <a:latin typeface="Consolas" panose="020B0609020204030204" pitchFamily="49" charset="0"/>
              </a:rPr>
              <a:t>doc</a:t>
            </a:r>
            <a:r>
              <a:rPr lang="en-US" dirty="0">
                <a:latin typeface="Consolas" panose="020B0609020204030204" pitchFamily="49" charset="0"/>
              </a:rPr>
              <a:t>.ename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 </a:t>
            </a:r>
            <a:r>
              <a:rPr lang="en-US" i="1" dirty="0">
                <a:solidFill>
                  <a:srgbClr val="036883"/>
                </a:solidFill>
                <a:latin typeface="Consolas" panose="020B0609020204030204" pitchFamily="49" charset="0"/>
              </a:rPr>
              <a:t>else</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quit;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2" name="Rectangle 1">
            <a:extLst>
              <a:ext uri="{FF2B5EF4-FFF2-40B4-BE49-F238E27FC236}">
                <a16:creationId xmlns:a16="http://schemas.microsoft.com/office/drawing/2014/main" id="{6DB5FA5E-0D13-4AC0-8222-222D0DC2F8AA}"/>
              </a:ext>
            </a:extLst>
          </p:cNvPr>
          <p:cNvSpPr/>
          <p:nvPr/>
        </p:nvSpPr>
        <p:spPr>
          <a:xfrm>
            <a:off x="115280" y="5705135"/>
            <a:ext cx="6124736" cy="923330"/>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"user:"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toUpperCase()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9" name="Rectangle 8">
            <a:extLst>
              <a:ext uri="{FF2B5EF4-FFF2-40B4-BE49-F238E27FC236}">
                <a16:creationId xmlns:a16="http://schemas.microsoft.com/office/drawing/2014/main" id="{9C539155-CF82-4D1E-A77A-4D183B450806}"/>
              </a:ext>
            </a:extLst>
          </p:cNvPr>
          <p:cNvSpPr/>
          <p:nvPr/>
        </p:nvSpPr>
        <p:spPr>
          <a:xfrm>
            <a:off x="5951984" y="1857675"/>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x =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i="1" dirty="0">
                <a:solidFill>
                  <a:srgbClr val="036883"/>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0940E359-942C-4475-BA64-AF3DAD93ADA3}"/>
              </a:ext>
            </a:extLst>
          </p:cNvPr>
          <p:cNvSpPr/>
          <p:nvPr/>
        </p:nvSpPr>
        <p:spPr>
          <a:xfrm>
            <a:off x="191344" y="691200"/>
            <a:ext cx="11233248"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.ename.</a:t>
            </a:r>
            <a:r>
              <a:rPr lang="en-US" i="1" dirty="0">
                <a:solidFill>
                  <a:srgbClr val="036883"/>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12</a:t>
            </a:r>
            <a:r>
              <a:rPr lang="en-US" dirty="0">
                <a:latin typeface="Consolas" panose="020B0609020204030204" pitchFamily="49" charset="0"/>
              </a:rPr>
              <a:t>,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4026912"/>
            <a:ext cx="6628792"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i="1" dirty="0">
                <a:solidFill>
                  <a:srgbClr val="036883"/>
                </a:solidFill>
                <a:latin typeface="Consolas" panose="020B0609020204030204" pitchFamily="49" charset="0"/>
              </a:rPr>
              <a:t>     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rgbClr val="B6816E"/>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latin typeface="Consolas" panose="020B0609020204030204" pitchFamily="49" charset="0"/>
              </a:rPr>
              <a:t> &gt;= </a:t>
            </a:r>
            <a:r>
              <a:rPr lang="en-IN" dirty="0">
                <a:solidFill>
                  <a:srgbClr val="994646"/>
                </a:solidFill>
                <a:latin typeface="Consolas" panose="020B0609020204030204" pitchFamily="49" charset="0"/>
              </a:rPr>
              <a:t>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 ": "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11" name="Straight Connector 10">
            <a:extLst>
              <a:ext uri="{FF2B5EF4-FFF2-40B4-BE49-F238E27FC236}">
                <a16:creationId xmlns:a16="http://schemas.microsoft.com/office/drawing/2014/main" id="{6D7B4007-1ECA-4207-8FC0-4237F7D81C98}"/>
              </a:ext>
            </a:extLst>
          </p:cNvPr>
          <p:cNvCxnSpPr>
            <a:cxnSpLocks/>
          </p:cNvCxnSpPr>
          <p:nvPr/>
        </p:nvCxnSpPr>
        <p:spPr>
          <a:xfrm>
            <a:off x="0" y="171419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D2CCDEC-E3E3-42C1-9020-6689BACE281C}"/>
              </a:ext>
            </a:extLst>
          </p:cNvPr>
          <p:cNvCxnSpPr>
            <a:cxnSpLocks/>
          </p:cNvCxnSpPr>
          <p:nvPr/>
        </p:nvCxnSpPr>
        <p:spPr>
          <a:xfrm>
            <a:off x="0" y="388670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2430FD-CCDC-4004-A945-C1598A4F1814}"/>
              </a:ext>
            </a:extLst>
          </p:cNvPr>
          <p:cNvCxnSpPr>
            <a:cxnSpLocks/>
          </p:cNvCxnSpPr>
          <p:nvPr/>
        </p:nvCxnSpPr>
        <p:spPr>
          <a:xfrm>
            <a:off x="0" y="550111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837122-333A-4962-9162-18D95FB67F95}"/>
              </a:ext>
            </a:extLst>
          </p:cNvPr>
          <p:cNvCxnSpPr/>
          <p:nvPr/>
        </p:nvCxnSpPr>
        <p:spPr>
          <a:xfrm>
            <a:off x="5663952" y="1714198"/>
            <a:ext cx="0" cy="2172506"/>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7204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119336" y="1844824"/>
            <a:ext cx="11881320" cy="5016758"/>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requires a predefined schema, meaning the structure of the data (tables, columns, data types) needs to be defined before data can be inserted whereas NoSQL typically has a dynamic or schema-less approach, allowing for flexibility in the data structure. New fields can be added without requiring a predefined schema.</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119336" y="992922"/>
            <a:ext cx="11881320"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spTree>
    <p:extLst>
      <p:ext uri="{BB962C8B-B14F-4D97-AF65-F5344CB8AC3E}">
        <p14:creationId xmlns:p14="http://schemas.microsoft.com/office/powerpoint/2010/main" val="25467195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2D7D2E15-FD81-4B5E-9FED-A933873F3592}"/>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emp</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i="1" dirty="0">
                <a:solidFill>
                  <a:srgbClr val="036883"/>
                </a:solidFill>
                <a:latin typeface="Consolas" panose="020B0609020204030204" pitchFamily="49" charset="0"/>
              </a:rPr>
              <a:t>split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1</a:t>
            </a:r>
            <a:r>
              <a:rPr lang="en-IN" dirty="0">
                <a:solidFill>
                  <a:schemeClr val="bg1">
                    <a:lumMod val="50000"/>
                  </a:schemeClr>
                </a:solidFill>
                <a:latin typeface="Consolas" panose="020B0609020204030204" pitchFamily="49" charset="0"/>
              </a:rPr>
              <a:t>]</a:t>
            </a:r>
            <a:r>
              <a:rPr lang="en-IN" dirty="0">
                <a:solidFill>
                  <a:schemeClr val="accent5"/>
                </a:solidFill>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accent5"/>
                </a:solidFill>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5" name="TextBox 4">
            <a:extLst>
              <a:ext uri="{FF2B5EF4-FFF2-40B4-BE49-F238E27FC236}">
                <a16:creationId xmlns:a16="http://schemas.microsoft.com/office/drawing/2014/main" id="{69677B9D-76DB-437F-BC2B-91C35A6ABA93}"/>
              </a:ext>
            </a:extLst>
          </p:cNvPr>
          <p:cNvSpPr txBox="1"/>
          <p:nvPr/>
        </p:nvSpPr>
        <p:spPr>
          <a:xfrm>
            <a:off x="1524000" y="2492896"/>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900113" indent="-63817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 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3" name="Straight Connector 2">
            <a:extLst>
              <a:ext uri="{FF2B5EF4-FFF2-40B4-BE49-F238E27FC236}">
                <a16:creationId xmlns:a16="http://schemas.microsoft.com/office/drawing/2014/main" id="{5064BBE2-B2F0-4CFB-818A-2CD6E338E3C7}"/>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00E6AEC-0882-4090-9592-F134D022497D}"/>
              </a:ext>
            </a:extLst>
          </p:cNvPr>
          <p:cNvCxnSpPr>
            <a:cxnSpLocks/>
          </p:cNvCxnSpPr>
          <p:nvPr/>
        </p:nvCxnSpPr>
        <p:spPr>
          <a:xfrm>
            <a:off x="0" y="558924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7D3E8DF-2E99-4900-99F2-C484B209171A}"/>
              </a:ext>
            </a:extLst>
          </p:cNvPr>
          <p:cNvSpPr txBox="1"/>
          <p:nvPr/>
        </p:nvSpPr>
        <p:spPr>
          <a:xfrm>
            <a:off x="1524000" y="4100879"/>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fn</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var x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rgbClr val="B22251"/>
                </a:solidFill>
                <a:latin typeface="Consolas" panose="020B0609020204030204" pitchFamily="49" charset="0"/>
              </a:rPr>
              <a:t>return</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limit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a:t>
            </a:r>
            <a:r>
              <a:rPr lang="en-IN" dirty="0">
                <a:solidFill>
                  <a:schemeClr val="accent5"/>
                </a:solidFill>
                <a:latin typeface="Consolas" panose="020B0609020204030204" pitchFamily="49" charset="0"/>
              </a:rPr>
              <a:t>&gt;</a:t>
            </a:r>
            <a:r>
              <a:rPr lang="en-IN" dirty="0">
                <a:latin typeface="Consolas" panose="020B0609020204030204" pitchFamily="49" charset="0"/>
              </a:rPr>
              <a:t> </a:t>
            </a:r>
            <a:r>
              <a:rPr lang="en-IN" dirty="0">
                <a:solidFill>
                  <a:srgbClr val="994646"/>
                </a:solidFill>
                <a:latin typeface="Consolas" panose="020B0609020204030204" pitchFamily="49" charset="0"/>
              </a:rPr>
              <a:t>10</a:t>
            </a:r>
            <a:r>
              <a:rPr lang="en-IN" dirty="0">
                <a:latin typeface="Consolas" panose="020B0609020204030204" pitchFamily="49" charset="0"/>
              </a:rPr>
              <a:t> </a:t>
            </a:r>
            <a:r>
              <a:rPr lang="en-IN" dirty="0">
                <a:solidFill>
                  <a:schemeClr val="accent5"/>
                </a:solidFill>
                <a:latin typeface="Consolas" panose="020B0609020204030204" pitchFamily="49" charset="0"/>
              </a:rPr>
              <a:t>?</a:t>
            </a:r>
            <a:r>
              <a:rPr lang="en-IN" dirty="0">
                <a:latin typeface="Consolas" panose="020B0609020204030204" pitchFamily="49" charset="0"/>
              </a:rPr>
              <a:t> </a:t>
            </a:r>
            <a:r>
              <a:rPr lang="en-IN" dirty="0">
                <a:solidFill>
                  <a:srgbClr val="994646"/>
                </a:solidFill>
                <a:latin typeface="Consolas" panose="020B0609020204030204" pitchFamily="49" charset="0"/>
              </a:rPr>
              <a:t>1</a:t>
            </a:r>
            <a:r>
              <a:rPr lang="en-IN" dirty="0">
                <a:latin typeface="Consolas" panose="020B0609020204030204" pitchFamily="49" charset="0"/>
              </a:rPr>
              <a:t>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D0C6B911-936C-4296-BF45-5ECF71FE80D9}"/>
              </a:ext>
            </a:extLst>
          </p:cNvPr>
          <p:cNvSpPr txBox="1"/>
          <p:nvPr/>
        </p:nvSpPr>
        <p:spPr>
          <a:xfrm>
            <a:off x="1524000" y="5805264"/>
            <a:ext cx="9144000"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cs typeface="Calibri" panose="020F0502020204030204" pitchFamily="34" charset="0"/>
              </a:rPr>
              <a:t>getSiblingDB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"primaryDB"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 =&gt;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.movie.</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p>
        </p:txBody>
      </p:sp>
      <p:cxnSp>
        <p:nvCxnSpPr>
          <p:cNvPr id="10" name="Straight Connector 9">
            <a:extLst>
              <a:ext uri="{FF2B5EF4-FFF2-40B4-BE49-F238E27FC236}">
                <a16:creationId xmlns:a16="http://schemas.microsoft.com/office/drawing/2014/main" id="{5602FB48-DF86-4562-94FB-12448A29110D}"/>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835070"/>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6B788DC8-2E81-47A1-BE5D-0BE42614FCA9}"/>
              </a:ext>
            </a:extLst>
          </p:cNvPr>
          <p:cNvSpPr txBox="1"/>
          <p:nvPr/>
        </p:nvSpPr>
        <p:spPr>
          <a:xfrm>
            <a:off x="1517937" y="691200"/>
            <a:ext cx="9144000"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insertOnlyPune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id, _name, _sal, _comm, _city</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_city == </a:t>
            </a:r>
            <a:r>
              <a:rPr lang="en-IN" dirty="0">
                <a:solidFill>
                  <a:srgbClr val="669900"/>
                </a:solidFill>
                <a:latin typeface="Consolas" panose="020B0609020204030204" pitchFamily="49" charset="0"/>
                <a:ea typeface="Source Code Pro" panose="020B0509030403020204" pitchFamily="49" charset="0"/>
              </a:rPr>
              <a:t>'pune'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.abc.</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_id: id,</a:t>
            </a:r>
          </a:p>
          <a:p>
            <a:r>
              <a:rPr lang="en-IN" dirty="0">
                <a:latin typeface="Consolas" panose="020B0609020204030204" pitchFamily="49" charset="0"/>
              </a:rPr>
              <a:t>	    ename: _name,</a:t>
            </a:r>
          </a:p>
          <a:p>
            <a:r>
              <a:rPr lang="en-IN" dirty="0">
                <a:latin typeface="Consolas" panose="020B0609020204030204" pitchFamily="49" charset="0"/>
              </a:rPr>
              <a:t>	    sal: _sal,</a:t>
            </a:r>
          </a:p>
          <a:p>
            <a:r>
              <a:rPr lang="en-IN" dirty="0">
                <a:latin typeface="Consolas" panose="020B0609020204030204" pitchFamily="49" charset="0"/>
              </a:rPr>
              <a:t>	    comm: _comm,</a:t>
            </a:r>
          </a:p>
          <a:p>
            <a:r>
              <a:rPr lang="en-IN" dirty="0">
                <a:latin typeface="Consolas" panose="020B0609020204030204" pitchFamily="49" charset="0"/>
              </a:rPr>
              <a:t>	    grandSalary: _sal </a:t>
            </a:r>
            <a:r>
              <a:rPr lang="en-IN" dirty="0">
                <a:solidFill>
                  <a:schemeClr val="accent5"/>
                </a:solidFill>
                <a:latin typeface="Consolas" panose="020B0609020204030204" pitchFamily="49" charset="0"/>
              </a:rPr>
              <a:t>+</a:t>
            </a:r>
            <a:r>
              <a:rPr lang="en-IN" dirty="0">
                <a:latin typeface="Consolas" panose="020B0609020204030204" pitchFamily="49" charset="0"/>
              </a:rPr>
              <a:t> _comm</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9" name="Straight Connector 8">
            <a:extLst>
              <a:ext uri="{FF2B5EF4-FFF2-40B4-BE49-F238E27FC236}">
                <a16:creationId xmlns:a16="http://schemas.microsoft.com/office/drawing/2014/main" id="{407E238F-D07D-48AD-8745-DD83A0676232}"/>
              </a:ext>
            </a:extLst>
          </p:cNvPr>
          <p:cNvCxnSpPr>
            <a:cxnSpLocks/>
          </p:cNvCxnSpPr>
          <p:nvPr/>
        </p:nvCxnSpPr>
        <p:spPr>
          <a:xfrm>
            <a:off x="0" y="3830521"/>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8710233-4541-46E1-99F4-24436A5E1B57}"/>
              </a:ext>
            </a:extLst>
          </p:cNvPr>
          <p:cNvSpPr txBox="1"/>
          <p:nvPr/>
        </p:nvSpPr>
        <p:spPr>
          <a:xfrm>
            <a:off x="1524000" y="3951054"/>
            <a:ext cx="939653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p>
          <a:p>
            <a:r>
              <a:rPr lang="en-IN" dirty="0">
                <a:latin typeface="Consolas" panose="020B0609020204030204" pitchFamily="49" charset="0"/>
              </a:rPr>
              <a:t>	 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a:t>
            </a:r>
          </a:p>
          <a:p>
            <a:r>
              <a:rPr lang="en-IN" dirty="0">
                <a:latin typeface="Consolas" panose="020B0609020204030204" pitchFamily="49" charset="0"/>
              </a:rPr>
              <a:t>	 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a:t>
            </a:r>
          </a:p>
          <a:p>
            <a:r>
              <a:rPr lang="en-IN" dirty="0">
                <a:latin typeface="Consolas" panose="020B0609020204030204" pitchFamily="49" charset="0"/>
              </a:rPr>
              <a:t>	 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latin typeface="Consolas" panose="020B0609020204030204" pitchFamily="49" charset="0"/>
              </a:rPr>
              <a:t>	 qty: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p>
          <a:p>
            <a:r>
              <a:rPr lang="en-IN" dirty="0">
                <a:latin typeface="Consolas" panose="020B0609020204030204" pitchFamily="49" charset="0"/>
              </a:rPr>
              <a:t>	 total: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 </a:t>
            </a:r>
            <a:r>
              <a:rPr lang="en-IN" dirty="0">
                <a:solidFill>
                  <a:schemeClr val="accent5"/>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Tree>
    <p:extLst>
      <p:ext uri="{BB962C8B-B14F-4D97-AF65-F5344CB8AC3E}">
        <p14:creationId xmlns:p14="http://schemas.microsoft.com/office/powerpoint/2010/main" val="279929719"/>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37D3F031-7462-4F18-80D5-4E0F75BF6053}"/>
              </a:ext>
            </a:extLst>
          </p:cNvPr>
          <p:cNvSpPr txBox="1"/>
          <p:nvPr/>
        </p:nvSpPr>
        <p:spPr>
          <a:xfrm>
            <a:off x="1524000" y="5661248"/>
            <a:ext cx="8994812"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deleteProduct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pPr marL="261938"/>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7" name="Straight Connector 6">
            <a:extLst>
              <a:ext uri="{FF2B5EF4-FFF2-40B4-BE49-F238E27FC236}">
                <a16:creationId xmlns:a16="http://schemas.microsoft.com/office/drawing/2014/main" id="{E6A18FC7-B1C4-45C7-8100-025BB694D684}"/>
              </a:ext>
            </a:extLst>
          </p:cNvPr>
          <p:cNvCxnSpPr>
            <a:cxnSpLocks/>
          </p:cNvCxnSpPr>
          <p:nvPr/>
        </p:nvCxnSpPr>
        <p:spPr>
          <a:xfrm>
            <a:off x="0" y="544522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D7CD57F-48D4-45CA-93DE-FDDA64E3CC39}"/>
              </a:ext>
            </a:extLst>
          </p:cNvPr>
          <p:cNvCxnSpPr>
            <a:cxnSpLocks/>
          </p:cNvCxnSpPr>
          <p:nvPr/>
        </p:nvCxnSpPr>
        <p:spPr>
          <a:xfrm>
            <a:off x="0" y="292494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D68D43E-6BA0-46E9-96DB-3F111C6EA7DE}"/>
              </a:ext>
            </a:extLst>
          </p:cNvPr>
          <p:cNvSpPr txBox="1"/>
          <p:nvPr/>
        </p:nvSpPr>
        <p:spPr>
          <a:xfrm>
            <a:off x="1519200" y="69120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rPr>
              <a:t>() {</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 {total: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.price </a:t>
            </a:r>
            <a:r>
              <a:rPr lang="en-IN" dirty="0">
                <a:solidFill>
                  <a:schemeClr val="accent5"/>
                </a:solidFill>
                <a:latin typeface="Consolas" panose="020B0609020204030204" pitchFamily="49" charset="0"/>
              </a:rPr>
              <a:t>+</a:t>
            </a:r>
            <a:r>
              <a:rPr lang="en-IN" dirty="0">
                <a:latin typeface="Consolas" panose="020B0609020204030204" pitchFamily="49" charset="0"/>
              </a:rPr>
              <a:t>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p>
          <a:p>
            <a:pPr marL="623888" indent="-623888"/>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69FC00A8-9C2C-49B7-B4D8-54763302ED5D}"/>
              </a:ext>
            </a:extLst>
          </p:cNvPr>
          <p:cNvSpPr txBox="1"/>
          <p:nvPr/>
        </p:nvSpPr>
        <p:spPr>
          <a:xfrm>
            <a:off x="1519200" y="325885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updateMany</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$set: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"Running Time min" : </a:t>
            </a:r>
          </a:p>
          <a:p>
            <a:r>
              <a:rPr lang="en-IN" dirty="0">
                <a:solidFill>
                  <a:schemeClr val="bg1">
                    <a:lumMod val="50000"/>
                  </a:schemeClr>
                </a:solidFill>
                <a:latin typeface="Consolas" panose="020B0609020204030204" pitchFamily="49" charset="0"/>
                <a:cs typeface="Calibri" panose="020F0502020204030204" pitchFamily="34" charset="0"/>
              </a:rPr>
              <a:t>            (</a:t>
            </a:r>
            <a:r>
              <a:rPr lang="en-IN" dirty="0">
                <a:latin typeface="Consolas" panose="020B0609020204030204" pitchFamily="49" charset="0"/>
              </a:rPr>
              <a:t>Math.floor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700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solidFill>
                <a:latin typeface="Consolas" panose="020B0609020204030204" pitchFamily="49" charset="0"/>
              </a:rPr>
              <a:t>+</a:t>
            </a:r>
            <a:r>
              <a:rPr lang="en-IN" dirty="0">
                <a:latin typeface="Consolas" panose="020B0609020204030204" pitchFamily="49" charset="0"/>
              </a:rPr>
              <a:t> </a:t>
            </a:r>
            <a:r>
              <a:rPr lang="en-IN" dirty="0">
                <a:solidFill>
                  <a:srgbClr val="994646"/>
                </a:solidFill>
                <a:latin typeface="Consolas" panose="020B0609020204030204" pitchFamily="49" charset="0"/>
              </a:rPr>
              <a:t>99</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solidFill>
                  <a:schemeClr val="bg1">
                    <a:lumMod val="50000"/>
                  </a:schemeClr>
                </a:solidFill>
                <a:latin typeface="Consolas" panose="020B0609020204030204" pitchFamily="49" charset="0"/>
                <a:cs typeface="Calibri" panose="020F0502020204030204" pitchFamily="34" charset="0"/>
              </a:rPr>
              <a:t>     }) </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1323758432"/>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D5E915E0-5449-473D-B5FD-5525B8495C98}"/>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ea typeface="Source Code Pro" panose="020B0509030403020204" pitchFamily="49" charset="0"/>
              </a:rPr>
              <a:t>function </a:t>
            </a:r>
            <a:r>
              <a:rPr lang="en-IN" dirty="0">
                <a:solidFill>
                  <a:schemeClr val="accent1">
                    <a:lumMod val="50000"/>
                  </a:schemeClr>
                </a:solidFill>
                <a:latin typeface="Consolas" panose="020B0609020204030204" pitchFamily="49" charset="0"/>
              </a:rPr>
              <a:t>findProductByRangeID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_startID, _endID</a:t>
            </a:r>
            <a:r>
              <a:rPr lang="en-IN" dirty="0">
                <a:solidFill>
                  <a:schemeClr val="bg1">
                    <a:lumMod val="50000"/>
                  </a:schemeClr>
                </a:solidFill>
                <a:latin typeface="Consolas" panose="020B0609020204030204" pitchFamily="49" charset="0"/>
                <a:ea typeface="Source Code Pro" panose="020B0509030403020204" pitchFamily="49" charset="0"/>
              </a:rPr>
              <a:t>) {</a:t>
            </a:r>
          </a:p>
          <a:p>
            <a:pPr marL="900113" indent="-276225"/>
            <a:r>
              <a:rPr lang="en-IN" dirty="0">
                <a:solidFill>
                  <a:srgbClr val="B22251"/>
                </a:solidFill>
                <a:latin typeface="Consolas" panose="020B0609020204030204" pitchFamily="49" charset="0"/>
                <a:ea typeface="Source Code Pro" panose="020B0509030403020204" pitchFamily="49" charset="0"/>
              </a:rPr>
              <a:t>return</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cs typeface="Calibri" panose="020F0502020204030204" pitchFamily="34" charset="0"/>
              </a:rPr>
              <a:t>products</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find</a:t>
            </a:r>
            <a:r>
              <a:rPr lang="en-IN" dirty="0">
                <a:solidFill>
                  <a:schemeClr val="bg2">
                    <a:lumMod val="75000"/>
                  </a:schemeClr>
                </a:solidFill>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$and</a:t>
            </a:r>
            <a:r>
              <a:rPr lang="en-IN" dirty="0">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$gte</a:t>
            </a:r>
            <a:r>
              <a:rPr lang="en-IN" dirty="0">
                <a:latin typeface="Consolas" panose="020B0609020204030204" pitchFamily="49" charset="0"/>
                <a:ea typeface="Source Code Pro" panose="020B0509030403020204" pitchFamily="49" charset="0"/>
              </a:rPr>
              <a:t>: _startID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$lte</a:t>
            </a:r>
            <a:r>
              <a:rPr lang="en-IN" dirty="0">
                <a:latin typeface="Consolas" panose="020B0609020204030204" pitchFamily="49" charset="0"/>
                <a:ea typeface="Source Code Pro" panose="020B0509030403020204" pitchFamily="49" charset="0"/>
              </a:rPr>
              <a:t>: _endID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false</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productname:</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2">
                  <a:lumMod val="75000"/>
                </a:schemeClr>
              </a:solidFill>
              <a:latin typeface="Consolas" panose="020B0609020204030204" pitchFamily="49" charset="0"/>
              <a:ea typeface="Source Code Pro" panose="020B0509030403020204" pitchFamily="49" charset="0"/>
            </a:endParaRPr>
          </a:p>
          <a:p>
            <a:pPr marL="266700"/>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1">
                  <a:lumMod val="50000"/>
                </a:schemeClr>
              </a:solidFill>
              <a:latin typeface="Consolas" panose="020B0609020204030204" pitchFamily="49" charset="0"/>
              <a:ea typeface="Source Code Pro" panose="020B0509030403020204" pitchFamily="49" charset="0"/>
            </a:endParaRPr>
          </a:p>
        </p:txBody>
      </p:sp>
      <p:sp>
        <p:nvSpPr>
          <p:cNvPr id="9" name="TextBox 8">
            <a:extLst>
              <a:ext uri="{FF2B5EF4-FFF2-40B4-BE49-F238E27FC236}">
                <a16:creationId xmlns:a16="http://schemas.microsoft.com/office/drawing/2014/main" id="{E7C0E1BA-5005-4AC5-8D6D-12F135B1F7EF}"/>
              </a:ext>
            </a:extLst>
          </p:cNvPr>
          <p:cNvSpPr txBox="1"/>
          <p:nvPr/>
        </p:nvSpPr>
        <p:spPr>
          <a:xfrm>
            <a:off x="1524000" y="2708920"/>
            <a:ext cx="9144000" cy="264687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productValidation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solidFill>
                  <a:srgbClr val="CC3887"/>
                </a:solidFill>
                <a:latin typeface="Consolas" panose="020B0609020204030204" pitchFamily="49" charset="0"/>
                <a:cs typeface="Calibri" panose="020F0502020204030204" pitchFamily="34" charset="0"/>
              </a:rPr>
              <a:t>var</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x</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 </a:t>
            </a:r>
            <a:r>
              <a:rPr lang="en-IN" dirty="0">
                <a:solidFill>
                  <a:srgbClr val="994646"/>
                </a:solidFill>
                <a:latin typeface="Consolas" panose="020B0609020204030204" pitchFamily="49" charset="0"/>
              </a:rPr>
              <a:t>0</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812800" defTabSz="98742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p>
          <a:p>
            <a:pPr marL="812800" defTabSz="987425"/>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i="1" dirty="0">
                <a:solidFill>
                  <a:srgbClr val="036883"/>
                </a:solidFill>
                <a:latin typeface="Consolas" panose="020B0609020204030204" pitchFamily="49" charset="0"/>
              </a:rPr>
              <a:t>else</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"Document not found!"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42088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103459"/>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629292"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latin typeface="Consolas" panose="020B0609020204030204" pitchFamily="49" charset="0"/>
              </a:rPr>
              <a:t> =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 Math.round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accent5"/>
                </a:solidFill>
                <a:latin typeface="Consolas" panose="020B0609020204030204" pitchFamily="49" charset="0"/>
              </a:rPr>
              <a:t>*</a:t>
            </a:r>
            <a:r>
              <a:rPr lang="en-IN" dirty="0">
                <a:solidFill>
                  <a:srgbClr val="994646"/>
                </a:solidFill>
                <a:latin typeface="Consolas" panose="020B0609020204030204" pitchFamily="49" charset="0"/>
              </a:rPr>
              <a:t>800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solidFill>
                <a:latin typeface="Consolas" panose="020B0609020204030204" pitchFamily="49" charset="0"/>
              </a:rPr>
              <a:t>+</a:t>
            </a:r>
            <a:r>
              <a:rPr lang="en-IN" dirty="0">
                <a:solidFill>
                  <a:srgbClr val="994646"/>
                </a:solidFill>
                <a:latin typeface="Consolas" panose="020B0609020204030204" pitchFamily="49" charset="0"/>
              </a:rPr>
              <a:t>100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pPr marL="174625"/>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3635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285750" indent="-285750">
              <a:buFont typeface="Arial" panose="020B0604020202020204" pitchFamily="34" charset="0"/>
              <a:buChar char="•"/>
            </a:pPr>
            <a:endParaRPr lang="en-IN" sz="600" dirty="0">
              <a:latin typeface="Consolas" panose="020B0609020204030204" pitchFamily="49" charset="0"/>
            </a:endParaRPr>
          </a:p>
          <a:p>
            <a:pPr marL="285750" indent="-285750">
              <a:buFont typeface="Arial" panose="020B0604020202020204" pitchFamily="34" charset="0"/>
              <a:buChar char="•"/>
            </a:pPr>
            <a:r>
              <a:rPr lang="en-IN" dirty="0">
                <a:latin typeface="Consolas" panose="020B0609020204030204" pitchFamily="49" charset="0"/>
              </a:rPr>
              <a:t>fn();</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70892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FD3F820-11AC-4390-9A5D-6572EF6A3E0B}"/>
              </a:ext>
            </a:extLst>
          </p:cNvPr>
          <p:cNvSpPr txBox="1"/>
          <p:nvPr/>
        </p:nvSpPr>
        <p:spPr>
          <a:xfrm>
            <a:off x="299356" y="2924944"/>
            <a:ext cx="11485276"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auto_increment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title, author, pages, language, rate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a:t>
            </a:r>
            <a:r>
              <a:rPr lang="en-IN" dirty="0">
                <a:solidFill>
                  <a:srgbClr val="00B0F0"/>
                </a:solidFill>
                <a:latin typeface="Consolas" panose="020B0609020204030204" pitchFamily="49" charset="0"/>
              </a:rPr>
              <a:t>let</a:t>
            </a:r>
            <a:r>
              <a:rPr lang="en-IN" dirty="0">
                <a:latin typeface="Consolas" panose="020B0609020204030204" pitchFamily="49" charset="0"/>
              </a:rPr>
              <a:t> a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solidFill>
                <a:latin typeface="Consolas" panose="020B0609020204030204" pitchFamily="49" charset="0"/>
              </a:rPr>
              <a:t>+</a:t>
            </a:r>
            <a:r>
              <a:rPr lang="en-IN" dirty="0">
                <a:latin typeface="Consolas" panose="020B0609020204030204" pitchFamily="49" charset="0"/>
              </a:rPr>
              <a:t> 1;</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_id: a,</a:t>
            </a:r>
          </a:p>
          <a:p>
            <a:r>
              <a:rPr lang="en-IN" dirty="0">
                <a:latin typeface="Consolas" panose="020B0609020204030204" pitchFamily="49" charset="0"/>
              </a:rPr>
              <a:t>	   title: title,</a:t>
            </a:r>
          </a:p>
          <a:p>
            <a:r>
              <a:rPr lang="en-IN" dirty="0">
                <a:latin typeface="Consolas" panose="020B0609020204030204" pitchFamily="49" charset="0"/>
              </a:rPr>
              <a:t>	   author: author,</a:t>
            </a:r>
          </a:p>
          <a:p>
            <a:r>
              <a:rPr lang="en-IN" dirty="0">
                <a:latin typeface="Consolas" panose="020B0609020204030204" pitchFamily="49" charset="0"/>
              </a:rPr>
              <a:t>	   pages: pages,</a:t>
            </a:r>
          </a:p>
          <a:p>
            <a:r>
              <a:rPr lang="en-IN" dirty="0">
                <a:latin typeface="Consolas" panose="020B0609020204030204" pitchFamily="49" charset="0"/>
              </a:rPr>
              <a:t>	   language: language,</a:t>
            </a:r>
          </a:p>
          <a:p>
            <a:r>
              <a:rPr lang="en-IN" dirty="0">
                <a:latin typeface="Consolas" panose="020B0609020204030204" pitchFamily="49" charset="0"/>
              </a:rPr>
              <a:t>	   rate: rate</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758804893"/>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485276" cy="304698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split_rs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rgbClr val="669900"/>
                </a:solidFill>
                <a:latin typeface="Consolas" panose="020B0609020204030204" pitchFamily="49" charset="0"/>
                <a:ea typeface="Source Code Pro" panose="020B0509030403020204" pitchFamily="49" charset="0"/>
              </a:rPr>
              <a:t>/* split Rs.970  into Rs and 970 */</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for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in </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if</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a:t>
            </a:r>
            <a:r>
              <a:rPr lang="en-IN" dirty="0">
                <a:solidFill>
                  <a:schemeClr val="accent5"/>
                </a:solidFill>
                <a:latin typeface="Consolas" panose="020B0609020204030204" pitchFamily="49" charset="0"/>
              </a:rPr>
              <a:t>==</a:t>
            </a:r>
            <a:r>
              <a:rPr lang="en-IN" dirty="0">
                <a:latin typeface="Consolas" panose="020B0609020204030204" pitchFamily="49" charset="0"/>
              </a:rPr>
              <a:t> 'rate'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.rate.split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170858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1524000" y="1412776"/>
            <a:ext cx="9144000" cy="3970318"/>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rPr>
              <a:t>variable</a:t>
            </a:r>
            <a:r>
              <a:rPr lang="en-IN" dirty="0">
                <a:latin typeface="Source Code Pro" panose="020B0509030403020204" pitchFamily="49" charset="0"/>
                <a:ea typeface="Source Code Pro" panose="020B0509030403020204" pitchFamily="49" charset="0"/>
              </a:rPr>
              <a:t> === null)</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Null Test</a:t>
            </a:r>
          </a:p>
        </p:txBody>
      </p:sp>
    </p:spTree>
    <p:extLst>
      <p:ext uri="{BB962C8B-B14F-4D97-AF65-F5344CB8AC3E}">
        <p14:creationId xmlns:p14="http://schemas.microsoft.com/office/powerpoint/2010/main" val="2822577787"/>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1524000" y="1412776"/>
            <a:ext cx="9144000" cy="3970318"/>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(variable === '')</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Empty String Test</a:t>
            </a:r>
          </a:p>
        </p:txBody>
      </p:sp>
    </p:spTree>
    <p:extLst>
      <p:ext uri="{BB962C8B-B14F-4D97-AF65-F5344CB8AC3E}">
        <p14:creationId xmlns:p14="http://schemas.microsoft.com/office/powerpoint/2010/main" val="2711163490"/>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1524000" y="1412776"/>
            <a:ext cx="9144000" cy="5078313"/>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(typeof variable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or --</a:t>
            </a:r>
          </a:p>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(variable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Undefined Test</a:t>
            </a:r>
          </a:p>
        </p:txBody>
      </p:sp>
    </p:spTree>
    <p:extLst>
      <p:ext uri="{BB962C8B-B14F-4D97-AF65-F5344CB8AC3E}">
        <p14:creationId xmlns:p14="http://schemas.microsoft.com/office/powerpoint/2010/main" val="288093609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1524000" y="1412776"/>
            <a:ext cx="9144000" cy="3970318"/>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(variable === false)</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False Test</a:t>
            </a:r>
          </a:p>
        </p:txBody>
      </p:sp>
    </p:spTree>
    <p:extLst>
      <p:ext uri="{BB962C8B-B14F-4D97-AF65-F5344CB8AC3E}">
        <p14:creationId xmlns:p14="http://schemas.microsoft.com/office/powerpoint/2010/main" val="35734188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val="19210612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1524000" y="1412776"/>
            <a:ext cx="9144000" cy="3970318"/>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(variable === 0)</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Zero Test</a:t>
            </a:r>
          </a:p>
        </p:txBody>
      </p:sp>
    </p:spTree>
    <p:extLst>
      <p:ext uri="{BB962C8B-B14F-4D97-AF65-F5344CB8AC3E}">
        <p14:creationId xmlns:p14="http://schemas.microsoft.com/office/powerpoint/2010/main" val="2493011980"/>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335360" y="1412776"/>
            <a:ext cx="11377264" cy="5078313"/>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(typeof variable == 'number' &amp;&amp; !parseFloat(variable) &amp;&amp; variable !== 0)</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or --</a:t>
            </a:r>
          </a:p>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(isNaN(variable))</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NaN Test</a:t>
            </a:r>
          </a:p>
        </p:txBody>
      </p:sp>
    </p:spTree>
    <p:extLst>
      <p:ext uri="{BB962C8B-B14F-4D97-AF65-F5344CB8AC3E}">
        <p14:creationId xmlns:p14="http://schemas.microsoft.com/office/powerpoint/2010/main" val="318899055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Enter image description here">
            <a:extLst>
              <a:ext uri="{FF2B5EF4-FFF2-40B4-BE49-F238E27FC236}">
                <a16:creationId xmlns:a16="http://schemas.microsoft.com/office/drawing/2014/main" id="{66406769-5960-20A9-A325-EF248F1CF3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48B2490E-E6FF-F071-4A66-1D98564E8CA9}"/>
              </a:ext>
            </a:extLst>
          </p:cNvPr>
          <p:cNvSpPr txBox="1"/>
          <p:nvPr/>
        </p:nvSpPr>
        <p:spPr>
          <a:xfrm>
            <a:off x="119336" y="0"/>
            <a:ext cx="1140056" cy="523220"/>
          </a:xfrm>
          <a:prstGeom prst="rect">
            <a:avLst/>
          </a:prstGeom>
          <a:noFill/>
        </p:spPr>
        <p:txBody>
          <a:bodyPr wrap="none" rtlCol="0">
            <a:spAutoFit/>
          </a:bodyPr>
          <a:lstStyle/>
          <a:p>
            <a:r>
              <a:rPr lang="en-US" sz="2800" dirty="0">
                <a:solidFill>
                  <a:srgbClr val="C00000"/>
                </a:solidFill>
              </a:rPr>
              <a:t>x == y</a:t>
            </a:r>
            <a:endParaRPr lang="en-IN" sz="2800" dirty="0">
              <a:solidFill>
                <a:srgbClr val="C00000"/>
              </a:solidFill>
            </a:endParaRPr>
          </a:p>
        </p:txBody>
      </p:sp>
    </p:spTree>
    <p:extLst>
      <p:ext uri="{BB962C8B-B14F-4D97-AF65-F5344CB8AC3E}">
        <p14:creationId xmlns:p14="http://schemas.microsoft.com/office/powerpoint/2010/main" val="1565066302"/>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Enter image description here">
            <a:extLst>
              <a:ext uri="{FF2B5EF4-FFF2-40B4-BE49-F238E27FC236}">
                <a16:creationId xmlns:a16="http://schemas.microsoft.com/office/drawing/2014/main" id="{C720F348-7052-673F-3DC0-E55D8179E9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1999"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53A34E2D-1940-2303-C761-83CA6785894D}"/>
              </a:ext>
            </a:extLst>
          </p:cNvPr>
          <p:cNvSpPr txBox="1"/>
          <p:nvPr/>
        </p:nvSpPr>
        <p:spPr>
          <a:xfrm>
            <a:off x="119336" y="0"/>
            <a:ext cx="1350050" cy="523220"/>
          </a:xfrm>
          <a:prstGeom prst="rect">
            <a:avLst/>
          </a:prstGeom>
          <a:noFill/>
        </p:spPr>
        <p:txBody>
          <a:bodyPr wrap="none" rtlCol="0">
            <a:spAutoFit/>
          </a:bodyPr>
          <a:lstStyle/>
          <a:p>
            <a:r>
              <a:rPr lang="en-US" sz="2800" dirty="0">
                <a:solidFill>
                  <a:srgbClr val="C00000"/>
                </a:solidFill>
              </a:rPr>
              <a:t>x === y</a:t>
            </a:r>
            <a:endParaRPr lang="en-IN" sz="2800" dirty="0">
              <a:solidFill>
                <a:srgbClr val="C00000"/>
              </a:solidFill>
            </a:endParaRPr>
          </a:p>
        </p:txBody>
      </p:sp>
    </p:spTree>
    <p:extLst>
      <p:ext uri="{BB962C8B-B14F-4D97-AF65-F5344CB8AC3E}">
        <p14:creationId xmlns:p14="http://schemas.microsoft.com/office/powerpoint/2010/main" val="1150088517"/>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9007594" cy="646331"/>
          </a:xfrm>
          <a:prstGeom prst="rect">
            <a:avLst/>
          </a:prstGeom>
        </p:spPr>
        <p:txBody>
          <a:bodyPr wrap="non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update }, { options })</a:t>
            </a: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479376" y="4039235"/>
            <a:ext cx="11233248" cy="166199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rPr>
              <a:t>"programmer</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"sales"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p:cNvSpPr/>
          <p:nvPr/>
        </p:nvSpPr>
        <p:spPr>
          <a:xfrm>
            <a:off x="1524000" y="2884874"/>
            <a:ext cx="9140949" cy="369332"/>
          </a:xfrm>
          <a:prstGeom prst="rect">
            <a:avLst/>
          </a:prstGeom>
        </p:spPr>
        <p:txBody>
          <a:bodyPr wrap="square">
            <a:spAutoFit/>
          </a:bodyPr>
          <a:lstStyle/>
          <a:p>
            <a:r>
              <a:rPr lang="en-US"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 </a:t>
            </a:r>
          </a:p>
          <a:p>
            <a:r>
              <a:rPr lang="en-IN" dirty="0"/>
              <a:t>db.collection.updateMany()</a:t>
            </a:r>
            <a:endParaRPr lang="en-US" dirty="0"/>
          </a:p>
          <a:p>
            <a:endParaRPr lang="en-US" dirty="0"/>
          </a:p>
        </p:txBody>
      </p:sp>
      <p:sp>
        <p:nvSpPr>
          <p:cNvPr id="3" name="Rectangle 2"/>
          <p:cNvSpPr/>
          <p:nvPr/>
        </p:nvSpPr>
        <p:spPr>
          <a:xfrm>
            <a:off x="1127448" y="3861048"/>
            <a:ext cx="9937104" cy="738664"/>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updateOne()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a:p>
            <a:endParaRPr lang="en-US" sz="600" dirty="0">
              <a:solidFill>
                <a:srgbClr val="FF5A36"/>
              </a:solidFill>
              <a:latin typeface="SimSun" panose="02010600030101010101" pitchFamily="2" charset="-122"/>
              <a:ea typeface="SimSun" panose="02010600030101010101" pitchFamily="2" charset="-122"/>
              <a:cs typeface="Arial" panose="020B0604020202020204" pitchFamily="34" charset="0"/>
            </a:endParaRPr>
          </a:p>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updateMany()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
        <p:nvSpPr>
          <p:cNvPr id="5" name="Rectangle 4">
            <a:extLst>
              <a:ext uri="{FF2B5EF4-FFF2-40B4-BE49-F238E27FC236}">
                <a16:creationId xmlns:a16="http://schemas.microsoft.com/office/drawing/2014/main" id="{76135792-3FDE-9B9E-68B7-77642255BBB0}"/>
              </a:ext>
            </a:extLst>
          </p:cNvPr>
          <p:cNvSpPr/>
          <p:nvPr/>
        </p:nvSpPr>
        <p:spPr>
          <a:xfrm>
            <a:off x="299356" y="220320"/>
            <a:ext cx="11593288" cy="1569660"/>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191941974"/>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673188" y="762000"/>
            <a:ext cx="8845624" cy="1600438"/>
          </a:xfrm>
          <a:prstGeom prst="rect">
            <a:avLst/>
          </a:prstGeom>
        </p:spPr>
        <p:txBody>
          <a:bodyPr wrap="square">
            <a:spAutoFit/>
          </a:bodyPr>
          <a:lstStyle/>
          <a:p>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p>
          <a:p>
            <a:endParaRPr lang="en-US" sz="400" dirty="0"/>
          </a:p>
          <a:p>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a:p>
            <a:endParaRPr lang="en-IN" dirty="0"/>
          </a:p>
        </p:txBody>
      </p:sp>
      <p:sp>
        <p:nvSpPr>
          <p:cNvPr id="8" name="Rectangle 7"/>
          <p:cNvSpPr/>
          <p:nvPr/>
        </p:nvSpPr>
        <p:spPr>
          <a:xfrm>
            <a:off x="1524000" y="2276872"/>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updateOne</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17" name="Rectangle 16">
            <a:extLst>
              <a:ext uri="{FF2B5EF4-FFF2-40B4-BE49-F238E27FC236}">
                <a16:creationId xmlns:a16="http://schemas.microsoft.com/office/drawing/2014/main" id="{6D7B71ED-369E-4850-9FCD-DC0F923DAED8}"/>
              </a:ext>
            </a:extLst>
          </p:cNvPr>
          <p:cNvSpPr/>
          <p:nvPr/>
        </p:nvSpPr>
        <p:spPr>
          <a:xfrm>
            <a:off x="1556658" y="3501008"/>
            <a:ext cx="9708248" cy="369332"/>
          </a:xfrm>
          <a:prstGeom prst="rect">
            <a:avLst/>
          </a:prstGeom>
        </p:spPr>
        <p:txBody>
          <a:bodyPr wrap="square">
            <a:spAutoFit/>
          </a:bodyPr>
          <a:lstStyle/>
          <a:p>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field: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 {</a:t>
            </a:r>
            <a:r>
              <a:rPr lang="en-US" dirty="0">
                <a:solidFill>
                  <a:srgbClr val="B22251"/>
                </a:solidFill>
                <a:latin typeface="Consolas" panose="020B0609020204030204" pitchFamily="49" charset="0"/>
              </a:rPr>
              <a:t> upsert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true </a:t>
            </a:r>
            <a:r>
              <a:rPr lang="en-US" dirty="0">
                <a:solidFill>
                  <a:srgbClr val="061621"/>
                </a:solidFill>
                <a:latin typeface="Source Code Pro" panose="020B0509030403020204" pitchFamily="49" charset="0"/>
              </a:rPr>
              <a:t>}</a:t>
            </a:r>
          </a:p>
        </p:txBody>
      </p:sp>
      <p:sp>
        <p:nvSpPr>
          <p:cNvPr id="24" name="TextBox 23">
            <a:extLst>
              <a:ext uri="{FF2B5EF4-FFF2-40B4-BE49-F238E27FC236}">
                <a16:creationId xmlns:a16="http://schemas.microsoft.com/office/drawing/2014/main" id="{1AC68FC7-AD14-4231-963E-AEA15DDB58EB}"/>
              </a:ext>
            </a:extLst>
          </p:cNvPr>
          <p:cNvSpPr txBox="1"/>
          <p:nvPr/>
        </p:nvSpPr>
        <p:spPr>
          <a:xfrm>
            <a:off x="407368" y="4658360"/>
            <a:ext cx="11449272" cy="193899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operator replaces the value of a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will add a new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you specify multiple field-value pairs, </a:t>
            </a:r>
            <a:r>
              <a:rPr lang="en-US" dirty="0">
                <a:solidFill>
                  <a:srgbClr val="D83713"/>
                </a:solidFill>
                <a:latin typeface="Palatino Linotype" panose="02040502050505030304" pitchFamily="18" charset="0"/>
              </a:rPr>
              <a:t>$set </a:t>
            </a:r>
            <a:r>
              <a:rPr lang="en-US" dirty="0">
                <a:latin typeface="Palatino Linotype" panose="02040502050505030304" pitchFamily="18" charset="0"/>
              </a:rPr>
              <a:t>will update or create each field.</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 specify a &lt;field&gt; in an embedded document or in an array, use dot notation.</a:t>
            </a:r>
          </a:p>
        </p:txBody>
      </p:sp>
      <p:sp>
        <p:nvSpPr>
          <p:cNvPr id="2" name="Rectangle 1">
            <a:extLst>
              <a:ext uri="{FF2B5EF4-FFF2-40B4-BE49-F238E27FC236}">
                <a16:creationId xmlns:a16="http://schemas.microsoft.com/office/drawing/2014/main" id="{8FC9925A-6D02-C14B-3716-FE4274F4E8A1}"/>
              </a:ext>
            </a:extLst>
          </p:cNvPr>
          <p:cNvSpPr/>
          <p:nvPr/>
        </p:nvSpPr>
        <p:spPr>
          <a:xfrm>
            <a:off x="1524000" y="2843644"/>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updateMany</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Tree>
    <p:extLst>
      <p:ext uri="{BB962C8B-B14F-4D97-AF65-F5344CB8AC3E}">
        <p14:creationId xmlns:p14="http://schemas.microsoft.com/office/powerpoint/2010/main" val="3916522350"/>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$inc</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increments a field by a specified value.</a:t>
            </a:r>
          </a:p>
        </p:txBody>
      </p:sp>
    </p:spTree>
    <p:extLst>
      <p:ext uri="{BB962C8B-B14F-4D97-AF65-F5344CB8AC3E}">
        <p14:creationId xmlns:p14="http://schemas.microsoft.com/office/powerpoint/2010/main" val="1759580174"/>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$inc</a:t>
            </a:r>
            <a:r>
              <a:rPr lang="en-US" dirty="0"/>
              <a:t> operator increments a field by a specified value.</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&lt;amount1&gt;,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&lt;amount2&gt;, ... } }</a:t>
            </a:r>
          </a:p>
        </p:txBody>
      </p:sp>
      <p:sp>
        <p:nvSpPr>
          <p:cNvPr id="9" name="Rectangle 8"/>
          <p:cNvSpPr/>
          <p:nvPr/>
        </p:nvSpPr>
        <p:spPr>
          <a:xfrm>
            <a:off x="551384" y="3635732"/>
            <a:ext cx="1116124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rgbClr val="994646"/>
                </a:solidFill>
                <a:latin typeface="Source Code Pro" panose="020B0509030403020204" pitchFamily="49" charset="0"/>
                <a:ea typeface="Source Code Pro" panose="020B0509030403020204" pitchFamily="49" charset="0"/>
              </a:rPr>
              <a:t>111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TextBox 2">
            <a:extLst>
              <a:ext uri="{FF2B5EF4-FFF2-40B4-BE49-F238E27FC236}">
                <a16:creationId xmlns:a16="http://schemas.microsoft.com/office/drawing/2014/main" id="{8864978C-BEFD-A29F-0A2D-81DA2AE5A5CF}"/>
              </a:ext>
            </a:extLst>
          </p:cNvPr>
          <p:cNvSpPr txBox="1"/>
          <p:nvPr/>
        </p:nvSpPr>
        <p:spPr>
          <a:xfrm>
            <a:off x="1524000" y="2204864"/>
            <a:ext cx="8994812" cy="923330"/>
          </a:xfrm>
          <a:prstGeom prst="rect">
            <a:avLst/>
          </a:prstGeom>
          <a:noFill/>
        </p:spPr>
        <p:txBody>
          <a:bodyPr wrap="square">
            <a:spAutoFit/>
          </a:bodyPr>
          <a:lstStyle/>
          <a:p>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amount2</a:t>
            </a:r>
            <a:r>
              <a:rPr lang="en-US" dirty="0">
                <a:solidFill>
                  <a:srgbClr val="061621"/>
                </a:solidFill>
                <a:latin typeface="Source Code Pro" panose="020B0509030403020204" pitchFamily="49" charset="0"/>
                <a:ea typeface="Source Code Pro" panose="020B0509030403020204" pitchFamily="49" charset="0"/>
              </a:rPr>
              <a:t>&gt;, ... } }</a:t>
            </a:r>
          </a:p>
          <a:p>
            <a:endParaRPr lang="en-IN" dirty="0"/>
          </a:p>
        </p:txBody>
      </p:sp>
    </p:spTree>
    <p:extLst>
      <p:ext uri="{BB962C8B-B14F-4D97-AF65-F5344CB8AC3E}">
        <p14:creationId xmlns:p14="http://schemas.microsoft.com/office/powerpoint/2010/main" val="21802460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$unset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deletes a particular field.</a:t>
            </a: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$unset</a:t>
            </a:r>
            <a:r>
              <a:rPr lang="en-US" dirty="0">
                <a:solidFill>
                  <a:srgbClr val="FF8C00"/>
                </a:solidFill>
              </a:rPr>
              <a:t> </a:t>
            </a:r>
            <a:r>
              <a:rPr lang="en-US" dirty="0"/>
              <a:t>operator deletes a particular field.</a:t>
            </a:r>
            <a:endParaRPr lang="en-IN" dirty="0"/>
          </a:p>
        </p:txBody>
      </p:sp>
      <p:sp>
        <p:nvSpPr>
          <p:cNvPr id="8" name="Rectangle 7"/>
          <p:cNvSpPr/>
          <p:nvPr/>
        </p:nvSpPr>
        <p:spPr>
          <a:xfrm>
            <a:off x="1524000" y="1611868"/>
            <a:ext cx="9144000" cy="1754326"/>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 ... } }</a:t>
            </a:r>
          </a:p>
          <a:p>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field3</a:t>
            </a:r>
            <a:r>
              <a:rPr lang="en-US" dirty="0">
                <a:solidFill>
                  <a:srgbClr val="061621"/>
                </a:solidFill>
                <a:latin typeface="Source Code Pro" panose="020B0509030403020204" pitchFamily="49" charset="0"/>
                <a:ea typeface="Source Code Pro" panose="020B0509030403020204" pitchFamily="49" charset="0"/>
              </a:rPr>
              <a:t>&gt;, ... ]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9" name="Rectangle 8"/>
          <p:cNvSpPr/>
          <p:nvPr/>
        </p:nvSpPr>
        <p:spPr>
          <a:xfrm>
            <a:off x="119336" y="3905180"/>
            <a:ext cx="11701300"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994646"/>
                </a:solidFill>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TextBox 2">
            <a:extLst>
              <a:ext uri="{FF2B5EF4-FFF2-40B4-BE49-F238E27FC236}">
                <a16:creationId xmlns:a16="http://schemas.microsoft.com/office/drawing/2014/main" id="{2C11FAA7-AB50-B8BE-5249-254596CF0218}"/>
              </a:ext>
            </a:extLst>
          </p:cNvPr>
          <p:cNvSpPr txBox="1"/>
          <p:nvPr/>
        </p:nvSpPr>
        <p:spPr>
          <a:xfrm>
            <a:off x="119336" y="5602962"/>
            <a:ext cx="11485276"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x: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'name’, 'sal'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613658472"/>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$rename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updates the name of a field.</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$rename</a:t>
            </a:r>
            <a:endParaRPr lang="en-US" dirty="0"/>
          </a:p>
        </p:txBody>
      </p:sp>
    </p:spTree>
    <p:extLst>
      <p:ext uri="{BB962C8B-B14F-4D97-AF65-F5344CB8AC3E}">
        <p14:creationId xmlns:p14="http://schemas.microsoft.com/office/powerpoint/2010/main" val="795036626"/>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$rename </a:t>
            </a:r>
            <a:r>
              <a:rPr lang="en-US" dirty="0"/>
              <a:t>operator updates the name of a field.</a:t>
            </a:r>
            <a:endParaRPr lang="en-IN" dirty="0"/>
          </a:p>
        </p:txBody>
      </p:sp>
      <p:sp>
        <p:nvSpPr>
          <p:cNvPr id="8" name="Rectangle 7"/>
          <p:cNvSpPr/>
          <p:nvPr/>
        </p:nvSpPr>
        <p:spPr>
          <a:xfrm>
            <a:off x="1217712" y="1619508"/>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oldfield1</a:t>
            </a:r>
            <a:r>
              <a:rPr lang="en-US" dirty="0">
                <a:solidFill>
                  <a:srgbClr val="061621"/>
                </a:solidFill>
                <a:latin typeface="Source Code Pro" panose="020B0509030403020204" pitchFamily="49" charset="0"/>
                <a:ea typeface="Source Code Pro" panose="020B0509030403020204" pitchFamily="49" charset="0"/>
              </a:rPr>
              <a:t>&gt;: &lt;newName1&gt;, &lt;</a:t>
            </a:r>
            <a:r>
              <a:rPr lang="en-US" dirty="0">
                <a:solidFill>
                  <a:srgbClr val="12824D"/>
                </a:solidFill>
                <a:highlight>
                  <a:srgbClr val="F9FBFA"/>
                </a:highlight>
                <a:latin typeface="Source Code Pro" panose="020B0509030403020204" pitchFamily="49" charset="0"/>
              </a:rPr>
              <a:t>oldfield2</a:t>
            </a:r>
            <a:r>
              <a:rPr lang="en-US" dirty="0">
                <a:solidFill>
                  <a:srgbClr val="061621"/>
                </a:solidFill>
                <a:latin typeface="Source Code Pro" panose="020B0509030403020204" pitchFamily="49" charset="0"/>
                <a:ea typeface="Source Code Pro" panose="020B0509030403020204" pitchFamily="49" charset="0"/>
              </a:rPr>
              <a:t>&gt;: &lt;newName2&gt;, ... } }</a:t>
            </a:r>
          </a:p>
        </p:txBody>
      </p:sp>
      <p:sp>
        <p:nvSpPr>
          <p:cNvPr id="9" name="Rectangle 8"/>
          <p:cNvSpPr/>
          <p:nvPr/>
        </p:nvSpPr>
        <p:spPr>
          <a:xfrm>
            <a:off x="299356" y="2731293"/>
            <a:ext cx="11593288"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634719328"/>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8" name="TextBox 7">
            <a:extLst>
              <a:ext uri="{FF2B5EF4-FFF2-40B4-BE49-F238E27FC236}">
                <a16:creationId xmlns:a16="http://schemas.microsoft.com/office/drawing/2014/main" id="{7D720DAB-9BBD-4CC5-AF42-D93D9497B120}"/>
              </a:ext>
            </a:extLst>
          </p:cNvPr>
          <p:cNvSpPr txBox="1"/>
          <p:nvPr/>
        </p:nvSpPr>
        <p:spPr>
          <a:xfrm>
            <a:off x="407368" y="2986494"/>
            <a:ext cx="11449272" cy="3754874"/>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appends a specified value to an array  &lt;field&gt;.</a:t>
            </a:r>
            <a:endParaRPr lang="en-IN" dirty="0">
              <a:latin typeface="Palatino Linotype" panose="02040502050505030304" pitchFamily="18" charset="0"/>
            </a:endParaRPr>
          </a:p>
          <a:p>
            <a:pPr marL="285750" indent="-285750">
              <a:buFont typeface="Arial" panose="020B0604020202020204" pitchFamily="34" charset="0"/>
              <a:buChar char="•"/>
            </a:pPr>
            <a:endParaRPr lang="en-IN" sz="6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$each </a:t>
            </a:r>
            <a:r>
              <a:rPr lang="en-US" dirty="0">
                <a:latin typeface="Palatino Linotype" panose="02040502050505030304" pitchFamily="18" charset="0"/>
              </a:rPr>
              <a:t>with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to append multiple values to an array &lt;field&gt;.</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$pop </a:t>
            </a:r>
            <a:r>
              <a:rPr lang="en-US" dirty="0">
                <a:latin typeface="Palatino Linotype" panose="02040502050505030304" pitchFamily="18" charset="0"/>
              </a:rPr>
              <a:t>operator removes the first or last element of an array. Pass value of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first element of an array and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last element in an array.</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$pull</a:t>
            </a:r>
            <a:r>
              <a:rPr lang="en-US" dirty="0">
                <a:latin typeface="Palatino Linotype" panose="02040502050505030304" pitchFamily="18" charset="0"/>
              </a:rPr>
              <a:t> operator removes from an existing array all the value or values that match a specified condition.</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$pullAll</a:t>
            </a:r>
            <a:r>
              <a:rPr lang="en-US" dirty="0">
                <a:latin typeface="Palatino Linotype" panose="02040502050505030304" pitchFamily="18" charset="0"/>
              </a:rPr>
              <a:t> operator removes all instances of the specified values from an existing array. Unlike the </a:t>
            </a:r>
            <a:r>
              <a:rPr lang="en-US" dirty="0">
                <a:solidFill>
                  <a:srgbClr val="D83713"/>
                </a:solidFill>
                <a:latin typeface="Palatino Linotype" panose="02040502050505030304" pitchFamily="18" charset="0"/>
              </a:rPr>
              <a:t>$pull</a:t>
            </a:r>
            <a:r>
              <a:rPr lang="en-US" dirty="0">
                <a:latin typeface="Palatino Linotype" panose="02040502050505030304" pitchFamily="18" charset="0"/>
              </a:rPr>
              <a:t> operator that removes elements by specifying a query, </a:t>
            </a:r>
            <a:r>
              <a:rPr lang="en-US" dirty="0">
                <a:solidFill>
                  <a:srgbClr val="D83713"/>
                </a:solidFill>
                <a:latin typeface="Palatino Linotype" panose="02040502050505030304" pitchFamily="18" charset="0"/>
              </a:rPr>
              <a:t>$pullAll</a:t>
            </a:r>
            <a:r>
              <a:rPr lang="en-US" dirty="0">
                <a:latin typeface="Palatino Linotype" panose="02040502050505030304" pitchFamily="18" charset="0"/>
              </a:rPr>
              <a:t> removes elements that match the listed values.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operator adds a value to an array unless the value is already present, in which case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does nothing to that array.</a:t>
            </a:r>
          </a:p>
        </p:txBody>
      </p:sp>
      <p:sp>
        <p:nvSpPr>
          <p:cNvPr id="9" name="Rectangle 8">
            <a:extLst>
              <a:ext uri="{FF2B5EF4-FFF2-40B4-BE49-F238E27FC236}">
                <a16:creationId xmlns:a16="http://schemas.microsoft.com/office/drawing/2014/main" id="{78A053DC-6FF0-46BB-9FC4-2DBE7EF22E00}"/>
              </a:ext>
            </a:extLst>
          </p:cNvPr>
          <p:cNvSpPr/>
          <p:nvPr/>
        </p:nvSpPr>
        <p:spPr>
          <a:xfrm>
            <a:off x="263352" y="769347"/>
            <a:ext cx="11665296" cy="2000548"/>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IN" b="0" i="0" dirty="0">
                <a:solidFill>
                  <a:srgbClr val="061621"/>
                </a:solidFill>
                <a:effectLst/>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a:t>
            </a:r>
            <a:r>
              <a:rPr lang="en-IN" b="0" i="0" dirty="0">
                <a:solidFill>
                  <a:srgbClr val="061621"/>
                </a:solidFill>
                <a:effectLst/>
                <a:latin typeface="Source Code Pro" panose="020B0509030403020204" pitchFamily="49" charset="0"/>
              </a:rPr>
              <a:t>&gt;: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p>
          <a:p>
            <a:pPr marL="342900" indent="-342900">
              <a:buFont typeface="Arial" panose="020B0604020202020204" pitchFamily="34" charset="0"/>
              <a:buChar char="•"/>
            </a:pPr>
            <a:r>
              <a:rPr lang="en-US" b="0" i="0" dirty="0">
                <a:solidFill>
                  <a:srgbClr val="061621"/>
                </a:solidFill>
                <a:effectLst/>
                <a:latin typeface="Source Code Pro" panose="020B0509030403020204" pitchFamily="49" charset="0"/>
              </a:rPr>
              <a:t>{ </a:t>
            </a:r>
            <a:r>
              <a:rPr lang="en-US" dirty="0">
                <a:solidFill>
                  <a:srgbClr val="D83713"/>
                </a:solidFill>
                <a:latin typeface="Source Code Pro" panose="020B0509030403020204" pitchFamily="49" charset="0"/>
              </a:rPr>
              <a:t>$pull</a:t>
            </a:r>
            <a:r>
              <a:rPr lang="en-US" b="0" i="0" dirty="0">
                <a:solidFill>
                  <a:srgbClr val="061621"/>
                </a:solidFill>
                <a:effectLst/>
                <a:latin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b="0" i="0" dirty="0">
                <a:solidFill>
                  <a:srgbClr val="061621"/>
                </a:solidFill>
                <a:effectLst/>
                <a:latin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&lt;</a:t>
            </a:r>
            <a:r>
              <a:rPr lang="en-US" dirty="0">
                <a:solidFill>
                  <a:srgbClr val="12824D"/>
                </a:solidFill>
                <a:highlight>
                  <a:srgbClr val="F9FBFA"/>
                </a:highlight>
                <a:latin typeface="Source Code Pro" panose="020B0509030403020204" pitchFamily="49" charset="0"/>
              </a:rPr>
              <a:t>field2</a:t>
            </a:r>
            <a:r>
              <a:rPr lang="en-US" b="0" i="0" dirty="0">
                <a:solidFill>
                  <a:srgbClr val="061621"/>
                </a:solidFill>
                <a:effectLst/>
                <a:latin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 } }</a:t>
            </a:r>
          </a:p>
          <a:p>
            <a:pPr marL="342900" indent="-342900">
              <a:buFont typeface="Arial" panose="020B0604020202020204" pitchFamily="34" charset="0"/>
              <a:buChar char="•"/>
            </a:pPr>
            <a:endParaRPr lang="en-US" sz="400" dirty="0">
              <a:solidFill>
                <a:srgbClr val="061621"/>
              </a:solidFill>
              <a:latin typeface="Source Code Pro" panose="020B0509030403020204" pitchFamily="49" charset="0"/>
            </a:endParaRPr>
          </a:p>
          <a:p>
            <a:pPr marL="342900" indent="-342900">
              <a:buFont typeface="Arial" panose="020B0604020202020204" pitchFamily="34" charset="0"/>
              <a:buChar char="•"/>
            </a:pPr>
            <a:r>
              <a:rPr lang="en-IN" b="0" i="0" dirty="0">
                <a:solidFill>
                  <a:srgbClr val="001E2B"/>
                </a:solidFill>
                <a:effectLst/>
                <a:highlight>
                  <a:srgbClr val="F9FBFA"/>
                </a:highlight>
                <a:latin typeface="Source Code Pro" panose="020B0509030403020204" pitchFamily="49" charset="0"/>
              </a:rPr>
              <a:t>{ </a:t>
            </a:r>
            <a:r>
              <a:rPr lang="en-IN" b="0" i="0" dirty="0">
                <a:solidFill>
                  <a:srgbClr val="D83713"/>
                </a:solidFill>
                <a:effectLst/>
                <a:highlight>
                  <a:srgbClr val="F9FBFA"/>
                </a:highlight>
                <a:latin typeface="Source Code Pro" panose="020B0509030403020204" pitchFamily="49" charset="0"/>
              </a:rPr>
              <a:t>$pullAll</a:t>
            </a:r>
            <a:r>
              <a:rPr lang="en-IN" b="0" i="0" dirty="0">
                <a:solidFill>
                  <a:srgbClr val="001E2B"/>
                </a:solidFill>
                <a:effectLst/>
                <a:highlight>
                  <a:srgbClr val="F9FBFA"/>
                </a:highligh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01E2B"/>
                </a:solidFill>
                <a:effectLst/>
                <a:highlight>
                  <a:srgbClr val="F9FBFA"/>
                </a:highlight>
                <a:latin typeface="Source Code Pro" panose="020B0509030403020204" pitchFamily="49" charset="0"/>
              </a:rPr>
              <a:t>&gt;: [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highlight>
                  <a:srgbClr val="F9FBFA"/>
                </a:highligh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value2</a:t>
            </a:r>
            <a:r>
              <a:rPr lang="en-IN" b="0" i="0" dirty="0">
                <a:solidFill>
                  <a:srgbClr val="001E2B"/>
                </a:solidFill>
                <a:effectLst/>
                <a:highlight>
                  <a:srgbClr val="F9FBFA"/>
                </a:highlight>
                <a:latin typeface="Source Code Pro" panose="020B0509030403020204" pitchFamily="49" charset="0"/>
              </a:rPr>
              <a:t>&gt; ... ], ... } }</a:t>
            </a:r>
            <a:endParaRPr lang="en-IN"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61621"/>
                </a:solidFill>
                <a:effectLst/>
                <a:latin typeface="Source Code Pro" panose="020B0509030403020204" pitchFamily="49" charset="0"/>
              </a:rPr>
              <a:t>&gt;,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1264360"/>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2" name="Rectangle 1"/>
          <p:cNvSpPr/>
          <p:nvPr/>
        </p:nvSpPr>
        <p:spPr>
          <a:xfrm>
            <a:off x="119336" y="2976041"/>
            <a:ext cx="11881320" cy="3693319"/>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publisher: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"abc</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publisher"</a:t>
            </a:r>
            <a:r>
              <a:rPr lang="en-IN" dirty="0">
                <a:latin typeface="Source Code Pro" panose="020B0509030403020204" pitchFamily="49" charset="0"/>
                <a:ea typeface="Source Code Pro" panose="020B0509030403020204" pitchFamily="49" charset="0"/>
              </a:rPr>
              <a:t>, founded: </a:t>
            </a:r>
            <a:r>
              <a:rPr lang="en-IN" dirty="0">
                <a:solidFill>
                  <a:srgbClr val="994646"/>
                </a:solidFill>
                <a:latin typeface="Source Code Pro" panose="020B0509030403020204" pitchFamily="49" charset="0"/>
                <a:ea typeface="Source Code Pro" panose="020B0509030403020204" pitchFamily="49" charset="0"/>
              </a:rPr>
              <a:t>1972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languages: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"french"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website: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phone: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-333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website: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Rating: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email: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rPr>
              <a:t>$position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0</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p:txBody>
      </p:sp>
      <p:sp>
        <p:nvSpPr>
          <p:cNvPr id="3" name="Rectangle 2">
            <a:extLst>
              <a:ext uri="{FF2B5EF4-FFF2-40B4-BE49-F238E27FC236}">
                <a16:creationId xmlns:a16="http://schemas.microsoft.com/office/drawing/2014/main" id="{1903F20C-278C-EDEC-C964-D0CC94BEC47E}"/>
              </a:ext>
            </a:extLst>
          </p:cNvPr>
          <p:cNvSpPr/>
          <p:nvPr/>
        </p:nvSpPr>
        <p:spPr>
          <a:xfrm>
            <a:off x="263352" y="769347"/>
            <a:ext cx="11665296" cy="2000548"/>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IN" b="0" i="0" dirty="0">
                <a:solidFill>
                  <a:srgbClr val="061621"/>
                </a:solidFill>
                <a:effectLst/>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a:t>
            </a:r>
            <a:r>
              <a:rPr lang="en-IN" b="0" i="0" dirty="0">
                <a:solidFill>
                  <a:srgbClr val="061621"/>
                </a:solidFill>
                <a:effectLst/>
                <a:latin typeface="Source Code Pro" panose="020B0509030403020204" pitchFamily="49" charset="0"/>
              </a:rPr>
              <a:t>&gt;: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p>
          <a:p>
            <a:pPr marL="342900" indent="-342900">
              <a:buFont typeface="Arial" panose="020B0604020202020204" pitchFamily="34" charset="0"/>
              <a:buChar char="•"/>
            </a:pPr>
            <a:r>
              <a:rPr lang="en-US" b="0" i="0" dirty="0">
                <a:solidFill>
                  <a:srgbClr val="061621"/>
                </a:solidFill>
                <a:effectLst/>
                <a:latin typeface="Source Code Pro" panose="020B0509030403020204" pitchFamily="49" charset="0"/>
              </a:rPr>
              <a:t>{ </a:t>
            </a:r>
            <a:r>
              <a:rPr lang="en-US" dirty="0">
                <a:solidFill>
                  <a:srgbClr val="D83713"/>
                </a:solidFill>
                <a:latin typeface="Source Code Pro" panose="020B0509030403020204" pitchFamily="49" charset="0"/>
              </a:rPr>
              <a:t>$pull</a:t>
            </a:r>
            <a:r>
              <a:rPr lang="en-US" b="0" i="0" dirty="0">
                <a:solidFill>
                  <a:srgbClr val="061621"/>
                </a:solidFill>
                <a:effectLst/>
                <a:latin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b="0" i="0" dirty="0">
                <a:solidFill>
                  <a:srgbClr val="061621"/>
                </a:solidFill>
                <a:effectLst/>
                <a:latin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&lt;</a:t>
            </a:r>
            <a:r>
              <a:rPr lang="en-US" dirty="0">
                <a:solidFill>
                  <a:srgbClr val="12824D"/>
                </a:solidFill>
                <a:highlight>
                  <a:srgbClr val="F9FBFA"/>
                </a:highlight>
                <a:latin typeface="Source Code Pro" panose="020B0509030403020204" pitchFamily="49" charset="0"/>
              </a:rPr>
              <a:t>field2</a:t>
            </a:r>
            <a:r>
              <a:rPr lang="en-US" b="0" i="0" dirty="0">
                <a:solidFill>
                  <a:srgbClr val="061621"/>
                </a:solidFill>
                <a:effectLst/>
                <a:latin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 } }</a:t>
            </a:r>
          </a:p>
          <a:p>
            <a:pPr marL="342900" indent="-342900">
              <a:buFont typeface="Arial" panose="020B0604020202020204" pitchFamily="34" charset="0"/>
              <a:buChar char="•"/>
            </a:pPr>
            <a:endParaRPr lang="en-US" sz="400" dirty="0">
              <a:solidFill>
                <a:srgbClr val="061621"/>
              </a:solidFill>
              <a:latin typeface="Source Code Pro" panose="020B0509030403020204" pitchFamily="49" charset="0"/>
            </a:endParaRPr>
          </a:p>
          <a:p>
            <a:pPr marL="342900" indent="-342900">
              <a:buFont typeface="Arial" panose="020B0604020202020204" pitchFamily="34" charset="0"/>
              <a:buChar char="•"/>
            </a:pPr>
            <a:r>
              <a:rPr lang="en-IN" b="0" i="0" dirty="0">
                <a:solidFill>
                  <a:srgbClr val="001E2B"/>
                </a:solidFill>
                <a:effectLst/>
                <a:highlight>
                  <a:srgbClr val="F9FBFA"/>
                </a:highlight>
                <a:latin typeface="Source Code Pro" panose="020B0509030403020204" pitchFamily="49" charset="0"/>
              </a:rPr>
              <a:t>{ </a:t>
            </a:r>
            <a:r>
              <a:rPr lang="en-IN" b="0" i="0" dirty="0">
                <a:solidFill>
                  <a:srgbClr val="D83713"/>
                </a:solidFill>
                <a:effectLst/>
                <a:highlight>
                  <a:srgbClr val="F9FBFA"/>
                </a:highlight>
                <a:latin typeface="Source Code Pro" panose="020B0509030403020204" pitchFamily="49" charset="0"/>
              </a:rPr>
              <a:t>$pullAll</a:t>
            </a:r>
            <a:r>
              <a:rPr lang="en-IN" b="0" i="0" dirty="0">
                <a:solidFill>
                  <a:srgbClr val="001E2B"/>
                </a:solidFill>
                <a:effectLst/>
                <a:highlight>
                  <a:srgbClr val="F9FBFA"/>
                </a:highligh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01E2B"/>
                </a:solidFill>
                <a:effectLst/>
                <a:highlight>
                  <a:srgbClr val="F9FBFA"/>
                </a:highlight>
                <a:latin typeface="Source Code Pro" panose="020B0509030403020204" pitchFamily="49" charset="0"/>
              </a:rPr>
              <a:t>&gt;: [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highlight>
                  <a:srgbClr val="F9FBFA"/>
                </a:highligh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value2</a:t>
            </a:r>
            <a:r>
              <a:rPr lang="en-IN" b="0" i="0" dirty="0">
                <a:solidFill>
                  <a:srgbClr val="001E2B"/>
                </a:solidFill>
                <a:effectLst/>
                <a:highlight>
                  <a:srgbClr val="F9FBFA"/>
                </a:highlight>
                <a:latin typeface="Source Code Pro" panose="020B0509030403020204" pitchFamily="49" charset="0"/>
              </a:rPr>
              <a:t>&gt; ... ], ... } }</a:t>
            </a:r>
            <a:endParaRPr lang="en-IN"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61621"/>
                </a:solidFill>
                <a:effectLst/>
                <a:latin typeface="Source Code Pro" panose="020B0509030403020204" pitchFamily="49" charset="0"/>
              </a:rPr>
              <a:t>&gt;,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97035696"/>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 single document based on the filter and sort criteria.</a:t>
            </a:r>
          </a:p>
        </p:txBody>
      </p:sp>
      <p:sp>
        <p:nvSpPr>
          <p:cNvPr id="4" name="Rectangle 3">
            <a:extLst>
              <a:ext uri="{FF2B5EF4-FFF2-40B4-BE49-F238E27FC236}">
                <a16:creationId xmlns:a16="http://schemas.microsoft.com/office/drawing/2014/main" id="{AF4C4D19-8424-FD59-E1E9-E1041272A5E7}"/>
              </a:ext>
            </a:extLst>
          </p:cNvPr>
          <p:cNvSpPr/>
          <p:nvPr/>
        </p:nvSpPr>
        <p:spPr>
          <a:xfrm>
            <a:off x="1676400" y="292931"/>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amount2</a:t>
            </a:r>
            <a:r>
              <a:rPr lang="en-US" dirty="0">
                <a:solidFill>
                  <a:srgbClr val="061621"/>
                </a:solidFill>
                <a:latin typeface="Source Code Pro" panose="020B0509030403020204" pitchFamily="49" charset="0"/>
                <a:ea typeface="Source Code Pro" panose="020B0509030403020204" pitchFamily="49" charset="0"/>
              </a:rPr>
              <a:t>&gt;, ... } }</a:t>
            </a:r>
          </a:p>
        </p:txBody>
      </p:sp>
      <p:sp>
        <p:nvSpPr>
          <p:cNvPr id="5" name="Rectangle 4">
            <a:extLst>
              <a:ext uri="{FF2B5EF4-FFF2-40B4-BE49-F238E27FC236}">
                <a16:creationId xmlns:a16="http://schemas.microsoft.com/office/drawing/2014/main" id="{749B8AE5-88E8-521C-3036-7C9AAB15E580}"/>
              </a:ext>
            </a:extLst>
          </p:cNvPr>
          <p:cNvSpPr/>
          <p:nvPr/>
        </p:nvSpPr>
        <p:spPr>
          <a:xfrm>
            <a:off x="1676400" y="830067"/>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 ... } }</a:t>
            </a:r>
          </a:p>
        </p:txBody>
      </p:sp>
      <p:sp>
        <p:nvSpPr>
          <p:cNvPr id="6" name="Rectangle 5">
            <a:extLst>
              <a:ext uri="{FF2B5EF4-FFF2-40B4-BE49-F238E27FC236}">
                <a16:creationId xmlns:a16="http://schemas.microsoft.com/office/drawing/2014/main" id="{BEF9BAD8-5D03-F2E1-DD12-5C34940BC589}"/>
              </a:ext>
            </a:extLst>
          </p:cNvPr>
          <p:cNvSpPr/>
          <p:nvPr/>
        </p:nvSpPr>
        <p:spPr>
          <a:xfrm>
            <a:off x="1676400" y="1291444"/>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oldfield1</a:t>
            </a:r>
            <a:r>
              <a:rPr lang="en-US" dirty="0">
                <a:solidFill>
                  <a:srgbClr val="061621"/>
                </a:solidFill>
                <a:latin typeface="Source Code Pro" panose="020B0509030403020204" pitchFamily="49" charset="0"/>
                <a:ea typeface="Source Code Pro" panose="020B0509030403020204" pitchFamily="49" charset="0"/>
              </a:rPr>
              <a:t>&gt;: &lt;newName1&gt;, &lt;</a:t>
            </a:r>
            <a:r>
              <a:rPr lang="en-US" dirty="0">
                <a:solidFill>
                  <a:srgbClr val="12824D"/>
                </a:solidFill>
                <a:highlight>
                  <a:srgbClr val="F9FBFA"/>
                </a:highlight>
                <a:latin typeface="Source Code Pro" panose="020B0509030403020204" pitchFamily="49" charset="0"/>
              </a:rPr>
              <a:t>oldfield2</a:t>
            </a:r>
            <a:r>
              <a:rPr lang="en-US" dirty="0">
                <a:solidFill>
                  <a:srgbClr val="061621"/>
                </a:solidFill>
                <a:latin typeface="Source Code Pro" panose="020B0509030403020204" pitchFamily="49" charset="0"/>
                <a:ea typeface="Source Code Pro" panose="020B0509030403020204" pitchFamily="49" charset="0"/>
              </a:rPr>
              <a:t>&gt;: &lt;newName2&gt;, ... } }</a:t>
            </a:r>
          </a:p>
        </p:txBody>
      </p:sp>
    </p:spTree>
    <p:extLst>
      <p:ext uri="{BB962C8B-B14F-4D97-AF65-F5344CB8AC3E}">
        <p14:creationId xmlns:p14="http://schemas.microsoft.com/office/powerpoint/2010/main" val="4262821016"/>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611868"/>
            <a:ext cx="939653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findOneAndUpdate</a:t>
            </a:r>
            <a:r>
              <a:rPr lang="en-US" dirty="0">
                <a:solidFill>
                  <a:srgbClr val="061621"/>
                </a:solidFill>
                <a:latin typeface="Source Code Pro" panose="020B0509030403020204" pitchFamily="49" charset="0"/>
                <a:ea typeface="Source Code Pro" panose="020B0509030403020204" pitchFamily="49" charset="0"/>
              </a:rPr>
              <a:t>({ filter }, { update }, { </a:t>
            </a:r>
            <a:r>
              <a:rPr lang="en-US" dirty="0">
                <a:solidFill>
                  <a:srgbClr val="0070C0"/>
                </a:solidFill>
                <a:latin typeface="Source Code Pro" panose="020B0509030403020204" pitchFamily="49" charset="0"/>
                <a:ea typeface="Source Code Pro" panose="020B0509030403020204" pitchFamily="49" charset="0"/>
              </a:rPr>
              <a:t>options</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10" name="TextBox 9">
            <a:extLst>
              <a:ext uri="{FF2B5EF4-FFF2-40B4-BE49-F238E27FC236}">
                <a16:creationId xmlns:a16="http://schemas.microsoft.com/office/drawing/2014/main" id="{C6C6EE8C-64DF-8F0A-635D-FEF72239F00C}"/>
              </a:ext>
            </a:extLst>
          </p:cNvPr>
          <p:cNvSpPr txBox="1"/>
          <p:nvPr/>
        </p:nvSpPr>
        <p:spPr>
          <a:xfrm>
            <a:off x="119336" y="2467040"/>
            <a:ext cx="11809312" cy="2277547"/>
          </a:xfrm>
          <a:prstGeom prst="rect">
            <a:avLst/>
          </a:prstGeom>
          <a:noFill/>
        </p:spPr>
        <p:txBody>
          <a:bodyPr wrap="square">
            <a:spAutoFit/>
          </a:bodyPr>
          <a:lstStyle/>
          <a:p>
            <a:r>
              <a:rPr lang="en-IN" sz="2000" dirty="0">
                <a:solidFill>
                  <a:srgbClr val="0070C0"/>
                </a:solidFill>
                <a:latin typeface="Source Code Pro" panose="020B0509030403020204" pitchFamily="49" charset="0"/>
                <a:ea typeface="Source Code Pro" panose="020B0509030403020204" pitchFamily="49" charset="0"/>
              </a:rPr>
              <a:t>Options</a:t>
            </a:r>
            <a:endParaRPr lang="en-IN" dirty="0">
              <a:solidFill>
                <a:srgbClr val="0070C0"/>
              </a:solidFill>
              <a:latin typeface="Source Code Pro" panose="020B0509030403020204" pitchFamily="49" charset="0"/>
              <a:ea typeface="Source Code Pro" panose="020B0509030403020204" pitchFamily="49" charset="0"/>
            </a:endParaRPr>
          </a:p>
          <a:p>
            <a:endParaRPr lang="en-IN" sz="400" dirty="0">
              <a:latin typeface="Source Code Pro" panose="020B0509030403020204" pitchFamily="49" charset="0"/>
              <a:ea typeface="Source Code Pro" panose="020B0509030403020204" pitchFamily="49" charset="0"/>
            </a:endParaRPr>
          </a:p>
          <a:p>
            <a:r>
              <a:rPr lang="en-IN" dirty="0">
                <a:solidFill>
                  <a:srgbClr val="D83713"/>
                </a:solidFill>
                <a:latin typeface="Source Code Pro" panose="020B0509030403020204" pitchFamily="49" charset="0"/>
                <a:ea typeface="Source Code Pro" panose="020B0509030403020204" pitchFamily="49" charset="0"/>
              </a:rPr>
              <a:t>returnDocument : string </a:t>
            </a:r>
            <a:r>
              <a:rPr lang="en-IN" dirty="0">
                <a:latin typeface="Source Code Pro" panose="020B0509030403020204" pitchFamily="49" charset="0"/>
                <a:ea typeface="Source Code Pro" panose="020B0509030403020204" pitchFamily="49" charset="0"/>
              </a:rPr>
              <a:t>– [ Optional. Starting, returnDocument is an alternative for</a:t>
            </a:r>
          </a:p>
          <a:p>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returnDocument: </a:t>
            </a:r>
            <a:r>
              <a:rPr lang="en-IN" i="1" dirty="0">
                <a:solidFill>
                  <a:srgbClr val="0070C0"/>
                </a:solidFill>
                <a:latin typeface="Source Code Pro" panose="020B0509030403020204" pitchFamily="49" charset="0"/>
                <a:ea typeface="Source Code Pro" panose="020B0509030403020204" pitchFamily="49" charset="0"/>
              </a:rPr>
              <a:t>"before"</a:t>
            </a:r>
            <a:r>
              <a:rPr lang="en-IN" dirty="0">
                <a:latin typeface="Source Code Pro" panose="020B0509030403020204" pitchFamily="49" charset="0"/>
                <a:ea typeface="Source Code Pro" panose="020B0509030403020204" pitchFamily="49" charset="0"/>
              </a:rPr>
              <a:t> returns the original document. </a:t>
            </a:r>
          </a:p>
          <a:p>
            <a:pPr marL="285750" indent="-285750">
              <a:buFont typeface="Arial" panose="020B0604020202020204" pitchFamily="34" charset="0"/>
              <a:buChar char="•"/>
            </a:pPr>
            <a:endParaRPr lang="en-IN" sz="4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returnDocument: </a:t>
            </a:r>
            <a:r>
              <a:rPr lang="en-IN" i="1" dirty="0">
                <a:solidFill>
                  <a:srgbClr val="0070C0"/>
                </a:solidFill>
                <a:latin typeface="Source Code Pro" panose="020B0509030403020204" pitchFamily="49" charset="0"/>
                <a:ea typeface="Source Code Pro" panose="020B0509030403020204" pitchFamily="49" charset="0"/>
              </a:rPr>
              <a:t>"after"</a:t>
            </a:r>
            <a:r>
              <a:rPr lang="en-IN" dirty="0">
                <a:latin typeface="Source Code Pro" panose="020B0509030403020204" pitchFamily="49" charset="0"/>
                <a:ea typeface="Source Code Pro" panose="020B0509030403020204" pitchFamily="49" charset="0"/>
              </a:rPr>
              <a:t> returns the updated document. ]</a:t>
            </a:r>
          </a:p>
          <a:p>
            <a:endParaRPr lang="en-IN" dirty="0">
              <a:latin typeface="Source Code Pro" panose="020B0509030403020204" pitchFamily="49" charset="0"/>
              <a:ea typeface="Source Code Pro" panose="020B0509030403020204" pitchFamily="49" charset="0"/>
            </a:endParaRPr>
          </a:p>
          <a:p>
            <a:r>
              <a:rPr lang="en-IN" dirty="0">
                <a:solidFill>
                  <a:srgbClr val="D83713"/>
                </a:solidFill>
                <a:latin typeface="Source Code Pro" panose="020B0509030403020204" pitchFamily="49" charset="0"/>
                <a:ea typeface="Source Code Pro" panose="020B0509030403020204" pitchFamily="49" charset="0"/>
              </a:rPr>
              <a:t>returnNewDocument : boolean </a:t>
            </a:r>
            <a:r>
              <a:rPr lang="en-IN" dirty="0">
                <a:latin typeface="Source Code Pro" panose="020B0509030403020204" pitchFamily="49" charset="0"/>
                <a:ea typeface="Source Code Pro" panose="020B0509030403020204" pitchFamily="49" charset="0"/>
              </a:rPr>
              <a:t>– [ Optional. When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returns the updated document instead of the original document. Defaults to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p>
        </p:txBody>
      </p:sp>
      <p:sp>
        <p:nvSpPr>
          <p:cNvPr id="14" name="TextBox 13">
            <a:extLst>
              <a:ext uri="{FF2B5EF4-FFF2-40B4-BE49-F238E27FC236}">
                <a16:creationId xmlns:a16="http://schemas.microsoft.com/office/drawing/2014/main" id="{10650961-6689-9AD0-1A10-959441B4E797}"/>
              </a:ext>
            </a:extLst>
          </p:cNvPr>
          <p:cNvSpPr txBox="1"/>
          <p:nvPr/>
        </p:nvSpPr>
        <p:spPr>
          <a:xfrm>
            <a:off x="407368" y="5910371"/>
            <a:ext cx="11449272"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solidFill>
                  <a:srgbClr val="D83713"/>
                </a:solidFill>
                <a:latin typeface="Palatino Linotype" panose="02040502050505030304" pitchFamily="18" charset="0"/>
              </a:rPr>
              <a:t>returnNewDocument</a:t>
            </a:r>
            <a:r>
              <a:rPr lang="en-IN" dirty="0">
                <a:latin typeface="Source Code Pro" panose="020B0509030403020204" pitchFamily="49" charset="0"/>
                <a:ea typeface="Source Code Pro" panose="020B0509030403020204" pitchFamily="49" charset="0"/>
              </a:rPr>
              <a:t>. If both options are set, returnDocument takes precedence.</a:t>
            </a:r>
          </a:p>
        </p:txBody>
      </p:sp>
    </p:spTree>
    <p:extLst>
      <p:ext uri="{BB962C8B-B14F-4D97-AF65-F5344CB8AC3E}">
        <p14:creationId xmlns:p14="http://schemas.microsoft.com/office/powerpoint/2010/main" val="3613658472"/>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Replaces a single document within the collection based on the filter.</a:t>
            </a:r>
          </a:p>
        </p:txBody>
      </p:sp>
    </p:spTree>
    <p:extLst>
      <p:ext uri="{BB962C8B-B14F-4D97-AF65-F5344CB8AC3E}">
        <p14:creationId xmlns:p14="http://schemas.microsoft.com/office/powerpoint/2010/main" val="4262821016"/>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524000" y="1611868"/>
            <a:ext cx="89154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replaceOne</a:t>
            </a:r>
            <a:r>
              <a:rPr lang="en-US" dirty="0">
                <a:solidFill>
                  <a:srgbClr val="061621"/>
                </a:solidFill>
                <a:latin typeface="Source Code Pro" panose="020B0509030403020204" pitchFamily="49" charset="0"/>
                <a:ea typeface="Source Code Pro" panose="020B0509030403020204" pitchFamily="49" charset="0"/>
              </a:rPr>
              <a:t>(filter, replacement, options)</a:t>
            </a:r>
          </a:p>
        </p:txBody>
      </p:sp>
      <p:sp>
        <p:nvSpPr>
          <p:cNvPr id="9" name="Rectangle 8"/>
          <p:cNvSpPr/>
          <p:nvPr/>
        </p:nvSpPr>
        <p:spPr>
          <a:xfrm>
            <a:off x="1673188" y="2354760"/>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replaceOne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y: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1375496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95800" y="2911665"/>
            <a:ext cx="7426664" cy="3829703"/>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 &amp; db.collection.deleteMany()</a:t>
            </a:r>
            <a:endParaRPr lang="en-US" dirty="0"/>
          </a:p>
          <a:p>
            <a:endParaRPr lang="en-US" dirty="0"/>
          </a:p>
        </p:txBody>
      </p:sp>
      <p:sp>
        <p:nvSpPr>
          <p:cNvPr id="3" name="Rectangle 2"/>
          <p:cNvSpPr/>
          <p:nvPr/>
        </p:nvSpPr>
        <p:spPr>
          <a:xfrm>
            <a:off x="1943100" y="3779748"/>
            <a:ext cx="8305800"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single/multiple document(s) from a collection.</a:t>
            </a:r>
          </a:p>
        </p:txBody>
      </p:sp>
    </p:spTree>
    <p:extLst>
      <p:ext uri="{BB962C8B-B14F-4D97-AF65-F5344CB8AC3E}">
        <p14:creationId xmlns:p14="http://schemas.microsoft.com/office/powerpoint/2010/main" val="3719896549"/>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 db.collection.deleteMany()</a:t>
            </a:r>
          </a:p>
        </p:txBody>
      </p:sp>
      <p:sp>
        <p:nvSpPr>
          <p:cNvPr id="7" name="Rectangle 6"/>
          <p:cNvSpPr/>
          <p:nvPr/>
        </p:nvSpPr>
        <p:spPr>
          <a:xfrm>
            <a:off x="1524000" y="1338065"/>
            <a:ext cx="9144000" cy="1107996"/>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p>
          <a:p>
            <a:endParaRPr lang="en-US" sz="1200" dirty="0"/>
          </a:p>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24000" y="2924944"/>
            <a:ext cx="9144000"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deleteOne</a:t>
            </a:r>
            <a:r>
              <a:rPr lang="en-US" dirty="0">
                <a:solidFill>
                  <a:srgbClr val="061621"/>
                </a:solidFill>
                <a:latin typeface="Source Code Pro" panose="020B0509030403020204" pitchFamily="49" charset="0"/>
                <a:ea typeface="Source Code Pro" panose="020B0509030403020204" pitchFamily="49" charset="0"/>
              </a:rPr>
              <a:t>({ filter })</a:t>
            </a:r>
          </a:p>
          <a:p>
            <a:endParaRPr lang="en-US" sz="800" dirty="0">
              <a:solidFill>
                <a:srgbClr val="061621"/>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deleteMany</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4082296"/>
            <a:ext cx="8766212" cy="193899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696592824"/>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751298" y="2926685"/>
            <a:ext cx="86894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75657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findOneAndDelete</a:t>
            </a:r>
            <a:r>
              <a:rPr lang="en-US" dirty="0">
                <a:solidFill>
                  <a:srgbClr val="061621"/>
                </a:solidFill>
                <a:latin typeface="Source Code Pro" panose="020B0509030403020204" pitchFamily="49" charset="0"/>
                <a:ea typeface="Source Code Pro" panose="020B0509030403020204" pitchFamily="49" charset="0"/>
              </a:rPr>
              <a:t>({ filter }, [ { sort },{ projection }])</a:t>
            </a:r>
          </a:p>
        </p:txBody>
      </p:sp>
      <p:sp>
        <p:nvSpPr>
          <p:cNvPr id="5" name="Rectangle 4"/>
          <p:cNvSpPr/>
          <p:nvPr/>
        </p:nvSpPr>
        <p:spPr>
          <a:xfrm>
            <a:off x="1260004" y="2780928"/>
            <a:ext cx="1002057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771916804"/>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06896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1523490" y="3951352"/>
            <a:ext cx="914501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 aggregation, the result of one stage is simply passed to another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7" name="Rectangle 6">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graphicFrame>
        <p:nvGraphicFramePr>
          <p:cNvPr id="8" name="Table 7"/>
          <p:cNvGraphicFramePr>
            <a:graphicFrameLocks noGrp="1"/>
          </p:cNvGraphicFramePr>
          <p:nvPr>
            <p:extLst>
              <p:ext uri="{D42A27DB-BD31-4B8C-83A1-F6EECF244321}">
                <p14:modId xmlns:p14="http://schemas.microsoft.com/office/powerpoint/2010/main" val="2744279376"/>
              </p:ext>
            </p:extLst>
          </p:nvPr>
        </p:nvGraphicFramePr>
        <p:xfrm>
          <a:off x="119334" y="1392560"/>
          <a:ext cx="11881324" cy="1645920"/>
        </p:xfrm>
        <a:graphic>
          <a:graphicData uri="http://schemas.openxmlformats.org/drawingml/2006/table">
            <a:tbl>
              <a:tblPr firstRow="1" bandRow="1">
                <a:tableStyleId>{5940675A-B579-460E-94D1-54222C63F5DA}</a:tableStyleId>
              </a:tblPr>
              <a:tblGrid>
                <a:gridCol w="1697332">
                  <a:extLst>
                    <a:ext uri="{9D8B030D-6E8A-4147-A177-3AD203B41FA5}">
                      <a16:colId xmlns:a16="http://schemas.microsoft.com/office/drawing/2014/main" val="2921812897"/>
                    </a:ext>
                  </a:extLst>
                </a:gridCol>
                <a:gridCol w="1697332">
                  <a:extLst>
                    <a:ext uri="{9D8B030D-6E8A-4147-A177-3AD203B41FA5}">
                      <a16:colId xmlns:a16="http://schemas.microsoft.com/office/drawing/2014/main" val="3932647024"/>
                    </a:ext>
                  </a:extLst>
                </a:gridCol>
                <a:gridCol w="1697332">
                  <a:extLst>
                    <a:ext uri="{9D8B030D-6E8A-4147-A177-3AD203B41FA5}">
                      <a16:colId xmlns:a16="http://schemas.microsoft.com/office/drawing/2014/main" val="2035206519"/>
                    </a:ext>
                  </a:extLst>
                </a:gridCol>
                <a:gridCol w="1697332">
                  <a:extLst>
                    <a:ext uri="{9D8B030D-6E8A-4147-A177-3AD203B41FA5}">
                      <a16:colId xmlns:a16="http://schemas.microsoft.com/office/drawing/2014/main" val="1566137411"/>
                    </a:ext>
                  </a:extLst>
                </a:gridCol>
                <a:gridCol w="1697332">
                  <a:extLst>
                    <a:ext uri="{9D8B030D-6E8A-4147-A177-3AD203B41FA5}">
                      <a16:colId xmlns:a16="http://schemas.microsoft.com/office/drawing/2014/main" val="2925332048"/>
                    </a:ext>
                  </a:extLst>
                </a:gridCol>
                <a:gridCol w="1697332">
                  <a:extLst>
                    <a:ext uri="{9D8B030D-6E8A-4147-A177-3AD203B41FA5}">
                      <a16:colId xmlns:a16="http://schemas.microsoft.com/office/drawing/2014/main" val="1787685173"/>
                    </a:ext>
                  </a:extLst>
                </a:gridCol>
                <a:gridCol w="1697332">
                  <a:extLst>
                    <a:ext uri="{9D8B030D-6E8A-4147-A177-3AD203B41FA5}">
                      <a16:colId xmlns:a16="http://schemas.microsoft.com/office/drawing/2014/main" val="2596489059"/>
                    </a:ext>
                  </a:extLst>
                </a:gridCol>
              </a:tblGrid>
              <a:tr h="370840">
                <a:tc>
                  <a:txBody>
                    <a:bodyPr/>
                    <a:lstStyle/>
                    <a:p>
                      <a:pPr algn="ctr"/>
                      <a:r>
                        <a:rPr kumimoji="0" lang="en-IN" sz="2000" kern="1200" dirty="0">
                          <a:solidFill>
                            <a:srgbClr val="FF0000"/>
                          </a:solidFill>
                          <a:latin typeface="+mn-lt"/>
                          <a:ea typeface="+mn-ea"/>
                          <a:cs typeface="+mn-cs"/>
                        </a:rPr>
                        <a:t>$documents</a:t>
                      </a:r>
                    </a:p>
                    <a:p>
                      <a:pPr algn="ctr"/>
                      <a:r>
                        <a:rPr kumimoji="0" lang="en-IN" sz="1400" kern="1200" dirty="0">
                          <a:solidFill>
                            <a:schemeClr val="accent6">
                              <a:lumMod val="75000"/>
                            </a:schemeClr>
                          </a:solidFill>
                          <a:latin typeface="+mn-lt"/>
                          <a:ea typeface="+mn-ea"/>
                          <a:cs typeface="+mn-cs"/>
                        </a:rPr>
                        <a:t>dual table</a:t>
                      </a:r>
                    </a:p>
                  </a:txBody>
                  <a:tcPr/>
                </a:tc>
                <a:tc>
                  <a:txBody>
                    <a:bodyPr/>
                    <a:lstStyle/>
                    <a:p>
                      <a:pPr algn="ctr"/>
                      <a:r>
                        <a:rPr lang="en-US" sz="2000" dirty="0">
                          <a:solidFill>
                            <a:srgbClr val="FF0000"/>
                          </a:solidFill>
                        </a:rPr>
                        <a:t>$match</a:t>
                      </a:r>
                    </a:p>
                    <a:p>
                      <a:pPr algn="ctr"/>
                      <a:r>
                        <a:rPr lang="en-US" sz="1400" dirty="0">
                          <a:solidFill>
                            <a:schemeClr val="accent6">
                              <a:lumMod val="75000"/>
                            </a:schemeClr>
                          </a:solidFill>
                        </a:rPr>
                        <a:t>WHERE</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fields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document</a:t>
                      </a:r>
                      <a:endParaRPr kumimoji="0" lang="en-US" sz="1400" kern="1200" dirty="0">
                        <a:solidFill>
                          <a:srgbClr val="ECD540"/>
                        </a:solidFill>
                        <a:latin typeface="+mn-lt"/>
                        <a:ea typeface="+mn-ea"/>
                        <a:cs typeface="+mn-cs"/>
                      </a:endParaRPr>
                    </a:p>
                  </a:txBody>
                  <a:tcPr/>
                </a:tc>
                <a:tc>
                  <a:txBody>
                    <a:bodyPr/>
                    <a:lstStyle/>
                    <a:p>
                      <a:pPr algn="ctr"/>
                      <a:r>
                        <a:rPr lang="en-US" sz="20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an array</a:t>
                      </a:r>
                    </a:p>
                  </a:txBody>
                  <a:tcPr/>
                </a:tc>
                <a:tc>
                  <a:txBody>
                    <a:bodyPr/>
                    <a:lstStyle/>
                    <a:p>
                      <a:pPr algn="ctr"/>
                      <a:r>
                        <a:rPr lang="en-US" sz="20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GROUP BY clause</a:t>
                      </a:r>
                    </a:p>
                  </a:txBody>
                  <a:tcPr/>
                </a:tc>
                <a:extLst>
                  <a:ext uri="{0D108BD9-81ED-4DB2-BD59-A6C34878D82A}">
                    <a16:rowId xmlns:a16="http://schemas.microsoft.com/office/drawing/2014/main" val="2852179297"/>
                  </a:ext>
                </a:extLst>
              </a:tr>
              <a:tr h="370840">
                <a:tc>
                  <a:txBody>
                    <a:bodyPr/>
                    <a:lstStyle/>
                    <a:p>
                      <a:pPr algn="ctr"/>
                      <a:r>
                        <a:rPr lang="en-US" sz="2000" dirty="0">
                          <a:solidFill>
                            <a:srgbClr val="FF0000"/>
                          </a:solidFill>
                        </a:rPr>
                        <a:t>$match</a:t>
                      </a:r>
                    </a:p>
                    <a:p>
                      <a:pPr algn="ctr"/>
                      <a:r>
                        <a:rPr lang="en-US" sz="1400" dirty="0">
                          <a:solidFill>
                            <a:schemeClr val="accent6">
                              <a:lumMod val="75000"/>
                            </a:schemeClr>
                          </a:solidFill>
                        </a:rPr>
                        <a:t>HAVING</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$sort</a:t>
                      </a:r>
                    </a:p>
                    <a:p>
                      <a:pPr algn="ctr"/>
                      <a:r>
                        <a:rPr lang="en-US" sz="1400" dirty="0">
                          <a:solidFill>
                            <a:schemeClr val="accent6">
                              <a:lumMod val="75000"/>
                            </a:schemeClr>
                          </a:solidFill>
                        </a:rPr>
                        <a:t>ORDER BY clause</a:t>
                      </a:r>
                    </a:p>
                  </a:txBody>
                  <a:tcPr/>
                </a:tc>
                <a:tc>
                  <a:txBody>
                    <a:bodyPr/>
                    <a:lstStyle/>
                    <a:p>
                      <a:pPr algn="ctr"/>
                      <a:r>
                        <a:rPr lang="en-US" sz="2000" dirty="0">
                          <a:solidFill>
                            <a:srgbClr val="FF0000"/>
                          </a:solidFill>
                        </a:rPr>
                        <a:t>$limit</a:t>
                      </a:r>
                    </a:p>
                    <a:p>
                      <a:pPr algn="ctr"/>
                      <a:r>
                        <a:rPr lang="en-US" sz="1400" dirty="0">
                          <a:solidFill>
                            <a:schemeClr val="accent6">
                              <a:lumMod val="75000"/>
                            </a:schemeClr>
                          </a:solidFill>
                        </a:rPr>
                        <a:t>TOP</a:t>
                      </a:r>
                    </a:p>
                    <a:p>
                      <a:pPr algn="ct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solidFill>
                            <a:srgbClr val="FF0000"/>
                          </a:solidFill>
                        </a:rPr>
                        <a:t>$skip</a:t>
                      </a:r>
                    </a:p>
                  </a:txBody>
                  <a:tcPr/>
                </a:tc>
                <a:tc>
                  <a:txBody>
                    <a:bodyPr/>
                    <a:lstStyle/>
                    <a:p>
                      <a:pPr algn="ctr"/>
                      <a:r>
                        <a:rPr lang="en-US" sz="2000" dirty="0">
                          <a:solidFill>
                            <a:srgbClr val="FF0000"/>
                          </a:solidFill>
                        </a:rPr>
                        <a:t>$unset</a:t>
                      </a:r>
                    </a:p>
                    <a:p>
                      <a:pPr algn="ctr"/>
                      <a:r>
                        <a:rPr lang="en-US" sz="1400" dirty="0">
                          <a:solidFill>
                            <a:schemeClr val="accent6">
                              <a:lumMod val="75000"/>
                            </a:schemeClr>
                          </a:solidFill>
                        </a:rPr>
                        <a:t>REMOVE fields from output</a:t>
                      </a:r>
                    </a:p>
                  </a:txBody>
                  <a:tcPr/>
                </a:tc>
                <a:tc>
                  <a:txBody>
                    <a:bodyPr/>
                    <a:lstStyle/>
                    <a:p>
                      <a:r>
                        <a:rPr kumimoji="0" lang="en-IN" sz="2000" kern="1200" dirty="0">
                          <a:solidFill>
                            <a:srgbClr val="FF0000"/>
                          </a:solidFill>
                          <a:latin typeface="+mn-lt"/>
                          <a:ea typeface="+mn-ea"/>
                          <a:cs typeface="+mn-cs"/>
                        </a:rPr>
                        <a:t>$sortByCount</a:t>
                      </a:r>
                    </a:p>
                  </a:txBody>
                  <a:tcPr/>
                </a:tc>
                <a:tc>
                  <a:txBody>
                    <a:bodyPr/>
                    <a:lstStyle/>
                    <a:p>
                      <a:pPr algn="ctr"/>
                      <a:r>
                        <a:rPr lang="en-US" sz="2400" dirty="0">
                          <a:solidFill>
                            <a:srgbClr val="FF0000"/>
                          </a:solidFill>
                        </a:rPr>
                        <a:t>$out</a:t>
                      </a:r>
                    </a:p>
                    <a:p>
                      <a:pPr algn="ctr"/>
                      <a:r>
                        <a:rPr lang="en-US" sz="1600" dirty="0">
                          <a:solidFill>
                            <a:schemeClr val="accent6">
                              <a:lumMod val="75000"/>
                            </a:schemeClr>
                          </a:solidFill>
                        </a:rPr>
                        <a:t>NEW Collection</a:t>
                      </a:r>
                    </a:p>
                  </a:txBody>
                  <a:tcPr/>
                </a:tc>
                <a:extLst>
                  <a:ext uri="{0D108BD9-81ED-4DB2-BD59-A6C34878D82A}">
                    <a16:rowId xmlns:a16="http://schemas.microsoft.com/office/drawing/2014/main" val="1851205935"/>
                  </a:ext>
                </a:extLst>
              </a:tr>
            </a:tbl>
          </a:graphicData>
        </a:graphic>
      </p:graphicFrame>
      <p:sp>
        <p:nvSpPr>
          <p:cNvPr id="9" name="Rectangle 8">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10" name="Rectangle 9"/>
          <p:cNvSpPr/>
          <p:nvPr/>
        </p:nvSpPr>
        <p:spPr>
          <a:xfrm>
            <a:off x="191344" y="4958297"/>
            <a:ext cx="11809312"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collection.aggregate</a:t>
            </a:r>
            <a:r>
              <a:rPr lang="en-US" dirty="0">
                <a:solidFill>
                  <a:srgbClr val="061621"/>
                </a:solidFill>
                <a:latin typeface="Source Code Pro" panose="020B0509030403020204" pitchFamily="49" charset="0"/>
                <a:ea typeface="Source Code Pro" panose="020B0509030403020204" pitchFamily="49" charset="0"/>
              </a:rPr>
              <a:t>( [ { &lt;</a:t>
            </a:r>
            <a:r>
              <a:rPr lang="en-US" dirty="0">
                <a:solidFill>
                  <a:srgbClr val="4D0AF4"/>
                </a:solidFill>
                <a:latin typeface="Source Code Pro" panose="020B0509030403020204" pitchFamily="49" charset="0"/>
                <a:ea typeface="Source Code Pro" panose="020B0509030403020204" pitchFamily="49" charset="0"/>
              </a:rPr>
              <a:t>stage1</a:t>
            </a:r>
            <a:r>
              <a:rPr lang="en-US" dirty="0">
                <a:solidFill>
                  <a:srgbClr val="061621"/>
                </a:solidFill>
                <a:latin typeface="Source Code Pro" panose="020B0509030403020204" pitchFamily="49" charset="0"/>
                <a:ea typeface="Source Code Pro" panose="020B0509030403020204" pitchFamily="49" charset="0"/>
              </a:rPr>
              <a:t>&gt; }, { &lt;</a:t>
            </a:r>
            <a:r>
              <a:rPr lang="en-US" dirty="0">
                <a:solidFill>
                  <a:srgbClr val="4D0AF4"/>
                </a:solidFill>
                <a:latin typeface="Source Code Pro" panose="020B0509030403020204" pitchFamily="49" charset="0"/>
                <a:ea typeface="Source Code Pro" panose="020B0509030403020204" pitchFamily="49" charset="0"/>
              </a:rPr>
              <a:t>stage2</a:t>
            </a:r>
            <a:r>
              <a:rPr lang="en-US" dirty="0">
                <a:solidFill>
                  <a:srgbClr val="061621"/>
                </a:solidFill>
                <a:latin typeface="Source Code Pro" panose="020B0509030403020204" pitchFamily="49" charset="0"/>
                <a:ea typeface="Source Code Pro" panose="020B0509030403020204" pitchFamily="49" charset="0"/>
              </a:rPr>
              <a:t>&gt; }, ..., { &lt;</a:t>
            </a:r>
            <a:r>
              <a:rPr lang="en-US" dirty="0">
                <a:solidFill>
                  <a:srgbClr val="4D0AF4"/>
                </a:solidFill>
                <a:latin typeface="Source Code Pro" panose="020B0509030403020204" pitchFamily="49" charset="0"/>
                <a:ea typeface="Source Code Pro" panose="020B0509030403020204" pitchFamily="49" charset="0"/>
              </a:rPr>
              <a:t>stageN</a:t>
            </a:r>
            <a:r>
              <a:rPr lang="en-US" dirty="0">
                <a:solidFill>
                  <a:srgbClr val="061621"/>
                </a:solidFill>
                <a:latin typeface="Source Code Pro" panose="020B0509030403020204" pitchFamily="49" charset="0"/>
                <a:ea typeface="Source Code Pro" panose="020B0509030403020204" pitchFamily="49" charset="0"/>
              </a:rPr>
              <a:t>&gt; } ] )</a:t>
            </a:r>
          </a:p>
        </p:txBody>
      </p:sp>
      <p:sp>
        <p:nvSpPr>
          <p:cNvPr id="11" name="Rectangle 10"/>
          <p:cNvSpPr/>
          <p:nvPr/>
        </p:nvSpPr>
        <p:spPr>
          <a:xfrm>
            <a:off x="191344" y="5579948"/>
            <a:ext cx="87662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320010287"/>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61246" y="2061801"/>
            <a:ext cx="1931098" cy="430887"/>
          </a:xfrm>
          <a:prstGeom prst="rect">
            <a:avLst/>
          </a:prstGeom>
        </p:spPr>
        <p:txBody>
          <a:bodyPr wrap="square">
            <a:spAutoFit/>
          </a:bodyPr>
          <a:lstStyle/>
          <a:p>
            <a:r>
              <a:rPr lang="en-US" sz="2200" dirty="0">
                <a:latin typeface="Source Code Pro" panose="020B0509030403020204" pitchFamily="49" charset="0"/>
                <a:ea typeface="Source Code Pro" panose="020B0509030403020204" pitchFamily="49" charset="0"/>
                <a:cs typeface="Calibri" panose="020F0502020204030204" pitchFamily="34" charset="0"/>
              </a:rPr>
              <a:t>"</a:t>
            </a:r>
            <a:r>
              <a:rPr lang="en-US" sz="2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sz="2200" dirty="0">
                <a:latin typeface="Source Code Pro" panose="020B0509030403020204" pitchFamily="49" charset="0"/>
                <a:ea typeface="Source Code Pro" panose="020B0509030403020204" pitchFamily="49" charset="0"/>
                <a:cs typeface="Calibri" panose="020F0502020204030204" pitchFamily="34" charset="0"/>
              </a:rPr>
              <a:t>&lt;</a:t>
            </a:r>
            <a:r>
              <a:rPr lang="en-US" sz="2200" dirty="0">
                <a:solidFill>
                  <a:srgbClr val="12824D"/>
                </a:solidFill>
                <a:highlight>
                  <a:srgbClr val="F9FBFA"/>
                </a:highlight>
                <a:latin typeface="Source Code Pro" panose="020B0509030403020204" pitchFamily="49" charset="0"/>
              </a:rPr>
              <a:t>field</a:t>
            </a:r>
            <a:r>
              <a:rPr lang="en-US" sz="2200"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1" name="Rectangle 10"/>
          <p:cNvSpPr/>
          <p:nvPr/>
        </p:nvSpPr>
        <p:spPr>
          <a:xfrm>
            <a:off x="1653309" y="2420888"/>
            <a:ext cx="5214900" cy="738664"/>
          </a:xfrm>
          <a:prstGeom prst="rect">
            <a:avLst/>
          </a:prstGeom>
        </p:spPr>
        <p:txBody>
          <a:bodyPr wrap="square">
            <a:spAutoFit/>
          </a:bodyPr>
          <a:lstStyle/>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$match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a:p>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$group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_id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p:txBody>
      </p:sp>
      <p:graphicFrame>
        <p:nvGraphicFramePr>
          <p:cNvPr id="13" name="Table 12"/>
          <p:cNvGraphicFramePr>
            <a:graphicFrameLocks noGrp="1"/>
          </p:cNvGraphicFramePr>
          <p:nvPr>
            <p:extLst>
              <p:ext uri="{D42A27DB-BD31-4B8C-83A1-F6EECF244321}">
                <p14:modId xmlns:p14="http://schemas.microsoft.com/office/powerpoint/2010/main" val="566904578"/>
              </p:ext>
            </p:extLst>
          </p:nvPr>
        </p:nvGraphicFramePr>
        <p:xfrm>
          <a:off x="119334" y="3871312"/>
          <a:ext cx="11881324" cy="1645920"/>
        </p:xfrm>
        <a:graphic>
          <a:graphicData uri="http://schemas.openxmlformats.org/drawingml/2006/table">
            <a:tbl>
              <a:tblPr firstRow="1" bandRow="1">
                <a:tableStyleId>{5940675A-B579-460E-94D1-54222C63F5DA}</a:tableStyleId>
              </a:tblPr>
              <a:tblGrid>
                <a:gridCol w="1697332">
                  <a:extLst>
                    <a:ext uri="{9D8B030D-6E8A-4147-A177-3AD203B41FA5}">
                      <a16:colId xmlns:a16="http://schemas.microsoft.com/office/drawing/2014/main" val="2921812897"/>
                    </a:ext>
                  </a:extLst>
                </a:gridCol>
                <a:gridCol w="1697332">
                  <a:extLst>
                    <a:ext uri="{9D8B030D-6E8A-4147-A177-3AD203B41FA5}">
                      <a16:colId xmlns:a16="http://schemas.microsoft.com/office/drawing/2014/main" val="3932647024"/>
                    </a:ext>
                  </a:extLst>
                </a:gridCol>
                <a:gridCol w="1697332">
                  <a:extLst>
                    <a:ext uri="{9D8B030D-6E8A-4147-A177-3AD203B41FA5}">
                      <a16:colId xmlns:a16="http://schemas.microsoft.com/office/drawing/2014/main" val="2035206519"/>
                    </a:ext>
                  </a:extLst>
                </a:gridCol>
                <a:gridCol w="1697332">
                  <a:extLst>
                    <a:ext uri="{9D8B030D-6E8A-4147-A177-3AD203B41FA5}">
                      <a16:colId xmlns:a16="http://schemas.microsoft.com/office/drawing/2014/main" val="1566137411"/>
                    </a:ext>
                  </a:extLst>
                </a:gridCol>
                <a:gridCol w="1697332">
                  <a:extLst>
                    <a:ext uri="{9D8B030D-6E8A-4147-A177-3AD203B41FA5}">
                      <a16:colId xmlns:a16="http://schemas.microsoft.com/office/drawing/2014/main" val="2925332048"/>
                    </a:ext>
                  </a:extLst>
                </a:gridCol>
                <a:gridCol w="1697332">
                  <a:extLst>
                    <a:ext uri="{9D8B030D-6E8A-4147-A177-3AD203B41FA5}">
                      <a16:colId xmlns:a16="http://schemas.microsoft.com/office/drawing/2014/main" val="1787685173"/>
                    </a:ext>
                  </a:extLst>
                </a:gridCol>
                <a:gridCol w="1697332">
                  <a:extLst>
                    <a:ext uri="{9D8B030D-6E8A-4147-A177-3AD203B41FA5}">
                      <a16:colId xmlns:a16="http://schemas.microsoft.com/office/drawing/2014/main" val="2596489059"/>
                    </a:ext>
                  </a:extLst>
                </a:gridCol>
              </a:tblGrid>
              <a:tr h="370840">
                <a:tc>
                  <a:txBody>
                    <a:bodyPr/>
                    <a:lstStyle/>
                    <a:p>
                      <a:pPr algn="ctr"/>
                      <a:r>
                        <a:rPr kumimoji="0" lang="en-IN" sz="2000" kern="1200" dirty="0">
                          <a:solidFill>
                            <a:srgbClr val="FF0000"/>
                          </a:solidFill>
                          <a:latin typeface="+mn-lt"/>
                          <a:ea typeface="+mn-ea"/>
                          <a:cs typeface="+mn-cs"/>
                        </a:rPr>
                        <a:t>$documents</a:t>
                      </a:r>
                    </a:p>
                    <a:p>
                      <a:pPr algn="ctr"/>
                      <a:r>
                        <a:rPr kumimoji="0" lang="en-IN" sz="1400" kern="1200" dirty="0">
                          <a:solidFill>
                            <a:schemeClr val="accent6">
                              <a:lumMod val="75000"/>
                            </a:schemeClr>
                          </a:solidFill>
                          <a:latin typeface="+mn-lt"/>
                          <a:ea typeface="+mn-ea"/>
                          <a:cs typeface="+mn-cs"/>
                        </a:rPr>
                        <a:t>dual table</a:t>
                      </a:r>
                    </a:p>
                  </a:txBody>
                  <a:tcPr/>
                </a:tc>
                <a:tc>
                  <a:txBody>
                    <a:bodyPr/>
                    <a:lstStyle/>
                    <a:p>
                      <a:pPr algn="ctr"/>
                      <a:r>
                        <a:rPr lang="en-US" sz="2000" dirty="0">
                          <a:solidFill>
                            <a:srgbClr val="FF0000"/>
                          </a:solidFill>
                        </a:rPr>
                        <a:t>$match</a:t>
                      </a:r>
                    </a:p>
                    <a:p>
                      <a:pPr algn="ctr"/>
                      <a:r>
                        <a:rPr lang="en-US" sz="1400" dirty="0">
                          <a:solidFill>
                            <a:schemeClr val="accent6">
                              <a:lumMod val="75000"/>
                            </a:schemeClr>
                          </a:solidFill>
                        </a:rPr>
                        <a:t>WHERE</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fields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document</a:t>
                      </a:r>
                      <a:endParaRPr kumimoji="0" lang="en-US" sz="1400" kern="1200" dirty="0">
                        <a:solidFill>
                          <a:srgbClr val="ECD540"/>
                        </a:solidFill>
                        <a:latin typeface="+mn-lt"/>
                        <a:ea typeface="+mn-ea"/>
                        <a:cs typeface="+mn-cs"/>
                      </a:endParaRPr>
                    </a:p>
                  </a:txBody>
                  <a:tcPr/>
                </a:tc>
                <a:tc>
                  <a:txBody>
                    <a:bodyPr/>
                    <a:lstStyle/>
                    <a:p>
                      <a:pPr algn="ctr"/>
                      <a:r>
                        <a:rPr lang="en-US" sz="20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an array</a:t>
                      </a:r>
                    </a:p>
                  </a:txBody>
                  <a:tcPr/>
                </a:tc>
                <a:tc>
                  <a:txBody>
                    <a:bodyPr/>
                    <a:lstStyle/>
                    <a:p>
                      <a:pPr algn="ctr"/>
                      <a:r>
                        <a:rPr lang="en-US" sz="20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GROUP BY clause</a:t>
                      </a:r>
                    </a:p>
                  </a:txBody>
                  <a:tcPr/>
                </a:tc>
                <a:extLst>
                  <a:ext uri="{0D108BD9-81ED-4DB2-BD59-A6C34878D82A}">
                    <a16:rowId xmlns:a16="http://schemas.microsoft.com/office/drawing/2014/main" val="2852179297"/>
                  </a:ext>
                </a:extLst>
              </a:tr>
              <a:tr h="370840">
                <a:tc>
                  <a:txBody>
                    <a:bodyPr/>
                    <a:lstStyle/>
                    <a:p>
                      <a:pPr algn="ctr"/>
                      <a:r>
                        <a:rPr lang="en-US" sz="2000" dirty="0">
                          <a:solidFill>
                            <a:srgbClr val="FF0000"/>
                          </a:solidFill>
                        </a:rPr>
                        <a:t>$match</a:t>
                      </a:r>
                    </a:p>
                    <a:p>
                      <a:pPr algn="ctr"/>
                      <a:r>
                        <a:rPr lang="en-US" sz="1400" dirty="0">
                          <a:solidFill>
                            <a:schemeClr val="accent6">
                              <a:lumMod val="75000"/>
                            </a:schemeClr>
                          </a:solidFill>
                        </a:rPr>
                        <a:t>HAVING</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$sort</a:t>
                      </a:r>
                    </a:p>
                    <a:p>
                      <a:pPr algn="ctr"/>
                      <a:r>
                        <a:rPr lang="en-US" sz="1400" dirty="0">
                          <a:solidFill>
                            <a:schemeClr val="accent6">
                              <a:lumMod val="75000"/>
                            </a:schemeClr>
                          </a:solidFill>
                        </a:rPr>
                        <a:t>ORDER BY clause</a:t>
                      </a:r>
                    </a:p>
                  </a:txBody>
                  <a:tcPr/>
                </a:tc>
                <a:tc>
                  <a:txBody>
                    <a:bodyPr/>
                    <a:lstStyle/>
                    <a:p>
                      <a:pPr algn="ctr"/>
                      <a:r>
                        <a:rPr lang="en-US" sz="2000" dirty="0">
                          <a:solidFill>
                            <a:srgbClr val="FF0000"/>
                          </a:solidFill>
                        </a:rPr>
                        <a:t>$limit</a:t>
                      </a:r>
                    </a:p>
                    <a:p>
                      <a:pPr algn="ctr"/>
                      <a:r>
                        <a:rPr lang="en-US" sz="1400" dirty="0">
                          <a:solidFill>
                            <a:schemeClr val="accent6">
                              <a:lumMod val="75000"/>
                            </a:schemeClr>
                          </a:solidFill>
                        </a:rPr>
                        <a:t>TOP</a:t>
                      </a:r>
                    </a:p>
                    <a:p>
                      <a:pPr algn="ct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solidFill>
                            <a:srgbClr val="FF0000"/>
                          </a:solidFill>
                        </a:rPr>
                        <a:t>$skip</a:t>
                      </a:r>
                    </a:p>
                  </a:txBody>
                  <a:tcPr/>
                </a:tc>
                <a:tc>
                  <a:txBody>
                    <a:bodyPr/>
                    <a:lstStyle/>
                    <a:p>
                      <a:pPr algn="ctr"/>
                      <a:r>
                        <a:rPr lang="en-US" sz="2000" dirty="0">
                          <a:solidFill>
                            <a:srgbClr val="FF0000"/>
                          </a:solidFill>
                        </a:rPr>
                        <a:t>$unset</a:t>
                      </a:r>
                    </a:p>
                    <a:p>
                      <a:pPr algn="ctr"/>
                      <a:r>
                        <a:rPr lang="en-US" sz="1400" dirty="0">
                          <a:solidFill>
                            <a:schemeClr val="accent6">
                              <a:lumMod val="75000"/>
                            </a:schemeClr>
                          </a:solidFill>
                        </a:rPr>
                        <a:t>REMOVE fields from output</a:t>
                      </a:r>
                    </a:p>
                  </a:txBody>
                  <a:tcPr/>
                </a:tc>
                <a:tc>
                  <a:txBody>
                    <a:bodyPr/>
                    <a:lstStyle/>
                    <a:p>
                      <a:r>
                        <a:rPr kumimoji="0" lang="en-IN" sz="2000" kern="1200" dirty="0">
                          <a:solidFill>
                            <a:srgbClr val="FF0000"/>
                          </a:solidFill>
                          <a:latin typeface="+mn-lt"/>
                          <a:ea typeface="+mn-ea"/>
                          <a:cs typeface="+mn-cs"/>
                        </a:rPr>
                        <a:t>$sortByCount</a:t>
                      </a:r>
                    </a:p>
                  </a:txBody>
                  <a:tcPr/>
                </a:tc>
                <a:tc>
                  <a:txBody>
                    <a:bodyPr/>
                    <a:lstStyle/>
                    <a:p>
                      <a:pPr algn="ctr"/>
                      <a:r>
                        <a:rPr lang="en-US" sz="2400" dirty="0">
                          <a:solidFill>
                            <a:srgbClr val="FF0000"/>
                          </a:solidFill>
                        </a:rPr>
                        <a:t>$out</a:t>
                      </a:r>
                    </a:p>
                    <a:p>
                      <a:pPr algn="ctr"/>
                      <a:r>
                        <a:rPr lang="en-US" sz="1600" dirty="0">
                          <a:solidFill>
                            <a:schemeClr val="accent6">
                              <a:lumMod val="75000"/>
                            </a:schemeClr>
                          </a:solidFill>
                        </a:rPr>
                        <a:t>NEW Collection</a:t>
                      </a:r>
                    </a:p>
                  </a:txBody>
                  <a:tcPr/>
                </a:tc>
                <a:extLst>
                  <a:ext uri="{0D108BD9-81ED-4DB2-BD59-A6C34878D82A}">
                    <a16:rowId xmlns:a16="http://schemas.microsoft.com/office/drawing/2014/main" val="1851205935"/>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$documents</a:t>
            </a:r>
            <a:endParaRPr lang="en-US" dirty="0"/>
          </a:p>
        </p:txBody>
      </p:sp>
      <p:sp>
        <p:nvSpPr>
          <p:cNvPr id="3" name="Rectangle 2"/>
          <p:cNvSpPr/>
          <p:nvPr/>
        </p:nvSpPr>
        <p:spPr>
          <a:xfrm>
            <a:off x="1943100" y="2895600"/>
            <a:ext cx="85725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literal documents from input values.</a:t>
            </a:r>
          </a:p>
        </p:txBody>
      </p:sp>
    </p:spTree>
    <p:extLst>
      <p:ext uri="{BB962C8B-B14F-4D97-AF65-F5344CB8AC3E}">
        <p14:creationId xmlns:p14="http://schemas.microsoft.com/office/powerpoint/2010/main" val="2613376807"/>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$documents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IN" dirty="0">
                <a:solidFill>
                  <a:srgbClr val="001E2B"/>
                </a:solidFill>
                <a:latin typeface="Source Code Pro" panose="020B0509030403020204"/>
              </a:rPr>
              <a:t>{ </a:t>
            </a:r>
            <a:r>
              <a:rPr lang="en-IN" dirty="0">
                <a:solidFill>
                  <a:srgbClr val="D83713"/>
                </a:solidFill>
                <a:latin typeface="Source Code Pro" panose="020B0509030403020204" pitchFamily="49" charset="0"/>
                <a:ea typeface="Source Code Pro" panose="020B0509030403020204" pitchFamily="49" charset="0"/>
              </a:rPr>
              <a:t>$documents</a:t>
            </a:r>
            <a:r>
              <a:rPr lang="en-IN" dirty="0">
                <a:solidFill>
                  <a:srgbClr val="001E2B"/>
                </a:solidFill>
                <a:latin typeface="Source Code Pro" panose="020B0509030403020204"/>
              </a:rPr>
              <a:t>: [ { </a:t>
            </a:r>
            <a:r>
              <a:rPr lang="en-IN" dirty="0">
                <a:solidFill>
                  <a:srgbClr val="4D0AF4"/>
                </a:solidFill>
                <a:latin typeface="Source Code Pro" panose="020B0509030403020204" pitchFamily="49" charset="0"/>
                <a:ea typeface="Source Code Pro" panose="020B0509030403020204" pitchFamily="49" charset="0"/>
              </a:rPr>
              <a:t>doc</a:t>
            </a:r>
            <a:r>
              <a:rPr lang="en-IN" baseline="-25000" dirty="0">
                <a:solidFill>
                  <a:srgbClr val="4D0AF4"/>
                </a:solidFill>
                <a:latin typeface="Source Code Pro" panose="020B0509030403020204" pitchFamily="49" charset="0"/>
                <a:ea typeface="Source Code Pro" panose="020B0509030403020204" pitchFamily="49" charset="0"/>
              </a:rPr>
              <a:t>1</a:t>
            </a:r>
            <a:r>
              <a:rPr lang="en-IN" dirty="0">
                <a:solidFill>
                  <a:srgbClr val="001E2B"/>
                </a:solidFill>
                <a:latin typeface="Source Code Pro" panose="020B0509030403020204"/>
              </a:rPr>
              <a:t> }, { </a:t>
            </a:r>
            <a:r>
              <a:rPr lang="en-IN" dirty="0">
                <a:solidFill>
                  <a:srgbClr val="4D0AF4"/>
                </a:solidFill>
                <a:latin typeface="Source Code Pro" panose="020B0509030403020204" pitchFamily="49" charset="0"/>
                <a:ea typeface="Source Code Pro" panose="020B0509030403020204" pitchFamily="49" charset="0"/>
              </a:rPr>
              <a:t>doc</a:t>
            </a:r>
            <a:r>
              <a:rPr lang="en-IN" baseline="-25000" dirty="0">
                <a:solidFill>
                  <a:srgbClr val="4D0AF4"/>
                </a:solidFill>
                <a:latin typeface="Source Code Pro" panose="020B0509030403020204" pitchFamily="49" charset="0"/>
                <a:ea typeface="Source Code Pro" panose="020B0509030403020204" pitchFamily="49" charset="0"/>
              </a:rPr>
              <a:t>2</a:t>
            </a:r>
            <a:r>
              <a:rPr lang="en-IN" dirty="0">
                <a:solidFill>
                  <a:srgbClr val="001E2B"/>
                </a:solidFill>
                <a:latin typeface="Source Code Pro" panose="020B0509030403020204"/>
              </a:rPr>
              <a:t> }, { </a:t>
            </a:r>
            <a:r>
              <a:rPr lang="en-IN" dirty="0">
                <a:solidFill>
                  <a:srgbClr val="4D0AF4"/>
                </a:solidFill>
                <a:latin typeface="Source Code Pro" panose="020B0509030403020204" pitchFamily="49" charset="0"/>
                <a:ea typeface="Source Code Pro" panose="020B0509030403020204" pitchFamily="49" charset="0"/>
              </a:rPr>
              <a:t>doc</a:t>
            </a:r>
            <a:r>
              <a:rPr lang="en-IN" baseline="-25000" dirty="0">
                <a:solidFill>
                  <a:srgbClr val="4D0AF4"/>
                </a:solidFill>
                <a:latin typeface="Source Code Pro" panose="020B0509030403020204" pitchFamily="49" charset="0"/>
                <a:ea typeface="Source Code Pro" panose="020B0509030403020204" pitchFamily="49" charset="0"/>
              </a:rPr>
              <a:t>3</a:t>
            </a:r>
            <a:r>
              <a:rPr lang="en-IN" dirty="0">
                <a:solidFill>
                  <a:srgbClr val="001E2B"/>
                </a:solidFill>
                <a:latin typeface="Source Code Pro" panose="020B0509030403020204"/>
              </a:rPr>
              <a:t> }, ... ] }</a:t>
            </a:r>
            <a:endParaRPr lang="en-IN" dirty="0">
              <a:latin typeface="Source Code Pro" panose="020B0509030403020204"/>
            </a:endParaRPr>
          </a:p>
        </p:txBody>
      </p:sp>
      <p:sp>
        <p:nvSpPr>
          <p:cNvPr id="8" name="Rectangle 7"/>
          <p:cNvSpPr/>
          <p:nvPr/>
        </p:nvSpPr>
        <p:spPr>
          <a:xfrm>
            <a:off x="551384" y="2568588"/>
            <a:ext cx="11449272" cy="1754326"/>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$documents</a:t>
            </a:r>
            <a:r>
              <a:rPr lang="en-IN" dirty="0">
                <a:latin typeface="Source Code Pro" panose="020B0509030403020204"/>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rgbClr val="994646"/>
                </a:solidFill>
                <a:latin typeface="Source Code Pro" panose="020B0509030403020204" pitchFamily="49" charset="0"/>
                <a:ea typeface="Source Code Pro" panose="020B0509030403020204" pitchFamily="49" charset="0"/>
              </a:rPr>
              <a:t>1001</a:t>
            </a:r>
            <a:r>
              <a:rPr lang="en-IN" dirty="0">
                <a:latin typeface="Source Code Pro" panose="020B0509030403020204"/>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rgbClr val="994646"/>
                </a:solidFill>
                <a:latin typeface="Source Code Pro" panose="020B0509030403020204" pitchFamily="49" charset="0"/>
                <a:ea typeface="Source Code Pro" panose="020B0509030403020204" pitchFamily="49" charset="0"/>
              </a:rPr>
              <a:t>1002</a:t>
            </a:r>
            <a:r>
              <a:rPr lang="en-IN" dirty="0">
                <a:latin typeface="Source Code Pro" panose="020B0509030403020204"/>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rgbClr val="994646"/>
                </a:solidFill>
                <a:latin typeface="Source Code Pro" panose="020B0509030403020204" pitchFamily="49" charset="0"/>
                <a:ea typeface="Source Code Pro" panose="020B0509030403020204" pitchFamily="49" charset="0"/>
              </a:rPr>
              <a:t>1003</a:t>
            </a:r>
            <a:r>
              <a:rPr lang="en-IN" dirty="0">
                <a:latin typeface="Source Code Pro" panose="020B0509030403020204"/>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90072460"/>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95600"/>
            <a:ext cx="85725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Filters the documents to pass only the documents that match the specified condition(s) to the next pipeline stage.</a:t>
            </a:r>
          </a:p>
        </p:txBody>
      </p:sp>
    </p:spTree>
    <p:extLst>
      <p:ext uri="{BB962C8B-B14F-4D97-AF65-F5344CB8AC3E}">
        <p14:creationId xmlns:p14="http://schemas.microsoft.com/office/powerpoint/2010/main" val="387213862"/>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$match</a:t>
            </a:r>
            <a:r>
              <a:rPr lang="en-US" dirty="0">
                <a:solidFill>
                  <a:srgbClr val="061621"/>
                </a:solidFill>
                <a:latin typeface="Source Code Pro" panose="020B0509030403020204" pitchFamily="49" charset="0"/>
                <a:ea typeface="Source Code Pro" panose="020B0509030403020204" pitchFamily="49" charset="0"/>
              </a:rPr>
              <a:t>: { &lt;query&gt; } }</a:t>
            </a:r>
          </a:p>
        </p:txBody>
      </p:sp>
      <p:sp>
        <p:nvSpPr>
          <p:cNvPr id="5" name="Rectangle 4"/>
          <p:cNvSpPr/>
          <p:nvPr/>
        </p:nvSpPr>
        <p:spPr>
          <a:xfrm>
            <a:off x="191344" y="2447597"/>
            <a:ext cx="11809312" cy="313932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.items.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tags: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"K"</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.items.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tags: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"K"</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4129450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Passes along the documents with the requested fields to the next stage in the pipeline</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 The specified fields can be existing fields from the input documents or newly computed fields.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5" name="TextBox 4">
            <a:extLst>
              <a:ext uri="{FF2B5EF4-FFF2-40B4-BE49-F238E27FC236}">
                <a16:creationId xmlns:a16="http://schemas.microsoft.com/office/drawing/2014/main" id="{A213EC39-0BC0-930C-8C5D-73CCECF1AB91}"/>
              </a:ext>
            </a:extLst>
          </p:cNvPr>
          <p:cNvSpPr txBox="1"/>
          <p:nvPr/>
        </p:nvSpPr>
        <p:spPr>
          <a:xfrm>
            <a:off x="227348" y="4797152"/>
            <a:ext cx="11737304" cy="1846659"/>
          </a:xfrm>
          <a:prstGeom prst="rect">
            <a:avLst/>
          </a:prstGeom>
          <a:noFill/>
          <a:ln w="38100">
            <a:solidFill>
              <a:srgbClr val="9C7506"/>
            </a:solidFill>
          </a:ln>
        </p:spPr>
        <p:txBody>
          <a:bodyPr wrap="square">
            <a:spAutoFit/>
          </a:bodyPr>
          <a:lstStyle/>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35560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&lt;field&gt;: &lt;</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&gt; - Specifies the inclusion of a field. Non-zero integers are also treated as true.</a:t>
            </a:r>
          </a:p>
          <a:p>
            <a:pPr marL="355600" indent="-285750">
              <a:buFont typeface="Arial" panose="020B0604020202020204" pitchFamily="34" charset="0"/>
              <a:buChar char="•"/>
            </a:pPr>
            <a:endParaRPr lang="en-IN" sz="400" dirty="0">
              <a:latin typeface="Source Code Pro" panose="020B0509030403020204" pitchFamily="49" charset="0"/>
              <a:ea typeface="Source Code Pro" panose="020B0509030403020204" pitchFamily="49" charset="0"/>
            </a:endParaRPr>
          </a:p>
          <a:p>
            <a:pPr marL="35560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_id: &lt;</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&gt; - Specifies the suppression of the _id field.</a:t>
            </a:r>
          </a:p>
          <a:p>
            <a:pPr marL="355600" indent="-285750">
              <a:buFont typeface="Arial" panose="020B0604020202020204" pitchFamily="34" charset="0"/>
              <a:buChar char="•"/>
            </a:pPr>
            <a:endParaRPr lang="en-IN" sz="400" dirty="0">
              <a:latin typeface="Source Code Pro" panose="020B0509030403020204" pitchFamily="49" charset="0"/>
              <a:ea typeface="Source Code Pro" panose="020B0509030403020204" pitchFamily="49" charset="0"/>
            </a:endParaRPr>
          </a:p>
          <a:p>
            <a:pPr marL="35560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&lt;field&gt;: &lt;expression&gt; - Adds a new field or resets the value of an existing field.</a:t>
            </a:r>
          </a:p>
          <a:p>
            <a:pPr marL="355600" indent="-285750">
              <a:buFont typeface="Arial" panose="020B0604020202020204" pitchFamily="34" charset="0"/>
              <a:buChar char="•"/>
            </a:pPr>
            <a:endParaRPr lang="en-IN" sz="400" dirty="0">
              <a:latin typeface="Source Code Pro" panose="020B0509030403020204" pitchFamily="49" charset="0"/>
              <a:ea typeface="Source Code Pro" panose="020B0509030403020204" pitchFamily="49" charset="0"/>
            </a:endParaRPr>
          </a:p>
          <a:p>
            <a:pPr marL="35560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&lt;field&gt;: &lt;</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&gt; - Specifies the exclusion of a field.</a:t>
            </a: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11367934"/>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Gill Sans MT" panose="020B0502020104020203" pitchFamily="34" charset="0"/>
              </a:rPr>
              <a:t>Passes along the documents with the requested fields to the next stage in the pipeline. The specified fields can be existing fields from the input documents or newly computed fields.</a:t>
            </a:r>
            <a:endParaRPr lang="en-IN" dirty="0">
              <a:latin typeface="Gill Sans MT" panose="020B0502020104020203" pitchFamily="34" charset="0"/>
            </a:endParaRPr>
          </a:p>
        </p:txBody>
      </p:sp>
      <p:sp>
        <p:nvSpPr>
          <p:cNvPr id="4" name="Rectangle 3"/>
          <p:cNvSpPr/>
          <p:nvPr/>
        </p:nvSpPr>
        <p:spPr>
          <a:xfrm>
            <a:off x="1524000" y="1812429"/>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$project</a:t>
            </a:r>
            <a:r>
              <a:rPr lang="en-US" dirty="0">
                <a:solidFill>
                  <a:srgbClr val="061621"/>
                </a:solidFill>
                <a:latin typeface="Source Code Pro" panose="020B0509030403020204" pitchFamily="49" charset="0"/>
                <a:ea typeface="Source Code Pro" panose="020B0509030403020204" pitchFamily="49" charset="0"/>
              </a:rPr>
              <a:t>: { &lt;specification(s)&gt; } }</a:t>
            </a:r>
          </a:p>
        </p:txBody>
      </p:sp>
      <p:sp>
        <p:nvSpPr>
          <p:cNvPr id="5" name="Rectangle 4"/>
          <p:cNvSpPr/>
          <p:nvPr/>
        </p:nvSpPr>
        <p:spPr>
          <a:xfrm>
            <a:off x="191344" y="2643423"/>
            <a:ext cx="11809312" cy="221599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"Employee Name"</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alias 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xx: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$max</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494516498"/>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
        <p:nvSpPr>
          <p:cNvPr id="4" name="Rectangle 3"/>
          <p:cNvSpPr/>
          <p:nvPr/>
        </p:nvSpPr>
        <p:spPr>
          <a:xfrm>
            <a:off x="1943100" y="3048000"/>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Removes/excludes fields from documents in output.</a:t>
            </a:r>
          </a:p>
        </p:txBody>
      </p:sp>
    </p:spTree>
    <p:extLst>
      <p:ext uri="{BB962C8B-B14F-4D97-AF65-F5344CB8AC3E}">
        <p14:creationId xmlns:p14="http://schemas.microsoft.com/office/powerpoint/2010/main" val="3626494280"/>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 </a:t>
            </a:r>
          </a:p>
        </p:txBody>
      </p:sp>
      <p:sp>
        <p:nvSpPr>
          <p:cNvPr id="7" name="Rectangle 6"/>
          <p:cNvSpPr/>
          <p:nvPr/>
        </p:nvSpPr>
        <p:spPr>
          <a:xfrm>
            <a:off x="1524000" y="762001"/>
            <a:ext cx="9144000" cy="369332"/>
          </a:xfrm>
          <a:prstGeom prst="rect">
            <a:avLst/>
          </a:prstGeom>
        </p:spPr>
        <p:txBody>
          <a:bodyPr wrap="square">
            <a:spAutoFit/>
          </a:bodyPr>
          <a:lstStyle/>
          <a:p>
            <a:r>
              <a:rPr lang="en-US" dirty="0">
                <a:solidFill>
                  <a:srgbClr val="222222"/>
                </a:solidFill>
                <a:latin typeface="Gill Sans MT (Body)"/>
              </a:rPr>
              <a:t>Removes field(s) from the output. </a:t>
            </a:r>
            <a:r>
              <a:rPr lang="en-US" b="1" dirty="0">
                <a:solidFill>
                  <a:srgbClr val="222222"/>
                </a:solidFill>
                <a:latin typeface="Gill Sans MT (Body)"/>
              </a:rPr>
              <a:t>Will not delete the field(s) from the saved document.</a:t>
            </a:r>
            <a:endParaRPr lang="en-IN" b="1" dirty="0">
              <a:latin typeface="Gill Sans MT (Body)"/>
            </a:endParaRPr>
          </a:p>
        </p:txBody>
      </p:sp>
      <p:sp>
        <p:nvSpPr>
          <p:cNvPr id="4" name="Rectangle 3"/>
          <p:cNvSpPr/>
          <p:nvPr/>
        </p:nvSpPr>
        <p:spPr>
          <a:xfrm>
            <a:off x="1524000" y="1812429"/>
            <a:ext cx="9144000" cy="1384995"/>
          </a:xfrm>
          <a:prstGeom prst="rect">
            <a:avLst/>
          </a:prstGeom>
        </p:spPr>
        <p:txBody>
          <a:bodyPr wrap="square">
            <a:spAutoFit/>
          </a:bodyPr>
          <a:lstStyle/>
          <a:p>
            <a:r>
              <a:rPr lang="en-IN" b="0" i="0" dirty="0">
                <a:solidFill>
                  <a:srgbClr val="001E2B"/>
                </a:solidFill>
                <a:effectLst/>
                <a:highlight>
                  <a:srgbClr val="F9FBFA"/>
                </a:highlight>
                <a:latin typeface="Source Code Pro" panose="020B0509030403020204" pitchFamily="49" charset="0"/>
              </a:rPr>
              <a:t>{ </a:t>
            </a:r>
            <a:r>
              <a:rPr lang="en-IN" b="0" i="0" dirty="0">
                <a:solidFill>
                  <a:srgbClr val="D83713"/>
                </a:solidFill>
                <a:effectLst/>
                <a:highlight>
                  <a:srgbClr val="F9FBFA"/>
                </a:highlight>
                <a:latin typeface="Source Code Pro" panose="020B0509030403020204" pitchFamily="49" charset="0"/>
              </a:rPr>
              <a:t>$unset</a:t>
            </a:r>
            <a:r>
              <a:rPr lang="en-IN" b="0" i="0" dirty="0">
                <a:solidFill>
                  <a:srgbClr val="001E2B"/>
                </a:solidFill>
                <a:effectLst/>
                <a:highlight>
                  <a:srgbClr val="F9FBFA"/>
                </a:highlight>
                <a:latin typeface="Source Code Pro" panose="020B0509030403020204" pitchFamily="49" charset="0"/>
              </a:rPr>
              <a:t>: </a:t>
            </a:r>
            <a:r>
              <a:rPr lang="en-IN" dirty="0">
                <a:solidFill>
                  <a:srgbClr val="12824D"/>
                </a:solidFill>
                <a:highlight>
                  <a:srgbClr val="F9FBFA"/>
                </a:highlight>
                <a:latin typeface="Source Code Pro" panose="020B0509030403020204" pitchFamily="49" charset="0"/>
              </a:rPr>
              <a:t>"&lt;field&gt;" </a:t>
            </a:r>
            <a:r>
              <a:rPr lang="en-IN" b="0" i="0" dirty="0">
                <a:solidFill>
                  <a:srgbClr val="001E2B"/>
                </a:solidFill>
                <a:effectLst/>
                <a:highlight>
                  <a:srgbClr val="F9FBFA"/>
                </a:highlight>
                <a:latin typeface="Source Code Pro" panose="020B0509030403020204" pitchFamily="49" charset="0"/>
              </a:rPr>
              <a:t>}</a:t>
            </a:r>
            <a:endParaRPr lang="en-IN" dirty="0">
              <a:solidFill>
                <a:srgbClr val="061621"/>
              </a:solidFill>
              <a:latin typeface="Source Code Pro" panose="020B0509030403020204" pitchFamily="49" charset="0"/>
              <a:ea typeface="Source Code Pro" panose="020B0509030403020204" pitchFamily="49" charset="0"/>
            </a:endParaRPr>
          </a:p>
          <a:p>
            <a:endParaRPr lang="en-IN" sz="400" i="0" dirty="0">
              <a:solidFill>
                <a:srgbClr val="061621"/>
              </a:solidFill>
              <a:effectLst/>
              <a:latin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12824D"/>
                </a:solidFill>
                <a:highlight>
                  <a:srgbClr val="F9FBFA"/>
                </a:highlight>
                <a:latin typeface="Source Code Pro" panose="020B0509030403020204" pitchFamily="49" charset="0"/>
              </a:rPr>
              <a:t>field1</a:t>
            </a:r>
            <a:r>
              <a:rPr lang="en-IN" dirty="0">
                <a:solidFill>
                  <a:srgbClr val="061621"/>
                </a:solidFill>
                <a:latin typeface="Source Code Pro" panose="020B0509030403020204" pitchFamily="49" charset="0"/>
                <a:ea typeface="Source Code Pro" panose="020B0509030403020204" pitchFamily="49" charset="0"/>
              </a:rPr>
              <a:t>&gt;", "&lt;</a:t>
            </a:r>
            <a:r>
              <a:rPr lang="en-IN" dirty="0">
                <a:solidFill>
                  <a:srgbClr val="12824D"/>
                </a:solidFill>
                <a:highlight>
                  <a:srgbClr val="F9FBFA"/>
                </a:highlight>
                <a:latin typeface="Source Code Pro" panose="020B0509030403020204" pitchFamily="49" charset="0"/>
              </a:rPr>
              <a:t>field2</a:t>
            </a:r>
            <a:r>
              <a:rPr lang="en-IN" dirty="0">
                <a:solidFill>
                  <a:srgbClr val="061621"/>
                </a:solidFill>
                <a:latin typeface="Source Code Pro" panose="020B0509030403020204" pitchFamily="49" charset="0"/>
                <a:ea typeface="Source Code Pro" panose="020B0509030403020204" pitchFamily="49" charset="0"/>
              </a:rPr>
              <a:t>&gt;", </a:t>
            </a:r>
            <a:r>
              <a:rPr lang="en-IN" i="0" dirty="0">
                <a:solidFill>
                  <a:srgbClr val="061621"/>
                </a:solidFill>
                <a:effectLst/>
                <a:latin typeface="Source Code Pro" panose="020B0509030403020204" pitchFamily="49" charset="0"/>
              </a:rPr>
              <a:t>... ] }</a:t>
            </a: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12824D"/>
                </a:solidFill>
                <a:highlight>
                  <a:srgbClr val="F9FBFA"/>
                </a:highlight>
                <a:latin typeface="Source Code Pro" panose="020B0509030403020204" pitchFamily="49" charset="0"/>
              </a:rPr>
              <a:t>field</a:t>
            </a:r>
            <a:r>
              <a:rPr lang="en-IN" dirty="0">
                <a:solidFill>
                  <a:srgbClr val="061621"/>
                </a:solidFill>
                <a:latin typeface="Source Code Pro" panose="020B0509030403020204" pitchFamily="49" charset="0"/>
                <a:ea typeface="Source Code Pro" panose="020B0509030403020204" pitchFamily="49" charset="0"/>
              </a:rPr>
              <a:t>.nestedfield&gt;" </a:t>
            </a:r>
            <a:r>
              <a:rPr lang="en-IN" i="0" dirty="0">
                <a:solidFill>
                  <a:srgbClr val="061621"/>
                </a:solidFill>
                <a:effectLst/>
                <a:latin typeface="Source Code Pro" panose="020B0509030403020204" pitchFamily="49" charset="0"/>
              </a:rPr>
              <a:t>}</a:t>
            </a:r>
            <a:endParaRPr lang="en-IN" i="0" dirty="0">
              <a:solidFill>
                <a:srgbClr val="061621"/>
              </a:solidFill>
              <a:effectLst/>
              <a:latin typeface="Source Code Pro" panose="020B0509030403020204" pitchFamily="49" charset="0"/>
              <a:ea typeface="Source Code Pro" panose="020B0509030403020204" pitchFamily="49" charset="0"/>
            </a:endParaRP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12824D"/>
                </a:solidFill>
                <a:highlight>
                  <a:srgbClr val="F9FBFA"/>
                </a:highlight>
                <a:latin typeface="Source Code Pro" panose="020B0509030403020204" pitchFamily="49" charset="0"/>
              </a:rPr>
              <a:t>field1</a:t>
            </a:r>
            <a:r>
              <a:rPr lang="en-IN" dirty="0">
                <a:solidFill>
                  <a:srgbClr val="061621"/>
                </a:solidFill>
                <a:latin typeface="Source Code Pro" panose="020B0509030403020204" pitchFamily="49" charset="0"/>
                <a:ea typeface="Source Code Pro" panose="020B0509030403020204" pitchFamily="49" charset="0"/>
              </a:rPr>
              <a:t>.nestedfield&gt;", </a:t>
            </a:r>
            <a:r>
              <a:rPr lang="en-IN" i="0" dirty="0">
                <a:solidFill>
                  <a:srgbClr val="061621"/>
                </a:solidFill>
                <a:effectLst/>
                <a:latin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524000" y="354456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"address.building"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728717804"/>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value without parsing. Use for values that the aggregation pipeline may interpret as an expression.</a:t>
            </a:r>
          </a:p>
        </p:txBody>
      </p:sp>
    </p:spTree>
    <p:extLst>
      <p:ext uri="{BB962C8B-B14F-4D97-AF65-F5344CB8AC3E}">
        <p14:creationId xmlns:p14="http://schemas.microsoft.com/office/powerpoint/2010/main" val="3412793763"/>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Gill Sans MT (Body)"/>
              </a:rPr>
              <a:t>To avoid treating numeric or boolean literals as projection flags, use the </a:t>
            </a:r>
            <a:r>
              <a:rPr lang="en-US" dirty="0">
                <a:solidFill>
                  <a:srgbClr val="D83713"/>
                </a:solidFill>
                <a:latin typeface="Gill Sans MT (Body)"/>
                <a:ea typeface="Source Code Pro" panose="020B0509030403020204" pitchFamily="49" charset="0"/>
              </a:rPr>
              <a:t>$literal</a:t>
            </a:r>
            <a:r>
              <a:rPr lang="en-US" dirty="0">
                <a:latin typeface="Gill Sans MT (Body)"/>
              </a:rPr>
              <a:t> expression to wrap the numeric or boolean literals.</a:t>
            </a:r>
            <a:endParaRPr lang="en-IN" dirty="0">
              <a:latin typeface="Gill Sans MT (Body)"/>
            </a:endParaRPr>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$literal</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ea typeface="Source Code Pro" panose="020B0509030403020204" pitchFamily="49" charset="0"/>
              </a:rPr>
              <a:t>&gt;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397732" y="2420888"/>
            <a:ext cx="9396536" cy="64633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sz="1800" dirty="0">
                <a:solidFill>
                  <a:schemeClr val="bg1">
                    <a:lumMod val="50000"/>
                  </a:schemeClr>
                </a:solidFill>
                <a:latin typeface="Source Code Pro" panose="020B0509030403020204" pitchFamily="49" charset="0"/>
                <a:ea typeface="Source Code Pro" panose="020B0509030403020204" pitchFamily="49" charset="0"/>
              </a:rPr>
              <a:t>db</a:t>
            </a:r>
            <a:r>
              <a:rPr lang="en-IN" sz="1800" dirty="0">
                <a:solidFill>
                  <a:schemeClr val="tx1"/>
                </a:solidFill>
                <a:latin typeface="Source Code Pro" panose="020B0509030403020204" pitchFamily="49" charset="0"/>
                <a:ea typeface="Source Code Pro" panose="020B0509030403020204" pitchFamily="49" charset="0"/>
              </a:rPr>
              <a:t>.emp.</a:t>
            </a:r>
            <a:r>
              <a:rPr lang="en-IN" sz="1800" dirty="0">
                <a:solidFill>
                  <a:srgbClr val="036883"/>
                </a:solidFill>
                <a:latin typeface="Source Code Pro" panose="020B0509030403020204" pitchFamily="49" charset="0"/>
                <a:ea typeface="Source Code Pro" panose="020B0509030403020204" pitchFamily="49"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rgbClr val="FF5A36"/>
                </a:solidFill>
                <a:latin typeface="Source Code Pro" panose="020B0509030403020204" pitchFamily="49" charset="0"/>
                <a:ea typeface="Source Code Pro" panose="020B0509030403020204" pitchFamily="49" charset="0"/>
              </a:rPr>
              <a:t>$project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chemeClr val="tx1"/>
                </a:solidFill>
                <a:latin typeface="Source Code Pro" panose="020B0509030403020204" pitchFamily="49" charset="0"/>
                <a:ea typeface="Source Code Pro" panose="020B0509030403020204" pitchFamily="49" charset="0"/>
              </a:rPr>
              <a:t>_id: </a:t>
            </a:r>
            <a:r>
              <a:rPr lang="en-IN" sz="1800" dirty="0">
                <a:solidFill>
                  <a:srgbClr val="994646"/>
                </a:solidFill>
                <a:latin typeface="Source Code Pro" panose="020B0509030403020204" pitchFamily="49" charset="0"/>
                <a:ea typeface="Source Code Pro" panose="020B0509030403020204" pitchFamily="49" charset="0"/>
                <a:cs typeface="+mn-cs"/>
              </a:rPr>
              <a:t>0</a:t>
            </a:r>
            <a:r>
              <a:rPr lang="en-IN" sz="1800" dirty="0">
                <a:solidFill>
                  <a:schemeClr val="tx1"/>
                </a:solidFill>
                <a:latin typeface="Source Code Pro" panose="020B0509030403020204" pitchFamily="49" charset="0"/>
                <a:ea typeface="Source Code Pro" panose="020B0509030403020204" pitchFamily="49" charset="0"/>
              </a:rPr>
              <a:t>, sal: </a:t>
            </a:r>
            <a:r>
              <a:rPr lang="en-IN" sz="18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tx1"/>
                </a:solidFill>
                <a:latin typeface="Source Code Pro" panose="020B0509030403020204" pitchFamily="49" charset="0"/>
                <a:ea typeface="Source Code Pro" panose="020B0509030403020204" pitchFamily="49" charset="0"/>
              </a:rPr>
              <a:t>, staticValue: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FF5A36"/>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994646"/>
                </a:solidFill>
                <a:latin typeface="Source Code Pro" panose="020B0509030403020204" pitchFamily="49" charset="0"/>
                <a:ea typeface="Source Code Pro" panose="020B0509030403020204" pitchFamily="49" charset="0"/>
                <a:cs typeface="+mn-cs"/>
              </a:rPr>
              <a:t>1001</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staticString: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FF5A36"/>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"Saleel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Bagde"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2980445402"/>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 or $set</a:t>
            </a:r>
            <a:endParaRPr lang="en-US" dirty="0"/>
          </a:p>
        </p:txBody>
      </p:sp>
      <p:sp>
        <p:nvSpPr>
          <p:cNvPr id="4" name="Rectangle 3"/>
          <p:cNvSpPr/>
          <p:nvPr/>
        </p:nvSpPr>
        <p:spPr>
          <a:xfrm>
            <a:off x="1559496" y="2998693"/>
            <a:ext cx="89561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Adds new fields to documents. $addFields or $set outputs documents that contain all existing fields from the input documents and newly added fields.</a:t>
            </a:r>
          </a:p>
        </p:txBody>
      </p:sp>
      <p:sp>
        <p:nvSpPr>
          <p:cNvPr id="3" name="TextBox 2">
            <a:extLst>
              <a:ext uri="{FF2B5EF4-FFF2-40B4-BE49-F238E27FC236}">
                <a16:creationId xmlns:a16="http://schemas.microsoft.com/office/drawing/2014/main" id="{17DAD17A-912F-0210-1185-A4631D59AE59}"/>
              </a:ext>
            </a:extLst>
          </p:cNvPr>
          <p:cNvSpPr txBox="1"/>
          <p:nvPr/>
        </p:nvSpPr>
        <p:spPr>
          <a:xfrm>
            <a:off x="407368" y="4005064"/>
            <a:ext cx="11449272" cy="267765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appends new fields to existing documents. You can include one or more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stages in an aggregation operation.</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 is equivalent to a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that explicitly specifies all existing fields in the input documents and adds the new fields.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 is specified after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then all new fields in </a:t>
            </a:r>
            <a:r>
              <a:rPr lang="en-US" dirty="0">
                <a:solidFill>
                  <a:srgbClr val="D83713"/>
                </a:solidFill>
                <a:latin typeface="Palatino Linotype" panose="02040502050505030304" pitchFamily="18" charset="0"/>
              </a:rPr>
              <a:t>$addFields</a:t>
            </a:r>
            <a:r>
              <a:rPr lang="en-US" dirty="0">
                <a:latin typeface="Palatino Linotype" panose="02040502050505030304" pitchFamily="18" charset="0"/>
              </a:rPr>
              <a:t> stage will be automatically get added in output document, but if it given before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then all the new fields must be </a:t>
            </a:r>
            <a:r>
              <a:rPr lang="en-IN" dirty="0">
                <a:latin typeface="Palatino Linotype" panose="02040502050505030304" pitchFamily="18" charset="0"/>
              </a:rPr>
              <a:t>exclusively</a:t>
            </a:r>
            <a:r>
              <a:rPr lang="en-IN" b="0" i="0" dirty="0">
                <a:solidFill>
                  <a:srgbClr val="202124"/>
                </a:solidFill>
                <a:effectLst/>
                <a:latin typeface="Google Sans"/>
              </a:rPr>
              <a:t> </a:t>
            </a:r>
            <a:r>
              <a:rPr lang="en-US" dirty="0">
                <a:latin typeface="Palatino Linotype" panose="02040502050505030304" pitchFamily="18" charset="0"/>
              </a:rPr>
              <a:t>given in the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a:t>
            </a:r>
          </a:p>
        </p:txBody>
      </p:sp>
      <p:sp>
        <p:nvSpPr>
          <p:cNvPr id="5" name="TextBox 4">
            <a:extLst>
              <a:ext uri="{FF2B5EF4-FFF2-40B4-BE49-F238E27FC236}">
                <a16:creationId xmlns:a16="http://schemas.microsoft.com/office/drawing/2014/main" id="{12675952-BEAA-12B2-0976-1AE497730CFC}"/>
              </a:ext>
            </a:extLst>
          </p:cNvPr>
          <p:cNvSpPr txBox="1"/>
          <p:nvPr/>
        </p:nvSpPr>
        <p:spPr>
          <a:xfrm>
            <a:off x="407368" y="134516"/>
            <a:ext cx="11449272" cy="110799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Remember:</a:t>
            </a:r>
          </a:p>
          <a:p>
            <a:endParaRPr lang="en-US" sz="800" b="1" i="1" dirty="0">
              <a:solidFill>
                <a:srgbClr val="FF0000"/>
              </a:solidFill>
              <a:latin typeface="Palatino Linotype" panose="02040502050505030304" pitchFamily="18" charset="0"/>
            </a:endParaRPr>
          </a:p>
          <a:p>
            <a:r>
              <a:rPr lang="en-US" dirty="0">
                <a:latin typeface="Palatino Linotype" panose="02040502050505030304" pitchFamily="18" charset="0"/>
              </a:rPr>
              <a:t>If the name of the </a:t>
            </a:r>
            <a:r>
              <a:rPr lang="en-US" b="1" i="1" dirty="0">
                <a:latin typeface="Palatino Linotype" panose="02040502050505030304" pitchFamily="18" charset="0"/>
              </a:rPr>
              <a:t>new field is the same as an existing field name </a:t>
            </a:r>
            <a:r>
              <a:rPr lang="en-US" dirty="0">
                <a:latin typeface="Palatino Linotype" panose="02040502050505030304" pitchFamily="18" charset="0"/>
              </a:rPr>
              <a:t>(including _id),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overwrites the existing value of that field with the value of the specified expression.</a:t>
            </a:r>
          </a:p>
        </p:txBody>
      </p:sp>
    </p:spTree>
    <p:extLst>
      <p:ext uri="{BB962C8B-B14F-4D97-AF65-F5344CB8AC3E}">
        <p14:creationId xmlns:p14="http://schemas.microsoft.com/office/powerpoint/2010/main" val="3257852489"/>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or $set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75473"/>
            <a:ext cx="8761264" cy="707886"/>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$addFields</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newField</a:t>
            </a:r>
            <a:r>
              <a:rPr lang="en-US" dirty="0">
                <a:solidFill>
                  <a:srgbClr val="061621"/>
                </a:solidFill>
                <a:latin typeface="Source Code Pro" panose="020B0509030403020204" pitchFamily="49" charset="0"/>
                <a:ea typeface="Source Code Pro" panose="020B0509030403020204" pitchFamily="49" charset="0"/>
              </a:rPr>
              <a:t>&gt;: &lt;expression&gt;, ... } }</a:t>
            </a:r>
          </a:p>
          <a:p>
            <a:endParaRPr lang="en-US" sz="400" dirty="0">
              <a:solidFill>
                <a:srgbClr val="061621"/>
              </a:solidFill>
              <a:latin typeface="Source Code Pro" panose="020B0509030403020204" pitchFamily="49" charset="0"/>
              <a:ea typeface="Source Code Pro" panose="020B0509030403020204" pitchFamily="49" charset="0"/>
            </a:endParaRPr>
          </a:p>
          <a:p>
            <a:r>
              <a:rPr lang="en-IN" b="0" i="0" dirty="0">
                <a:solidFill>
                  <a:srgbClr val="061621"/>
                </a:solidFill>
                <a:effectLst/>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ea typeface="Source Code Pro" panose="020B0509030403020204" pitchFamily="49" charset="0"/>
              </a:rPr>
              <a:t>$set</a:t>
            </a:r>
            <a:r>
              <a:rPr lang="en-IN" b="0" i="0" dirty="0">
                <a:solidFill>
                  <a:srgbClr val="061621"/>
                </a:solidFill>
                <a:effectLst/>
                <a:latin typeface="Source Code Pro" panose="020B0509030403020204" pitchFamily="49" charset="0"/>
                <a:ea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newField</a:t>
            </a:r>
            <a:r>
              <a:rPr lang="en-IN" b="0" i="0" dirty="0">
                <a:solidFill>
                  <a:srgbClr val="061621"/>
                </a:solidFill>
                <a:effectLst/>
                <a:latin typeface="Source Code Pro" panose="020B0509030403020204" pitchFamily="49" charset="0"/>
                <a:ea typeface="Source Code Pro" panose="020B0509030403020204" pitchFamily="49" charset="0"/>
              </a:rPr>
              <a:t>&gt;: &lt;expression&gt;, ... } }</a:t>
            </a:r>
            <a:endParaRPr lang="en-IN" dirty="0">
              <a:latin typeface="Source Code Pro" panose="020B0509030403020204" pitchFamily="49" charset="0"/>
              <a:ea typeface="Source Code Pro" panose="020B0509030403020204" pitchFamily="49" charset="0"/>
            </a:endParaRPr>
          </a:p>
        </p:txBody>
      </p:sp>
      <p:sp>
        <p:nvSpPr>
          <p:cNvPr id="5" name="Rectangle 4"/>
          <p:cNvSpPr/>
          <p:nvPr/>
        </p:nvSpPr>
        <p:spPr>
          <a:xfrm>
            <a:off x="1524000" y="3140968"/>
            <a:ext cx="9144000" cy="84638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4E354B84-F9F7-4997-A217-19E2896FB402}"/>
              </a:ext>
            </a:extLst>
          </p:cNvPr>
          <p:cNvSpPr txBox="1"/>
          <p:nvPr/>
        </p:nvSpPr>
        <p:spPr>
          <a:xfrm>
            <a:off x="263352" y="4544963"/>
            <a:ext cx="11593288" cy="203132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ename: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salary: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a:t>
            </a:r>
            <a:r>
              <a:rPr lang="en-IN" dirty="0">
                <a:latin typeface="Source Code Pro" panose="020B0509030403020204" pitchFamily="49" charset="0"/>
                <a:ea typeface="Source Code Pro" panose="020B0509030403020204" pitchFamily="49" charset="0"/>
              </a:rPr>
              <a:t>",  commission: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comm</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"Gross Salary":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salary</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commission</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p>
          <a:p>
            <a:pPr marL="342900" indent="-342900">
              <a:buFont typeface="Arial" panose="020B0604020202020204" pitchFamily="34" charset="0"/>
              <a:buChar char="•"/>
            </a:pPr>
            <a:endParaRPr lang="en-IN" dirty="0">
              <a:solidFill>
                <a:schemeClr val="bg1">
                  <a:lumMod val="50000"/>
                </a:schemeClr>
              </a:solidFill>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rPr>
              <a:t>db</a:t>
            </a:r>
            <a:r>
              <a:rPr lang="en-IN" dirty="0">
                <a:latin typeface="Source Code Pro" panose="020B0509030403020204" pitchFamily="49" charset="0"/>
                <a:ea typeface="Source Code Pro" panose="020B0509030403020204" pitchFamily="49" charset="0"/>
              </a:rPr>
              <a:t>.emp.</a:t>
            </a:r>
            <a:r>
              <a:rPr lang="en-IN" dirty="0">
                <a:solidFill>
                  <a:schemeClr val="bg1">
                    <a:lumMod val="50000"/>
                  </a:schemeClr>
                </a:solidFill>
                <a:latin typeface="Source Code Pro" panose="020B0509030403020204" pitchFamily="49" charset="0"/>
                <a:ea typeface="Source Code Pro" panose="020B0509030403020204" pitchFamily="49" charset="0"/>
              </a:rPr>
              <a:t>aggregate([{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100</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y: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200</a:t>
            </a:r>
            <a:r>
              <a:rPr lang="en-IN" dirty="0">
                <a:solidFill>
                  <a:schemeClr val="bg1">
                    <a:lumMod val="50000"/>
                  </a:schemeClr>
                </a:solidFill>
                <a:latin typeface="Source Code Pro" panose="020B0509030403020204" pitchFamily="49" charset="0"/>
                <a:ea typeface="Source Code Pro" panose="020B0509030403020204" pitchFamily="49" charset="0"/>
              </a:rPr>
              <a:t> } }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z:</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y' </a:t>
            </a:r>
            <a:r>
              <a:rPr lang="en-IN" dirty="0">
                <a:solidFill>
                  <a:schemeClr val="bg1">
                    <a:lumMod val="50000"/>
                  </a:schemeClr>
                </a:solidFill>
                <a:latin typeface="Source Code Pro" panose="020B0509030403020204" pitchFamily="49" charset="0"/>
                <a:ea typeface="Source Code Pro" panose="020B0509030403020204" pitchFamily="49" charset="0"/>
              </a:rPr>
              <a:t>] } } }])</a:t>
            </a:r>
          </a:p>
        </p:txBody>
      </p:sp>
    </p:spTree>
    <p:extLst>
      <p:ext uri="{BB962C8B-B14F-4D97-AF65-F5344CB8AC3E}">
        <p14:creationId xmlns:p14="http://schemas.microsoft.com/office/powerpoint/2010/main" val="955930759"/>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$expr</a:t>
            </a:r>
            <a:endParaRPr lang="en-US" dirty="0"/>
          </a:p>
        </p:txBody>
      </p:sp>
      <p:sp>
        <p:nvSpPr>
          <p:cNvPr id="4" name="Rectangle 3"/>
          <p:cNvSpPr/>
          <p:nvPr/>
        </p:nvSpPr>
        <p:spPr>
          <a:xfrm>
            <a:off x="2201512" y="2895600"/>
            <a:ext cx="7788975" cy="677108"/>
          </a:xfrm>
          <a:prstGeom prst="rect">
            <a:avLst/>
          </a:prstGeom>
          <a:solidFill>
            <a:schemeClr val="accent3">
              <a:lumMod val="20000"/>
              <a:lumOff val="80000"/>
            </a:schemeClr>
          </a:solidFill>
        </p:spPr>
        <p:txBody>
          <a:bodyPr wrap="square">
            <a:spAutoFit/>
          </a:bodyPr>
          <a:lstStyle/>
          <a:p>
            <a:r>
              <a:rPr lang="en-US" sz="2000" b="1" dirty="0">
                <a:solidFill>
                  <a:srgbClr val="FF5A36"/>
                </a:solidFill>
                <a:latin typeface="SimSun" panose="02010600030101010101" pitchFamily="2" charset="-122"/>
                <a:ea typeface="SimSun" panose="02010600030101010101" pitchFamily="2" charset="-122"/>
                <a:cs typeface="Arial" panose="020B0604020202020204" pitchFamily="34" charset="0"/>
              </a:rPr>
              <a:t>$expr</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can build query expressions that compare fields from the same document in a $match stage. </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261037703"/>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$expr </a:t>
            </a:r>
          </a:p>
        </p:txBody>
      </p:sp>
      <p:sp>
        <p:nvSpPr>
          <p:cNvPr id="7" name="Rectangle 6"/>
          <p:cNvSpPr/>
          <p:nvPr/>
        </p:nvSpPr>
        <p:spPr>
          <a:xfrm>
            <a:off x="1524000" y="762001"/>
            <a:ext cx="9144000" cy="369332"/>
          </a:xfrm>
          <a:prstGeom prst="rect">
            <a:avLst/>
          </a:prstGeom>
        </p:spPr>
        <p:txBody>
          <a:bodyPr wrap="square">
            <a:spAutoFit/>
          </a:bodyPr>
          <a:lstStyle/>
          <a:p>
            <a:r>
              <a:rPr lang="en-IN" dirty="0">
                <a:latin typeface="Gill Sans MT (Body)"/>
              </a:rPr>
              <a:t>TODO</a:t>
            </a:r>
          </a:p>
        </p:txBody>
      </p:sp>
      <p:sp>
        <p:nvSpPr>
          <p:cNvPr id="4" name="Rectangle 3"/>
          <p:cNvSpPr/>
          <p:nvPr/>
        </p:nvSpPr>
        <p:spPr>
          <a:xfrm>
            <a:off x="335360" y="1412776"/>
            <a:ext cx="11377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&lt;operator&gt;: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3" name="TextBox 2">
            <a:extLst>
              <a:ext uri="{FF2B5EF4-FFF2-40B4-BE49-F238E27FC236}">
                <a16:creationId xmlns:a16="http://schemas.microsoft.com/office/drawing/2014/main" id="{5EE639A0-3162-F820-7A7F-7DB61CA2F44E}"/>
              </a:ext>
            </a:extLst>
          </p:cNvPr>
          <p:cNvSpPr txBox="1"/>
          <p:nvPr/>
        </p:nvSpPr>
        <p:spPr>
          <a:xfrm>
            <a:off x="335360" y="2060848"/>
            <a:ext cx="11377264" cy="1846659"/>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sal</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dirty="0">
                <a:solidFill>
                  <a:srgbClr val="994646"/>
                </a:solidFill>
                <a:latin typeface="Source Code Pro" panose="020B0509030403020204" pitchFamily="49" charset="0"/>
                <a:ea typeface="Source Code Pro" panose="020B0509030403020204" pitchFamily="49" charset="0"/>
              </a:rPr>
              <a:t>3000</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lang="en-US" dirty="0">
                <a:latin typeface="Source Code Pro" panose="020B0509030403020204" pitchFamily="49" charset="0"/>
                <a:ea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&lt;</a:t>
            </a:r>
            <a:r>
              <a:rPr lang="en-IN" b="0" i="0" dirty="0">
                <a:solidFill>
                  <a:srgbClr val="001E2B"/>
                </a:solidFill>
                <a:effectLst/>
                <a:latin typeface="Source Code Pro" panose="020B0509030403020204" pitchFamily="49" charset="0"/>
              </a:rPr>
              <a: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endParaRPr lang="en-IN" dirty="0"/>
          </a:p>
        </p:txBody>
      </p:sp>
      <p:sp>
        <p:nvSpPr>
          <p:cNvPr id="9" name="TextBox 8">
            <a:extLst>
              <a:ext uri="{FF2B5EF4-FFF2-40B4-BE49-F238E27FC236}">
                <a16:creationId xmlns:a16="http://schemas.microsoft.com/office/drawing/2014/main" id="{0A6B36DA-AF3D-A8A0-C475-6CC18246DB06}"/>
              </a:ext>
            </a:extLst>
          </p:cNvPr>
          <p:cNvSpPr txBox="1"/>
          <p:nvPr/>
        </p:nvSpPr>
        <p:spPr>
          <a:xfrm>
            <a:off x="191344" y="4490134"/>
            <a:ext cx="11809312" cy="1754326"/>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$expr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true,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y: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$expr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y</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86695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201512" y="2895600"/>
            <a:ext cx="7788975"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Randomly selects the specified number of documents from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its input.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dirty="0">
                <a:latin typeface="Gill Sans MT (Body)"/>
              </a:rPr>
              <a:t>Randomly selects the specified number of documents from its input.</a:t>
            </a:r>
            <a:endParaRPr lang="en-IN" dirty="0">
              <a:latin typeface="Gill Sans MT (Body)"/>
            </a:endParaRPr>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$sample</a:t>
            </a:r>
            <a:r>
              <a:rPr lang="en-US" dirty="0">
                <a:solidFill>
                  <a:srgbClr val="061621"/>
                </a:solidFill>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size</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 N&gt; }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$sample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207563382"/>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3">
              <a:lumMod val="20000"/>
              <a:lumOff val="80000"/>
            </a:schemeClr>
          </a:solidFill>
        </p:spPr>
        <p:txBody>
          <a:bodyPr wrap="square">
            <a:spAutoFit/>
          </a:bodyPr>
          <a:lstStyle/>
          <a:p>
            <a:pPr algn="just"/>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Deconstructs an array field from the input documents to output a document for each element. Each output document is the input document with the value of the array field replaced by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element.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956768819"/>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524000" y="1503357"/>
            <a:ext cx="9144000" cy="369332"/>
          </a:xfrm>
          <a:prstGeom prst="rect">
            <a:avLst/>
          </a:prstGeom>
        </p:spPr>
        <p:txBody>
          <a:bodyPr wrap="square">
            <a:spAutoFit/>
          </a:bodyPr>
          <a:lstStyle/>
          <a:p>
            <a:pPr marL="0" algn="l" rtl="0" eaLnBrk="1" fontAlgn="t" latinLnBrk="0" hangingPunct="1">
              <a:spcBef>
                <a:spcPts val="0"/>
              </a:spcBef>
              <a:spcAft>
                <a:spcPts val="0"/>
              </a:spcAft>
            </a:pP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$unwind</a:t>
            </a:r>
            <a:r>
              <a:rPr lang="en-US" dirty="0">
                <a:solidFill>
                  <a:srgbClr val="061621"/>
                </a:solidFill>
                <a:latin typeface="Source Code Pro" panose="020B0509030403020204" pitchFamily="49" charset="0"/>
                <a:ea typeface="Source Code Pro" panose="020B0509030403020204" pitchFamily="49" charset="0"/>
              </a:rPr>
              <a:t>: </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a:t>
            </a:r>
            <a:r>
              <a:rPr lang="en-IN" sz="1800" b="0" i="0" u="none" strike="noStrike" kern="1200" dirty="0">
                <a:solidFill>
                  <a:srgbClr val="D83713"/>
                </a:solidFill>
                <a:effectLst/>
                <a:latin typeface="Source Code Pro" panose="020B0509030403020204" pitchFamily="49" charset="0"/>
                <a:ea typeface="Source Code Pro" panose="020B0509030403020204" pitchFamily="49" charset="0"/>
              </a:rPr>
              <a:t>path</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path&gt;'</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includeArrayIndex: &lt;string&gt;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3212976"/>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$unwind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552492252"/>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
        <p:nvSpPr>
          <p:cNvPr id="4" name="TextBox 3">
            <a:extLst>
              <a:ext uri="{FF2B5EF4-FFF2-40B4-BE49-F238E27FC236}">
                <a16:creationId xmlns:a16="http://schemas.microsoft.com/office/drawing/2014/main" id="{9E3168A9-F89C-4F24-9484-0780E23CEE36}"/>
              </a:ext>
            </a:extLst>
          </p:cNvPr>
          <p:cNvSpPr txBox="1"/>
          <p:nvPr/>
        </p:nvSpPr>
        <p:spPr>
          <a:xfrm>
            <a:off x="1676400" y="4293096"/>
            <a:ext cx="9433048"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spTree>
    <p:extLst>
      <p:ext uri="{BB962C8B-B14F-4D97-AF65-F5344CB8AC3E}">
        <p14:creationId xmlns:p14="http://schemas.microsoft.com/office/powerpoint/2010/main" val="500575493"/>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855539948"/>
              </p:ext>
            </p:extLst>
          </p:nvPr>
        </p:nvGraphicFramePr>
        <p:xfrm>
          <a:off x="911424" y="1484784"/>
          <a:ext cx="10585176" cy="4277410"/>
        </p:xfrm>
        <a:graphic>
          <a:graphicData uri="http://schemas.openxmlformats.org/drawingml/2006/table">
            <a:tbl>
              <a:tblPr firstRow="1" bandRow="1">
                <a:tableStyleId>{5940675A-B579-460E-94D1-54222C63F5DA}</a:tableStyleId>
              </a:tblPr>
              <a:tblGrid>
                <a:gridCol w="10585176">
                  <a:extLst>
                    <a:ext uri="{9D8B030D-6E8A-4147-A177-3AD203B41FA5}">
                      <a16:colId xmlns:a16="http://schemas.microsoft.com/office/drawing/2014/main" val="20000"/>
                    </a:ext>
                  </a:extLst>
                </a:gridCol>
              </a:tblGrid>
              <a:tr h="459556">
                <a:tc>
                  <a:txBody>
                    <a:bodyPr/>
                    <a:lstStyle/>
                    <a:p>
                      <a:r>
                        <a:rPr kumimoji="0" lang="en-US" sz="2000" b="0" kern="1200" dirty="0">
                          <a:solidFill>
                            <a:srgbClr val="DFE100"/>
                          </a:solidFill>
                          <a:latin typeface="Gill Sans MT (Body)"/>
                          <a:ea typeface="Source Code Pro" panose="020B0509030403020204" pitchFamily="49" charset="0"/>
                          <a:cs typeface="+mn-cs"/>
                        </a:rPr>
                        <a:t>Arithmetic expressions</a:t>
                      </a:r>
                    </a:p>
                  </a:txBody>
                  <a:tcPr anchor="ctr"/>
                </a:tc>
                <a:extLst>
                  <a:ext uri="{0D108BD9-81ED-4DB2-BD59-A6C34878D82A}">
                    <a16:rowId xmlns:a16="http://schemas.microsoft.com/office/drawing/2014/main" val="10000"/>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$abs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number</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10002"/>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$subtract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4"/>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$divide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5"/>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r h="424206">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IN" b="0" i="0" kern="1200" dirty="0">
                          <a:solidFill>
                            <a:schemeClr val="tx1"/>
                          </a:solidFill>
                          <a:effectLst/>
                          <a:latin typeface="+mn-lt"/>
                          <a:ea typeface="+mn-ea"/>
                          <a:cs typeface="+mn-cs"/>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 </a:t>
                      </a:r>
                      <a:r>
                        <a:rPr kumimoji="0" lang="en-IN" b="0" i="0" kern="1200" dirty="0">
                          <a:solidFill>
                            <a:schemeClr val="tx1"/>
                          </a:solidFill>
                          <a:effectLst/>
                          <a:latin typeface="+mn-lt"/>
                          <a:ea typeface="+mn-ea"/>
                          <a:cs typeface="+mn-cs"/>
                        </a:rPr>
                        <a:t>: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10007"/>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number</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mn-lt"/>
                          <a:ea typeface="+mn-ea"/>
                          <a:cs typeface="+mn-cs"/>
                        </a:rPr>
                        <a:t>{ $round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223086548"/>
                  </a:ext>
                </a:extLst>
              </a:tr>
              <a:tr h="424206">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3012002247"/>
                  </a:ext>
                </a:extLst>
              </a:tr>
            </a:tbl>
          </a:graphicData>
        </a:graphic>
      </p:graphicFrame>
      <p:sp>
        <p:nvSpPr>
          <p:cNvPr id="3" name="Rectangle 2"/>
          <p:cNvSpPr/>
          <p:nvPr/>
        </p:nvSpPr>
        <p:spPr>
          <a:xfrm>
            <a:off x="119336" y="5805264"/>
            <a:ext cx="12072664" cy="98488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op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Tree>
    <p:extLst>
      <p:ext uri="{BB962C8B-B14F-4D97-AF65-F5344CB8AC3E}">
        <p14:creationId xmlns:p14="http://schemas.microsoft.com/office/powerpoint/2010/main" val="2681794713"/>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 .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263352" y="609600"/>
            <a:ext cx="11737304"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78296142"/>
              </p:ext>
            </p:extLst>
          </p:nvPr>
        </p:nvGraphicFramePr>
        <p:xfrm>
          <a:off x="263352" y="1628800"/>
          <a:ext cx="11737304" cy="5116290"/>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&lt;replacement-expression-if-null&gt;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0"/>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511629">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string expression</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79699888"/>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string</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length</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p>
                  </a:txBody>
                  <a:tcPr anchor="ctr"/>
                </a:tc>
                <a:extLst>
                  <a:ext uri="{0D108BD9-81ED-4DB2-BD59-A6C34878D82A}">
                    <a16:rowId xmlns:a16="http://schemas.microsoft.com/office/drawing/2014/main" val="10005"/>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array</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sz="1800" b="0" i="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idx</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-1 will get last element from array</a:t>
                      </a:r>
                    </a:p>
                  </a:txBody>
                  <a:tcPr anchor="ctr"/>
                </a:tc>
                <a:extLst>
                  <a:ext uri="{0D108BD9-81ED-4DB2-BD59-A6C34878D82A}">
                    <a16:rowId xmlns:a16="http://schemas.microsoft.com/office/drawing/2014/main" val="1000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$split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&lt;delimiter&gt;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182343064"/>
                  </a:ext>
                </a:extLst>
              </a:tr>
              <a:tr h="511629">
                <a:tc>
                  <a:txBody>
                    <a:bodyPr/>
                    <a:lstStyle/>
                    <a:p>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$slice</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array</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&lt;position&gt;,  &lt;n&gt; ]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922808113"/>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91344" y="961558"/>
            <a:ext cx="11809312" cy="470898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"NA"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"Gross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movie_length: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dirty="0">
                <a:solidFill>
                  <a:srgbClr val="C5C8C6"/>
                </a:solidFill>
                <a:effectLst/>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movie_title",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9AA83A"/>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p:cNvSpPr/>
          <p:nvPr/>
        </p:nvSpPr>
        <p:spPr>
          <a:xfrm>
            <a:off x="191344" y="5879013"/>
            <a:ext cx="11737304" cy="646331"/>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821769283"/>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$toString(), $toInt(), $toDoube(),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2759023063"/>
              </p:ext>
            </p:extLst>
          </p:nvPr>
        </p:nvGraphicFramePr>
        <p:xfrm>
          <a:off x="263352" y="1800000"/>
          <a:ext cx="11737304" cy="2558145"/>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$toInt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43054838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$toDouble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$toBool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Tree>
    <p:extLst>
      <p:ext uri="{BB962C8B-B14F-4D97-AF65-F5344CB8AC3E}">
        <p14:creationId xmlns:p14="http://schemas.microsoft.com/office/powerpoint/2010/main" val="36953831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$type(), $isNumber(),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5" name="Table 4">
            <a:extLst>
              <a:ext uri="{FF2B5EF4-FFF2-40B4-BE49-F238E27FC236}">
                <a16:creationId xmlns:a16="http://schemas.microsoft.com/office/drawing/2014/main" id="{977DF75C-8FC1-41BF-A71E-09295BAA64A6}"/>
              </a:ext>
            </a:extLst>
          </p:cNvPr>
          <p:cNvGraphicFramePr>
            <a:graphicFrameLocks noGrp="1"/>
          </p:cNvGraphicFramePr>
          <p:nvPr>
            <p:extLst>
              <p:ext uri="{D42A27DB-BD31-4B8C-83A1-F6EECF244321}">
                <p14:modId xmlns:p14="http://schemas.microsoft.com/office/powerpoint/2010/main" val="847874405"/>
              </p:ext>
            </p:extLst>
          </p:nvPr>
        </p:nvGraphicFramePr>
        <p:xfrm>
          <a:off x="263352" y="1800000"/>
          <a:ext cx="11737304" cy="2960916"/>
        </p:xfrm>
        <a:graphic>
          <a:graphicData uri="http://schemas.openxmlformats.org/drawingml/2006/table">
            <a:tbl>
              <a:tblPr firstRow="1" bandRow="1">
                <a:tableStyleId>{5940675A-B579-460E-94D1-54222C63F5DA}</a:tableStyleId>
              </a:tblPr>
              <a:tblGrid>
                <a:gridCol w="4896544">
                  <a:extLst>
                    <a:ext uri="{9D8B030D-6E8A-4147-A177-3AD203B41FA5}">
                      <a16:colId xmlns:a16="http://schemas.microsoft.com/office/drawing/2014/main" val="20000"/>
                    </a:ext>
                  </a:extLst>
                </a:gridCol>
                <a:gridCol w="6840760">
                  <a:extLst>
                    <a:ext uri="{9D8B030D-6E8A-4147-A177-3AD203B41FA5}">
                      <a16:colId xmlns:a16="http://schemas.microsoft.com/office/drawing/2014/main" val="4028404351"/>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number.</a:t>
                      </a:r>
                    </a:p>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any other BSON type, null, or a missing field.</a:t>
                      </a:r>
                    </a:p>
                  </a:txBody>
                  <a:tcPr anchor="ctr"/>
                </a:tc>
                <a:extLst>
                  <a:ext uri="{0D108BD9-81ED-4DB2-BD59-A6C34878D82A}">
                    <a16:rowId xmlns:a16="http://schemas.microsoft.com/office/drawing/2014/main" val="2430548382"/>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
        <p:nvSpPr>
          <p:cNvPr id="8" name="TextBox 7">
            <a:extLst>
              <a:ext uri="{FF2B5EF4-FFF2-40B4-BE49-F238E27FC236}">
                <a16:creationId xmlns:a16="http://schemas.microsoft.com/office/drawing/2014/main" id="{ED430895-5085-487F-9B95-B76F98F786BB}"/>
              </a:ext>
            </a:extLst>
          </p:cNvPr>
          <p:cNvSpPr txBox="1"/>
          <p:nvPr/>
        </p:nvSpPr>
        <p:spPr>
          <a:xfrm>
            <a:off x="263352" y="4941168"/>
            <a:ext cx="11737304" cy="1384995"/>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85750" indent="-28575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x:"int"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820053707"/>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420012540"/>
              </p:ext>
            </p:extLst>
          </p:nvPr>
        </p:nvGraphicFramePr>
        <p:xfrm>
          <a:off x="335360" y="1350000"/>
          <a:ext cx="11449272" cy="4380414"/>
        </p:xfrm>
        <a:graphic>
          <a:graphicData uri="http://schemas.openxmlformats.org/drawingml/2006/table">
            <a:tbl>
              <a:tblPr firstRow="1" bandRow="1">
                <a:tableStyleId>{5940675A-B579-460E-94D1-54222C63F5DA}</a:tableStyleId>
              </a:tblPr>
              <a:tblGrid>
                <a:gridCol w="11449272">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$replaceOne</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p>
                    <a:p>
                      <a:endParaRPr kumimoji="0" lang="en-IN" sz="800" b="0" i="0" kern="1200" dirty="0">
                        <a:solidFill>
                          <a:schemeClr val="tx1"/>
                        </a:solidFill>
                        <a:effectLst/>
                        <a:latin typeface="Source Code Pro" panose="020B0509030403020204" pitchFamily="49" charset="0"/>
                        <a:ea typeface="Source Code Pro" panose="020B0509030403020204" pitchFamily="49"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$replaceAll</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endParaRPr kumimoji="0" lang="en-US" b="0" i="0" kern="1200" dirty="0">
                        <a:solidFill>
                          <a:schemeClr val="tx1"/>
                        </a:solidFill>
                        <a:effectLst/>
                        <a:latin typeface="Source Code Pro" panose="020B0509030403020204" pitchFamily="49" charset="0"/>
                        <a:ea typeface="Source Code Pro" panose="020B0509030403020204" pitchFamily="49" charset="0"/>
                        <a:cs typeface="+mn-cs"/>
                      </a:endParaRPr>
                    </a:p>
                  </a:txBody>
                  <a:tcPr anchor="ctr"/>
                </a:tc>
                <a:extLst>
                  <a:ext uri="{0D108BD9-81ED-4DB2-BD59-A6C34878D82A}">
                    <a16:rowId xmlns:a16="http://schemas.microsoft.com/office/drawing/2014/main" val="1515902351"/>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$first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p>
                  </a:txBody>
                  <a:tcPr anchor="ctr"/>
                </a:tc>
                <a:extLst>
                  <a:ext uri="{0D108BD9-81ED-4DB2-BD59-A6C34878D82A}">
                    <a16:rowId xmlns:a16="http://schemas.microsoft.com/office/drawing/2014/main" val="246995607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$last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p>
                  </a:txBody>
                  <a:tcPr anchor="ctr"/>
                </a:tc>
                <a:extLst>
                  <a:ext uri="{0D108BD9-81ED-4DB2-BD59-A6C34878D82A}">
                    <a16:rowId xmlns:a16="http://schemas.microsoft.com/office/drawing/2014/main" val="2226154079"/>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$range</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non-zero step</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p>
                  </a:txBody>
                  <a:tcPr anchor="ctr"/>
                </a:tc>
                <a:extLst>
                  <a:ext uri="{0D108BD9-81ED-4DB2-BD59-A6C34878D82A}">
                    <a16:rowId xmlns:a16="http://schemas.microsoft.com/office/drawing/2014/main" val="1414670149"/>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$allElementsTrue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8528635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$anyElementTrue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5127004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$cond</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if</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&lt;boolean-expression&gt;,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then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&lt;true-case&gt;,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else</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&lt;false-case&gt;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584803446"/>
                  </a:ext>
                </a:extLst>
              </a:tr>
            </a:tbl>
          </a:graphicData>
        </a:graphic>
      </p:graphicFrame>
      <p:sp>
        <p:nvSpPr>
          <p:cNvPr id="4" name="Rectangle 3">
            <a:extLst>
              <a:ext uri="{FF2B5EF4-FFF2-40B4-BE49-F238E27FC236}">
                <a16:creationId xmlns:a16="http://schemas.microsoft.com/office/drawing/2014/main" id="{9864F312-B4FA-4C8B-BEBB-4AAC1045FB75}"/>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
        <p:nvSpPr>
          <p:cNvPr id="5" name="TextBox 4">
            <a:extLst>
              <a:ext uri="{FF2B5EF4-FFF2-40B4-BE49-F238E27FC236}">
                <a16:creationId xmlns:a16="http://schemas.microsoft.com/office/drawing/2014/main" id="{47F97C83-049D-4820-A6D3-23EFBEC43492}"/>
              </a:ext>
            </a:extLst>
          </p:cNvPr>
          <p:cNvSpPr txBox="1"/>
          <p:nvPr/>
        </p:nvSpPr>
        <p:spPr>
          <a:xfrm>
            <a:off x="332408" y="5942243"/>
            <a:ext cx="11449272" cy="646331"/>
          </a:xfrm>
          <a:prstGeom prst="rect">
            <a:avLst/>
          </a:prstGeom>
          <a:noFill/>
        </p:spPr>
        <p:txBody>
          <a:bodyPr wrap="square">
            <a:spAutoFit/>
          </a:bodyPr>
          <a:lstStyle/>
          <a:p>
            <a:pPr marL="285750" indent="-285750">
              <a:buFont typeface="Arial" panose="020B0604020202020204" pitchFamily="34" charset="0"/>
              <a:buChar char="•"/>
            </a:pPr>
            <a:r>
              <a:rPr lang="en-IN"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rPr>
              <a:t>.movies.</a:t>
            </a:r>
            <a:r>
              <a:rPr lang="en-IN"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$replaceAll</a:t>
            </a:r>
            <a:r>
              <a:rPr lang="en-IN" dirty="0">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Title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 "T",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replacement</a:t>
            </a:r>
            <a:r>
              <a:rPr lang="en-IN" dirty="0">
                <a:latin typeface="Source Code Pro" panose="020B0509030403020204" pitchFamily="49" charset="0"/>
                <a:ea typeface="Source Code Pro" panose="020B0509030403020204" pitchFamily="49"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304775245"/>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1344" y="1052736"/>
            <a:ext cx="11809312" cy="581697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$first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cards"</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$last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cards"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"address.coord":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US" dirty="0">
                <a:latin typeface="Source Code Pro" panose="020B0509030403020204"/>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$last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address.coord"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latin typeface="Source Code Pro" panose="020B0509030403020204"/>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$range</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a:ea typeface="Source Code Pro" panose="020B0509030403020204" pitchFamily="49" charset="0"/>
              </a:rPr>
              <a:t>0</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$ifNull</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duration",</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a:ea typeface="Source Code Pro" panose="020B0509030403020204" pitchFamily="49" charset="0"/>
              </a:rPr>
              <a:t>0</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a:ea typeface="Source Code Pro" panose="020B0509030403020204" pitchFamily="49" charset="0"/>
              </a:rPr>
              <a:t>30</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$allElementsTrue</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responses"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$anyElementTrue</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responses"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movie_title: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/Horse/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movie_title: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x:</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$range</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994646"/>
                </a:solidFill>
                <a:latin typeface="Source Code Pro" panose="020B0509030403020204"/>
                <a:ea typeface="Source Code Pro" panose="020B0509030403020204" pitchFamily="49" charset="0"/>
              </a:rPr>
              <a:t>0</a:t>
            </a:r>
            <a:r>
              <a:rPr lang="en-IN" dirty="0">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rgbClr val="994646"/>
                </a:solidFill>
                <a:latin typeface="Source Code Pro" panose="020B0509030403020204"/>
                <a:ea typeface="Source Code Pro" panose="020B0509030403020204" pitchFamily="49" charset="0"/>
              </a:rPr>
              <a:t>60</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x: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$cond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if</a:t>
            </a:r>
            <a:r>
              <a:rPr lang="en-IN" dirty="0">
                <a:latin typeface="Source Code Pro" panose="020B0509030403020204"/>
                <a:ea typeface="Source Code Pro" panose="020B0509030403020204" pitchFamily="49" charset="0"/>
                <a:cs typeface="Calibri" panose="020F0502020204030204" pitchFamily="34" charset="0"/>
              </a:rPr>
              <a:t>: {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rgbClr val="994646"/>
                </a:solidFill>
                <a:latin typeface="Source Code Pro" panose="020B0509030403020204"/>
                <a:ea typeface="Source Code Pro" panose="020B0509030403020204" pitchFamily="49" charset="0"/>
              </a:rPr>
              <a:t>100</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then</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else</a:t>
            </a:r>
            <a:r>
              <a:rPr lang="en-IN" dirty="0">
                <a:latin typeface="Source Code Pro" panose="020B0509030403020204"/>
                <a:ea typeface="Source Code Pro" panose="020B0509030403020204" pitchFamily="49" charset="0"/>
                <a:cs typeface="Calibri" panose="020F0502020204030204" pitchFamily="34" charset="0"/>
              </a:rPr>
              <a:t>: "More</a:t>
            </a:r>
            <a:r>
              <a:rPr lang="en-US" dirty="0">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IN" dirty="0">
                <a:latin typeface="Source Code Pro" panose="020B0509030403020204"/>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output: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$cond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if</a:t>
            </a:r>
            <a:r>
              <a:rPr lang="en-IN" dirty="0">
                <a:latin typeface="Source Code Pro" panose="020B0509030403020204"/>
                <a:ea typeface="Source Code Pro" panose="020B0509030403020204" pitchFamily="49" charset="0"/>
                <a:cs typeface="Calibri" panose="020F0502020204030204" pitchFamily="34" charset="0"/>
              </a:rPr>
              <a:t>: {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a:ea typeface="Source Code Pro" panose="020B0509030403020204" pitchFamily="49" charset="0"/>
              </a:rPr>
              <a:t>3000</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then</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$add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a:ea typeface="Source Code Pro" panose="020B0509030403020204" pitchFamily="49" charset="0"/>
              </a:rPr>
              <a:t>1000</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else</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p:txBody>
      </p:sp>
      <p:sp>
        <p:nvSpPr>
          <p:cNvPr id="7" name="Rectangle 6">
            <a:extLst>
              <a:ext uri="{FF2B5EF4-FFF2-40B4-BE49-F238E27FC236}">
                <a16:creationId xmlns:a16="http://schemas.microsoft.com/office/drawing/2014/main" id="{CB46C556-C107-4BFD-A4CC-64FB07DD1A32}"/>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Tree>
    <p:extLst>
      <p:ext uri="{BB962C8B-B14F-4D97-AF65-F5344CB8AC3E}">
        <p14:creationId xmlns:p14="http://schemas.microsoft.com/office/powerpoint/2010/main" val="3171414514"/>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677097261"/>
              </p:ext>
            </p:extLst>
          </p:nvPr>
        </p:nvGraphicFramePr>
        <p:xfrm>
          <a:off x="1524000" y="1600200"/>
          <a:ext cx="9144000" cy="3048000"/>
        </p:xfrm>
        <a:graphic>
          <a:graphicData uri="http://schemas.openxmlformats.org/drawingml/2006/table">
            <a:tbl>
              <a:tblPr firstRow="1" bandRow="1">
                <a:tableStyleId>{5940675A-B579-460E-94D1-54222C63F5DA}</a:tableStyleId>
              </a:tblPr>
              <a:tblGrid>
                <a:gridCol w="9144000">
                  <a:extLst>
                    <a:ext uri="{9D8B030D-6E8A-4147-A177-3AD203B41FA5}">
                      <a16:colId xmlns:a16="http://schemas.microsoft.com/office/drawing/2014/main" val="20000"/>
                    </a:ext>
                  </a:extLst>
                </a:gridCol>
              </a:tblGrid>
              <a:tr h="466164">
                <a:tc>
                  <a:txBody>
                    <a:bodyPr/>
                    <a:lstStyle/>
                    <a:p>
                      <a:r>
                        <a:rPr kumimoji="0" lang="en-US" sz="2000" b="0" kern="1200" dirty="0">
                          <a:solidFill>
                            <a:srgbClr val="DFE100"/>
                          </a:solidFill>
                          <a:latin typeface="Gill Sans MT (Body)"/>
                          <a:ea typeface="Source Code Pro" panose="020B0509030403020204" pitchFamily="49" charset="0"/>
                          <a:cs typeface="+mn-cs"/>
                        </a:rPr>
                        <a:t>Date expressions</a:t>
                      </a:r>
                    </a:p>
                  </a:txBody>
                  <a:tcPr anchor="ctr"/>
                </a:tc>
                <a:extLst>
                  <a:ext uri="{0D108BD9-81ED-4DB2-BD59-A6C34878D82A}">
                    <a16:rowId xmlns:a16="http://schemas.microsoft.com/office/drawing/2014/main" val="10000"/>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3"/>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5"/>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839416" y="4994592"/>
            <a:ext cx="1065718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Day: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$dayOfMonth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Month: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$month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5" name="TextBox 4">
            <a:extLst>
              <a:ext uri="{FF2B5EF4-FFF2-40B4-BE49-F238E27FC236}">
                <a16:creationId xmlns:a16="http://schemas.microsoft.com/office/drawing/2014/main" id="{75E9073E-214B-122D-C497-BD14BD0BDCD7}"/>
              </a:ext>
            </a:extLst>
          </p:cNvPr>
          <p:cNvSpPr txBox="1"/>
          <p:nvPr/>
        </p:nvSpPr>
        <p:spPr>
          <a:xfrm>
            <a:off x="839416" y="6096000"/>
            <a:ext cx="6804248" cy="369332"/>
          </a:xfrm>
          <a:prstGeom prst="rect">
            <a:avLst/>
          </a:prstGeom>
          <a:noFill/>
        </p:spPr>
        <p:txBody>
          <a:bodyPr wrap="square">
            <a:spAutoFit/>
          </a:bodyPr>
          <a:lstStyle/>
          <a:p>
            <a:r>
              <a:rPr lang="en-IN" dirty="0">
                <a:solidFill>
                  <a:srgbClr val="00B0F0"/>
                </a:solidFill>
              </a:rPr>
              <a:t>const</a:t>
            </a:r>
            <a:r>
              <a:rPr lang="en-IN" dirty="0"/>
              <a:t> x = [ </a:t>
            </a:r>
            <a:r>
              <a:rPr lang="en-IN" dirty="0">
                <a:solidFill>
                  <a:srgbClr val="00B050"/>
                </a:solidFill>
              </a:rPr>
              <a:t>'January'</a:t>
            </a:r>
            <a:r>
              <a:rPr lang="en-IN" dirty="0"/>
              <a:t>,</a:t>
            </a:r>
            <a:r>
              <a:rPr lang="en-IN" dirty="0">
                <a:solidFill>
                  <a:srgbClr val="00B050"/>
                </a:solidFill>
              </a:rPr>
              <a:t> 'February'</a:t>
            </a:r>
            <a:r>
              <a:rPr lang="en-IN" dirty="0"/>
              <a:t>,</a:t>
            </a:r>
            <a:r>
              <a:rPr lang="en-IN" dirty="0">
                <a:solidFill>
                  <a:srgbClr val="00B050"/>
                </a:solidFill>
              </a:rPr>
              <a:t>  'March'</a:t>
            </a:r>
            <a:r>
              <a:rPr lang="en-IN" dirty="0"/>
              <a:t>,</a:t>
            </a:r>
            <a:r>
              <a:rPr lang="en-IN" dirty="0">
                <a:solidFill>
                  <a:srgbClr val="00B050"/>
                </a:solidFill>
              </a:rPr>
              <a:t>  'April'</a:t>
            </a:r>
            <a:r>
              <a:rPr lang="en-IN" dirty="0"/>
              <a:t>,</a:t>
            </a:r>
            <a:r>
              <a:rPr lang="en-IN" dirty="0">
                <a:solidFill>
                  <a:srgbClr val="00B050"/>
                </a:solidFill>
              </a:rPr>
              <a:t>  'May'</a:t>
            </a:r>
            <a:r>
              <a:rPr lang="en-IN" dirty="0"/>
              <a:t>,</a:t>
            </a:r>
            <a:r>
              <a:rPr lang="en-IN" dirty="0">
                <a:solidFill>
                  <a:srgbClr val="00B050"/>
                </a:solidFill>
              </a:rPr>
              <a:t> 'June'</a:t>
            </a:r>
            <a:r>
              <a:rPr lang="en-IN" dirty="0"/>
              <a:t>,</a:t>
            </a:r>
            <a:r>
              <a:rPr lang="en-IN" dirty="0">
                <a:solidFill>
                  <a:srgbClr val="00B050"/>
                </a:solidFill>
              </a:rPr>
              <a:t> 'July'</a:t>
            </a:r>
            <a:r>
              <a:rPr lang="en-IN" dirty="0"/>
              <a:t>, </a:t>
            </a:r>
            <a:r>
              <a:rPr lang="en-IN" dirty="0">
                <a:solidFill>
                  <a:schemeClr val="bg1">
                    <a:lumMod val="50000"/>
                  </a:schemeClr>
                </a:solidFill>
              </a:rPr>
              <a:t>. . . </a:t>
            </a:r>
            <a:r>
              <a:rPr lang="en-IN" dirty="0"/>
              <a:t>]</a:t>
            </a:r>
          </a:p>
        </p:txBody>
      </p:sp>
    </p:spTree>
    <p:extLst>
      <p:ext uri="{BB962C8B-B14F-4D97-AF65-F5344CB8AC3E}">
        <p14:creationId xmlns:p14="http://schemas.microsoft.com/office/powerpoint/2010/main" val="4043007487"/>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754326"/>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documents.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3110572"/>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61621"/>
                </a:solidFill>
                <a:latin typeface="Source Code Pro" panose="020B0509030403020204" pitchFamily="49" charset="0"/>
                <a:ea typeface="Source Code Pro" panose="020B0509030403020204" pitchFamily="49" charset="0"/>
              </a:rPr>
              <a:t>&lt;expression&gt;',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 &lt;accumulator1&gt; : &lt;expression1&gt; }, ... } }</a:t>
            </a:r>
          </a:p>
        </p:txBody>
      </p:sp>
      <p:sp>
        <p:nvSpPr>
          <p:cNvPr id="5" name="Rectangle 4"/>
          <p:cNvSpPr/>
          <p:nvPr/>
        </p:nvSpPr>
        <p:spPr>
          <a:xfrm>
            <a:off x="911424" y="5489356"/>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p:cNvGraphicFramePr>
            <a:graphicFrameLocks noGrp="1"/>
          </p:cNvGraphicFramePr>
          <p:nvPr>
            <p:extLst>
              <p:ext uri="{D42A27DB-BD31-4B8C-83A1-F6EECF244321}">
                <p14:modId xmlns:p14="http://schemas.microsoft.com/office/powerpoint/2010/main" val="3420312274"/>
              </p:ext>
            </p:extLst>
          </p:nvPr>
        </p:nvGraphicFramePr>
        <p:xfrm>
          <a:off x="1235968" y="2348880"/>
          <a:ext cx="9972600" cy="2822808"/>
        </p:xfrm>
        <a:graphic>
          <a:graphicData uri="http://schemas.openxmlformats.org/drawingml/2006/table">
            <a:tbl>
              <a:tblPr firstRow="1" bandRow="1">
                <a:tableStyleId>{5940675A-B579-460E-94D1-54222C63F5DA}</a:tableStyleId>
              </a:tblPr>
              <a:tblGrid>
                <a:gridCol w="9972600">
                  <a:extLst>
                    <a:ext uri="{9D8B030D-6E8A-4147-A177-3AD203B41FA5}">
                      <a16:colId xmlns:a16="http://schemas.microsoft.com/office/drawing/2014/main" val="20000"/>
                    </a:ext>
                  </a:extLst>
                </a:gridCol>
              </a:tblGrid>
              <a:tr h="127000">
                <a:tc>
                  <a:txBody>
                    <a:bodyPr/>
                    <a:lstStyle/>
                    <a:p>
                      <a:r>
                        <a:rPr lang="en-US" sz="2000" b="0" dirty="0">
                          <a:solidFill>
                            <a:srgbClr val="DFE100"/>
                          </a:solidFill>
                        </a:rPr>
                        <a:t>Accumulator Operator  -</a:t>
                      </a:r>
                      <a:r>
                        <a:rPr lang="en-US" sz="2000" b="0" baseline="0" dirty="0">
                          <a:solidFill>
                            <a:srgbClr val="DFE100"/>
                          </a:solidFill>
                        </a:rPr>
                        <a:t> </a:t>
                      </a:r>
                      <a:r>
                        <a:rPr kumimoji="0" lang="en-US" sz="2000" b="0" kern="1200" dirty="0">
                          <a:solidFill>
                            <a:schemeClr val="tx1"/>
                          </a:solidFill>
                          <a:latin typeface="+mn-lt"/>
                          <a:ea typeface="+mn-ea"/>
                          <a:cs typeface="+mn-cs"/>
                        </a:rPr>
                        <a:t> </a:t>
                      </a:r>
                      <a:r>
                        <a:rPr kumimoji="0" lang="en-US" sz="2000" kern="1200" dirty="0">
                          <a:solidFill>
                            <a:schemeClr val="tx1"/>
                          </a:solidFill>
                          <a:latin typeface="+mn-lt"/>
                          <a:ea typeface="+mn-ea"/>
                          <a:cs typeface="+mn-cs"/>
                        </a:rPr>
                        <a:t>[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extLst>
                  <a:ext uri="{0D108BD9-81ED-4DB2-BD59-A6C34878D82A}">
                    <a16:rowId xmlns:a16="http://schemas.microsoft.com/office/drawing/2014/main" val="10000"/>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$avg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p>
                  </a:txBody>
                  <a:tcPr anchor="ctr"/>
                </a:tc>
                <a:extLst>
                  <a:ext uri="{0D108BD9-81ED-4DB2-BD59-A6C34878D82A}">
                    <a16:rowId xmlns:a16="http://schemas.microsoft.com/office/drawing/2014/main" val="10001"/>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$sum</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p>
                  </a:txBody>
                  <a:tcPr anchor="ctr"/>
                </a:tc>
                <a:extLst>
                  <a:ext uri="{0D108BD9-81ED-4DB2-BD59-A6C34878D82A}">
                    <a16:rowId xmlns:a16="http://schemas.microsoft.com/office/drawing/2014/main" val="10002"/>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 ]  }</a:t>
                      </a:r>
                    </a:p>
                  </a:txBody>
                  <a:tcPr anchor="ctr"/>
                </a:tc>
                <a:extLst>
                  <a:ext uri="{0D108BD9-81ED-4DB2-BD59-A6C34878D82A}">
                    <a16:rowId xmlns:a16="http://schemas.microsoft.com/office/drawing/2014/main" val="10003"/>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 ]  }</a:t>
                      </a:r>
                    </a:p>
                  </a:txBody>
                  <a:tcPr anchor="ctr"/>
                </a:tc>
                <a:extLst>
                  <a:ext uri="{0D108BD9-81ED-4DB2-BD59-A6C34878D82A}">
                    <a16:rowId xmlns:a16="http://schemas.microsoft.com/office/drawing/2014/main" val="10004"/>
                  </a:ext>
                </a:extLst>
              </a:tr>
              <a:tr h="414888">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$count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2632546855"/>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551384" y="2492896"/>
            <a:ext cx="11089232"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deptno: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deptno"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count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Rectangle 7"/>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61621"/>
                </a:solidFill>
                <a:latin typeface="Source Code Pro" panose="020B0509030403020204" pitchFamily="49" charset="0"/>
                <a:ea typeface="Source Code Pro" panose="020B0509030403020204" pitchFamily="49" charset="0"/>
              </a:rPr>
              <a:t>&lt;expression&gt;', ...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 &lt;accumulator1&gt; :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61621"/>
                </a:solidFill>
                <a:latin typeface="Source Code Pro" panose="020B0509030403020204" pitchFamily="49" charset="0"/>
                <a:ea typeface="Source Code Pro" panose="020B0509030403020204" pitchFamily="49" charset="0"/>
              </a:rPr>
              <a:t>&lt;expression1'&gt;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Sorts all input documents and returns them to the pipeline in sorted order.</a:t>
            </a:r>
          </a:p>
        </p:txBody>
      </p:sp>
    </p:spTree>
    <p:extLst>
      <p:ext uri="{BB962C8B-B14F-4D97-AF65-F5344CB8AC3E}">
        <p14:creationId xmlns:p14="http://schemas.microsoft.com/office/powerpoint/2010/main" val="41843162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
        <p:nvSpPr>
          <p:cNvPr id="4" name="TextBox 3">
            <a:extLst>
              <a:ext uri="{FF2B5EF4-FFF2-40B4-BE49-F238E27FC236}">
                <a16:creationId xmlns:a16="http://schemas.microsoft.com/office/drawing/2014/main" id="{2023D6CD-C5E8-48F1-9027-2545D5D6D0D3}"/>
              </a:ext>
            </a:extLst>
          </p:cNvPr>
          <p:cNvSpPr txBox="1"/>
          <p:nvPr/>
        </p:nvSpPr>
        <p:spPr>
          <a:xfrm>
            <a:off x="263352" y="476672"/>
            <a:ext cx="6336704" cy="430887"/>
          </a:xfrm>
          <a:prstGeom prst="rect">
            <a:avLst/>
          </a:prstGeom>
          <a:noFill/>
        </p:spPr>
        <p:txBody>
          <a:bodyPr wrap="square">
            <a:spAutoFit/>
          </a:bodyPr>
          <a:lstStyle/>
          <a:p>
            <a:r>
              <a:rPr lang="en-US" sz="2200" b="1" i="0" dirty="0">
                <a:solidFill>
                  <a:srgbClr val="570B08"/>
                </a:solidFill>
                <a:effectLst/>
                <a:latin typeface="Akzidenz"/>
              </a:rPr>
              <a:t>* MongoDB does not support duplicate field names</a:t>
            </a:r>
            <a:endParaRPr lang="en-IN" sz="2200" dirty="0"/>
          </a:p>
        </p:txBody>
      </p:sp>
      <p:sp>
        <p:nvSpPr>
          <p:cNvPr id="6" name="TextBox 5">
            <a:extLst>
              <a:ext uri="{FF2B5EF4-FFF2-40B4-BE49-F238E27FC236}">
                <a16:creationId xmlns:a16="http://schemas.microsoft.com/office/drawing/2014/main" id="{87E7E394-855C-4167-99D9-938632ACDDDE}"/>
              </a:ext>
            </a:extLst>
          </p:cNvPr>
          <p:cNvSpPr txBox="1"/>
          <p:nvPr/>
        </p:nvSpPr>
        <p:spPr>
          <a:xfrm>
            <a:off x="9120336" y="332656"/>
            <a:ext cx="2789560"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cls</a:t>
            </a: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console</a:t>
            </a:r>
            <a:r>
              <a:rPr lang="en-IN" b="0" i="0" dirty="0">
                <a:solidFill>
                  <a:srgbClr val="21313C"/>
                </a:solidFill>
                <a:effectLst/>
                <a:latin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clear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
        <p:nvSpPr>
          <p:cNvPr id="7" name="TextBox 6">
            <a:extLst>
              <a:ext uri="{FF2B5EF4-FFF2-40B4-BE49-F238E27FC236}">
                <a16:creationId xmlns:a16="http://schemas.microsoft.com/office/drawing/2014/main" id="{796435DB-29DF-14EA-670E-C0FA809BB2CA}"/>
              </a:ext>
            </a:extLst>
          </p:cNvPr>
          <p:cNvSpPr txBox="1"/>
          <p:nvPr/>
        </p:nvSpPr>
        <p:spPr>
          <a:xfrm>
            <a:off x="263352" y="4437112"/>
            <a:ext cx="11521280" cy="1785104"/>
          </a:xfrm>
          <a:prstGeom prst="rect">
            <a:avLst/>
          </a:prstGeom>
          <a:noFill/>
        </p:spPr>
        <p:txBody>
          <a:bodyPr wrap="square">
            <a:spAutoFit/>
          </a:bodyPr>
          <a:lstStyle/>
          <a:p>
            <a:pPr algn="l"/>
            <a:r>
              <a:rPr lang="en-US" b="0" i="0" dirty="0">
                <a:solidFill>
                  <a:srgbClr val="21313C"/>
                </a:solidFill>
                <a:effectLst/>
                <a:latin typeface="Palatino Linotype" panose="02040502050505030304" pitchFamily="18" charset="0"/>
              </a:rPr>
              <a:t>MongoDB's </a:t>
            </a:r>
            <a:r>
              <a:rPr lang="en-US" b="0" i="0" u="none" strike="noStrike" dirty="0">
                <a:solidFill>
                  <a:srgbClr val="007CAD"/>
                </a:solidFill>
                <a:effectLst/>
                <a:latin typeface="Palatino Linotype" panose="02040502050505030304" pitchFamily="18" charset="0"/>
              </a:rPr>
              <a:t>collections</a:t>
            </a:r>
            <a:r>
              <a:rPr lang="en-US" b="0" i="0" dirty="0">
                <a:solidFill>
                  <a:srgbClr val="21313C"/>
                </a:solidFill>
                <a:effectLst/>
                <a:latin typeface="Palatino Linotype" panose="02040502050505030304" pitchFamily="18" charset="0"/>
              </a:rPr>
              <a:t>, by default, do not require their </a:t>
            </a:r>
            <a:r>
              <a:rPr lang="en-US" b="0" i="0" u="none" strike="noStrike" dirty="0">
                <a:solidFill>
                  <a:srgbClr val="007CAD"/>
                </a:solidFill>
                <a:effectLst/>
                <a:latin typeface="Palatino Linotype" panose="02040502050505030304" pitchFamily="18" charset="0"/>
              </a:rPr>
              <a:t>documents</a:t>
            </a:r>
            <a:r>
              <a:rPr lang="en-US" b="0" i="0" dirty="0">
                <a:solidFill>
                  <a:srgbClr val="21313C"/>
                </a:solidFill>
                <a:effectLst/>
                <a:latin typeface="Palatino Linotype" panose="02040502050505030304" pitchFamily="18" charset="0"/>
              </a:rPr>
              <a:t> to have the same schema. That is:</a:t>
            </a:r>
          </a:p>
          <a:p>
            <a:pPr algn="l"/>
            <a:endParaRPr lang="en-US" sz="12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The documents in a single collection do not need to have the same set of fields and the data type for a field can differ across documents within a collection.</a:t>
            </a:r>
          </a:p>
          <a:p>
            <a:pPr marL="285750" indent="-285750" algn="l">
              <a:buFont typeface="Arial" panose="020B0604020202020204" pitchFamily="34" charset="0"/>
              <a:buChar char="•"/>
            </a:pPr>
            <a:endParaRPr lang="en-US" sz="8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To change the structure of the documents in a collection, such as add new fields, remove existing fields, or change the field values to a new type, update the documents to the new structure.</a:t>
            </a:r>
          </a:p>
        </p:txBody>
      </p:sp>
      <p:sp>
        <p:nvSpPr>
          <p:cNvPr id="8" name="TextBox 7">
            <a:extLst>
              <a:ext uri="{FF2B5EF4-FFF2-40B4-BE49-F238E27FC236}">
                <a16:creationId xmlns:a16="http://schemas.microsoft.com/office/drawing/2014/main" id="{8A14B090-1EF6-D5D9-746E-0619D5AEAC23}"/>
              </a:ext>
            </a:extLst>
          </p:cNvPr>
          <p:cNvSpPr txBox="1"/>
          <p:nvPr/>
        </p:nvSpPr>
        <p:spPr>
          <a:xfrm>
            <a:off x="383704" y="1224868"/>
            <a:ext cx="6088216" cy="646331"/>
          </a:xfrm>
          <a:prstGeom prst="rect">
            <a:avLst/>
          </a:prstGeom>
          <a:noFill/>
        </p:spPr>
        <p:txBody>
          <a:bodyPr wrap="square">
            <a:spAutoFit/>
          </a:bodyPr>
          <a:lstStyle/>
          <a:p>
            <a:r>
              <a:rPr lang="en-US" b="0" i="0" dirty="0">
                <a:solidFill>
                  <a:srgbClr val="202124"/>
                </a:solidFill>
                <a:effectLst/>
                <a:latin typeface="arial" panose="020B0604020202020204" pitchFamily="34" charset="0"/>
              </a:rPr>
              <a:t>The maximum size an individual document can be in MongoDB is </a:t>
            </a:r>
            <a:r>
              <a:rPr lang="en-US" b="1" i="0" dirty="0">
                <a:solidFill>
                  <a:srgbClr val="202124"/>
                </a:solidFill>
                <a:effectLst/>
                <a:latin typeface="arial" panose="020B0604020202020204" pitchFamily="34" charset="0"/>
              </a:rPr>
              <a:t>16MB with a nested depth of 100 levels</a:t>
            </a:r>
            <a:r>
              <a:rPr lang="en-US" b="0" i="0" dirty="0">
                <a:solidFill>
                  <a:srgbClr val="202124"/>
                </a:solidFill>
                <a:effectLst/>
                <a:latin typeface="arial" panose="020B0604020202020204" pitchFamily="34" charset="0"/>
              </a:rPr>
              <a:t>.</a:t>
            </a:r>
            <a:endParaRPr lang="en-IN" dirty="0"/>
          </a:p>
        </p:txBody>
      </p:sp>
    </p:spTree>
    <p:extLst>
      <p:ext uri="{BB962C8B-B14F-4D97-AF65-F5344CB8AC3E}">
        <p14:creationId xmlns:p14="http://schemas.microsoft.com/office/powerpoint/2010/main" val="1407595119"/>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 &lt;</a:t>
            </a:r>
            <a:r>
              <a:rPr lang="en-US" b="1"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&lt;sort order&gt;, &lt;</a:t>
            </a:r>
            <a:r>
              <a:rPr lang="en-US" b="1"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&lt;sort order&gt; ... }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a:extLst>
              <a:ext uri="{FF2B5EF4-FFF2-40B4-BE49-F238E27FC236}">
                <a16:creationId xmlns:a16="http://schemas.microsoft.com/office/drawing/2014/main" id="{6A366A73-8C6D-402B-8EC8-6A85300D46DE}"/>
              </a:ext>
            </a:extLst>
          </p:cNvPr>
          <p:cNvGraphicFramePr>
            <a:graphicFrameLocks noGrp="1"/>
          </p:cNvGraphicFramePr>
          <p:nvPr>
            <p:extLst>
              <p:ext uri="{D42A27DB-BD31-4B8C-83A1-F6EECF244321}">
                <p14:modId xmlns:p14="http://schemas.microsoft.com/office/powerpoint/2010/main" val="3517977791"/>
              </p:ext>
            </p:extLst>
          </p:nvPr>
        </p:nvGraphicFramePr>
        <p:xfrm>
          <a:off x="1524000" y="3212976"/>
          <a:ext cx="4638836" cy="1280160"/>
        </p:xfrm>
        <a:graphic>
          <a:graphicData uri="http://schemas.openxmlformats.org/drawingml/2006/table">
            <a:tbl>
              <a:tblPr>
                <a:tableStyleId>{5DA37D80-6434-44D0-A028-1B22A696006F}</a:tableStyleId>
              </a:tblPr>
              <a:tblGrid>
                <a:gridCol w="1623573">
                  <a:extLst>
                    <a:ext uri="{9D8B030D-6E8A-4147-A177-3AD203B41FA5}">
                      <a16:colId xmlns:a16="http://schemas.microsoft.com/office/drawing/2014/main" val="2665150411"/>
                    </a:ext>
                  </a:extLst>
                </a:gridCol>
                <a:gridCol w="3015263">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ascending.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descending.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1128616578"/>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$sortByCount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documents are sorted by count in descending order.</a:t>
            </a:r>
          </a:p>
        </p:txBody>
      </p:sp>
    </p:spTree>
    <p:extLst>
      <p:ext uri="{BB962C8B-B14F-4D97-AF65-F5344CB8AC3E}">
        <p14:creationId xmlns:p14="http://schemas.microsoft.com/office/powerpoint/2010/main" val="2937793847"/>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$sortByCount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$sortByCount</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&lt;expression&gt;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$sortByCount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381415647"/>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Limits the number of documents passed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385470470"/>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integer&gt; }</a:t>
            </a:r>
          </a:p>
        </p:txBody>
      </p:sp>
      <p:sp>
        <p:nvSpPr>
          <p:cNvPr id="5" name="Rectangle 4"/>
          <p:cNvSpPr/>
          <p:nvPr/>
        </p:nvSpPr>
        <p:spPr>
          <a:xfrm>
            <a:off x="1325724" y="2286000"/>
            <a:ext cx="9810836"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385113070"/>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Skips over the specified number of documents that pass into the stage and passes the remaining documents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57535835"/>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integer&gt;</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2231649"/>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459319695"/>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4" name="Rectangle 3"/>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in a collection or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1969266"/>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 </a:t>
            </a:r>
          </a:p>
        </p:txBody>
      </p:sp>
      <p:sp>
        <p:nvSpPr>
          <p:cNvPr id="7" name="Rectangle 6"/>
          <p:cNvSpPr/>
          <p:nvPr/>
        </p:nvSpPr>
        <p:spPr>
          <a:xfrm>
            <a:off x="1524000" y="762001"/>
            <a:ext cx="9144000" cy="369332"/>
          </a:xfrm>
          <a:prstGeom prst="rect">
            <a:avLst/>
          </a:prstGeom>
        </p:spPr>
        <p:txBody>
          <a:bodyPr wrap="square">
            <a:spAutoFit/>
          </a:bodyPr>
          <a:lstStyle/>
          <a:p>
            <a:r>
              <a:rPr lang="en-US" b="0" i="0">
                <a:solidFill>
                  <a:srgbClr val="494747"/>
                </a:solidFill>
                <a:effectLst/>
                <a:latin typeface="Gill Sans MT (Body)"/>
              </a:rPr>
              <a:t>TODO</a:t>
            </a:r>
            <a:endParaRPr lang="en-IN" dirty="0">
              <a:latin typeface="Gill Sans MT (Body)"/>
            </a:endParaRPr>
          </a:p>
        </p:txBody>
      </p:sp>
      <p:sp>
        <p:nvSpPr>
          <p:cNvPr id="4" name="Rectangle 3"/>
          <p:cNvSpPr/>
          <p:nvPr/>
        </p:nvSpPr>
        <p:spPr>
          <a:xfrm>
            <a:off x="1524000" y="1412776"/>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$count</a:t>
            </a:r>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highlight>
                  <a:srgbClr val="F9FBFA"/>
                </a:highlight>
                <a:latin typeface="Source Code Pro" panose="020B0509030403020204" pitchFamily="49" charset="0"/>
              </a:rPr>
              <a:t>Field-name</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$count</a:t>
            </a:r>
            <a:r>
              <a:rPr lang="en-US" dirty="0">
                <a:latin typeface="Source Code Pro" panose="020B0509030403020204" pitchFamily="49" charset="0"/>
                <a:ea typeface="Source Code Pro" panose="020B0509030403020204" pitchFamily="49" charset="0"/>
                <a:cs typeface="Calibri" panose="020F0502020204030204" pitchFamily="34" charset="0"/>
              </a:rPr>
              <a:t>: "ename"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126547853"/>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$out</a:t>
            </a:r>
            <a:endParaRPr lang="en-US" dirty="0"/>
          </a:p>
        </p:txBody>
      </p:sp>
      <p:sp>
        <p:nvSpPr>
          <p:cNvPr id="4" name="Rectangle 3"/>
          <p:cNvSpPr/>
          <p:nvPr/>
        </p:nvSpPr>
        <p:spPr>
          <a:xfrm>
            <a:off x="2555497" y="2928821"/>
            <a:ext cx="7081006"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the documents returned by the aggregation pipeline and writes them to a specified collection.</a:t>
            </a:r>
          </a:p>
        </p:txBody>
      </p:sp>
    </p:spTree>
    <p:extLst>
      <p:ext uri="{BB962C8B-B14F-4D97-AF65-F5344CB8AC3E}">
        <p14:creationId xmlns:p14="http://schemas.microsoft.com/office/powerpoint/2010/main" val="8455679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$out </a:t>
            </a:r>
          </a:p>
        </p:txBody>
      </p:sp>
      <p:sp>
        <p:nvSpPr>
          <p:cNvPr id="7" name="Rectangle 6"/>
          <p:cNvSpPr/>
          <p:nvPr/>
        </p:nvSpPr>
        <p:spPr>
          <a:xfrm>
            <a:off x="1524000" y="762001"/>
            <a:ext cx="9144000" cy="646331"/>
          </a:xfrm>
          <a:prstGeom prst="rect">
            <a:avLst/>
          </a:prstGeom>
        </p:spPr>
        <p:txBody>
          <a:bodyPr wrap="square">
            <a:spAutoFit/>
          </a:bodyPr>
          <a:lstStyle/>
          <a:p>
            <a:r>
              <a:rPr lang="en-US" b="0" i="0" dirty="0">
                <a:solidFill>
                  <a:srgbClr val="494747"/>
                </a:solidFill>
                <a:effectLst/>
                <a:latin typeface="Gill Sans MT (Body)"/>
              </a:rPr>
              <a:t>Takes the documents returned by the aggregation pipeline and writes them to a specified collection.</a:t>
            </a:r>
            <a:endParaRPr lang="en-IN" dirty="0">
              <a:latin typeface="Gill Sans MT (Body)"/>
            </a:endParaRPr>
          </a:p>
        </p:txBody>
      </p:sp>
      <p:sp>
        <p:nvSpPr>
          <p:cNvPr id="4" name="Rectangle 3"/>
          <p:cNvSpPr/>
          <p:nvPr/>
        </p:nvSpPr>
        <p:spPr>
          <a:xfrm>
            <a:off x="1524000" y="1588602"/>
            <a:ext cx="9144000" cy="369332"/>
          </a:xfrm>
          <a:prstGeom prst="rect">
            <a:avLst/>
          </a:prstGeom>
        </p:spPr>
        <p:txBody>
          <a:bodyPr wrap="square">
            <a:spAutoFit/>
          </a:bodyPr>
          <a:lstStyle/>
          <a:p>
            <a:r>
              <a:rPr lang="en-US" b="0" i="0" dirty="0">
                <a:solidFill>
                  <a:srgbClr val="061621"/>
                </a:solidFill>
                <a:effectLst/>
                <a:latin typeface="Source Code Pro" panose="020B0509030403020204" pitchFamily="49" charset="0"/>
              </a:rPr>
              <a:t>{ </a:t>
            </a:r>
            <a:r>
              <a:rPr lang="en-US" b="0" i="0" dirty="0">
                <a:solidFill>
                  <a:srgbClr val="D83713"/>
                </a:solidFill>
                <a:effectLst/>
                <a:latin typeface="Source Code Pro" panose="020B0509030403020204" pitchFamily="49" charset="0"/>
              </a:rPr>
              <a:t>$out</a:t>
            </a:r>
            <a:r>
              <a:rPr lang="en-US" b="0" i="0" dirty="0">
                <a:solidFill>
                  <a:srgbClr val="061621"/>
                </a:solidFill>
                <a:effectLst/>
                <a:latin typeface="Source Code Pro" panose="020B0509030403020204" pitchFamily="49" charset="0"/>
              </a:rPr>
              <a:t>: { </a:t>
            </a:r>
            <a:r>
              <a:rPr lang="en-US" dirty="0">
                <a:solidFill>
                  <a:srgbClr val="016EE9"/>
                </a:solidFill>
                <a:latin typeface="Source Code Pro" panose="020B0509030403020204" pitchFamily="49" charset="0"/>
              </a:rPr>
              <a:t>db</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"&lt;output-db&gt;"</a:t>
            </a:r>
            <a:r>
              <a:rPr lang="en-US" b="0" i="0" dirty="0">
                <a:solidFill>
                  <a:srgbClr val="061621"/>
                </a:solidFill>
                <a:effectLst/>
                <a:latin typeface="Source Code Pro" panose="020B0509030403020204" pitchFamily="49" charset="0"/>
              </a:rPr>
              <a:t>, </a:t>
            </a:r>
            <a:r>
              <a:rPr lang="en-US" dirty="0">
                <a:solidFill>
                  <a:srgbClr val="016EE9"/>
                </a:solidFill>
                <a:latin typeface="Source Code Pro" panose="020B0509030403020204" pitchFamily="49" charset="0"/>
              </a:rPr>
              <a:t>coll</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"&lt;output-collection&gt;"</a:t>
            </a:r>
            <a:r>
              <a:rPr lang="en-US" b="0" i="0" dirty="0">
                <a:solidFill>
                  <a:srgbClr val="061621"/>
                </a:solidFill>
                <a:effectLst/>
                <a:latin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055440" y="2278033"/>
            <a:ext cx="10585176" cy="129266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"new-db-name"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97152"/>
            <a:ext cx="11586931"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 </a:t>
            </a:r>
            <a:r>
              <a:rPr lang="en-US" dirty="0">
                <a:solidFill>
                  <a:srgbClr val="049DC8"/>
                </a:solidFill>
                <a:latin typeface="Palatino Linotype" panose="02040502050505030304" pitchFamily="18" charset="0"/>
                <a:cs typeface="Calibri" panose="020F0502020204030204" pitchFamily="34" charset="0"/>
              </a:rPr>
              <a:t>$out </a:t>
            </a:r>
            <a:r>
              <a:rPr lang="en-US" dirty="0">
                <a:latin typeface="Palatino Linotype" panose="02040502050505030304" pitchFamily="18" charset="0"/>
              </a:rPr>
              <a:t>stage must be the last stage in the pipeline.</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805410214"/>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3789040"/>
            <a:ext cx="11665296" cy="2308324"/>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You must create views in the same database as the source collection.</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A view definition pipeline cannot include the $out or the $merge stage. This restriction also applies to embedded pipelines, such as pipelines used in $lookup or $facet stages.</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You cannot rename a view once it is created.</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Views are read-only; write operations on views will error.</a:t>
            </a: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db.createView()</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Views are read-only; write operations on views will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error.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620622935"/>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db.createView()</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21313C"/>
                </a:solidFill>
                <a:effectLst/>
                <a:latin typeface="Gill Sans MT (Body)"/>
              </a:rPr>
              <a:t>Views are read-only; write operations on views will error.  </a:t>
            </a:r>
            <a:r>
              <a:rPr lang="en-IN" b="0" i="0" dirty="0">
                <a:solidFill>
                  <a:srgbClr val="21313C"/>
                </a:solidFill>
                <a:effectLst/>
                <a:latin typeface="Gill Sans MT (Body)"/>
              </a:rPr>
              <a:t>You cannot rename </a:t>
            </a:r>
            <a:r>
              <a:rPr lang="en-IN" b="0" i="0" u="none" strike="noStrike" dirty="0">
                <a:solidFill>
                  <a:srgbClr val="007CAD"/>
                </a:solidFill>
                <a:effectLst/>
                <a:latin typeface="Gill Sans MT (Body)"/>
              </a:rPr>
              <a:t>views</a:t>
            </a:r>
            <a:r>
              <a:rPr lang="en-IN" b="0" i="0" dirty="0">
                <a:solidFill>
                  <a:srgbClr val="21313C"/>
                </a:solidFill>
                <a:effectLst/>
                <a:latin typeface="Gill Sans MT (Body)"/>
              </a:rPr>
              <a:t>.</a:t>
            </a:r>
            <a:endParaRPr lang="en-IN" dirty="0">
              <a:latin typeface="Gill Sans MT (Body)"/>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1477328"/>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createView</a:t>
            </a:r>
            <a:r>
              <a:rPr lang="en-US" dirty="0">
                <a:solidFill>
                  <a:srgbClr val="061621"/>
                </a:solidFill>
                <a:latin typeface="Source Code Pro" panose="020B0509030403020204" pitchFamily="49" charset="0"/>
                <a:ea typeface="Source Code Pro" panose="020B0509030403020204" pitchFamily="49" charset="0"/>
              </a:rPr>
              <a:t>(</a:t>
            </a:r>
            <a:r>
              <a:rPr lang="en-US" b="1" dirty="0">
                <a:solidFill>
                  <a:srgbClr val="12824D"/>
                </a:solidFill>
                <a:latin typeface="Source Code Pro" panose="020B0509030403020204" pitchFamily="49" charset="0"/>
                <a:ea typeface="Source Code Pro" panose="020B0509030403020204" pitchFamily="49" charset="0"/>
              </a:rPr>
              <a:t>"&lt;viewName&gt;"</a:t>
            </a:r>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"&lt;source&gt;"</a:t>
            </a:r>
            <a:r>
              <a:rPr lang="en-US" dirty="0">
                <a:solidFill>
                  <a:srgbClr val="061621"/>
                </a:solidFill>
                <a:latin typeface="Source Code Pro" panose="020B0509030403020204" pitchFamily="49" charset="0"/>
                <a:ea typeface="Source Code Pro" panose="020B0509030403020204" pitchFamily="49" charset="0"/>
              </a:rPr>
              <a:t>, [&lt;pipeline&gt;],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"collation" </a:t>
            </a:r>
            <a:r>
              <a:rPr lang="en-US" dirty="0">
                <a:solidFill>
                  <a:srgbClr val="061621"/>
                </a:solidFill>
                <a:latin typeface="Source Code Pro" panose="020B0509030403020204" pitchFamily="49" charset="0"/>
                <a:ea typeface="Source Code Pro" panose="020B0509030403020204" pitchFamily="49" charset="0"/>
              </a:rPr>
              <a:t>: { &lt;collation&gt; }</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13" name="TextBox 12">
            <a:extLst>
              <a:ext uri="{FF2B5EF4-FFF2-40B4-BE49-F238E27FC236}">
                <a16:creationId xmlns:a16="http://schemas.microsoft.com/office/drawing/2014/main" id="{ACB2EB0C-5331-AC91-4333-54EFC3BAEC18}"/>
              </a:ext>
            </a:extLst>
          </p:cNvPr>
          <p:cNvSpPr txBox="1"/>
          <p:nvPr/>
        </p:nvSpPr>
        <p:spPr>
          <a:xfrm>
            <a:off x="263352" y="3606696"/>
            <a:ext cx="11737304"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12824D"/>
                </a:solidFill>
                <a:latin typeface="Source Code Pro" panose="020B0509030403020204" pitchFamily="49" charset="0"/>
                <a:ea typeface="Source Code Pro" panose="020B0509030403020204" pitchFamily="49" charset="0"/>
              </a:rPr>
              <a:t>"employeeView"</a:t>
            </a:r>
            <a:r>
              <a:rPr lang="en-US" dirty="0">
                <a:latin typeface="Source Code Pro" panose="020B0509030403020204" pitchFamily="49" charset="0"/>
                <a:ea typeface="Source Code Pro" panose="020B0509030403020204" pitchFamily="49" charset="0"/>
              </a:rPr>
              <a:t>, </a:t>
            </a:r>
            <a:r>
              <a:rPr lang="en-US" dirty="0">
                <a:solidFill>
                  <a:srgbClr val="12824D"/>
                </a:solidFill>
                <a:latin typeface="Source Code Pro" panose="020B0509030403020204" pitchFamily="49" charset="0"/>
                <a:ea typeface="Source Code Pro" panose="020B0509030403020204" pitchFamily="49" charset="0"/>
              </a:rPr>
              <a:t>"emp"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address: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salary: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BA9CDD67-8C30-6F7E-D69A-D1F5F27AD881}"/>
              </a:ext>
            </a:extLst>
          </p:cNvPr>
          <p:cNvSpPr txBox="1"/>
          <p:nvPr/>
        </p:nvSpPr>
        <p:spPr>
          <a:xfrm>
            <a:off x="263352" y="5229200"/>
            <a:ext cx="11737304"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285750" indent="-2857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961341752"/>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4653136"/>
            <a:ext cx="11665296"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todo</a:t>
            </a:r>
            <a:endParaRPr lang="en-US" dirty="0">
              <a:solidFill>
                <a:srgbClr val="00B050"/>
              </a:solidFill>
              <a:latin typeface="Palatino Linotype" panose="02040502050505030304" pitchFamily="18" charset="0"/>
            </a:endParaRP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db.createIndex()</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1696394994"/>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db.createIndex()</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13" name="TextBox 12">
            <a:extLst>
              <a:ext uri="{FF2B5EF4-FFF2-40B4-BE49-F238E27FC236}">
                <a16:creationId xmlns:a16="http://schemas.microsoft.com/office/drawing/2014/main" id="{ACB2EB0C-5331-AC91-4333-54EFC3BAEC18}"/>
              </a:ext>
            </a:extLst>
          </p:cNvPr>
          <p:cNvSpPr txBox="1"/>
          <p:nvPr/>
        </p:nvSpPr>
        <p:spPr>
          <a:xfrm>
            <a:off x="1415480" y="4653136"/>
            <a:ext cx="10009112"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TextBox 7">
            <a:extLst>
              <a:ext uri="{FF2B5EF4-FFF2-40B4-BE49-F238E27FC236}">
                <a16:creationId xmlns:a16="http://schemas.microsoft.com/office/drawing/2014/main" id="{551C6C0F-795F-64A4-4772-855986C4D714}"/>
              </a:ext>
            </a:extLst>
          </p:cNvPr>
          <p:cNvSpPr txBox="1"/>
          <p:nvPr/>
        </p:nvSpPr>
        <p:spPr>
          <a:xfrm>
            <a:off x="1487488" y="1700808"/>
            <a:ext cx="9289032" cy="369332"/>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db.collection</a:t>
            </a:r>
            <a:r>
              <a:rPr lang="en-US" b="0" i="0" dirty="0">
                <a:solidFill>
                  <a:srgbClr val="001E2B"/>
                </a:solidFill>
                <a:effectLst/>
                <a:latin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createIndex</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b="0" i="0" dirty="0">
                <a:solidFill>
                  <a:srgbClr val="001E2B"/>
                </a:solidFill>
                <a:effectLst/>
                <a:latin typeface="Source Code Pro" panose="020B0509030403020204" pitchFamily="49"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&lt;</a:t>
            </a:r>
            <a:r>
              <a:rPr lang="en-US" b="1"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&gt;, &lt;options&gt; )</a:t>
            </a:r>
            <a:endParaRPr lang="en-IN" dirty="0">
              <a:solidFill>
                <a:schemeClr val="tx1">
                  <a:lumMod val="85000"/>
                  <a:lumOff val="15000"/>
                </a:schemeClr>
              </a:solidFill>
              <a:latin typeface="Source Code Pro" panose="020B0509030403020204" pitchFamily="49" charset="0"/>
              <a:ea typeface="Source Code Pro" panose="020B0509030403020204" pitchFamily="49" charset="0"/>
            </a:endParaRPr>
          </a:p>
        </p:txBody>
      </p:sp>
      <p:graphicFrame>
        <p:nvGraphicFramePr>
          <p:cNvPr id="9" name="Table 8">
            <a:extLst>
              <a:ext uri="{FF2B5EF4-FFF2-40B4-BE49-F238E27FC236}">
                <a16:creationId xmlns:a16="http://schemas.microsoft.com/office/drawing/2014/main" id="{C21262F1-350F-88BC-D402-C694CEDD8CC4}"/>
              </a:ext>
            </a:extLst>
          </p:cNvPr>
          <p:cNvGraphicFramePr>
            <a:graphicFrameLocks noGrp="1"/>
          </p:cNvGraphicFramePr>
          <p:nvPr>
            <p:extLst>
              <p:ext uri="{D42A27DB-BD31-4B8C-83A1-F6EECF244321}">
                <p14:modId xmlns:p14="http://schemas.microsoft.com/office/powerpoint/2010/main" val="4077560935"/>
              </p:ext>
            </p:extLst>
          </p:nvPr>
        </p:nvGraphicFramePr>
        <p:xfrm>
          <a:off x="1524000" y="2708920"/>
          <a:ext cx="9180512" cy="1280160"/>
        </p:xfrm>
        <a:graphic>
          <a:graphicData uri="http://schemas.openxmlformats.org/drawingml/2006/table">
            <a:tbl>
              <a:tblPr>
                <a:tableStyleId>{5DA37D80-6434-44D0-A028-1B22A696006F}</a:tableStyleId>
              </a:tblPr>
              <a:tblGrid>
                <a:gridCol w="2051720">
                  <a:extLst>
                    <a:ext uri="{9D8B030D-6E8A-4147-A177-3AD203B41FA5}">
                      <a16:colId xmlns:a16="http://schemas.microsoft.com/office/drawing/2014/main" val="2665150411"/>
                    </a:ext>
                  </a:extLst>
                </a:gridCol>
                <a:gridCol w="7128792">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ascending order.</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descending order.</a:t>
                      </a:r>
                      <a:r>
                        <a:rPr lang="en-IN" dirty="0">
                          <a:effectLst/>
                          <a:latin typeface="Arial" panose="020B0604020202020204" pitchFamily="34" charset="0"/>
                          <a:cs typeface="Arial" panose="020B0604020202020204" pitchFamily="34" charset="0"/>
                        </a:rPr>
                        <a:t>.</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831237218"/>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$setUnion / $setIntersection</a:t>
            </a:r>
          </a:p>
          <a:p>
            <a:r>
              <a:rPr lang="en-IN" dirty="0"/>
              <a:t>/ $setDifference</a:t>
            </a:r>
          </a:p>
          <a:p>
            <a:endParaRPr lang="en-US" dirty="0"/>
          </a:p>
        </p:txBody>
      </p:sp>
      <p:sp>
        <p:nvSpPr>
          <p:cNvPr id="4" name="Rectangle 3"/>
          <p:cNvSpPr/>
          <p:nvPr/>
        </p:nvSpPr>
        <p:spPr>
          <a:xfrm>
            <a:off x="479376" y="3649667"/>
            <a:ext cx="11233248" cy="1723549"/>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two or more arrays and returns an array containing the elements that appear in any input array.</a:t>
            </a:r>
          </a:p>
          <a:p>
            <a:pPr marL="285750" indent="-285750">
              <a:buFont typeface="Arial" panose="020B0604020202020204" pitchFamily="34" charset="0"/>
              <a:buChar char="•"/>
            </a:pPr>
            <a:endParaRPr lang="en-US" sz="800" dirty="0">
              <a:solidFill>
                <a:srgbClr val="FF5A36"/>
              </a:solidFill>
              <a:latin typeface="SimSun" panose="02010600030101010101" pitchFamily="2" charset="-122"/>
              <a:ea typeface="SimSun" panose="02010600030101010101" pitchFamily="2" charset="-122"/>
              <a:cs typeface="Arial" panose="020B0604020202020204" pitchFamily="34" charset="0"/>
            </a:endParaRPr>
          </a:p>
          <a:p>
            <a:pPr marL="285750" indent="-285750">
              <a:buFont typeface="Arial" panose="020B0604020202020204" pitchFamily="34" charset="0"/>
              <a:buChar char="•"/>
            </a:pP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two or more arrays and returns an array that contains the elements that appear in every input array.</a:t>
            </a:r>
          </a:p>
          <a:p>
            <a:pPr marL="285750" indent="-285750">
              <a:buFont typeface="Arial" panose="020B0604020202020204" pitchFamily="34" charset="0"/>
              <a:buChar char="•"/>
            </a:pPr>
            <a:endParaRPr lang="en-US" sz="800" dirty="0">
              <a:solidFill>
                <a:srgbClr val="FF5A36"/>
              </a:solidFill>
              <a:latin typeface="SimSun" panose="02010600030101010101" pitchFamily="2" charset="-122"/>
              <a:ea typeface="SimSun" panose="02010600030101010101" pitchFamily="2" charset="-122"/>
              <a:cs typeface="Arial" panose="020B0604020202020204" pitchFamily="34" charset="0"/>
            </a:endParaRPr>
          </a:p>
          <a:p>
            <a:pPr marL="285750" indent="-285750">
              <a:buFont typeface="Arial" panose="020B0604020202020204" pitchFamily="34" charset="0"/>
              <a:buChar char="•"/>
            </a:pP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two sets and returns an array containing the elements that only exist in the first set.</a:t>
            </a:r>
          </a:p>
        </p:txBody>
      </p:sp>
    </p:spTree>
    <p:extLst>
      <p:ext uri="{BB962C8B-B14F-4D97-AF65-F5344CB8AC3E}">
        <p14:creationId xmlns:p14="http://schemas.microsoft.com/office/powerpoint/2010/main" val="918370142"/>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$setUnion</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2" name="Rectangle 1"/>
          <p:cNvSpPr/>
          <p:nvPr/>
        </p:nvSpPr>
        <p:spPr>
          <a:xfrm>
            <a:off x="1523999" y="1628800"/>
            <a:ext cx="9119209" cy="369332"/>
          </a:xfrm>
          <a:prstGeom prst="rect">
            <a:avLst/>
          </a:prstGeom>
        </p:spPr>
        <p:txBody>
          <a:bodyPr wrap="square">
            <a:spAutoFit/>
          </a:bodyPr>
          <a:lstStyle/>
          <a:p>
            <a:r>
              <a:rPr lang="en-IN" dirty="0">
                <a:solidFill>
                  <a:srgbClr val="001E2B"/>
                </a:solidFill>
                <a:latin typeface="Source Code Pro" panose="020B0509030403020204"/>
              </a:rPr>
              <a:t>{ </a:t>
            </a:r>
            <a:r>
              <a:rPr lang="en-IN" dirty="0">
                <a:solidFill>
                  <a:srgbClr val="D83713"/>
                </a:solidFill>
                <a:latin typeface="Source Code Pro" panose="020B0509030403020204" pitchFamily="49" charset="0"/>
              </a:rPr>
              <a:t>$setUnion</a:t>
            </a:r>
            <a:r>
              <a:rPr lang="en-IN" dirty="0">
                <a:solidFill>
                  <a:srgbClr val="001E2B"/>
                </a:solidFill>
                <a:latin typeface="Source Code Pro" panose="020B0509030403020204"/>
              </a:rPr>
              <a:t>: [ &lt;expression1&gt;, &lt;expression2&gt; ] }</a:t>
            </a:r>
            <a:endParaRPr lang="en-IN" dirty="0">
              <a:latin typeface="Source Code Pro" panose="020B0509030403020204"/>
            </a:endParaRPr>
          </a:p>
        </p:txBody>
      </p:sp>
    </p:spTree>
    <p:extLst>
      <p:ext uri="{BB962C8B-B14F-4D97-AF65-F5344CB8AC3E}">
        <p14:creationId xmlns:p14="http://schemas.microsoft.com/office/powerpoint/2010/main" val="1560360673"/>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r>
              <a:rPr lang="en-IN" sz="3200" b="1" i="1" dirty="0">
                <a:solidFill>
                  <a:srgbClr val="FFFF00"/>
                </a:solidFill>
                <a:latin typeface="Arial" pitchFamily="34" charset="0"/>
                <a:cs typeface="Arial" pitchFamily="34" charset="0"/>
              </a:rPr>
              <a:t>$setIntersection</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2" name="Rectangle 1"/>
          <p:cNvSpPr/>
          <p:nvPr/>
        </p:nvSpPr>
        <p:spPr>
          <a:xfrm>
            <a:off x="1523999" y="1628800"/>
            <a:ext cx="9119209" cy="369332"/>
          </a:xfrm>
          <a:prstGeom prst="rect">
            <a:avLst/>
          </a:prstGeom>
        </p:spPr>
        <p:txBody>
          <a:bodyPr wrap="square">
            <a:spAutoFit/>
          </a:bodyPr>
          <a:lstStyle/>
          <a:p>
            <a:r>
              <a:rPr lang="en-IN" dirty="0">
                <a:solidFill>
                  <a:srgbClr val="001E2B"/>
                </a:solidFill>
                <a:latin typeface="Source Code Pro" panose="020B0509030403020204"/>
              </a:rPr>
              <a:t>{ </a:t>
            </a:r>
            <a:r>
              <a:rPr lang="en-IN" dirty="0">
                <a:solidFill>
                  <a:srgbClr val="D83713"/>
                </a:solidFill>
                <a:latin typeface="Source Code Pro" panose="020B0509030403020204" pitchFamily="49" charset="0"/>
              </a:rPr>
              <a:t>$setIntersection</a:t>
            </a:r>
            <a:r>
              <a:rPr lang="en-IN" dirty="0">
                <a:solidFill>
                  <a:srgbClr val="001E2B"/>
                </a:solidFill>
                <a:latin typeface="Source Code Pro" panose="020B0509030403020204"/>
              </a:rPr>
              <a:t>: [ &lt;expression1&gt;, &lt;expression2&gt; ] }</a:t>
            </a:r>
            <a:endParaRPr lang="en-IN" dirty="0">
              <a:latin typeface="Source Code Pro" panose="020B0509030403020204"/>
            </a:endParaRPr>
          </a:p>
        </p:txBody>
      </p:sp>
    </p:spTree>
    <p:extLst>
      <p:ext uri="{BB962C8B-B14F-4D97-AF65-F5344CB8AC3E}">
        <p14:creationId xmlns:p14="http://schemas.microsoft.com/office/powerpoint/2010/main" val="3739816586"/>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$setDifference</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2" name="Rectangle 1"/>
          <p:cNvSpPr/>
          <p:nvPr/>
        </p:nvSpPr>
        <p:spPr>
          <a:xfrm>
            <a:off x="1523999" y="1628800"/>
            <a:ext cx="9119209" cy="369332"/>
          </a:xfrm>
          <a:prstGeom prst="rect">
            <a:avLst/>
          </a:prstGeom>
        </p:spPr>
        <p:txBody>
          <a:bodyPr wrap="square">
            <a:spAutoFit/>
          </a:bodyPr>
          <a:lstStyle/>
          <a:p>
            <a:r>
              <a:rPr lang="en-IN" dirty="0">
                <a:solidFill>
                  <a:srgbClr val="001E2B"/>
                </a:solidFill>
                <a:latin typeface="Source Code Pro" panose="020B0509030403020204"/>
              </a:rPr>
              <a:t>{</a:t>
            </a:r>
            <a:r>
              <a:rPr lang="en-IN" dirty="0">
                <a:solidFill>
                  <a:srgbClr val="D83713"/>
                </a:solidFill>
                <a:latin typeface="Source Code Pro" panose="020B0509030403020204" pitchFamily="49" charset="0"/>
              </a:rPr>
              <a:t> $setDifference</a:t>
            </a:r>
            <a:r>
              <a:rPr lang="en-IN" dirty="0">
                <a:solidFill>
                  <a:srgbClr val="001E2B"/>
                </a:solidFill>
                <a:latin typeface="Source Code Pro" panose="020B0509030403020204"/>
              </a:rPr>
              <a:t>: [ &lt;expression1&gt;, &lt;expression2&gt; ] }</a:t>
            </a:r>
            <a:endParaRPr lang="en-IN" dirty="0">
              <a:latin typeface="Source Code Pro" panose="020B0509030403020204"/>
            </a:endParaRPr>
          </a:p>
        </p:txBody>
      </p:sp>
    </p:spTree>
    <p:extLst>
      <p:ext uri="{BB962C8B-B14F-4D97-AF65-F5344CB8AC3E}">
        <p14:creationId xmlns:p14="http://schemas.microsoft.com/office/powerpoint/2010/main" val="2209411046"/>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$rank / $denseRank / $documentNumber</a:t>
            </a:r>
            <a:endParaRPr lang="en-US" dirty="0"/>
          </a:p>
        </p:txBody>
      </p:sp>
      <p:sp>
        <p:nvSpPr>
          <p:cNvPr id="4" name="Rectangle 3"/>
          <p:cNvSpPr/>
          <p:nvPr/>
        </p:nvSpPr>
        <p:spPr>
          <a:xfrm>
            <a:off x="2555497" y="3573016"/>
            <a:ext cx="7081006"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24162299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$rank / $denseRank / $documentNumber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Returns the document position.</a:t>
            </a:r>
            <a:endParaRPr lang="en-IN" dirty="0">
              <a:latin typeface="Gill Sans MT (Body)"/>
            </a:endParaRP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5085184"/>
            <a:ext cx="11586931" cy="1508105"/>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b="0" i="0" dirty="0">
                <a:solidFill>
                  <a:srgbClr val="D83713"/>
                </a:solidFill>
                <a:effectLst/>
                <a:latin typeface="Source Code Pro" panose="020B0509030403020204" pitchFamily="49" charset="0"/>
              </a:rPr>
              <a:t> </a:t>
            </a:r>
            <a:r>
              <a:rPr lang="en-US" dirty="0">
                <a:solidFill>
                  <a:srgbClr val="061621"/>
                </a:solidFill>
                <a:latin typeface="Source Code Pro" panose="020B0509030403020204" pitchFamily="49" charset="0"/>
              </a:rPr>
              <a:t>does not accept any parameters.</a:t>
            </a:r>
          </a:p>
          <a:p>
            <a:pPr marL="285750" indent="-285750">
              <a:buFont typeface="Arial" panose="020B0604020202020204" pitchFamily="34" charset="0"/>
              <a:buChar char="•"/>
            </a:pPr>
            <a:endParaRPr lang="en-US"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dirty="0">
                <a:solidFill>
                  <a:srgbClr val="061621"/>
                </a:solidFill>
                <a:latin typeface="Source Code Pro" panose="020B0509030403020204" pitchFamily="49" charset="0"/>
              </a:rPr>
              <a:t> is only available in the </a:t>
            </a:r>
            <a:r>
              <a:rPr lang="en-US" dirty="0">
                <a:solidFill>
                  <a:srgbClr val="D83713"/>
                </a:solidFill>
                <a:latin typeface="Source Code Pro" panose="020B0509030403020204" pitchFamily="49" charset="0"/>
              </a:rPr>
              <a:t>$setWindowFields</a:t>
            </a:r>
            <a:r>
              <a:rPr lang="en-US" dirty="0">
                <a:solidFill>
                  <a:srgbClr val="061621"/>
                </a:solidFill>
                <a:latin typeface="Source Code Pro" panose="020B0509030403020204" pitchFamily="49" charset="0"/>
              </a:rPr>
              <a:t> stage.</a:t>
            </a:r>
          </a:p>
          <a:p>
            <a:pPr marL="285750" indent="-285750">
              <a:buFont typeface="Arial" panose="020B0604020202020204" pitchFamily="34" charset="0"/>
              <a:buChar char="•"/>
            </a:pPr>
            <a:endParaRPr lang="en-IN"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IN" b="0" i="0" dirty="0">
                <a:solidFill>
                  <a:srgbClr val="D83713"/>
                </a:solidFill>
                <a:effectLst/>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b="1" i="0" dirty="0">
                <a:solidFill>
                  <a:srgbClr val="12824D"/>
                </a:solidFill>
                <a:effectLst/>
                <a:latin typeface="Source Code Pro" panose="020B0509030403020204" pitchFamily="49" charset="0"/>
              </a:rPr>
              <a:t>"$Field"</a:t>
            </a:r>
            <a:r>
              <a:rPr lang="en-IN" dirty="0">
                <a:solidFill>
                  <a:srgbClr val="061621"/>
                </a:solidFill>
                <a:latin typeface="Source Code Pro" panose="020B0509030403020204" pitchFamily="49" charset="0"/>
              </a:rPr>
              <a:t> is optional property for </a:t>
            </a:r>
            <a:r>
              <a:rPr lang="en-IN" dirty="0">
                <a:solidFill>
                  <a:srgbClr val="D83713"/>
                </a:solidFill>
                <a:latin typeface="Source Code Pro" panose="020B0509030403020204" pitchFamily="49" charset="0"/>
              </a:rPr>
              <a:t>$setWindowFields</a:t>
            </a:r>
            <a:r>
              <a:rPr lang="en-IN" dirty="0">
                <a:solidFill>
                  <a:srgbClr val="061621"/>
                </a:solidFill>
                <a:latin typeface="Source Code Pro" panose="020B0509030403020204" pitchFamily="49" charset="0"/>
              </a:rPr>
              <a:t> stage</a:t>
            </a:r>
            <a:r>
              <a:rPr lang="en-US" dirty="0">
                <a:latin typeface="Palatino Linotype" panose="02040502050505030304" pitchFamily="18" charset="0"/>
              </a:rPr>
              <a:t>.</a:t>
            </a:r>
            <a:endParaRPr lang="en-US" dirty="0">
              <a:solidFill>
                <a:srgbClr val="00B050"/>
              </a:solidFill>
              <a:latin typeface="Palatino Linotype" panose="02040502050505030304" pitchFamily="18" charset="0"/>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2308324"/>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$setWindowFields</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 {</a:t>
            </a:r>
          </a:p>
          <a:p>
            <a:r>
              <a:rPr lang="en-IN" b="0" i="0" dirty="0">
                <a:solidFill>
                  <a:srgbClr val="6C5750"/>
                </a:solidFill>
                <a:effectLst/>
                <a:latin typeface="Source Code Pro" panose="020B0509030403020204" pitchFamily="49" charset="0"/>
              </a:rPr>
              <a:t>      </a:t>
            </a:r>
            <a:r>
              <a:rPr lang="en-IN" dirty="0">
                <a:solidFill>
                  <a:srgbClr val="D83713"/>
                </a:solidFill>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solidFill>
                  <a:srgbClr val="12824D"/>
                </a:solidFill>
                <a:highlight>
                  <a:srgbClr val="F9FBFA"/>
                </a:highlight>
                <a:latin typeface="Source Code Pro" panose="020B0509030403020204" pitchFamily="49" charset="0"/>
              </a:rPr>
              <a:t>Field</a:t>
            </a:r>
            <a:r>
              <a:rPr lang="en-IN" dirty="0">
                <a:solidFill>
                  <a:srgbClr val="061621"/>
                </a:solidFill>
                <a:latin typeface="Source Code Pro" panose="020B0509030403020204" pitchFamily="49" charset="0"/>
                <a:ea typeface="Source Code Pro" panose="020B0509030403020204" pitchFamily="49" charset="0"/>
              </a:rPr>
              <a:t>"</a:t>
            </a:r>
            <a:r>
              <a:rPr lang="en-IN" i="0" dirty="0">
                <a:solidFill>
                  <a:srgbClr val="061621"/>
                </a:solidFill>
                <a:effectLst/>
                <a:latin typeface="Source Code Pro" panose="020B0509030403020204" pitchFamily="49" charset="0"/>
              </a:rPr>
              <a:t>, </a:t>
            </a:r>
            <a:r>
              <a:rPr lang="en-IN" dirty="0">
                <a:solidFill>
                  <a:schemeClr val="bg1">
                    <a:lumMod val="50000"/>
                  </a:schemeClr>
                </a:solidFill>
                <a:latin typeface="Source Code Pro" panose="020B0509030403020204" pitchFamily="49" charset="0"/>
              </a:rPr>
              <a:t>&lt;/o</a:t>
            </a:r>
            <a:r>
              <a:rPr lang="en-IN" b="0" i="0" dirty="0">
                <a:solidFill>
                  <a:schemeClr val="bg1">
                    <a:lumMod val="50000"/>
                  </a:schemeClr>
                </a:solidFill>
                <a:effectLst/>
                <a:latin typeface="Source Code Pro" panose="020B0509030403020204" pitchFamily="49" charset="0"/>
              </a:rPr>
              <a:t>ptional&gt;</a:t>
            </a:r>
            <a:endParaRPr lang="en-IN" dirty="0">
              <a:solidFill>
                <a:schemeClr val="bg1">
                  <a:lumMod val="50000"/>
                </a:schemeClr>
              </a:solidFill>
              <a:latin typeface="Source Code Pro" panose="020B0509030403020204" pitchFamily="49" charset="0"/>
              <a:ea typeface="Source Code Pro" panose="020B0509030403020204" pitchFamily="49" charset="0"/>
            </a:endParaRP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12824D"/>
                </a:solidFill>
                <a:highlight>
                  <a:srgbClr val="F9FBFA"/>
                </a:highlight>
                <a:latin typeface="Source Code Pro" panose="020B0509030403020204" pitchFamily="49" charset="0"/>
              </a:rPr>
              <a:t>field</a:t>
            </a:r>
            <a:r>
              <a:rPr lang="en-IN" dirty="0">
                <a:solidFill>
                  <a:srgbClr val="061621"/>
                </a:solidFill>
                <a:latin typeface="Source Code Pro" panose="020B0509030403020204" pitchFamily="49" charset="0"/>
                <a:ea typeface="Source Code Pro" panose="020B0509030403020204" pitchFamily="49" charset="0"/>
              </a:rPr>
              <a:t>: -1/1},</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dirty="0">
                <a:solidFill>
                  <a:srgbClr val="D83713"/>
                </a:solidFill>
                <a:latin typeface="Source Code Pro" panose="020B0509030403020204" pitchFamily="49" charset="0"/>
              </a:rPr>
              <a:t>$rank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dirty="0">
                <a:solidFill>
                  <a:srgbClr val="D83713"/>
                </a:solidFill>
                <a:latin typeface="Source Code Pro" panose="020B0509030403020204" pitchFamily="49" charset="0"/>
              </a:rPr>
              <a:t>$denseRank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r>
              <a:rPr lang="en-IN" dirty="0">
                <a:solidFill>
                  <a:srgbClr val="061621"/>
                </a:solidFill>
                <a:latin typeface="Source Code Pro" panose="020B0509030403020204" pitchFamily="49" charset="0"/>
                <a:ea typeface="Source Code Pro" panose="020B0509030403020204" pitchFamily="49" charset="0"/>
              </a:rPr>
              <a:t> </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$documentNumber</a:t>
            </a:r>
            <a:r>
              <a:rPr lang="en-IN" b="0"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9" name="TextBox 8">
            <a:extLst>
              <a:ext uri="{FF2B5EF4-FFF2-40B4-BE49-F238E27FC236}">
                <a16:creationId xmlns:a16="http://schemas.microsoft.com/office/drawing/2014/main" id="{9C1B27AA-9E7C-B7B7-0484-C40AF2EAA3D4}"/>
              </a:ext>
            </a:extLst>
          </p:cNvPr>
          <p:cNvSpPr txBox="1"/>
          <p:nvPr/>
        </p:nvSpPr>
        <p:spPr>
          <a:xfrm>
            <a:off x="341716" y="3645024"/>
            <a:ext cx="7554484" cy="1200329"/>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$setWindowFields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latin typeface="Source Code Pro" panose="020B0509030403020204" pitchFamily="49" charset="0"/>
                <a:ea typeface="Source Code Pro" panose="020B0509030403020204" pitchFamily="49" charset="0"/>
              </a:rPr>
              <a:t>: {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332713333"/>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$rank / $denseRank / $documentNumber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dirty="0">
                <a:latin typeface="Gill Sans MT (Body)"/>
              </a:rPr>
              <a:t>TODO</a:t>
            </a:r>
            <a:endParaRPr lang="en-IN" dirty="0">
              <a:latin typeface="Gill Sans MT (Body)"/>
            </a:endParaRPr>
          </a:p>
        </p:txBody>
      </p:sp>
      <p:sp>
        <p:nvSpPr>
          <p:cNvPr id="9" name="TextBox 8">
            <a:extLst>
              <a:ext uri="{FF2B5EF4-FFF2-40B4-BE49-F238E27FC236}">
                <a16:creationId xmlns:a16="http://schemas.microsoft.com/office/drawing/2014/main" id="{9C1B27AA-9E7C-B7B7-0484-C40AF2EAA3D4}"/>
              </a:ext>
            </a:extLst>
          </p:cNvPr>
          <p:cNvSpPr txBox="1"/>
          <p:nvPr/>
        </p:nvSpPr>
        <p:spPr>
          <a:xfrm>
            <a:off x="263352" y="1412776"/>
            <a:ext cx="11521280" cy="38164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$setWindowFields</a:t>
            </a:r>
            <a:r>
              <a:rPr lang="en-IN" dirty="0">
                <a:latin typeface="Source Code Pro" panose="020B0509030403020204" pitchFamily="49" charset="0"/>
                <a:ea typeface="Source Code Pro" panose="020B0509030403020204" pitchFamily="49"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p>
          <a:p>
            <a:pPr marL="263525"/>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latin typeface="Source Code Pro" panose="020B0509030403020204" pitchFamily="49" charset="0"/>
                <a:ea typeface="Source Code Pro" panose="020B0509030403020204" pitchFamily="49" charset="0"/>
              </a:rPr>
              <a:t>: {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263525"/>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26352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352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263525"/>
            <a:endParaRPr lang="en-IN" sz="800" dirty="0">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$setWindowFields</a:t>
            </a:r>
            <a:r>
              <a:rPr lang="en-IN" dirty="0">
                <a:latin typeface="Source Code Pro" panose="020B0509030403020204" pitchFamily="49" charset="0"/>
                <a:ea typeface="Source Code Pro" panose="020B0509030403020204" pitchFamily="49" charset="0"/>
              </a:rPr>
              <a:t>: </a:t>
            </a:r>
          </a:p>
          <a:p>
            <a:pPr marL="26352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pPr marL="263525"/>
            <a:r>
              <a:rPr lang="en-IN" dirty="0">
                <a:solidFill>
                  <a:srgbClr val="D83713"/>
                </a:solidFill>
                <a:latin typeface="Source Code Pro" panose="020B0509030403020204" pitchFamily="49" charset="0"/>
              </a:rPr>
              <a:t>   sortBy</a:t>
            </a:r>
            <a:r>
              <a:rPr lang="en-IN" dirty="0">
                <a:latin typeface="Source Code Pro" panose="020B0509030403020204" pitchFamily="49" charset="0"/>
                <a:ea typeface="Source Code Pro" panose="020B0509030403020204" pitchFamily="49" charset="0"/>
              </a:rPr>
              <a:t>: {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263525"/>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26352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pPr marL="26352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movie_title', x: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612464419"/>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420888"/>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322544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perform an equality match between a field from the input documents with a field from the documents of the “joined” collection</a:t>
            </a:r>
          </a:p>
        </p:txBody>
      </p:sp>
      <p:sp>
        <p:nvSpPr>
          <p:cNvPr id="7" name="TextBox 6">
            <a:extLst>
              <a:ext uri="{FF2B5EF4-FFF2-40B4-BE49-F238E27FC236}">
                <a16:creationId xmlns:a16="http://schemas.microsoft.com/office/drawing/2014/main" id="{4DB027CD-459E-4C83-841B-D49F7D28E646}"/>
              </a:ext>
            </a:extLst>
          </p:cNvPr>
          <p:cNvSpPr txBox="1"/>
          <p:nvPr/>
        </p:nvSpPr>
        <p:spPr>
          <a:xfrm>
            <a:off x="191344" y="406405"/>
            <a:ext cx="11233248" cy="646331"/>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&lt;datatype of field from parent collection must be same&gt;,</a:t>
            </a:r>
          </a:p>
          <a:p>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&lt;datatype of field from child collection must be same&gt;,</a:t>
            </a:r>
          </a:p>
        </p:txBody>
      </p:sp>
    </p:spTree>
    <p:extLst>
      <p:ext uri="{BB962C8B-B14F-4D97-AF65-F5344CB8AC3E}">
        <p14:creationId xmlns:p14="http://schemas.microsoft.com/office/powerpoint/2010/main" val="2081175237"/>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3486432-9B17-4A66-94B9-71713B41A538}"/>
              </a:ext>
            </a:extLst>
          </p:cNvPr>
          <p:cNvSpPr/>
          <p:nvPr/>
        </p:nvSpPr>
        <p:spPr>
          <a:xfrm>
            <a:off x="911424" y="836712"/>
            <a:ext cx="10369152" cy="563231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pipeline</a:t>
            </a:r>
            <a:r>
              <a:rPr lang="en-IN" b="0" i="0" dirty="0">
                <a:solidFill>
                  <a:srgbClr val="001E2B"/>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$project</a:t>
            </a:r>
            <a:r>
              <a:rPr lang="en-US" b="0" i="0" dirty="0">
                <a:solidFill>
                  <a:srgbClr val="061621"/>
                </a:solidFill>
                <a:effectLst/>
                <a:latin typeface="Source Code Pro" panose="020B0509030403020204" pitchFamily="49" charset="0"/>
                <a:ea typeface="Source Code Pro" panose="020B0509030403020204" pitchFamily="49" charset="0"/>
              </a:rPr>
              <a:t> }, { </a:t>
            </a:r>
            <a:r>
              <a:rPr lang="en-US" dirty="0">
                <a:solidFill>
                  <a:srgbClr val="D83713"/>
                </a:solidFill>
                <a:latin typeface="Source Code Pro" panose="020B0509030403020204" pitchFamily="49" charset="0"/>
                <a:ea typeface="Source Code Pro" panose="020B0509030403020204" pitchFamily="49" charset="0"/>
              </a:rPr>
              <a:t>$match</a:t>
            </a:r>
            <a:r>
              <a:rPr lang="en-US" b="0" i="0" dirty="0">
                <a:solidFill>
                  <a:srgbClr val="061621"/>
                </a:solidFill>
                <a:effectLst/>
                <a:latin typeface="Source Code Pro" panose="020B0509030403020204" pitchFamily="49" charset="0"/>
                <a:ea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pipeline</a:t>
            </a:r>
            <a:r>
              <a:rPr lang="en-IN" b="0" i="0" dirty="0">
                <a:solidFill>
                  <a:srgbClr val="001E2B"/>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$project</a:t>
            </a:r>
            <a:r>
              <a:rPr lang="en-US" b="0" i="0" dirty="0">
                <a:solidFill>
                  <a:srgbClr val="061621"/>
                </a:solidFill>
                <a:effectLst/>
                <a:latin typeface="Source Code Pro" panose="020B0509030403020204" pitchFamily="49" charset="0"/>
                <a:ea typeface="Source Code Pro" panose="020B0509030403020204" pitchFamily="49" charset="0"/>
              </a:rPr>
              <a:t> }, { </a:t>
            </a:r>
            <a:r>
              <a:rPr lang="en-US" dirty="0">
                <a:solidFill>
                  <a:srgbClr val="D83713"/>
                </a:solidFill>
                <a:latin typeface="Source Code Pro" panose="020B0509030403020204" pitchFamily="49" charset="0"/>
                <a:ea typeface="Source Code Pro" panose="020B0509030403020204" pitchFamily="49" charset="0"/>
              </a:rPr>
              <a:t>$match</a:t>
            </a:r>
            <a:r>
              <a:rPr lang="en-US" b="0" i="0" dirty="0">
                <a:solidFill>
                  <a:srgbClr val="061621"/>
                </a:solidFill>
                <a:effectLst/>
                <a:latin typeface="Source Code Pro" panose="020B0509030403020204" pitchFamily="49" charset="0"/>
                <a:ea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4" name="Rectangle 3">
            <a:extLst>
              <a:ext uri="{FF2B5EF4-FFF2-40B4-BE49-F238E27FC236}">
                <a16:creationId xmlns:a16="http://schemas.microsoft.com/office/drawing/2014/main" id="{78238744-8775-3DD4-287A-407C518FF308}"/>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Tree>
    <p:extLst>
      <p:ext uri="{BB962C8B-B14F-4D97-AF65-F5344CB8AC3E}">
        <p14:creationId xmlns:p14="http://schemas.microsoft.com/office/powerpoint/2010/main" val="3241927357"/>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9FE2328-B001-4F0A-F1EA-1A2368F113D9}"/>
              </a:ext>
            </a:extLst>
          </p:cNvPr>
          <p:cNvSpPr txBox="1"/>
          <p:nvPr/>
        </p:nvSpPr>
        <p:spPr>
          <a:xfrm>
            <a:off x="767408" y="882000"/>
            <a:ext cx="10729192" cy="5355312"/>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rPr>
              <a:t> '</a:t>
            </a:r>
            <a:r>
              <a:rPr lang="en-IN" dirty="0" err="1">
                <a:latin typeface="Source Code Pro" panose="020B0509030403020204" pitchFamily="49" charset="0"/>
                <a:ea typeface="Source Code Pro" panose="020B0509030403020204" pitchFamily="49" charset="0"/>
              </a:rPr>
              <a:t>orderdetails</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rPr>
              <a:t> '_id',</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rPr>
              <a:t> 'orderID',</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as:</a:t>
            </a:r>
            <a:r>
              <a:rPr lang="en-IN" dirty="0">
                <a:latin typeface="Source Code Pro" panose="020B0509030403020204" pitchFamily="49" charset="0"/>
                <a:ea typeface="Source Code Pro" panose="020B0509030403020204" pitchFamily="49" charset="0"/>
              </a:rPr>
              <a:t> '</a:t>
            </a:r>
            <a:r>
              <a:rPr lang="en-IN" dirty="0" err="1">
                <a:latin typeface="Source Code Pro" panose="020B0509030403020204" pitchFamily="49" charset="0"/>
                <a:ea typeface="Source Code Pro" panose="020B0509030403020204" pitchFamily="49" charset="0"/>
              </a:rPr>
              <a:t>OrderDetails</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pipeline: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$project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product: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qty: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rate: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qty',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rate'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a:extLst>
              <a:ext uri="{FF2B5EF4-FFF2-40B4-BE49-F238E27FC236}">
                <a16:creationId xmlns:a16="http://schemas.microsoft.com/office/drawing/2014/main" id="{80C24B96-AE65-730E-2D31-BECC32DE4A5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Tree>
    <p:extLst>
      <p:ext uri="{BB962C8B-B14F-4D97-AF65-F5344CB8AC3E}">
        <p14:creationId xmlns:p14="http://schemas.microsoft.com/office/powerpoint/2010/main" val="3077047460"/>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35913"/>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5" name="TextBox 4">
            <a:extLst>
              <a:ext uri="{FF2B5EF4-FFF2-40B4-BE49-F238E27FC236}">
                <a16:creationId xmlns:a16="http://schemas.microsoft.com/office/drawing/2014/main" id="{5BAD871D-3A1A-4996-8B6C-437641EE8787}"/>
              </a:ext>
            </a:extLst>
          </p:cNvPr>
          <p:cNvSpPr txBox="1"/>
          <p:nvPr/>
        </p:nvSpPr>
        <p:spPr>
          <a:xfrm>
            <a:off x="623392" y="1412776"/>
            <a:ext cx="11161240" cy="3293209"/>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55600"/>
            <a:endParaRPr lang="en-IN" sz="400"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db.orderdetails.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"nuts"</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a:extLst>
              <a:ext uri="{FF2B5EF4-FFF2-40B4-BE49-F238E27FC236}">
                <a16:creationId xmlns:a16="http://schemas.microsoft.com/office/drawing/2014/main" id="{9332510C-9561-4DE0-A2F4-092ACAC5ED33}"/>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B3A67BC1-F64E-4884-A4A6-ED49AB6AF791}"/>
              </a:ext>
            </a:extLst>
          </p:cNvPr>
          <p:cNvSpPr txBox="1"/>
          <p:nvPr/>
        </p:nvSpPr>
        <p:spPr>
          <a:xfrm>
            <a:off x="613520" y="5108991"/>
            <a:ext cx="10044608" cy="1200329"/>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130329857"/>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8" name="Rectangle 7">
            <a:extLst>
              <a:ext uri="{FF2B5EF4-FFF2-40B4-BE49-F238E27FC236}">
                <a16:creationId xmlns:a16="http://schemas.microsoft.com/office/drawing/2014/main" id="{093DF491-57DF-46CA-B5D1-F60E5E0DD80F}"/>
              </a:ext>
            </a:extLst>
          </p:cNvPr>
          <p:cNvSpPr/>
          <p:nvPr/>
        </p:nvSpPr>
        <p:spPr>
          <a:xfrm>
            <a:off x="479376" y="1453947"/>
            <a:ext cx="7848872" cy="2031325"/>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cs typeface="Calibri" panose="020F0502020204030204" pitchFamily="34" charset="0"/>
              </a:rPr>
              <a:t> : "orderdetails",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4896A963-2735-4C66-8CA8-BDED50E7CABA}"/>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a:extLst>
              <a:ext uri="{FF2B5EF4-FFF2-40B4-BE49-F238E27FC236}">
                <a16:creationId xmlns:a16="http://schemas.microsoft.com/office/drawing/2014/main" id="{DB26E606-77EC-493A-857A-7CA99178444A}"/>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0E14A00-2A0F-4F2B-890D-DA59765B9CCC}"/>
              </a:ext>
            </a:extLst>
          </p:cNvPr>
          <p:cNvSpPr txBox="1"/>
          <p:nvPr/>
        </p:nvSpPr>
        <p:spPr>
          <a:xfrm>
            <a:off x="551384" y="4105324"/>
            <a:ext cx="11233248" cy="2031325"/>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rPr>
              <a:t>: "orderdetails",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rPr>
              <a:t>: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rPr>
              <a:t>: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endPar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endParaRP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$project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"Order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Details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_id</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252184801"/>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2031325"/>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dirty="0">
                <a:solidFill>
                  <a:srgbClr val="C00000"/>
                </a:solidFill>
                <a:latin typeface="Palatino Linotype" panose="02040502050505030304" pitchFamily="18" charset="0"/>
              </a:rPr>
              <a:t>_id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2726918"/>
            <a:ext cx="4221308" cy="2585323"/>
          </a:xfrm>
          <a:prstGeom prst="rect">
            <a:avLst/>
          </a:prstGeom>
        </p:spPr>
        <p:txBody>
          <a:bodyPr wrap="square">
            <a:spAutoFit/>
          </a:bodyPr>
          <a:lstStyle/>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field1</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field2</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field3</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field4</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field5</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fieldN</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valueN</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4" name="Rectangle 3"/>
          <p:cNvSpPr/>
          <p:nvPr/>
        </p:nvSpPr>
        <p:spPr>
          <a:xfrm>
            <a:off x="6446694" y="3010755"/>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
        <p:nvSpPr>
          <p:cNvPr id="9" name="TextBox 8">
            <a:extLst>
              <a:ext uri="{FF2B5EF4-FFF2-40B4-BE49-F238E27FC236}">
                <a16:creationId xmlns:a16="http://schemas.microsoft.com/office/drawing/2014/main" id="{8B17C8C1-48AC-49A7-9BB3-8FAFEB181F12}"/>
              </a:ext>
            </a:extLst>
          </p:cNvPr>
          <p:cNvSpPr txBox="1"/>
          <p:nvPr/>
        </p:nvSpPr>
        <p:spPr>
          <a:xfrm>
            <a:off x="407367" y="5694928"/>
            <a:ext cx="11377265" cy="104644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rPr>
              <a:t>The </a:t>
            </a:r>
            <a:r>
              <a:rPr lang="en-IN" b="1" dirty="0">
                <a:solidFill>
                  <a:srgbClr val="C00000"/>
                </a:solidFill>
                <a:latin typeface="Palatino Linotype" panose="02040502050505030304" pitchFamily="18" charset="0"/>
              </a:rPr>
              <a:t>_id </a:t>
            </a:r>
            <a:r>
              <a:rPr lang="en-IN" dirty="0">
                <a:latin typeface="Palatino Linotype" panose="02040502050505030304" pitchFamily="18" charset="0"/>
              </a:rPr>
              <a:t>field is always the first field in the documents.</a:t>
            </a:r>
            <a:r>
              <a:rPr lang="en-US" dirty="0">
                <a:latin typeface="Palatino Linotype" panose="02040502050505030304" pitchFamily="18" charset="0"/>
              </a:rPr>
              <a:t> </a:t>
            </a:r>
          </a:p>
          <a:p>
            <a:pPr marL="285750" indent="-285750">
              <a:buFont typeface="Arial" panose="020B0604020202020204" pitchFamily="34" charset="0"/>
              <a:buChar char="•"/>
            </a:pPr>
            <a:r>
              <a:rPr lang="en-US" dirty="0">
                <a:latin typeface="Palatino Linotype" panose="02040502050505030304" pitchFamily="18" charset="0"/>
              </a:rPr>
              <a:t>MongoDB does not support duplicate field names.</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438116730"/>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dirty="0" err="1"/>
              <a:t>db.createUser</a:t>
            </a:r>
            <a:r>
              <a:rPr lang="en-US" dirty="0"/>
              <a:t>()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335360" y="2214554"/>
            <a:ext cx="11593288" cy="341632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createUser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user</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pwd</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"userAdmin" ,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"readWrite",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authenticationRestrictions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clientSource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"192.168.100.26", "192.168.100.20", "192.168.100.120",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"192.168.100.83"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serverAddress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"192.168.100.20"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grantRolesToUser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revokeRolesFromUser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dropAllUser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US" dirty="0">
                <a:solidFill>
                  <a:srgbClr val="DC525C"/>
                </a:solidFill>
                <a:latin typeface="Segoe UI Light" panose="020B0502040204020203" pitchFamily="34" charset="0"/>
                <a:cs typeface="Segoe UI Light" panose="020B0502040204020203" pitchFamily="34" charset="0"/>
              </a:rPr>
              <a:t>Types of Machine Learning </a:t>
            </a:r>
            <a:r>
              <a:rPr lang="en-US" sz="3600" dirty="0">
                <a:solidFill>
                  <a:srgbClr val="DC525C"/>
                </a:solidFill>
                <a:latin typeface="Segoe UI Light" panose="020B0502040204020203" pitchFamily="34" charset="0"/>
                <a:cs typeface="Segoe UI Light" panose="020B0502040204020203" pitchFamily="34" charset="0"/>
              </a:rPr>
              <a:t>(Supervised, Un-Supervised, Reinforcement) </a:t>
            </a:r>
            <a:endParaRPr lang="en-US"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93FDE3EF-4D7F-BFBC-66B1-F4F43BAD9F8F}"/>
              </a:ext>
            </a:extLst>
          </p:cNvPr>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Tree>
    <p:extLst>
      <p:ext uri="{BB962C8B-B14F-4D97-AF65-F5344CB8AC3E}">
        <p14:creationId xmlns:p14="http://schemas.microsoft.com/office/powerpoint/2010/main" val="13313877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Supervised Learning</a:t>
            </a:r>
            <a:endParaRPr lang="en-IN" sz="3200" i="1" dirty="0">
              <a:solidFill>
                <a:srgbClr val="FF9900"/>
              </a:solidFill>
              <a:latin typeface="Arial" pitchFamily="34" charset="0"/>
              <a:cs typeface="Arial" pitchFamily="34" charset="0"/>
            </a:endParaRPr>
          </a:p>
        </p:txBody>
      </p:sp>
      <p:pic>
        <p:nvPicPr>
          <p:cNvPr id="1032" name="Picture 8" descr="Supervised Learning (How supervised machine learning works?">
            <a:extLst>
              <a:ext uri="{FF2B5EF4-FFF2-40B4-BE49-F238E27FC236}">
                <a16:creationId xmlns:a16="http://schemas.microsoft.com/office/drawing/2014/main" id="{35750175-A72F-BADC-C2DA-9CF5A92156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5920" y="2426206"/>
            <a:ext cx="5810539" cy="4119733"/>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C1001DAA-4745-90A0-020D-AD535B56CBBF}"/>
              </a:ext>
            </a:extLst>
          </p:cNvPr>
          <p:cNvSpPr txBox="1"/>
          <p:nvPr/>
        </p:nvSpPr>
        <p:spPr>
          <a:xfrm>
            <a:off x="191344" y="584776"/>
            <a:ext cx="11737304" cy="1446550"/>
          </a:xfrm>
          <a:prstGeom prst="rect">
            <a:avLst/>
          </a:prstGeom>
          <a:noFill/>
        </p:spPr>
        <p:txBody>
          <a:bodyPr wrap="square">
            <a:spAutoFit/>
          </a:bodyPr>
          <a:lstStyle/>
          <a:p>
            <a:pPr algn="l"/>
            <a:r>
              <a:rPr lang="en-US" sz="2000" b="0" i="0" dirty="0">
                <a:solidFill>
                  <a:srgbClr val="2D3748"/>
                </a:solidFill>
                <a:effectLst/>
                <a:latin typeface="Arial" panose="020B0604020202020204" pitchFamily="34" charset="0"/>
                <a:cs typeface="Arial" panose="020B0604020202020204" pitchFamily="34" charset="0"/>
              </a:rPr>
              <a:t>Supervised machine learning has two key components: first is </a:t>
            </a:r>
            <a:r>
              <a:rPr lang="en-US" sz="2000" b="1" i="0" dirty="0">
                <a:solidFill>
                  <a:srgbClr val="2D3748"/>
                </a:solidFill>
                <a:effectLst/>
                <a:latin typeface="Arial" panose="020B0604020202020204" pitchFamily="34" charset="0"/>
                <a:cs typeface="Arial" panose="020B0604020202020204" pitchFamily="34" charset="0"/>
              </a:rPr>
              <a:t>input data</a:t>
            </a:r>
            <a:r>
              <a:rPr lang="en-US" sz="2000" b="0" i="0" dirty="0">
                <a:solidFill>
                  <a:srgbClr val="2D3748"/>
                </a:solidFill>
                <a:effectLst/>
                <a:latin typeface="Arial" panose="020B0604020202020204" pitchFamily="34" charset="0"/>
                <a:cs typeface="Arial" panose="020B0604020202020204" pitchFamily="34" charset="0"/>
              </a:rPr>
              <a:t> and second corresponding </a:t>
            </a:r>
            <a:r>
              <a:rPr lang="en-US" sz="2000" b="1" i="0" dirty="0">
                <a:solidFill>
                  <a:srgbClr val="2D3748"/>
                </a:solidFill>
                <a:effectLst/>
                <a:latin typeface="Arial" panose="020B0604020202020204" pitchFamily="34" charset="0"/>
                <a:cs typeface="Arial" panose="020B0604020202020204" pitchFamily="34" charset="0"/>
              </a:rPr>
              <a:t>output labels</a:t>
            </a:r>
            <a:r>
              <a:rPr lang="en-US" sz="2000" b="0" i="0" dirty="0">
                <a:solidFill>
                  <a:srgbClr val="2D3748"/>
                </a:solidFill>
                <a:effectLst/>
                <a:latin typeface="Arial" panose="020B0604020202020204" pitchFamily="34" charset="0"/>
                <a:cs typeface="Arial" panose="020B0604020202020204" pitchFamily="34" charset="0"/>
              </a:rPr>
              <a:t>. The goal is to build a model that can learn from this labeled data to make predictions or classifications on new, unseen data.</a:t>
            </a:r>
          </a:p>
          <a:p>
            <a:pPr algn="l"/>
            <a:endParaRPr lang="en-US" sz="800" b="0" i="0" dirty="0">
              <a:solidFill>
                <a:srgbClr val="2D3748"/>
              </a:solidFill>
              <a:effectLst/>
              <a:latin typeface="Arial" panose="020B0604020202020204" pitchFamily="34" charset="0"/>
              <a:cs typeface="Arial" panose="020B0604020202020204" pitchFamily="34" charset="0"/>
            </a:endParaRPr>
          </a:p>
          <a:p>
            <a:pPr algn="l"/>
            <a:r>
              <a:rPr lang="en-US" sz="2000" b="0" i="0" dirty="0">
                <a:solidFill>
                  <a:srgbClr val="2D3748"/>
                </a:solidFill>
                <a:effectLst/>
                <a:latin typeface="Arial" panose="020B0604020202020204" pitchFamily="34" charset="0"/>
                <a:cs typeface="Arial" panose="020B0604020202020204" pitchFamily="34" charset="0"/>
              </a:rPr>
              <a:t>The labeled data consists of input features  and the corresponding </a:t>
            </a:r>
            <a:r>
              <a:rPr lang="en-US" sz="2000" b="0" i="0">
                <a:solidFill>
                  <a:srgbClr val="2D3748"/>
                </a:solidFill>
                <a:effectLst/>
                <a:latin typeface="Arial" panose="020B0604020202020204" pitchFamily="34" charset="0"/>
                <a:cs typeface="Arial" panose="020B0604020202020204" pitchFamily="34" charset="0"/>
              </a:rPr>
              <a:t>output labels.</a:t>
            </a:r>
            <a:endParaRPr lang="en-US" sz="2000" b="0" i="0" dirty="0">
              <a:solidFill>
                <a:srgbClr val="2D3748"/>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48373981"/>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Supervised Learning</a:t>
            </a:r>
            <a:endParaRPr lang="en-IN" sz="3200" i="1" dirty="0">
              <a:solidFill>
                <a:srgbClr val="FF9900"/>
              </a:solidFill>
              <a:latin typeface="Arial" pitchFamily="34" charset="0"/>
              <a:cs typeface="Arial" pitchFamily="34" charset="0"/>
            </a:endParaRPr>
          </a:p>
        </p:txBody>
      </p:sp>
      <p:sp>
        <p:nvSpPr>
          <p:cNvPr id="9" name="TextBox 8">
            <a:extLst>
              <a:ext uri="{FF2B5EF4-FFF2-40B4-BE49-F238E27FC236}">
                <a16:creationId xmlns:a16="http://schemas.microsoft.com/office/drawing/2014/main" id="{C1001DAA-4745-90A0-020D-AD535B56CBBF}"/>
              </a:ext>
            </a:extLst>
          </p:cNvPr>
          <p:cNvSpPr txBox="1"/>
          <p:nvPr/>
        </p:nvSpPr>
        <p:spPr>
          <a:xfrm>
            <a:off x="191344" y="834965"/>
            <a:ext cx="11737304" cy="2862322"/>
          </a:xfrm>
          <a:prstGeom prst="rect">
            <a:avLst/>
          </a:prstGeom>
          <a:noFill/>
        </p:spPr>
        <p:txBody>
          <a:bodyPr wrap="square">
            <a:spAutoFit/>
          </a:bodyPr>
          <a:lstStyle/>
          <a:p>
            <a:pPr algn="l"/>
            <a:r>
              <a:rPr lang="en-US" sz="2000" b="1" i="0" dirty="0">
                <a:solidFill>
                  <a:srgbClr val="2D3748"/>
                </a:solidFill>
                <a:effectLst/>
                <a:latin typeface="Arial" panose="020B0604020202020204" pitchFamily="34" charset="0"/>
                <a:cs typeface="Arial" panose="020B0604020202020204" pitchFamily="34" charset="0"/>
              </a:rPr>
              <a:t>Medical Diagnosis</a:t>
            </a:r>
            <a:r>
              <a:rPr lang="en-US" sz="2000" b="0" i="0" dirty="0">
                <a:solidFill>
                  <a:srgbClr val="2D3748"/>
                </a:solidFill>
                <a:effectLst/>
                <a:latin typeface="Arial" panose="020B0604020202020204" pitchFamily="34" charset="0"/>
                <a:cs typeface="Arial" panose="020B0604020202020204" pitchFamily="34" charset="0"/>
              </a:rPr>
              <a:t>: Supervised algorithms are also used in the medical field for diagnosis purposes. It is done by using medical images and past labelled data with labels for disease conditions. With such a process, the machine can identify a disease for the new patients.</a:t>
            </a:r>
          </a:p>
          <a:p>
            <a:pPr algn="l"/>
            <a:endParaRPr lang="en-US" sz="2000" b="0" i="0" dirty="0">
              <a:solidFill>
                <a:srgbClr val="2D3748"/>
              </a:solidFill>
              <a:effectLst/>
              <a:latin typeface="Arial" panose="020B0604020202020204" pitchFamily="34" charset="0"/>
              <a:cs typeface="Arial" panose="020B0604020202020204" pitchFamily="34" charset="0"/>
            </a:endParaRPr>
          </a:p>
          <a:p>
            <a:pPr algn="l"/>
            <a:r>
              <a:rPr lang="en-US" sz="2000" b="1" i="0" dirty="0">
                <a:solidFill>
                  <a:srgbClr val="2D3748"/>
                </a:solidFill>
                <a:effectLst/>
                <a:latin typeface="Arial" panose="020B0604020202020204" pitchFamily="34" charset="0"/>
                <a:cs typeface="Arial" panose="020B0604020202020204" pitchFamily="34" charset="0"/>
              </a:rPr>
              <a:t>Fraud Detection </a:t>
            </a:r>
            <a:r>
              <a:rPr lang="en-US" sz="2000" b="0" i="0" dirty="0">
                <a:solidFill>
                  <a:srgbClr val="2D3748"/>
                </a:solidFill>
                <a:effectLst/>
                <a:latin typeface="Arial" panose="020B0604020202020204" pitchFamily="34" charset="0"/>
                <a:cs typeface="Arial" panose="020B0604020202020204" pitchFamily="34" charset="0"/>
              </a:rPr>
              <a:t>- Supervised Learning algorithms are used for identifying fraud transactions, fraud customers, etc. It is done by using historic data to identify the patterns that can lead to possible fraud.</a:t>
            </a:r>
          </a:p>
          <a:p>
            <a:pPr algn="l"/>
            <a:endParaRPr lang="en-US" sz="2000" b="0" i="0" dirty="0">
              <a:solidFill>
                <a:srgbClr val="2D3748"/>
              </a:solidFill>
              <a:effectLst/>
              <a:latin typeface="Arial" panose="020B0604020202020204" pitchFamily="34" charset="0"/>
              <a:cs typeface="Arial" panose="020B0604020202020204" pitchFamily="34" charset="0"/>
            </a:endParaRPr>
          </a:p>
          <a:p>
            <a:pPr algn="l"/>
            <a:r>
              <a:rPr lang="en-US" sz="2000" b="1" i="0" dirty="0">
                <a:solidFill>
                  <a:srgbClr val="2D3748"/>
                </a:solidFill>
                <a:effectLst/>
                <a:latin typeface="Arial" panose="020B0604020202020204" pitchFamily="34" charset="0"/>
                <a:cs typeface="Arial" panose="020B0604020202020204" pitchFamily="34" charset="0"/>
              </a:rPr>
              <a:t>Spam detection </a:t>
            </a:r>
            <a:r>
              <a:rPr lang="en-US" sz="2000" b="0" i="0" dirty="0">
                <a:solidFill>
                  <a:srgbClr val="2D3748"/>
                </a:solidFill>
                <a:effectLst/>
                <a:latin typeface="Arial" panose="020B0604020202020204" pitchFamily="34" charset="0"/>
                <a:cs typeface="Arial" panose="020B0604020202020204" pitchFamily="34" charset="0"/>
              </a:rPr>
              <a:t>- In spam detection &amp; filtering algorithms are used. These algorithms classify an email as spam or not spam. The spam emails are sent to the spam folder.</a:t>
            </a:r>
          </a:p>
        </p:txBody>
      </p:sp>
    </p:spTree>
    <p:extLst>
      <p:ext uri="{BB962C8B-B14F-4D97-AF65-F5344CB8AC3E}">
        <p14:creationId xmlns:p14="http://schemas.microsoft.com/office/powerpoint/2010/main" val="3761250937"/>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Unsupervised Learning</a:t>
            </a:r>
            <a:endParaRPr lang="en-IN" sz="3200" i="1" dirty="0">
              <a:solidFill>
                <a:srgbClr val="FF9900"/>
              </a:solidFill>
              <a:latin typeface="Arial" pitchFamily="34" charset="0"/>
              <a:cs typeface="Arial" pitchFamily="34" charset="0"/>
            </a:endParaRPr>
          </a:p>
        </p:txBody>
      </p:sp>
      <p:pic>
        <p:nvPicPr>
          <p:cNvPr id="2050" name="Picture 2" descr="Unsupervised Learning">
            <a:extLst>
              <a:ext uri="{FF2B5EF4-FFF2-40B4-BE49-F238E27FC236}">
                <a16:creationId xmlns:a16="http://schemas.microsoft.com/office/drawing/2014/main" id="{7E51A808-249E-665C-E076-AB08CEB32F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1904" y="1986667"/>
            <a:ext cx="6412200" cy="454631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7C63E81-36AD-9FD2-AA77-B0E75D9E17FA}"/>
              </a:ext>
            </a:extLst>
          </p:cNvPr>
          <p:cNvSpPr txBox="1"/>
          <p:nvPr/>
        </p:nvSpPr>
        <p:spPr>
          <a:xfrm>
            <a:off x="335360" y="829161"/>
            <a:ext cx="11308744" cy="1015663"/>
          </a:xfrm>
          <a:prstGeom prst="rect">
            <a:avLst/>
          </a:prstGeom>
          <a:noFill/>
        </p:spPr>
        <p:txBody>
          <a:bodyPr wrap="square">
            <a:spAutoFit/>
          </a:bodyPr>
          <a:lstStyle/>
          <a:p>
            <a:r>
              <a:rPr lang="en-US" sz="2000" b="0" i="0" dirty="0">
                <a:solidFill>
                  <a:srgbClr val="2D3748"/>
                </a:solidFill>
                <a:effectLst/>
                <a:latin typeface="Arial" panose="020B0604020202020204" pitchFamily="34" charset="0"/>
                <a:cs typeface="Arial" panose="020B0604020202020204" pitchFamily="34" charset="0"/>
              </a:rPr>
              <a:t>Unsupervised learning is a type of machine learning where the algorithm learns from unlabeled data without any predefined outputs or target variables. The unsupervised learning finds patterns, similarities, or groupings within the data to get insights and make data-driven decisions.</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16974630"/>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2030261"/>
            <a:ext cx="3141862" cy="48277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p14="http://schemas.microsoft.com/office/powerpoint/2010/main" val="1148130326"/>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solidFill>
                  <a:srgbClr val="B22251"/>
                </a:solidFill>
              </a:rPr>
              <a:t>array operations in mongodb examples </a:t>
            </a:r>
            <a:endParaRPr lang="en-US" dirty="0">
              <a:solidFill>
                <a:srgbClr val="B22251"/>
              </a:solidFill>
            </a:endParaRPr>
          </a:p>
        </p:txBody>
      </p:sp>
    </p:spTree>
    <p:extLst>
      <p:ext uri="{BB962C8B-B14F-4D97-AF65-F5344CB8AC3E}">
        <p14:creationId xmlns:p14="http://schemas.microsoft.com/office/powerpoint/2010/main" val="2606116193"/>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sp>
        <p:nvSpPr>
          <p:cNvPr id="4" name="TextBox 3">
            <a:extLst>
              <a:ext uri="{FF2B5EF4-FFF2-40B4-BE49-F238E27FC236}">
                <a16:creationId xmlns:a16="http://schemas.microsoft.com/office/drawing/2014/main" id="{863BD488-A6BD-4EDD-B350-33285DD1A903}"/>
              </a:ext>
            </a:extLst>
          </p:cNvPr>
          <p:cNvSpPr txBox="1"/>
          <p:nvPr/>
        </p:nvSpPr>
        <p:spPr>
          <a:xfrm>
            <a:off x="551384" y="1580014"/>
            <a:ext cx="11233248" cy="4801314"/>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1980</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2017</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2019</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p:txBody>
      </p:sp>
      <p:sp>
        <p:nvSpPr>
          <p:cNvPr id="5" name="TextBox 4">
            <a:extLst>
              <a:ext uri="{FF2B5EF4-FFF2-40B4-BE49-F238E27FC236}">
                <a16:creationId xmlns:a16="http://schemas.microsoft.com/office/drawing/2014/main" id="{64A2DBB4-8857-41D8-80D9-F73C7E7A9888}"/>
              </a:ext>
            </a:extLst>
          </p:cNvPr>
          <p:cNvSpPr txBox="1"/>
          <p:nvPr/>
        </p:nvSpPr>
        <p:spPr>
          <a:xfrm>
            <a:off x="556590" y="932400"/>
            <a:ext cx="11228042"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Tree>
    <p:extLst>
      <p:ext uri="{BB962C8B-B14F-4D97-AF65-F5344CB8AC3E}">
        <p14:creationId xmlns:p14="http://schemas.microsoft.com/office/powerpoint/2010/main" val="3693026552"/>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09899124"/>
              </p:ext>
            </p:extLst>
          </p:nvPr>
        </p:nvGraphicFramePr>
        <p:xfrm>
          <a:off x="263352" y="835200"/>
          <a:ext cx="11665296" cy="49377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 with following fields (_id, name, hobbies, city, and state) in the student collection.</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10</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2017</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1833844609"/>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82992263"/>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This query is related to the previous example. In the previous example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details is added as an array in the qualification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FF0000"/>
                          </a:solidFill>
                          <a:latin typeface="Source Code Pro" panose="020B0509030403020204" pitchFamily="49" charset="0"/>
                          <a:ea typeface="Source Code Pro" panose="020B0509030403020204" pitchFamily="49" charset="0"/>
                        </a:rPr>
                        <a:t>See the output of previous example:-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Delete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qualification from student collection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whose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99441333"/>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57595808"/>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field to 10</a:t>
                      </a:r>
                      <a:r>
                        <a:rPr lang="en-US" sz="1800" baseline="30000" dirty="0">
                          <a:latin typeface="Source Code Pro" panose="020B0509030403020204" pitchFamily="49" charset="0"/>
                          <a:ea typeface="Source Code Pro" panose="020B0509030403020204" pitchFamily="49" charset="0"/>
                        </a:rPr>
                        <a:t>th </a:t>
                      </a:r>
                      <a:r>
                        <a:rPr lang="en-US" sz="1800" dirty="0">
                          <a:latin typeface="Source Code Pro" panose="020B0509030403020204" pitchFamily="49" charset="0"/>
                          <a:ea typeface="Source Code Pro" panose="020B0509030403020204" pitchFamily="49" charset="0"/>
                        </a:rPr>
                        <a:t>std. and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 school in the student collection whose student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16814264"/>
                  </a:ext>
                </a:extLst>
              </a:tr>
              <a:tr h="364235">
                <a:tc>
                  <a:txBody>
                    <a:bodyPr/>
                    <a:lstStyle/>
                    <a:p>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"meer@gmail.com"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79904228"/>
                  </a:ext>
                </a:extLst>
              </a:tr>
            </a:tbl>
          </a:graphicData>
        </a:graphic>
      </p:graphicFrame>
    </p:spTree>
    <p:extLst>
      <p:ext uri="{BB962C8B-B14F-4D97-AF65-F5344CB8AC3E}">
        <p14:creationId xmlns:p14="http://schemas.microsoft.com/office/powerpoint/2010/main" val="2437081183"/>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6575673"/>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the following fields from student collection { _id, student name, hobbies, and count the number of hobbies for every student  and show the count in the field hobbyCount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hobbyCount: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sz="1800" dirty="0">
                          <a:latin typeface="Source Code Pro" panose="020B0509030403020204" pitchFamily="49" charset="0"/>
                          <a:ea typeface="Source Code Pro" panose="020B0509030403020204" pitchFamily="49" charset="0"/>
                        </a:rPr>
                        <a:t>:"$hobbies"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Display the following fields from student collection { _id, student name, city, state, and qualification details of only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lang="en-US" sz="1800">
                          <a:latin typeface="Source Code Pro" panose="020B0509030403020204" pitchFamily="49" charset="0"/>
                          <a:ea typeface="Source Code Pro" panose="020B0509030403020204" pitchFamily="49" charset="0"/>
                        </a:rPr>
                        <a:t>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city: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state: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"10th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990387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4110365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279525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8522417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64962118"/>
                  </a:ext>
                </a:extLst>
              </a:tr>
            </a:tbl>
          </a:graphicData>
        </a:graphic>
      </p:graphicFrame>
    </p:spTree>
    <p:extLst>
      <p:ext uri="{BB962C8B-B14F-4D97-AF65-F5344CB8AC3E}">
        <p14:creationId xmlns:p14="http://schemas.microsoft.com/office/powerpoint/2010/main" val="3458015112"/>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0407083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6566206"/>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74174583"/>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96957131"/>
              </p:ext>
            </p:extLst>
          </p:nvPr>
        </p:nvGraphicFramePr>
        <p:xfrm>
          <a:off x="263352" y="835200"/>
          <a:ext cx="11665296" cy="55792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city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_id: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Rename qualifications field to qualification for all the documents.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"qualifications":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school field to zeroth element of qualification field for student _id:2.</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"rosary"</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63741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new school field and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0010562"/>
                  </a:ext>
                </a:extLst>
              </a:tr>
              <a:tr h="637412">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79363795"/>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50381209"/>
                  </a:ext>
                </a:extLst>
              </a:tr>
              <a:tr h="6374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46632274"/>
                  </a:ext>
                </a:extLst>
              </a:tr>
            </a:tbl>
          </a:graphicData>
        </a:graphic>
      </p:graphicFrame>
    </p:spTree>
    <p:extLst>
      <p:ext uri="{BB962C8B-B14F-4D97-AF65-F5344CB8AC3E}">
        <p14:creationId xmlns:p14="http://schemas.microsoft.com/office/powerpoint/2010/main" val="1587207171"/>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1568633"/>
              </p:ext>
            </p:extLst>
          </p:nvPr>
        </p:nvGraphicFramePr>
        <p:xfrm>
          <a:off x="263352" y="835200"/>
          <a:ext cx="11665296" cy="56764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1654146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4536356"/>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81796272"/>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04060449"/>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16821265"/>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49331837"/>
                  </a:ext>
                </a:extLst>
              </a:tr>
              <a:tr h="367200">
                <a:tc>
                  <a:txBody>
                    <a:bodyPr/>
                    <a:lstStyle/>
                    <a:p>
                      <a:pPr marL="285750" indent="-285750">
                        <a:buFont typeface="Arial" panose="020B0604020202020204" pitchFamily="34" charset="0"/>
                        <a:buChar char="•"/>
                      </a:pPr>
                      <a:r>
                        <a:rPr kumimoji="0" lang="en-US" sz="1800" kern="1200" dirty="0">
                          <a:solidFill>
                            <a:schemeClr val="tx1"/>
                          </a:solidFill>
                          <a:latin typeface="Source Code Pro" panose="020B0509030403020204" pitchFamily="49" charset="0"/>
                          <a:ea typeface="Source Code Pro" panose="020B0509030403020204" pitchFamily="49" charset="0"/>
                          <a:cs typeface="+mn-cs"/>
                        </a:rPr>
                        <a:t>Display student name and his 12th qualification details for all students.</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1648322"/>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 } }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37725056"/>
                  </a:ext>
                </a:extLst>
              </a:tr>
            </a:tbl>
          </a:graphicData>
        </a:graphic>
      </p:graphicFrame>
    </p:spTree>
    <p:extLst>
      <p:ext uri="{BB962C8B-B14F-4D97-AF65-F5344CB8AC3E}">
        <p14:creationId xmlns:p14="http://schemas.microsoft.com/office/powerpoint/2010/main" val="4105932625"/>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999635387"/>
              </p:ext>
            </p:extLst>
          </p:nvPr>
        </p:nvGraphicFramePr>
        <p:xfrm>
          <a:off x="263352" y="835200"/>
          <a:ext cx="11665296" cy="513072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qualification details for student 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 1982</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school field in qualification field for both elements.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64461085"/>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err="1">
                          <a:solidFill>
                            <a:srgbClr val="669900"/>
                          </a:solidFill>
                          <a:latin typeface="Source Code Pro" panose="020B0509030403020204" pitchFamily="49" charset="0"/>
                          <a:ea typeface="Source Code Pro" panose="020B0509030403020204" pitchFamily="49" charset="0"/>
                          <a:cs typeface="Calibri" panose="020F0502020204030204" pitchFamily="34" charset="0"/>
                        </a:rPr>
                        <a:t>navrachana</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6655240"/>
                  </a:ext>
                </a:extLst>
              </a:tr>
              <a:tr h="367200">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106377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for each school for student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75377910"/>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"nvrachana@gmail.com"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20530169"/>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394776"/>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fees field with value 7000 for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090163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48622173"/>
                  </a:ext>
                </a:extLst>
              </a:tr>
            </a:tbl>
          </a:graphicData>
        </a:graphic>
      </p:graphicFrame>
    </p:spTree>
    <p:extLst>
      <p:ext uri="{BB962C8B-B14F-4D97-AF65-F5344CB8AC3E}">
        <p14:creationId xmlns:p14="http://schemas.microsoft.com/office/powerpoint/2010/main" val="2221168132"/>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922909151"/>
              </p:ext>
            </p:extLst>
          </p:nvPr>
        </p:nvGraphicFramePr>
        <p:xfrm>
          <a:off x="262800" y="836712"/>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football and cricket hobbies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"cricket"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Increase the fees by Rs. 2000 of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"sangita"</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"baroda"</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"GJ"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373112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7136098"/>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Change the name to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ruhan</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7236479"/>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92736918"/>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994084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all students where name starts with the letter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4201783"/>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lang="en-IN" sz="1800" dirty="0">
                          <a:solidFill>
                            <a:srgbClr val="00B050"/>
                          </a:solidFill>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2367612"/>
                  </a:ext>
                </a:extLst>
              </a:tr>
            </a:tbl>
          </a:graphicData>
        </a:graphic>
      </p:graphicFrame>
    </p:spTree>
    <p:extLst>
      <p:ext uri="{BB962C8B-B14F-4D97-AF65-F5344CB8AC3E}">
        <p14:creationId xmlns:p14="http://schemas.microsoft.com/office/powerpoint/2010/main" val="461127229"/>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2107700"/>
              </p:ext>
            </p:extLst>
          </p:nvPr>
        </p:nvGraphicFramePr>
        <p:xfrm>
          <a:off x="262800" y="692696"/>
          <a:ext cx="11664000" cy="6088712"/>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$first)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49563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$last)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0">
                <a:tc>
                  <a:txBody>
                    <a:bodyPr/>
                    <a:lstStyle/>
                    <a:p>
                      <a:r>
                        <a:rPr lang="en-IN" dirty="0">
                          <a:latin typeface="Source Code Pro" panose="020B0509030403020204" pitchFamily="49" charset="0"/>
                          <a:ea typeface="Source Code Pro" panose="020B0509030403020204" pitchFamily="49" charset="0"/>
                        </a:rPr>
                        <a:t>db.student.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Tree>
    <p:extLst>
      <p:ext uri="{BB962C8B-B14F-4D97-AF65-F5344CB8AC3E}">
        <p14:creationId xmlns:p14="http://schemas.microsoft.com/office/powerpoint/2010/main" val="2297325700"/>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3630937538"/>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emp collection </a:t>
            </a:r>
            <a:endParaRPr lang="en-US" dirty="0"/>
          </a:p>
        </p:txBody>
      </p:sp>
    </p:spTree>
    <p:extLst>
      <p:ext uri="{BB962C8B-B14F-4D97-AF65-F5344CB8AC3E}">
        <p14:creationId xmlns:p14="http://schemas.microsoft.com/office/powerpoint/2010/main" val="808777479"/>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35158716"/>
              </p:ext>
            </p:extLst>
          </p:nvPr>
        </p:nvGraphicFramePr>
        <p:xfrm>
          <a:off x="262800" y="764704"/>
          <a:ext cx="11664000" cy="5994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documents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a:t>
                      </a:r>
                      <a:r>
                        <a:rPr kumimoji="0" lang="en-US" kern="1200" dirty="0">
                          <a:solidFill>
                            <a:schemeClr val="tx1"/>
                          </a:solidFill>
                          <a:latin typeface="Source Code Pro" panose="020B0509030403020204" pitchFamily="49" charset="0"/>
                          <a:ea typeface="Source Code Pro" panose="020B0509030403020204" pitchFamily="49" charset="0"/>
                          <a:cs typeface="+mn-cs"/>
                        </a:rPr>
                        <a:t>and the zeroth element of his </a:t>
                      </a:r>
                      <a:r>
                        <a:rPr kumimoji="0" lang="en-IN" kern="1200" dirty="0">
                          <a:solidFill>
                            <a:schemeClr val="tx1"/>
                          </a:solidFill>
                          <a:latin typeface="Source Code Pro" panose="020B0509030403020204" pitchFamily="49" charset="0"/>
                          <a:ea typeface="Source Code Pro" panose="020B0509030403020204" pitchFamily="49" charset="0"/>
                          <a:cs typeface="+mn-cs"/>
                        </a:rPr>
                        <a:t>favourite color.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fields {_id, ename, gender, address, and isDocActive } from emp collection whose gender is ‘male’ and isDocActive is true for all the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gender: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"male"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gender: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entire document of the 7</a:t>
                      </a:r>
                      <a:r>
                        <a:rPr lang="en-US" baseline="30000" dirty="0">
                          <a:latin typeface="Source Code Pro" panose="020B0509030403020204" pitchFamily="49" charset="0"/>
                          <a:ea typeface="Source Code Pro" panose="020B0509030403020204" pitchFamily="49" charset="0"/>
                        </a:rPr>
                        <a:t>th</a:t>
                      </a:r>
                      <a:r>
                        <a:rPr lang="en-US" dirty="0">
                          <a:latin typeface="Source Code Pro" panose="020B0509030403020204" pitchFamily="49" charset="0"/>
                          <a:ea typeface="Source Code Pro" panose="020B0509030403020204" pitchFamily="49" charset="0"/>
                        </a:rPr>
                        <a:t> employee.)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()[6]; </a:t>
                      </a:r>
                      <a:r>
                        <a:rPr lang="en-US" dirty="0">
                          <a:latin typeface="Source Code Pro" panose="020B0509030403020204" pitchFamily="49" charset="0"/>
                          <a:ea typeface="Source Code Pro" panose="020B0509030403020204" pitchFamily="49" charset="0"/>
                        </a:rPr>
                        <a:t>(</a:t>
                      </a:r>
                      <a:r>
                        <a:rPr lang="en-US" dirty="0">
                          <a:solidFill>
                            <a:srgbClr val="FF0000"/>
                          </a:solidFill>
                          <a:latin typeface="Source Code Pro" panose="020B0509030403020204" pitchFamily="49" charset="0"/>
                          <a:ea typeface="Source Code Pro" panose="020B0509030403020204" pitchFamily="49" charset="0"/>
                        </a:rPr>
                        <a:t>Note:-</a:t>
                      </a:r>
                      <a:r>
                        <a:rPr lang="en-US" dirty="0">
                          <a:latin typeface="Source Code Pro" panose="020B0509030403020204" pitchFamily="49" charset="0"/>
                          <a:ea typeface="Source Code Pro" panose="020B0509030403020204" pitchFamily="49" charset="0"/>
                        </a:rPr>
                        <a:t> This will not work in mongosh shell)</a:t>
                      </a:r>
                      <a:r>
                        <a:rPr lang="en-IN" dirty="0">
                          <a:latin typeface="Source Code Pro" panose="020B0509030403020204" pitchFamily="49" charset="0"/>
                          <a:ea typeface="Source Code Pro" panose="020B0509030403020204" pitchFamily="49"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19188496"/>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total documents of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0868047"/>
                  </a:ext>
                </a:extLst>
              </a:tr>
              <a:tr h="204008">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2995297"/>
                  </a:ext>
                </a:extLst>
              </a:tr>
            </a:tbl>
          </a:graphicData>
        </a:graphic>
      </p:graphicFrame>
    </p:spTree>
    <p:extLst>
      <p:ext uri="{BB962C8B-B14F-4D97-AF65-F5344CB8AC3E}">
        <p14:creationId xmlns:p14="http://schemas.microsoft.com/office/powerpoint/2010/main" val="1806143780"/>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29703904"/>
              </p:ext>
            </p:extLst>
          </p:nvPr>
        </p:nvGraphicFramePr>
        <p:xfrm>
          <a:off x="262800" y="764704"/>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all isDocActive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document from </a:t>
                      </a:r>
                      <a:r>
                        <a:rPr lang="en-US">
                          <a:latin typeface="Source Code Pro" panose="020B0509030403020204" pitchFamily="49" charset="0"/>
                          <a:ea typeface="Source Code Pro" panose="020B0509030403020204" pitchFamily="49" charset="0"/>
                        </a:rPr>
                        <a:t>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sum of salary for all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totalSalary: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solidFill>
                            <a:schemeClr val="tx1"/>
                          </a:solidFill>
                          <a:latin typeface="Source Code Pro" panose="020B0509030403020204" pitchFamily="49" charset="0"/>
                          <a:ea typeface="Source Code Pro" panose="020B0509030403020204" pitchFamily="49" charset="0"/>
                        </a:rPr>
                        <a:t>Print random 3  {employee name, address and salary} from emp collection. </a:t>
                      </a:r>
                      <a:endParaRPr lang="en-IN" dirty="0">
                        <a:solidFill>
                          <a:schemeClr val="tx1"/>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kumimoji="0" lang="en-IN" kern="1200" dirty="0">
                          <a:solidFill>
                            <a:schemeClr val="tx1"/>
                          </a:solidFill>
                          <a:latin typeface="Source Code Pro" panose="020B0509030403020204" pitchFamily="49" charset="0"/>
                          <a:ea typeface="Source Code Pro" panose="020B0509030403020204" pitchFamily="49" charset="0"/>
                          <a:cs typeface="+mn-cs"/>
                        </a:rPr>
                        <a:t>: {size: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IN" kern="1200" dirty="0">
                          <a:solidFill>
                            <a:schemeClr val="tx1"/>
                          </a:solidFill>
                          <a:latin typeface="Source Code Pro" panose="020B0509030403020204" pitchFamily="49" charset="0"/>
                          <a:ea typeface="Source Code Pro" panose="020B0509030403020204" pitchFamily="49" charset="0"/>
                          <a:cs typeface="+mn-cs"/>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first 7 employee name, sal, and comm by changing the heading as Employee Name, Salary and Commission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_id: false, "Employee Name": "$ename", Salary: "sal", Commission: "$comm"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bl>
          </a:graphicData>
        </a:graphic>
      </p:graphicFrame>
      <p:sp>
        <p:nvSpPr>
          <p:cNvPr id="4" name="Rectangle 3">
            <a:extLst>
              <a:ext uri="{FF2B5EF4-FFF2-40B4-BE49-F238E27FC236}">
                <a16:creationId xmlns:a16="http://schemas.microsoft.com/office/drawing/2014/main" id="{8ADDFD1B-5C45-1A01-73FB-19428B31DE3D}"/>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21969935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580618"/>
            <a:ext cx="11407669" cy="430887"/>
          </a:xfrm>
          <a:prstGeom prst="rect">
            <a:avLst/>
          </a:prstGeom>
        </p:spPr>
        <p:txBody>
          <a:bodyPr wrap="square">
            <a:spAutoFit/>
          </a:bodyPr>
          <a:lstStyle/>
          <a:p>
            <a:r>
              <a:rPr lang="en-US" sz="2000" dirty="0"/>
              <a:t>To start </a:t>
            </a:r>
            <a:r>
              <a:rPr lang="en-US" sz="2000" dirty="0">
                <a:solidFill>
                  <a:srgbClr val="FF5A36"/>
                </a:solidFill>
              </a:rPr>
              <a:t>MongoDB server</a:t>
            </a:r>
            <a:r>
              <a:rPr lang="en-US" sz="2000" dirty="0"/>
              <a:t>, execute </a:t>
            </a:r>
            <a:r>
              <a:rPr lang="en-US" sz="2200" b="1" dirty="0">
                <a:solidFill>
                  <a:srgbClr val="C00000"/>
                </a:solidFill>
              </a:rPr>
              <a:t>mongod.exe</a:t>
            </a:r>
            <a:r>
              <a:rPr lang="en-US" sz="2000" dirty="0"/>
              <a:t>.</a:t>
            </a:r>
            <a:endParaRPr lang="en-IN" sz="2000" dirty="0"/>
          </a:p>
        </p:txBody>
      </p:sp>
      <p:sp>
        <p:nvSpPr>
          <p:cNvPr id="4" name="Rectangle 3"/>
          <p:cNvSpPr/>
          <p:nvPr/>
        </p:nvSpPr>
        <p:spPr>
          <a:xfrm>
            <a:off x="407368" y="2492896"/>
            <a:ext cx="11305256" cy="1846659"/>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--bind_ip_all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stp10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–auth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--storageEngine inMemory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"d:\tmp"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p>
        </p:txBody>
      </p:sp>
      <p:sp>
        <p:nvSpPr>
          <p:cNvPr id="5" name="Rectangle 4"/>
          <p:cNvSpPr/>
          <p:nvPr/>
        </p:nvSpPr>
        <p:spPr>
          <a:xfrm>
            <a:off x="407368" y="1003955"/>
            <a:ext cx="10517021" cy="984885"/>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8" name="Rectangle 7"/>
          <p:cNvSpPr/>
          <p:nvPr/>
        </p:nvSpPr>
        <p:spPr>
          <a:xfrm>
            <a:off x="352866" y="4469050"/>
            <a:ext cx="11407669" cy="430887"/>
          </a:xfrm>
          <a:prstGeom prst="rect">
            <a:avLst/>
          </a:prstGeom>
        </p:spPr>
        <p:txBody>
          <a:bodyPr wrap="square">
            <a:spAutoFit/>
          </a:bodyPr>
          <a:lstStyle/>
          <a:p>
            <a:r>
              <a:rPr lang="en-US" sz="2000" dirty="0"/>
              <a:t>To start </a:t>
            </a:r>
            <a:r>
              <a:rPr lang="en-US" sz="2000" dirty="0">
                <a:solidFill>
                  <a:srgbClr val="FF5A36"/>
                </a:solidFill>
              </a:rPr>
              <a:t>MongoDB client</a:t>
            </a:r>
            <a:r>
              <a:rPr lang="en-US" sz="2000" dirty="0"/>
              <a:t>, execute </a:t>
            </a:r>
            <a:r>
              <a:rPr lang="en-US" sz="2200" b="1" dirty="0">
                <a:solidFill>
                  <a:srgbClr val="C00000"/>
                </a:solidFill>
              </a:rPr>
              <a:t>mongosh.exe</a:t>
            </a:r>
            <a:r>
              <a:rPr lang="en-US" sz="2000" dirty="0"/>
              <a:t>.</a:t>
            </a:r>
            <a:endParaRPr lang="en-IN" sz="2000" dirty="0"/>
          </a:p>
        </p:txBody>
      </p:sp>
      <p:cxnSp>
        <p:nvCxnSpPr>
          <p:cNvPr id="10" name="Straight Connector 9"/>
          <p:cNvCxnSpPr>
            <a:cxnSpLocks/>
          </p:cNvCxnSpPr>
          <p:nvPr/>
        </p:nvCxnSpPr>
        <p:spPr>
          <a:xfrm>
            <a:off x="352425" y="4437112"/>
            <a:ext cx="1141149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07368" y="4869160"/>
            <a:ext cx="11665296" cy="1877437"/>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endPar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–u user01 -p user01 </a:t>
            </a:r>
            <a:r>
              <a:rPr lang="en-IN" sz="1900" b="0" i="0" dirty="0">
                <a:solidFill>
                  <a:srgbClr val="24292F"/>
                </a:solidFill>
                <a:effectLst/>
                <a:latin typeface="Source Code Pro" panose="020B0509030403020204" pitchFamily="49" charset="0"/>
                <a:ea typeface="Source Code Pro" panose="020B0509030403020204" pitchFamily="49" charset="0"/>
              </a:rPr>
              <a:t>--authenticationDatabase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p:txBody>
      </p:sp>
      <p:sp>
        <p:nvSpPr>
          <p:cNvPr id="2" name="Rectangle 1"/>
          <p:cNvSpPr/>
          <p:nvPr/>
        </p:nvSpPr>
        <p:spPr>
          <a:xfrm>
            <a:off x="407368" y="2060848"/>
            <a:ext cx="6192688"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&lt;hostnames | ipaddresses&gt;</a:t>
            </a:r>
          </a:p>
        </p:txBody>
      </p:sp>
      <p:sp>
        <p:nvSpPr>
          <p:cNvPr id="12" name="TextBox 11">
            <a:extLst>
              <a:ext uri="{FF2B5EF4-FFF2-40B4-BE49-F238E27FC236}">
                <a16:creationId xmlns:a16="http://schemas.microsoft.com/office/drawing/2014/main" id="{DD65624A-ADDF-4139-B059-8CDA82F55957}"/>
              </a:ext>
            </a:extLst>
          </p:cNvPr>
          <p:cNvSpPr txBox="1"/>
          <p:nvPr/>
        </p:nvSpPr>
        <p:spPr>
          <a:xfrm>
            <a:off x="7824192" y="679996"/>
            <a:ext cx="4248472" cy="430887"/>
          </a:xfrm>
          <a:prstGeom prst="rect">
            <a:avLst/>
          </a:prstGeom>
          <a:solidFill>
            <a:schemeClr val="accent6">
              <a:lumMod val="20000"/>
              <a:lumOff val="80000"/>
            </a:schemeClr>
          </a:solidFill>
        </p:spPr>
        <p:txBody>
          <a:bodyPr wrap="square">
            <a:spAutoFit/>
          </a:bodyPr>
          <a:lstStyle/>
          <a:p>
            <a:r>
              <a:rPr lang="en-US" sz="2200" dirty="0">
                <a:solidFill>
                  <a:srgbClr val="C00000"/>
                </a:solidFill>
                <a:latin typeface="Segoe UI" panose="020B0502040204020203" pitchFamily="34" charset="0"/>
                <a:ea typeface="SimSun" panose="02010600030101010101" pitchFamily="2" charset="-122"/>
                <a:cs typeface="Segoe UI" panose="020B0502040204020203" pitchFamily="34" charset="0"/>
              </a:rPr>
              <a:t>Note: </a:t>
            </a:r>
            <a:r>
              <a:rPr lang="en-US" sz="2200" dirty="0">
                <a:latin typeface="Segoe UI" panose="020B0502040204020203" pitchFamily="34" charset="0"/>
                <a:ea typeface="SimSun" panose="02010600030101010101" pitchFamily="2" charset="-122"/>
                <a:cs typeface="Segoe UI" panose="020B0502040204020203" pitchFamily="34" charset="0"/>
              </a:rPr>
              <a:t>Always give --dbpath in "" </a:t>
            </a:r>
            <a:endParaRPr lang="en-IN" sz="2200" dirty="0">
              <a:latin typeface="Segoe UI" panose="020B0502040204020203" pitchFamily="34" charset="0"/>
              <a:ea typeface="SimSun" panose="02010600030101010101" pitchFamily="2" charset="-122"/>
              <a:cs typeface="Segoe UI" panose="020B0502040204020203" pitchFamily="34" charset="0"/>
            </a:endParaRPr>
          </a:p>
        </p:txBody>
      </p:sp>
      <p:grpSp>
        <p:nvGrpSpPr>
          <p:cNvPr id="3" name="Group 2">
            <a:extLst>
              <a:ext uri="{FF2B5EF4-FFF2-40B4-BE49-F238E27FC236}">
                <a16:creationId xmlns:a16="http://schemas.microsoft.com/office/drawing/2014/main" id="{5A22E77C-AD82-4728-ABB2-F84E6D207612}"/>
              </a:ext>
            </a:extLst>
          </p:cNvPr>
          <p:cNvGrpSpPr/>
          <p:nvPr/>
        </p:nvGrpSpPr>
        <p:grpSpPr>
          <a:xfrm>
            <a:off x="7120719" y="4221089"/>
            <a:ext cx="3803670" cy="791525"/>
            <a:chOff x="6354577" y="4541865"/>
            <a:chExt cx="3410749" cy="1075057"/>
          </a:xfrm>
        </p:grpSpPr>
        <p:cxnSp>
          <p:nvCxnSpPr>
            <p:cNvPr id="9" name="Connector: Elbow 8">
              <a:extLst>
                <a:ext uri="{FF2B5EF4-FFF2-40B4-BE49-F238E27FC236}">
                  <a16:creationId xmlns:a16="http://schemas.microsoft.com/office/drawing/2014/main" id="{5AD6C71B-C7A2-441F-AFBB-0E6837B475B4}"/>
                </a:ext>
              </a:extLst>
            </p:cNvPr>
            <p:cNvCxnSpPr>
              <a:cxnSpLocks/>
            </p:cNvCxnSpPr>
            <p:nvPr/>
          </p:nvCxnSpPr>
          <p:spPr>
            <a:xfrm>
              <a:off x="6354577" y="4541865"/>
              <a:ext cx="1238975" cy="682988"/>
            </a:xfrm>
            <a:prstGeom prst="bentConnector3">
              <a:avLst>
                <a:gd name="adj1" fmla="val -18"/>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8C3A2A0-F79F-441B-9B72-DDE3759B8DFF}"/>
                </a:ext>
              </a:extLst>
            </p:cNvPr>
            <p:cNvSpPr txBox="1"/>
            <p:nvPr/>
          </p:nvSpPr>
          <p:spPr>
            <a:xfrm>
              <a:off x="7619026" y="4909035"/>
              <a:ext cx="2146300" cy="707887"/>
            </a:xfrm>
            <a:prstGeom prst="rect">
              <a:avLst/>
            </a:prstGeom>
            <a:noFill/>
          </p:spPr>
          <p:txBody>
            <a:bodyPr wrap="square">
              <a:spAutoFit/>
            </a:bodyPr>
            <a:lstStyle/>
            <a:p>
              <a:r>
                <a:rPr lang="en-US" sz="2000" i="1" dirty="0">
                  <a:solidFill>
                    <a:srgbClr val="732B54"/>
                  </a:solidFill>
                </a:rPr>
                <a:t>must be empty folder</a:t>
              </a:r>
              <a:endParaRPr lang="en-IN" sz="2000" i="1" dirty="0">
                <a:solidFill>
                  <a:srgbClr val="732B54"/>
                </a:solidFill>
              </a:endParaRPr>
            </a:p>
          </p:txBody>
        </p:sp>
      </p:grpSp>
    </p:spTree>
    <p:extLst>
      <p:ext uri="{BB962C8B-B14F-4D97-AF65-F5344CB8AC3E}">
        <p14:creationId xmlns:p14="http://schemas.microsoft.com/office/powerpoint/2010/main" val="3561666700"/>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93095149"/>
              </p:ext>
            </p:extLst>
          </p:nvPr>
        </p:nvGraphicFramePr>
        <p:xfrm>
          <a:off x="262800" y="764704"/>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highest paid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"Maximum Salary"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his salary and also give documentNumber to every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a:t>
                      </a:r>
                      <a:r>
                        <a:rPr lang="en-IN" dirty="0">
                          <a:solidFill>
                            <a:srgbClr val="FF5A36"/>
                          </a:solidFill>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Give the ranking to all document in descending order on salary field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document who is getting 3</a:t>
                      </a:r>
                      <a:r>
                        <a:rPr lang="en-US" baseline="30000" dirty="0">
                          <a:latin typeface="Source Code Pro" panose="020B0509030403020204" pitchFamily="49" charset="0"/>
                          <a:ea typeface="Source Code Pro" panose="020B0509030403020204" pitchFamily="49" charset="0"/>
                        </a:rPr>
                        <a:t>rd</a:t>
                      </a:r>
                      <a:r>
                        <a:rPr lang="en-US" dirty="0">
                          <a:latin typeface="Source Code Pro" panose="020B0509030403020204" pitchFamily="49" charset="0"/>
                          <a:ea typeface="Source Code Pro" panose="020B0509030403020204" pitchFamily="49" charset="0"/>
                        </a:rPr>
                        <a:t> highest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$denseRank: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2DB511AA-F67F-A753-934D-66328C6430C5}"/>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2296336712"/>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714614181"/>
              </p:ext>
            </p:extLst>
          </p:nvPr>
        </p:nvGraphicFramePr>
        <p:xfrm>
          <a:off x="262800" y="764704"/>
          <a:ext cx="11664000" cy="6101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first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51EFBBE-B27A-5D96-39B3-907F53A8353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1322465525"/>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5443C974-4F8E-FC48-5117-CC93DC22527C}"/>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4153484830"/>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movie collection </a:t>
            </a:r>
            <a:endParaRPr lang="en-US" dirty="0"/>
          </a:p>
        </p:txBody>
      </p:sp>
    </p:spTree>
    <p:extLst>
      <p:ext uri="{BB962C8B-B14F-4D97-AF65-F5344CB8AC3E}">
        <p14:creationId xmlns:p14="http://schemas.microsoft.com/office/powerpoint/2010/main" val="2724972877"/>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60346267"/>
              </p:ext>
            </p:extLst>
          </p:nvPr>
        </p:nvGraphicFramePr>
        <p:xfrm>
          <a:off x="262800" y="836712"/>
          <a:ext cx="11664000" cy="5135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Import movies.csv file in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192.168.1.21</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27017</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assignment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movies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d:\movie.csv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Print movie_title, director, relese date, and genres whose director name starts with the letter </a:t>
                      </a:r>
                      <a:r>
                        <a:rPr lang="en-US" sz="1800" dirty="0">
                          <a:solidFill>
                            <a:srgbClr val="00B050"/>
                          </a:solidFill>
                          <a:latin typeface="Source Code Pro" panose="020B0509030403020204" pitchFamily="49" charset="0"/>
                          <a:ea typeface="Source Code Pro" panose="020B0509030403020204" pitchFamily="49" charset="0"/>
                        </a:rPr>
                        <a:t>‘D’</a:t>
                      </a:r>
                      <a:r>
                        <a:rPr lang="en-US" sz="1800" dirty="0">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director: </a:t>
                      </a:r>
                      <a:r>
                        <a:rPr lang="en-IN" sz="1800" dirty="0">
                          <a:solidFill>
                            <a:srgbClr val="00B050"/>
                          </a:solidFill>
                          <a:latin typeface="Source Code Pro" panose="020B0509030403020204" pitchFamily="49" charset="0"/>
                          <a:ea typeface="Source Code Pro" panose="020B0509030403020204" pitchFamily="49" charset="0"/>
                        </a:rPr>
                        <a:t>/^D/</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movie_title: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director: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relese: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genres: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US" sz="1800" dirty="0">
                          <a:latin typeface="Source Code Pro" panose="020B0509030403020204" pitchFamily="49" charset="0"/>
                          <a:ea typeface="Source Code Pro" panose="020B0509030403020204" pitchFamily="49" charset="0"/>
                        </a:rPr>
                        <a:t>movie_title, director, genres, color, week1, week2, week3, week4, and create Total virtual field that print the addition of week1 + week2 + week3 + week4, round the Total to 3 decimal places.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week1: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week2: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week3: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week4: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'$week1', '$week2', '$week3', '$week4'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bl>
          </a:graphicData>
        </a:graphic>
      </p:graphicFrame>
    </p:spTree>
    <p:extLst>
      <p:ext uri="{BB962C8B-B14F-4D97-AF65-F5344CB8AC3E}">
        <p14:creationId xmlns:p14="http://schemas.microsoft.com/office/powerpoint/2010/main" val="2547664860"/>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14730105"/>
              </p:ext>
            </p:extLst>
          </p:nvPr>
        </p:nvGraphicFramePr>
        <p:xfrm>
          <a:off x="262800" y="764704"/>
          <a:ext cx="11664000" cy="5969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movie_title, director, language, genres, and color of all ‘English’ language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"English"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language: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Count ‘Hindi’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"Hindi"</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"Total Hindi Movies"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color, director, duration, genres, movie_title, title_year, productionhouses where genres is ‘Horror’.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genres: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/Horror/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duration: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productionhouses: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a copy of emp collection from primaryDB collection to assignment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latin typeface="Source Code Pro" panose="020B0509030403020204" pitchFamily="49" charset="0"/>
                          <a:ea typeface="Source Code Pro" panose="020B0509030403020204" pitchFamily="49" charset="0"/>
                        </a:rPr>
                        <a:t>('primaryDB').</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IN" dirty="0">
                          <a:latin typeface="Source Code Pro" panose="020B0509030403020204" pitchFamily="49" charset="0"/>
                          <a:ea typeface="Source Code Pro" panose="020B0509030403020204" pitchFamily="49" charset="0"/>
                        </a:rPr>
                        <a:t>: { db: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"assignment"</a:t>
                      </a:r>
                      <a:r>
                        <a:rPr lang="en-IN" dirty="0">
                          <a:latin typeface="Source Code Pro" panose="020B0509030403020204" pitchFamily="49" charset="0"/>
                          <a:ea typeface="Source Code Pro" panose="020B0509030403020204" pitchFamily="49" charset="0"/>
                        </a:rPr>
                        <a:t>, coll: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1037E19D-4DFB-4543-BE41-8B7C0A29B1FA}"/>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2867429511"/>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99707067"/>
              </p:ext>
            </p:extLst>
          </p:nvPr>
        </p:nvGraphicFramePr>
        <p:xfrm>
          <a:off x="262800" y="764704"/>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languages wise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'$language' , count :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movie_title, director, genres, actor_1_name, actor_2_name, actor_3_name, budget, gross, stars and add new virtual field Rating and compute total sum of stars.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actor_1_name: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actor_2_name: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actor_3_name: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budget: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'$stars'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Split genres in array and print the first element from the array.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"$genres",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41536821"/>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actor one and count how many characters are there in their name.</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2125383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"actor name and length":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"$actor_1_name", " ---&gt;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$strLenCP</a:t>
                      </a:r>
                      <a:r>
                        <a:rPr kumimoji="0" lang="en-IN" kern="1200" dirty="0">
                          <a:solidFill>
                            <a:schemeClr val="tx1"/>
                          </a:solidFill>
                          <a:latin typeface="Source Code Pro" panose="020B0509030403020204" pitchFamily="49" charset="0"/>
                          <a:ea typeface="Source Code Pro" panose="020B0509030403020204" pitchFamily="49" charset="0"/>
                          <a:cs typeface="+mn-cs"/>
                        </a:rPr>
                        <a:t>: "$actor_1_name"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352224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1196014244"/>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69599531"/>
              </p:ext>
            </p:extLst>
          </p:nvPr>
        </p:nvGraphicFramePr>
        <p:xfrm>
          <a:off x="262800" y="836712"/>
          <a:ext cx="11664000" cy="5161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movies which is directed by director whose name starts with a letter ‘B’.</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director: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/^B/</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movie title and rating count.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 list whose rating is = ‘5 star’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'5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131035978"/>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2502189273"/>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40911514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1477328"/>
          </a:xfrm>
          <a:prstGeom prst="rect">
            <a:avLst/>
          </a:prstGeom>
        </p:spPr>
        <p:txBody>
          <a:bodyPr wrap="square">
            <a:spAutoFit/>
          </a:bodyPr>
          <a:lstStyle/>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version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r>
              <a:rPr lang="en-US" sz="14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version number</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getMongo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connection to 192.168.100.20:27017</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hostInfo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 document with information about the mongoDB is runs on.</a:t>
            </a:r>
          </a:p>
          <a:p>
            <a:pPr marL="457200" indent="-457200">
              <a:buFont typeface="Arial"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i="0" dirty="0">
                <a:solidFill>
                  <a:srgbClr val="262524"/>
                </a:solidFill>
                <a:effectLst/>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stats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DB status</a:t>
            </a:r>
          </a:p>
          <a:p>
            <a:pPr marL="457200" indent="-457200">
              <a:buFont typeface="Arial" pitchFamily="34" charset="0"/>
              <a:buChar char="•"/>
            </a:pP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getHostName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one-to-one and one-to-many relationship</a:t>
            </a:r>
            <a:endParaRPr lang="en-US" dirty="0"/>
          </a:p>
        </p:txBody>
      </p:sp>
    </p:spTree>
    <p:extLst>
      <p:ext uri="{BB962C8B-B14F-4D97-AF65-F5344CB8AC3E}">
        <p14:creationId xmlns:p14="http://schemas.microsoft.com/office/powerpoint/2010/main" val="3484789413"/>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one-to-one and one-to-many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2990410"/>
              </p:ext>
            </p:extLst>
          </p:nvPr>
        </p:nvGraphicFramePr>
        <p:xfrm>
          <a:off x="262800" y="836712"/>
          <a:ext cx="11664000" cy="5384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0" indent="0" algn="ctr">
                        <a:buFont typeface="Arial" panose="020B0604020202020204" pitchFamily="34" charset="0"/>
                        <a:buNone/>
                      </a:pPr>
                      <a:r>
                        <a:rPr lang="en-US" sz="2000" b="0" dirty="0">
                          <a:solidFill>
                            <a:srgbClr val="036883"/>
                          </a:solidFill>
                          <a:latin typeface="Source Code Pro" panose="020B0509030403020204" pitchFamily="49" charset="0"/>
                          <a:ea typeface="Source Code Pro" panose="020B0509030403020204" pitchFamily="49" charset="0"/>
                        </a:rPr>
                        <a:t>Create one-to-many relation between order and orderitems collection.</a:t>
                      </a:r>
                      <a:endParaRPr lang="en-IN" sz="2000" b="0" dirty="0">
                        <a:solidFill>
                          <a:srgbClr val="036883"/>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indent="0">
                        <a:buFont typeface="Arial" panose="020B0604020202020204" pitchFamily="34" charset="0"/>
                        <a:buNone/>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8165046"/>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 collection with following fields [ _id, orderDate, customer, city, latitude, and longitude ]. Insert minimum 7 customer details in the order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orderitems collection with following fields [ _id, orderid, cart [ { item, price, quantity, and unit },{item, price, quantity, and unit }, ... ], Insert minimum 3-4 items in cart for every customer.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Create one-to-one relation between driver and licence collection.</a:t>
                      </a:r>
                      <a:endParaRPr kumimoji="0" lang="en-IN" sz="2000" b="0" kern="1200" dirty="0">
                        <a:solidFill>
                          <a:srgbClr val="036883"/>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driver collection with the following fields [ _id, name, age, city, phone ]. Insert 4-5 driver details in the collection.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licence collection with the following fields [ _id, driverId, licenceNumber, issuedOn, expireOn ]. Insert licence details for all the drivers.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2459280794"/>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30974936"/>
              </p:ext>
            </p:extLst>
          </p:nvPr>
        </p:nvGraphicFramePr>
        <p:xfrm>
          <a:off x="262800" y="836712"/>
          <a:ext cx="11664000" cy="56997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order details with their orderItems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.orders.</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 {</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"orderitems",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"orderid",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"Cart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Display all order details with their orderItems details whose customer name is ‘ruhan’.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customer: "ruhan"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"orderitems",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"orderid",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"Cart Details"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with their licence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"licence",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"Licence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 ])</a:t>
                      </a:r>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details and their licence number, issuedOn, expireOn only.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"licence",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"Licence Details" } },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'Licence Details.licenceNumber':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one-to-one and one-to-many collection </a:t>
            </a:r>
          </a:p>
        </p:txBody>
      </p:sp>
    </p:spTree>
    <p:extLst>
      <p:ext uri="{BB962C8B-B14F-4D97-AF65-F5344CB8AC3E}">
        <p14:creationId xmlns:p14="http://schemas.microsoft.com/office/powerpoint/2010/main" val="4150416759"/>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38443720"/>
              </p:ext>
            </p:extLst>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Rename field name to driverName in driver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kern="1200" dirty="0">
                          <a:solidFill>
                            <a:schemeClr val="tx1"/>
                          </a:solidFill>
                          <a:latin typeface="Source Code Pro" panose="020B0509030403020204" pitchFamily="49" charset="0"/>
                          <a:ea typeface="Source Code Pro" panose="020B0509030403020204" pitchFamily="49" charset="0"/>
                          <a:cs typeface="+mn-cs"/>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driverName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119632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9415281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26273220"/>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3281008"/>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one-to-one and one-to-many collection </a:t>
            </a:r>
          </a:p>
        </p:txBody>
      </p:sp>
    </p:spTree>
    <p:extLst>
      <p:ext uri="{BB962C8B-B14F-4D97-AF65-F5344CB8AC3E}">
        <p14:creationId xmlns:p14="http://schemas.microsoft.com/office/powerpoint/2010/main" val="4164348433"/>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594689657"/>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08547081"/>
              </p:ext>
            </p:extLst>
          </p:nvPr>
        </p:nvGraphicFramePr>
        <p:xfrm>
          <a:off x="262800" y="836712"/>
          <a:ext cx="11664000" cy="1554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print documents from emp collection between the range of numbers.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graphicFrame>
        <p:nvGraphicFramePr>
          <p:cNvPr id="7" name="Table 5">
            <a:extLst>
              <a:ext uri="{FF2B5EF4-FFF2-40B4-BE49-F238E27FC236}">
                <a16:creationId xmlns:a16="http://schemas.microsoft.com/office/drawing/2014/main" id="{DECCF585-B9FA-6294-BAEE-A0DFA4A516B7}"/>
              </a:ext>
            </a:extLst>
          </p:cNvPr>
          <p:cNvGraphicFramePr>
            <a:graphicFrameLocks noGrp="1"/>
          </p:cNvGraphicFramePr>
          <p:nvPr>
            <p:extLst>
              <p:ext uri="{D42A27DB-BD31-4B8C-83A1-F6EECF244321}">
                <p14:modId xmlns:p14="http://schemas.microsoft.com/office/powerpoint/2010/main" val="1501260398"/>
              </p:ext>
            </p:extLst>
          </p:nvPr>
        </p:nvGraphicFramePr>
        <p:xfrm>
          <a:off x="264648" y="3140968"/>
          <a:ext cx="11664000" cy="1833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employee names in title case.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TitleCaseName: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$toUpper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 } }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Tree>
    <p:extLst>
      <p:ext uri="{BB962C8B-B14F-4D97-AF65-F5344CB8AC3E}">
        <p14:creationId xmlns:p14="http://schemas.microsoft.com/office/powerpoint/2010/main" val="397210900"/>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40573763"/>
              </p:ext>
            </p:extLst>
          </p:nvPr>
        </p:nvGraphicFramePr>
        <p:xfrm>
          <a:off x="262800" y="836712"/>
          <a:ext cx="11664000" cy="40284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Print the document who is getting the </a:t>
                      </a:r>
                      <a:r>
                        <a:rPr lang="en-US" sz="1800">
                          <a:latin typeface="Source Code Pro" panose="020B0509030403020204" pitchFamily="49" charset="0"/>
                          <a:ea typeface="Source Code Pro" panose="020B0509030403020204" pitchFamily="49" charset="0"/>
                        </a:rPr>
                        <a:t>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_id: null,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spTree>
    <p:extLst>
      <p:ext uri="{BB962C8B-B14F-4D97-AF65-F5344CB8AC3E}">
        <p14:creationId xmlns:p14="http://schemas.microsoft.com/office/powerpoint/2010/main" val="608418218"/>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52432308"/>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Write a javascript program to print documents from emp collection who is getting the 3</a:t>
                      </a:r>
                      <a:r>
                        <a:rPr lang="en-US" sz="1800" baseline="30000" dirty="0">
                          <a:latin typeface="Source Code Pro" panose="020B0509030403020204" pitchFamily="49" charset="0"/>
                          <a:ea typeface="Source Code Pro" panose="020B0509030403020204" pitchFamily="49" charset="0"/>
                        </a:rPr>
                        <a:t>rd</a:t>
                      </a:r>
                      <a:r>
                        <a:rPr lang="en-US" sz="1800" dirty="0">
                          <a:latin typeface="Source Code Pro" panose="020B0509030403020204" pitchFamily="49" charset="0"/>
                          <a:ea typeface="Source Code Pro" panose="020B0509030403020204" pitchFamily="49" charset="0"/>
                        </a:rPr>
                        <a:t> 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lang="en-IN" sz="1800" dirty="0">
                          <a:latin typeface="Source Code Pro" panose="020B0509030403020204" pitchFamily="49" charset="0"/>
                          <a:ea typeface="Source Code Pro" panose="020B0509030403020204" pitchFamily="49" charset="0"/>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return</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$denseRank: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sz="1800" dirty="0">
                          <a:latin typeface="Source Code Pro" panose="020B0509030403020204" pitchFamily="49" charset="0"/>
                          <a:ea typeface="Source Code Pro" panose="020B0509030403020204" pitchFamily="49"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if</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sz="1800" dirty="0">
                          <a:latin typeface="Source Code Pro" panose="020B0509030403020204" pitchFamily="49" charset="0"/>
                          <a:ea typeface="Source Code Pro" panose="020B0509030403020204" pitchFamily="49" charset="0"/>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.ename,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.sal,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spTree>
    <p:extLst>
      <p:ext uri="{BB962C8B-B14F-4D97-AF65-F5344CB8AC3E}">
        <p14:creationId xmlns:p14="http://schemas.microsoft.com/office/powerpoint/2010/main" val="2232184393"/>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06406122"/>
              </p:ext>
            </p:extLst>
          </p:nvPr>
        </p:nvGraphicFramePr>
        <p:xfrm>
          <a:off x="262800" y="836712"/>
          <a:ext cx="11664000" cy="3479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var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for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&lt;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(i,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x.</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spTree>
    <p:extLst>
      <p:ext uri="{BB962C8B-B14F-4D97-AF65-F5344CB8AC3E}">
        <p14:creationId xmlns:p14="http://schemas.microsoft.com/office/powerpoint/2010/main" val="474326241"/>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javascript-mongodb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36082004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1742748315"/>
              </p:ext>
            </p:extLst>
          </p:nvPr>
        </p:nvGraphicFramePr>
        <p:xfrm>
          <a:off x="1524000" y="1066800"/>
          <a:ext cx="9144000" cy="4551992"/>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all values that are not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any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none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44293204"/>
              </p:ext>
            </p:extLst>
          </p:nvPr>
        </p:nvGraphicFramePr>
        <p:xfrm>
          <a:off x="262800" y="836712"/>
          <a:ext cx="11664000" cy="2931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300708745"/>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601168250"/>
              </p:ext>
            </p:extLst>
          </p:nvPr>
        </p:nvGraphicFramePr>
        <p:xfrm>
          <a:off x="262800" y="836712"/>
          <a:ext cx="11664000" cy="3200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 with multiple phone numbers.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
        <p:nvSpPr>
          <p:cNvPr id="8" name="TextBox 7">
            <a:extLst>
              <a:ext uri="{FF2B5EF4-FFF2-40B4-BE49-F238E27FC236}">
                <a16:creationId xmlns:a16="http://schemas.microsoft.com/office/drawing/2014/main" id="{00529A43-7B92-473B-B0FB-B769E12CFF9E}"/>
              </a:ext>
            </a:extLst>
          </p:cNvPr>
          <p:cNvSpPr txBox="1"/>
          <p:nvPr/>
        </p:nvSpPr>
        <p:spPr>
          <a:xfrm>
            <a:off x="258856" y="5013176"/>
            <a:ext cx="11664000" cy="646331"/>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Enterprise assignment&gt; addDriver(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'driver001'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'Sanjay'</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9850</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9922</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8080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930014771"/>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40789026"/>
              </p:ext>
            </p:extLst>
          </p:nvPr>
        </p:nvGraphicFramePr>
        <p:xfrm>
          <a:off x="262800" y="836712"/>
          <a:ext cx="11664000" cy="4572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who must be above or equals to 18 yrs.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addDriver_above18 </a:t>
                      </a:r>
                      <a:r>
                        <a:rPr kumimoji="0" lang="en-US"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if</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age </a:t>
                      </a:r>
                      <a:r>
                        <a:rPr lang="en-US" dirty="0">
                          <a:solidFill>
                            <a:schemeClr val="accent5">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18 </a:t>
                      </a:r>
                      <a:r>
                        <a:rPr lang="en-US" dirty="0">
                          <a:solidFill>
                            <a:schemeClr val="bg1">
                              <a:lumMod val="50000"/>
                            </a:schemeClr>
                          </a:solidFill>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else</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print</a:t>
                      </a:r>
                      <a:r>
                        <a:rPr lang="en-US" dirty="0">
                          <a:solidFill>
                            <a:schemeClr val="bg1">
                              <a:lumMod val="50000"/>
                            </a:schemeClr>
                          </a:solidFill>
                          <a:latin typeface="Source Code Pro" panose="020B0509030403020204" pitchFamily="49" charset="0"/>
                          <a:ea typeface="Source Code Pro" panose="020B0509030403020204" pitchFamily="49"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"Age of driver must be more or equals to 18 yrs."</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3518149481"/>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87366066"/>
              </p:ext>
            </p:extLst>
          </p:nvPr>
        </p:nvGraphicFramePr>
        <p:xfrm>
          <a:off x="262800" y="836712"/>
          <a:ext cx="11664000" cy="3749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javascript program to insert new driver in drive collection, the driverId must be auto_increment number. [ e.g. _id: ‘driver1’, ‘driver2’, ‘driver3’,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generateDriverID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driverName, age, city, phone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cnt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cnt,</a:t>
                      </a:r>
                    </a:p>
                    <a:p>
                      <a:r>
                        <a:rPr lang="en-IN" dirty="0">
                          <a:latin typeface="Source Code Pro" panose="020B0509030403020204" pitchFamily="49" charset="0"/>
                          <a:ea typeface="Source Code Pro" panose="020B0509030403020204" pitchFamily="49" charset="0"/>
                        </a:rPr>
                        <a:t>	   driverName: driverName,</a:t>
                      </a:r>
                    </a:p>
                    <a:p>
                      <a:r>
                        <a:rPr lang="en-IN" dirty="0">
                          <a:latin typeface="Source Code Pro" panose="020B0509030403020204" pitchFamily="49" charset="0"/>
                          <a:ea typeface="Source Code Pro" panose="020B0509030403020204" pitchFamily="49" charset="0"/>
                        </a:rPr>
                        <a:t>	   age: age,</a:t>
                      </a:r>
                    </a:p>
                    <a:p>
                      <a:r>
                        <a:rPr lang="en-IN" dirty="0">
                          <a:latin typeface="Source Code Pro" panose="020B0509030403020204" pitchFamily="49" charset="0"/>
                          <a:ea typeface="Source Code Pro" panose="020B0509030403020204" pitchFamily="49" charset="0"/>
                        </a:rPr>
                        <a:t>	   city: city,</a:t>
                      </a:r>
                    </a:p>
                    <a:p>
                      <a:r>
                        <a:rPr lang="en-IN" dirty="0">
                          <a:latin typeface="Source Code Pro" panose="020B0509030403020204" pitchFamily="49" charset="0"/>
                          <a:ea typeface="Source Code Pro" panose="020B0509030403020204" pitchFamily="49" charset="0"/>
                        </a:rPr>
                        <a:t>	   phone: phone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4063690654"/>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623132557"/>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accept the number from user and print only those number of documents from </a:t>
                      </a:r>
                      <a:r>
                        <a:rPr lang="en-US">
                          <a:latin typeface="Source Code Pro" panose="020B0509030403020204" pitchFamily="49" charset="0"/>
                          <a:ea typeface="Source Code Pro" panose="020B0509030403020204" pitchFamily="49" charset="0"/>
                        </a:rPr>
                        <a:t>movie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displayFirst_Movies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music: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rPr>
                        <a:t>: x</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1369281745"/>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2062179469"/>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595769386"/>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3238953551"/>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a:effectLst/>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Node.js-mongodb </a:t>
            </a:r>
            <a:r>
              <a:rPr lang="en-IN"/>
              <a:t>examples </a:t>
            </a:r>
            <a:endParaRPr lang="en-US" dirty="0"/>
          </a:p>
        </p:txBody>
      </p:sp>
      <p:sp>
        <p:nvSpPr>
          <p:cNvPr id="8" name="TextBox 7">
            <a:extLst>
              <a:ext uri="{FF2B5EF4-FFF2-40B4-BE49-F238E27FC236}">
                <a16:creationId xmlns:a16="http://schemas.microsoft.com/office/drawing/2014/main" id="{18A96B1D-5B69-44D8-A053-4C01C8D508BC}"/>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
        <p:nvSpPr>
          <p:cNvPr id="4" name="Rectangle 3"/>
          <p:cNvSpPr/>
          <p:nvPr/>
        </p:nvSpPr>
        <p:spPr>
          <a:xfrm>
            <a:off x="191344" y="980728"/>
            <a:ext cx="6468437" cy="338554"/>
          </a:xfrm>
          <a:prstGeom prst="rect">
            <a:avLst/>
          </a:prstGeom>
        </p:spPr>
        <p:txBody>
          <a:bodyPr wrap="none">
            <a:spAutoFit/>
          </a:bodyPr>
          <a:lstStyle/>
          <a:p>
            <a:r>
              <a:rPr lang="en-IN" sz="1600" dirty="0">
                <a:latin typeface="Consolas" panose="020B0609020204030204" pitchFamily="49" charset="0"/>
              </a:rPr>
              <a:t>C:\Users\Admin\Desktop\JS&gt; cls;  </a:t>
            </a:r>
            <a:r>
              <a:rPr lang="en-IN" sz="1600" u="sng" dirty="0">
                <a:solidFill>
                  <a:srgbClr val="FF5A36"/>
                </a:solidFill>
                <a:latin typeface="Consolas" panose="020B0609020204030204" pitchFamily="49" charset="0"/>
              </a:rPr>
              <a:t>node</a:t>
            </a:r>
            <a:r>
              <a:rPr lang="en-IN" sz="1600" dirty="0">
                <a:latin typeface="Consolas" panose="020B0609020204030204" pitchFamily="49" charset="0"/>
              </a:rPr>
              <a:t> .\app.js OR </a:t>
            </a:r>
            <a:r>
              <a:rPr lang="en-IN" sz="1600" u="sng" dirty="0">
                <a:solidFill>
                  <a:srgbClr val="FF5A36"/>
                </a:solidFill>
                <a:latin typeface="Consolas" panose="020B0609020204030204" pitchFamily="49" charset="0"/>
              </a:rPr>
              <a:t>node</a:t>
            </a:r>
            <a:r>
              <a:rPr lang="en-IN" sz="1600" dirty="0">
                <a:latin typeface="Consolas" panose="020B0609020204030204" pitchFamily="49" charset="0"/>
              </a:rPr>
              <a:t> .</a:t>
            </a:r>
          </a:p>
        </p:txBody>
      </p:sp>
      <p:sp>
        <p:nvSpPr>
          <p:cNvPr id="6" name="Rectangle 5"/>
          <p:cNvSpPr/>
          <p:nvPr/>
        </p:nvSpPr>
        <p:spPr>
          <a:xfrm>
            <a:off x="9768408" y="188640"/>
            <a:ext cx="1980029" cy="584775"/>
          </a:xfrm>
          <a:prstGeom prst="rect">
            <a:avLst/>
          </a:prstGeom>
        </p:spPr>
        <p:txBody>
          <a:bodyPr wrap="none">
            <a:spAutoFit/>
          </a:bodyPr>
          <a:lstStyle/>
          <a:p>
            <a:r>
              <a:rPr lang="en-IN" sz="1600" i="1" dirty="0">
                <a:solidFill>
                  <a:srgbClr val="9966B8"/>
                </a:solidFill>
                <a:latin typeface="Consolas" panose="020B0609020204030204" pitchFamily="49" charset="0"/>
              </a:rPr>
              <a:t>package.json</a:t>
            </a:r>
          </a:p>
          <a:p>
            <a:r>
              <a:rPr lang="en-IN" sz="1600" i="1" dirty="0">
                <a:solidFill>
                  <a:srgbClr val="9966B8"/>
                </a:solidFill>
                <a:latin typeface="Consolas" panose="020B0609020204030204" pitchFamily="49" charset="0"/>
              </a:rPr>
              <a:t>"main"</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"app.js"</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499296393"/>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905113657"/>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600" dirty="0">
                          <a:latin typeface="Source Code Pro" panose="020B0509030403020204" pitchFamily="49" charset="0"/>
                          <a:ea typeface="Source Code Pro" panose="020B0509030403020204" pitchFamily="49" charset="0"/>
                        </a:rPr>
                        <a:t>Write a program to import movies.csv file using Node.js</a:t>
                      </a:r>
                      <a:endParaRPr lang="en-IN" sz="16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movie.csv collection</a:t>
            </a:r>
          </a:p>
        </p:txBody>
      </p:sp>
      <p:sp>
        <p:nvSpPr>
          <p:cNvPr id="11" name="Rectangle 10"/>
          <p:cNvSpPr/>
          <p:nvPr/>
        </p:nvSpPr>
        <p:spPr>
          <a:xfrm>
            <a:off x="287084" y="1327988"/>
            <a:ext cx="11639716" cy="261610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exec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err="1">
                <a:solidFill>
                  <a:srgbClr val="22AA44"/>
                </a:solidFill>
                <a:latin typeface="Consolas" panose="020B0609020204030204" pitchFamily="49" charset="0"/>
              </a:rPr>
              <a:t>child_process</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DDBB88"/>
                </a:solidFill>
                <a:latin typeface="Consolas" panose="020B0609020204030204" pitchFamily="49" charset="0"/>
              </a:rPr>
              <a:t>exec</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'mongoimport --host=192.168.100.91 --port=27017 --db="db1" --collection="movies" --type="csv" </a:t>
            </a:r>
          </a:p>
          <a:p>
            <a:r>
              <a:rPr lang="en-IN" sz="1600" dirty="0">
                <a:solidFill>
                  <a:srgbClr val="22AA44"/>
                </a:solidFill>
                <a:latin typeface="Consolas" panose="020B0609020204030204" pitchFamily="49" charset="0"/>
              </a:rPr>
              <a:t>      --file="C:/data/movie.csv" --headerline'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err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res</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=&gt;</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if</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err</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"Some error occurred"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else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 documents imported!"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9871111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p>
        </p:txBody>
      </p:sp>
      <p:sp>
        <p:nvSpPr>
          <p:cNvPr id="3" name="Rectangle 2"/>
          <p:cNvSpPr/>
          <p:nvPr/>
        </p:nvSpPr>
        <p:spPr>
          <a:xfrm>
            <a:off x="1676401" y="1192887"/>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6" name="Rectangle 5"/>
          <p:cNvSpPr/>
          <p:nvPr/>
        </p:nvSpPr>
        <p:spPr>
          <a:xfrm>
            <a:off x="6324600" y="750533"/>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$ne</a:t>
            </a:r>
          </a:p>
        </p:txBody>
      </p:sp>
      <p:sp>
        <p:nvSpPr>
          <p:cNvPr id="8" name="Rectangle 7"/>
          <p:cNvSpPr/>
          <p:nvPr/>
        </p:nvSpPr>
        <p:spPr>
          <a:xfrm>
            <a:off x="6324601" y="11760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9" name="Rectangle 8"/>
          <p:cNvSpPr/>
          <p:nvPr/>
        </p:nvSpPr>
        <p:spPr>
          <a:xfrm>
            <a:off x="1681348" y="2056234"/>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0" name="Rectangle 9"/>
          <p:cNvSpPr/>
          <p:nvPr/>
        </p:nvSpPr>
        <p:spPr>
          <a:xfrm>
            <a:off x="1681349" y="2481765"/>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11" name="Rectangle 10"/>
          <p:cNvSpPr/>
          <p:nvPr/>
        </p:nvSpPr>
        <p:spPr>
          <a:xfrm>
            <a:off x="6329549" y="2039411"/>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p>
        </p:txBody>
      </p:sp>
      <p:sp>
        <p:nvSpPr>
          <p:cNvPr id="12" name="Rectangle 11"/>
          <p:cNvSpPr/>
          <p:nvPr/>
        </p:nvSpPr>
        <p:spPr>
          <a:xfrm>
            <a:off x="6329549" y="246494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13" name="Rectangle 12"/>
          <p:cNvSpPr/>
          <p:nvPr/>
        </p:nvSpPr>
        <p:spPr>
          <a:xfrm>
            <a:off x="1741609" y="3369852"/>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p>
        </p:txBody>
      </p:sp>
      <p:sp>
        <p:nvSpPr>
          <p:cNvPr id="14" name="Rectangle 13"/>
          <p:cNvSpPr/>
          <p:nvPr/>
        </p:nvSpPr>
        <p:spPr>
          <a:xfrm>
            <a:off x="1680455" y="37819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15" name="Rectangle 14"/>
          <p:cNvSpPr/>
          <p:nvPr/>
        </p:nvSpPr>
        <p:spPr>
          <a:xfrm>
            <a:off x="6389809" y="33530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p>
        </p:txBody>
      </p:sp>
      <p:sp>
        <p:nvSpPr>
          <p:cNvPr id="16" name="Rectangle 15"/>
          <p:cNvSpPr/>
          <p:nvPr/>
        </p:nvSpPr>
        <p:spPr>
          <a:xfrm>
            <a:off x="6329548" y="378888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17" name="Rectangle 16"/>
          <p:cNvSpPr/>
          <p:nvPr/>
        </p:nvSpPr>
        <p:spPr>
          <a:xfrm>
            <a:off x="1806242" y="4665658"/>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$in</a:t>
            </a:r>
          </a:p>
        </p:txBody>
      </p:sp>
      <p:sp>
        <p:nvSpPr>
          <p:cNvPr id="19" name="Rectangle 18"/>
          <p:cNvSpPr/>
          <p:nvPr/>
        </p:nvSpPr>
        <p:spPr>
          <a:xfrm>
            <a:off x="1741609" y="5094583"/>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&lt;</a:t>
            </a:r>
            <a:r>
              <a:rPr lang="en-US" dirty="0">
                <a:solidFill>
                  <a:srgbClr val="4D0AF4"/>
                </a:solidFill>
                <a:latin typeface="Source Code Pro" panose="020B0509030403020204" pitchFamily="49" charset="0"/>
                <a:ea typeface="Source Code Pro" panose="020B0509030403020204" pitchFamily="49" charset="0"/>
              </a:rPr>
              <a:t>valueN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a:t>
            </a:r>
          </a:p>
        </p:txBody>
      </p:sp>
      <p:sp>
        <p:nvSpPr>
          <p:cNvPr id="20" name="Rectangle 19">
            <a:extLst>
              <a:ext uri="{FF2B5EF4-FFF2-40B4-BE49-F238E27FC236}">
                <a16:creationId xmlns:a16="http://schemas.microsoft.com/office/drawing/2014/main" id="{838E0800-5F04-488D-A032-B8C33F75C159}"/>
              </a:ext>
            </a:extLst>
          </p:cNvPr>
          <p:cNvSpPr/>
          <p:nvPr/>
        </p:nvSpPr>
        <p:spPr>
          <a:xfrm>
            <a:off x="1806242" y="5711698"/>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$nin</a:t>
            </a:r>
          </a:p>
        </p:txBody>
      </p:sp>
      <p:sp>
        <p:nvSpPr>
          <p:cNvPr id="21" name="Rectangle 20">
            <a:extLst>
              <a:ext uri="{FF2B5EF4-FFF2-40B4-BE49-F238E27FC236}">
                <a16:creationId xmlns:a16="http://schemas.microsoft.com/office/drawing/2014/main" id="{984A8564-20BF-4A2D-884F-5253CCB490F3}"/>
              </a:ext>
            </a:extLst>
          </p:cNvPr>
          <p:cNvSpPr/>
          <p:nvPr/>
        </p:nvSpPr>
        <p:spPr>
          <a:xfrm>
            <a:off x="1741609" y="6140623"/>
            <a:ext cx="8180445"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&lt;</a:t>
            </a:r>
            <a:r>
              <a:rPr lang="en-US" dirty="0">
                <a:solidFill>
                  <a:srgbClr val="4D0AF4"/>
                </a:solidFill>
                <a:latin typeface="Source Code Pro" panose="020B0509030403020204" pitchFamily="49" charset="0"/>
                <a:ea typeface="Source Code Pro" panose="020B0509030403020204" pitchFamily="49" charset="0"/>
              </a:rPr>
              <a:t>valueN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a:t>
            </a:r>
          </a:p>
        </p:txBody>
      </p:sp>
    </p:spTree>
    <p:extLst>
      <p:ext uri="{BB962C8B-B14F-4D97-AF65-F5344CB8AC3E}">
        <p14:creationId xmlns:p14="http://schemas.microsoft.com/office/powerpoint/2010/main" val="2017026408"/>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829318661"/>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create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createCollection()</a:t>
            </a:r>
          </a:p>
        </p:txBody>
      </p:sp>
      <p:sp>
        <p:nvSpPr>
          <p:cNvPr id="2" name="Rectangle 1"/>
          <p:cNvSpPr/>
          <p:nvPr/>
        </p:nvSpPr>
        <p:spPr>
          <a:xfrm>
            <a:off x="262800" y="1302213"/>
            <a:ext cx="11664000" cy="433965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createCollection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"employee"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"Collection created..."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86197085"/>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86325373"/>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create collection “doctor” with </a:t>
                      </a:r>
                      <a:r>
                        <a:rPr kumimoji="0" lang="en-US" b="0" kern="1200" dirty="0">
                          <a:solidFill>
                            <a:srgbClr val="047796"/>
                          </a:solidFill>
                          <a:effectLst/>
                          <a:latin typeface="Source Code Pro" panose="020B0509030403020204" pitchFamily="49" charset="0"/>
                          <a:ea typeface="Source Code Pro" panose="020B0509030403020204" pitchFamily="49" charset="0"/>
                          <a:cs typeface="+mn-cs"/>
                        </a:rPr>
                        <a:t>capped</a:t>
                      </a:r>
                      <a:r>
                        <a:rPr lang="en-US" dirty="0">
                          <a:latin typeface="Source Code Pro" panose="020B0509030403020204" pitchFamily="49" charset="0"/>
                          <a:ea typeface="Source Code Pro" panose="020B0509030403020204" pitchFamily="49" charset="0"/>
                        </a:rPr>
                        <a:t>, </a:t>
                      </a:r>
                      <a:r>
                        <a:rPr kumimoji="0" lang="en-US" b="0" kern="1200" dirty="0">
                          <a:solidFill>
                            <a:srgbClr val="047796"/>
                          </a:solidFill>
                          <a:effectLst/>
                          <a:latin typeface="Source Code Pro" panose="020B0509030403020204" pitchFamily="49" charset="0"/>
                          <a:ea typeface="Source Code Pro" panose="020B0509030403020204" pitchFamily="49" charset="0"/>
                          <a:cs typeface="+mn-cs"/>
                        </a:rPr>
                        <a:t>size</a:t>
                      </a:r>
                      <a:r>
                        <a:rPr lang="en-US" dirty="0">
                          <a:latin typeface="Source Code Pro" panose="020B0509030403020204" pitchFamily="49" charset="0"/>
                          <a:ea typeface="Source Code Pro" panose="020B0509030403020204" pitchFamily="49" charset="0"/>
                        </a:rPr>
                        <a:t>, and </a:t>
                      </a:r>
                      <a:r>
                        <a:rPr kumimoji="0" lang="en-US" b="0" kern="1200" dirty="0">
                          <a:solidFill>
                            <a:srgbClr val="047796"/>
                          </a:solidFill>
                          <a:effectLst/>
                          <a:latin typeface="Source Code Pro" panose="020B0509030403020204" pitchFamily="49" charset="0"/>
                          <a:ea typeface="Source Code Pro" panose="020B0509030403020204" pitchFamily="49" charset="0"/>
                          <a:cs typeface="+mn-cs"/>
                        </a:rPr>
                        <a:t>max</a:t>
                      </a:r>
                      <a:r>
                        <a:rPr lang="en-US" dirty="0">
                          <a:latin typeface="Source Code Pro" panose="020B0509030403020204" pitchFamily="49" charset="0"/>
                          <a:ea typeface="Source Code Pro" panose="020B0509030403020204" pitchFamily="49" charset="0"/>
                        </a:rPr>
                        <a:t> using Node.js</a:t>
                      </a:r>
                      <a:endParaRPr kumimoji="0" lang="en-IN" b="0" kern="1200" dirty="0">
                        <a:solidFill>
                          <a:schemeClr val="tx1"/>
                        </a:solidFill>
                        <a:effectLst/>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capped collection</a:t>
            </a:r>
          </a:p>
        </p:txBody>
      </p:sp>
      <p:sp>
        <p:nvSpPr>
          <p:cNvPr id="2" name="Rectangle 1"/>
          <p:cNvSpPr/>
          <p:nvPr/>
        </p:nvSpPr>
        <p:spPr>
          <a:xfrm>
            <a:off x="262800" y="1556792"/>
            <a:ext cx="11664000" cy="433965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createCollection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"doctor"</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capped</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size</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100</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max</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2</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"Collection created..."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282217072"/>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052712648"/>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print all the collection from ‘db1’ database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listCollections()</a:t>
            </a:r>
          </a:p>
        </p:txBody>
      </p:sp>
      <p:sp>
        <p:nvSpPr>
          <p:cNvPr id="2" name="Rectangle 1"/>
          <p:cNvSpPr/>
          <p:nvPr/>
        </p:nvSpPr>
        <p:spPr>
          <a:xfrm>
            <a:off x="262800" y="1328276"/>
            <a:ext cx="11664000" cy="507831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"Collection created..."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841730785"/>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print all the collection from ‘db1’ database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listCollections() using Array()</a:t>
            </a:r>
          </a:p>
        </p:txBody>
      </p:sp>
      <p:sp>
        <p:nvSpPr>
          <p:cNvPr id="7" name="Rectangle 6"/>
          <p:cNvSpPr/>
          <p:nvPr/>
        </p:nvSpPr>
        <p:spPr>
          <a:xfrm>
            <a:off x="262800" y="1282690"/>
            <a:ext cx="11664000" cy="507831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arr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Array</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t>
            </a:r>
            <a:r>
              <a:rPr lang="en-IN" sz="1600" dirty="0" err="1">
                <a:solidFill>
                  <a:srgbClr val="6688CC"/>
                </a:solidFill>
                <a:latin typeface="Consolas" panose="020B0609020204030204" pitchFamily="49" charset="0"/>
              </a:rPr>
              <a:t>arr.</a:t>
            </a:r>
            <a:r>
              <a:rPr lang="en-IN" sz="1600" dirty="0" err="1">
                <a:solidFill>
                  <a:srgbClr val="DDBB88"/>
                </a:solidFill>
                <a:latin typeface="Consolas" panose="020B0609020204030204" pitchFamily="49" charset="0"/>
              </a:rPr>
              <a:t>push</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(arr);</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894069984"/>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2800" y="728112"/>
            <a:ext cx="11664000" cy="550920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arr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Array</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endParaRPr lang="en-IN" sz="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arr.</a:t>
            </a:r>
            <a:r>
              <a:rPr lang="en-IN" sz="1600" dirty="0">
                <a:solidFill>
                  <a:srgbClr val="DDBB88"/>
                </a:solidFill>
                <a:latin typeface="Consolas" panose="020B0609020204030204" pitchFamily="49" charset="0"/>
              </a:rPr>
              <a:t>push</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(arr);</a:t>
            </a:r>
          </a:p>
          <a:p>
            <a:endParaRPr lang="en-IN" sz="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3" name="Rectangle 2">
            <a:extLst>
              <a:ext uri="{FF2B5EF4-FFF2-40B4-BE49-F238E27FC236}">
                <a16:creationId xmlns:a16="http://schemas.microsoft.com/office/drawing/2014/main" id="{B4372CF0-2526-B072-2AA0-5AC33279FF03}"/>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for (… of) loops</a:t>
            </a:r>
          </a:p>
        </p:txBody>
      </p:sp>
    </p:spTree>
    <p:extLst>
      <p:ext uri="{BB962C8B-B14F-4D97-AF65-F5344CB8AC3E}">
        <p14:creationId xmlns:p14="http://schemas.microsoft.com/office/powerpoint/2010/main" val="1580159735"/>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2800" y="727200"/>
            <a:ext cx="11664000" cy="600164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arr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Array</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endParaRPr lang="en-IN" sz="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arr.</a:t>
            </a:r>
            <a:r>
              <a:rPr lang="en-IN" sz="1600" dirty="0">
                <a:solidFill>
                  <a:srgbClr val="DDBB88"/>
                </a:solidFill>
                <a:latin typeface="Consolas" panose="020B0609020204030204" pitchFamily="49" charset="0"/>
              </a:rPr>
              <a:t>push</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p>
          <a:p>
            <a:r>
              <a:rPr lang="en-IN" sz="400" dirty="0">
                <a:solidFill>
                  <a:srgbClr val="6688CC"/>
                </a:solidFill>
                <a:latin typeface="Consolas" panose="020B0609020204030204" pitchFamily="49" charset="0"/>
              </a:rPr>
              <a:t>	</a:t>
            </a:r>
          </a:p>
          <a:p>
            <a:r>
              <a:rPr lang="en-IN" sz="1600">
                <a:solidFill>
                  <a:srgbClr val="6688CC"/>
                </a:solidFill>
                <a:latin typeface="Consolas" panose="020B0609020204030204" pitchFamily="49" charset="0"/>
              </a:rPr>
              <a:t>	arr</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forEach</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value</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index</a:t>
            </a:r>
            <a:r>
              <a:rPr lang="en-IN" sz="1600" dirty="0">
                <a:solidFill>
                  <a:srgbClr val="6688CC"/>
                </a:solidFill>
                <a:latin typeface="Consolas" panose="020B0609020204030204" pitchFamily="49" charset="0"/>
              </a:rPr>
              <a:t>) </a:t>
            </a:r>
            <a:r>
              <a:rPr lang="en-IN" sz="1600" dirty="0">
                <a:latin typeface="Consolas" panose="020B0609020204030204" pitchFamily="49" charset="0"/>
              </a:rPr>
              <a:t>=&gt;</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index</a:t>
            </a:r>
            <a:r>
              <a:rPr lang="en-IN" sz="1600" dirty="0">
                <a:solidFill>
                  <a:srgbClr val="6688CC"/>
                </a:solidFill>
                <a:latin typeface="Consolas" panose="020B0609020204030204" pitchFamily="49" charset="0"/>
              </a:rPr>
              <a:t> + </a:t>
            </a:r>
            <a:r>
              <a:rPr lang="en-IN" sz="1600" i="1" dirty="0">
                <a:solidFill>
                  <a:srgbClr val="9966B8"/>
                </a:solidFill>
                <a:latin typeface="Consolas" panose="020B0609020204030204" pitchFamily="49" charset="0"/>
              </a:rPr>
              <a:t>value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endParaRPr lang="en-IN" sz="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3" name="Rectangle 2">
            <a:extLst>
              <a:ext uri="{FF2B5EF4-FFF2-40B4-BE49-F238E27FC236}">
                <a16:creationId xmlns:a16="http://schemas.microsoft.com/office/drawing/2014/main" id="{EE51D9F0-FD26-1DC7-3730-1E76CE116E61}"/>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array.forEach() loops</a:t>
            </a:r>
          </a:p>
        </p:txBody>
      </p:sp>
    </p:spTree>
    <p:extLst>
      <p:ext uri="{BB962C8B-B14F-4D97-AF65-F5344CB8AC3E}">
        <p14:creationId xmlns:p14="http://schemas.microsoft.com/office/powerpoint/2010/main" val="1001200161"/>
      </p:ext>
    </p:extLst>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2800" y="727200"/>
            <a:ext cx="11664000" cy="590931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arr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Array</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endParaRPr lang="en-IN" sz="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arr.</a:t>
            </a:r>
            <a:r>
              <a:rPr lang="en-IN" sz="1600" dirty="0">
                <a:solidFill>
                  <a:srgbClr val="DDBB88"/>
                </a:solidFill>
                <a:latin typeface="Consolas" panose="020B0609020204030204" pitchFamily="49" charset="0"/>
              </a:rPr>
              <a:t>push</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p>
          <a:p>
            <a:r>
              <a:rPr lang="en-IN" sz="4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for</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key </a:t>
            </a:r>
            <a:r>
              <a:rPr lang="en-IN" sz="1600" dirty="0">
                <a:solidFill>
                  <a:srgbClr val="225588"/>
                </a:solidFill>
                <a:latin typeface="Consolas" panose="020B0609020204030204" pitchFamily="49" charset="0"/>
              </a:rPr>
              <a:t>in</a:t>
            </a:r>
            <a:r>
              <a:rPr lang="en-IN" sz="1600" dirty="0">
                <a:solidFill>
                  <a:srgbClr val="6688CC"/>
                </a:solidFill>
                <a:latin typeface="Consolas" panose="020B0609020204030204" pitchFamily="49" charset="0"/>
              </a:rPr>
              <a:t> arr)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(arr[key];);</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3" name="Rectangle 2">
            <a:extLst>
              <a:ext uri="{FF2B5EF4-FFF2-40B4-BE49-F238E27FC236}">
                <a16:creationId xmlns:a16="http://schemas.microsoft.com/office/drawing/2014/main" id="{8E82580C-5F05-112D-139E-919EC861525D}"/>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for (… in) loops</a:t>
            </a:r>
          </a:p>
        </p:txBody>
      </p:sp>
    </p:spTree>
    <p:extLst>
      <p:ext uri="{BB962C8B-B14F-4D97-AF65-F5344CB8AC3E}">
        <p14:creationId xmlns:p14="http://schemas.microsoft.com/office/powerpoint/2010/main" val="1274991510"/>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92613853"/>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create collection and add new document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createCollection() and add new document</a:t>
            </a:r>
          </a:p>
        </p:txBody>
      </p:sp>
      <p:sp>
        <p:nvSpPr>
          <p:cNvPr id="3" name="Rectangle 2"/>
          <p:cNvSpPr/>
          <p:nvPr/>
        </p:nvSpPr>
        <p:spPr>
          <a:xfrm>
            <a:off x="262800" y="1354698"/>
            <a:ext cx="11664000" cy="446276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createCollection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insertOne</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ename:</a:t>
            </a:r>
            <a:r>
              <a:rPr lang="en-IN" sz="1600" dirty="0">
                <a:solidFill>
                  <a:srgbClr val="22AA44"/>
                </a:solidFill>
                <a:latin typeface="Consolas" panose="020B0609020204030204" pitchFamily="49" charset="0"/>
              </a:rPr>
              <a:t>'saleel'</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4012322642"/>
      </p:ext>
    </p:extLst>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507528065"/>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rename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renameCollection()</a:t>
            </a:r>
          </a:p>
        </p:txBody>
      </p:sp>
      <p:sp>
        <p:nvSpPr>
          <p:cNvPr id="3" name="Rectangle 2"/>
          <p:cNvSpPr/>
          <p:nvPr/>
        </p:nvSpPr>
        <p:spPr>
          <a:xfrm>
            <a:off x="262800" y="1340768"/>
            <a:ext cx="11664000" cy="421653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rename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"newPerson"</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79769465"/>
      </p:ext>
    </p:extLst>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887649943"/>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drop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dropCollection()</a:t>
            </a:r>
          </a:p>
        </p:txBody>
      </p:sp>
      <p:sp>
        <p:nvSpPr>
          <p:cNvPr id="2" name="Rectangle 1"/>
          <p:cNvSpPr/>
          <p:nvPr/>
        </p:nvSpPr>
        <p:spPr>
          <a:xfrm>
            <a:off x="262800" y="1340768"/>
            <a:ext cx="11664000" cy="421653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drop</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5089648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97425558"/>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insert single document in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a:t>
            </a:r>
          </a:p>
        </p:txBody>
      </p:sp>
      <p:sp>
        <p:nvSpPr>
          <p:cNvPr id="2" name="Rectangle 1"/>
          <p:cNvSpPr/>
          <p:nvPr/>
        </p:nvSpPr>
        <p:spPr>
          <a:xfrm>
            <a:off x="262800" y="1340768"/>
            <a:ext cx="1166400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insertOne</a:t>
            </a:r>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"Single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error</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p>
        </p:txBody>
      </p:sp>
    </p:spTree>
    <p:extLst>
      <p:ext uri="{BB962C8B-B14F-4D97-AF65-F5344CB8AC3E}">
        <p14:creationId xmlns:p14="http://schemas.microsoft.com/office/powerpoint/2010/main" val="2698352175"/>
      </p:ext>
    </p:extLst>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5904004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get the values from the user and insert single document in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119336" y="1568981"/>
            <a:ext cx="11953328"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id</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relese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director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title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gross</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         </a:t>
            </a:r>
          </a:p>
          <a:p>
            <a:r>
              <a:rPr lang="en-IN" sz="1600" i="1" dirty="0">
                <a:solidFill>
                  <a:srgbClr val="9966B8"/>
                </a:solidFill>
                <a:latin typeface="Consolas" panose="020B0609020204030204" pitchFamily="49" charset="0"/>
              </a:rPr>
              <a:t>        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500" dirty="0">
                <a:solidFill>
                  <a:srgbClr val="6688CC"/>
                </a:solidFill>
                <a:latin typeface="Consolas" panose="020B0609020204030204" pitchFamily="49" charset="0"/>
              </a:rPr>
              <a:t>       </a:t>
            </a:r>
            <a:r>
              <a:rPr lang="en-IN" sz="1500" dirty="0">
                <a:solidFill>
                  <a:srgbClr val="225588"/>
                </a:solidFill>
                <a:latin typeface="Consolas" panose="020B0609020204030204" pitchFamily="49" charset="0"/>
              </a:rPr>
              <a:t>await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insertOne</a:t>
            </a:r>
            <a:r>
              <a:rPr lang="en-IN" sz="1500" dirty="0">
                <a:solidFill>
                  <a:srgbClr val="6688CC"/>
                </a:solidFill>
                <a:latin typeface="Consolas" panose="020B0609020204030204" pitchFamily="49" charset="0"/>
              </a:rPr>
              <a:t>({_id:</a:t>
            </a:r>
            <a:r>
              <a:rPr lang="en-IN" sz="1500" i="1" dirty="0">
                <a:solidFill>
                  <a:srgbClr val="2277FF"/>
                </a:solidFill>
                <a:latin typeface="Consolas" panose="020B0609020204030204" pitchFamily="49" charset="0"/>
              </a:rPr>
              <a:t>id</a:t>
            </a:r>
            <a:r>
              <a:rPr lang="en-IN" sz="1500" dirty="0">
                <a:solidFill>
                  <a:srgbClr val="6688CC"/>
                </a:solidFill>
                <a:latin typeface="Consolas" panose="020B0609020204030204" pitchFamily="49" charset="0"/>
              </a:rPr>
              <a:t>, relese:</a:t>
            </a:r>
            <a:r>
              <a:rPr lang="en-IN" sz="1500" i="1" dirty="0">
                <a:solidFill>
                  <a:srgbClr val="2277FF"/>
                </a:solidFill>
                <a:latin typeface="Consolas" panose="020B0609020204030204" pitchFamily="49" charset="0"/>
              </a:rPr>
              <a:t>relese</a:t>
            </a:r>
            <a:r>
              <a:rPr lang="en-IN" sz="1500" dirty="0">
                <a:solidFill>
                  <a:srgbClr val="6688CC"/>
                </a:solidFill>
                <a:latin typeface="Consolas" panose="020B0609020204030204" pitchFamily="49" charset="0"/>
              </a:rPr>
              <a:t>, color:</a:t>
            </a:r>
            <a:r>
              <a:rPr lang="en-IN" sz="1500" i="1" dirty="0">
                <a:solidFill>
                  <a:srgbClr val="2277FF"/>
                </a:solidFill>
                <a:latin typeface="Consolas" panose="020B0609020204030204" pitchFamily="49" charset="0"/>
              </a:rPr>
              <a:t>color</a:t>
            </a:r>
            <a:r>
              <a:rPr lang="en-IN" sz="1500" dirty="0">
                <a:solidFill>
                  <a:srgbClr val="6688CC"/>
                </a:solidFill>
                <a:latin typeface="Consolas" panose="020B0609020204030204" pitchFamily="49" charset="0"/>
              </a:rPr>
              <a:t>, director:</a:t>
            </a:r>
            <a:r>
              <a:rPr lang="en-IN" sz="1500" i="1" dirty="0">
                <a:solidFill>
                  <a:srgbClr val="2277FF"/>
                </a:solidFill>
                <a:latin typeface="Consolas" panose="020B0609020204030204" pitchFamily="49" charset="0"/>
              </a:rPr>
              <a:t>director</a:t>
            </a:r>
            <a:r>
              <a:rPr lang="en-IN" sz="1500" dirty="0">
                <a:solidFill>
                  <a:srgbClr val="6688CC"/>
                </a:solidFill>
                <a:latin typeface="Consolas" panose="020B0609020204030204" pitchFamily="49" charset="0"/>
              </a:rPr>
              <a:t>, title:</a:t>
            </a:r>
            <a:r>
              <a:rPr lang="en-IN" sz="1500" i="1" dirty="0">
                <a:solidFill>
                  <a:srgbClr val="2277FF"/>
                </a:solidFill>
                <a:latin typeface="Consolas" panose="020B0609020204030204" pitchFamily="49" charset="0"/>
              </a:rPr>
              <a:t>title</a:t>
            </a:r>
            <a:r>
              <a:rPr lang="en-IN" sz="1500" dirty="0">
                <a:solidFill>
                  <a:srgbClr val="6688CC"/>
                </a:solidFill>
                <a:latin typeface="Consolas" panose="020B0609020204030204" pitchFamily="49" charset="0"/>
              </a:rPr>
              <a:t>, gross:</a:t>
            </a:r>
            <a:r>
              <a:rPr lang="en-IN" sz="1500" i="1" dirty="0">
                <a:solidFill>
                  <a:srgbClr val="2277FF"/>
                </a:solidFill>
                <a:latin typeface="Consolas" panose="020B0609020204030204" pitchFamily="49" charset="0"/>
              </a:rPr>
              <a:t>gross</a:t>
            </a:r>
            <a:r>
              <a:rPr lang="en-IN" sz="15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"One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'11-05-1978'</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'Chandra Barot'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450000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a:t>
            </a:r>
          </a:p>
        </p:txBody>
      </p:sp>
    </p:spTree>
    <p:extLst>
      <p:ext uri="{BB962C8B-B14F-4D97-AF65-F5344CB8AC3E}">
        <p14:creationId xmlns:p14="http://schemas.microsoft.com/office/powerpoint/2010/main" val="4133811798"/>
      </p:ext>
    </p:extLst>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176516456"/>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get the values from the user and insert single document in ‘movies’ collection using Node.js </a:t>
                      </a:r>
                      <a:r>
                        <a:rPr lang="en-US" dirty="0">
                          <a:solidFill>
                            <a:srgbClr val="FF0000"/>
                          </a:solidFill>
                          <a:latin typeface="Source Code Pro" panose="020B0509030403020204" pitchFamily="49" charset="0"/>
                          <a:ea typeface="Source Code Pro" panose="020B0509030403020204" pitchFamily="49" charset="0"/>
                        </a:rPr>
                        <a:t>Note:- _id must be auto generated max() + 1</a:t>
                      </a:r>
                      <a:endParaRPr lang="en-IN" dirty="0">
                        <a:solidFill>
                          <a:srgbClr val="FF0000"/>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119336" y="1484784"/>
            <a:ext cx="11953328" cy="530914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6688CC"/>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relese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director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title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gross</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cnt </a:t>
            </a:r>
            <a:r>
              <a:rPr lang="en-IN" sz="1600" dirty="0">
                <a:solidFill>
                  <a:srgbClr val="225588"/>
                </a:solidFill>
                <a:latin typeface="Consolas" panose="020B0609020204030204" pitchFamily="49" charset="0"/>
              </a:rPr>
              <a:t>= </a:t>
            </a:r>
            <a:r>
              <a:rPr lang="en-IN" sz="1600" dirty="0">
                <a:solidFill>
                  <a:srgbClr val="F280D0"/>
                </a:solidFill>
                <a:latin typeface="Consolas" panose="020B0609020204030204" pitchFamily="49" charset="0"/>
              </a:rPr>
              <a:t>0</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r>
              <a:rPr lang="en-IN" sz="1600" b="1" dirty="0">
                <a:solidFill>
                  <a:srgbClr val="225588"/>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$group</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null</a:t>
            </a:r>
            <a:r>
              <a:rPr lang="en-IN" sz="1600" dirty="0">
                <a:solidFill>
                  <a:srgbClr val="6688CC"/>
                </a:solidFill>
                <a:latin typeface="Consolas" panose="020B0609020204030204" pitchFamily="49" charset="0"/>
              </a:rPr>
              <a:t>, x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$max</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"$_id" </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doc.x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500" dirty="0">
                <a:solidFill>
                  <a:srgbClr val="6688CC"/>
                </a:solidFill>
                <a:latin typeface="Consolas" panose="020B0609020204030204" pitchFamily="49" charset="0"/>
              </a:rPr>
              <a:t>        </a:t>
            </a:r>
            <a:r>
              <a:rPr lang="en-IN" sz="1500" dirty="0">
                <a:solidFill>
                  <a:srgbClr val="225588"/>
                </a:solidFill>
                <a:latin typeface="Consolas" panose="020B0609020204030204" pitchFamily="49" charset="0"/>
              </a:rPr>
              <a:t>await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insertOne</a:t>
            </a:r>
            <a:r>
              <a:rPr lang="en-IN" sz="1500" dirty="0">
                <a:solidFill>
                  <a:srgbClr val="6688CC"/>
                </a:solidFill>
                <a:latin typeface="Consolas" panose="020B0609020204030204" pitchFamily="49" charset="0"/>
              </a:rPr>
              <a:t>({_id: cnt, relese:</a:t>
            </a:r>
            <a:r>
              <a:rPr lang="en-IN" sz="1500" i="1" dirty="0">
                <a:solidFill>
                  <a:srgbClr val="2277FF"/>
                </a:solidFill>
                <a:latin typeface="Consolas" panose="020B0609020204030204" pitchFamily="49" charset="0"/>
              </a:rPr>
              <a:t>relese</a:t>
            </a:r>
            <a:r>
              <a:rPr lang="en-IN" sz="1500" dirty="0">
                <a:solidFill>
                  <a:srgbClr val="6688CC"/>
                </a:solidFill>
                <a:latin typeface="Consolas" panose="020B0609020204030204" pitchFamily="49" charset="0"/>
              </a:rPr>
              <a:t>, color:</a:t>
            </a:r>
            <a:r>
              <a:rPr lang="en-IN" sz="1500" i="1" dirty="0">
                <a:solidFill>
                  <a:srgbClr val="2277FF"/>
                </a:solidFill>
                <a:latin typeface="Consolas" panose="020B0609020204030204" pitchFamily="49" charset="0"/>
              </a:rPr>
              <a:t>color</a:t>
            </a:r>
            <a:r>
              <a:rPr lang="en-IN" sz="1500" dirty="0">
                <a:solidFill>
                  <a:srgbClr val="6688CC"/>
                </a:solidFill>
                <a:latin typeface="Consolas" panose="020B0609020204030204" pitchFamily="49" charset="0"/>
              </a:rPr>
              <a:t>, director:</a:t>
            </a:r>
            <a:r>
              <a:rPr lang="en-IN" sz="1500" i="1" dirty="0">
                <a:solidFill>
                  <a:srgbClr val="2277FF"/>
                </a:solidFill>
                <a:latin typeface="Consolas" panose="020B0609020204030204" pitchFamily="49" charset="0"/>
              </a:rPr>
              <a:t>director</a:t>
            </a:r>
            <a:r>
              <a:rPr lang="en-IN" sz="1500" dirty="0">
                <a:solidFill>
                  <a:srgbClr val="6688CC"/>
                </a:solidFill>
                <a:latin typeface="Consolas" panose="020B0609020204030204" pitchFamily="49" charset="0"/>
              </a:rPr>
              <a:t>, title:</a:t>
            </a:r>
            <a:r>
              <a:rPr lang="en-IN" sz="1500" i="1" dirty="0">
                <a:solidFill>
                  <a:srgbClr val="2277FF"/>
                </a:solidFill>
                <a:latin typeface="Consolas" panose="020B0609020204030204" pitchFamily="49" charset="0"/>
              </a:rPr>
              <a:t>title</a:t>
            </a:r>
            <a:r>
              <a:rPr lang="en-IN" sz="1500" dirty="0">
                <a:solidFill>
                  <a:srgbClr val="6688CC"/>
                </a:solidFill>
                <a:latin typeface="Consolas" panose="020B0609020204030204" pitchFamily="49" charset="0"/>
              </a:rPr>
              <a:t>, gross:</a:t>
            </a:r>
            <a:r>
              <a:rPr lang="en-IN" sz="1500" i="1" dirty="0">
                <a:solidFill>
                  <a:srgbClr val="2277FF"/>
                </a:solidFill>
                <a:latin typeface="Consolas" panose="020B0609020204030204" pitchFamily="49" charset="0"/>
              </a:rPr>
              <a:t>gross</a:t>
            </a:r>
            <a:r>
              <a:rPr lang="en-IN" sz="15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'11-05-1978'</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'Chandra Barot'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450000</a:t>
            </a:r>
            <a:r>
              <a:rPr lang="en-IN" sz="1600" dirty="0">
                <a:solidFill>
                  <a:srgbClr val="6688CC"/>
                </a:solidFill>
                <a:latin typeface="Consolas" panose="020B0609020204030204" pitchFamily="49" charset="0"/>
              </a:rPr>
              <a:t>);</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a:t>
            </a:r>
          </a:p>
        </p:txBody>
      </p:sp>
    </p:spTree>
    <p:extLst>
      <p:ext uri="{BB962C8B-B14F-4D97-AF65-F5344CB8AC3E}">
        <p14:creationId xmlns:p14="http://schemas.microsoft.com/office/powerpoint/2010/main" val="3618012095"/>
      </p:ext>
    </p:extLst>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918617854"/>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get the values from the user and insert single document in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 } ) using arrow function</a:t>
            </a:r>
          </a:p>
        </p:txBody>
      </p:sp>
      <p:sp>
        <p:nvSpPr>
          <p:cNvPr id="3" name="Rectangle 2"/>
          <p:cNvSpPr/>
          <p:nvPr/>
        </p:nvSpPr>
        <p:spPr>
          <a:xfrm>
            <a:off x="119336" y="1556792"/>
            <a:ext cx="11881320" cy="4570482"/>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i="1" dirty="0">
              <a:solidFill>
                <a:srgbClr val="9966B8"/>
              </a:solidFill>
              <a:latin typeface="Consolas" panose="020B0609020204030204" pitchFamily="49" charset="0"/>
            </a:endParaRP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id</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relese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director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title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gross</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=&gt;</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i="1"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500" dirty="0">
                <a:solidFill>
                  <a:srgbClr val="6688CC"/>
                </a:solidFill>
                <a:latin typeface="Consolas" panose="020B0609020204030204" pitchFamily="49" charset="0"/>
              </a:rPr>
              <a:t>        </a:t>
            </a:r>
            <a:r>
              <a:rPr lang="en-IN" sz="1500" dirty="0">
                <a:solidFill>
                  <a:srgbClr val="225588"/>
                </a:solidFill>
                <a:latin typeface="Consolas" panose="020B0609020204030204" pitchFamily="49" charset="0"/>
              </a:rPr>
              <a:t>await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insertOne</a:t>
            </a:r>
            <a:r>
              <a:rPr lang="en-IN" sz="1500" dirty="0">
                <a:solidFill>
                  <a:srgbClr val="6688CC"/>
                </a:solidFill>
                <a:latin typeface="Consolas" panose="020B0609020204030204" pitchFamily="49" charset="0"/>
              </a:rPr>
              <a:t>({_id:</a:t>
            </a:r>
            <a:r>
              <a:rPr lang="en-IN" sz="1500" i="1" dirty="0">
                <a:solidFill>
                  <a:srgbClr val="2277FF"/>
                </a:solidFill>
                <a:latin typeface="Consolas" panose="020B0609020204030204" pitchFamily="49" charset="0"/>
              </a:rPr>
              <a:t>id</a:t>
            </a:r>
            <a:r>
              <a:rPr lang="en-IN" sz="1500" dirty="0">
                <a:solidFill>
                  <a:srgbClr val="6688CC"/>
                </a:solidFill>
                <a:latin typeface="Consolas" panose="020B0609020204030204" pitchFamily="49" charset="0"/>
              </a:rPr>
              <a:t>, relese:</a:t>
            </a:r>
            <a:r>
              <a:rPr lang="en-IN" sz="1500" i="1" dirty="0">
                <a:solidFill>
                  <a:srgbClr val="2277FF"/>
                </a:solidFill>
                <a:latin typeface="Consolas" panose="020B0609020204030204" pitchFamily="49" charset="0"/>
              </a:rPr>
              <a:t>relese</a:t>
            </a:r>
            <a:r>
              <a:rPr lang="en-IN" sz="1500" dirty="0">
                <a:solidFill>
                  <a:srgbClr val="6688CC"/>
                </a:solidFill>
                <a:latin typeface="Consolas" panose="020B0609020204030204" pitchFamily="49" charset="0"/>
              </a:rPr>
              <a:t>, color:</a:t>
            </a:r>
            <a:r>
              <a:rPr lang="en-IN" sz="1500" i="1" dirty="0">
                <a:solidFill>
                  <a:srgbClr val="2277FF"/>
                </a:solidFill>
                <a:latin typeface="Consolas" panose="020B0609020204030204" pitchFamily="49" charset="0"/>
              </a:rPr>
              <a:t>color</a:t>
            </a:r>
            <a:r>
              <a:rPr lang="en-IN" sz="1500" dirty="0">
                <a:solidFill>
                  <a:srgbClr val="6688CC"/>
                </a:solidFill>
                <a:latin typeface="Consolas" panose="020B0609020204030204" pitchFamily="49" charset="0"/>
              </a:rPr>
              <a:t>, director:</a:t>
            </a:r>
            <a:r>
              <a:rPr lang="en-IN" sz="1500" i="1" dirty="0">
                <a:solidFill>
                  <a:srgbClr val="2277FF"/>
                </a:solidFill>
                <a:latin typeface="Consolas" panose="020B0609020204030204" pitchFamily="49" charset="0"/>
              </a:rPr>
              <a:t>director</a:t>
            </a:r>
            <a:r>
              <a:rPr lang="en-IN" sz="1500" dirty="0">
                <a:solidFill>
                  <a:srgbClr val="6688CC"/>
                </a:solidFill>
                <a:latin typeface="Consolas" panose="020B0609020204030204" pitchFamily="49" charset="0"/>
              </a:rPr>
              <a:t>, title:</a:t>
            </a:r>
            <a:r>
              <a:rPr lang="en-IN" sz="1500" i="1" dirty="0">
                <a:solidFill>
                  <a:srgbClr val="2277FF"/>
                </a:solidFill>
                <a:latin typeface="Consolas" panose="020B0609020204030204" pitchFamily="49" charset="0"/>
              </a:rPr>
              <a:t>title</a:t>
            </a:r>
            <a:r>
              <a:rPr lang="en-IN" sz="1500" dirty="0">
                <a:solidFill>
                  <a:srgbClr val="6688CC"/>
                </a:solidFill>
                <a:latin typeface="Consolas" panose="020B0609020204030204" pitchFamily="49" charset="0"/>
              </a:rPr>
              <a:t>, gross:</a:t>
            </a:r>
            <a:r>
              <a:rPr lang="en-IN" sz="1500" i="1" dirty="0">
                <a:solidFill>
                  <a:srgbClr val="2277FF"/>
                </a:solidFill>
                <a:latin typeface="Consolas" panose="020B0609020204030204" pitchFamily="49" charset="0"/>
              </a:rPr>
              <a:t>gross</a:t>
            </a:r>
            <a:r>
              <a:rPr lang="en-IN" sz="15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"One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3</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'11-05-1978'</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'Chandra Barot'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450000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585682509"/>
      </p:ext>
    </p:extLst>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39964395"/>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insert multiple document in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insertMany([  { }, { } ])</a:t>
            </a:r>
          </a:p>
        </p:txBody>
      </p:sp>
      <p:sp>
        <p:nvSpPr>
          <p:cNvPr id="3" name="Rectangle 2"/>
          <p:cNvSpPr/>
          <p:nvPr/>
        </p:nvSpPr>
        <p:spPr>
          <a:xfrm>
            <a:off x="262800" y="1340768"/>
            <a:ext cx="1166400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insertMany</a:t>
            </a:r>
            <a:r>
              <a:rPr lang="en-IN" sz="1600" dirty="0">
                <a:solidFill>
                  <a:srgbClr val="6688CC"/>
                </a:solidFill>
                <a:latin typeface="Consolas" panose="020B0609020204030204" pitchFamily="49" charset="0"/>
              </a:rPr>
              <a:t>([{_id: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2</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"Trishul"</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"Multiple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error</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466529896"/>
      </p:ext>
    </p:extLst>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 { })</a:t>
            </a:r>
          </a:p>
        </p:txBody>
      </p:sp>
      <p:sp>
        <p:nvSpPr>
          <p:cNvPr id="3" name="Rectangle 2"/>
          <p:cNvSpPr/>
          <p:nvPr/>
        </p:nvSpPr>
        <p:spPr>
          <a:xfrm>
            <a:off x="262800" y="1591047"/>
            <a:ext cx="11664000" cy="507831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a:t>
            </a:r>
            <a:r>
              <a:rPr lang="en-IN" sz="1600" b="1"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b="1"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graphicFrame>
        <p:nvGraphicFramePr>
          <p:cNvPr id="8"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24982691"/>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first document from the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Tree>
    <p:extLst>
      <p:ext uri="{BB962C8B-B14F-4D97-AF65-F5344CB8AC3E}">
        <p14:creationId xmlns:p14="http://schemas.microsoft.com/office/powerpoint/2010/main" val="2077455847"/>
      </p:ext>
    </p:extLst>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first document from the ‘movies’ collection, give alias name to movie_title field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 { projection })</a:t>
            </a:r>
          </a:p>
        </p:txBody>
      </p:sp>
      <p:sp>
        <p:nvSpPr>
          <p:cNvPr id="2" name="Rectangle 1"/>
          <p:cNvSpPr/>
          <p:nvPr/>
        </p:nvSpPr>
        <p:spPr>
          <a:xfrm>
            <a:off x="262800" y="1580594"/>
            <a:ext cx="11664000" cy="5324535"/>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 });</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661006847"/>
      </p:ext>
    </p:extLst>
  </p:cSld>
  <p:clrMapOvr>
    <a:masterClrMapping/>
  </p:clrMapOvr>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 { projection })</a:t>
            </a:r>
          </a:p>
        </p:txBody>
      </p:sp>
      <p:sp>
        <p:nvSpPr>
          <p:cNvPr id="2" name="Rectangle 1"/>
          <p:cNvSpPr/>
          <p:nvPr/>
        </p:nvSpPr>
        <p:spPr>
          <a:xfrm>
            <a:off x="262800" y="692696"/>
            <a:ext cx="11664000" cy="643253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a:t>
            </a:r>
            <a:r>
              <a:rPr lang="en-IN" sz="1600" b="0" dirty="0">
                <a:solidFill>
                  <a:srgbClr val="3B3B3B"/>
                </a:solidFill>
                <a:effectLst/>
                <a:highlight>
                  <a:srgbClr val="FFFFFF"/>
                </a:highlight>
                <a:latin typeface="Consolas" panose="020B0609020204030204" pitchFamily="49" charset="0"/>
              </a:rPr>
              <a:t> </a:t>
            </a:r>
            <a:r>
              <a:rPr lang="en-IN" sz="1600" dirty="0">
                <a:solidFill>
                  <a:srgbClr val="6688CC"/>
                </a:solidFill>
                <a:latin typeface="Consolas" panose="020B0609020204030204" pitchFamily="49" charset="0"/>
              </a:rPr>
              <a:t>duration:</a:t>
            </a:r>
            <a:r>
              <a:rPr lang="en-IN" sz="1600" b="0" dirty="0">
                <a:solidFill>
                  <a:srgbClr val="3B3B3B"/>
                </a:solidFill>
                <a:effectLst/>
                <a:highlight>
                  <a:srgbClr val="FFFFFF"/>
                </a:highlight>
                <a:latin typeface="Consolas" panose="020B0609020204030204" pitchFamily="49" charset="0"/>
              </a:rPr>
              <a:t> </a:t>
            </a:r>
            <a:r>
              <a:rPr lang="en-IN" sz="1600" dirty="0">
                <a:solidFill>
                  <a:srgbClr val="6688CC"/>
                </a:solidFill>
                <a:latin typeface="Consolas" panose="020B0609020204030204" pitchFamily="49" charset="0"/>
              </a:rPr>
              <a:t>{</a:t>
            </a:r>
            <a:r>
              <a:rPr lang="en-IN" sz="1600" b="0" dirty="0">
                <a:solidFill>
                  <a:srgbClr val="3B3B3B"/>
                </a:solidFill>
                <a:effectLst/>
                <a:highlight>
                  <a:srgbClr val="FFFFFF"/>
                </a:highlight>
                <a:latin typeface="Consolas" panose="020B0609020204030204" pitchFamily="49" charset="0"/>
              </a:rPr>
              <a:t>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$gt</a:t>
            </a:r>
            <a:r>
              <a:rPr lang="en-IN" sz="1600" dirty="0">
                <a:solidFill>
                  <a:srgbClr val="6688CC"/>
                </a:solidFill>
                <a:latin typeface="Consolas" panose="020B0609020204030204" pitchFamily="49" charset="0"/>
              </a:rPr>
              <a:t>:</a:t>
            </a:r>
            <a:r>
              <a:rPr lang="en-IN" sz="1600" b="0" dirty="0">
                <a:solidFill>
                  <a:srgbClr val="3B3B3B"/>
                </a:solidFill>
                <a:effectLst/>
                <a:highlight>
                  <a:srgbClr val="FFFFFF"/>
                </a:highlight>
                <a:latin typeface="Consolas" panose="020B0609020204030204" pitchFamily="49" charset="0"/>
              </a:rPr>
              <a:t> </a:t>
            </a:r>
            <a:r>
              <a:rPr lang="en-IN" sz="1600" dirty="0">
                <a:solidFill>
                  <a:srgbClr val="F280D0"/>
                </a:solidFill>
                <a:latin typeface="Consolas" panose="020B0609020204030204" pitchFamily="49" charset="0"/>
              </a:rPr>
              <a:t>250</a:t>
            </a:r>
            <a:r>
              <a:rPr lang="en-IN" sz="1600" b="0" dirty="0">
                <a:solidFill>
                  <a:srgbClr val="3B3B3B"/>
                </a:solidFill>
                <a:effectLst/>
                <a:highlight>
                  <a:srgbClr val="FFFFFF"/>
                </a:highlight>
                <a:latin typeface="Consolas" panose="020B0609020204030204" pitchFamily="49" charset="0"/>
              </a:rPr>
              <a:t> </a:t>
            </a:r>
            <a:r>
              <a:rPr lang="en-IN" sz="1600" dirty="0">
                <a:solidFill>
                  <a:srgbClr val="6688CC"/>
                </a:solidFill>
                <a:latin typeface="Consolas" panose="020B0609020204030204" pitchFamily="49" charset="0"/>
              </a:rPr>
              <a:t>} },</a:t>
            </a:r>
            <a:r>
              <a:rPr lang="en-IN" sz="1600" b="0" dirty="0">
                <a:solidFill>
                  <a:srgbClr val="3B3B3B"/>
                </a:solidFill>
                <a:effectLst/>
                <a:highlight>
                  <a:srgbClr val="FFFFFF"/>
                </a:highlight>
                <a:latin typeface="Consolas" panose="020B0609020204030204" pitchFamily="49" charset="0"/>
              </a:rPr>
              <a:t> </a:t>
            </a:r>
            <a:r>
              <a:rPr lang="en-IN" sz="1600" dirty="0">
                <a:solidFill>
                  <a:srgbClr val="6688CC"/>
                </a:solidFill>
                <a:latin typeface="Consolas" panose="020B0609020204030204" pitchFamily="49" charset="0"/>
              </a:rPr>
              <a:t>{</a:t>
            </a:r>
            <a:r>
              <a:rPr lang="en-IN" sz="1600" b="0" dirty="0">
                <a:solidFill>
                  <a:srgbClr val="3B3B3B"/>
                </a:solidFill>
                <a:effectLst/>
                <a:highlight>
                  <a:srgbClr val="FFFFFF"/>
                </a:highlight>
                <a:latin typeface="Consolas" panose="020B0609020204030204" pitchFamily="49" charset="0"/>
              </a:rPr>
              <a:t> </a:t>
            </a:r>
            <a:r>
              <a:rPr lang="en-IN" sz="1600" b="0" dirty="0">
                <a:solidFill>
                  <a:srgbClr val="001080"/>
                </a:solidFill>
                <a:effectLst/>
                <a:highlight>
                  <a:srgbClr val="FFFFFF"/>
                </a:highlight>
                <a:latin typeface="Consolas" panose="020B0609020204030204" pitchFamily="49" charset="0"/>
              </a:rPr>
              <a:t>projection:</a:t>
            </a:r>
            <a:r>
              <a:rPr lang="en-IN" sz="1600" b="0" dirty="0">
                <a:solidFill>
                  <a:srgbClr val="3B3B3B"/>
                </a:solidFill>
                <a:effectLst/>
                <a:highlight>
                  <a:srgbClr val="FFFFFF"/>
                </a:highlight>
                <a:latin typeface="Consolas" panose="020B0609020204030204" pitchFamily="49" charset="0"/>
              </a:rPr>
              <a:t> </a:t>
            </a:r>
            <a:r>
              <a:rPr lang="en-IN" sz="1600" dirty="0">
                <a:solidFill>
                  <a:srgbClr val="6688CC"/>
                </a:solidFill>
                <a:latin typeface="Consolas" panose="020B0609020204030204" pitchFamily="49" charset="0"/>
              </a:rPr>
              <a:t>{</a:t>
            </a:r>
            <a:r>
              <a:rPr lang="en-IN" sz="1600" b="0" dirty="0">
                <a:solidFill>
                  <a:srgbClr val="3B3B3B"/>
                </a:solidFill>
                <a:effectLst/>
                <a:highlight>
                  <a:srgbClr val="FFFFFF"/>
                </a:highlight>
                <a:latin typeface="Consolas" panose="020B0609020204030204" pitchFamily="49" charset="0"/>
              </a:rPr>
              <a:t> </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a:t>
            </a:r>
            <a:r>
              <a:rPr lang="en-IN" sz="1600" b="0" dirty="0">
                <a:solidFill>
                  <a:srgbClr val="3B3B3B"/>
                </a:solidFill>
                <a:effectLst/>
                <a:highlight>
                  <a:srgbClr val="FFFFFF"/>
                </a:highlight>
                <a:latin typeface="Consolas" panose="020B0609020204030204" pitchFamily="49" charset="0"/>
              </a:rPr>
              <a:t> </a:t>
            </a:r>
            <a:r>
              <a:rPr lang="en-IN" sz="1600" dirty="0">
                <a:solidFill>
                  <a:srgbClr val="6688CC"/>
                </a:solidFill>
                <a:latin typeface="Consolas" panose="020B0609020204030204" pitchFamily="49" charset="0"/>
              </a:rPr>
              <a:t>movie_title: </a:t>
            </a:r>
            <a:r>
              <a:rPr lang="en-IN" sz="1600" dirty="0">
                <a:solidFill>
                  <a:srgbClr val="F280D0"/>
                </a:solidFill>
                <a:latin typeface="Consolas" panose="020B0609020204030204" pitchFamily="49" charset="0"/>
              </a:rPr>
              <a:t>true</a:t>
            </a:r>
            <a:r>
              <a:rPr lang="en-IN" sz="1600" b="0" dirty="0">
                <a:solidFill>
                  <a:srgbClr val="3B3B3B"/>
                </a:solidFill>
                <a:effectLst/>
                <a:highlight>
                  <a:srgbClr val="FFFFFF"/>
                </a:highlight>
                <a:latin typeface="Consolas" panose="020B0609020204030204" pitchFamily="49" charset="0"/>
              </a:rPr>
              <a:t>, </a:t>
            </a:r>
            <a:r>
              <a:rPr lang="en-IN" sz="1600" dirty="0">
                <a:solidFill>
                  <a:srgbClr val="6688CC"/>
                </a:solidFill>
                <a:latin typeface="Consolas" panose="020B0609020204030204" pitchFamily="49" charset="0"/>
              </a:rPr>
              <a:t>duration:</a:t>
            </a:r>
            <a:r>
              <a:rPr lang="en-IN" sz="1600" dirty="0">
                <a:solidFill>
                  <a:srgbClr val="F280D0"/>
                </a:solidFill>
                <a:latin typeface="Consolas" panose="020B0609020204030204" pitchFamily="49" charset="0"/>
              </a:rPr>
              <a:t>true</a:t>
            </a:r>
            <a:r>
              <a:rPr lang="en-IN" sz="1600" b="0" dirty="0">
                <a:solidFill>
                  <a:srgbClr val="3B3B3B"/>
                </a:solidFill>
                <a:effectLst/>
                <a:highlight>
                  <a:srgbClr val="FFFFFF"/>
                </a:highlight>
                <a:latin typeface="Consolas" panose="020B0609020204030204" pitchFamily="49" charset="0"/>
              </a:rPr>
              <a:t> </a:t>
            </a:r>
            <a:r>
              <a:rPr lang="en-IN" sz="1600" dirty="0">
                <a:solidFill>
                  <a:srgbClr val="6688CC"/>
                </a:solidFill>
                <a:latin typeface="Consolas" panose="020B0609020204030204" pitchFamily="49" charset="0"/>
              </a:rPr>
              <a:t>} } );</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DDBB88"/>
                </a:solidFill>
                <a:latin typeface="Consolas" panose="020B0609020204030204" pitchFamily="49" charset="0"/>
              </a:rPr>
              <a:t>fn1</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US" sz="1600" i="1" dirty="0">
                <a:solidFill>
                  <a:srgbClr val="9966B8"/>
                </a:solidFill>
                <a:latin typeface="Consolas" panose="020B0609020204030204" pitchFamily="49" charset="0"/>
              </a:rPr>
              <a:t>function</a:t>
            </a:r>
            <a:r>
              <a:rPr lang="en-US" sz="1600" b="0" dirty="0">
                <a:solidFill>
                  <a:srgbClr val="3B3B3B"/>
                </a:solidFill>
                <a:effectLst/>
                <a:highlight>
                  <a:srgbClr val="FFFFFF"/>
                </a:highlight>
                <a:latin typeface="Consolas" panose="020B0609020204030204" pitchFamily="49" charset="0"/>
              </a:rPr>
              <a:t> </a:t>
            </a:r>
            <a:r>
              <a:rPr lang="en-US" sz="1600" dirty="0">
                <a:solidFill>
                  <a:srgbClr val="DDBB88"/>
                </a:solidFill>
                <a:latin typeface="Consolas" panose="020B0609020204030204" pitchFamily="49" charset="0"/>
              </a:rPr>
              <a:t>fn1</a:t>
            </a:r>
            <a:r>
              <a:rPr lang="en-US" sz="1600" dirty="0">
                <a:solidFill>
                  <a:srgbClr val="6688CC"/>
                </a:solidFill>
                <a:latin typeface="Consolas" panose="020B0609020204030204" pitchFamily="49" charset="0"/>
              </a:rPr>
              <a:t>(doc) {</a:t>
            </a:r>
          </a:p>
          <a:p>
            <a:r>
              <a:rPr lang="en-US" sz="1600" b="0" dirty="0">
                <a:solidFill>
                  <a:srgbClr val="3B3B3B"/>
                </a:solidFill>
                <a:effectLst/>
                <a:highlight>
                  <a:srgbClr val="FFFFFF"/>
                </a:highlight>
                <a:latin typeface="Consolas" panose="020B0609020204030204" pitchFamily="49" charset="0"/>
              </a:rPr>
              <a:t>    </a:t>
            </a:r>
            <a:r>
              <a:rPr lang="en-US" sz="1600" b="0" dirty="0">
                <a:solidFill>
                  <a:srgbClr val="AF00DB"/>
                </a:solidFill>
                <a:effectLst/>
                <a:highlight>
                  <a:srgbClr val="FFFFFF"/>
                </a:highlight>
                <a:latin typeface="Consolas" panose="020B0609020204030204" pitchFamily="49" charset="0"/>
              </a:rPr>
              <a:t>return</a:t>
            </a:r>
            <a:r>
              <a:rPr lang="en-US" sz="1600" b="0" dirty="0">
                <a:solidFill>
                  <a:srgbClr val="3B3B3B"/>
                </a:solidFill>
                <a:effectLst/>
                <a:highlight>
                  <a:srgbClr val="FFFFFF"/>
                </a:highlight>
                <a:latin typeface="Consolas" panose="020B0609020204030204" pitchFamily="49" charset="0"/>
              </a:rPr>
              <a:t> </a:t>
            </a:r>
            <a:r>
              <a:rPr lang="en-US" sz="1600" dirty="0">
                <a:solidFill>
                  <a:srgbClr val="6688CC"/>
                </a:solidFill>
                <a:latin typeface="Consolas" panose="020B0609020204030204" pitchFamily="49" charset="0"/>
              </a:rPr>
              <a:t>doc</a:t>
            </a:r>
            <a:r>
              <a:rPr lang="en-US" sz="1600" b="0" dirty="0">
                <a:solidFill>
                  <a:srgbClr val="3B3B3B"/>
                </a:solidFill>
                <a:effectLst/>
                <a:highlight>
                  <a:srgbClr val="FFFFFF"/>
                </a:highlight>
                <a:latin typeface="Consolas" panose="020B0609020204030204" pitchFamily="49" charset="0"/>
              </a:rPr>
              <a:t>.</a:t>
            </a:r>
            <a:r>
              <a:rPr lang="en-US" sz="1600" dirty="0">
                <a:solidFill>
                  <a:srgbClr val="6688CC"/>
                </a:solidFill>
                <a:latin typeface="Consolas" panose="020B0609020204030204" pitchFamily="49" charset="0"/>
              </a:rPr>
              <a:t>movie_title </a:t>
            </a:r>
            <a:r>
              <a:rPr lang="en-US" sz="1600" b="0" dirty="0">
                <a:solidFill>
                  <a:srgbClr val="000000"/>
                </a:solidFill>
                <a:effectLst/>
                <a:highlight>
                  <a:srgbClr val="FFFFFF"/>
                </a:highlight>
                <a:latin typeface="Consolas" panose="020B0609020204030204" pitchFamily="49" charset="0"/>
              </a:rPr>
              <a:t>+</a:t>
            </a:r>
            <a:r>
              <a:rPr lang="en-US" sz="1600" b="0" dirty="0">
                <a:solidFill>
                  <a:srgbClr val="3B3B3B"/>
                </a:solidFill>
                <a:effectLst/>
                <a:highlight>
                  <a:srgbClr val="FFFFFF"/>
                </a:highlight>
                <a:latin typeface="Consolas" panose="020B0609020204030204" pitchFamily="49" charset="0"/>
              </a:rPr>
              <a:t> </a:t>
            </a:r>
            <a:r>
              <a:rPr lang="en-US" sz="1600" dirty="0">
                <a:solidFill>
                  <a:srgbClr val="22AA44"/>
                </a:solidFill>
                <a:latin typeface="Consolas" panose="020B0609020204030204" pitchFamily="49" charset="0"/>
              </a:rPr>
              <a:t>" ---&gt; " </a:t>
            </a:r>
            <a:r>
              <a:rPr lang="en-US" sz="1600" b="0" dirty="0">
                <a:solidFill>
                  <a:srgbClr val="000000"/>
                </a:solidFill>
                <a:effectLst/>
                <a:highlight>
                  <a:srgbClr val="FFFFFF"/>
                </a:highlight>
                <a:latin typeface="Consolas" panose="020B0609020204030204" pitchFamily="49" charset="0"/>
              </a:rPr>
              <a:t>+</a:t>
            </a:r>
            <a:r>
              <a:rPr lang="en-US" sz="1600" b="0" dirty="0">
                <a:solidFill>
                  <a:srgbClr val="3B3B3B"/>
                </a:solidFill>
                <a:effectLst/>
                <a:highlight>
                  <a:srgbClr val="FFFFFF"/>
                </a:highlight>
                <a:latin typeface="Consolas" panose="020B0609020204030204" pitchFamily="49" charset="0"/>
              </a:rPr>
              <a:t> </a:t>
            </a:r>
            <a:r>
              <a:rPr lang="en-US" sz="1600" dirty="0">
                <a:solidFill>
                  <a:srgbClr val="6688CC"/>
                </a:solidFill>
                <a:latin typeface="Consolas" panose="020B0609020204030204" pitchFamily="49" charset="0"/>
              </a:rPr>
              <a:t>doc</a:t>
            </a:r>
            <a:r>
              <a:rPr lang="en-US" sz="1600" b="0" dirty="0">
                <a:solidFill>
                  <a:srgbClr val="3B3B3B"/>
                </a:solidFill>
                <a:effectLst/>
                <a:highlight>
                  <a:srgbClr val="FFFFFF"/>
                </a:highlight>
                <a:latin typeface="Consolas" panose="020B0609020204030204" pitchFamily="49" charset="0"/>
              </a:rPr>
              <a:t>.</a:t>
            </a:r>
            <a:r>
              <a:rPr lang="en-US" sz="1600" dirty="0">
                <a:solidFill>
                  <a:srgbClr val="6688CC"/>
                </a:solidFill>
                <a:latin typeface="Consolas" panose="020B0609020204030204" pitchFamily="49" charset="0"/>
              </a:rPr>
              <a:t>duration</a:t>
            </a:r>
          </a:p>
          <a:p>
            <a:r>
              <a:rPr lang="en-US" sz="1600" dirty="0">
                <a:solidFill>
                  <a:srgbClr val="6688CC"/>
                </a:solidFill>
                <a:latin typeface="Consolas" panose="020B0609020204030204" pitchFamily="49" charset="0"/>
              </a:rPr>
              <a:t>};</a:t>
            </a:r>
          </a:p>
          <a:p>
            <a:endParaRPr lang="en-IN" sz="400" dirty="0">
              <a:solidFill>
                <a:srgbClr val="6688CC"/>
              </a:solidFill>
              <a:latin typeface="Consolas" panose="020B0609020204030204" pitchFamily="49" charset="0"/>
            </a:endParaRP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061916263"/>
      </p:ext>
    </p:extLst>
  </p:cSld>
  <p:clrMapOvr>
    <a:masterClrMapping/>
  </p:clrMapOvr>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runtime collectionName and fieldNames</a:t>
            </a:r>
          </a:p>
        </p:txBody>
      </p:sp>
      <p:sp>
        <p:nvSpPr>
          <p:cNvPr id="3" name="Rectangle 2"/>
          <p:cNvSpPr/>
          <p:nvPr/>
        </p:nvSpPr>
        <p:spPr>
          <a:xfrm>
            <a:off x="262800" y="692696"/>
            <a:ext cx="11664000" cy="563231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_collectionName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_query</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_fieldList</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i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_collectionName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i.</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_query</a:t>
            </a:r>
            <a:r>
              <a:rPr lang="en-IN" sz="1600" dirty="0">
                <a:solidFill>
                  <a:srgbClr val="6688CC"/>
                </a:solidFill>
                <a:latin typeface="Consolas" panose="020B0609020204030204" pitchFamily="49" charset="0"/>
              </a:rPr>
              <a:t>,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_fieldList</a:t>
            </a:r>
            <a:r>
              <a:rPr lang="en-IN" sz="1600" dirty="0">
                <a:solidFill>
                  <a:srgbClr val="6688CC"/>
                </a:solidFill>
                <a:latin typeface="Consolas" panose="020B0609020204030204" pitchFamily="49" charset="0"/>
              </a:rPr>
              <a:t> } );</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endParaRPr lang="en-IN" sz="1600" dirty="0">
              <a:solidFill>
                <a:srgbClr val="DDBB88"/>
              </a:solidFill>
              <a:latin typeface="Consolas" panose="020B0609020204030204" pitchFamily="49" charset="0"/>
            </a:endParaRP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 { genres:</a:t>
            </a:r>
            <a:r>
              <a:rPr lang="en-IN" sz="1600" dirty="0">
                <a:solidFill>
                  <a:srgbClr val="22AA44"/>
                </a:solidFill>
                <a:latin typeface="Consolas" panose="020B0609020204030204" pitchFamily="49" charset="0"/>
              </a:rPr>
              <a:t>/</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Horror</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relese: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569610173"/>
      </p:ext>
    </p:extLst>
  </p:cSld>
  <p:clrMapOvr>
    <a:masterClrMapping/>
  </p:clrMapOvr>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).filter( { query } ).project( { fieldList } )</a:t>
            </a:r>
          </a:p>
        </p:txBody>
      </p:sp>
      <p:sp>
        <p:nvSpPr>
          <p:cNvPr id="3" name="Rectangle 2"/>
          <p:cNvSpPr/>
          <p:nvPr/>
        </p:nvSpPr>
        <p:spPr>
          <a:xfrm>
            <a:off x="262800" y="881419"/>
            <a:ext cx="11664000" cy="513986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a:t>
            </a:r>
            <a:r>
              <a:rPr lang="en-IN" sz="1600" dirty="0">
                <a:solidFill>
                  <a:srgbClr val="DDBB88"/>
                </a:solidFill>
                <a:latin typeface="Consolas" panose="020B0609020204030204" pitchFamily="49" charset="0"/>
              </a:rPr>
              <a:t>filter</a:t>
            </a:r>
            <a:r>
              <a:rPr lang="en-IN" sz="1600" dirty="0">
                <a:solidFill>
                  <a:srgbClr val="6688CC"/>
                </a:solidFill>
                <a:latin typeface="Consolas" panose="020B0609020204030204" pitchFamily="49" charset="0"/>
              </a:rPr>
              <a:t>({language:</a:t>
            </a:r>
            <a:r>
              <a:rPr lang="en-IN" sz="1600" dirty="0">
                <a:solidFill>
                  <a:srgbClr val="22AA44"/>
                </a:solidFill>
                <a:latin typeface="Consolas" panose="020B0609020204030204" pitchFamily="49" charset="0"/>
              </a:rPr>
              <a:t>'Hindi'</a:t>
            </a:r>
            <a:r>
              <a:rPr lang="en-IN" sz="1600" dirty="0">
                <a:solidFill>
                  <a:srgbClr val="6688CC"/>
                </a:solidFill>
                <a:latin typeface="Consolas" panose="020B0609020204030204" pitchFamily="49" charset="0"/>
              </a:rPr>
              <a:t>}).</a:t>
            </a:r>
            <a:r>
              <a:rPr lang="en-IN" sz="1600" dirty="0">
                <a:solidFill>
                  <a:srgbClr val="DDBB88"/>
                </a:solidFill>
                <a:latin typeface="Consolas" panose="020B0609020204030204" pitchFamily="49"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movie_title: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language: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5021447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319602089"/>
              </p:ext>
            </p:extLst>
          </p:nvPr>
        </p:nvGraphicFramePr>
        <p:xfrm>
          <a:off x="1524000" y="1066800"/>
          <a:ext cx="9144000" cy="2875590"/>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OR</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either clause.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AND</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both clauses.</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Inverts the effect of a query expression and returns documents that do not match the query expression.</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3" name="Rectangle 2">
            <a:extLst>
              <a:ext uri="{FF2B5EF4-FFF2-40B4-BE49-F238E27FC236}">
                <a16:creationId xmlns:a16="http://schemas.microsoft.com/office/drawing/2014/main" id="{CCC7FFE9-78C9-4609-9BB6-88A0F0E584F5}"/>
              </a:ext>
            </a:extLst>
          </p:cNvPr>
          <p:cNvSpPr/>
          <p:nvPr/>
        </p:nvSpPr>
        <p:spPr>
          <a:xfrm>
            <a:off x="1415480" y="4510861"/>
            <a:ext cx="9252520" cy="2031325"/>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$or</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'manager'</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$and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sal</a:t>
            </a:r>
            <a:r>
              <a:rPr lang="en-IN">
                <a:latin typeface="Source Code Pro" panose="020B0509030403020204"/>
                <a:ea typeface="Source Code Pro" panose="020B0509030403020204" pitchFamily="49" charset="0"/>
                <a:cs typeface="Calibri" panose="020F0502020204030204" pitchFamily="34" charset="0"/>
              </a:rPr>
              <a:t>: </a:t>
            </a:r>
            <a:r>
              <a:rPr lang="en-IN">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a:solidFill>
                  <a:srgbClr val="B22251"/>
                </a:solidFill>
                <a:latin typeface="Source Code Pro" panose="020B0509030403020204"/>
                <a:ea typeface="Source Code Pro" panose="020B0509030403020204" pitchFamily="49" charset="0"/>
                <a:cs typeface="Calibri" panose="020F0502020204030204" pitchFamily="34" charset="0"/>
              </a:rPr>
              <a:t>$</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gt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a:ea typeface="Source Code Pro" panose="020B0509030403020204" pitchFamily="49" charset="0"/>
              </a:rPr>
              <a:t>3000</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IN" dirty="0">
                <a:latin typeface="Source Code Pro" panose="020B0509030403020204"/>
                <a:ea typeface="Source Code Pro" panose="020B0509030403020204" pitchFamily="49" charset="0"/>
                <a:cs typeface="Calibri" panose="020F0502020204030204" pitchFamily="34" charset="0"/>
              </a:rPr>
              <a:t>, ename: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job: true, sal: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rPr>
              <a:t>.emp.</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rPr>
              <a:t>JOB: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$in</a:t>
            </a:r>
            <a:r>
              <a:rPr lang="en-IN" dirty="0">
                <a:latin typeface="Source Code Pro" panose="020B0509030403020204"/>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'manager'</a:t>
            </a:r>
            <a:r>
              <a:rPr lang="en-IN" dirty="0">
                <a:latin typeface="Source Code Pro" panose="020B0509030403020204"/>
              </a:rPr>
              <a:t>,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false</a:t>
            </a:r>
            <a:r>
              <a:rPr lang="en-IN" dirty="0">
                <a:latin typeface="Source Code Pro" panose="020B0509030403020204"/>
              </a:rPr>
              <a:t>, ename: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rPr>
              <a:t>, job: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a:t>
            </a:r>
          </a:p>
          <a:p>
            <a:pPr marL="342900" indent="-342900">
              <a:buFont typeface="Arial" panose="020B0604020202020204" pitchFamily="34" charset="0"/>
              <a:buChar char="•"/>
            </a:pPr>
            <a:endParaRPr lang="en-IN" dirty="0">
              <a:latin typeface="Source Code Pro" panose="020B0509030403020204"/>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4204804297"/>
      </p:ext>
    </p:extLst>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43467857"/>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first document from the ‘movies’ collection whose</a:t>
                      </a:r>
                      <a:r>
                        <a:rPr lang="en-US" baseline="0" dirty="0">
                          <a:latin typeface="Source Code Pro" panose="020B0509030403020204" pitchFamily="49" charset="0"/>
                          <a:ea typeface="Source Code Pro" panose="020B0509030403020204" pitchFamily="49" charset="0"/>
                        </a:rPr>
                        <a:t> genres starts with a letter ‘H’</a:t>
                      </a:r>
                      <a:r>
                        <a:rPr lang="en-US" dirty="0">
                          <a:latin typeface="Source Code Pro" panose="020B0509030403020204" pitchFamily="49" charset="0"/>
                          <a:ea typeface="Source Code Pro" panose="020B0509030403020204" pitchFamily="49" charset="0"/>
                        </a:rPr>
                        <a:t> and give alias name</a:t>
                      </a:r>
                      <a:r>
                        <a:rPr lang="en-US" baseline="0" dirty="0">
                          <a:latin typeface="Source Code Pro" panose="020B0509030403020204" pitchFamily="49" charset="0"/>
                          <a:ea typeface="Source Code Pro" panose="020B0509030403020204" pitchFamily="49" charset="0"/>
                        </a:rPr>
                        <a:t> to movie_title field </a:t>
                      </a:r>
                      <a:r>
                        <a:rPr lang="en-US" dirty="0">
                          <a:latin typeface="Source Code Pro" panose="020B0509030403020204" pitchFamily="49" charset="0"/>
                          <a:ea typeface="Source Code Pro" panose="020B0509030403020204" pitchFamily="49" charset="0"/>
                        </a:rPr>
                        <a:t>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 { projection }) - like</a:t>
            </a:r>
          </a:p>
        </p:txBody>
      </p:sp>
      <p:sp>
        <p:nvSpPr>
          <p:cNvPr id="3" name="Rectangle 2"/>
          <p:cNvSpPr/>
          <p:nvPr/>
        </p:nvSpPr>
        <p:spPr>
          <a:xfrm>
            <a:off x="262800" y="1340768"/>
            <a:ext cx="11664000" cy="538609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genres:</a:t>
            </a:r>
            <a:r>
              <a:rPr lang="en-IN" sz="1600" dirty="0">
                <a:solidFill>
                  <a:srgbClr val="22AA44"/>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H/</a:t>
            </a:r>
            <a:r>
              <a:rPr lang="en-IN" sz="1600" dirty="0">
                <a:solidFill>
                  <a:srgbClr val="6688CC"/>
                </a:solidFill>
                <a:latin typeface="Consolas" panose="020B0609020204030204" pitchFamily="49" charset="0"/>
              </a:rPr>
              <a:t> },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genres: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(doc.Title, doc.genres);</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499291662"/>
      </p:ext>
    </p:extLst>
  </p:cSld>
  <p:clrMapOvr>
    <a:masterClrMapping/>
  </p:clrMapOvr>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 { projection }) - $exists</a:t>
            </a:r>
          </a:p>
        </p:txBody>
      </p:sp>
      <p:sp>
        <p:nvSpPr>
          <p:cNvPr id="3" name="Rectangle 2"/>
          <p:cNvSpPr/>
          <p:nvPr/>
        </p:nvSpPr>
        <p:spPr>
          <a:xfrm>
            <a:off x="262800" y="764704"/>
            <a:ext cx="11664000" cy="538609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"emp"</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phone: { </a:t>
            </a:r>
            <a:r>
              <a:rPr lang="en-IN" sz="1600" b="0" i="1" dirty="0">
                <a:solidFill>
                  <a:srgbClr val="FB9A4B"/>
                </a:solidFill>
                <a:effectLst/>
                <a:latin typeface="Consolas" panose="020B0609020204030204" pitchFamily="49" charset="0"/>
              </a:rPr>
              <a:t>$exists</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genres: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(doc.Title, doc.genres);</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513183360"/>
      </p:ext>
    </p:extLst>
  </p:cSld>
  <p:clrMapOvr>
    <a:masterClrMapping/>
  </p:clrMapOvr>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8000186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all document from the ‘movies’ collection whose color = ‘Eastman’ and language = ‘Hindi’ and genres = ‘Comedy’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262800" y="1412776"/>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6688CC"/>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({color:</a:t>
            </a:r>
            <a:r>
              <a:rPr lang="en-IN" sz="1600" dirty="0">
                <a:solidFill>
                  <a:srgbClr val="22AA44"/>
                </a:solidFill>
                <a:latin typeface="Consolas" panose="020B0609020204030204" pitchFamily="49" charset="0"/>
              </a:rPr>
              <a:t>'Eastman'</a:t>
            </a:r>
            <a:r>
              <a:rPr lang="en-IN" sz="1600" dirty="0">
                <a:solidFill>
                  <a:srgbClr val="6688CC"/>
                </a:solidFill>
                <a:latin typeface="Consolas" panose="020B0609020204030204" pitchFamily="49" charset="0"/>
              </a:rPr>
              <a:t>, language:</a:t>
            </a:r>
            <a:r>
              <a:rPr lang="en-IN" sz="1600" dirty="0">
                <a:solidFill>
                  <a:srgbClr val="22AA44"/>
                </a:solidFill>
                <a:latin typeface="Consolas" panose="020B0609020204030204" pitchFamily="49" charset="0"/>
              </a:rPr>
              <a:t>"Hindi"</a:t>
            </a:r>
            <a:r>
              <a:rPr lang="en-IN" sz="1600" dirty="0">
                <a:solidFill>
                  <a:srgbClr val="6688CC"/>
                </a:solidFill>
                <a:latin typeface="Consolas" panose="020B0609020204030204" pitchFamily="49" charset="0"/>
              </a:rPr>
              <a:t>, genres:</a:t>
            </a:r>
            <a:r>
              <a:rPr lang="en-IN" sz="1600" dirty="0">
                <a:solidFill>
                  <a:srgbClr val="22AA44"/>
                </a:solidFill>
                <a:latin typeface="Consolas" panose="020B0609020204030204" pitchFamily="49" charset="0"/>
              </a:rPr>
              <a:t>"Comedy"</a:t>
            </a:r>
            <a:r>
              <a:rPr lang="en-IN" sz="1600" dirty="0">
                <a:solidFill>
                  <a:srgbClr val="6688CC"/>
                </a:solidFill>
                <a:latin typeface="Consolas" panose="020B0609020204030204" pitchFamily="49" charset="0"/>
              </a:rPr>
              <a:t>},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language: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 { projection })</a:t>
            </a:r>
          </a:p>
        </p:txBody>
      </p:sp>
    </p:spTree>
    <p:extLst>
      <p:ext uri="{BB962C8B-B14F-4D97-AF65-F5344CB8AC3E}">
        <p14:creationId xmlns:p14="http://schemas.microsoft.com/office/powerpoint/2010/main" val="3099371511"/>
      </p:ext>
    </p:extLst>
  </p:cSld>
  <p:clrMapOvr>
    <a:masterClrMapping/>
  </p:clrMapOvr>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as variable }, { projection as variable})</a:t>
            </a:r>
          </a:p>
        </p:txBody>
      </p:sp>
      <p:sp>
        <p:nvSpPr>
          <p:cNvPr id="3" name="Rectangle 2"/>
          <p:cNvSpPr/>
          <p:nvPr/>
        </p:nvSpPr>
        <p:spPr>
          <a:xfrm>
            <a:off x="262800" y="893033"/>
            <a:ext cx="11664000" cy="563231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8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a:t>
            </a:r>
            <a:r>
              <a:rPr lang="en-IN" sz="1600" dirty="0">
                <a:solidFill>
                  <a:srgbClr val="B22251"/>
                </a:solidFill>
                <a:latin typeface="Consolas" panose="020B0609020204030204" pitchFamily="49" charset="0"/>
              </a:rPr>
              <a:t>query</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 country: </a:t>
            </a:r>
            <a:r>
              <a:rPr lang="en-IN" sz="1600" dirty="0">
                <a:solidFill>
                  <a:srgbClr val="22AA44"/>
                </a:solidFill>
                <a:latin typeface="Consolas" panose="020B0609020204030204" pitchFamily="49" charset="0"/>
              </a:rPr>
              <a:t>'USA'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a:t>
            </a:r>
            <a:r>
              <a:rPr lang="en-IN" sz="1600" dirty="0">
                <a:solidFill>
                  <a:srgbClr val="B22251"/>
                </a:solidFill>
                <a:latin typeface="Consolas" panose="020B0609020204030204" pitchFamily="49" charset="0"/>
              </a:rPr>
              <a:t>fieldList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 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country:</a:t>
            </a:r>
            <a:r>
              <a:rPr lang="en-IN" sz="1600" dirty="0">
                <a:solidFill>
                  <a:srgbClr val="F280D0"/>
                </a:solidFill>
                <a:latin typeface="Consolas" panose="020B0609020204030204" pitchFamily="49" charset="0"/>
              </a:rPr>
              <a:t>true </a:t>
            </a:r>
            <a:r>
              <a:rPr lang="en-IN" sz="1600" dirty="0">
                <a:solidFill>
                  <a:srgbClr val="6688CC"/>
                </a:solidFill>
                <a:latin typeface="Consolas" panose="020B0609020204030204" pitchFamily="49" charset="0"/>
              </a:rPr>
              <a:t>}</a:t>
            </a:r>
          </a:p>
          <a:p>
            <a:endParaRPr lang="en-IN" sz="8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a:t>
            </a:r>
            <a:r>
              <a:rPr lang="en-IN" sz="1600" dirty="0">
                <a:solidFill>
                  <a:srgbClr val="B22251"/>
                </a:solidFill>
                <a:latin typeface="Consolas" panose="020B0609020204030204" pitchFamily="49" charset="0"/>
              </a:rPr>
              <a:t>query</a:t>
            </a:r>
            <a:r>
              <a:rPr lang="en-IN" sz="1600" dirty="0">
                <a:solidFill>
                  <a:srgbClr val="6688CC"/>
                </a:solidFill>
                <a:latin typeface="Consolas" panose="020B0609020204030204" pitchFamily="49" charset="0"/>
              </a:rPr>
              <a:t>,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a:t>
            </a:r>
            <a:r>
              <a:rPr lang="en-IN" sz="1600" dirty="0">
                <a:solidFill>
                  <a:srgbClr val="B22251"/>
                </a:solidFill>
                <a:latin typeface="Consolas" panose="020B0609020204030204" pitchFamily="49" charset="0"/>
              </a:rPr>
              <a:t>fieldList</a:t>
            </a:r>
            <a:r>
              <a:rPr lang="en-IN" sz="1600" dirty="0">
                <a:solidFill>
                  <a:srgbClr val="6688CC"/>
                </a:solidFill>
                <a:latin typeface="Consolas" panose="020B0609020204030204" pitchFamily="49" charset="0"/>
              </a:rPr>
              <a:t> });</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432243334"/>
      </p:ext>
    </p:extLst>
  </p:cSld>
  <p:clrMapOvr>
    <a:masterClrMapping/>
  </p:clrMapOvr>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as variable }, { projection as variable})</a:t>
            </a:r>
          </a:p>
        </p:txBody>
      </p:sp>
      <p:sp>
        <p:nvSpPr>
          <p:cNvPr id="2" name="Rectangle 1"/>
          <p:cNvSpPr/>
          <p:nvPr/>
        </p:nvSpPr>
        <p:spPr>
          <a:xfrm>
            <a:off x="262800" y="852383"/>
            <a:ext cx="11664000" cy="600164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endParaRPr lang="en-IN" sz="8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query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$and</a:t>
            </a:r>
            <a:r>
              <a:rPr lang="en-IN" sz="1600" dirty="0">
                <a:solidFill>
                  <a:srgbClr val="6688CC"/>
                </a:solidFill>
                <a:latin typeface="Consolas" panose="020B0609020204030204" pitchFamily="49" charset="0"/>
              </a:rPr>
              <a:t>:[ {country: </a:t>
            </a:r>
            <a:r>
              <a:rPr lang="en-IN" sz="1600" dirty="0">
                <a:solidFill>
                  <a:srgbClr val="22AA44"/>
                </a:solidFill>
                <a:latin typeface="Consolas" panose="020B0609020204030204" pitchFamily="49" charset="0"/>
              </a:rPr>
              <a:t>'USA' </a:t>
            </a:r>
            <a:r>
              <a:rPr lang="en-IN" sz="1600" dirty="0">
                <a:solidFill>
                  <a:srgbClr val="6688CC"/>
                </a:solidFill>
                <a:latin typeface="Consolas" panose="020B0609020204030204" pitchFamily="49" charset="0"/>
              </a:rPr>
              <a:t>}, { genres:{</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$ne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a:t>
            </a:r>
          </a:p>
          <a:p>
            <a:pPr marL="901700" indent="-901700"/>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fieldList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country:</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a:t>
            </a:r>
          </a:p>
          <a:p>
            <a:pPr marL="901700" indent="-901700"/>
            <a:endParaRPr lang="en-IN" sz="8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(query,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:fieldList});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544397604"/>
      </p:ext>
    </p:extLst>
  </p:cSld>
  <p:clrMapOvr>
    <a:masterClrMapping/>
  </p:clrMapOvr>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220194417"/>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nth-document from the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find().skip{ m.countDocuments() – param }</a:t>
            </a:r>
          </a:p>
        </p:txBody>
      </p:sp>
      <p:sp>
        <p:nvSpPr>
          <p:cNvPr id="3" name="Rectangle 2"/>
          <p:cNvSpPr/>
          <p:nvPr/>
        </p:nvSpPr>
        <p:spPr>
          <a:xfrm>
            <a:off x="262800" y="1324500"/>
            <a:ext cx="11664000" cy="513986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x</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skip</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countDocuments</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x</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(doc.ename, doc.job, doc.sal);</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4</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4256340669"/>
      </p:ext>
    </p:extLst>
  </p:cSld>
  <p:clrMapOvr>
    <a:masterClrMapping/>
  </p:clrMapOvr>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first document from the ‘movies’ collection, give alias name to movie_title field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findOne( {  }, { projection })</a:t>
            </a:r>
          </a:p>
        </p:txBody>
      </p:sp>
      <p:sp>
        <p:nvSpPr>
          <p:cNvPr id="3" name="Rectangle 2"/>
          <p:cNvSpPr/>
          <p:nvPr/>
        </p:nvSpPr>
        <p:spPr>
          <a:xfrm>
            <a:off x="262800" y="1568981"/>
            <a:ext cx="1166400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findOne</a:t>
            </a:r>
            <a:r>
              <a:rPr lang="en-IN" sz="1600" dirty="0">
                <a:solidFill>
                  <a:srgbClr val="6688CC"/>
                </a:solidFill>
                <a:latin typeface="Consolas" panose="020B0609020204030204" pitchFamily="49" charset="0"/>
              </a:rPr>
              <a:t>({},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(cursor);</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691892340"/>
      </p:ext>
    </p:extLst>
  </p:cSld>
  <p:clrMapOvr>
    <a:masterClrMapping/>
  </p:clrMapOvr>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90882152"/>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display all documents from ‘movies’ database.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a:t>
            </a:r>
          </a:p>
        </p:txBody>
      </p:sp>
      <p:sp>
        <p:nvSpPr>
          <p:cNvPr id="7" name="Rectangle 6"/>
          <p:cNvSpPr/>
          <p:nvPr/>
        </p:nvSpPr>
        <p:spPr>
          <a:xfrm>
            <a:off x="262800" y="1312887"/>
            <a:ext cx="11664000" cy="5324535"/>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(doc.movie_title);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851653871"/>
      </p:ext>
    </p:extLst>
  </p:cSld>
  <p:clrMapOvr>
    <a:masterClrMapping/>
  </p:clrMapOvr>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documents from every collection in the database.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262800" y="1278914"/>
            <a:ext cx="11664000" cy="567847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a:t>
            </a:r>
            <a:r>
              <a:rPr lang="en-IN" sz="1600" dirty="0">
                <a:solidFill>
                  <a:srgbClr val="6688CC"/>
                </a:solidFill>
                <a:latin typeface="Consolas" panose="020B0609020204030204" pitchFamily="49" charset="0"/>
              </a:rPr>
              <a:t>);</a:t>
            </a:r>
          </a:p>
          <a:p>
            <a:br>
              <a:rPr lang="en-IN" sz="3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cursor1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cursor1)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cursor2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cursor2)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a:t>
            </a:r>
          </a:p>
        </p:txBody>
      </p:sp>
    </p:spTree>
    <p:extLst>
      <p:ext uri="{BB962C8B-B14F-4D97-AF65-F5344CB8AC3E}">
        <p14:creationId xmlns:p14="http://schemas.microsoft.com/office/powerpoint/2010/main" val="2795257301"/>
      </p:ext>
    </p:extLst>
  </p:cSld>
  <p:clrMapOvr>
    <a:masterClrMapping/>
  </p:clrMapOvr>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347932540"/>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all document using aggregate method from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2" name="Rectangle 1"/>
          <p:cNvSpPr/>
          <p:nvPr/>
        </p:nvSpPr>
        <p:spPr>
          <a:xfrm>
            <a:off x="262800" y="1371247"/>
            <a:ext cx="11664000" cy="537070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5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relese: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movie_title: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gross:</a:t>
            </a:r>
            <a:r>
              <a:rPr lang="en-IN" sz="1600" dirty="0">
                <a:solidFill>
                  <a:srgbClr val="F280D0"/>
                </a:solidFill>
                <a:latin typeface="Consolas" panose="020B0609020204030204" pitchFamily="49" charset="0"/>
              </a:rPr>
              <a:t>true </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(doc._id, doc.relese, doc.color, doc.director, doc.movie_title, doc.genres, doc.gross);</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400" dirty="0">
                <a:solidFill>
                  <a:srgbClr val="DDBB88"/>
                </a:solidFill>
                <a:latin typeface="Consolas" panose="020B0609020204030204" pitchFamily="49" charset="0"/>
              </a:rPr>
              <a:t>run</a:t>
            </a:r>
            <a:r>
              <a:rPr lang="en-IN" sz="1400" dirty="0">
                <a:solidFill>
                  <a:srgbClr val="6688CC"/>
                </a:solidFill>
                <a:latin typeface="Consolas" panose="020B0609020204030204" pitchFamily="49" charset="0"/>
              </a:rPr>
              <a:t>();</a:t>
            </a:r>
            <a:endParaRPr lang="en-IN" sz="1400" b="0" dirty="0">
              <a:solidFill>
                <a:srgbClr val="6688CC"/>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$project } ])</a:t>
            </a:r>
          </a:p>
        </p:txBody>
      </p:sp>
    </p:spTree>
    <p:extLst>
      <p:ext uri="{BB962C8B-B14F-4D97-AF65-F5344CB8AC3E}">
        <p14:creationId xmlns:p14="http://schemas.microsoft.com/office/powerpoint/2010/main" val="38863296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$or</a:t>
            </a:r>
          </a:p>
        </p:txBody>
      </p:sp>
      <p:sp>
        <p:nvSpPr>
          <p:cNvPr id="5" name="Rectangle 4"/>
          <p:cNvSpPr/>
          <p:nvPr/>
        </p:nvSpPr>
        <p:spPr>
          <a:xfrm>
            <a:off x="1694435" y="1196156"/>
            <a:ext cx="7904728"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a:t>
            </a:r>
            <a:r>
              <a:rPr lang="en-US" dirty="0">
                <a:solidFill>
                  <a:srgbClr val="4D0AF4"/>
                </a:solidFill>
                <a:latin typeface="Source Code Pro" panose="020B0509030403020204" pitchFamily="49" charset="0"/>
                <a:ea typeface="Source Code Pro" panose="020B0509030403020204" pitchFamily="49" charset="0"/>
              </a:rPr>
              <a:t>expr1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&lt;</a:t>
            </a:r>
            <a:r>
              <a:rPr lang="en-US" dirty="0">
                <a:solidFill>
                  <a:srgbClr val="4D0AF4"/>
                </a:solidFill>
                <a:latin typeface="Source Code Pro" panose="020B0509030403020204" pitchFamily="49" charset="0"/>
                <a:ea typeface="Source Code Pro" panose="020B0509030403020204" pitchFamily="49" charset="0"/>
              </a:rPr>
              <a:t>expr2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 { &lt;</a:t>
            </a:r>
            <a:r>
              <a:rPr lang="en-US" dirty="0">
                <a:solidFill>
                  <a:srgbClr val="4D0AF4"/>
                </a:solidFill>
                <a:latin typeface="Source Code Pro" panose="020B0509030403020204" pitchFamily="49" charset="0"/>
                <a:ea typeface="Source Code Pro" panose="020B0509030403020204" pitchFamily="49" charset="0"/>
              </a:rPr>
              <a:t>exprN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a:t>
            </a:r>
          </a:p>
        </p:txBody>
      </p:sp>
      <p:sp>
        <p:nvSpPr>
          <p:cNvPr id="6" name="Rectangle 5"/>
          <p:cNvSpPr/>
          <p:nvPr/>
        </p:nvSpPr>
        <p:spPr>
          <a:xfrm>
            <a:off x="1692234" y="26489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$and</a:t>
            </a:r>
          </a:p>
        </p:txBody>
      </p:sp>
      <p:sp>
        <p:nvSpPr>
          <p:cNvPr id="8" name="Rectangle 7"/>
          <p:cNvSpPr/>
          <p:nvPr/>
        </p:nvSpPr>
        <p:spPr>
          <a:xfrm>
            <a:off x="1710269" y="3077729"/>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a:t>
            </a:r>
            <a:r>
              <a:rPr lang="en-US" dirty="0">
                <a:solidFill>
                  <a:srgbClr val="4D0AF4"/>
                </a:solidFill>
                <a:latin typeface="Source Code Pro" panose="020B0509030403020204" pitchFamily="49" charset="0"/>
                <a:ea typeface="Source Code Pro" panose="020B0509030403020204" pitchFamily="49" charset="0"/>
              </a:rPr>
              <a:t>expr1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&lt;</a:t>
            </a:r>
            <a:r>
              <a:rPr lang="en-US" dirty="0">
                <a:solidFill>
                  <a:srgbClr val="4D0AF4"/>
                </a:solidFill>
                <a:latin typeface="Source Code Pro" panose="020B0509030403020204" pitchFamily="49" charset="0"/>
                <a:ea typeface="Source Code Pro" panose="020B0509030403020204" pitchFamily="49" charset="0"/>
              </a:rPr>
              <a:t>expr2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 { &lt;</a:t>
            </a:r>
            <a:r>
              <a:rPr lang="en-US" dirty="0">
                <a:solidFill>
                  <a:srgbClr val="4D0AF4"/>
                </a:solidFill>
                <a:latin typeface="Source Code Pro" panose="020B0509030403020204" pitchFamily="49" charset="0"/>
                <a:ea typeface="Source Code Pro" panose="020B0509030403020204" pitchFamily="49" charset="0"/>
              </a:rPr>
              <a:t>exprN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a:t>
            </a:r>
          </a:p>
        </p:txBody>
      </p:sp>
      <p:sp>
        <p:nvSpPr>
          <p:cNvPr id="9" name="Rectangle 8"/>
          <p:cNvSpPr/>
          <p:nvPr/>
        </p:nvSpPr>
        <p:spPr>
          <a:xfrm>
            <a:off x="1692234" y="4459070"/>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$not</a:t>
            </a:r>
          </a:p>
        </p:txBody>
      </p:sp>
      <p:sp>
        <p:nvSpPr>
          <p:cNvPr id="10" name="Rectangle 9"/>
          <p:cNvSpPr/>
          <p:nvPr/>
        </p:nvSpPr>
        <p:spPr>
          <a:xfrm>
            <a:off x="1710269" y="4887870"/>
            <a:ext cx="652614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&lt;operator-expression&gt; } } }</a:t>
            </a:r>
          </a:p>
        </p:txBody>
      </p:sp>
      <p:sp>
        <p:nvSpPr>
          <p:cNvPr id="2" name="Rectangle 1"/>
          <p:cNvSpPr/>
          <p:nvPr/>
        </p:nvSpPr>
        <p:spPr>
          <a:xfrm>
            <a:off x="1665514" y="5445224"/>
            <a:ext cx="885008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665514" y="1773698"/>
            <a:ext cx="882336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Rectangle 6"/>
          <p:cNvSpPr/>
          <p:nvPr/>
        </p:nvSpPr>
        <p:spPr>
          <a:xfrm>
            <a:off x="1632857" y="3607714"/>
            <a:ext cx="8856023"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rgbClr val="994646"/>
                </a:solidFill>
                <a:latin typeface="Source Code Pro" panose="020B0509030403020204" pitchFamily="49" charset="0"/>
                <a:ea typeface="Source Code Pro" panose="020B0509030403020204" pitchFamily="49" charset="0"/>
              </a:rPr>
              <a:t>3400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236651328"/>
      </p:ext>
    </p:extLst>
  </p:cSld>
  <p:clrMapOvr>
    <a:masterClrMapping/>
  </p:clrMapOvr>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{$match} ]) with await cursor.hasNext() == true </a:t>
            </a:r>
          </a:p>
        </p:txBody>
      </p:sp>
      <p:sp>
        <p:nvSpPr>
          <p:cNvPr id="3" name="Rectangle 2"/>
          <p:cNvSpPr/>
          <p:nvPr/>
        </p:nvSpPr>
        <p:spPr>
          <a:xfrm>
            <a:off x="262800" y="908720"/>
            <a:ext cx="11664000" cy="594008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$expr</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$gte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'$duration'</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 duration: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$not</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$eq</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a:t>
            </a:r>
          </a:p>
          <a:p>
            <a:r>
              <a:rPr lang="en-IN" sz="400" dirty="0">
                <a:solidFill>
                  <a:srgbClr val="6688CC"/>
                </a:solidFill>
                <a:latin typeface="Consolas" panose="020B0609020204030204" pitchFamily="49" charset="0"/>
              </a:rPr>
              <a:t>        </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if</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cursor.</a:t>
            </a:r>
            <a:r>
              <a:rPr lang="en-IN" sz="1600" dirty="0">
                <a:solidFill>
                  <a:srgbClr val="DDBB88"/>
                </a:solidFill>
                <a:latin typeface="Consolas" panose="020B0609020204030204" pitchFamily="49" charset="0"/>
              </a:rPr>
              <a:t>hasNext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else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"No documents found..."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400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5605964"/>
      </p:ext>
    </p:extLst>
  </p:cSld>
  <p:clrMapOvr>
    <a:masterClrMapping/>
  </p:clrMapOvr>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$project } ])</a:t>
            </a:r>
          </a:p>
        </p:txBody>
      </p:sp>
      <p:sp>
        <p:nvSpPr>
          <p:cNvPr id="3" name="Rectangle 2"/>
          <p:cNvSpPr/>
          <p:nvPr/>
        </p:nvSpPr>
        <p:spPr>
          <a:xfrm>
            <a:off x="262800" y="882580"/>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cnt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:{genres:</a:t>
            </a:r>
            <a:r>
              <a:rPr lang="en-IN" sz="1600" dirty="0">
                <a:solidFill>
                  <a:srgbClr val="22AA44"/>
                </a:solidFill>
                <a:latin typeface="Consolas" panose="020B0609020204030204" pitchFamily="49" charset="0"/>
              </a:rPr>
              <a:t>/</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Horror</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 </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relese: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movie_title: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gross:</a:t>
            </a:r>
            <a:r>
              <a:rPr lang="en-IN" sz="1600" dirty="0">
                <a:solidFill>
                  <a:srgbClr val="F280D0"/>
                </a:solidFill>
                <a:latin typeface="Consolas" panose="020B0609020204030204" pitchFamily="49" charset="0"/>
              </a:rPr>
              <a:t>true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pPr marL="1700213" indent="-1700213"/>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(cnt, doc._id, doc.relese, doc.color, doc.director, doc.movie_title, doc.genres, doc.gross);</a:t>
            </a:r>
          </a:p>
          <a:p>
            <a:r>
              <a:rPr lang="en-IN" sz="1600" dirty="0">
                <a:solidFill>
                  <a:srgbClr val="6688CC"/>
                </a:solidFill>
                <a:latin typeface="Consolas" panose="020B0609020204030204" pitchFamily="49" charset="0"/>
              </a:rPr>
              <a:t>            cnt</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222765506"/>
      </p:ext>
    </p:extLst>
  </p:cSld>
  <p:clrMapOvr>
    <a:masterClrMapping/>
  </p:clrMapOvr>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with $regex</a:t>
            </a:r>
          </a:p>
        </p:txBody>
      </p:sp>
      <p:sp>
        <p:nvSpPr>
          <p:cNvPr id="7" name="Rectangle 6"/>
          <p:cNvSpPr/>
          <p:nvPr/>
        </p:nvSpPr>
        <p:spPr>
          <a:xfrm>
            <a:off x="262800" y="883161"/>
            <a:ext cx="11664000" cy="578619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i="1"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500" i="1" dirty="0">
                <a:solidFill>
                  <a:srgbClr val="9966B8"/>
                </a:solidFill>
                <a:latin typeface="Consolas" panose="020B0609020204030204" pitchFamily="49" charset="0"/>
              </a:rPr>
              <a:t>const</a:t>
            </a:r>
            <a:r>
              <a:rPr lang="en-IN" sz="1500" dirty="0">
                <a:solidFill>
                  <a:srgbClr val="6688CC"/>
                </a:solidFill>
                <a:latin typeface="Consolas" panose="020B0609020204030204" pitchFamily="49" charset="0"/>
              </a:rPr>
              <a:t> cursor </a:t>
            </a:r>
            <a:r>
              <a:rPr lang="en-IN" sz="1500" dirty="0">
                <a:solidFill>
                  <a:srgbClr val="225588"/>
                </a:solidFill>
                <a:latin typeface="Consolas" panose="020B0609020204030204" pitchFamily="49" charset="0"/>
              </a:rPr>
              <a: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aggregate</a:t>
            </a:r>
            <a:r>
              <a:rPr lang="en-IN" sz="15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500" dirty="0">
                <a:solidFill>
                  <a:srgbClr val="6688CC"/>
                </a:solidFill>
                <a:latin typeface="Consolas" panose="020B0609020204030204" pitchFamily="49" charset="0"/>
              </a:rPr>
              <a:t>:{ genres: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$regex</a:t>
            </a:r>
            <a:r>
              <a:rPr lang="en-IN" sz="1500" dirty="0">
                <a:solidFill>
                  <a:srgbClr val="6688CC"/>
                </a:solidFill>
                <a:latin typeface="Consolas" panose="020B0609020204030204" pitchFamily="49" charset="0"/>
              </a:rPr>
              <a:t>:</a:t>
            </a:r>
            <a:r>
              <a:rPr lang="en-IN" sz="1500" dirty="0">
                <a:solidFill>
                  <a:srgbClr val="22AA44"/>
                </a:solidFill>
                <a:latin typeface="Consolas" panose="020B0609020204030204" pitchFamily="49" charset="0"/>
              </a:rPr>
              <a:t>/</a:t>
            </a:r>
            <a:r>
              <a:rPr lang="en-IN" sz="1500" dirty="0">
                <a:solidFill>
                  <a:srgbClr val="225588"/>
                </a:solidFill>
                <a:latin typeface="Consolas" panose="020B0609020204030204" pitchFamily="49" charset="0"/>
              </a:rPr>
              <a:t>^</a:t>
            </a:r>
            <a:r>
              <a:rPr lang="en-IN" sz="1500" dirty="0">
                <a:solidFill>
                  <a:srgbClr val="22AA44"/>
                </a:solidFill>
                <a:latin typeface="Consolas" panose="020B0609020204030204" pitchFamily="49" charset="0"/>
              </a:rPr>
              <a:t>Horror/</a:t>
            </a:r>
            <a:r>
              <a:rPr lang="en-IN" sz="1500" dirty="0">
                <a:solidFill>
                  <a:srgbClr val="6688CC"/>
                </a:solidFill>
                <a:latin typeface="Consolas" panose="020B0609020204030204" pitchFamily="49" charset="0"/>
              </a:rPr>
              <a:t>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500" dirty="0">
                <a:solidFill>
                  <a:srgbClr val="6688CC"/>
                </a:solidFill>
                <a:latin typeface="Consolas" panose="020B0609020204030204" pitchFamily="49" charset="0"/>
              </a:rPr>
              <a:t>:{ movie_title:</a:t>
            </a:r>
            <a:r>
              <a:rPr lang="en-IN" sz="1500" dirty="0">
                <a:solidFill>
                  <a:srgbClr val="F280D0"/>
                </a:solidFill>
                <a:latin typeface="Consolas" panose="020B0609020204030204" pitchFamily="49" charset="0"/>
              </a:rPr>
              <a:t>true</a:t>
            </a:r>
            <a:r>
              <a:rPr lang="en-IN" sz="1500" dirty="0">
                <a:solidFill>
                  <a:srgbClr val="6688CC"/>
                </a:solidFill>
                <a:latin typeface="Consolas" panose="020B0609020204030204" pitchFamily="49" charset="0"/>
              </a:rPr>
              <a:t>,  genres:</a:t>
            </a:r>
            <a:r>
              <a:rPr lang="en-IN" sz="1500" dirty="0">
                <a:solidFill>
                  <a:srgbClr val="F280D0"/>
                </a:solidFill>
                <a:latin typeface="Consolas" panose="020B0609020204030204" pitchFamily="49" charset="0"/>
              </a:rPr>
              <a:t>true </a:t>
            </a:r>
            <a:r>
              <a:rPr lang="en-IN" sz="1500" dirty="0">
                <a:solidFill>
                  <a:srgbClr val="6688CC"/>
                </a:solidFill>
                <a:latin typeface="Consolas" panose="020B0609020204030204" pitchFamily="49" charset="0"/>
              </a:rPr>
              <a:t>}}]);</a:t>
            </a:r>
          </a:p>
          <a:p>
            <a:pPr marL="903288" indent="-903288"/>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474577803"/>
      </p:ext>
    </p:extLst>
  </p:cSld>
  <p:clrMapOvr>
    <a:masterClrMapping/>
  </p:clrMapOvr>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00194359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fetch all document from ‘movies’ collection where</a:t>
                      </a:r>
                      <a:r>
                        <a:rPr lang="en-US" baseline="0" dirty="0">
                          <a:latin typeface="Source Code Pro" panose="020B0509030403020204" pitchFamily="49" charset="0"/>
                          <a:ea typeface="Source Code Pro" panose="020B0509030403020204" pitchFamily="49" charset="0"/>
                        </a:rPr>
                        <a:t> movie duration is more than 300 minutes </a:t>
                      </a:r>
                      <a:r>
                        <a:rPr lang="en-US" dirty="0">
                          <a:latin typeface="Source Code Pro" panose="020B0509030403020204" pitchFamily="49" charset="0"/>
                          <a:ea typeface="Source Code Pro" panose="020B0509030403020204" pitchFamily="49" charset="0"/>
                        </a:rPr>
                        <a:t>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with $expr</a:t>
            </a:r>
          </a:p>
        </p:txBody>
      </p:sp>
      <p:sp>
        <p:nvSpPr>
          <p:cNvPr id="2" name="Rectangle 1"/>
          <p:cNvSpPr/>
          <p:nvPr/>
        </p:nvSpPr>
        <p:spPr>
          <a:xfrm>
            <a:off x="262800" y="1412776"/>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i="1"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 {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x: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$literal</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300</a:t>
            </a:r>
            <a:r>
              <a:rPr lang="en-IN" sz="1600" dirty="0">
                <a:solidFill>
                  <a:srgbClr val="6688CC"/>
                </a:solidFill>
                <a:latin typeface="Consolas" panose="020B0609020204030204" pitchFamily="49" charset="0"/>
              </a:rPr>
              <a:t> }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$expr</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$gte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'$duration'</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'$x'</a:t>
            </a:r>
            <a:r>
              <a:rPr lang="en-IN" sz="1600" dirty="0">
                <a:solidFill>
                  <a:srgbClr val="6688CC"/>
                </a:solidFill>
                <a:latin typeface="Consolas" panose="020B0609020204030204" pitchFamily="49" charset="0"/>
              </a:rPr>
              <a:t>] } } }]);</a:t>
            </a:r>
          </a:p>
          <a:p>
            <a:r>
              <a:rPr lang="en-IN" sz="4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188644840"/>
      </p:ext>
    </p:extLst>
  </p:cSld>
  <p:clrMapOvr>
    <a:masterClrMapping/>
  </p:clrMapOvr>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$setWindowFields } ]) – documentNumber()</a:t>
            </a:r>
          </a:p>
        </p:txBody>
      </p:sp>
      <p:sp>
        <p:nvSpPr>
          <p:cNvPr id="2" name="Rectangle 1"/>
          <p:cNvSpPr/>
          <p:nvPr/>
        </p:nvSpPr>
        <p:spPr>
          <a:xfrm>
            <a:off x="262800" y="780375"/>
            <a:ext cx="11664000" cy="569386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:{genres:{</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$ne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$setWindowFields</a:t>
            </a:r>
            <a:r>
              <a:rPr lang="en-IN" sz="1600" dirty="0">
                <a:solidFill>
                  <a:srgbClr val="6688CC"/>
                </a:solidFill>
                <a:latin typeface="Consolas" panose="020B0609020204030204" pitchFamily="49" charset="0"/>
              </a:rPr>
              <a:t>:{</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sortBy</a:t>
            </a:r>
            <a:r>
              <a:rPr lang="en-IN" sz="1600" dirty="0">
                <a:solidFill>
                  <a:srgbClr val="6688CC"/>
                </a:solidFill>
                <a:latin typeface="Consolas" panose="020B0609020204030204" pitchFamily="49" charset="0"/>
              </a:rPr>
              <a:t>:{director:</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output</a:t>
            </a:r>
            <a:r>
              <a:rPr lang="en-IN" sz="1600" dirty="0">
                <a:solidFill>
                  <a:srgbClr val="6688CC"/>
                </a:solidFill>
                <a:latin typeface="Consolas" panose="020B0609020204030204" pitchFamily="49" charset="0"/>
              </a:rPr>
              <a:t>:{x:{</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$documentNumber</a:t>
            </a:r>
            <a:r>
              <a:rPr lang="en-IN" sz="1600" dirty="0">
                <a:solidFill>
                  <a:srgbClr val="6688CC"/>
                </a:solidFill>
                <a:latin typeface="Consolas" panose="020B0609020204030204" pitchFamily="49" charset="0"/>
              </a:rPr>
              <a:t>:{}}}}} ]);</a:t>
            </a:r>
          </a:p>
          <a:p>
            <a:endParaRPr lang="en-IN" sz="400" dirty="0">
              <a:solidFill>
                <a:srgbClr val="6688CC"/>
              </a:solidFill>
              <a:latin typeface="Consolas" panose="020B0609020204030204" pitchFamily="49" charset="0"/>
            </a:endParaRP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950268854"/>
      </p:ext>
    </p:extLst>
  </p:cSld>
  <p:clrMapOvr>
    <a:masterClrMapping/>
  </p:clrMapOvr>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$setWindowFields } ]) – denseRank()</a:t>
            </a:r>
          </a:p>
        </p:txBody>
      </p:sp>
      <p:sp>
        <p:nvSpPr>
          <p:cNvPr id="2" name="Rectangle 1"/>
          <p:cNvSpPr/>
          <p:nvPr/>
        </p:nvSpPr>
        <p:spPr>
          <a:xfrm>
            <a:off x="262800" y="780375"/>
            <a:ext cx="11664000" cy="569386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:{genres:{</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$eq</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$setWindowFields</a:t>
            </a:r>
            <a:r>
              <a:rPr lang="en-IN" sz="1600" dirty="0">
                <a:solidFill>
                  <a:srgbClr val="6688CC"/>
                </a:solidFill>
                <a:latin typeface="Consolas" panose="020B0609020204030204" pitchFamily="49" charset="0"/>
              </a:rPr>
              <a:t>:{</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sortBy</a:t>
            </a:r>
            <a:r>
              <a:rPr lang="en-IN" sz="1600" dirty="0">
                <a:solidFill>
                  <a:srgbClr val="6688CC"/>
                </a:solidFill>
                <a:latin typeface="Consolas" panose="020B0609020204030204" pitchFamily="49" charset="0"/>
              </a:rPr>
              <a:t>:{director:</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output</a:t>
            </a:r>
            <a:r>
              <a:rPr lang="en-IN" sz="1600" dirty="0">
                <a:solidFill>
                  <a:srgbClr val="6688CC"/>
                </a:solidFill>
                <a:latin typeface="Consolas" panose="020B0609020204030204" pitchFamily="49" charset="0"/>
              </a:rPr>
              <a:t>:{x:{</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$denseRank</a:t>
            </a:r>
            <a:r>
              <a:rPr lang="en-IN" sz="1600" dirty="0">
                <a:solidFill>
                  <a:srgbClr val="6688CC"/>
                </a:solidFill>
                <a:latin typeface="Consolas" panose="020B0609020204030204" pitchFamily="49" charset="0"/>
              </a:rPr>
              <a:t>:{}}}}} ]);</a:t>
            </a:r>
          </a:p>
          <a:p>
            <a:endParaRPr lang="en-IN" sz="400" dirty="0">
              <a:solidFill>
                <a:srgbClr val="6688CC"/>
              </a:solidFill>
              <a:latin typeface="Consolas" panose="020B0609020204030204" pitchFamily="49" charset="0"/>
            </a:endParaRP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875942171"/>
      </p:ext>
    </p:extLst>
  </p:cSld>
  <p:clrMapOvr>
    <a:masterClrMapping/>
  </p:clrMapOvr>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$setWindowFields } ]) – denseRank()</a:t>
            </a:r>
          </a:p>
        </p:txBody>
      </p:sp>
      <p:sp>
        <p:nvSpPr>
          <p:cNvPr id="3" name="Rectangle 2"/>
          <p:cNvSpPr/>
          <p:nvPr/>
        </p:nvSpPr>
        <p:spPr>
          <a:xfrm>
            <a:off x="262800" y="585837"/>
            <a:ext cx="11664000" cy="5878532"/>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:{genres:{</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$eq</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$setWindowFields</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partitionBy</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sortBy</a:t>
            </a:r>
            <a:r>
              <a:rPr lang="en-IN" sz="1600" dirty="0">
                <a:solidFill>
                  <a:srgbClr val="6688CC"/>
                </a:solidFill>
                <a:latin typeface="Consolas" panose="020B0609020204030204" pitchFamily="49" charset="0"/>
              </a:rPr>
              <a:t>: { _id:</a:t>
            </a:r>
            <a:r>
              <a:rPr lang="en-IN" sz="1600" dirty="0">
                <a:solidFill>
                  <a:srgbClr val="F280D0"/>
                </a:solidFill>
                <a:latin typeface="Consolas" panose="020B0609020204030204" pitchFamily="49" charset="0"/>
              </a:rPr>
              <a:t>1 </a:t>
            </a:r>
            <a:r>
              <a:rPr lang="en-IN" sz="1600" dirty="0">
                <a:solidFill>
                  <a:srgbClr val="6688CC"/>
                </a:solidFill>
                <a:latin typeface="Consolas" panose="020B0609020204030204" pitchFamily="49" charset="0"/>
              </a:rPr>
              <a:t>},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output</a:t>
            </a:r>
            <a:r>
              <a:rPr lang="en-IN" sz="1600" dirty="0">
                <a:solidFill>
                  <a:srgbClr val="6688CC"/>
                </a:solidFill>
                <a:latin typeface="Consolas" panose="020B0609020204030204" pitchFamily="49" charset="0"/>
              </a:rPr>
              <a:t>:{ x:{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$denseRank</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 { x: </a:t>
            </a:r>
            <a:r>
              <a:rPr lang="en-IN" sz="1600" i="1" dirty="0">
                <a:solidFill>
                  <a:srgbClr val="2277FF"/>
                </a:solidFill>
                <a:latin typeface="Consolas" panose="020B0609020204030204" pitchFamily="49" charset="0"/>
              </a:rPr>
              <a:t>y</a:t>
            </a:r>
            <a:r>
              <a:rPr lang="en-IN" sz="1600" dirty="0">
                <a:solidFill>
                  <a:srgbClr val="6688CC"/>
                </a:solidFill>
                <a:latin typeface="Consolas" panose="020B0609020204030204" pitchFamily="49" charset="0"/>
              </a:rPr>
              <a:t> } } ]);</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5</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081298490"/>
      </p:ext>
    </p:extLst>
  </p:cSld>
  <p:clrMapOvr>
    <a:masterClrMapping/>
  </p:clrMapOvr>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5756179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get the movie duration from the user and fetch all document from ‘movies’ collection for the give duration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spcBef>
                <a:spcPct val="0"/>
              </a:spcBef>
            </a:pPr>
            <a:r>
              <a:rPr lang="en-IN" sz="3200" b="1" i="1" dirty="0">
                <a:solidFill>
                  <a:srgbClr val="FFFF00"/>
                </a:solidFill>
                <a:latin typeface="Arial" pitchFamily="34" charset="0"/>
                <a:cs typeface="Arial" pitchFamily="34" charset="0"/>
              </a:rPr>
              <a:t>Node.JS operation – aggregate([ { $match }, { $sort } ])</a:t>
            </a:r>
          </a:p>
        </p:txBody>
      </p:sp>
      <p:sp>
        <p:nvSpPr>
          <p:cNvPr id="3" name="Rectangle 2"/>
          <p:cNvSpPr/>
          <p:nvPr/>
        </p:nvSpPr>
        <p:spPr>
          <a:xfrm>
            <a:off x="262800" y="1560849"/>
            <a:ext cx="11664000" cy="5355312"/>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 {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a:t>
            </a:r>
          </a:p>
          <a:p>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$expr</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$gte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'$duration'</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 duration: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$not</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$eq</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$sort</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1 </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400" dirty="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250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533853649"/>
      </p:ext>
    </p:extLst>
  </p:cSld>
  <p:clrMapOvr>
    <a:masterClrMapping/>
  </p:clrMapOvr>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Node.JS operation – aggregate([ { $lookup } ]) – one-to-one</a:t>
            </a:r>
          </a:p>
        </p:txBody>
      </p:sp>
      <p:sp>
        <p:nvSpPr>
          <p:cNvPr id="2" name="Rectangle 1"/>
          <p:cNvSpPr/>
          <p:nvPr/>
        </p:nvSpPr>
        <p:spPr>
          <a:xfrm>
            <a:off x="262800" y="620688"/>
            <a:ext cx="11664000" cy="606319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$lookup</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from: </a:t>
            </a:r>
            <a:r>
              <a:rPr lang="en-IN" sz="1600" dirty="0">
                <a:solidFill>
                  <a:srgbClr val="22AA44"/>
                </a:solidFill>
                <a:latin typeface="Consolas" panose="020B0609020204030204" pitchFamily="49" charset="0"/>
              </a:rPr>
              <a:t>"passport"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localField: </a:t>
            </a:r>
            <a:r>
              <a:rPr lang="en-IN" sz="1600" dirty="0">
                <a:solidFill>
                  <a:srgbClr val="22AA44"/>
                </a:solidFill>
                <a:latin typeface="Consolas" panose="020B0609020204030204" pitchFamily="49" charset="0"/>
              </a:rPr>
              <a:t>"_id"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foreignField: </a:t>
            </a:r>
            <a:r>
              <a:rPr lang="en-IN" sz="1600" dirty="0">
                <a:solidFill>
                  <a:srgbClr val="22AA44"/>
                </a:solidFill>
                <a:latin typeface="Consolas" panose="020B0609020204030204" pitchFamily="49" charset="0"/>
              </a:rPr>
              <a:t>"_id"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as: </a:t>
            </a:r>
            <a:r>
              <a:rPr lang="en-IN" sz="1600" dirty="0">
                <a:solidFill>
                  <a:srgbClr val="22AA44"/>
                </a:solidFill>
                <a:latin typeface="Consolas" panose="020B0609020204030204" pitchFamily="49" charset="0"/>
              </a:rPr>
              <a:t>"PassportDetails"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pipeline: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0</a:t>
            </a:r>
            <a:r>
              <a:rPr lang="en-IN" sz="1600" dirty="0">
                <a:solidFill>
                  <a:srgbClr val="6688CC"/>
                </a:solidFill>
                <a:latin typeface="Consolas" panose="020B0609020204030204" pitchFamily="49" charset="0"/>
              </a:rPr>
              <a:t>, name: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city: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"passport number"</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 } }]);</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08605434"/>
      </p:ext>
    </p:extLst>
  </p:cSld>
  <p:clrMapOvr>
    <a:masterClrMapping/>
  </p:clrMapOvr>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updateOne({ }, { $set })</a:t>
            </a:r>
          </a:p>
        </p:txBody>
      </p:sp>
      <p:sp>
        <p:nvSpPr>
          <p:cNvPr id="3" name="Rectangle 2"/>
          <p:cNvSpPr/>
          <p:nvPr/>
        </p:nvSpPr>
        <p:spPr>
          <a:xfrm>
            <a:off x="262800" y="836712"/>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updateOne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1</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$set</a:t>
            </a:r>
            <a:r>
              <a:rPr lang="en-IN" sz="1600" dirty="0">
                <a:solidFill>
                  <a:srgbClr val="6688CC"/>
                </a:solidFill>
                <a:latin typeface="Consolas" panose="020B0609020204030204" pitchFamily="49" charset="0"/>
              </a:rPr>
              <a:t>: { salary: </a:t>
            </a:r>
            <a:r>
              <a:rPr lang="en-IN" sz="1600" dirty="0">
                <a:solidFill>
                  <a:srgbClr val="F280D0"/>
                </a:solidFill>
                <a:latin typeface="Consolas" panose="020B0609020204030204" pitchFamily="49" charset="0"/>
              </a:rPr>
              <a:t>45000</a:t>
            </a:r>
            <a:r>
              <a:rPr lang="en-IN" sz="1600" dirty="0">
                <a:solidFill>
                  <a:srgbClr val="6688CC"/>
                </a:solidFill>
                <a:latin typeface="Consolas" panose="020B0609020204030204" pitchFamily="49" charset="0"/>
              </a:rPr>
              <a:t>, gender: </a:t>
            </a:r>
            <a:r>
              <a:rPr lang="en-IN" sz="1600" dirty="0">
                <a:solidFill>
                  <a:srgbClr val="22AA44"/>
                </a:solidFill>
                <a:latin typeface="Consolas" panose="020B0609020204030204" pitchFamily="49" charset="0"/>
              </a:rPr>
              <a:t>'M'</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33898778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ObjectId class is the default primary key for a MongoDB document and is usually found in the _id field in an inserted document.</a:t>
            </a:r>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
        <p:nvSpPr>
          <p:cNvPr id="6" name="TextBox 5">
            <a:extLst>
              <a:ext uri="{FF2B5EF4-FFF2-40B4-BE49-F238E27FC236}">
                <a16:creationId xmlns:a16="http://schemas.microsoft.com/office/drawing/2014/main" id="{65C0B4C1-35A2-4E00-98C1-0342B9F06DA6}"/>
              </a:ext>
            </a:extLst>
          </p:cNvPr>
          <p:cNvSpPr txBox="1"/>
          <p:nvPr/>
        </p:nvSpPr>
        <p:spPr>
          <a:xfrm>
            <a:off x="407368" y="152053"/>
            <a:ext cx="11665296" cy="2062103"/>
          </a:xfrm>
          <a:prstGeom prst="rect">
            <a:avLst/>
          </a:prstGeom>
          <a:noFill/>
        </p:spPr>
        <p:txBody>
          <a:bodyPr wrap="square">
            <a:spAutoFit/>
          </a:bodyPr>
          <a:lstStyle/>
          <a:p>
            <a:r>
              <a:rPr lang="en-IN" sz="2200" dirty="0"/>
              <a:t>ObjectId values are 12 bytes in length.</a:t>
            </a:r>
          </a:p>
          <a:p>
            <a:r>
              <a:rPr lang="en-IN" sz="600" dirty="0"/>
              <a:t> </a:t>
            </a:r>
          </a:p>
          <a:p>
            <a:pPr marL="285750" indent="-285750">
              <a:buFont typeface="Arial" panose="020B0604020202020204" pitchFamily="34" charset="0"/>
              <a:buChar char="•"/>
            </a:pPr>
            <a:r>
              <a:rPr lang="en-IN" sz="2200" dirty="0"/>
              <a:t>A 4-byte timestamp, representing the </a:t>
            </a:r>
            <a:r>
              <a:rPr lang="en-IN" sz="2200" dirty="0" err="1"/>
              <a:t>ObjectId's</a:t>
            </a:r>
            <a:r>
              <a:rPr lang="en-IN" sz="2200" dirty="0"/>
              <a:t> creation, measured in seconds.</a:t>
            </a:r>
          </a:p>
          <a:p>
            <a:pPr marL="171450" indent="-171450">
              <a:buFont typeface="Arial" panose="020B0604020202020204" pitchFamily="34" charset="0"/>
              <a:buChar char="•"/>
            </a:pPr>
            <a:endParaRPr lang="en-IN" sz="600" dirty="0"/>
          </a:p>
          <a:p>
            <a:pPr marL="285750" indent="-285750">
              <a:buFont typeface="Arial" panose="020B0604020202020204" pitchFamily="34" charset="0"/>
              <a:buChar char="•"/>
            </a:pPr>
            <a:r>
              <a:rPr lang="en-IN" sz="2200" dirty="0"/>
              <a:t>A 5-byte random value generated once per process. This random value is unique to the machine and process.</a:t>
            </a:r>
          </a:p>
          <a:p>
            <a:pPr marL="171450" indent="-171450">
              <a:buFont typeface="Arial" panose="020B0604020202020204" pitchFamily="34" charset="0"/>
              <a:buChar char="•"/>
            </a:pPr>
            <a:endParaRPr lang="en-IN" sz="600" dirty="0"/>
          </a:p>
          <a:p>
            <a:pPr marL="285750" indent="-285750">
              <a:buFont typeface="Arial" panose="020B0604020202020204" pitchFamily="34" charset="0"/>
              <a:buChar char="•"/>
            </a:pPr>
            <a:r>
              <a:rPr lang="en-IN" sz="2200" dirty="0"/>
              <a:t>A 3-byte incrementing counter, initialized to a random value.</a:t>
            </a:r>
          </a:p>
        </p:txBody>
      </p:sp>
    </p:spTree>
    <p:extLst>
      <p:ext uri="{BB962C8B-B14F-4D97-AF65-F5344CB8AC3E}">
        <p14:creationId xmlns:p14="http://schemas.microsoft.com/office/powerpoint/2010/main" val="729981238"/>
      </p:ext>
    </p:extLst>
  </p:cSld>
  <p:clrMapOvr>
    <a:masterClrMapping/>
  </p:clrMapOvr>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updateOne({ }, { $push })</a:t>
            </a:r>
          </a:p>
        </p:txBody>
      </p:sp>
      <p:sp>
        <p:nvSpPr>
          <p:cNvPr id="2" name="Rectangle 1"/>
          <p:cNvSpPr/>
          <p:nvPr/>
        </p:nvSpPr>
        <p:spPr>
          <a:xfrm>
            <a:off x="262800" y="620688"/>
            <a:ext cx="11664000" cy="655564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updateOne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1</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$push</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phone: {</a:t>
            </a:r>
          </a:p>
          <a:p>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$each</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F280D0"/>
                </a:solidFill>
                <a:latin typeface="Consolas" panose="020B0609020204030204" pitchFamily="49" charset="0"/>
              </a:rPr>
              <a:t>2</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$position</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0</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40640477"/>
      </p:ext>
    </p:extLst>
  </p:cSld>
  <p:clrMapOvr>
    <a:masterClrMapping/>
  </p:clrMapOvr>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 to Redis</a:t>
            </a:r>
          </a:p>
        </p:txBody>
      </p:sp>
      <p:sp>
        <p:nvSpPr>
          <p:cNvPr id="3" name="TextBox 2">
            <a:extLst>
              <a:ext uri="{FF2B5EF4-FFF2-40B4-BE49-F238E27FC236}">
                <a16:creationId xmlns:a16="http://schemas.microsoft.com/office/drawing/2014/main" id="{B9CBAF28-D9F2-F164-83A5-8C9C9E6B0B0E}"/>
              </a:ext>
            </a:extLst>
          </p:cNvPr>
          <p:cNvSpPr txBox="1"/>
          <p:nvPr/>
        </p:nvSpPr>
        <p:spPr>
          <a:xfrm>
            <a:off x="262800" y="548680"/>
            <a:ext cx="11664000" cy="6555641"/>
          </a:xfrm>
          <a:prstGeom prst="rect">
            <a:avLst/>
          </a:prstGeom>
          <a:noFill/>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client1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client2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endParaRPr lang="en-IN" sz="400" dirty="0">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225588"/>
                </a:solidFill>
                <a:latin typeface="Consolas" panose="020B0609020204030204" pitchFamily="49" charset="0"/>
              </a:rPr>
              <a:t> cnt = </a:t>
            </a:r>
            <a:r>
              <a:rPr lang="en-IN" sz="1600" dirty="0">
                <a:solidFill>
                  <a:srgbClr val="F280D0"/>
                </a:solidFill>
                <a:latin typeface="Consolas" panose="020B0609020204030204" pitchFamily="49" charset="0"/>
              </a:rPr>
              <a:t>1</a:t>
            </a:r>
            <a:r>
              <a:rPr lang="en-IN" sz="1600" dirty="0">
                <a:solidFill>
                  <a:srgbClr val="225588"/>
                </a:solidFill>
                <a:latin typeface="Consolas" panose="020B0609020204030204" pitchFamily="49" charset="0"/>
              </a:rPr>
              <a:t>;</a:t>
            </a:r>
          </a:p>
          <a:p>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client1</a:t>
            </a:r>
            <a:r>
              <a:rPr lang="en-IN" sz="1600" dirty="0">
                <a:solidFill>
                  <a:srgbClr val="225588"/>
                </a:solidFill>
                <a:latin typeface="Consolas" panose="020B0609020204030204" pitchFamily="49" charset="0"/>
              </a:rPr>
              <a: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client2</a:t>
            </a:r>
            <a:r>
              <a:rPr lang="en-IN" sz="1600" dirty="0">
                <a:solidFill>
                  <a:srgbClr val="225588"/>
                </a:solidFill>
                <a:latin typeface="Consolas" panose="020B0609020204030204" pitchFamily="49" charset="0"/>
              </a:rPr>
              <a: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client1.</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0</a:t>
            </a:r>
            <a:r>
              <a:rPr lang="en-IN" sz="1600" dirty="0">
                <a:solidFill>
                  <a:srgbClr val="6688CC"/>
                </a:solidFill>
                <a:latin typeface="Consolas" panose="020B0609020204030204" pitchFamily="49" charset="0"/>
              </a:rPr>
              <a:t>, title:'$movie_title' }});</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for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client2.</a:t>
            </a:r>
            <a:r>
              <a:rPr lang="en-IN" sz="1600" dirty="0">
                <a:solidFill>
                  <a:srgbClr val="DDBB88"/>
                </a:solidFill>
                <a:latin typeface="Consolas" panose="020B0609020204030204" pitchFamily="49" charset="0"/>
              </a:rPr>
              <a:t>SET</a:t>
            </a:r>
            <a:r>
              <a:rPr lang="en-IN" sz="1600" dirty="0">
                <a:solidFill>
                  <a:srgbClr val="6688CC"/>
                </a:solidFill>
                <a:latin typeface="Consolas" panose="020B0609020204030204" pitchFamily="49" charset="0"/>
              </a:rPr>
              <a:t>("Title-"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cnt++, doc.title);</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("KEY"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 created ... "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x);</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client1.</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client2.</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dirty="0">
              <a:latin typeface="Consolas" panose="020B0609020204030204" pitchFamily="49" charset="0"/>
            </a:endParaRPr>
          </a:p>
        </p:txBody>
      </p:sp>
    </p:spTree>
    <p:extLst>
      <p:ext uri="{BB962C8B-B14F-4D97-AF65-F5344CB8AC3E}">
        <p14:creationId xmlns:p14="http://schemas.microsoft.com/office/powerpoint/2010/main" val="2524352260"/>
      </p:ext>
    </p:extLst>
  </p:cSld>
  <p:clrMapOvr>
    <a:masterClrMapping/>
  </p:clrMapOvr>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 to Redis</a:t>
            </a:r>
          </a:p>
        </p:txBody>
      </p:sp>
      <p:sp>
        <p:nvSpPr>
          <p:cNvPr id="2" name="TextBox 1">
            <a:extLst>
              <a:ext uri="{FF2B5EF4-FFF2-40B4-BE49-F238E27FC236}">
                <a16:creationId xmlns:a16="http://schemas.microsoft.com/office/drawing/2014/main" id="{7E7CE01C-E4FA-1752-06C4-B5BDD83D4D59}"/>
              </a:ext>
            </a:extLst>
          </p:cNvPr>
          <p:cNvSpPr txBox="1"/>
          <p:nvPr/>
        </p:nvSpPr>
        <p:spPr>
          <a:xfrm>
            <a:off x="262800" y="688622"/>
            <a:ext cx="11664000" cy="6124754"/>
          </a:xfrm>
          <a:prstGeom prst="rect">
            <a:avLst/>
          </a:prstGeom>
          <a:noFill/>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client1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client2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endParaRPr lang="en-IN" sz="400" dirty="0">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225588"/>
                </a:solidFill>
                <a:latin typeface="Consolas" panose="020B0609020204030204" pitchFamily="49" charset="0"/>
              </a:rPr>
              <a:t> cnt = </a:t>
            </a:r>
            <a:r>
              <a:rPr lang="en-IN" sz="1600" dirty="0">
                <a:solidFill>
                  <a:srgbClr val="F280D0"/>
                </a:solidFill>
                <a:latin typeface="Consolas" panose="020B0609020204030204" pitchFamily="49" charset="0"/>
              </a:rPr>
              <a:t>0</a:t>
            </a:r>
            <a:r>
              <a:rPr lang="en-IN" sz="1600" dirty="0">
                <a:solidFill>
                  <a:srgbClr val="225588"/>
                </a:solidFill>
                <a:latin typeface="Consolas" panose="020B0609020204030204" pitchFamily="49" charset="0"/>
              </a:rPr>
              <a:t>;</a:t>
            </a:r>
          </a:p>
          <a:p>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client1</a:t>
            </a:r>
            <a:r>
              <a:rPr lang="en-IN" sz="1600" dirty="0">
                <a:solidFill>
                  <a:srgbClr val="225588"/>
                </a:solidFill>
                <a:latin typeface="Consolas" panose="020B0609020204030204" pitchFamily="49" charset="0"/>
              </a:rPr>
              <a: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client2</a:t>
            </a:r>
            <a:r>
              <a:rPr lang="en-IN" sz="1600" dirty="0">
                <a:solidFill>
                  <a:srgbClr val="225588"/>
                </a:solidFill>
                <a:latin typeface="Consolas" panose="020B0609020204030204" pitchFamily="49" charset="0"/>
              </a:rPr>
              <a: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client1.</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a:t>
            </a:r>
            <a:r>
              <a:rPr lang="en-IN" sz="1600" b="1"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b="1"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for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US" sz="1600" dirty="0">
                <a:solidFill>
                  <a:srgbClr val="6688CC"/>
                </a:solidFill>
                <a:latin typeface="Consolas" panose="020B0609020204030204" pitchFamily="49" charset="0"/>
              </a:rPr>
              <a:t>	    </a:t>
            </a:r>
            <a:r>
              <a:rPr lang="en-US" sz="1600" dirty="0">
                <a:solidFill>
                  <a:srgbClr val="225588"/>
                </a:solidFill>
                <a:latin typeface="Consolas" panose="020B0609020204030204" pitchFamily="49" charset="0"/>
              </a:rPr>
              <a:t>await</a:t>
            </a:r>
            <a:r>
              <a:rPr lang="en-US" sz="1600" dirty="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client2</a:t>
            </a:r>
            <a:r>
              <a:rPr lang="en-US" sz="1600" dirty="0">
                <a:solidFill>
                  <a:srgbClr val="6688CC"/>
                </a:solidFill>
                <a:latin typeface="Consolas" panose="020B0609020204030204" pitchFamily="49" charset="0"/>
              </a:rPr>
              <a:t>.</a:t>
            </a:r>
            <a:r>
              <a:rPr lang="en-US" sz="1600" dirty="0">
                <a:solidFill>
                  <a:srgbClr val="DDBB88"/>
                </a:solidFill>
                <a:latin typeface="Consolas" panose="020B0609020204030204" pitchFamily="49" charset="0"/>
              </a:rPr>
              <a:t>SET</a:t>
            </a:r>
            <a:r>
              <a:rPr lang="en-US" sz="1600" dirty="0">
                <a:solidFill>
                  <a:srgbClr val="6688CC"/>
                </a:solidFill>
                <a:latin typeface="Consolas" panose="020B0609020204030204" pitchFamily="49" charset="0"/>
              </a:rPr>
              <a:t>("</a:t>
            </a:r>
            <a:r>
              <a:rPr lang="en-US" sz="1600" dirty="0">
                <a:solidFill>
                  <a:srgbClr val="22AA44"/>
                </a:solidFill>
                <a:latin typeface="Consolas" panose="020B0609020204030204" pitchFamily="49" charset="0"/>
              </a:rPr>
              <a:t>title:" </a:t>
            </a:r>
            <a:r>
              <a:rPr lang="en-US" sz="1600" dirty="0">
                <a:solidFill>
                  <a:srgbClr val="225588"/>
                </a:solidFill>
                <a:latin typeface="Consolas" panose="020B0609020204030204" pitchFamily="49" charset="0"/>
              </a:rPr>
              <a:t>+</a:t>
            </a:r>
            <a:r>
              <a:rPr lang="en-US" sz="1600" dirty="0">
                <a:solidFill>
                  <a:srgbClr val="6688CC"/>
                </a:solidFill>
                <a:latin typeface="Consolas" panose="020B0609020204030204" pitchFamily="49" charset="0"/>
              </a:rPr>
              <a:t> ++cnt, doc.movie_title);</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client1.</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client2.</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dirty="0">
              <a:latin typeface="Consolas" panose="020B0609020204030204" pitchFamily="49" charset="0"/>
            </a:endParaRPr>
          </a:p>
        </p:txBody>
      </p:sp>
    </p:spTree>
    <p:extLst>
      <p:ext uri="{BB962C8B-B14F-4D97-AF65-F5344CB8AC3E}">
        <p14:creationId xmlns:p14="http://schemas.microsoft.com/office/powerpoint/2010/main" val="3235450033"/>
      </p:ext>
    </p:extLst>
  </p:cSld>
  <p:clrMapOvr>
    <a:masterClrMapping/>
  </p:clrMapOvr>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1510645016"/>
      </p:ext>
    </p:extLst>
  </p:cSld>
  <p:clrMapOvr>
    <a:masterClrMapping/>
  </p:clrMapOvr>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4278968148"/>
      </p:ext>
    </p:extLst>
  </p:cSld>
  <p:clrMapOvr>
    <a:masterClrMapping/>
  </p:clrMapOvr>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2104166833"/>
      </p:ext>
    </p:extLst>
  </p:cSld>
  <p:clrMapOvr>
    <a:masterClrMapping/>
  </p:clrMapOvr>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1149861686"/>
      </p:ext>
    </p:extLst>
  </p:cSld>
  <p:clrMapOvr>
    <a:masterClrMapping/>
  </p:clrMapOvr>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json_table(data,'$'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ObjectId()</a:t>
            </a:r>
          </a:p>
        </p:txBody>
      </p:sp>
      <p:sp>
        <p:nvSpPr>
          <p:cNvPr id="9" name="Rectangle 8"/>
          <p:cNvSpPr/>
          <p:nvPr/>
        </p:nvSpPr>
        <p:spPr>
          <a:xfrm>
            <a:off x="1665514" y="2236114"/>
            <a:ext cx="8823366" cy="369332"/>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x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ObjectId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919421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pPr algn="ct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Print a list of all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available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28580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5" name="Rectangle 4"/>
          <p:cNvSpPr/>
          <p:nvPr/>
        </p:nvSpPr>
        <p:spPr>
          <a:xfrm>
            <a:off x="1673188" y="1383966"/>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show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dbs</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databases</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9" name="Rectangle 8"/>
          <p:cNvSpPr/>
          <p:nvPr/>
        </p:nvSpPr>
        <p:spPr>
          <a:xfrm>
            <a:off x="1673189" y="1835382"/>
            <a:ext cx="8551223"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dbs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databases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all database name.</a:t>
            </a:r>
          </a:p>
          <a:p>
            <a:pPr marL="342900" indent="-342900">
              <a:buFont typeface="Arial" panose="020B0604020202020204" pitchFamily="34" charset="0"/>
              <a:buChar char="•"/>
            </a:pPr>
            <a:endParaRPr lang="en-US" sz="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adminCommand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listDatabases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nameOnly</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Rectangle 9"/>
          <p:cNvSpPr/>
          <p:nvPr/>
        </p:nvSpPr>
        <p:spPr>
          <a:xfrm>
            <a:off x="1673188" y="3288268"/>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db.getName()</a:t>
            </a:r>
          </a:p>
        </p:txBody>
      </p:sp>
      <p:sp>
        <p:nvSpPr>
          <p:cNvPr id="2" name="Rectangle 1"/>
          <p:cNvSpPr/>
          <p:nvPr/>
        </p:nvSpPr>
        <p:spPr>
          <a:xfrm>
            <a:off x="1673188" y="3787048"/>
            <a:ext cx="86106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the current database name.</a:t>
            </a:r>
            <a:endPar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Switch current database to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&lt;db&gt;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The mongo shell variable db is set to the current database.</a:t>
            </a:r>
          </a:p>
        </p:txBody>
      </p:sp>
      <p:sp>
        <p:nvSpPr>
          <p:cNvPr id="4" name="Rectangle 3"/>
          <p:cNvSpPr/>
          <p:nvPr/>
        </p:nvSpPr>
        <p:spPr>
          <a:xfrm>
            <a:off x="263352" y="188640"/>
            <a:ext cx="9744000" cy="707886"/>
          </a:xfrm>
          <a:prstGeom prst="rect">
            <a:avLst/>
          </a:prstGeom>
        </p:spPr>
        <p:txBody>
          <a:bodyPr wrap="square">
            <a:spAutoFit/>
          </a:bodyPr>
          <a:lstStyle/>
          <a:p>
            <a:pPr algn="just"/>
            <a:r>
              <a:rPr lang="en-US" sz="2000"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518072" y="769648"/>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518072" y="1544897"/>
            <a:ext cx="1357580"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8" name="Rectangle 7"/>
          <p:cNvSpPr/>
          <p:nvPr/>
        </p:nvSpPr>
        <p:spPr>
          <a:xfrm>
            <a:off x="1518072" y="248382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p:txBody>
      </p:sp>
    </p:spTree>
    <p:extLst>
      <p:ext uri="{BB962C8B-B14F-4D97-AF65-F5344CB8AC3E}">
        <p14:creationId xmlns:p14="http://schemas.microsoft.com/office/powerpoint/2010/main" val="1389759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db.dropDatabase()</a:t>
            </a:r>
            <a:endParaRPr lang="en-US" dirty="0"/>
          </a:p>
        </p:txBody>
      </p:sp>
    </p:spTree>
    <p:extLst>
      <p:ext uri="{BB962C8B-B14F-4D97-AF65-F5344CB8AC3E}">
        <p14:creationId xmlns:p14="http://schemas.microsoft.com/office/powerpoint/2010/main" val="9244530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3706" y="740965"/>
            <a:ext cx="8844473" cy="369332"/>
          </a:xfrm>
          <a:prstGeom prst="rect">
            <a:avLst/>
          </a:prstGeom>
        </p:spPr>
        <p:txBody>
          <a:bodyPr wrap="square">
            <a:spAutoFit/>
          </a:bodyPr>
          <a:lstStyle/>
          <a:p>
            <a:r>
              <a:rPr lang="en-US" dirty="0">
                <a:latin typeface="Gill Sans MT (Body)"/>
              </a:rPr>
              <a:t>Removes the current database, deleting the associated data files.</a:t>
            </a:r>
          </a:p>
        </p:txBody>
      </p:sp>
      <p:sp>
        <p:nvSpPr>
          <p:cNvPr id="4" name="Rectangle 3"/>
          <p:cNvSpPr/>
          <p:nvPr/>
        </p:nvSpPr>
        <p:spPr>
          <a:xfrm>
            <a:off x="5029340" y="5791200"/>
            <a:ext cx="4571405" cy="369332"/>
          </a:xfrm>
          <a:prstGeom prst="rect">
            <a:avLst/>
          </a:prstGeom>
        </p:spPr>
        <p:txBody>
          <a:bodyPr>
            <a:spAutoFit/>
          </a:bodyPr>
          <a:lstStyle/>
          <a:p>
            <a:r>
              <a:rPr lang="en-US" dirty="0"/>
              <a:t>		</a:t>
            </a:r>
          </a:p>
        </p:txBody>
      </p:sp>
      <p:sp>
        <p:nvSpPr>
          <p:cNvPr id="11" name="Rectangle 10">
            <a:extLst>
              <a:ext uri="{FF2B5EF4-FFF2-40B4-BE49-F238E27FC236}">
                <a16:creationId xmlns:a16="http://schemas.microsoft.com/office/drawing/2014/main" id="{F1466EAE-D29C-432A-9B67-F25EBC07E73F}"/>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db.dropDatabase()</a:t>
            </a:r>
          </a:p>
        </p:txBody>
      </p:sp>
      <p:sp>
        <p:nvSpPr>
          <p:cNvPr id="12" name="Rectangle 11">
            <a:extLst>
              <a:ext uri="{FF2B5EF4-FFF2-40B4-BE49-F238E27FC236}">
                <a16:creationId xmlns:a16="http://schemas.microsoft.com/office/drawing/2014/main" id="{043FDC06-EED4-4306-9638-D6C674749869}"/>
              </a:ext>
            </a:extLst>
          </p:cNvPr>
          <p:cNvSpPr/>
          <p:nvPr/>
        </p:nvSpPr>
        <p:spPr>
          <a:xfrm>
            <a:off x="1523706" y="245663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dropDatabase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4" name="Rectangle 13">
            <a:extLst>
              <a:ext uri="{FF2B5EF4-FFF2-40B4-BE49-F238E27FC236}">
                <a16:creationId xmlns:a16="http://schemas.microsoft.com/office/drawing/2014/main" id="{23B578BC-8750-4F1D-AA6C-2819E0A8253F}"/>
              </a:ext>
            </a:extLst>
          </p:cNvPr>
          <p:cNvSpPr/>
          <p:nvPr/>
        </p:nvSpPr>
        <p:spPr>
          <a:xfrm>
            <a:off x="1524000" y="1553442"/>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dropDatabase()</a:t>
            </a:r>
          </a:p>
        </p:txBody>
      </p:sp>
    </p:spTree>
    <p:extLst>
      <p:ext uri="{BB962C8B-B14F-4D97-AF65-F5344CB8AC3E}">
        <p14:creationId xmlns:p14="http://schemas.microsoft.com/office/powerpoint/2010/main" val="12391202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mongoimport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tool imports content from an Extended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created by mongoexport, or another third-party export tool.</a:t>
            </a:r>
          </a:p>
        </p:txBody>
      </p:sp>
      <p:sp>
        <p:nvSpPr>
          <p:cNvPr id="5" name="TextBox 4">
            <a:extLst>
              <a:ext uri="{FF2B5EF4-FFF2-40B4-BE49-F238E27FC236}">
                <a16:creationId xmlns:a16="http://schemas.microsoft.com/office/drawing/2014/main" id="{F0323EFF-5A04-4A4D-A481-C9961AB671C4}"/>
              </a:ext>
            </a:extLst>
          </p:cNvPr>
          <p:cNvSpPr txBox="1"/>
          <p:nvPr/>
        </p:nvSpPr>
        <p:spPr>
          <a:xfrm>
            <a:off x="260241" y="1123901"/>
            <a:ext cx="8572500" cy="400110"/>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77AA"/>
                </a:solidFill>
                <a:latin typeface="Liberation Mono"/>
                <a:cs typeface="Arial" panose="020B0604020202020204" pitchFamily="34" charset="0"/>
              </a:rPr>
              <a:t>SELECT</a:t>
            </a:r>
            <a:r>
              <a:rPr lang="en-US" sz="2000" dirty="0">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emp </a:t>
            </a:r>
            <a:r>
              <a:rPr lang="en-US" sz="2000" dirty="0">
                <a:solidFill>
                  <a:srgbClr val="0077AA"/>
                </a:solidFill>
                <a:latin typeface="Liberation Mono"/>
                <a:cs typeface="Arial" panose="020B0604020202020204" pitchFamily="34" charset="0"/>
              </a:rPr>
              <a:t>INTO</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OUTFILE</a:t>
            </a:r>
            <a:r>
              <a:rPr lang="en-US" sz="2000" dirty="0">
                <a:latin typeface="Liberation Mono"/>
                <a:cs typeface="Arial" panose="020B0604020202020204" pitchFamily="34" charset="0"/>
              </a:rPr>
              <a:t> "d:/emp.csv" </a:t>
            </a:r>
            <a:r>
              <a:rPr lang="en-US" sz="2000" dirty="0">
                <a:solidFill>
                  <a:srgbClr val="0077AA"/>
                </a:solidFill>
                <a:latin typeface="Liberation Mono"/>
                <a:cs typeface="Arial" panose="020B0604020202020204" pitchFamily="34" charset="0"/>
              </a:rPr>
              <a:t>FIELDS</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TERMINATED</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latin typeface="Liberation Mono"/>
                <a:cs typeface="Arial" panose="020B0604020202020204" pitchFamily="34" charset="0"/>
              </a:rPr>
              <a:t> ',';</a:t>
            </a:r>
            <a:endParaRPr lang="en-IN" sz="2000" dirty="0">
              <a:latin typeface="Liberation Mono"/>
            </a:endParaRPr>
          </a:p>
        </p:txBody>
      </p:sp>
      <p:sp>
        <p:nvSpPr>
          <p:cNvPr id="7" name="Rectangle 6">
            <a:extLst>
              <a:ext uri="{FF2B5EF4-FFF2-40B4-BE49-F238E27FC236}">
                <a16:creationId xmlns:a16="http://schemas.microsoft.com/office/drawing/2014/main" id="{3B7DBFD9-1AF2-4B29-B788-BA2E60B64E6A}"/>
              </a:ext>
            </a:extLst>
          </p:cNvPr>
          <p:cNvSpPr/>
          <p:nvPr/>
        </p:nvSpPr>
        <p:spPr>
          <a:xfrm>
            <a:off x="260241" y="116632"/>
            <a:ext cx="5650286" cy="707886"/>
          </a:xfrm>
          <a:prstGeom prst="rect">
            <a:avLst/>
          </a:prstGeom>
        </p:spPr>
        <p:txBody>
          <a:bodyPr wrap="square">
            <a:spAutoFit/>
          </a:bodyPr>
          <a:lstStyle/>
          <a:p>
            <a:r>
              <a:rPr lang="en-US" sz="2000" b="1" dirty="0">
                <a:solidFill>
                  <a:schemeClr val="tx1">
                    <a:lumMod val="95000"/>
                    <a:lumOff val="5000"/>
                  </a:schemeClr>
                </a:solidFill>
                <a:latin typeface="Liberation Mono"/>
              </a:rPr>
              <a:t>If not working then do changes in </a:t>
            </a:r>
            <a:r>
              <a:rPr lang="en-US" sz="2000" b="1" i="1" dirty="0">
                <a:solidFill>
                  <a:schemeClr val="tx1">
                    <a:lumMod val="95000"/>
                    <a:lumOff val="5000"/>
                  </a:schemeClr>
                </a:solidFill>
                <a:latin typeface="Liberation Mono"/>
              </a:rPr>
              <a:t>my.ini</a:t>
            </a:r>
            <a:r>
              <a:rPr lang="en-US" sz="2000" b="1" dirty="0">
                <a:solidFill>
                  <a:schemeClr val="tx1">
                    <a:lumMod val="95000"/>
                    <a:lumOff val="5000"/>
                  </a:schemeClr>
                </a:solidFill>
                <a:latin typeface="Liberation Mono"/>
              </a:rPr>
              <a:t> file.</a:t>
            </a:r>
          </a:p>
          <a:p>
            <a:r>
              <a:rPr lang="en-US" sz="2000" dirty="0">
                <a:solidFill>
                  <a:schemeClr val="tx1">
                    <a:lumMod val="95000"/>
                    <a:lumOff val="5000"/>
                  </a:schemeClr>
                </a:solidFill>
                <a:latin typeface="Liberation Mono"/>
                <a:cs typeface="Arial" panose="020B0604020202020204" pitchFamily="34" charset="0"/>
              </a:rPr>
              <a:t>secure_file_priv = ""</a:t>
            </a:r>
          </a:p>
        </p:txBody>
      </p:sp>
    </p:spTree>
    <p:extLst>
      <p:ext uri="{BB962C8B-B14F-4D97-AF65-F5344CB8AC3E}">
        <p14:creationId xmlns:p14="http://schemas.microsoft.com/office/powerpoint/2010/main" val="1829879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7601709" y="142879"/>
            <a:ext cx="4398947" cy="3142105"/>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646166"/>
            <a:ext cx="10996797" cy="1231106"/>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endParaRPr lang="en-US" sz="600" dirty="0">
              <a:solidFill>
                <a:srgbClr val="222222"/>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
        <p:nvSpPr>
          <p:cNvPr id="6" name="TextBox 5">
            <a:extLst>
              <a:ext uri="{FF2B5EF4-FFF2-40B4-BE49-F238E27FC236}">
                <a16:creationId xmlns:a16="http://schemas.microsoft.com/office/drawing/2014/main" id="{9D306AA1-653D-4E1B-AA69-EF3E59CAF7C8}"/>
              </a:ext>
            </a:extLst>
          </p:cNvPr>
          <p:cNvSpPr txBox="1"/>
          <p:nvPr/>
        </p:nvSpPr>
        <p:spPr>
          <a:xfrm>
            <a:off x="191344" y="194313"/>
            <a:ext cx="6984776" cy="1446550"/>
          </a:xfrm>
          <a:prstGeom prst="rect">
            <a:avLst/>
          </a:prstGeom>
          <a:noFill/>
        </p:spPr>
        <p:txBody>
          <a:bodyPr wrap="square">
            <a:spAutoFit/>
          </a:bodyPr>
          <a:lstStyle/>
          <a:p>
            <a:pPr algn="just"/>
            <a:r>
              <a:rPr lang="en-IN" sz="2200" dirty="0">
                <a:solidFill>
                  <a:srgbClr val="732B54"/>
                </a:solidFill>
                <a:latin typeface="Palatino Linotype" panose="02040502050505030304" pitchFamily="18" charset="0"/>
              </a:rPr>
              <a:t>NoSQL, which stands for "Not Only SQL" which is an alternative to traditional relational databases in which data is placed in tables and data schema  is carefully designed before the database is built.</a:t>
            </a:r>
          </a:p>
        </p:txBody>
      </p:sp>
    </p:spTree>
    <p:extLst>
      <p:ext uri="{BB962C8B-B14F-4D97-AF65-F5344CB8AC3E}">
        <p14:creationId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JSON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Rectangle 7"/>
          <p:cNvSpPr/>
          <p:nvPr/>
        </p:nvSpPr>
        <p:spPr>
          <a:xfrm>
            <a:off x="752893" y="4578131"/>
            <a:ext cx="10657184" cy="1384995"/>
          </a:xfrm>
          <a:prstGeom prst="rect">
            <a:avLst/>
          </a:prstGeom>
          <a:noFill/>
        </p:spPr>
        <p:txBody>
          <a:bodyPr wrap="square">
            <a:spAutoFit/>
          </a:bodyPr>
          <a:lstStyle/>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192.168.0.3</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192.168.0.6</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27017</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 --type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d:\movies.json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--jsonArray</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a:t>
            </a:r>
          </a:p>
        </p:txBody>
      </p:sp>
      <p:sp>
        <p:nvSpPr>
          <p:cNvPr id="3" name="Rectangle 2">
            <a:extLst>
              <a:ext uri="{FF2B5EF4-FFF2-40B4-BE49-F238E27FC236}">
                <a16:creationId xmlns:a16="http://schemas.microsoft.com/office/drawing/2014/main" id="{74C1F028-9126-483E-B767-699D381C1F4B}"/>
              </a:ext>
            </a:extLst>
          </p:cNvPr>
          <p:cNvSpPr/>
          <p:nvPr/>
        </p:nvSpPr>
        <p:spPr>
          <a:xfrm>
            <a:off x="752894" y="1846565"/>
            <a:ext cx="9886078"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12824D"/>
                </a:solidFill>
                <a:highlight>
                  <a:srgbClr val="F9FBFA"/>
                </a:highlight>
                <a:latin typeface="Source Code Pro" panose="020B0509030403020204" pitchFamily="49" charset="0"/>
              </a:rPr>
              <a:t>Field-List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--mode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insert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upsert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merge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7AFF414A-62F2-450D-8BE6-83E751263D5A}"/>
              </a:ext>
            </a:extLst>
          </p:cNvPr>
          <p:cNvSpPr txBox="1"/>
          <p:nvPr/>
        </p:nvSpPr>
        <p:spPr>
          <a:xfrm>
            <a:off x="674246" y="3131676"/>
            <a:ext cx="9964725" cy="646331"/>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if the documents are in array i.e. in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brackets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drops the collection if exists</a:t>
            </a:r>
            <a:endParaRPr lang="en-IN" dirty="0">
              <a:solidFill>
                <a:srgbClr val="92D050"/>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941805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3" name="Rectangle 2"/>
          <p:cNvSpPr/>
          <p:nvPr/>
        </p:nvSpPr>
        <p:spPr>
          <a:xfrm>
            <a:off x="191344" y="2924944"/>
            <a:ext cx="11737303" cy="2339102"/>
          </a:xfrm>
          <a:prstGeom prst="rect">
            <a:avLst/>
          </a:prstGeom>
        </p:spPr>
        <p:txBody>
          <a:bodyPr wrap="square">
            <a:spAutoFit/>
          </a:bodyPr>
          <a:lstStyle/>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endPar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"EMPNO,ENAME,JOB,MGR,HIREDATE,SAL,COMM,DEPTNO,BONUSID,USERNAME,PWD"</a:t>
            </a: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o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"EMPNO.int(32),ENAME.string(),JOB.string(),MGR.int32(),HIREDATE.date(2006-01-02),SAL.int32(),COMM.int32(),DEPTNO.int32(),BONUSID.int32(),USERNAME.string(),PWD.string()"</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0" name="TextBox 9">
            <a:extLst>
              <a:ext uri="{FF2B5EF4-FFF2-40B4-BE49-F238E27FC236}">
                <a16:creationId xmlns:a16="http://schemas.microsoft.com/office/drawing/2014/main" id="{32C63B28-4FB5-4491-96B8-E7CCBF3F79EA}"/>
              </a:ext>
            </a:extLst>
          </p:cNvPr>
          <p:cNvSpPr txBox="1"/>
          <p:nvPr/>
        </p:nvSpPr>
        <p:spPr>
          <a:xfrm>
            <a:off x="341717" y="5376698"/>
            <a:ext cx="11586930" cy="129266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There should be no blank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Palatino Linotype" panose="02040502050505030304" pitchFamily="18" charset="0"/>
                <a:ea typeface="Cambria" panose="02040503050406030204" pitchFamily="18" charset="0"/>
              </a:rPr>
              <a:t>_id, ename, salary    </a:t>
            </a:r>
            <a:r>
              <a:rPr lang="en-IN" dirty="0">
                <a:solidFill>
                  <a:srgbClr val="00B050"/>
                </a:solidFill>
                <a:latin typeface="Palatino Linotype" panose="020405020505050303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
        <p:nvSpPr>
          <p:cNvPr id="5" name="Rectangle 4">
            <a:extLst>
              <a:ext uri="{FF2B5EF4-FFF2-40B4-BE49-F238E27FC236}">
                <a16:creationId xmlns:a16="http://schemas.microsoft.com/office/drawing/2014/main" id="{C2D43150-ED7A-C21A-5C6B-1F75D8C5F84D}"/>
              </a:ext>
            </a:extLst>
          </p:cNvPr>
          <p:cNvSpPr/>
          <p:nvPr/>
        </p:nvSpPr>
        <p:spPr>
          <a:xfrm>
            <a:off x="341718" y="1774557"/>
            <a:ext cx="11442914"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12824D"/>
                </a:solidFill>
                <a:highlight>
                  <a:srgbClr val="F9FBFA"/>
                </a:highlight>
                <a:latin typeface="Source Code Pro" panose="020B0509030403020204" pitchFamily="49" charset="0"/>
              </a:rPr>
              <a:t>field1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&gt;[,&lt;</a:t>
            </a:r>
            <a:r>
              <a:rPr lang="en-US" dirty="0">
                <a:solidFill>
                  <a:srgbClr val="12824D"/>
                </a:solidFill>
                <a:highlight>
                  <a:srgbClr val="F9FBFA"/>
                </a:highlight>
                <a:latin typeface="Source Code Pro" panose="020B0509030403020204" pitchFamily="49" charset="0"/>
              </a:rPr>
              <a:t>field2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--columnsHaveTypes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endPar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7336703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TextBox 7">
            <a:extLst>
              <a:ext uri="{FF2B5EF4-FFF2-40B4-BE49-F238E27FC236}">
                <a16:creationId xmlns:a16="http://schemas.microsoft.com/office/drawing/2014/main" id="{CC8778CD-18BF-4A26-B025-E874C94EB00D}"/>
              </a:ext>
            </a:extLst>
          </p:cNvPr>
          <p:cNvSpPr txBox="1"/>
          <p:nvPr/>
        </p:nvSpPr>
        <p:spPr>
          <a:xfrm>
            <a:off x="385664" y="3014091"/>
            <a:ext cx="6984776" cy="1323439"/>
          </a:xfrm>
          <a:prstGeom prst="rect">
            <a:avLst/>
          </a:prstGeom>
          <a:noFill/>
        </p:spPr>
        <p:txBody>
          <a:bodyPr wrap="square">
            <a:spAutoFit/>
          </a:bodyPr>
          <a:lstStyle/>
          <a:p>
            <a:r>
              <a:rPr lang="en-IN" sz="2000" dirty="0"/>
              <a:t>_id,course,duration,modules.0,modules.1,modules.2,modules.3</a:t>
            </a:r>
          </a:p>
          <a:p>
            <a:r>
              <a:rPr lang="en-IN" sz="2000" dirty="0"/>
              <a:t>1,course1,6 months,c++,database,java,.net</a:t>
            </a:r>
          </a:p>
          <a:p>
            <a:r>
              <a:rPr lang="en-IN" sz="2000" dirty="0"/>
              <a:t>2,course2,6 months,c++,database,python,R</a:t>
            </a:r>
          </a:p>
          <a:p>
            <a:r>
              <a:rPr lang="en-IN" sz="2000" dirty="0"/>
              <a:t>3,course3,6 months,c++,database,awp,.net</a:t>
            </a:r>
          </a:p>
        </p:txBody>
      </p:sp>
      <p:sp>
        <p:nvSpPr>
          <p:cNvPr id="10" name="Rectangle 9">
            <a:extLst>
              <a:ext uri="{FF2B5EF4-FFF2-40B4-BE49-F238E27FC236}">
                <a16:creationId xmlns:a16="http://schemas.microsoft.com/office/drawing/2014/main" id="{885F595C-BB16-4196-A18A-E56E5E2B6587}"/>
              </a:ext>
            </a:extLst>
          </p:cNvPr>
          <p:cNvSpPr/>
          <p:nvPr/>
        </p:nvSpPr>
        <p:spPr>
          <a:xfrm>
            <a:off x="385664" y="5013176"/>
            <a:ext cx="11593288" cy="646331"/>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192.168.100.20</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course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d:\course.csv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 --headerline --useArrayIndexFields</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2" name="Rectangle 1">
            <a:extLst>
              <a:ext uri="{FF2B5EF4-FFF2-40B4-BE49-F238E27FC236}">
                <a16:creationId xmlns:a16="http://schemas.microsoft.com/office/drawing/2014/main" id="{C2F61FFF-3853-79D4-BC0E-E0F30BDC6286}"/>
              </a:ext>
            </a:extLst>
          </p:cNvPr>
          <p:cNvSpPr/>
          <p:nvPr/>
        </p:nvSpPr>
        <p:spPr>
          <a:xfrm>
            <a:off x="341718" y="1774557"/>
            <a:ext cx="11442914"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12824D"/>
                </a:solidFill>
                <a:highlight>
                  <a:srgbClr val="F9FBFA"/>
                </a:highlight>
                <a:latin typeface="Source Code Pro" panose="020B0509030403020204" pitchFamily="49" charset="0"/>
              </a:rPr>
              <a:t>field1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&gt;[,&lt;</a:t>
            </a:r>
            <a:r>
              <a:rPr lang="en-US" dirty="0">
                <a:solidFill>
                  <a:srgbClr val="12824D"/>
                </a:solidFill>
                <a:highlight>
                  <a:srgbClr val="F9FBFA"/>
                </a:highlight>
                <a:latin typeface="Source Code Pro" panose="020B0509030403020204" pitchFamily="49" charset="0"/>
              </a:rPr>
              <a:t>field2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--columnsHaveTypes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endPar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8265809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mongoexport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is a utility that produces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of data stored in a MongoDB instance.</a:t>
            </a:r>
          </a:p>
        </p:txBody>
      </p:sp>
    </p:spTree>
    <p:extLst>
      <p:ext uri="{BB962C8B-B14F-4D97-AF65-F5344CB8AC3E}">
        <p14:creationId xmlns:p14="http://schemas.microsoft.com/office/powerpoint/2010/main" val="16907154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5" name="Rectangle 4"/>
          <p:cNvSpPr/>
          <p:nvPr/>
        </p:nvSpPr>
        <p:spPr>
          <a:xfrm>
            <a:off x="263352" y="1628198"/>
            <a:ext cx="11305256"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9" name="Rectangle 8">
            <a:extLst>
              <a:ext uri="{FF2B5EF4-FFF2-40B4-BE49-F238E27FC236}">
                <a16:creationId xmlns:a16="http://schemas.microsoft.com/office/drawing/2014/main" id="{4DA6407A-3B6A-4FBC-B525-F9BD07DCC809}"/>
              </a:ext>
            </a:extLst>
          </p:cNvPr>
          <p:cNvSpPr/>
          <p:nvPr/>
        </p:nvSpPr>
        <p:spPr>
          <a:xfrm>
            <a:off x="251790" y="2567536"/>
            <a:ext cx="11161240" cy="2015936"/>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mongoexport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CSV</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p:txBody>
      </p:sp>
      <p:sp>
        <p:nvSpPr>
          <p:cNvPr id="10" name="TextBox 9">
            <a:extLst>
              <a:ext uri="{FF2B5EF4-FFF2-40B4-BE49-F238E27FC236}">
                <a16:creationId xmlns:a16="http://schemas.microsoft.com/office/drawing/2014/main" id="{2B7ED64D-2B17-4246-B07A-76BCCFBFB756}"/>
              </a:ext>
            </a:extLst>
          </p:cNvPr>
          <p:cNvSpPr txBox="1"/>
          <p:nvPr/>
        </p:nvSpPr>
        <p:spPr>
          <a:xfrm>
            <a:off x="407368" y="5253588"/>
            <a:ext cx="11449272" cy="141577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there should be no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Cambria" panose="02040503050406030204" pitchFamily="18" charset="0"/>
                <a:ea typeface="Cambria" panose="02040503050406030204" pitchFamily="18" charset="0"/>
              </a:rPr>
              <a:t>_id, ename, salary    </a:t>
            </a:r>
            <a:r>
              <a:rPr lang="en-IN" dirty="0">
                <a:solidFill>
                  <a:srgbClr val="00B050"/>
                </a:solidFill>
                <a:latin typeface="Cambria" panose="020405030504060302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26057396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689118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 / db.getCollectionInfos()</a:t>
            </a:r>
            <a:endParaRPr lang="en-US" dirty="0"/>
          </a:p>
        </p:txBody>
      </p:sp>
      <p:sp>
        <p:nvSpPr>
          <p:cNvPr id="3" name="Rectangle 2"/>
          <p:cNvSpPr/>
          <p:nvPr/>
        </p:nvSpPr>
        <p:spPr>
          <a:xfrm>
            <a:off x="1943100" y="371877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an array containing the names of all collections and views in the current database.</a:t>
            </a:r>
          </a:p>
        </p:txBody>
      </p:sp>
    </p:spTree>
    <p:extLst>
      <p:ext uri="{BB962C8B-B14F-4D97-AF65-F5344CB8AC3E}">
        <p14:creationId xmlns:p14="http://schemas.microsoft.com/office/powerpoint/2010/main" val="33236734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 db.getCollectionInfos() </a:t>
            </a:r>
          </a:p>
        </p:txBody>
      </p:sp>
      <p:sp>
        <p:nvSpPr>
          <p:cNvPr id="7" name="Rectangle 6"/>
          <p:cNvSpPr/>
          <p:nvPr/>
        </p:nvSpPr>
        <p:spPr>
          <a:xfrm>
            <a:off x="1524000" y="1410072"/>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getCollectionNames()</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2206605"/>
            <a:ext cx="9144000" cy="92333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show</a:t>
            </a:r>
            <a:r>
              <a:rPr lang="en-US" dirty="0">
                <a:solidFill>
                  <a:srgbClr val="D83713"/>
                </a:solidFill>
                <a:latin typeface="Source Code Pro" panose="020B0509030403020204" pitchFamily="49" charset="0"/>
                <a:ea typeface="Source Code Pro" panose="020B0509030403020204" pitchFamily="49" charset="0"/>
              </a:rPr>
              <a:t> collection</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getCollectionNames()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getCollectionInfos()</a:t>
            </a:r>
          </a:p>
        </p:txBody>
      </p:sp>
      <p:sp>
        <p:nvSpPr>
          <p:cNvPr id="2" name="Rectangle 1"/>
          <p:cNvSpPr/>
          <p:nvPr/>
        </p:nvSpPr>
        <p:spPr>
          <a:xfrm>
            <a:off x="1523706" y="3626440"/>
            <a:ext cx="9144000"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collections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getCollectionInfos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0663557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Creates a new collection or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289700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createCollection</a:t>
            </a:r>
            <a:r>
              <a:rPr lang="en-IN" dirty="0">
                <a:solidFill>
                  <a:srgbClr val="061621"/>
                </a:solidFill>
                <a:latin typeface="Source Code Pro" panose="020B0509030403020204" pitchFamily="49" charset="0"/>
                <a:ea typeface="Source Code Pro" panose="020B0509030403020204" pitchFamily="49" charset="0"/>
              </a:rPr>
              <a:t>(</a:t>
            </a:r>
            <a:r>
              <a:rPr lang="en-IN" i="1" dirty="0">
                <a:solidFill>
                  <a:srgbClr val="061621"/>
                </a:solidFill>
                <a:latin typeface="Source Code Pro" panose="020B0509030403020204" pitchFamily="49" charset="0"/>
                <a:ea typeface="Source Code Pro" panose="020B0509030403020204" pitchFamily="49" charset="0"/>
              </a:rPr>
              <a:t>name</a:t>
            </a:r>
            <a:r>
              <a:rPr lang="en-IN" dirty="0">
                <a:solidFill>
                  <a:srgbClr val="061621"/>
                </a:solidFill>
                <a:latin typeface="Source Code Pro" panose="020B0509030403020204" pitchFamily="49" charset="0"/>
                <a:ea typeface="Source Code Pro" panose="020B0509030403020204" pitchFamily="49" charset="0"/>
              </a:rPr>
              <a:t>, { </a:t>
            </a:r>
            <a:r>
              <a:rPr lang="en-IN" i="1" dirty="0">
                <a:solidFill>
                  <a:srgbClr val="061621"/>
                </a:solidFill>
                <a:latin typeface="Source Code Pro" panose="020B0509030403020204" pitchFamily="49" charset="0"/>
                <a:ea typeface="Source Code Pro" panose="020B0509030403020204" pitchFamily="49" charset="0"/>
              </a:rPr>
              <a:t>options1</a:t>
            </a:r>
            <a:r>
              <a:rPr lang="en-IN" dirty="0">
                <a:solidFill>
                  <a:srgbClr val="061621"/>
                </a:solidFill>
                <a:latin typeface="Source Code Pro" panose="020B0509030403020204" pitchFamily="49" charset="0"/>
                <a:ea typeface="Source Code Pro" panose="020B0509030403020204" pitchFamily="49" charset="0"/>
              </a:rPr>
              <a:t>, </a:t>
            </a:r>
            <a:r>
              <a:rPr lang="en-IN" i="1" dirty="0">
                <a:solidFill>
                  <a:srgbClr val="061621"/>
                </a:solidFill>
                <a:latin typeface="Source Code Pro" panose="020B0509030403020204" pitchFamily="49" charset="0"/>
                <a:ea typeface="Source Code Pro" panose="020B0509030403020204" pitchFamily="49" charset="0"/>
              </a:rPr>
              <a:t>options2</a:t>
            </a:r>
            <a:r>
              <a:rPr lang="en-IN" dirty="0">
                <a:solidFill>
                  <a:srgbClr val="061621"/>
                </a:solidFill>
                <a:latin typeface="Source Code Pro" panose="020B0509030403020204" pitchFamily="49" charset="0"/>
                <a:ea typeface="Source Code Pro" panose="020B0509030403020204" pitchFamily="49" charset="0"/>
              </a:rPr>
              <a:t>, ... })</a:t>
            </a:r>
          </a:p>
        </p:txBody>
      </p:sp>
      <p:sp>
        <p:nvSpPr>
          <p:cNvPr id="2" name="Rectangle 1"/>
          <p:cNvSpPr/>
          <p:nvPr/>
        </p:nvSpPr>
        <p:spPr>
          <a:xfrm>
            <a:off x="263352" y="4657225"/>
            <a:ext cx="11737304" cy="129266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This command creates a collection named log with a maximum size of 1 byte and a maximum of 2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524001" y="3087866"/>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
        <p:nvSpPr>
          <p:cNvPr id="5" name="TextBox 4">
            <a:extLst>
              <a:ext uri="{FF2B5EF4-FFF2-40B4-BE49-F238E27FC236}">
                <a16:creationId xmlns:a16="http://schemas.microsoft.com/office/drawing/2014/main" id="{D36FC46D-84C2-174A-04BF-D206C5F70757}"/>
              </a:ext>
            </a:extLst>
          </p:cNvPr>
          <p:cNvSpPr txBox="1"/>
          <p:nvPr/>
        </p:nvSpPr>
        <p:spPr>
          <a:xfrm>
            <a:off x="479376" y="6195807"/>
            <a:ext cx="11017224" cy="369332"/>
          </a:xfrm>
          <a:prstGeom prst="rect">
            <a:avLst/>
          </a:prstGeom>
          <a:noFill/>
        </p:spPr>
        <p:txBody>
          <a:bodyPr wrap="square">
            <a:spAutoFit/>
          </a:bodyPr>
          <a:lstStyle/>
          <a:p>
            <a:r>
              <a:rPr lang="en-IN" dirty="0"/>
              <a:t>The size parameter specifies the size of the capped collection in </a:t>
            </a:r>
            <a:r>
              <a:rPr lang="en-IN" dirty="0">
                <a:solidFill>
                  <a:srgbClr val="FF0000"/>
                </a:solidFill>
              </a:rPr>
              <a:t>bytes</a:t>
            </a:r>
            <a:r>
              <a:rPr lang="en-IN" dirty="0"/>
              <a:t>.</a:t>
            </a:r>
          </a:p>
        </p:txBody>
      </p:sp>
    </p:spTree>
    <p:extLst>
      <p:ext uri="{BB962C8B-B14F-4D97-AF65-F5344CB8AC3E}">
        <p14:creationId xmlns:p14="http://schemas.microsoft.com/office/powerpoint/2010/main" val="23991515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convertToCapped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convert the collection to a capped collection.</a:t>
            </a:r>
          </a:p>
        </p:txBody>
      </p:sp>
      <p:sp>
        <p:nvSpPr>
          <p:cNvPr id="4" name="TextBox 3">
            <a:extLst>
              <a:ext uri="{FF2B5EF4-FFF2-40B4-BE49-F238E27FC236}">
                <a16:creationId xmlns:a16="http://schemas.microsoft.com/office/drawing/2014/main" id="{D36FC46D-84C2-174A-04BF-D206C5F70757}"/>
              </a:ext>
            </a:extLst>
          </p:cNvPr>
          <p:cNvSpPr txBox="1"/>
          <p:nvPr/>
        </p:nvSpPr>
        <p:spPr>
          <a:xfrm>
            <a:off x="479376" y="6195807"/>
            <a:ext cx="11017224" cy="369332"/>
          </a:xfrm>
          <a:prstGeom prst="rect">
            <a:avLst/>
          </a:prstGeom>
          <a:noFill/>
        </p:spPr>
        <p:txBody>
          <a:bodyPr wrap="square">
            <a:spAutoFit/>
          </a:bodyPr>
          <a:lstStyle/>
          <a:p>
            <a:r>
              <a:rPr lang="en-IN" dirty="0"/>
              <a:t>The size parameter specifies the size of the capped collection in </a:t>
            </a:r>
            <a:r>
              <a:rPr lang="en-IN" dirty="0">
                <a:solidFill>
                  <a:srgbClr val="FF0000"/>
                </a:solidFill>
              </a:rPr>
              <a:t>bytes</a:t>
            </a:r>
            <a:r>
              <a:rPr lang="en-IN" dirty="0"/>
              <a:t>.</a:t>
            </a:r>
          </a:p>
        </p:txBody>
      </p:sp>
    </p:spTree>
    <p:extLst>
      <p:ext uri="{BB962C8B-B14F-4D97-AF65-F5344CB8AC3E}">
        <p14:creationId xmlns:p14="http://schemas.microsoft.com/office/powerpoint/2010/main" val="57658466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convertToCapped </a:t>
            </a:r>
          </a:p>
        </p:txBody>
      </p:sp>
      <p:sp>
        <p:nvSpPr>
          <p:cNvPr id="7" name="Rectangle 6"/>
          <p:cNvSpPr/>
          <p:nvPr/>
        </p:nvSpPr>
        <p:spPr>
          <a:xfrm>
            <a:off x="1524000" y="762000"/>
            <a:ext cx="9144000" cy="646331"/>
          </a:xfrm>
          <a:prstGeom prst="rect">
            <a:avLst/>
          </a:prstGeom>
        </p:spPr>
        <p:txBody>
          <a:bodyPr wrap="square">
            <a:spAutoFit/>
          </a:bodyPr>
          <a:lstStyle/>
          <a:p>
            <a:r>
              <a:rPr lang="en-US" dirty="0">
                <a:latin typeface="Palatino Linotype" panose="02040502050505030304" pitchFamily="18" charset="0"/>
              </a:rPr>
              <a:t>To convert a non-capped collection to a capped collection, use the </a:t>
            </a:r>
            <a:r>
              <a:rPr lang="en-US" b="1" i="1" dirty="0">
                <a:solidFill>
                  <a:srgbClr val="036883"/>
                </a:solidFill>
                <a:latin typeface="Palatino Linotype" panose="02040502050505030304" pitchFamily="18" charset="0"/>
              </a:rPr>
              <a:t>convertToCapped </a:t>
            </a:r>
            <a:r>
              <a:rPr lang="en-US" dirty="0">
                <a:latin typeface="Palatino Linotype" panose="02040502050505030304" pitchFamily="18" charset="0"/>
              </a:rPr>
              <a:t>database command.</a:t>
            </a:r>
            <a:endParaRPr lang="en-IN" dirty="0">
              <a:latin typeface="Palatino Linotype" panose="02040502050505030304" pitchFamily="18" charset="0"/>
            </a:endParaRPr>
          </a:p>
        </p:txBody>
      </p:sp>
      <p:sp>
        <p:nvSpPr>
          <p:cNvPr id="8" name="Rectangle 7"/>
          <p:cNvSpPr/>
          <p:nvPr/>
        </p:nvSpPr>
        <p:spPr>
          <a:xfrm>
            <a:off x="263352" y="1642376"/>
            <a:ext cx="118093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runCommand</a:t>
            </a:r>
            <a:r>
              <a:rPr lang="en-IN" dirty="0">
                <a:solidFill>
                  <a:srgbClr val="061621"/>
                </a:solidFill>
                <a:latin typeface="Source Code Pro" panose="020B0509030403020204" pitchFamily="49" charset="0"/>
                <a:ea typeface="Source Code Pro" panose="020B0509030403020204" pitchFamily="49" charset="0"/>
              </a:rPr>
              <a:t>(</a:t>
            </a:r>
            <a:r>
              <a:rPr lang="en-IN" dirty="0">
                <a:latin typeface="Source Code Pro" panose="020B0509030403020204"/>
              </a:rPr>
              <a:t>{ </a:t>
            </a:r>
            <a:r>
              <a:rPr lang="en-IN" i="1" dirty="0">
                <a:solidFill>
                  <a:srgbClr val="D83713"/>
                </a:solidFill>
                <a:latin typeface="Source Code Pro" panose="020B0509030403020204" pitchFamily="49" charset="0"/>
                <a:ea typeface="Source Code Pro" panose="020B0509030403020204" pitchFamily="49" charset="0"/>
              </a:rPr>
              <a:t>convertToCapped</a:t>
            </a:r>
            <a:r>
              <a:rPr lang="en-IN" dirty="0">
                <a:latin typeface="Source Code Pro" panose="020B0509030403020204"/>
              </a:rPr>
              <a:t>: collectionName, </a:t>
            </a:r>
            <a:r>
              <a:rPr lang="en-IN" i="1" dirty="0">
                <a:solidFill>
                  <a:srgbClr val="D83713"/>
                </a:solidFill>
                <a:latin typeface="Source Code Pro" panose="020B0509030403020204" pitchFamily="49" charset="0"/>
                <a:ea typeface="Source Code Pro" panose="020B0509030403020204" pitchFamily="49" charset="0"/>
              </a:rPr>
              <a:t>size</a:t>
            </a:r>
            <a:r>
              <a:rPr lang="en-IN" dirty="0">
                <a:latin typeface="Source Code Pro" panose="020B0509030403020204"/>
              </a:rPr>
              <a:t>: bytes, </a:t>
            </a:r>
            <a:r>
              <a:rPr lang="en-IN" i="1" dirty="0">
                <a:solidFill>
                  <a:srgbClr val="D83713"/>
                </a:solidFill>
                <a:latin typeface="Source Code Pro" panose="020B0509030403020204" pitchFamily="49" charset="0"/>
                <a:ea typeface="Source Code Pro" panose="020B0509030403020204" pitchFamily="49" charset="0"/>
              </a:rPr>
              <a:t>max</a:t>
            </a:r>
            <a:r>
              <a:rPr lang="en-IN" dirty="0">
                <a:latin typeface="Source Code Pro" panose="020B0509030403020204"/>
              </a:rPr>
              <a:t>: totalDocuments }</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263352" y="2258288"/>
            <a:ext cx="1173730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runCommand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convertToCapped</a:t>
            </a:r>
            <a:r>
              <a:rPr lang="en-IN" dirty="0">
                <a:latin typeface="Source Code Pro" panose="020B0509030403020204" pitchFamily="49" charset="0"/>
                <a:ea typeface="Source Code Pro" panose="020B0509030403020204" pitchFamily="49" charset="0"/>
                <a:cs typeface="Calibri" panose="020F0502020204030204" pitchFamily="34" charset="0"/>
              </a:rPr>
              <a:t>: 'log',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max</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263352" y="3868522"/>
            <a:ext cx="1173730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runCommand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collMod: </a:t>
            </a:r>
            <a:r>
              <a:rPr lang="en-IN" dirty="0">
                <a:latin typeface="Source Code Pro" panose="020B0509030403020204" pitchFamily="49" charset="0"/>
                <a:ea typeface="Source Code Pro" panose="020B0509030403020204" pitchFamily="49" charset="0"/>
                <a:cs typeface="Calibri" panose="020F0502020204030204" pitchFamily="34" charset="0"/>
              </a:rPr>
              <a:t>'log',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200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3" name="Rectangle 12"/>
          <p:cNvSpPr/>
          <p:nvPr/>
        </p:nvSpPr>
        <p:spPr>
          <a:xfrm>
            <a:off x="263352" y="5805264"/>
            <a:ext cx="11737304" cy="738664"/>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runCommand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convertToCapped</a:t>
            </a:r>
            <a:r>
              <a:rPr lang="en-IN" dirty="0">
                <a:latin typeface="Source Code Pro" panose="020B0509030403020204" pitchFamily="49" charset="0"/>
                <a:ea typeface="Source Code Pro" panose="020B0509030403020204" pitchFamily="49" charset="0"/>
                <a:cs typeface="Calibri" panose="020F0502020204030204" pitchFamily="34" charset="0"/>
              </a:rPr>
              <a:t>: 'log',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cappedMax</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7</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cxnSp>
        <p:nvCxnSpPr>
          <p:cNvPr id="15" name="Straight Connector 14"/>
          <p:cNvCxnSpPr/>
          <p:nvPr/>
        </p:nvCxnSpPr>
        <p:spPr>
          <a:xfrm>
            <a:off x="191344" y="3103369"/>
            <a:ext cx="11881320" cy="0"/>
          </a:xfrm>
          <a:prstGeom prst="line">
            <a:avLst/>
          </a:prstGeom>
          <a:ln w="38100">
            <a:solidFill>
              <a:srgbClr val="B2225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91344" y="4941168"/>
            <a:ext cx="11881320" cy="0"/>
          </a:xfrm>
          <a:prstGeom prst="line">
            <a:avLst/>
          </a:prstGeom>
          <a:ln w="38100">
            <a:solidFill>
              <a:srgbClr val="B22251"/>
            </a:solidFil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63352" y="3244334"/>
            <a:ext cx="8670123" cy="369332"/>
          </a:xfrm>
          <a:prstGeom prst="rect">
            <a:avLst/>
          </a:prstGeom>
        </p:spPr>
        <p:txBody>
          <a:bodyPr wrap="square">
            <a:spAutoFit/>
          </a:bodyPr>
          <a:lstStyle/>
          <a:p>
            <a:r>
              <a:rPr lang="en-IN" dirty="0">
                <a:latin typeface="Source Code Pro" panose="020B0509030403020204"/>
              </a:rPr>
              <a:t>db.</a:t>
            </a:r>
            <a:r>
              <a:rPr lang="en-IN" dirty="0">
                <a:solidFill>
                  <a:srgbClr val="D83713"/>
                </a:solidFill>
                <a:latin typeface="Source Code Pro" panose="020B0509030403020204" pitchFamily="49" charset="0"/>
                <a:ea typeface="Source Code Pro" panose="020B0509030403020204" pitchFamily="49" charset="0"/>
              </a:rPr>
              <a:t>runCommand</a:t>
            </a:r>
            <a:r>
              <a:rPr lang="en-IN" dirty="0">
                <a:latin typeface="Source Code Pro" panose="020B0509030403020204"/>
              </a:rPr>
              <a:t>( { </a:t>
            </a:r>
            <a:r>
              <a:rPr lang="en-IN" dirty="0">
                <a:solidFill>
                  <a:srgbClr val="D83713"/>
                </a:solidFill>
                <a:latin typeface="Source Code Pro" panose="020B0509030403020204" pitchFamily="49" charset="0"/>
                <a:ea typeface="Source Code Pro" panose="020B0509030403020204" pitchFamily="49" charset="0"/>
              </a:rPr>
              <a:t>collMod</a:t>
            </a:r>
            <a:r>
              <a:rPr lang="en-IN" dirty="0">
                <a:latin typeface="Source Code Pro" panose="020B0509030403020204"/>
              </a:rPr>
              <a:t>: "log", </a:t>
            </a:r>
            <a:r>
              <a:rPr lang="en-IN" dirty="0">
                <a:solidFill>
                  <a:srgbClr val="D83713"/>
                </a:solidFill>
                <a:latin typeface="Source Code Pro" panose="020B0509030403020204" pitchFamily="49" charset="0"/>
                <a:ea typeface="Source Code Pro" panose="020B0509030403020204" pitchFamily="49" charset="0"/>
              </a:rPr>
              <a:t>cappedSize</a:t>
            </a:r>
            <a:r>
              <a:rPr lang="en-IN" dirty="0">
                <a:latin typeface="Source Code Pro" panose="020B0509030403020204"/>
              </a:rPr>
              <a:t>: </a:t>
            </a:r>
            <a:r>
              <a:rPr lang="en-IN" dirty="0">
                <a:solidFill>
                  <a:srgbClr val="994646"/>
                </a:solidFill>
                <a:latin typeface="Source Code Pro" panose="020B0509030403020204" pitchFamily="49" charset="0"/>
                <a:ea typeface="Source Code Pro" panose="020B0509030403020204" pitchFamily="49" charset="0"/>
              </a:rPr>
              <a:t>200</a:t>
            </a:r>
            <a:r>
              <a:rPr lang="en-IN" dirty="0">
                <a:latin typeface="Source Code Pro" panose="020B0509030403020204"/>
              </a:rPr>
              <a:t> } );</a:t>
            </a:r>
          </a:p>
        </p:txBody>
      </p:sp>
      <p:sp>
        <p:nvSpPr>
          <p:cNvPr id="18" name="Rectangle 17"/>
          <p:cNvSpPr/>
          <p:nvPr/>
        </p:nvSpPr>
        <p:spPr>
          <a:xfrm>
            <a:off x="263352" y="5188550"/>
            <a:ext cx="8670123" cy="369332"/>
          </a:xfrm>
          <a:prstGeom prst="rect">
            <a:avLst/>
          </a:prstGeom>
        </p:spPr>
        <p:txBody>
          <a:bodyPr wrap="square">
            <a:spAutoFit/>
          </a:bodyPr>
          <a:lstStyle/>
          <a:p>
            <a:r>
              <a:rPr lang="en-IN" dirty="0">
                <a:latin typeface="Source Code Pro" panose="020B0509030403020204"/>
              </a:rPr>
              <a:t>db.</a:t>
            </a:r>
            <a:r>
              <a:rPr lang="en-IN" dirty="0">
                <a:solidFill>
                  <a:srgbClr val="D83713"/>
                </a:solidFill>
                <a:latin typeface="Source Code Pro" panose="020B0509030403020204" pitchFamily="49" charset="0"/>
                <a:ea typeface="Source Code Pro" panose="020B0509030403020204" pitchFamily="49" charset="0"/>
              </a:rPr>
              <a:t>runCommand</a:t>
            </a:r>
            <a:r>
              <a:rPr lang="en-IN" dirty="0">
                <a:latin typeface="Source Code Pro" panose="020B0509030403020204"/>
              </a:rPr>
              <a:t>( { </a:t>
            </a:r>
            <a:r>
              <a:rPr lang="en-IN" dirty="0">
                <a:solidFill>
                  <a:srgbClr val="D83713"/>
                </a:solidFill>
                <a:latin typeface="Source Code Pro" panose="020B0509030403020204" pitchFamily="49" charset="0"/>
                <a:ea typeface="Source Code Pro" panose="020B0509030403020204" pitchFamily="49" charset="0"/>
              </a:rPr>
              <a:t>collMod</a:t>
            </a:r>
            <a:r>
              <a:rPr lang="en-IN" dirty="0">
                <a:latin typeface="Source Code Pro" panose="020B0509030403020204"/>
              </a:rPr>
              <a:t>: "log", </a:t>
            </a:r>
            <a:r>
              <a:rPr lang="en-IN" dirty="0">
                <a:solidFill>
                  <a:srgbClr val="D83713"/>
                </a:solidFill>
                <a:latin typeface="Source Code Pro" panose="020B0509030403020204" pitchFamily="49" charset="0"/>
                <a:ea typeface="Source Code Pro" panose="020B0509030403020204" pitchFamily="49" charset="0"/>
              </a:rPr>
              <a:t>cappedMax</a:t>
            </a:r>
            <a:r>
              <a:rPr lang="en-IN" dirty="0">
                <a:latin typeface="Source Code Pro" panose="020B0509030403020204"/>
              </a:rPr>
              <a:t>: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a:rPr>
              <a:t> } );</a:t>
            </a:r>
          </a:p>
        </p:txBody>
      </p:sp>
    </p:spTree>
    <p:extLst>
      <p:ext uri="{BB962C8B-B14F-4D97-AF65-F5344CB8AC3E}">
        <p14:creationId xmlns:p14="http://schemas.microsoft.com/office/powerpoint/2010/main" val="214539751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true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if the collection is a capped collection, otherwise 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t>
            </a:r>
          </a:p>
        </p:txBody>
      </p:sp>
    </p:spTree>
    <p:extLst>
      <p:ext uri="{BB962C8B-B14F-4D97-AF65-F5344CB8AC3E}">
        <p14:creationId xmlns:p14="http://schemas.microsoft.com/office/powerpoint/2010/main" val="61624462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a:solidFill>
                  <a:srgbClr val="036883"/>
                </a:solidFill>
                <a:latin typeface="Palatino Linotype" panose="02040502050505030304" pitchFamily="18" charset="0"/>
              </a:rPr>
              <a:t>isCapped()</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524000" y="1371600"/>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isCapped()</a:t>
            </a:r>
          </a:p>
        </p:txBody>
      </p:sp>
      <p:sp>
        <p:nvSpPr>
          <p:cNvPr id="2" name="Rectangle 1"/>
          <p:cNvSpPr/>
          <p:nvPr/>
        </p:nvSpPr>
        <p:spPr>
          <a:xfrm>
            <a:off x="1673188" y="2099387"/>
            <a:ext cx="884562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isCapped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 - validator</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Collections with validation compare each inserted or updated document against the criteria specified in the validator option.</a:t>
            </a:r>
          </a:p>
        </p:txBody>
      </p:sp>
    </p:spTree>
    <p:extLst>
      <p:ext uri="{BB962C8B-B14F-4D97-AF65-F5344CB8AC3E}">
        <p14:creationId xmlns:p14="http://schemas.microsoft.com/office/powerpoint/2010/main" val="89633004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1524000" y="1678156"/>
            <a:ext cx="9144000" cy="313932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"product",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isAvailable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 minimum: </a:t>
            </a:r>
            <a:r>
              <a:rPr lang="en-IN" dirty="0">
                <a:solidFill>
                  <a:srgbClr val="994646"/>
                </a:solidFill>
                <a:latin typeface="Source Code Pro" panose="020B0509030403020204" pitchFamily="49" charset="0"/>
                <a:ea typeface="Source Code Pro" panose="020B0509030403020204" pitchFamily="49" charset="0"/>
              </a:rPr>
              <a:t>1000</a:t>
            </a:r>
            <a:r>
              <a:rPr lang="en-IN" dirty="0">
                <a:latin typeface="Source Code Pro" panose="020B0509030403020204" pitchFamily="49" charset="0"/>
                <a:ea typeface="Source Code Pro" panose="020B0509030403020204" pitchFamily="49" charset="0"/>
                <a:cs typeface="Calibri" panose="020F0502020204030204" pitchFamily="34" charset="0"/>
              </a:rPr>
              <a:t>, maximum: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"in-store", "in-warehouse"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isAvailable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"bool"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08861883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263352" y="1550397"/>
            <a:ext cx="11521280"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"person",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phone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"countryCode must be a string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"mobile must be a integer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"Working", "Not Working"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"status must be a either ['Working', 'Not Working']"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38533136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collection or a view object that is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DB.</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50186582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rgbClr val="061621"/>
                </a:solidFill>
                <a:latin typeface="Source Code Pro" panose="020B0509030403020204" pitchFamily="49" charset="0"/>
                <a:ea typeface="Source Code Pro" panose="020B0509030403020204" pitchFamily="49" charset="0"/>
              </a:rPr>
              <a:t>('name')</a:t>
            </a:r>
          </a:p>
        </p:txBody>
      </p:sp>
      <p:sp>
        <p:nvSpPr>
          <p:cNvPr id="2" name="Rectangle 1"/>
          <p:cNvSpPr/>
          <p:nvPr/>
        </p:nvSpPr>
        <p:spPr>
          <a:xfrm>
            <a:off x="1673188" y="2060848"/>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TextBox 8">
            <a:extLst>
              <a:ext uri="{FF2B5EF4-FFF2-40B4-BE49-F238E27FC236}">
                <a16:creationId xmlns:a16="http://schemas.microsoft.com/office/drawing/2014/main" id="{A726390A-B12E-4EEC-81D3-B8211363B695}"/>
              </a:ext>
            </a:extLst>
          </p:cNvPr>
          <p:cNvSpPr txBox="1"/>
          <p:nvPr/>
        </p:nvSpPr>
        <p:spPr>
          <a:xfrm>
            <a:off x="1524000" y="2780928"/>
            <a:ext cx="9144000" cy="2862322"/>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auth</a:t>
            </a:r>
            <a:r>
              <a:rPr lang="en-IN" dirty="0">
                <a:latin typeface="Source Code Pro" panose="020B0509030403020204" pitchFamily="49" charset="0"/>
                <a:ea typeface="Source Code Pro" panose="020B0509030403020204" pitchFamily="49" charset="0"/>
                <a:cs typeface="Calibri" panose="020F0502020204030204" pitchFamily="34" charset="0"/>
              </a:rPr>
              <a:t> = db.</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cs typeface="Calibri" panose="020F0502020204030204" pitchFamily="34" charset="0"/>
              </a:rPr>
              <a:t>author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"John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Doe"</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usrDept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usrTitle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"Executive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Account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authLevel :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authDept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"Customers"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endParaRP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auth.</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0798364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3068305"/>
            <a:ext cx="10285733" cy="3241015"/>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access another database without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switching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79094307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getSiblingDB</a:t>
            </a:r>
            <a:r>
              <a:rPr lang="en-IN" dirty="0">
                <a:solidFill>
                  <a:srgbClr val="061621"/>
                </a:solidFill>
                <a:latin typeface="Source Code Pro" panose="020B0509030403020204" pitchFamily="49" charset="0"/>
                <a:ea typeface="Source Code Pro" panose="020B0509030403020204" pitchFamily="49" charset="0"/>
              </a:rPr>
              <a:t>(&lt;</a:t>
            </a:r>
            <a:r>
              <a:rPr lang="en-IN" i="1" dirty="0">
                <a:solidFill>
                  <a:srgbClr val="061621"/>
                </a:solidFill>
                <a:latin typeface="Source Code Pro" panose="020B0509030403020204" pitchFamily="49" charset="0"/>
                <a:ea typeface="Source Code Pro" panose="020B0509030403020204" pitchFamily="49" charset="0"/>
              </a:rPr>
              <a:t>database</a:t>
            </a:r>
            <a:r>
              <a:rPr lang="en-IN" dirty="0">
                <a:solidFill>
                  <a:srgbClr val="061621"/>
                </a:solidFill>
                <a:latin typeface="Source Code Pro" panose="020B0509030403020204" pitchFamily="49" charset="0"/>
                <a:ea typeface="Source Code Pro" panose="020B0509030403020204" pitchFamily="49" charset="0"/>
              </a:rPr>
              <a:t>&gt;)</a:t>
            </a:r>
            <a:r>
              <a:rPr lang="en-US" b="0" i="0" dirty="0">
                <a:solidFill>
                  <a:srgbClr val="001E2B"/>
                </a:solidFill>
                <a:effectLst/>
                <a:highlight>
                  <a:srgbClr val="F9FBFA"/>
                </a:highlight>
                <a:latin typeface="Source Code Pro" panose="020B0509030403020204" pitchFamily="49" charset="0"/>
              </a:rPr>
              <a:t>.</a:t>
            </a:r>
            <a:r>
              <a:rPr lang="en-US" b="0" i="0" dirty="0">
                <a:solidFill>
                  <a:srgbClr val="016EE9"/>
                </a:solidFill>
                <a:effectLst/>
                <a:highlight>
                  <a:srgbClr val="F9FBFA"/>
                </a:highlight>
                <a:latin typeface="Source Code Pro" panose="020B0509030403020204" pitchFamily="49" charset="0"/>
              </a:rPr>
              <a:t>runCommand</a:t>
            </a:r>
            <a:r>
              <a:rPr lang="en-US" b="0" i="0" dirty="0">
                <a:solidFill>
                  <a:srgbClr val="001E2B"/>
                </a:solidFill>
                <a:effectLst/>
                <a:highlight>
                  <a:srgbClr val="F9FBFA"/>
                </a:highlight>
                <a:latin typeface="Source Code Pro" panose="020B0509030403020204" pitchFamily="49" charset="0"/>
              </a:rPr>
              <a:t>(&lt;command&gt;)</a:t>
            </a:r>
            <a:endParaRPr lang="en-IN" dirty="0">
              <a:solidFill>
                <a:srgbClr val="061621"/>
              </a:solidFill>
              <a:latin typeface="Source Code Pro" panose="020B0509030403020204" pitchFamily="49" charset="0"/>
              <a:ea typeface="Source Code Pro" panose="020B0509030403020204" pitchFamily="49" charset="0"/>
            </a:endParaRPr>
          </a:p>
        </p:txBody>
      </p:sp>
      <p:sp>
        <p:nvSpPr>
          <p:cNvPr id="2" name="Rectangle 1"/>
          <p:cNvSpPr/>
          <p:nvPr/>
        </p:nvSpPr>
        <p:spPr>
          <a:xfrm>
            <a:off x="1523999" y="2195572"/>
            <a:ext cx="9143999"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Renames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 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14202078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renameCollection</a:t>
            </a:r>
            <a:r>
              <a:rPr lang="en-IN" dirty="0">
                <a:solidFill>
                  <a:srgbClr val="061621"/>
                </a:solidFill>
                <a:latin typeface="Source Code Pro" panose="020B0509030403020204" pitchFamily="49" charset="0"/>
                <a:ea typeface="Source Code Pro" panose="020B0509030403020204" pitchFamily="49" charset="0"/>
              </a:rPr>
              <a:t>(</a:t>
            </a:r>
            <a:r>
              <a:rPr lang="en-IN" i="1" dirty="0">
                <a:solidFill>
                  <a:srgbClr val="061621"/>
                </a:solidFill>
                <a:latin typeface="Source Code Pro" panose="020B0509030403020204" pitchFamily="49" charset="0"/>
                <a:ea typeface="Source Code Pro" panose="020B0509030403020204" pitchFamily="49" charset="0"/>
              </a:rPr>
              <a:t>target</a:t>
            </a:r>
            <a:r>
              <a:rPr lang="en-IN" dirty="0">
                <a:solidFill>
                  <a:srgbClr val="061621"/>
                </a:solidFill>
                <a:latin typeface="Source Code Pro" panose="020B0509030403020204" pitchFamily="49" charset="0"/>
                <a:ea typeface="Source Code Pro" panose="020B0509030403020204" pitchFamily="49" charset="0"/>
              </a:rPr>
              <a:t>, </a:t>
            </a:r>
            <a:r>
              <a:rPr lang="en-IN" i="1" dirty="0">
                <a:solidFill>
                  <a:srgbClr val="061621"/>
                </a:solidFill>
                <a:latin typeface="Source Code Pro" panose="020B0509030403020204" pitchFamily="49" charset="0"/>
                <a:ea typeface="Source Code Pro" panose="020B0509030403020204" pitchFamily="49" charset="0"/>
              </a:rPr>
              <a:t>dropTarget</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"employee",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collection or view from the database. The method also removes any indexes associated with the dropped collection.</a:t>
            </a:r>
          </a:p>
        </p:txBody>
      </p:sp>
    </p:spTree>
    <p:extLst>
      <p:ext uri="{BB962C8B-B14F-4D97-AF65-F5344CB8AC3E}">
        <p14:creationId xmlns:p14="http://schemas.microsoft.com/office/powerpoint/2010/main" val="123540666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524000" y="1700808"/>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drop</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561456"/>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463266" y="3452746"/>
            <a:ext cx="9265468"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
        <p:nvSpPr>
          <p:cNvPr id="4" name="Rectangle 3"/>
          <p:cNvSpPr/>
          <p:nvPr/>
        </p:nvSpPr>
        <p:spPr>
          <a:xfrm>
            <a:off x="407368" y="4293096"/>
            <a:ext cx="11233248" cy="677108"/>
          </a:xfrm>
          <a:prstGeom prst="rect">
            <a:avLst/>
          </a:prstGeom>
          <a:noFill/>
        </p:spPr>
        <p:txBody>
          <a:bodyPr wrap="square">
            <a:spAutoFit/>
          </a:bodyPr>
          <a:lstStyle/>
          <a:p>
            <a:r>
              <a:rPr lang="en-US" sz="1900" b="1" dirty="0">
                <a:solidFill>
                  <a:schemeClr val="accent6">
                    <a:lumMod val="50000"/>
                  </a:schemeClr>
                </a:solidFill>
                <a:latin typeface="Gill Sans MT (Body)"/>
              </a:rPr>
              <a:t>By default, mongo prints the first 20 documents</a:t>
            </a:r>
            <a:r>
              <a:rPr lang="en-US" sz="1900" dirty="0">
                <a:solidFill>
                  <a:schemeClr val="accent6">
                    <a:lumMod val="50000"/>
                  </a:schemeClr>
                </a:solidFill>
                <a:latin typeface="Gill Sans MT (Body)"/>
              </a:rPr>
              <a:t>. The mongo shell will prompt the user to  </a:t>
            </a:r>
            <a:r>
              <a:rPr lang="en-US" sz="1900" b="1" dirty="0">
                <a:solidFill>
                  <a:schemeClr val="accent6">
                    <a:lumMod val="50000"/>
                  </a:schemeClr>
                </a:solidFill>
                <a:latin typeface="Gill Sans MT (Body)"/>
              </a:rPr>
              <a:t>Type </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it</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 to continue</a:t>
            </a:r>
            <a:r>
              <a:rPr lang="en-US" sz="1900" dirty="0">
                <a:solidFill>
                  <a:schemeClr val="accent6">
                    <a:lumMod val="50000"/>
                  </a:schemeClr>
                </a:solidFill>
                <a:latin typeface="Gill Sans MT (Body)"/>
              </a:rPr>
              <a:t>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1344" y="6023029"/>
            <a:ext cx="11737304" cy="64633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Per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NewSalary: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grpSp>
        <p:nvGrpSpPr>
          <p:cNvPr id="5" name="Group 4">
            <a:extLst>
              <a:ext uri="{FF2B5EF4-FFF2-40B4-BE49-F238E27FC236}">
                <a16:creationId xmlns:a16="http://schemas.microsoft.com/office/drawing/2014/main" id="{FF4B8CC0-AE2F-4497-97BE-DEC388547003}"/>
              </a:ext>
            </a:extLst>
          </p:cNvPr>
          <p:cNvGrpSpPr/>
          <p:nvPr/>
        </p:nvGrpSpPr>
        <p:grpSpPr>
          <a:xfrm>
            <a:off x="3233464" y="102329"/>
            <a:ext cx="8839200" cy="2380115"/>
            <a:chOff x="3233464" y="174337"/>
            <a:chExt cx="8839200" cy="2380115"/>
          </a:xfrm>
        </p:grpSpPr>
        <p:sp>
          <p:nvSpPr>
            <p:cNvPr id="9" name="TextBox 8">
              <a:extLst>
                <a:ext uri="{FF2B5EF4-FFF2-40B4-BE49-F238E27FC236}">
                  <a16:creationId xmlns:a16="http://schemas.microsoft.com/office/drawing/2014/main" id="{207E4145-3E07-407A-A157-964CFB4C54A1}"/>
                </a:ext>
              </a:extLst>
            </p:cNvPr>
            <p:cNvSpPr txBox="1"/>
            <p:nvPr/>
          </p:nvSpPr>
          <p:spPr>
            <a:xfrm>
              <a:off x="3233464" y="174337"/>
              <a:ext cx="8839200" cy="1461939"/>
            </a:xfrm>
            <a:prstGeom prst="rect">
              <a:avLst/>
            </a:prstGeom>
            <a:noFill/>
          </p:spPr>
          <p:txBody>
            <a:bodyPr wrap="square">
              <a:spAutoFit/>
            </a:bodyPr>
            <a:lstStyle/>
            <a:p>
              <a:pPr algn="r"/>
              <a:r>
                <a:rPr lang="en-IN" sz="2400" i="1" dirty="0">
                  <a:solidFill>
                    <a:srgbClr val="FF0000"/>
                  </a:solidFill>
                </a:rPr>
                <a:t>Embedded Field Specification</a:t>
              </a:r>
            </a:p>
            <a:p>
              <a:pPr algn="r"/>
              <a:endParaRPr lang="en-IN" sz="400" i="1" dirty="0">
                <a:solidFill>
                  <a:srgbClr val="FF0000"/>
                </a:solidFill>
              </a:endParaRPr>
            </a:p>
            <a:p>
              <a:r>
                <a:rPr lang="en-IN" sz="2100" dirty="0">
                  <a:solidFill>
                    <a:schemeClr val="accent1">
                      <a:lumMod val="75000"/>
                    </a:schemeClr>
                  </a:solidFill>
                </a:rPr>
                <a:t>For fields in an embedded documents, you can specify the field using either:</a:t>
              </a:r>
            </a:p>
            <a:p>
              <a:endParaRPr lang="en-IN" sz="400" dirty="0"/>
            </a:p>
            <a:p>
              <a:r>
                <a:rPr lang="en-IN" b="1" dirty="0">
                  <a:solidFill>
                    <a:schemeClr val="accent5">
                      <a:lumMod val="50000"/>
                    </a:schemeClr>
                  </a:solidFill>
                </a:rPr>
                <a:t>dot notation;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solidFill>
                    <a:schemeClr val="accent5">
                      <a:lumMod val="50000"/>
                    </a:schemeClr>
                  </a:solidFill>
                </a:rPr>
                <a:t>nested form;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 field: { nestedfield: &lt;value&gt; } }</a:t>
              </a:r>
            </a:p>
          </p:txBody>
        </p:sp>
        <p:sp>
          <p:nvSpPr>
            <p:cNvPr id="10" name="TextBox 9">
              <a:extLst>
                <a:ext uri="{FF2B5EF4-FFF2-40B4-BE49-F238E27FC236}">
                  <a16:creationId xmlns:a16="http://schemas.microsoft.com/office/drawing/2014/main" id="{DE1D1401-BC0E-481E-B6E6-B139E6033EA1}"/>
                </a:ext>
              </a:extLst>
            </p:cNvPr>
            <p:cNvSpPr txBox="1"/>
            <p:nvPr/>
          </p:nvSpPr>
          <p:spPr>
            <a:xfrm>
              <a:off x="3233464" y="1800399"/>
              <a:ext cx="8695184" cy="754053"/>
            </a:xfrm>
            <a:prstGeom prst="rect">
              <a:avLst/>
            </a:prstGeom>
            <a:noFill/>
          </p:spPr>
          <p:txBody>
            <a:bodyPr wrap="square">
              <a:spAutoFit/>
            </a:bodyPr>
            <a:lstStyle/>
            <a:p>
              <a:r>
                <a:rPr lang="en-IN" sz="2100" dirty="0">
                  <a:solidFill>
                    <a:schemeClr val="accent1">
                      <a:lumMod val="75000"/>
                    </a:schemeClr>
                  </a:solidFill>
                </a:rPr>
                <a:t>For query on array elements:</a:t>
              </a:r>
            </a:p>
            <a:p>
              <a:endParaRPr lang="en-IN" sz="400" b="1" dirty="0">
                <a:solidFill>
                  <a:schemeClr val="accent5">
                    <a:lumMod val="50000"/>
                  </a:schemeClr>
                </a:solidFill>
              </a:endParaRPr>
            </a:p>
            <a:p>
              <a:r>
                <a:rPr lang="en-IN" b="1" dirty="0">
                  <a:solidFill>
                    <a:schemeClr val="accent5">
                      <a:lumMod val="50000"/>
                    </a:schemeClr>
                  </a:solidFill>
                </a:rPr>
                <a:t>array;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'&lt;array&gt;.&lt;index&gt;' </a:t>
              </a:r>
              <a:r>
                <a:rPr lang="en-IN" dirty="0">
                  <a:solidFill>
                    <a:srgbClr val="00B050"/>
                  </a:solidFill>
                  <a:latin typeface="Consolas" panose="020B0609020204030204" pitchFamily="49" charset="0"/>
                  <a:cs typeface="Calibri" panose="020F0502020204030204" pitchFamily="34" charset="0"/>
                </a:rPr>
                <a:t>//</a:t>
              </a:r>
              <a:r>
                <a:rPr lang="en-IN" dirty="0">
                  <a:solidFill>
                    <a:srgbClr val="049DC8"/>
                  </a:solidFill>
                  <a:latin typeface="Consolas" panose="020B060902020403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"phone.0": </a:t>
              </a:r>
              <a:r>
                <a:rPr lang="en-IN" dirty="0">
                  <a:solidFill>
                    <a:srgbClr val="994646"/>
                  </a:solidFill>
                  <a:latin typeface="Source Code Pro" panose="020B0509030403020204" pitchFamily="49" charset="0"/>
                  <a:ea typeface="Source Code Pro" panose="020B0509030403020204" pitchFamily="49" charset="0"/>
                </a:rPr>
                <a:t>111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49DC8"/>
                  </a:solidFill>
                  <a:latin typeface="Consolas" panose="020B0609020204030204" pitchFamily="49" charset="0"/>
                  <a:cs typeface="Calibri" panose="020F0502020204030204" pitchFamily="34" charset="0"/>
                </a:rPr>
                <a:t> </a:t>
              </a:r>
            </a:p>
          </p:txBody>
        </p:sp>
      </p:grpSp>
      <p:sp>
        <p:nvSpPr>
          <p:cNvPr id="11" name="TextBox 10">
            <a:extLst>
              <a:ext uri="{FF2B5EF4-FFF2-40B4-BE49-F238E27FC236}">
                <a16:creationId xmlns:a16="http://schemas.microsoft.com/office/drawing/2014/main" id="{6B2C71F3-45E1-43FF-B06A-F3B3F0BD85D6}"/>
              </a:ext>
            </a:extLst>
          </p:cNvPr>
          <p:cNvSpPr txBox="1"/>
          <p:nvPr/>
        </p:nvSpPr>
        <p:spPr>
          <a:xfrm>
            <a:off x="407368" y="5286399"/>
            <a:ext cx="9020488" cy="400110"/>
          </a:xfrm>
          <a:prstGeom prst="rect">
            <a:avLst/>
          </a:prstGeom>
          <a:noFill/>
        </p:spPr>
        <p:txBody>
          <a:bodyPr wrap="square">
            <a:spAutoFit/>
          </a:bodyPr>
          <a:lstStyle/>
          <a:p>
            <a:r>
              <a:rPr lang="en-IN" sz="2000" b="0" i="0" dirty="0">
                <a:effectLst/>
                <a:latin typeface="Source Code Pro" panose="020B0509030403020204" pitchFamily="49" charset="0"/>
                <a:ea typeface="Source Code Pro" panose="020B0509030403020204" pitchFamily="49" charset="0"/>
              </a:rPr>
              <a:t>Enterprise primaryDB&gt; </a:t>
            </a:r>
            <a:r>
              <a:rPr lang="en-IN" sz="2000" dirty="0" err="1">
                <a:solidFill>
                  <a:srgbClr val="6688CC"/>
                </a:solidFill>
                <a:latin typeface="Source Code Pro" panose="020B0509030403020204" pitchFamily="49" charset="0"/>
                <a:ea typeface="Source Code Pro" panose="020B0509030403020204" pitchFamily="49" charset="0"/>
              </a:rPr>
              <a:t>config</a:t>
            </a:r>
            <a:r>
              <a:rPr lang="en-IN" sz="2000" b="0" i="0" dirty="0" err="1">
                <a:solidFill>
                  <a:srgbClr val="061621"/>
                </a:solidFill>
                <a:effectLst/>
                <a:latin typeface="Source Code Pro" panose="020B0509030403020204" pitchFamily="49" charset="0"/>
                <a:ea typeface="Source Code Pro" panose="020B0509030403020204" pitchFamily="49" charset="0"/>
              </a:rPr>
              <a:t>.</a:t>
            </a:r>
            <a:r>
              <a:rPr lang="en-IN" sz="2000" dirty="0" err="1">
                <a:solidFill>
                  <a:srgbClr val="DDBB88"/>
                </a:solidFill>
                <a:latin typeface="Source Code Pro" panose="020B0509030403020204" pitchFamily="49" charset="0"/>
                <a:ea typeface="Source Code Pro" panose="020B0509030403020204" pitchFamily="49" charset="0"/>
              </a:rPr>
              <a:t>set</a:t>
            </a:r>
            <a:r>
              <a:rPr lang="en-IN" sz="2000" b="0" i="0" dirty="0">
                <a:solidFill>
                  <a:srgbClr val="061621"/>
                </a:solidFill>
                <a:effectLst/>
                <a:latin typeface="Source Code Pro" panose="020B0509030403020204" pitchFamily="49" charset="0"/>
                <a:ea typeface="Source Code Pro" panose="020B0509030403020204" pitchFamily="49" charset="0"/>
              </a:rPr>
              <a:t>(</a:t>
            </a:r>
            <a:r>
              <a:rPr lang="en-IN" sz="2000" i="0" dirty="0">
                <a:solidFill>
                  <a:srgbClr val="12824D"/>
                </a:solidFill>
                <a:effectLst/>
                <a:latin typeface="Source Code Pro" panose="020B0509030403020204" pitchFamily="49" charset="0"/>
                <a:ea typeface="Source Code Pro" panose="020B0509030403020204" pitchFamily="49" charset="0"/>
              </a:rPr>
              <a:t>"displayBatchSize"</a:t>
            </a:r>
            <a:r>
              <a:rPr lang="en-IN" sz="2000" b="0" i="0" dirty="0">
                <a:solidFill>
                  <a:srgbClr val="061621"/>
                </a:solidFill>
                <a:effectLst/>
                <a:latin typeface="Source Code Pro" panose="020B0509030403020204" pitchFamily="49" charset="0"/>
                <a:ea typeface="Source Code Pro" panose="020B0509030403020204" pitchFamily="49" charset="0"/>
              </a:rPr>
              <a:t>, </a:t>
            </a:r>
            <a:r>
              <a:rPr lang="en-IN" sz="2000" b="0" i="0" dirty="0">
                <a:solidFill>
                  <a:srgbClr val="016EE9"/>
                </a:solidFill>
                <a:effectLst/>
                <a:latin typeface="Source Code Pro" panose="020B0509030403020204" pitchFamily="49" charset="0"/>
                <a:ea typeface="Source Code Pro" panose="020B0509030403020204" pitchFamily="49" charset="0"/>
              </a:rPr>
              <a:t>3</a:t>
            </a:r>
            <a:r>
              <a:rPr lang="en-IN" sz="2000" b="0" i="0" dirty="0">
                <a:solidFill>
                  <a:srgbClr val="061621"/>
                </a:solidFill>
                <a:effectLst/>
                <a:latin typeface="Source Code Pro" panose="020B0509030403020204" pitchFamily="49" charset="0"/>
                <a:ea typeface="Source Code Pro" panose="020B0509030403020204" pitchFamily="49" charset="0"/>
              </a:rPr>
              <a:t>)</a:t>
            </a:r>
            <a:endParaRPr lang="en-IN" sz="2000"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23746580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335360" y="2636912"/>
            <a:ext cx="11593288" cy="2308324"/>
          </a:xfrm>
          <a:prstGeom prst="rect">
            <a:avLst/>
          </a:prstGeom>
        </p:spPr>
        <p:txBody>
          <a:bodyPr wrap="square">
            <a:spAutoFit/>
          </a:bodyPr>
          <a:lstStyle/>
          <a:p>
            <a:r>
              <a:rPr lang="en-US" b="1" i="1" dirty="0">
                <a:solidFill>
                  <a:srgbClr val="036883"/>
                </a:solidFill>
                <a:latin typeface="Gill Sans MT (Body)"/>
              </a:rPr>
              <a:t>query</a:t>
            </a:r>
            <a:r>
              <a:rPr lang="en-US" dirty="0">
                <a:latin typeface="Gill Sans MT (Body)"/>
              </a:rPr>
              <a:t>: Specifies selection filter using query operators. To return all documents in a collection, omit this parameter or pass an empty document ({}).</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 </a:t>
            </a:r>
            <a:r>
              <a:rPr lang="en-US" dirty="0">
                <a:solidFill>
                  <a:srgbClr val="12824D"/>
                </a:solidFill>
                <a:effectLst/>
                <a:latin typeface="Gill Sans MT (Body)"/>
              </a:rPr>
              <a:t>"&lt;Comparison Operator&gt;"</a:t>
            </a:r>
            <a:r>
              <a:rPr lang="en-US" dirty="0">
                <a:solidFill>
                  <a:srgbClr val="061621"/>
                </a:solidFill>
                <a:effectLst/>
                <a:latin typeface="Gill Sans MT (Body)"/>
              </a:rPr>
              <a:t>: &lt;</a:t>
            </a:r>
            <a:r>
              <a:rPr lang="en-US" dirty="0">
                <a:solidFill>
                  <a:srgbClr val="016EE9"/>
                </a:solidFill>
                <a:effectLst/>
                <a:latin typeface="Gill Sans MT (Body)"/>
              </a:rPr>
              <a:t>Comparison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a:p>
            <a:endParaRPr lang="en-US" sz="800" dirty="0">
              <a:latin typeface="Gill Sans MT (Body)"/>
            </a:endParaRPr>
          </a:p>
          <a:p>
            <a:endParaRPr lang="en-US" sz="800" dirty="0">
              <a:latin typeface="Gill Sans MT (Body)"/>
            </a:endParaRPr>
          </a:p>
          <a:p>
            <a:r>
              <a:rPr lang="en-US" b="1" i="1" dirty="0">
                <a:solidFill>
                  <a:srgbClr val="036883"/>
                </a:solidFill>
                <a:latin typeface="Gill Sans MT (Body)"/>
              </a:rPr>
              <a:t>projection</a:t>
            </a:r>
            <a:r>
              <a:rPr lang="en-US" dirty="0">
                <a:latin typeface="Gill Sans MT (Body)"/>
              </a:rPr>
              <a:t>: Specifies the fields to return in the documents that match the query filter. To return all fields in the matching documents, omit this parameter.</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&lt;</a:t>
            </a:r>
            <a:r>
              <a:rPr lang="en-US" dirty="0">
                <a:solidFill>
                  <a:srgbClr val="016EE9"/>
                </a:solidFill>
                <a:effectLst/>
                <a:latin typeface="Gill Sans MT (Body)"/>
              </a:rPr>
              <a:t>Boolean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p:txBody>
      </p:sp>
      <p:sp>
        <p:nvSpPr>
          <p:cNvPr id="14" name="Rectangle 13"/>
          <p:cNvSpPr/>
          <p:nvPr/>
        </p:nvSpPr>
        <p:spPr>
          <a:xfrm>
            <a:off x="335360" y="5445224"/>
            <a:ext cx="11593288" cy="1169551"/>
          </a:xfrm>
          <a:prstGeom prst="rect">
            <a:avLst/>
          </a:prstGeom>
        </p:spPr>
        <p:txBody>
          <a:bodyPr wrap="square">
            <a:spAutoFit/>
          </a:bodyPr>
          <a:lstStyle/>
          <a:p>
            <a:r>
              <a:rPr lang="en-US" sz="2200" b="1" i="1" dirty="0">
                <a:solidFill>
                  <a:srgbClr val="FF0000"/>
                </a:solidFill>
                <a:latin typeface="Palatino Linotype" panose="02040502050505030304" pitchFamily="18" charset="0"/>
                <a:cs typeface="Calibri" panose="020F0502020204030204" pitchFamily="34" charset="0"/>
              </a:rPr>
              <a:t>Remember</a:t>
            </a:r>
          </a:p>
          <a:p>
            <a:endParaRPr lang="en-US" sz="400" dirty="0">
              <a:solidFill>
                <a:srgbClr val="FF000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1</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dirty="0"/>
              <a:t> to include the field in the return documents. Non-zero integers are also treated as true.</a:t>
            </a:r>
            <a:endParaRPr lang="en-US" sz="400" dirty="0"/>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0</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dirty="0"/>
              <a:t> to exclude the field.</a:t>
            </a:r>
          </a:p>
        </p:txBody>
      </p:sp>
      <p:sp>
        <p:nvSpPr>
          <p:cNvPr id="10" name="Rectangle 9">
            <a:extLst>
              <a:ext uri="{FF2B5EF4-FFF2-40B4-BE49-F238E27FC236}">
                <a16:creationId xmlns:a16="http://schemas.microsoft.com/office/drawing/2014/main" id="{F64C89C5-23A7-40B4-B769-95072AD12B9A}"/>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i="1" dirty="0">
                <a:solidFill>
                  <a:srgbClr val="061621"/>
                </a:solidFill>
                <a:latin typeface="Source Code Pro" panose="020B0509030403020204" pitchFamily="49" charset="0"/>
                <a:ea typeface="Source Code Pro" panose="020B0509030403020204" pitchFamily="49" charset="0"/>
              </a:rPr>
              <a:t>'name</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63988722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553285"/>
            <a:ext cx="9900592" cy="332398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985DAA69-E000-41FA-A2D7-E6CE4543E366}"/>
              </a:ext>
            </a:extLst>
          </p:cNvPr>
          <p:cNvSpPr txBox="1"/>
          <p:nvPr/>
        </p:nvSpPr>
        <p:spPr>
          <a:xfrm>
            <a:off x="10200456" y="840973"/>
            <a:ext cx="1808827" cy="369332"/>
          </a:xfrm>
          <a:prstGeom prst="rect">
            <a:avLst/>
          </a:prstGeom>
          <a:noFill/>
        </p:spPr>
        <p:txBody>
          <a:bodyPr wrap="square">
            <a:spAutoFit/>
          </a:bodyPr>
          <a:lstStyle/>
          <a:p>
            <a:r>
              <a:rPr lang="en-IN" b="0" i="0" dirty="0">
                <a:solidFill>
                  <a:srgbClr val="242729"/>
                </a:solidFill>
                <a:effectLst/>
                <a:latin typeface="ui-monospace"/>
              </a:rPr>
              <a:t>'&lt;array&gt;.&lt;index&gt;'</a:t>
            </a:r>
            <a:endParaRPr lang="en-IN" dirty="0"/>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521726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9" name="Rectangle 8"/>
          <p:cNvSpPr/>
          <p:nvPr/>
        </p:nvSpPr>
        <p:spPr>
          <a:xfrm>
            <a:off x="1524000" y="4192052"/>
            <a:ext cx="9144000" cy="67710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i="1" dirty="0">
                <a:solidFill>
                  <a:srgbClr val="061621"/>
                </a:solidFill>
                <a:latin typeface="Source Code Pro" panose="020B0509030403020204" pitchFamily="49" charset="0"/>
                <a:ea typeface="Source Code Pro" panose="020B0509030403020204" pitchFamily="49" charset="0"/>
              </a:rPr>
              <a:t>'name</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8" name="TextBox 7">
            <a:extLst>
              <a:ext uri="{FF2B5EF4-FFF2-40B4-BE49-F238E27FC236}">
                <a16:creationId xmlns:a16="http://schemas.microsoft.com/office/drawing/2014/main" id="{09F73F9A-74FC-4DFC-83E5-BBF69EFB27A9}"/>
              </a:ext>
            </a:extLst>
          </p:cNvPr>
          <p:cNvSpPr txBox="1"/>
          <p:nvPr/>
        </p:nvSpPr>
        <p:spPr>
          <a:xfrm>
            <a:off x="1415480" y="2732727"/>
            <a:ext cx="9252519" cy="1200329"/>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da-DK"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da-DK" dirty="0">
                <a:latin typeface="Source Code Pro" panose="020B0509030403020204" pitchFamily="49" charset="0"/>
                <a:ea typeface="Source Code Pro" panose="020B0509030403020204" pitchFamily="49" charset="0"/>
                <a:cs typeface="Calibri" panose="020F0502020204030204" pitchFamily="34" charset="0"/>
              </a:rPr>
              <a:t> $gt: </a:t>
            </a:r>
            <a:r>
              <a:rPr lang="da-DK" dirty="0">
                <a:solidFill>
                  <a:srgbClr val="994646"/>
                </a:solidFill>
                <a:latin typeface="Source Code Pro" panose="020B0509030403020204" pitchFamily="49" charset="0"/>
                <a:ea typeface="Source Code Pro" panose="020B0509030403020204" pitchFamily="49" charset="0"/>
              </a:rPr>
              <a:t>6000</a:t>
            </a:r>
            <a:r>
              <a:rPr lang="da-DK" dirty="0">
                <a:latin typeface="Source Code Pro" panose="020B0509030403020204" pitchFamily="49" charset="0"/>
                <a:ea typeface="Source Code Pro" panose="020B0509030403020204" pitchFamily="49" charset="0"/>
                <a:cs typeface="Calibri" panose="020F0502020204030204" pitchFamily="34" charset="0"/>
              </a:rPr>
              <a:t>, $lt: </a:t>
            </a:r>
            <a:r>
              <a:rPr lang="da-DK" dirty="0">
                <a:solidFill>
                  <a:srgbClr val="994646"/>
                </a:solidFill>
                <a:latin typeface="Source Code Pro" panose="020B0509030403020204" pitchFamily="49" charset="0"/>
                <a:ea typeface="Source Code Pro" panose="020B0509030403020204" pitchFamily="49" charset="0"/>
              </a:rPr>
              <a:t>6500</a:t>
            </a:r>
            <a:r>
              <a:rPr lang="da-DK"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projection</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 "address":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CADD448-A40F-4D84-9D29-C8DCFE92A189}"/>
              </a:ext>
            </a:extLst>
          </p:cNvPr>
          <p:cNvSpPr txBox="1"/>
          <p:nvPr/>
        </p:nvSpPr>
        <p:spPr>
          <a:xfrm>
            <a:off x="1524135" y="5688813"/>
            <a:ext cx="3863752" cy="369332"/>
          </a:xfrm>
          <a:prstGeom prst="rect">
            <a:avLst/>
          </a:prstGeom>
          <a:noFill/>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delete</a:t>
            </a:r>
            <a:r>
              <a:rPr lang="en-IN" dirty="0">
                <a:latin typeface="Source Code Pro" panose="020B0509030403020204" pitchFamily="49" charset="0"/>
                <a:ea typeface="Source Code Pro" panose="020B0509030403020204" pitchFamily="49" charset="0"/>
                <a:cs typeface="Calibri" panose="020F0502020204030204" pitchFamily="34" charset="0"/>
              </a:rPr>
              <a:t> &lt; </a:t>
            </a:r>
            <a:r>
              <a:rPr lang="en-IN" dirty="0">
                <a:solidFill>
                  <a:srgbClr val="D83713"/>
                </a:solidFill>
                <a:latin typeface="Source Code Pro" panose="020B0509030403020204" pitchFamily="49" charset="0"/>
                <a:ea typeface="Source Code Pro" panose="020B0509030403020204" pitchFamily="49" charset="0"/>
              </a:rPr>
              <a:t>variable_name </a:t>
            </a:r>
            <a:r>
              <a:rPr lang="en-IN"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3" name="TextBox 12">
            <a:extLst>
              <a:ext uri="{FF2B5EF4-FFF2-40B4-BE49-F238E27FC236}">
                <a16:creationId xmlns:a16="http://schemas.microsoft.com/office/drawing/2014/main" id="{E1E35B3E-A39B-4DE9-BA12-21A3B5A1253B}"/>
              </a:ext>
            </a:extLst>
          </p:cNvPr>
          <p:cNvSpPr txBox="1"/>
          <p:nvPr/>
        </p:nvSpPr>
        <p:spPr>
          <a:xfrm>
            <a:off x="1524000" y="6093296"/>
            <a:ext cx="6096000"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delete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endParaRPr lang="en-IN" dirty="0">
              <a:latin typeface="Source Code Pro" panose="020B0509030403020204" pitchFamily="49" charset="0"/>
              <a:ea typeface="Source Code Pro" panose="020B0509030403020204" pitchFamily="49" charset="0"/>
            </a:endParaRPr>
          </a:p>
        </p:txBody>
      </p:sp>
      <p:sp>
        <p:nvSpPr>
          <p:cNvPr id="14" name="Rectangle 13">
            <a:extLst>
              <a:ext uri="{FF2B5EF4-FFF2-40B4-BE49-F238E27FC236}">
                <a16:creationId xmlns:a16="http://schemas.microsoft.com/office/drawing/2014/main" id="{1B7576FC-7BE1-4B4B-8B55-87A44750DFAE}"/>
              </a:ext>
            </a:extLst>
          </p:cNvPr>
          <p:cNvSpPr/>
          <p:nvPr/>
        </p:nvSpPr>
        <p:spPr>
          <a:xfrm>
            <a:off x="1523999" y="5219908"/>
            <a:ext cx="9144000" cy="369332"/>
          </a:xfrm>
          <a:prstGeom prst="rect">
            <a:avLst/>
          </a:prstGeom>
        </p:spPr>
        <p:txBody>
          <a:bodyPr wrap="square">
            <a:spAutoFit/>
          </a:bodyPr>
          <a:lstStyle/>
          <a:p>
            <a:r>
              <a:rPr lang="en-US" dirty="0"/>
              <a:t>TODO</a:t>
            </a:r>
            <a:endParaRPr lang="en-IN" dirty="0"/>
          </a:p>
        </p:txBody>
      </p:sp>
      <p:sp>
        <p:nvSpPr>
          <p:cNvPr id="15" name="Rectangle 14">
            <a:extLst>
              <a:ext uri="{FF2B5EF4-FFF2-40B4-BE49-F238E27FC236}">
                <a16:creationId xmlns:a16="http://schemas.microsoft.com/office/drawing/2014/main" id="{0ECBD995-3127-4FAD-ACAD-818A3EDEAE54}"/>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266542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$exits</a:t>
            </a:r>
          </a:p>
        </p:txBody>
      </p:sp>
      <p:sp>
        <p:nvSpPr>
          <p:cNvPr id="9" name="Rectangle 8"/>
          <p:cNvSpPr/>
          <p:nvPr/>
        </p:nvSpPr>
        <p:spPr>
          <a:xfrm>
            <a:off x="335360" y="2732147"/>
            <a:ext cx="11593288" cy="98488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phone: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$exists</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4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$exists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'The Dark Knight Rises'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646331"/>
          </a:xfrm>
          <a:prstGeom prst="rect">
            <a:avLst/>
          </a:prstGeom>
        </p:spPr>
        <p:txBody>
          <a:bodyPr wrap="square">
            <a:spAutoFit/>
          </a:bodyPr>
          <a:lstStyle/>
          <a:p>
            <a:r>
              <a:rPr lang="en-US" dirty="0"/>
              <a:t>The </a:t>
            </a:r>
            <a:r>
              <a:rPr lang="en-US" b="1" dirty="0"/>
              <a:t>$exists </a:t>
            </a:r>
            <a:r>
              <a:rPr lang="en-US" dirty="0"/>
              <a:t>operator matches documents that contain or do not contain a specified field, including documents where the field value is null.</a:t>
            </a:r>
            <a:endParaRPr lang="en-IN" dirty="0"/>
          </a:p>
        </p:txBody>
      </p:sp>
      <p:sp>
        <p:nvSpPr>
          <p:cNvPr id="3" name="TextBox 2">
            <a:extLst>
              <a:ext uri="{FF2B5EF4-FFF2-40B4-BE49-F238E27FC236}">
                <a16:creationId xmlns:a16="http://schemas.microsoft.com/office/drawing/2014/main" id="{1A88E308-3027-13D1-91B0-752D10E2CB7B}"/>
              </a:ext>
            </a:extLst>
          </p:cNvPr>
          <p:cNvSpPr txBox="1"/>
          <p:nvPr/>
        </p:nvSpPr>
        <p:spPr>
          <a:xfrm>
            <a:off x="1673188" y="1762172"/>
            <a:ext cx="6096000" cy="369332"/>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 </a:t>
            </a:r>
            <a:r>
              <a:rPr lang="en-IN" dirty="0">
                <a:solidFill>
                  <a:srgbClr val="12824D"/>
                </a:solidFill>
                <a:highlight>
                  <a:srgbClr val="F9FBFA"/>
                </a:highlight>
                <a:latin typeface="Source Code Pro" panose="020B0509030403020204" pitchFamily="49" charset="0"/>
              </a:rPr>
              <a:t>field</a:t>
            </a:r>
            <a:r>
              <a:rPr lang="en-IN" dirty="0">
                <a:latin typeface="Source Code Pro" panose="020B0509030403020204" pitchFamily="49" charset="0"/>
                <a:ea typeface="Source Code Pro" panose="020B0509030403020204" pitchFamily="49" charset="0"/>
              </a:rPr>
              <a:t>: { </a:t>
            </a:r>
            <a:r>
              <a:rPr lang="en-IN" dirty="0">
                <a:solidFill>
                  <a:srgbClr val="D83713"/>
                </a:solidFill>
                <a:latin typeface="Source Code Pro" panose="020B0509030403020204" pitchFamily="49" charset="0"/>
                <a:ea typeface="Source Code Pro" panose="020B0509030403020204" pitchFamily="49" charset="0"/>
              </a:rPr>
              <a:t>$exists</a:t>
            </a:r>
            <a:r>
              <a:rPr lang="en-IN" dirty="0">
                <a:latin typeface="Source Code Pro" panose="020B0509030403020204" pitchFamily="49" charset="0"/>
                <a:ea typeface="Source Code Pro" panose="020B0509030403020204" pitchFamily="49" charset="0"/>
              </a:rPr>
              <a:t>: &lt;</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boolean</a:t>
            </a:r>
            <a:r>
              <a:rPr lang="en-IN" dirty="0">
                <a:latin typeface="Source Code Pro" panose="020B0509030403020204" pitchFamily="49" charset="0"/>
                <a:ea typeface="Source Code Pro" panose="020B0509030403020204" pitchFamily="49" charset="0"/>
              </a:rPr>
              <a:t>&gt; } }</a:t>
            </a:r>
          </a:p>
        </p:txBody>
      </p:sp>
    </p:spTree>
    <p:extLst>
      <p:ext uri="{BB962C8B-B14F-4D97-AF65-F5344CB8AC3E}">
        <p14:creationId xmlns:p14="http://schemas.microsoft.com/office/powerpoint/2010/main" val="48856503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$where</a:t>
            </a:r>
          </a:p>
        </p:txBody>
      </p:sp>
      <p:sp>
        <p:nvSpPr>
          <p:cNvPr id="9" name="Rectangle 8"/>
          <p:cNvSpPr/>
          <p:nvPr/>
        </p:nvSpPr>
        <p:spPr>
          <a:xfrm>
            <a:off x="335360" y="2732400"/>
            <a:ext cx="11593288" cy="230832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employee.</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$where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"this.sal &gt; 3000"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.employee.</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$where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function()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7AC19"/>
                </a:solidFill>
                <a:latin typeface="Source Code Pro" panose="020B0509030403020204" pitchFamily="49" charset="0"/>
                <a:ea typeface="Source Code Pro" panose="020B0509030403020204" pitchFamily="49" charset="0"/>
                <a:cs typeface="Calibri" panose="020F0502020204030204" pitchFamily="34" charset="0"/>
              </a:rPr>
              <a:t>return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.employee.</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$where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function()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7AC19"/>
                </a:solidFill>
                <a:latin typeface="Source Code Pro" panose="020B0509030403020204" pitchFamily="49" charset="0"/>
                <a:ea typeface="Source Code Pro" panose="020B0509030403020204" pitchFamily="49" charset="0"/>
                <a:cs typeface="Calibri" panose="020F0502020204030204" pitchFamily="34" charset="0"/>
              </a:rPr>
              <a:t>return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this</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accent5">
                    <a:lumMod val="75000"/>
                  </a:schemeClr>
                </a:solidFill>
                <a:latin typeface="Source Code Pro" panose="020B0509030403020204" pitchFamily="49" charset="0"/>
                <a:ea typeface="Source Code Pro" panose="020B0509030403020204" pitchFamily="49" charset="0"/>
                <a:cs typeface="Arial" panose="020B060402020202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phone: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.employee.</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$where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function()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a:latin typeface="Source Code Pro" panose="020B0509030403020204" pitchFamily="49" charset="0"/>
                <a:ea typeface="Source Code Pro" panose="020B0509030403020204" pitchFamily="49" charset="0"/>
                <a:cs typeface="Calibri" panose="020F0502020204030204" pitchFamily="34" charset="0"/>
              </a:rPr>
              <a:t>if </a:t>
            </a:r>
            <a:r>
              <a:rPr lang="en-US">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a:solidFill>
                  <a:srgbClr val="D83713"/>
                </a:solidFill>
                <a:latin typeface="Source Code Pro" panose="020B0509030403020204" pitchFamily="49" charset="0"/>
                <a:ea typeface="Source Code Pro" panose="020B0509030403020204" pitchFamily="49" charset="0"/>
              </a:rPr>
              <a:t>this</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a:solidFill>
                  <a:schemeClr val="accent5">
                    <a:lumMod val="75000"/>
                  </a:schemeClr>
                </a:solidFill>
                <a:latin typeface="Source Code Pro" panose="020B0509030403020204" pitchFamily="49" charset="0"/>
                <a:ea typeface="Source Code Pro" panose="020B0509030403020204" pitchFamily="49" charset="0"/>
                <a:cs typeface="Arial" panose="020B0604020202020204" pitchFamily="34" charset="0"/>
              </a:rPr>
              <a:t>&gt;</a:t>
            </a:r>
            <a:r>
              <a:rPr lang="en-US">
                <a:latin typeface="Source Code Pro" panose="020B0509030403020204" pitchFamily="49" charset="0"/>
                <a:ea typeface="Source Code Pro" panose="020B0509030403020204" pitchFamily="49" charset="0"/>
                <a:cs typeface="Calibri" panose="020F0502020204030204" pitchFamily="34" charset="0"/>
              </a:rPr>
              <a:t> </a:t>
            </a:r>
            <a:r>
              <a:rPr lang="en-US">
                <a:solidFill>
                  <a:srgbClr val="994646"/>
                </a:solidFill>
                <a:latin typeface="Source Code Pro" panose="020B0509030403020204" pitchFamily="49" charset="0"/>
                <a:ea typeface="Source Code Pro" panose="020B0509030403020204" pitchFamily="49" charset="0"/>
              </a:rPr>
              <a:t>4000 </a:t>
            </a:r>
            <a:r>
              <a:rPr lang="en-US">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7AC19"/>
                </a:solidFill>
                <a:latin typeface="Source Code Pro" panose="020B0509030403020204" pitchFamily="49" charset="0"/>
                <a:ea typeface="Source Code Pro" panose="020B0509030403020204" pitchFamily="49" charset="0"/>
                <a:cs typeface="Calibri" panose="020F0502020204030204" pitchFamily="34" charset="0"/>
              </a:rPr>
              <a:t>return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646331"/>
          </a:xfrm>
          <a:prstGeom prst="rect">
            <a:avLst/>
          </a:prstGeom>
        </p:spPr>
        <p:txBody>
          <a:bodyPr wrap="square">
            <a:spAutoFit/>
          </a:bodyPr>
          <a:lstStyle/>
          <a:p>
            <a:r>
              <a:rPr lang="en-US" dirty="0"/>
              <a:t>The </a:t>
            </a:r>
            <a:r>
              <a:rPr lang="en-US" b="1" dirty="0"/>
              <a:t>$where</a:t>
            </a:r>
            <a:r>
              <a:rPr lang="en-US" dirty="0"/>
              <a:t> operator in MongoDB allows you to pass either a string containing a JavaScript expression or a full JavaScript function to the query system. </a:t>
            </a:r>
            <a:endParaRPr lang="en-IN" dirty="0"/>
          </a:p>
        </p:txBody>
      </p:sp>
      <p:sp>
        <p:nvSpPr>
          <p:cNvPr id="3" name="TextBox 2">
            <a:extLst>
              <a:ext uri="{FF2B5EF4-FFF2-40B4-BE49-F238E27FC236}">
                <a16:creationId xmlns:a16="http://schemas.microsoft.com/office/drawing/2014/main" id="{1A88E308-3027-13D1-91B0-752D10E2CB7B}"/>
              </a:ext>
            </a:extLst>
          </p:cNvPr>
          <p:cNvSpPr txBox="1"/>
          <p:nvPr/>
        </p:nvSpPr>
        <p:spPr>
          <a:xfrm>
            <a:off x="1673188" y="1762172"/>
            <a:ext cx="9895420" cy="369332"/>
          </a:xfrm>
          <a:prstGeom prst="rect">
            <a:avLst/>
          </a:prstGeom>
          <a:noFill/>
        </p:spPr>
        <p:txBody>
          <a:bodyPr wrap="square">
            <a:spAutoFit/>
          </a:bodyPr>
          <a:lstStyle/>
          <a:p>
            <a:r>
              <a:rPr lang="en-IN" b="0" i="0" dirty="0">
                <a:solidFill>
                  <a:srgbClr val="001E2B"/>
                </a:solidFill>
                <a:effectLst/>
                <a:highlight>
                  <a:srgbClr val="F9FBFA"/>
                </a:highlight>
                <a:latin typeface="Source Code Pro" panose="020B0509030403020204" pitchFamily="49" charset="0"/>
              </a:rPr>
              <a:t>{ </a:t>
            </a:r>
            <a:r>
              <a:rPr lang="en-IN" b="0" i="0" dirty="0">
                <a:solidFill>
                  <a:srgbClr val="D83713"/>
                </a:solidFill>
                <a:effectLst/>
                <a:highlight>
                  <a:srgbClr val="F9FBFA"/>
                </a:highlight>
                <a:latin typeface="Source Code Pro" panose="020B0509030403020204" pitchFamily="49" charset="0"/>
              </a:rPr>
              <a:t>$where</a:t>
            </a:r>
            <a:r>
              <a:rPr lang="en-IN" b="0" i="0" dirty="0">
                <a:solidFill>
                  <a:srgbClr val="001E2B"/>
                </a:solidFill>
                <a:effectLst/>
                <a:highlight>
                  <a:srgbClr val="F9FBFA"/>
                </a:highlight>
                <a:latin typeface="Source Code Pro" panose="020B0509030403020204" pitchFamily="49" charset="0"/>
              </a:rPr>
              <a:t>: &lt;string </a:t>
            </a:r>
            <a:r>
              <a:rPr lang="en-IN" b="0" i="0" dirty="0">
                <a:solidFill>
                  <a:schemeClr val="bg1">
                    <a:lumMod val="50000"/>
                  </a:schemeClr>
                </a:solidFill>
                <a:effectLst/>
                <a:highlight>
                  <a:srgbClr val="F9FBFA"/>
                </a:highlight>
                <a:latin typeface="Source Code Pro" panose="020B0509030403020204" pitchFamily="49" charset="0"/>
              </a:rPr>
              <a:t>|</a:t>
            </a:r>
            <a:r>
              <a:rPr lang="en-IN" b="0" i="0" dirty="0">
                <a:solidFill>
                  <a:srgbClr val="001E2B"/>
                </a:solidFill>
                <a:effectLst/>
                <a:highlight>
                  <a:srgbClr val="F9FBFA"/>
                </a:highlight>
                <a:latin typeface="Source Code Pro" panose="020B0509030403020204" pitchFamily="49" charset="0"/>
              </a:rPr>
              <a:t> JavaScript Code&gt; }</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409228128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alias name</a:t>
            </a:r>
          </a:p>
        </p:txBody>
      </p:sp>
      <p:sp>
        <p:nvSpPr>
          <p:cNvPr id="9" name="Rectangle 8"/>
          <p:cNvSpPr/>
          <p:nvPr/>
        </p:nvSpPr>
        <p:spPr>
          <a:xfrm>
            <a:off x="1524000" y="155679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Employee 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414541227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pattern matching / $regex</a:t>
            </a:r>
          </a:p>
        </p:txBody>
      </p:sp>
      <p:sp>
        <p:nvSpPr>
          <p:cNvPr id="9" name="Rectangle 8"/>
          <p:cNvSpPr/>
          <p:nvPr/>
        </p:nvSpPr>
        <p:spPr>
          <a:xfrm>
            <a:off x="191344" y="1913344"/>
            <a:ext cx="11737304" cy="252376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genres: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/^Horror$/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"Title":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 "Genres":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genres", "Director":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director"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cxnSp>
        <p:nvCxnSpPr>
          <p:cNvPr id="3" name="Straight Connector 2">
            <a:extLst>
              <a:ext uri="{FF2B5EF4-FFF2-40B4-BE49-F238E27FC236}">
                <a16:creationId xmlns:a16="http://schemas.microsoft.com/office/drawing/2014/main" id="{39CD4652-7ED1-3679-DAEE-169C80AE6E43}"/>
              </a:ext>
            </a:extLst>
          </p:cNvPr>
          <p:cNvCxnSpPr/>
          <p:nvPr/>
        </p:nvCxnSpPr>
        <p:spPr>
          <a:xfrm>
            <a:off x="191344" y="4581128"/>
            <a:ext cx="1180931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8CB11D9-C76A-FCB7-59A3-DEDE53EFB8A1}"/>
              </a:ext>
            </a:extLst>
          </p:cNvPr>
          <p:cNvSpPr txBox="1"/>
          <p:nvPr/>
        </p:nvSpPr>
        <p:spPr>
          <a:xfrm>
            <a:off x="227256" y="5589240"/>
            <a:ext cx="11701392" cy="1046440"/>
          </a:xfrm>
          <a:prstGeom prst="rect">
            <a:avLst/>
          </a:prstGeom>
          <a:noFill/>
        </p:spPr>
        <p:txBody>
          <a:bodyPr wrap="square">
            <a:spAutoFit/>
          </a:bodyPr>
          <a:lstStyle/>
          <a:p>
            <a:pPr marL="285750" indent="-285750">
              <a:buClr>
                <a:schemeClr val="bg1">
                  <a:lumMod val="50000"/>
                </a:schemeClr>
              </a:buClr>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err="1">
                <a:solidFill>
                  <a:srgbClr val="FF5A36"/>
                </a:solidFill>
                <a:latin typeface="Source Code Pro" panose="020B0509030403020204" pitchFamily="49" charset="0"/>
                <a:ea typeface="Source Code Pro" panose="020B0509030403020204" pitchFamily="49" charset="0"/>
                <a:cs typeface="Calibri" panose="020F0502020204030204" pitchFamily="34" charset="0"/>
              </a:rPr>
              <a:t>i</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Clr>
                <a:schemeClr val="bg1">
                  <a:lumMod val="50000"/>
                </a:schemeClr>
              </a:buClr>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Clr>
                <a:schemeClr val="bg1">
                  <a:lumMod val="50000"/>
                </a:schemeClr>
              </a:buClr>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ename: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ename: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4" name="Rectangle 3">
            <a:extLst>
              <a:ext uri="{FF2B5EF4-FFF2-40B4-BE49-F238E27FC236}">
                <a16:creationId xmlns:a16="http://schemas.microsoft.com/office/drawing/2014/main" id="{811EAE82-FEC1-B6F1-827D-9141B63FC6FD}"/>
              </a:ext>
            </a:extLst>
          </p:cNvPr>
          <p:cNvSpPr/>
          <p:nvPr/>
        </p:nvSpPr>
        <p:spPr>
          <a:xfrm>
            <a:off x="227256" y="709651"/>
            <a:ext cx="11773400" cy="646331"/>
          </a:xfrm>
          <a:prstGeom prst="rect">
            <a:avLst/>
          </a:prstGeom>
        </p:spPr>
        <p:txBody>
          <a:bodyPr wrap="square">
            <a:spAutoFit/>
          </a:bodyPr>
          <a:lstStyle/>
          <a:p>
            <a:r>
              <a:rPr lang="en-US" dirty="0"/>
              <a:t>For patterns that include anchors (i.e. </a:t>
            </a:r>
            <a:r>
              <a:rPr lang="en-US" b="1" dirty="0">
                <a:solidFill>
                  <a:srgbClr val="B22251"/>
                </a:solidFill>
              </a:rPr>
              <a:t>^</a:t>
            </a:r>
            <a:r>
              <a:rPr lang="en-US" dirty="0"/>
              <a:t> for the start</a:t>
            </a:r>
            <a:r>
              <a:rPr lang="en-US"/>
              <a:t>, </a:t>
            </a:r>
            <a:r>
              <a:rPr lang="en-US" b="1" dirty="0">
                <a:solidFill>
                  <a:srgbClr val="B22251"/>
                </a:solidFill>
              </a:rPr>
              <a:t>$</a:t>
            </a:r>
            <a:r>
              <a:rPr lang="en-US"/>
              <a:t> </a:t>
            </a:r>
            <a:r>
              <a:rPr lang="en-US" dirty="0"/>
              <a:t>for the end), match at the beginning or end of each line for strings with multiline values. Without this option, these anchors match at beginning or end of the string.</a:t>
            </a:r>
            <a:endParaRPr lang="en-IN" dirty="0"/>
          </a:p>
        </p:txBody>
      </p:sp>
      <p:sp>
        <p:nvSpPr>
          <p:cNvPr id="8" name="TextBox 7">
            <a:extLst>
              <a:ext uri="{FF2B5EF4-FFF2-40B4-BE49-F238E27FC236}">
                <a16:creationId xmlns:a16="http://schemas.microsoft.com/office/drawing/2014/main" id="{35769F5D-C000-E88F-6DBC-8AD3D22A4997}"/>
              </a:ext>
            </a:extLst>
          </p:cNvPr>
          <p:cNvSpPr txBox="1"/>
          <p:nvPr/>
        </p:nvSpPr>
        <p:spPr>
          <a:xfrm>
            <a:off x="317312" y="1403484"/>
            <a:ext cx="11557376" cy="369332"/>
          </a:xfrm>
          <a:prstGeom prst="rect">
            <a:avLst/>
          </a:prstGeom>
          <a:noFill/>
        </p:spPr>
        <p:txBody>
          <a:bodyPr wrap="square">
            <a:spAutoFit/>
          </a:bodyPr>
          <a:lstStyle/>
          <a:p>
            <a:r>
              <a:rPr lang="en-IN" b="0" i="0" dirty="0">
                <a:solidFill>
                  <a:srgbClr val="001E2B"/>
                </a:solidFill>
                <a:effectLst/>
                <a:latin typeface="Source Code Pro" panose="020B0509030403020204" pitchFamily="49" charset="0"/>
                <a:ea typeface="Source Code Pro" panose="020B0509030403020204" pitchFamily="49" charset="0"/>
              </a:rPr>
              <a:t>{ &lt;</a:t>
            </a:r>
            <a:r>
              <a:rPr lang="en-IN" dirty="0">
                <a:solidFill>
                  <a:srgbClr val="12824D"/>
                </a:solidFill>
                <a:highlight>
                  <a:srgbClr val="F9FBFA"/>
                </a:highlight>
                <a:latin typeface="Source Code Pro" panose="020B0509030403020204" pitchFamily="49" charset="0"/>
              </a:rPr>
              <a:t>field</a:t>
            </a:r>
            <a:r>
              <a:rPr lang="en-IN" b="0" i="0" dirty="0">
                <a:solidFill>
                  <a:srgbClr val="001E2B"/>
                </a:solidFill>
                <a:effectLst/>
                <a:latin typeface="Source Code Pro" panose="020B0509030403020204" pitchFamily="49" charset="0"/>
                <a:ea typeface="Source Code Pro" panose="020B0509030403020204" pitchFamily="49" charset="0"/>
              </a:rPr>
              <a:t>&gt;: </a:t>
            </a:r>
            <a:r>
              <a:rPr lang="en-IN" b="0" i="0" dirty="0">
                <a:solidFill>
                  <a:srgbClr val="016EE9"/>
                </a:solidFill>
                <a:effectLst/>
                <a:latin typeface="Source Code Pro" panose="020B0509030403020204" pitchFamily="49" charset="0"/>
                <a:ea typeface="Source Code Pro" panose="020B0509030403020204" pitchFamily="49" charset="0"/>
              </a:rPr>
              <a:t>/pattern/ </a:t>
            </a:r>
            <a:r>
              <a:rPr lang="en-IN" dirty="0">
                <a:latin typeface="Source Code Pro" panose="020B0509030403020204" pitchFamily="49" charset="0"/>
                <a:ea typeface="Source Code Pro" panose="020B0509030403020204" pitchFamily="49" charset="0"/>
              </a:rPr>
              <a:t>}</a:t>
            </a:r>
          </a:p>
        </p:txBody>
      </p:sp>
      <p:sp>
        <p:nvSpPr>
          <p:cNvPr id="12" name="TextBox 11">
            <a:extLst>
              <a:ext uri="{FF2B5EF4-FFF2-40B4-BE49-F238E27FC236}">
                <a16:creationId xmlns:a16="http://schemas.microsoft.com/office/drawing/2014/main" id="{36680A1C-C326-2B83-A614-2980BB510307}"/>
              </a:ext>
            </a:extLst>
          </p:cNvPr>
          <p:cNvSpPr txBox="1"/>
          <p:nvPr/>
        </p:nvSpPr>
        <p:spPr>
          <a:xfrm>
            <a:off x="317312" y="4725144"/>
            <a:ext cx="7968208" cy="707886"/>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 &lt;field&gt;: {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016EE9"/>
                </a:solidFill>
                <a:latin typeface="Source Code Pro" panose="020B0509030403020204" pitchFamily="49" charset="0"/>
                <a:ea typeface="Source Code Pro" panose="020B0509030403020204" pitchFamily="49" charset="0"/>
              </a:rPr>
              <a:t>/pattern/</a:t>
            </a:r>
            <a:r>
              <a:rPr lang="en-IN" dirty="0">
                <a:latin typeface="Source Code Pro" panose="020B0509030403020204" pitchFamily="49" charset="0"/>
                <a:ea typeface="Source Code Pro" panose="020B0509030403020204" pitchFamily="49" charset="0"/>
              </a:rPr>
              <a:t>&lt;</a:t>
            </a:r>
            <a:r>
              <a:rPr lang="en-IN" dirty="0">
                <a:solidFill>
                  <a:srgbClr val="D83713"/>
                </a:solidFill>
                <a:latin typeface="Source Code Pro" panose="020B0509030403020204" pitchFamily="49" charset="0"/>
                <a:ea typeface="Source Code Pro" panose="020B0509030403020204" pitchFamily="49" charset="0"/>
              </a:rPr>
              <a:t>options</a:t>
            </a:r>
            <a:r>
              <a:rPr lang="en-IN" dirty="0">
                <a:latin typeface="Source Code Pro" panose="020B0509030403020204" pitchFamily="49" charset="0"/>
                <a:ea typeface="Source Code Pro" panose="020B0509030403020204" pitchFamily="49" charset="0"/>
              </a:rPr>
              <a:t>&gt; } }</a:t>
            </a:r>
          </a:p>
          <a:p>
            <a:endParaRPr lang="en-IN" sz="400" dirty="0">
              <a:latin typeface="Source Code Pro" panose="020B0509030403020204" pitchFamily="49" charset="0"/>
              <a:ea typeface="Source Code Pro" panose="020B0509030403020204" pitchFamily="49" charset="0"/>
            </a:endParaRPr>
          </a:p>
          <a:p>
            <a:r>
              <a:rPr lang="en-US" b="0" i="0" dirty="0">
                <a:solidFill>
                  <a:srgbClr val="001E2B"/>
                </a:solidFill>
                <a:effectLst/>
                <a:highlight>
                  <a:srgbClr val="F9FBFA"/>
                </a:highlight>
                <a:latin typeface="Source Code Pro" panose="020B0509030403020204" pitchFamily="49" charset="0"/>
              </a:rPr>
              <a:t>{ &lt;field&gt;: { </a:t>
            </a:r>
            <a:r>
              <a:rPr lang="en-US" b="0" i="0" dirty="0">
                <a:solidFill>
                  <a:srgbClr val="D83713"/>
                </a:solidFill>
                <a:effectLst/>
                <a:highlight>
                  <a:srgbClr val="F9FBFA"/>
                </a:highlight>
                <a:latin typeface="Source Code Pro" panose="020B0509030403020204" pitchFamily="49" charset="0"/>
              </a:rPr>
              <a:t>$regex</a:t>
            </a:r>
            <a:r>
              <a:rPr lang="en-US" b="0" i="0" dirty="0">
                <a:solidFill>
                  <a:srgbClr val="001E2B"/>
                </a:solidFill>
                <a:effectLst/>
                <a:highlight>
                  <a:srgbClr val="F9FBFA"/>
                </a:highlight>
                <a:latin typeface="Source Code Pro" panose="020B0509030403020204" pitchFamily="49" charset="0"/>
              </a:rPr>
              <a:t>: </a:t>
            </a:r>
            <a:r>
              <a:rPr lang="en-US" b="0" i="0" dirty="0">
                <a:solidFill>
                  <a:srgbClr val="016EE9"/>
                </a:solidFill>
                <a:effectLst/>
                <a:highlight>
                  <a:srgbClr val="F9FBFA"/>
                </a:highlight>
                <a:latin typeface="Source Code Pro" panose="020B0509030403020204" pitchFamily="49" charset="0"/>
              </a:rPr>
              <a:t>/pattern/</a:t>
            </a:r>
            <a:r>
              <a:rPr lang="en-US" b="0" i="0" dirty="0">
                <a:solidFill>
                  <a:srgbClr val="001E2B"/>
                </a:solidFill>
                <a:effectLst/>
                <a:highlight>
                  <a:srgbClr val="F9FBFA"/>
                </a:highlight>
                <a:latin typeface="Source Code Pro" panose="020B0509030403020204" pitchFamily="49" charset="0"/>
              </a:rPr>
              <a:t>, </a:t>
            </a:r>
            <a:r>
              <a:rPr lang="en-US" b="0" i="0" dirty="0">
                <a:solidFill>
                  <a:srgbClr val="D83713"/>
                </a:solidFill>
                <a:effectLst/>
                <a:highlight>
                  <a:srgbClr val="F9FBFA"/>
                </a:highlight>
                <a:latin typeface="Source Code Pro" panose="020B0509030403020204" pitchFamily="49" charset="0"/>
              </a:rPr>
              <a:t>$options</a:t>
            </a:r>
            <a:r>
              <a:rPr lang="en-US" b="0" i="0" dirty="0">
                <a:solidFill>
                  <a:srgbClr val="001E2B"/>
                </a:solidFill>
                <a:effectLst/>
                <a:highlight>
                  <a:srgbClr val="F9FBFA"/>
                </a:highlight>
                <a:latin typeface="Source Code Pro" panose="020B0509030403020204" pitchFamily="49" charset="0"/>
              </a:rPr>
              <a:t>: </a:t>
            </a:r>
            <a:r>
              <a:rPr lang="en-US" b="1" i="0" dirty="0">
                <a:solidFill>
                  <a:srgbClr val="12824D"/>
                </a:solidFill>
                <a:effectLst/>
                <a:highlight>
                  <a:srgbClr val="F9FBFA"/>
                </a:highlight>
                <a:latin typeface="Source Code Pro" panose="020B0509030403020204" pitchFamily="49" charset="0"/>
              </a:rPr>
              <a:t>'&lt;options&gt;'</a:t>
            </a:r>
            <a:r>
              <a:rPr lang="en-US" b="0" i="0" dirty="0">
                <a:solidFill>
                  <a:srgbClr val="001E2B"/>
                </a:solidFill>
                <a:effectLst/>
                <a:highlight>
                  <a:srgbClr val="F9FBFA"/>
                </a:highlight>
                <a:latin typeface="Source Code Pro" panose="020B0509030403020204" pitchFamily="49" charset="0"/>
              </a:rPr>
              <a:t> } }</a:t>
            </a:r>
            <a:endParaRPr lang="en-IN" dirty="0">
              <a:latin typeface="Source Code Pro" panose="020B0509030403020204" pitchFamily="49" charset="0"/>
              <a:ea typeface="Source Code Pro" panose="020B0509030403020204" pitchFamily="49" charset="0"/>
            </a:endParaRPr>
          </a:p>
        </p:txBody>
      </p:sp>
      <p:sp>
        <p:nvSpPr>
          <p:cNvPr id="10" name="TextBox 9">
            <a:extLst>
              <a:ext uri="{FF2B5EF4-FFF2-40B4-BE49-F238E27FC236}">
                <a16:creationId xmlns:a16="http://schemas.microsoft.com/office/drawing/2014/main" id="{511507BE-059B-3869-819E-05EE15D5F5DA}"/>
              </a:ext>
            </a:extLst>
          </p:cNvPr>
          <p:cNvSpPr txBox="1"/>
          <p:nvPr/>
        </p:nvSpPr>
        <p:spPr>
          <a:xfrm>
            <a:off x="8040216" y="4653598"/>
            <a:ext cx="3960440" cy="707886"/>
          </a:xfrm>
          <a:prstGeom prst="rect">
            <a:avLst/>
          </a:prstGeom>
          <a:solidFill>
            <a:schemeClr val="accent6">
              <a:lumMod val="20000"/>
              <a:lumOff val="80000"/>
            </a:schemeClr>
          </a:solidFill>
        </p:spPr>
        <p:txBody>
          <a:bodyPr wrap="square">
            <a:spAutoFit/>
          </a:bodyPr>
          <a:lstStyle/>
          <a:p>
            <a:r>
              <a:rPr lang="en-IN" sz="2000" dirty="0"/>
              <a:t>You cannot use </a:t>
            </a:r>
            <a:r>
              <a:rPr lang="en-IN" dirty="0">
                <a:solidFill>
                  <a:srgbClr val="D83713"/>
                </a:solidFill>
                <a:latin typeface="Source Code Pro" panose="020B0509030403020204" pitchFamily="49" charset="0"/>
                <a:ea typeface="Source Code Pro" panose="020B0509030403020204" pitchFamily="49" charset="0"/>
              </a:rPr>
              <a:t>$regex </a:t>
            </a:r>
            <a:r>
              <a:rPr lang="en-IN" sz="2000" dirty="0"/>
              <a:t>operator expressions inside an </a:t>
            </a:r>
            <a:r>
              <a:rPr lang="en-IN" dirty="0">
                <a:solidFill>
                  <a:srgbClr val="D83713"/>
                </a:solidFill>
                <a:latin typeface="Source Code Pro" panose="020B0509030403020204" pitchFamily="49" charset="0"/>
                <a:ea typeface="Source Code Pro" panose="020B0509030403020204" pitchFamily="49" charset="0"/>
              </a:rPr>
              <a:t>$in </a:t>
            </a:r>
            <a:r>
              <a:rPr lang="en-IN" sz="2000" dirty="0"/>
              <a:t>operator.</a:t>
            </a:r>
          </a:p>
        </p:txBody>
      </p:sp>
    </p:spTree>
    <p:extLst>
      <p:ext uri="{BB962C8B-B14F-4D97-AF65-F5344CB8AC3E}">
        <p14:creationId xmlns:p14="http://schemas.microsoft.com/office/powerpoint/2010/main" val="356759860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3485326"/>
            <a:ext cx="9144000" cy="150810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p:cNvSpPr/>
          <p:nvPr/>
        </p:nvSpPr>
        <p:spPr>
          <a:xfrm>
            <a:off x="762000" y="1431073"/>
            <a:ext cx="10668000" cy="116955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76267269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9145452" cy="369332"/>
          </a:xfrm>
          <a:prstGeom prst="rect">
            <a:avLst/>
          </a:prstGeom>
        </p:spPr>
        <p:txBody>
          <a:bodyPr wrap="non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solidFill>
                  <a:srgbClr val="061621"/>
                </a:solidFill>
                <a:latin typeface="Source Code Pro" panose="020B0509030403020204" pitchFamily="49" charset="0"/>
                <a:ea typeface="Source Code Pro" panose="020B0509030403020204" pitchFamily="49" charset="0"/>
              </a:rPr>
              <a:t> variable_name =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646331"/>
          </a:xfrm>
          <a:prstGeom prst="rect">
            <a:avLst/>
          </a:prstGeom>
        </p:spPr>
        <p:txBody>
          <a:bodyPr wrap="squar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x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printjson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50400698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Specifies the order in which the query returns matching documents. You must apply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3998" y="1755393"/>
            <a:ext cx="9972602"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value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value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value })</a:t>
            </a:r>
          </a:p>
        </p:txBody>
      </p:sp>
      <p:sp>
        <p:nvSpPr>
          <p:cNvPr id="3" name="Rectangle 2"/>
          <p:cNvSpPr/>
          <p:nvPr/>
        </p:nvSpPr>
        <p:spPr>
          <a:xfrm>
            <a:off x="1524000" y="3353506"/>
            <a:ext cx="9143999" cy="1077218"/>
          </a:xfrm>
          <a:prstGeom prst="rect">
            <a:avLst/>
          </a:prstGeom>
          <a:noFill/>
        </p:spPr>
        <p:txBody>
          <a:bodyPr wrap="square">
            <a:spAutoFit/>
          </a:bodyPr>
          <a:lstStyle/>
          <a:p>
            <a:r>
              <a:rPr lang="en-US" sz="2000" dirty="0">
                <a:solidFill>
                  <a:schemeClr val="accent6">
                    <a:lumMod val="75000"/>
                  </a:schemeClr>
                </a:solidFill>
                <a:latin typeface="Consolas" panose="020B0609020204030204" pitchFamily="49" charset="0"/>
              </a:rPr>
              <a:t>Specify in the sort parameter</a:t>
            </a:r>
          </a:p>
          <a:p>
            <a:r>
              <a:rPr lang="en-US" sz="800" dirty="0">
                <a:solidFill>
                  <a:schemeClr val="accent6">
                    <a:lumMod val="75000"/>
                  </a:schemeClr>
                </a:solidFill>
                <a:latin typeface="Consolas" panose="020B0609020204030204" pitchFamily="49" charset="0"/>
              </a:rPr>
              <a:t> </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ascending sort.</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descending sort.</a:t>
            </a:r>
          </a:p>
        </p:txBody>
      </p:sp>
      <p:sp>
        <p:nvSpPr>
          <p:cNvPr id="5" name="Rectangle 4"/>
          <p:cNvSpPr/>
          <p:nvPr/>
        </p:nvSpPr>
        <p:spPr>
          <a:xfrm>
            <a:off x="1523999" y="4922584"/>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5872191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limit()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524000" y="1779493"/>
            <a:ext cx="91440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p:txBody>
      </p:sp>
      <p:sp>
        <p:nvSpPr>
          <p:cNvPr id="2" name="Rectangle 1"/>
          <p:cNvSpPr/>
          <p:nvPr/>
        </p:nvSpPr>
        <p:spPr>
          <a:xfrm>
            <a:off x="1673188" y="3400544"/>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all documents</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 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2</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91344" y="73652"/>
            <a:ext cx="3888432" cy="769441"/>
          </a:xfrm>
          <a:prstGeom prst="rect">
            <a:avLst/>
          </a:prstGeom>
          <a:solidFill>
            <a:schemeClr val="accent4"/>
          </a:solidFill>
        </p:spPr>
        <p:txBody>
          <a:bodyPr wrap="square">
            <a:spAutoFit/>
          </a:bodyPr>
          <a:lstStyle/>
          <a:p>
            <a:r>
              <a:rPr lang="en-US" sz="22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550014894"/>
              </p:ext>
            </p:extLst>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i="0" dirty="0">
                          <a:latin typeface="Palatino Linotype" panose="02040502050505030304" pitchFamily="18" charset="0"/>
                        </a:rPr>
                        <a:t>Redis</a:t>
                      </a: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hBase, </a:t>
                      </a:r>
                      <a:r>
                        <a:rPr kumimoji="0" lang="en-US" b="1" i="0" kern="1200" dirty="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skip()</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9726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 offset_number &gt; )</a:t>
            </a:r>
          </a:p>
        </p:txBody>
      </p:sp>
      <p:sp>
        <p:nvSpPr>
          <p:cNvPr id="2" name="Rectangle 1"/>
          <p:cNvSpPr/>
          <p:nvPr/>
        </p:nvSpPr>
        <p:spPr>
          <a:xfrm>
            <a:off x="1524000" y="2918936"/>
            <a:ext cx="89948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4</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db.emp.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referenced by a cursor. Append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count()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to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D83713"/>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p:txBody>
      </p:sp>
      <p:sp>
        <p:nvSpPr>
          <p:cNvPr id="2" name="Rectangle 1"/>
          <p:cNvSpPr/>
          <p:nvPr/>
        </p:nvSpPr>
        <p:spPr>
          <a:xfrm>
            <a:off x="1673188" y="3554432"/>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69046665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766870" cy="369332"/>
          </a:xfrm>
          <a:prstGeom prst="rect">
            <a:avLst/>
          </a:prstGeom>
        </p:spPr>
        <p:txBody>
          <a:bodyPr wrap="none">
            <a:spAutoFit/>
          </a:bodyPr>
          <a:lstStyle/>
          <a:p>
            <a:r>
              <a:rPr lang="en-US" dirty="0" err="1">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err="1">
                <a:solidFill>
                  <a:srgbClr val="D83713"/>
                </a:solidFill>
                <a:latin typeface="Source Code Pro" panose="020B0509030403020204" pitchFamily="49" charset="0"/>
                <a:ea typeface="Source Code Pro" panose="020B0509030403020204" pitchFamily="49" charset="0"/>
              </a:rPr>
              <a:t>collection</a:t>
            </a:r>
            <a:r>
              <a:rPr lang="en-US" dirty="0" err="1">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err="1">
                <a:solidFill>
                  <a:srgbClr val="D83713"/>
                </a:solidFill>
                <a:latin typeface="Source Code Pro" panose="020B0509030403020204" pitchFamily="49" charset="0"/>
                <a:ea typeface="Source Code Pro" panose="020B0509030403020204" pitchFamily="49" charset="0"/>
              </a:rPr>
              <a:t>distinct</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 query }, { options })</a:t>
            </a:r>
          </a:p>
        </p:txBody>
      </p:sp>
      <p:sp>
        <p:nvSpPr>
          <p:cNvPr id="2" name="Rectangle 1"/>
          <p:cNvSpPr/>
          <p:nvPr/>
        </p:nvSpPr>
        <p:spPr>
          <a:xfrm>
            <a:off x="1673188" y="2345829"/>
            <a:ext cx="8845624"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).length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//count distinct job’s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3" name="Rectangle 2"/>
          <p:cNvSpPr/>
          <p:nvPr/>
        </p:nvSpPr>
        <p:spPr>
          <a:xfrm>
            <a:off x="1673188" y="3839204"/>
            <a:ext cx="8845624" cy="1200329"/>
          </a:xfrm>
          <a:prstGeom prst="rect">
            <a:avLst/>
          </a:prstGeom>
        </p:spPr>
        <p:txBody>
          <a:bodyPr wrap="square">
            <a:spAutoFit/>
          </a:bodyPr>
          <a:lstStyle/>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var x = db.emp.find()[10]</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for (</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in x) {</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print(i)</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1844824"/>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count[Documents</a:t>
            </a:r>
            <a:r>
              <a:rPr lang="en-US" dirty="0">
                <a:solidFill>
                  <a:srgbClr val="061621"/>
                </a:solidFill>
                <a:latin typeface="Source Code Pro" panose="020B0509030403020204" pitchFamily="49" charset="0"/>
                <a:ea typeface="Source Code Pro" panose="020B0509030403020204" pitchFamily="49" charset="0"/>
              </a:rPr>
              <a:t>]({ query }, { options })</a:t>
            </a:r>
          </a:p>
        </p:txBody>
      </p:sp>
      <p:sp>
        <p:nvSpPr>
          <p:cNvPr id="2" name="Rectangle 1"/>
          <p:cNvSpPr/>
          <p:nvPr/>
        </p:nvSpPr>
        <p:spPr>
          <a:xfrm>
            <a:off x="1524000" y="4365104"/>
            <a:ext cx="9144000"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299739528"/>
              </p:ext>
            </p:extLst>
          </p:nvPr>
        </p:nvGraphicFramePr>
        <p:xfrm>
          <a:off x="1524000" y="2636912"/>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Tree>
    <p:extLst>
      <p:ext uri="{BB962C8B-B14F-4D97-AF65-F5344CB8AC3E}">
        <p14:creationId xmlns:p14="http://schemas.microsoft.com/office/powerpoint/2010/main" val="247693632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a:t>
            </a:r>
          </a:p>
        </p:txBody>
      </p:sp>
      <p:sp>
        <p:nvSpPr>
          <p:cNvPr id="2" name="Rectangle 1"/>
          <p:cNvSpPr/>
          <p:nvPr/>
        </p:nvSpPr>
        <p:spPr>
          <a:xfrm>
            <a:off x="1524000" y="3400544"/>
            <a:ext cx="9143998"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4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.movie_title</a:t>
            </a:r>
          </a:p>
          <a:p>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rgbClr val="B22251"/>
                </a:solidFill>
                <a:latin typeface="Source Code Pro" panose="020B0509030403020204" pitchFamily="49" charset="0"/>
                <a:ea typeface="Source Code Pro" panose="020B0509030403020204" pitchFamily="49" charset="0"/>
              </a:rPr>
              <a:t>typeof</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IN" dirty="0">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).movie_title</a:t>
            </a:r>
          </a:p>
        </p:txBody>
      </p:sp>
    </p:spTree>
    <p:extLst>
      <p:ext uri="{BB962C8B-B14F-4D97-AF65-F5344CB8AC3E}">
        <p14:creationId xmlns:p14="http://schemas.microsoft.com/office/powerpoint/2010/main" val="6117551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755412"/>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289110"/>
            <a:ext cx="4968552" cy="3907471"/>
          </a:xfrm>
          <a:prstGeom prst="rect">
            <a:avLst/>
          </a:prstGeom>
        </p:spPr>
      </p:pic>
      <p:sp>
        <p:nvSpPr>
          <p:cNvPr id="9" name="Rectangle 8">
            <a:extLst>
              <a:ext uri="{FF2B5EF4-FFF2-40B4-BE49-F238E27FC236}">
                <a16:creationId xmlns:a16="http://schemas.microsoft.com/office/drawing/2014/main" id="{8AD61FD5-7532-4DEC-92E7-BB97C78282D3}"/>
              </a:ext>
            </a:extLst>
          </p:cNvPr>
          <p:cNvSpPr/>
          <p:nvPr/>
        </p:nvSpPr>
        <p:spPr>
          <a:xfrm>
            <a:off x="5951985" y="755412"/>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pic>
        <p:nvPicPr>
          <p:cNvPr id="8" name="Picture 7">
            <a:extLst>
              <a:ext uri="{FF2B5EF4-FFF2-40B4-BE49-F238E27FC236}">
                <a16:creationId xmlns:a16="http://schemas.microsoft.com/office/drawing/2014/main" id="{9DC2CD45-FBAF-B968-F084-BA9E54634221}"/>
              </a:ext>
            </a:extLst>
          </p:cNvPr>
          <p:cNvPicPr>
            <a:picLocks noChangeAspect="1"/>
          </p:cNvPicPr>
          <p:nvPr/>
        </p:nvPicPr>
        <p:blipFill>
          <a:blip r:embed="rId3"/>
          <a:stretch>
            <a:fillRect/>
          </a:stretch>
        </p:blipFill>
        <p:spPr>
          <a:xfrm>
            <a:off x="5087888" y="1268760"/>
            <a:ext cx="7084525" cy="4839997"/>
          </a:xfrm>
          <a:prstGeom prst="rect">
            <a:avLst/>
          </a:prstGeom>
        </p:spPr>
      </p:pic>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an existing document or inserts a new document, depending on its document parameter.</a:t>
            </a:r>
          </a:p>
        </p:txBody>
      </p:sp>
      <p:sp>
        <p:nvSpPr>
          <p:cNvPr id="4" name="Rectangle 3"/>
          <p:cNvSpPr/>
          <p:nvPr/>
        </p:nvSpPr>
        <p:spPr>
          <a:xfrm>
            <a:off x="335360" y="304800"/>
            <a:ext cx="11449272" cy="1323439"/>
          </a:xfrm>
          <a:prstGeom prst="rect">
            <a:avLst/>
          </a:prstGeom>
          <a:solidFill>
            <a:schemeClr val="accent6">
              <a:lumMod val="20000"/>
              <a:lumOff val="80000"/>
            </a:schemeClr>
          </a:solidFill>
          <a:ln>
            <a:solidFill>
              <a:schemeClr val="accent6">
                <a:lumMod val="20000"/>
                <a:lumOff val="80000"/>
              </a:schemeClr>
            </a:solidFill>
          </a:ln>
        </p:spPr>
        <p:txBody>
          <a:bodyPr wrap="square">
            <a:spAutoFit/>
          </a:bodyPr>
          <a:lstStyle/>
          <a:p>
            <a:pPr marL="285750" indent="-285750">
              <a:buFont typeface="Arial" panose="020B0604020202020204" pitchFamily="34" charset="0"/>
              <a:buChar char="•"/>
            </a:pPr>
            <a:r>
              <a:rPr lang="en-US" dirty="0">
                <a:solidFill>
                  <a:srgbClr val="FF00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0000"/>
              </a:solidFill>
            </a:endParaRPr>
          </a:p>
          <a:p>
            <a:pPr marL="285750" indent="-285750">
              <a:buFont typeface="Arial" panose="020B0604020202020204" pitchFamily="34" charset="0"/>
              <a:buChar char="•"/>
            </a:pPr>
            <a:r>
              <a:rPr lang="en-US" dirty="0">
                <a:solidFill>
                  <a:srgbClr val="FF00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547500"/>
            <a:ext cx="8861458" cy="369332"/>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save</a:t>
            </a:r>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524000" y="2379584"/>
            <a:ext cx="9684568"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save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994646"/>
                </a:solidFill>
                <a:latin typeface="Source Code Pro" panose="020B0509030403020204" pitchFamily="49" charset="0"/>
                <a:ea typeface="Source Code Pro" panose="020B0509030403020204" pitchFamily="49" charset="0"/>
              </a:rPr>
              <a:t>10</a:t>
            </a:r>
            <a:r>
              <a:rPr lang="en-US" dirty="0">
                <a:latin typeface="Source Code Pro" panose="020B0509030403020204" pitchFamily="49" charset="0"/>
                <a:ea typeface="Source Code Pro" panose="020B0509030403020204" pitchFamily="49" charset="0"/>
                <a:cs typeface="Calibri" panose="020F0502020204030204" pitchFamily="34" charset="0"/>
              </a:rPr>
              <a:t>, firstName: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neel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black</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medium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xx-large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85854597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 or db.collection.insert(</a:t>
            </a:r>
            <a:r>
              <a:rPr lang="en-IN" sz="3200" b="1" dirty="0">
                <a:solidFill>
                  <a:srgbClr val="FFFF00"/>
                </a:solidFill>
                <a:latin typeface="Arial" pitchFamily="34" charset="0"/>
                <a:cs typeface="Arial" pitchFamily="34" charset="0"/>
              </a:rPr>
              <a:t>[]</a:t>
            </a:r>
            <a:r>
              <a:rPr lang="en-IN" sz="3200" b="1" i="1" dirty="0">
                <a:solidFill>
                  <a:srgbClr val="FFFF00"/>
                </a:solidFill>
                <a:latin typeface="Arial" pitchFamily="34" charset="0"/>
                <a:cs typeface="Arial" pitchFamily="34" charset="0"/>
              </a:rPr>
              <a:t>) </a:t>
            </a:r>
          </a:p>
        </p:txBody>
      </p:sp>
      <p:sp>
        <p:nvSpPr>
          <p:cNvPr id="4" name="Rectangle 3"/>
          <p:cNvSpPr/>
          <p:nvPr/>
        </p:nvSpPr>
        <p:spPr>
          <a:xfrm>
            <a:off x="1524000" y="1500273"/>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1</a:t>
            </a:r>
            <a:r>
              <a:rPr lang="en-IN" dirty="0">
                <a:solidFill>
                  <a:srgbClr val="061621"/>
                </a:solidFill>
                <a:latin typeface="Source Code Pro" panose="020B0509030403020204" pitchFamily="49" charset="0"/>
                <a:ea typeface="Source Code Pro" panose="020B0509030403020204" pitchFamily="49" charset="0"/>
              </a:rPr>
              <a:t>&gt;} , {&lt;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2</a:t>
            </a:r>
            <a:r>
              <a:rPr lang="en-IN" dirty="0">
                <a:solidFill>
                  <a:srgbClr val="061621"/>
                </a:solidFill>
                <a:latin typeface="Source Code Pro" panose="020B0509030403020204" pitchFamily="49" charset="0"/>
                <a:ea typeface="Source Code Pro" panose="020B0509030403020204" pitchFamily="49" charset="0"/>
              </a:rPr>
              <a:t>&gt;}, ... ])</a:t>
            </a:r>
          </a:p>
        </p:txBody>
      </p:sp>
      <p:sp>
        <p:nvSpPr>
          <p:cNvPr id="8" name="Rectangle 7"/>
          <p:cNvSpPr/>
          <p:nvPr/>
        </p:nvSpPr>
        <p:spPr>
          <a:xfrm>
            <a:off x="1524000" y="764704"/>
            <a:ext cx="9144000" cy="369332"/>
          </a:xfrm>
          <a:prstGeom prst="rect">
            <a:avLst/>
          </a:prstGeom>
        </p:spPr>
        <p:txBody>
          <a:bodyPr wrap="square">
            <a:spAutoFit/>
          </a:bodyPr>
          <a:lstStyle/>
          <a:p>
            <a:r>
              <a:rPr lang="en-US" b="1" i="1" dirty="0">
                <a:solidFill>
                  <a:srgbClr val="036883"/>
                </a:solidFill>
              </a:rPr>
              <a:t>insert()</a:t>
            </a:r>
            <a:r>
              <a:rPr lang="en-US" dirty="0"/>
              <a:t> inserts a </a:t>
            </a:r>
            <a:r>
              <a:rPr lang="en-US" b="1" dirty="0"/>
              <a:t>single-document</a:t>
            </a:r>
            <a:r>
              <a:rPr lang="en-US" dirty="0"/>
              <a:t> or </a:t>
            </a:r>
            <a:r>
              <a:rPr lang="en-US" b="1" dirty="0"/>
              <a:t>multiple-documents</a:t>
            </a:r>
            <a:r>
              <a:rPr lang="en-US" dirty="0"/>
              <a:t> into a collection.</a:t>
            </a:r>
            <a:endParaRPr lang="en-IN" dirty="0"/>
          </a:p>
        </p:txBody>
      </p:sp>
      <p:sp>
        <p:nvSpPr>
          <p:cNvPr id="3" name="Rectangle 2"/>
          <p:cNvSpPr/>
          <p:nvPr/>
        </p:nvSpPr>
        <p:spPr>
          <a:xfrm>
            <a:off x="803412" y="2631103"/>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42000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sz="1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for multiple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id="{11B9C663-60B8-4D40-A919-D66798C3BE14}"/>
              </a:ext>
            </a:extLst>
          </p:cNvPr>
          <p:cNvSpPr txBox="1"/>
          <p:nvPr/>
        </p:nvSpPr>
        <p:spPr>
          <a:xfrm>
            <a:off x="803412" y="4509120"/>
            <a:ext cx="10585176" cy="1661993"/>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3400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4200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98654139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db.collection.insertOne() &amp; db.collection.insertMany()</a:t>
            </a:r>
            <a:endParaRPr lang="en-US" dirty="0"/>
          </a:p>
          <a:p>
            <a:endParaRPr lang="en-US" dirty="0"/>
          </a:p>
        </p:txBody>
      </p:sp>
      <p:sp>
        <p:nvSpPr>
          <p:cNvPr id="3" name="Rectangle 2"/>
          <p:cNvSpPr/>
          <p:nvPr/>
        </p:nvSpPr>
        <p:spPr>
          <a:xfrm>
            <a:off x="1943100" y="3851756"/>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into a collection.</a:t>
            </a:r>
          </a:p>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multiple documents into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0072832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 &amp; db.collection.insertMany([]) </a:t>
            </a:r>
          </a:p>
        </p:txBody>
      </p:sp>
      <p:sp>
        <p:nvSpPr>
          <p:cNvPr id="4" name="Rectangle 3"/>
          <p:cNvSpPr/>
          <p:nvPr/>
        </p:nvSpPr>
        <p:spPr>
          <a:xfrm>
            <a:off x="1631504" y="2351584"/>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insertOne</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insertMany</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1</a:t>
            </a:r>
            <a:r>
              <a:rPr lang="en-IN" dirty="0">
                <a:solidFill>
                  <a:srgbClr val="061621"/>
                </a:solidFill>
                <a:latin typeface="Source Code Pro" panose="020B0509030403020204" pitchFamily="49" charset="0"/>
                <a:ea typeface="Source Code Pro" panose="020B0509030403020204" pitchFamily="49" charset="0"/>
              </a:rPr>
              <a:t>&gt;} , {&lt;</a:t>
            </a:r>
            <a:r>
              <a:rPr lang="en-IN" dirty="0">
                <a:solidFill>
                  <a:srgbClr val="4D0AF4"/>
                </a:solidFill>
                <a:latin typeface="Source Code Pro" panose="020B0509030403020204" pitchFamily="49" charset="0"/>
                <a:ea typeface="Source Code Pro" panose="020B0509030403020204" pitchFamily="49" charset="0"/>
              </a:rPr>
              <a:t>document 2</a:t>
            </a:r>
            <a:r>
              <a:rPr lang="en-IN" dirty="0">
                <a:solidFill>
                  <a:srgbClr val="061621"/>
                </a:solidFill>
                <a:latin typeface="Source Code Pro" panose="020B0509030403020204" pitchFamily="49" charset="0"/>
                <a:ea typeface="Source Code Pro" panose="020B0509030403020204" pitchFamily="49" charset="0"/>
              </a:rPr>
              <a:t>&gt;}, ... ])</a:t>
            </a:r>
          </a:p>
        </p:txBody>
      </p:sp>
      <p:sp>
        <p:nvSpPr>
          <p:cNvPr id="8" name="Rectangle 7"/>
          <p:cNvSpPr/>
          <p:nvPr/>
        </p:nvSpPr>
        <p:spPr>
          <a:xfrm>
            <a:off x="1524000" y="1340768"/>
            <a:ext cx="9144000" cy="769441"/>
          </a:xfrm>
          <a:prstGeom prst="rect">
            <a:avLst/>
          </a:prstGeom>
        </p:spPr>
        <p:txBody>
          <a:bodyPr wrap="square">
            <a:spAutoFit/>
          </a:bodyPr>
          <a:lstStyle/>
          <a:p>
            <a:r>
              <a:rPr lang="en-US" b="1" i="1" dirty="0">
                <a:solidFill>
                  <a:srgbClr val="036883"/>
                </a:solidFill>
              </a:rPr>
              <a:t>insertOne() </a:t>
            </a:r>
            <a:r>
              <a:rPr lang="en-US" dirty="0"/>
              <a:t>inserts a single document into a collection.</a:t>
            </a:r>
          </a:p>
          <a:p>
            <a:endParaRPr lang="en-US" sz="800" b="1" i="1" dirty="0">
              <a:solidFill>
                <a:srgbClr val="036883"/>
              </a:solidFill>
            </a:endParaRPr>
          </a:p>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803412" y="3466653"/>
            <a:ext cx="10693188"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'raj'</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7" name="TextBox 6">
            <a:extLst>
              <a:ext uri="{FF2B5EF4-FFF2-40B4-BE49-F238E27FC236}">
                <a16:creationId xmlns:a16="http://schemas.microsoft.com/office/drawing/2014/main" id="{4EE9DE8F-1105-49CC-8C19-05FF94871742}"/>
              </a:ext>
            </a:extLst>
          </p:cNvPr>
          <p:cNvSpPr txBox="1"/>
          <p:nvPr/>
        </p:nvSpPr>
        <p:spPr>
          <a:xfrm>
            <a:off x="803411" y="4725144"/>
            <a:ext cx="10693187" cy="1615827"/>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68484086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one-to-one collection </a:t>
            </a:r>
          </a:p>
          <a:p>
            <a:r>
              <a:rPr lang="en-IN" dirty="0"/>
              <a:t>and </a:t>
            </a:r>
          </a:p>
          <a:p>
            <a:r>
              <a:rPr lang="en-IN" dirty="0"/>
              <a:t>one-to-many collection</a:t>
            </a:r>
            <a:endParaRPr lang="en-US" dirty="0"/>
          </a:p>
        </p:txBody>
      </p:sp>
      <p:sp>
        <p:nvSpPr>
          <p:cNvPr id="3" name="Rectangle 2"/>
          <p:cNvSpPr/>
          <p:nvPr/>
        </p:nvSpPr>
        <p:spPr>
          <a:xfrm>
            <a:off x="1943100" y="4437112"/>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08729751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Embedded Document Pattern.</a:t>
            </a:r>
            <a:endParaRPr lang="en-IN" dirty="0"/>
          </a:p>
        </p:txBody>
      </p:sp>
      <p:sp>
        <p:nvSpPr>
          <p:cNvPr id="11" name="TextBox 10">
            <a:extLst>
              <a:ext uri="{FF2B5EF4-FFF2-40B4-BE49-F238E27FC236}">
                <a16:creationId xmlns:a16="http://schemas.microsoft.com/office/drawing/2014/main" id="{F2AD47FD-31A5-47F6-B353-9607D305461E}"/>
              </a:ext>
            </a:extLst>
          </p:cNvPr>
          <p:cNvSpPr txBox="1"/>
          <p:nvPr/>
        </p:nvSpPr>
        <p:spPr>
          <a:xfrm>
            <a:off x="1524000" y="1530072"/>
            <a:ext cx="9144000" cy="535531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"24-July-1988"</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"valid to":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"24-July-2008"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"04-May-1998"</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"valid to":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"04-May-2018"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54D18D0-F892-4CAD-9FFA-79B8884689EC}"/>
              </a:ext>
            </a:extLst>
          </p:cNvPr>
          <p:cNvSpPr txBox="1"/>
          <p:nvPr/>
        </p:nvSpPr>
        <p:spPr>
          <a:xfrm>
            <a:off x="1535832" y="1115452"/>
            <a:ext cx="412812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person-passport Collection</a:t>
            </a:r>
            <a:endParaRPr lang="en-IN" b="1" dirty="0">
              <a:solidFill>
                <a:schemeClr val="accent1">
                  <a:lumMod val="50000"/>
                </a:schemeClr>
              </a:solidFill>
            </a:endParaRPr>
          </a:p>
        </p:txBody>
      </p:sp>
    </p:spTree>
    <p:extLst>
      <p:ext uri="{BB962C8B-B14F-4D97-AF65-F5344CB8AC3E}">
        <p14:creationId xmlns:p14="http://schemas.microsoft.com/office/powerpoint/2010/main" val="83658723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3429000"/>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passport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3861048"/>
            <a:ext cx="11389390"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.passport.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"24-July-1988"</a:t>
            </a:r>
            <a:r>
              <a:rPr lang="en-IN" dirty="0">
                <a:latin typeface="Source Code Pro" panose="020B0509030403020204" pitchFamily="49" charset="0"/>
                <a:ea typeface="Source Code Pro" panose="020B0509030403020204" pitchFamily="49" charset="0"/>
              </a:rPr>
              <a:t>, "valid to":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"24-July-2008"</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"04-May-1998"</a:t>
            </a:r>
            <a:r>
              <a:rPr lang="en-IN" dirty="0">
                <a:latin typeface="Source Code Pro" panose="020B0509030403020204" pitchFamily="49" charset="0"/>
                <a:ea typeface="Source Code Pro" panose="020B0509030403020204" pitchFamily="49" charset="0"/>
              </a:rPr>
              <a:t>, "valid to":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"04-May-2018"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tabLst>
                <a:tab pos="261938" algn="l"/>
              </a:tabLst>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310764361"/>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046AEE0-4443-4CBD-96A9-5689774107B6}"/>
              </a:ext>
            </a:extLst>
          </p:cNvPr>
          <p:cNvSpPr txBox="1"/>
          <p:nvPr/>
        </p:nvSpPr>
        <p:spPr>
          <a:xfrm>
            <a:off x="623392" y="1857013"/>
            <a:ext cx="11089232"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a:t>
            </a:r>
            <a:r>
              <a:rPr lang="en-IN" dirty="0">
                <a:latin typeface="Source Code Pro" panose="020B0509030403020204" pitchFamily="49" charset="0"/>
                <a:ea typeface="Source Code Pro" panose="020B0509030403020204" pitchFamily="49" charset="0"/>
                <a:cs typeface="Calibri" panose="020F0502020204030204" pitchFamily="34"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62388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"cart":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35832" y="762000"/>
            <a:ext cx="8982980" cy="369332"/>
          </a:xfrm>
          <a:prstGeom prst="rect">
            <a:avLst/>
          </a:prstGeom>
        </p:spPr>
        <p:txBody>
          <a:bodyPr wrap="square">
            <a:spAutoFit/>
          </a:bodyPr>
          <a:lstStyle/>
          <a:p>
            <a:r>
              <a:rPr lang="en-US" dirty="0"/>
              <a:t>Embedded Document Pattern.</a:t>
            </a:r>
            <a:endParaRPr lang="en-IN" dirty="0"/>
          </a:p>
        </p:txBody>
      </p:sp>
      <p:sp>
        <p:nvSpPr>
          <p:cNvPr id="10" name="TextBox 9">
            <a:extLst>
              <a:ext uri="{FF2B5EF4-FFF2-40B4-BE49-F238E27FC236}">
                <a16:creationId xmlns:a16="http://schemas.microsoft.com/office/drawing/2014/main" id="{44765F94-4226-4249-BF05-54FFC0841726}"/>
              </a:ext>
            </a:extLst>
          </p:cNvPr>
          <p:cNvSpPr txBox="1"/>
          <p:nvPr/>
        </p:nvSpPr>
        <p:spPr>
          <a:xfrm>
            <a:off x="539258" y="1340768"/>
            <a:ext cx="354051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Tree>
    <p:extLst>
      <p:ext uri="{BB962C8B-B14F-4D97-AF65-F5344CB8AC3E}">
        <p14:creationId xmlns:p14="http://schemas.microsoft.com/office/powerpoint/2010/main" val="10191400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38140</TotalTime>
  <Words>32295</Words>
  <Application>Microsoft Office PowerPoint</Application>
  <PresentationFormat>Widescreen</PresentationFormat>
  <Paragraphs>3363</Paragraphs>
  <Slides>317</Slides>
  <Notes>7</Notes>
  <HiddenSlides>0</HiddenSlides>
  <MMClips>0</MMClips>
  <ScaleCrop>false</ScaleCrop>
  <HeadingPairs>
    <vt:vector size="6" baseType="variant">
      <vt:variant>
        <vt:lpstr>Fonts Used</vt:lpstr>
      </vt:variant>
      <vt:variant>
        <vt:i4>24</vt:i4>
      </vt:variant>
      <vt:variant>
        <vt:lpstr>Theme</vt:lpstr>
      </vt:variant>
      <vt:variant>
        <vt:i4>1</vt:i4>
      </vt:variant>
      <vt:variant>
        <vt:lpstr>Slide Titles</vt:lpstr>
      </vt:variant>
      <vt:variant>
        <vt:i4>317</vt:i4>
      </vt:variant>
    </vt:vector>
  </HeadingPairs>
  <TitlesOfParts>
    <vt:vector size="342" baseType="lpstr">
      <vt:lpstr>SimSun</vt:lpstr>
      <vt:lpstr>Akzidenz</vt:lpstr>
      <vt:lpstr>-apple-system</vt:lpstr>
      <vt:lpstr>Arial</vt:lpstr>
      <vt:lpstr>Arial</vt:lpstr>
      <vt:lpstr>Bookman Old Style</vt:lpstr>
      <vt:lpstr>Calibri</vt:lpstr>
      <vt:lpstr>Cambria</vt:lpstr>
      <vt:lpstr>Consolas</vt:lpstr>
      <vt:lpstr>Gill Sans MT</vt:lpstr>
      <vt:lpstr>Gill Sans MT (Body)</vt:lpstr>
      <vt:lpstr>Google Sans</vt:lpstr>
      <vt:lpstr>Liberation Mono</vt:lpstr>
      <vt:lpstr>Palatino Linotype</vt:lpstr>
      <vt:lpstr>Segoe Print</vt:lpstr>
      <vt:lpstr>Segoe UI</vt:lpstr>
      <vt:lpstr>Segoe UI Emoji</vt:lpstr>
      <vt:lpstr>Segoe UI Light</vt:lpstr>
      <vt:lpstr>Source Code Pro</vt:lpstr>
      <vt:lpstr>Symbol</vt:lpstr>
      <vt:lpstr>ui-monospace</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SALIL BAGDE</cp:lastModifiedBy>
  <cp:revision>7978</cp:revision>
  <dcterms:created xsi:type="dcterms:W3CDTF">2015-10-09T06:09:34Z</dcterms:created>
  <dcterms:modified xsi:type="dcterms:W3CDTF">2024-08-26T12:04:57Z</dcterms:modified>
</cp:coreProperties>
</file>