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219"/>
  </p:notesMasterIdLst>
  <p:sldIdLst>
    <p:sldId id="497" r:id="rId2"/>
    <p:sldId id="472" r:id="rId3"/>
    <p:sldId id="1290" r:id="rId4"/>
    <p:sldId id="707" r:id="rId5"/>
    <p:sldId id="701" r:id="rId6"/>
    <p:sldId id="702" r:id="rId7"/>
    <p:sldId id="703" r:id="rId8"/>
    <p:sldId id="704" r:id="rId9"/>
    <p:sldId id="1320" r:id="rId10"/>
    <p:sldId id="705" r:id="rId11"/>
    <p:sldId id="708" r:id="rId12"/>
    <p:sldId id="1321" r:id="rId13"/>
    <p:sldId id="864" r:id="rId14"/>
    <p:sldId id="709" r:id="rId15"/>
    <p:sldId id="710" r:id="rId16"/>
    <p:sldId id="1291" r:id="rId17"/>
    <p:sldId id="1306" r:id="rId18"/>
    <p:sldId id="1177" r:id="rId19"/>
    <p:sldId id="1313" r:id="rId20"/>
    <p:sldId id="1314" r:id="rId21"/>
    <p:sldId id="1178" r:id="rId22"/>
    <p:sldId id="1225" r:id="rId23"/>
    <p:sldId id="1100" r:id="rId24"/>
    <p:sldId id="1101" r:id="rId25"/>
    <p:sldId id="1130" r:id="rId26"/>
    <p:sldId id="1131" r:id="rId27"/>
    <p:sldId id="1134" r:id="rId28"/>
    <p:sldId id="1132" r:id="rId29"/>
    <p:sldId id="1133" r:id="rId30"/>
    <p:sldId id="1135" r:id="rId31"/>
    <p:sldId id="1280" r:id="rId32"/>
    <p:sldId id="1281" r:id="rId33"/>
    <p:sldId id="1136" r:id="rId34"/>
    <p:sldId id="1137" r:id="rId35"/>
    <p:sldId id="1138" r:id="rId36"/>
    <p:sldId id="1139" r:id="rId37"/>
    <p:sldId id="1404" r:id="rId38"/>
    <p:sldId id="1405" r:id="rId39"/>
    <p:sldId id="1159" r:id="rId40"/>
    <p:sldId id="1160" r:id="rId41"/>
    <p:sldId id="1344" r:id="rId42"/>
    <p:sldId id="1345" r:id="rId43"/>
    <p:sldId id="1165" r:id="rId44"/>
    <p:sldId id="1166" r:id="rId45"/>
    <p:sldId id="1198" r:id="rId46"/>
    <p:sldId id="1199" r:id="rId47"/>
    <p:sldId id="1140" r:id="rId48"/>
    <p:sldId id="1141" r:id="rId49"/>
    <p:sldId id="1163" r:id="rId50"/>
    <p:sldId id="1164" r:id="rId51"/>
    <p:sldId id="1284" r:id="rId52"/>
    <p:sldId id="1285" r:id="rId53"/>
    <p:sldId id="1334" r:id="rId54"/>
    <p:sldId id="1351" r:id="rId55"/>
    <p:sldId id="1335" r:id="rId56"/>
    <p:sldId id="1282" r:id="rId57"/>
    <p:sldId id="1283" r:id="rId58"/>
    <p:sldId id="1228" r:id="rId59"/>
    <p:sldId id="1229" r:id="rId60"/>
    <p:sldId id="1171" r:id="rId61"/>
    <p:sldId id="1172" r:id="rId62"/>
    <p:sldId id="1167" r:id="rId63"/>
    <p:sldId id="1168" r:id="rId64"/>
    <p:sldId id="1142" r:id="rId65"/>
    <p:sldId id="1143" r:id="rId66"/>
    <p:sldId id="1144" r:id="rId67"/>
    <p:sldId id="1350" r:id="rId68"/>
    <p:sldId id="1407" r:id="rId69"/>
    <p:sldId id="1340" r:id="rId70"/>
    <p:sldId id="1156" r:id="rId71"/>
    <p:sldId id="1145" r:id="rId72"/>
    <p:sldId id="1146" r:id="rId73"/>
    <p:sldId id="1147" r:id="rId74"/>
    <p:sldId id="1148" r:id="rId75"/>
    <p:sldId id="1149" r:id="rId76"/>
    <p:sldId id="1150" r:id="rId77"/>
    <p:sldId id="1151" r:id="rId78"/>
    <p:sldId id="1152" r:id="rId79"/>
    <p:sldId id="1153" r:id="rId80"/>
    <p:sldId id="1226" r:id="rId81"/>
    <p:sldId id="1227" r:id="rId82"/>
    <p:sldId id="1161" r:id="rId83"/>
    <p:sldId id="1162" r:id="rId84"/>
    <p:sldId id="1154" r:id="rId85"/>
    <p:sldId id="1155" r:id="rId86"/>
    <p:sldId id="1191" r:id="rId87"/>
    <p:sldId id="1192" r:id="rId88"/>
    <p:sldId id="1179" r:id="rId89"/>
    <p:sldId id="1180" r:id="rId90"/>
    <p:sldId id="1183" r:id="rId91"/>
    <p:sldId id="1184" r:id="rId92"/>
    <p:sldId id="1413" r:id="rId93"/>
    <p:sldId id="1414" r:id="rId94"/>
    <p:sldId id="1415" r:id="rId95"/>
    <p:sldId id="1416" r:id="rId96"/>
    <p:sldId id="1417" r:id="rId97"/>
    <p:sldId id="1420" r:id="rId98"/>
    <p:sldId id="1421" r:id="rId99"/>
    <p:sldId id="1332" r:id="rId100"/>
    <p:sldId id="1333" r:id="rId101"/>
    <p:sldId id="1193" r:id="rId102"/>
    <p:sldId id="1194" r:id="rId103"/>
    <p:sldId id="1223" r:id="rId104"/>
    <p:sldId id="1224" r:id="rId105"/>
    <p:sldId id="1277" r:id="rId106"/>
    <p:sldId id="1330" r:id="rId107"/>
    <p:sldId id="1328" r:id="rId108"/>
    <p:sldId id="1331" r:id="rId109"/>
    <p:sldId id="1329" r:id="rId110"/>
    <p:sldId id="1410" r:id="rId111"/>
    <p:sldId id="1412" r:id="rId112"/>
    <p:sldId id="1185" r:id="rId113"/>
    <p:sldId id="1186" r:id="rId114"/>
    <p:sldId id="1187" r:id="rId115"/>
    <p:sldId id="1188" r:id="rId116"/>
    <p:sldId id="1189" r:id="rId117"/>
    <p:sldId id="1190" r:id="rId118"/>
    <p:sldId id="1234" r:id="rId119"/>
    <p:sldId id="1235" r:id="rId120"/>
    <p:sldId id="1275" r:id="rId121"/>
    <p:sldId id="1276" r:id="rId122"/>
    <p:sldId id="1336" r:id="rId123"/>
    <p:sldId id="1337" r:id="rId124"/>
    <p:sldId id="1418" r:id="rId125"/>
    <p:sldId id="1419" r:id="rId126"/>
    <p:sldId id="1310" r:id="rId127"/>
    <p:sldId id="1311" r:id="rId128"/>
    <p:sldId id="1273" r:id="rId129"/>
    <p:sldId id="1274" r:id="rId130"/>
    <p:sldId id="1173" r:id="rId131"/>
    <p:sldId id="1174" r:id="rId132"/>
    <p:sldId id="1308" r:id="rId133"/>
    <p:sldId id="1309" r:id="rId134"/>
    <p:sldId id="1200" r:id="rId135"/>
    <p:sldId id="1201" r:id="rId136"/>
    <p:sldId id="1099" r:id="rId137"/>
    <p:sldId id="1256" r:id="rId138"/>
    <p:sldId id="1257" r:id="rId139"/>
    <p:sldId id="1258" r:id="rId140"/>
    <p:sldId id="1259" r:id="rId141"/>
    <p:sldId id="1348" r:id="rId142"/>
    <p:sldId id="1349" r:id="rId143"/>
    <p:sldId id="1326" r:id="rId144"/>
    <p:sldId id="1327" r:id="rId145"/>
    <p:sldId id="1322" r:id="rId146"/>
    <p:sldId id="1323" r:id="rId147"/>
    <p:sldId id="1324" r:id="rId148"/>
    <p:sldId id="1325" r:id="rId149"/>
    <p:sldId id="1260" r:id="rId150"/>
    <p:sldId id="1261" r:id="rId151"/>
    <p:sldId id="1262" r:id="rId152"/>
    <p:sldId id="1263" r:id="rId153"/>
    <p:sldId id="1406" r:id="rId154"/>
    <p:sldId id="1411" r:id="rId155"/>
    <p:sldId id="1264" r:id="rId156"/>
    <p:sldId id="1341" r:id="rId157"/>
    <p:sldId id="1342" r:id="rId158"/>
    <p:sldId id="1265" r:id="rId159"/>
    <p:sldId id="1266" r:id="rId160"/>
    <p:sldId id="1267" r:id="rId161"/>
    <p:sldId id="1268" r:id="rId162"/>
    <p:sldId id="1216" r:id="rId163"/>
    <p:sldId id="1092" r:id="rId164"/>
    <p:sldId id="1251" r:id="rId165"/>
    <p:sldId id="1252" r:id="rId166"/>
    <p:sldId id="1269" r:id="rId167"/>
    <p:sldId id="1270" r:id="rId168"/>
    <p:sldId id="1271" r:id="rId169"/>
    <p:sldId id="1272" r:id="rId170"/>
    <p:sldId id="1219" r:id="rId171"/>
    <p:sldId id="1204" r:id="rId172"/>
    <p:sldId id="1338" r:id="rId173"/>
    <p:sldId id="1339" r:id="rId174"/>
    <p:sldId id="1346" r:id="rId175"/>
    <p:sldId id="1347" r:id="rId176"/>
    <p:sldId id="1408" r:id="rId177"/>
    <p:sldId id="1409" r:id="rId178"/>
    <p:sldId id="1315" r:id="rId179"/>
    <p:sldId id="1316" r:id="rId180"/>
    <p:sldId id="1318" r:id="rId181"/>
    <p:sldId id="1292" r:id="rId182"/>
    <p:sldId id="1301" r:id="rId183"/>
    <p:sldId id="1302" r:id="rId184"/>
    <p:sldId id="1294" r:id="rId185"/>
    <p:sldId id="1293" r:id="rId186"/>
    <p:sldId id="1295" r:id="rId187"/>
    <p:sldId id="1296" r:id="rId188"/>
    <p:sldId id="1297" r:id="rId189"/>
    <p:sldId id="1303" r:id="rId190"/>
    <p:sldId id="1304" r:id="rId191"/>
    <p:sldId id="954" r:id="rId192"/>
    <p:sldId id="1307" r:id="rId193"/>
    <p:sldId id="788" r:id="rId194"/>
    <p:sldId id="1422" r:id="rId195"/>
    <p:sldId id="1423" r:id="rId196"/>
    <p:sldId id="1436" r:id="rId197"/>
    <p:sldId id="1437" r:id="rId198"/>
    <p:sldId id="1424" r:id="rId199"/>
    <p:sldId id="1440" r:id="rId200"/>
    <p:sldId id="1441" r:id="rId201"/>
    <p:sldId id="1442" r:id="rId202"/>
    <p:sldId id="1443" r:id="rId203"/>
    <p:sldId id="1444" r:id="rId204"/>
    <p:sldId id="1445" r:id="rId205"/>
    <p:sldId id="1446" r:id="rId206"/>
    <p:sldId id="1447" r:id="rId207"/>
    <p:sldId id="1426" r:id="rId208"/>
    <p:sldId id="1438" r:id="rId209"/>
    <p:sldId id="1439" r:id="rId210"/>
    <p:sldId id="1448" r:id="rId211"/>
    <p:sldId id="1449" r:id="rId212"/>
    <p:sldId id="1450" r:id="rId213"/>
    <p:sldId id="1451" r:id="rId214"/>
    <p:sldId id="1452" r:id="rId215"/>
    <p:sldId id="1453" r:id="rId216"/>
    <p:sldId id="1454" r:id="rId217"/>
    <p:sldId id="1087" r:id="rId2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36883"/>
    <a:srgbClr val="B5731B"/>
    <a:srgbClr val="732B54"/>
    <a:srgbClr val="047796"/>
    <a:srgbClr val="C05893"/>
    <a:srgbClr val="4F0896"/>
    <a:srgbClr val="B6816E"/>
    <a:srgbClr val="FF5A36"/>
    <a:srgbClr val="B22251"/>
    <a:srgbClr val="F9903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varScale="1">
        <p:scale>
          <a:sx n="66" d="100"/>
          <a:sy n="66" d="100"/>
        </p:scale>
        <p:origin x="792" y="84"/>
      </p:cViewPr>
      <p:guideLst>
        <p:guide orient="horz" pos="2160"/>
        <p:guide pos="3840"/>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100" d="100"/>
        <a:sy n="100" d="100"/>
      </p:scale>
      <p:origin x="0" y="-690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11" Type="http://schemas.openxmlformats.org/officeDocument/2006/relationships/slide" Target="slides/slide210.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slide" Target="slides/slide175.xml"/><Relationship Id="rId192" Type="http://schemas.openxmlformats.org/officeDocument/2006/relationships/slide" Target="slides/slide191.xml"/><Relationship Id="rId197" Type="http://schemas.openxmlformats.org/officeDocument/2006/relationships/slide" Target="slides/slide196.xml"/><Relationship Id="rId206" Type="http://schemas.openxmlformats.org/officeDocument/2006/relationships/slide" Target="slides/slide205.xml"/><Relationship Id="rId201" Type="http://schemas.openxmlformats.org/officeDocument/2006/relationships/slide" Target="slides/slide200.xml"/><Relationship Id="rId222" Type="http://schemas.openxmlformats.org/officeDocument/2006/relationships/viewProps" Target="viewProp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slide" Target="slides/slide181.xml"/><Relationship Id="rId187" Type="http://schemas.openxmlformats.org/officeDocument/2006/relationships/slide" Target="slides/slide186.xml"/><Relationship Id="rId217" Type="http://schemas.openxmlformats.org/officeDocument/2006/relationships/slide" Target="slides/slide216.xml"/><Relationship Id="rId1" Type="http://schemas.openxmlformats.org/officeDocument/2006/relationships/slideMaster" Target="slideMasters/slideMaster1.xml"/><Relationship Id="rId6" Type="http://schemas.openxmlformats.org/officeDocument/2006/relationships/slide" Target="slides/slide5.xml"/><Relationship Id="rId212" Type="http://schemas.openxmlformats.org/officeDocument/2006/relationships/slide" Target="slides/slide211.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172" Type="http://schemas.openxmlformats.org/officeDocument/2006/relationships/slide" Target="slides/slide171.xml"/><Relationship Id="rId193" Type="http://schemas.openxmlformats.org/officeDocument/2006/relationships/slide" Target="slides/slide192.xml"/><Relationship Id="rId202" Type="http://schemas.openxmlformats.org/officeDocument/2006/relationships/slide" Target="slides/slide201.xml"/><Relationship Id="rId207" Type="http://schemas.openxmlformats.org/officeDocument/2006/relationships/slide" Target="slides/slide206.xml"/><Relationship Id="rId223" Type="http://schemas.openxmlformats.org/officeDocument/2006/relationships/theme" Target="theme/theme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13" Type="http://schemas.openxmlformats.org/officeDocument/2006/relationships/slide" Target="slides/slide212.xml"/><Relationship Id="rId218" Type="http://schemas.openxmlformats.org/officeDocument/2006/relationships/slide" Target="slides/slide217.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slide" Target="slides/slide207.xml"/><Relationship Id="rId19" Type="http://schemas.openxmlformats.org/officeDocument/2006/relationships/slide" Target="slides/slide18.xml"/><Relationship Id="rId224" Type="http://schemas.openxmlformats.org/officeDocument/2006/relationships/tableStyles" Target="tableStyles.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219" Type="http://schemas.openxmlformats.org/officeDocument/2006/relationships/notesMaster" Target="notesMasters/notesMaster1.xml"/><Relationship Id="rId3" Type="http://schemas.openxmlformats.org/officeDocument/2006/relationships/slide" Target="slides/slide2.xml"/><Relationship Id="rId214" Type="http://schemas.openxmlformats.org/officeDocument/2006/relationships/slide" Target="slides/slide213.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commentAuthors" Target="commentAuthor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presProps" Target="presProps.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07-06-2022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65</a:t>
            </a:fld>
            <a:endParaRPr lang="en-IN"/>
          </a:p>
        </p:txBody>
      </p:sp>
    </p:spTree>
    <p:extLst>
      <p:ext uri="{BB962C8B-B14F-4D97-AF65-F5344CB8AC3E}">
        <p14:creationId xmlns:p14="http://schemas.microsoft.com/office/powerpoint/2010/main" val="23277898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66</a:t>
            </a:fld>
            <a:endParaRPr lang="en-IN"/>
          </a:p>
        </p:txBody>
      </p:sp>
    </p:spTree>
    <p:extLst>
      <p:ext uri="{BB962C8B-B14F-4D97-AF65-F5344CB8AC3E}">
        <p14:creationId xmlns:p14="http://schemas.microsoft.com/office/powerpoint/2010/main" val="34905893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67</a:t>
            </a:fld>
            <a:endParaRPr lang="en-IN"/>
          </a:p>
        </p:txBody>
      </p:sp>
    </p:spTree>
    <p:extLst>
      <p:ext uri="{BB962C8B-B14F-4D97-AF65-F5344CB8AC3E}">
        <p14:creationId xmlns:p14="http://schemas.microsoft.com/office/powerpoint/2010/main" val="20879309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6/7/2022</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6/7/2022</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6/7/2022</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6/7/2022</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gif"/><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384834" y="1"/>
            <a:ext cx="7807166" cy="2708434"/>
          </a:xfrm>
          <a:prstGeom prst="rect">
            <a:avLst/>
          </a:prstGeom>
        </p:spPr>
        <p:txBody>
          <a:bodyPr wrap="square">
            <a:spAutoFit/>
          </a:bodyPr>
          <a:lstStyle/>
          <a:p>
            <a:pPr algn="ctr"/>
            <a:r>
              <a:rPr lang="en-US" sz="3800" dirty="0">
                <a:solidFill>
                  <a:srgbClr val="FF5A36"/>
                </a:solidFill>
                <a:latin typeface="Segoe Print" panose="02000600000000000000" pitchFamily="2" charset="0"/>
              </a:rPr>
              <a:t>All of us do not have equal talent. But, all of us have an equal opportunity to develop our talents.</a:t>
            </a:r>
            <a:endParaRPr lang="en-IN" sz="3800" dirty="0">
              <a:solidFill>
                <a:srgbClr val="FF5A36"/>
              </a:solidFill>
              <a:latin typeface="Segoe Print" panose="02000600000000000000" pitchFamily="2" charset="0"/>
            </a:endParaRPr>
          </a:p>
          <a:p>
            <a:pPr algn="r"/>
            <a:r>
              <a:rPr lang="en-IN" b="0" i="0" dirty="0">
                <a:solidFill>
                  <a:srgbClr val="111111"/>
                </a:solidFill>
                <a:effectLst/>
                <a:latin typeface="-apple-system"/>
              </a:rPr>
              <a:t>A.P.J. Abdul Kalam</a:t>
            </a:r>
            <a:endParaRPr lang="en-IN" dirty="0">
              <a:solidFill>
                <a:srgbClr val="FF5A36"/>
              </a:solidFill>
              <a:latin typeface="Segoe Print" panose="02000600000000000000" pitchFamily="2" charset="0"/>
            </a:endParaRPr>
          </a:p>
        </p:txBody>
      </p:sp>
      <p:sp>
        <p:nvSpPr>
          <p:cNvPr id="8" name="Title 2"/>
          <p:cNvSpPr>
            <a:spLocks noGrp="1"/>
          </p:cNvSpPr>
          <p:nvPr>
            <p:ph type="ctrTitle" idx="4294967295"/>
          </p:nvPr>
        </p:nvSpPr>
        <p:spPr>
          <a:xfrm>
            <a:off x="1524000" y="4572000"/>
            <a:ext cx="9144000"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MongoDB</a:t>
            </a:r>
          </a:p>
        </p:txBody>
      </p:sp>
      <p:pic>
        <p:nvPicPr>
          <p:cNvPr id="2" name="Picture 1">
            <a:extLst>
              <a:ext uri="{FF2B5EF4-FFF2-40B4-BE49-F238E27FC236}">
                <a16:creationId xmlns:a16="http://schemas.microsoft.com/office/drawing/2014/main" id="{9823D899-9B38-44F2-A631-4D9E6BB424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344" y="188640"/>
            <a:ext cx="4123452" cy="1274096"/>
          </a:xfrm>
          <a:prstGeom prst="rect">
            <a:avLst/>
          </a:prstGeom>
        </p:spPr>
      </p:pic>
      <p:sp>
        <p:nvSpPr>
          <p:cNvPr id="3" name="Subtitle 3">
            <a:extLst>
              <a:ext uri="{FF2B5EF4-FFF2-40B4-BE49-F238E27FC236}">
                <a16:creationId xmlns:a16="http://schemas.microsoft.com/office/drawing/2014/main" id="{BBBBBB5C-0526-4F66-9714-E3AF88833F6B}"/>
              </a:ext>
            </a:extLst>
          </p:cNvPr>
          <p:cNvSpPr txBox="1">
            <a:spLocks/>
          </p:cNvSpPr>
          <p:nvPr/>
        </p:nvSpPr>
        <p:spPr>
          <a:xfrm>
            <a:off x="4097863" y="5229200"/>
            <a:ext cx="6857107"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r>
              <a:rPr lang="en-US" sz="6600" dirty="0">
                <a:solidFill>
                  <a:srgbClr val="17A889"/>
                </a:solidFill>
                <a:latin typeface="Arial" pitchFamily="34" charset="0"/>
                <a:cs typeface="Arial" pitchFamily="34" charset="0"/>
              </a:rPr>
              <a:t>iet</a:t>
            </a:r>
          </a:p>
        </p:txBody>
      </p:sp>
      <p:sp>
        <p:nvSpPr>
          <p:cNvPr id="7" name="TextBox 6">
            <a:extLst>
              <a:ext uri="{FF2B5EF4-FFF2-40B4-BE49-F238E27FC236}">
                <a16:creationId xmlns:a16="http://schemas.microsoft.com/office/drawing/2014/main" id="{B2CC9713-CBF5-499C-9722-61B82B5DBEB5}"/>
              </a:ext>
            </a:extLst>
          </p:cNvPr>
          <p:cNvSpPr txBox="1"/>
          <p:nvPr/>
        </p:nvSpPr>
        <p:spPr>
          <a:xfrm>
            <a:off x="191345" y="5753968"/>
            <a:ext cx="7704856" cy="878510"/>
          </a:xfrm>
          <a:prstGeom prst="rect">
            <a:avLst/>
          </a:prstGeom>
          <a:noFill/>
        </p:spPr>
        <p:txBody>
          <a:bodyPr wrap="square">
            <a:spAutoFit/>
          </a:bodyPr>
          <a:lstStyle/>
          <a:p>
            <a:pPr>
              <a:lnSpc>
                <a:spcPct val="150000"/>
              </a:lnSpc>
            </a:pPr>
            <a:r>
              <a:rPr lang="en-IN" b="0" i="0" dirty="0">
                <a:solidFill>
                  <a:srgbClr val="061621"/>
                </a:solidFill>
                <a:effectLst/>
                <a:latin typeface="Source Code Pro" panose="020B0509030403020204" pitchFamily="49" charset="0"/>
              </a:rPr>
              <a:t>Enterprise primaryDB&gt; </a:t>
            </a:r>
            <a:r>
              <a:rPr lang="en-IN" dirty="0">
                <a:solidFill>
                  <a:srgbClr val="D83713"/>
                </a:solidFill>
                <a:latin typeface="Source Code Pro" panose="020B0509030403020204" pitchFamily="49" charset="0"/>
              </a:rPr>
              <a:t>config</a:t>
            </a:r>
            <a:r>
              <a:rPr lang="en-IN" b="0" i="0" dirty="0">
                <a:solidFill>
                  <a:srgbClr val="061621"/>
                </a:solidFill>
                <a:effectLst/>
                <a:latin typeface="Source Code Pro" panose="020B0509030403020204" pitchFamily="49" charset="0"/>
              </a:rPr>
              <a:t>.set(</a:t>
            </a:r>
            <a:r>
              <a:rPr lang="en-IN" i="0" dirty="0">
                <a:solidFill>
                  <a:srgbClr val="12824D"/>
                </a:solidFill>
                <a:effectLst/>
                <a:latin typeface="Source Code Pro" panose="020B0509030403020204" pitchFamily="49" charset="0"/>
              </a:rPr>
              <a:t>"editor"</a:t>
            </a:r>
            <a:r>
              <a:rPr lang="en-IN" i="0" dirty="0">
                <a:solidFill>
                  <a:srgbClr val="061621"/>
                </a:solidFill>
                <a:effectLst/>
                <a:latin typeface="Source Code Pro" panose="020B0509030403020204" pitchFamily="49" charset="0"/>
              </a:rPr>
              <a:t>, </a:t>
            </a:r>
            <a:r>
              <a:rPr lang="en-IN" i="0" dirty="0">
                <a:solidFill>
                  <a:srgbClr val="12824D"/>
                </a:solidFill>
                <a:effectLst/>
                <a:latin typeface="Source Code Pro" panose="020B0509030403020204" pitchFamily="49" charset="0"/>
              </a:rPr>
              <a:t>"notepad++"</a:t>
            </a:r>
            <a:r>
              <a:rPr lang="en-IN" b="0" i="0" dirty="0">
                <a:solidFill>
                  <a:srgbClr val="061621"/>
                </a:solidFill>
                <a:effectLst/>
                <a:latin typeface="Source Code Pro" panose="020B0509030403020204" pitchFamily="49" charset="0"/>
              </a:rPr>
              <a:t>)</a:t>
            </a:r>
          </a:p>
          <a:p>
            <a:pPr>
              <a:lnSpc>
                <a:spcPct val="150000"/>
              </a:lnSpc>
            </a:pPr>
            <a:r>
              <a:rPr lang="en-IN" b="0" i="0" dirty="0">
                <a:solidFill>
                  <a:srgbClr val="061621"/>
                </a:solidFill>
                <a:effectLst/>
                <a:latin typeface="Source Code Pro" panose="020B0509030403020204" pitchFamily="49" charset="0"/>
              </a:rPr>
              <a:t>Enterprise primaryDB&gt; </a:t>
            </a:r>
            <a:r>
              <a:rPr lang="en-IN" dirty="0">
                <a:solidFill>
                  <a:srgbClr val="D83713"/>
                </a:solidFill>
                <a:latin typeface="Source Code Pro" panose="020B0509030403020204" pitchFamily="49" charset="0"/>
              </a:rPr>
              <a:t>config</a:t>
            </a:r>
            <a:r>
              <a:rPr lang="en-IN" b="0" i="0" dirty="0">
                <a:solidFill>
                  <a:srgbClr val="061621"/>
                </a:solidFill>
                <a:effectLst/>
                <a:latin typeface="Source Code Pro" panose="020B0509030403020204" pitchFamily="49" charset="0"/>
              </a:rPr>
              <a:t>.set(</a:t>
            </a:r>
            <a:r>
              <a:rPr lang="en-IN" i="0" dirty="0">
                <a:solidFill>
                  <a:srgbClr val="12824D"/>
                </a:solidFill>
                <a:effectLst/>
                <a:latin typeface="Source Code Pro" panose="020B0509030403020204" pitchFamily="49" charset="0"/>
              </a:rPr>
              <a:t>"editor"</a:t>
            </a:r>
            <a:r>
              <a:rPr lang="en-IN" b="0" i="0" dirty="0">
                <a:solidFill>
                  <a:srgbClr val="061621"/>
                </a:solidFill>
                <a:effectLst/>
                <a:latin typeface="Source Code Pro" panose="020B0509030403020204" pitchFamily="49" charset="0"/>
              </a:rPr>
              <a:t>, </a:t>
            </a:r>
            <a:r>
              <a:rPr lang="en-IN" b="0" i="0" dirty="0">
                <a:solidFill>
                  <a:srgbClr val="016EE9"/>
                </a:solidFill>
                <a:effectLst/>
                <a:latin typeface="Source Code Pro" panose="020B0509030403020204" pitchFamily="49" charset="0"/>
              </a:rPr>
              <a:t>null</a:t>
            </a:r>
            <a:r>
              <a:rPr lang="en-IN" b="0" i="0" dirty="0">
                <a:solidFill>
                  <a:srgbClr val="061621"/>
                </a:solidFill>
                <a:effectLst/>
                <a:latin typeface="Source Code Pro" panose="020B0509030403020204" pitchFamily="49" charset="0"/>
              </a:rPr>
              <a:t>)</a:t>
            </a:r>
            <a:endParaRPr lang="en-IN" dirty="0"/>
          </a:p>
        </p:txBody>
      </p:sp>
    </p:spTree>
    <p:extLst>
      <p:ext uri="{BB962C8B-B14F-4D97-AF65-F5344CB8AC3E}">
        <p14:creationId xmlns:p14="http://schemas.microsoft.com/office/powerpoint/2010/main" val="983496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cstate="print"/>
          <a:srcRect/>
          <a:stretch>
            <a:fillRect/>
          </a:stretch>
        </p:blipFill>
        <p:spPr bwMode="auto">
          <a:xfrm>
            <a:off x="2667448" y="1886627"/>
            <a:ext cx="6247587" cy="1260642"/>
          </a:xfrm>
          <a:prstGeom prst="rect">
            <a:avLst/>
          </a:prstGeom>
          <a:noFill/>
        </p:spPr>
      </p:pic>
      <p:sp>
        <p:nvSpPr>
          <p:cNvPr id="3" name="Rectangle 2"/>
          <p:cNvSpPr/>
          <p:nvPr/>
        </p:nvSpPr>
        <p:spPr>
          <a:xfrm>
            <a:off x="1829357" y="972227"/>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object is an unordered set of name/value pairs.</a:t>
            </a:r>
          </a:p>
        </p:txBody>
      </p:sp>
      <p:sp>
        <p:nvSpPr>
          <p:cNvPr id="4" name="Rectangle 3"/>
          <p:cNvSpPr/>
          <p:nvPr/>
        </p:nvSpPr>
        <p:spPr>
          <a:xfrm>
            <a:off x="1829357" y="3717032"/>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cstate="print"/>
          <a:srcRect/>
          <a:stretch>
            <a:fillRect/>
          </a:stretch>
        </p:blipFill>
        <p:spPr bwMode="auto">
          <a:xfrm>
            <a:off x="2667448" y="4651963"/>
            <a:ext cx="6247587" cy="1348175"/>
          </a:xfrm>
          <a:prstGeom prst="rect">
            <a:avLst/>
          </a:prstGeom>
          <a:noFill/>
        </p:spPr>
      </p:pic>
    </p:spTree>
    <p:extLst>
      <p:ext uri="{BB962C8B-B14F-4D97-AF65-F5344CB8AC3E}">
        <p14:creationId xmlns:p14="http://schemas.microsoft.com/office/powerpoint/2010/main" val="337480920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var bulk = db.collection.initializeUnorderedBulkOp()</a:t>
            </a:r>
          </a:p>
        </p:txBody>
      </p:sp>
      <p:sp>
        <p:nvSpPr>
          <p:cNvPr id="7" name="TextBox 6">
            <a:extLst>
              <a:ext uri="{FF2B5EF4-FFF2-40B4-BE49-F238E27FC236}">
                <a16:creationId xmlns:a16="http://schemas.microsoft.com/office/drawing/2014/main" id="{E162EF0D-B2FE-4480-891D-1FA1C8C05D89}"/>
              </a:ext>
            </a:extLst>
          </p:cNvPr>
          <p:cNvSpPr txBox="1"/>
          <p:nvPr/>
        </p:nvSpPr>
        <p:spPr>
          <a:xfrm>
            <a:off x="844239" y="3284984"/>
            <a:ext cx="10585176"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 = db.dept.initializeUnorderedBulkOp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50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"purchase"</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 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"hrd</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70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"r&amp;d"</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"chicago"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execute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a:extLst>
              <a:ext uri="{FF2B5EF4-FFF2-40B4-BE49-F238E27FC236}">
                <a16:creationId xmlns:a16="http://schemas.microsoft.com/office/drawing/2014/main" id="{8254C137-B689-442E-8362-3C977E60E658}"/>
              </a:ext>
            </a:extLst>
          </p:cNvPr>
          <p:cNvSpPr/>
          <p:nvPr/>
        </p:nvSpPr>
        <p:spPr>
          <a:xfrm>
            <a:off x="1524000" y="1259468"/>
            <a:ext cx="9144000" cy="646331"/>
          </a:xfrm>
          <a:prstGeom prst="rect">
            <a:avLst/>
          </a:prstGeom>
        </p:spPr>
        <p:txBody>
          <a:bodyPr wrap="square">
            <a:spAutoFit/>
          </a:bodyPr>
          <a:lstStyle/>
          <a:p>
            <a:r>
              <a:rPr lang="en-US" dirty="0"/>
              <a:t>A huge number of documents can also be inserted in an unordered manner by executing </a:t>
            </a:r>
            <a:r>
              <a:rPr lang="en-US" b="1" i="1" dirty="0">
                <a:solidFill>
                  <a:srgbClr val="036883"/>
                </a:solidFill>
              </a:rPr>
              <a:t>initializeUnorderedBulkOp() </a:t>
            </a:r>
            <a:r>
              <a:rPr lang="en-US" dirty="0"/>
              <a:t>methods.</a:t>
            </a:r>
            <a:endParaRPr lang="en-IN" dirty="0"/>
          </a:p>
        </p:txBody>
      </p:sp>
      <p:sp>
        <p:nvSpPr>
          <p:cNvPr id="10" name="Rectangle 9">
            <a:extLst>
              <a:ext uri="{FF2B5EF4-FFF2-40B4-BE49-F238E27FC236}">
                <a16:creationId xmlns:a16="http://schemas.microsoft.com/office/drawing/2014/main" id="{49E7ABD9-9548-46C2-8F2A-9E1DD9B1403A}"/>
              </a:ext>
            </a:extLst>
          </p:cNvPr>
          <p:cNvSpPr/>
          <p:nvPr/>
        </p:nvSpPr>
        <p:spPr>
          <a:xfrm>
            <a:off x="1631504" y="2351584"/>
            <a:ext cx="9010646" cy="369332"/>
          </a:xfrm>
          <a:prstGeom prst="rect">
            <a:avLst/>
          </a:prstGeom>
        </p:spPr>
        <p:txBody>
          <a:bodyPr wrap="squar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61621"/>
                </a:solidFill>
                <a:latin typeface="Source Code Pro" panose="020B0509030403020204" pitchFamily="49" charset="0"/>
                <a:ea typeface="Source Code Pro" panose="020B0509030403020204" pitchFamily="49" charset="0"/>
              </a:rPr>
              <a:t> bulk = </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collectionName</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initializeUnorderedBulkOp()</a:t>
            </a:r>
          </a:p>
        </p:txBody>
      </p:sp>
    </p:spTree>
    <p:extLst>
      <p:ext uri="{BB962C8B-B14F-4D97-AF65-F5344CB8AC3E}">
        <p14:creationId xmlns:p14="http://schemas.microsoft.com/office/powerpoint/2010/main" val="203487336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javascript object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
        <p:nvSpPr>
          <p:cNvPr id="4" name="TextBox 3">
            <a:extLst>
              <a:ext uri="{FF2B5EF4-FFF2-40B4-BE49-F238E27FC236}">
                <a16:creationId xmlns:a16="http://schemas.microsoft.com/office/drawing/2014/main" id="{E7F75102-E9B2-4A54-85C9-0B1891D1FFCD}"/>
              </a:ext>
            </a:extLst>
          </p:cNvPr>
          <p:cNvSpPr txBox="1"/>
          <p:nvPr/>
        </p:nvSpPr>
        <p:spPr>
          <a:xfrm>
            <a:off x="119336" y="116632"/>
            <a:ext cx="7272808" cy="1354217"/>
          </a:xfrm>
          <a:prstGeom prst="rect">
            <a:avLst/>
          </a:prstGeom>
          <a:noFill/>
        </p:spPr>
        <p:txBody>
          <a:bodyPr wrap="square">
            <a:spAutoFit/>
          </a:bodyPr>
          <a:lstStyle/>
          <a:p>
            <a:r>
              <a:rPr lang="en-IN" sz="2000" b="0" i="1" dirty="0">
                <a:solidFill>
                  <a:srgbClr val="B5731B"/>
                </a:solidFill>
                <a:effectLst/>
                <a:latin typeface="Verdana" panose="020B0604030504040204" pitchFamily="34" charset="0"/>
                <a:ea typeface="Verdana" panose="020B0604030504040204" pitchFamily="34" charset="0"/>
              </a:rPr>
              <a:t>Full Stack JavaScript Developer</a:t>
            </a:r>
          </a:p>
          <a:p>
            <a:pPr marL="285750" indent="-285750" algn="l">
              <a:buFont typeface="Arial" panose="020B0604020202020204" pitchFamily="34" charset="0"/>
              <a:buChar char="•"/>
            </a:pPr>
            <a:endParaRPr lang="en-IN" sz="800" dirty="0">
              <a:solidFill>
                <a:srgbClr val="000000"/>
              </a:solidFill>
              <a:latin typeface="Verdana" panose="020B0604030504040204" pitchFamily="34" charset="0"/>
              <a:ea typeface="Verdana" panose="020B0604030504040204" pitchFamily="34" charset="0"/>
            </a:endParaRP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MEAN stack: MongoDB + Express + AngularJS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MERN stack: MongoDB + Express + React.js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MEVN stack: MongoDB + Express + Vue.js + Node.js</a:t>
            </a:r>
          </a:p>
        </p:txBody>
      </p:sp>
    </p:spTree>
    <p:extLst>
      <p:ext uri="{BB962C8B-B14F-4D97-AF65-F5344CB8AC3E}">
        <p14:creationId xmlns:p14="http://schemas.microsoft.com/office/powerpoint/2010/main" val="79994976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object</a:t>
            </a:r>
          </a:p>
        </p:txBody>
      </p:sp>
      <p:sp>
        <p:nvSpPr>
          <p:cNvPr id="4" name="Rectangle 3"/>
          <p:cNvSpPr/>
          <p:nvPr/>
        </p:nvSpPr>
        <p:spPr>
          <a:xfrm>
            <a:off x="1657355" y="1259468"/>
            <a:ext cx="1838965" cy="369332"/>
          </a:xfrm>
          <a:prstGeom prst="rect">
            <a:avLst/>
          </a:prstGeom>
        </p:spPr>
        <p:txBody>
          <a:bodyPr wrap="non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obj = {}</a:t>
            </a:r>
          </a:p>
        </p:txBody>
      </p:sp>
      <p:sp>
        <p:nvSpPr>
          <p:cNvPr id="8" name="Rectangle 7"/>
          <p:cNvSpPr/>
          <p:nvPr/>
        </p:nvSpPr>
        <p:spPr>
          <a:xfrm>
            <a:off x="1673188" y="762000"/>
            <a:ext cx="8845624" cy="369332"/>
          </a:xfrm>
          <a:prstGeom prst="rect">
            <a:avLst/>
          </a:prstGeom>
        </p:spPr>
        <p:txBody>
          <a:bodyPr wrap="square">
            <a:spAutoFit/>
          </a:bodyPr>
          <a:lstStyle/>
          <a:p>
            <a:r>
              <a:rPr lang="en-US" dirty="0"/>
              <a:t>Inserts a document or documents into a collection using javascript object.</a:t>
            </a:r>
            <a:endParaRPr lang="en-IN" dirty="0"/>
          </a:p>
        </p:txBody>
      </p:sp>
      <p:sp>
        <p:nvSpPr>
          <p:cNvPr id="2" name="Rectangle 1"/>
          <p:cNvSpPr/>
          <p:nvPr/>
        </p:nvSpPr>
        <p:spPr>
          <a:xfrm>
            <a:off x="1524000" y="1649120"/>
            <a:ext cx="9972599" cy="3554819"/>
          </a:xfrm>
          <a:prstGeom prst="rect">
            <a:avLst/>
          </a:prstGeom>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JavaScript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.title = </a:t>
            </a:r>
            <a:r>
              <a:rPr lang="en-US" dirty="0">
                <a:solidFill>
                  <a:srgbClr val="669900"/>
                </a:solidFill>
                <a:latin typeface="Source Code Pro" panose="020B0509030403020204" pitchFamily="49" charset="0"/>
                <a:ea typeface="Source Code Pro" panose="020B0509030403020204" pitchFamily="49" charset="0"/>
              </a:rPr>
              <a:t>"MongoDB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Tutorial</a:t>
            </a:r>
            <a:r>
              <a:rPr lang="en-US" dirty="0">
                <a:solidFill>
                  <a:srgbClr val="669900"/>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.url = </a:t>
            </a:r>
            <a:r>
              <a:rPr lang="en-US" dirty="0">
                <a:solidFill>
                  <a:srgbClr val="669900"/>
                </a:solidFill>
                <a:latin typeface="Source Code Pro" panose="020B0509030403020204" pitchFamily="49" charset="0"/>
                <a:ea typeface="Source Code Pro" panose="020B0509030403020204" pitchFamily="49" charset="0"/>
              </a:rPr>
              <a:t>"http://mongodb.org"</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.comment = </a:t>
            </a:r>
            <a:r>
              <a:rPr lang="en-US" dirty="0">
                <a:solidFill>
                  <a:srgbClr val="669900"/>
                </a:solidFill>
                <a:latin typeface="Source Code Pro" panose="020B0509030403020204" pitchFamily="49" charset="0"/>
                <a:ea typeface="Source Code Pro" panose="020B0509030403020204" pitchFamily="49" charset="0"/>
              </a:rPr>
              <a:t>"Good tutorial video"</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.tags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669900"/>
                </a:solidFill>
                <a:latin typeface="Source Code Pro" panose="020B0509030403020204" pitchFamily="49" charset="0"/>
                <a:ea typeface="Source Code Pro" panose="020B0509030403020204" pitchFamily="49" charset="0"/>
              </a:rPr>
              <a:t>'tutorial'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rPr>
              <a:t>'</a:t>
            </a:r>
            <a:r>
              <a:rPr lang="en-US" dirty="0" err="1">
                <a:solidFill>
                  <a:srgbClr val="669900"/>
                </a:solidFill>
                <a:latin typeface="Source Code Pro" panose="020B0509030403020204" pitchFamily="49" charset="0"/>
                <a:ea typeface="Source Code Pro" panose="020B0509030403020204" pitchFamily="49" charset="0"/>
              </a:rPr>
              <a:t>noSQL</a:t>
            </a:r>
            <a:r>
              <a:rPr lang="en-US" dirty="0">
                <a:solidFill>
                  <a:srgbClr val="669900"/>
                </a:solidFill>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.saveondate = new Date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object within doc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.meta.browser = </a:t>
            </a:r>
            <a:r>
              <a:rPr lang="en-US" dirty="0">
                <a:solidFill>
                  <a:srgbClr val="669900"/>
                </a:solidFill>
                <a:latin typeface="Source Code Pro" panose="020B0509030403020204" pitchFamily="49" charset="0"/>
                <a:ea typeface="Source Code Pro" panose="020B0509030403020204" pitchFamily="49" charset="0"/>
              </a:rPr>
              <a:t>'Google Chrome'</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.meta.os = </a:t>
            </a:r>
            <a:r>
              <a:rPr lang="en-US" dirty="0">
                <a:solidFill>
                  <a:srgbClr val="669900"/>
                </a:solidFill>
                <a:latin typeface="Source Code Pro" panose="020B0509030403020204" pitchFamily="49" charset="0"/>
                <a:ea typeface="Source Code Pro" panose="020B0509030403020204" pitchFamily="49" charset="0"/>
              </a:rPr>
              <a:t>'Microsoft Windows7'</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.meta.mongodbversion = </a:t>
            </a:r>
            <a:r>
              <a:rPr lang="en-US" dirty="0">
                <a:solidFill>
                  <a:srgbClr val="669900"/>
                </a:solidFill>
                <a:latin typeface="Source Code Pro" panose="020B0509030403020204" pitchFamily="49" charset="0"/>
                <a:ea typeface="Source Code Pro" panose="020B0509030403020204" pitchFamily="49" charset="0"/>
              </a:rPr>
              <a:t>'2.4.0.0'</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p>
          <a:p>
            <a:endParaRPr lang="en-US" sz="700" dirty="0">
              <a:latin typeface="Source Code Pro" panose="020B0509030403020204" pitchFamily="49" charset="0"/>
              <a:ea typeface="Source Code Pro" panose="020B0509030403020204" pitchFamily="49" charset="0"/>
              <a:cs typeface="Calibri" panose="020F0502020204030204" pitchFamily="34"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.book.</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5423B8C7-561C-4B00-BCDC-7D07CF56A5C9}"/>
              </a:ext>
            </a:extLst>
          </p:cNvPr>
          <p:cNvSpPr txBox="1"/>
          <p:nvPr/>
        </p:nvSpPr>
        <p:spPr>
          <a:xfrm>
            <a:off x="1508167" y="5373216"/>
            <a:ext cx="9010645" cy="1246495"/>
          </a:xfrm>
          <a:prstGeom prst="rect">
            <a:avLst/>
          </a:prstGeom>
          <a:noFill/>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entire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-&gt; [object Object].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p:txBody>
      </p:sp>
    </p:spTree>
    <p:extLst>
      <p:ext uri="{BB962C8B-B14F-4D97-AF65-F5344CB8AC3E}">
        <p14:creationId xmlns:p14="http://schemas.microsoft.com/office/powerpoint/2010/main" val="1245960001"/>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load ("app.js")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Loads and runs a JavaScript file into the current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shell environment.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1676400" y="268069"/>
            <a:ext cx="8839200" cy="707886"/>
          </a:xfrm>
          <a:prstGeom prst="rect">
            <a:avLst/>
          </a:prstGeom>
          <a:noFill/>
        </p:spPr>
        <p:txBody>
          <a:bodyPr wrap="square">
            <a:spAutoFit/>
          </a:bodyPr>
          <a:lstStyle/>
          <a:p>
            <a:r>
              <a:rPr lang="en-US" sz="2000" dirty="0">
                <a:solidFill>
                  <a:schemeClr val="bg2">
                    <a:lumMod val="50000"/>
                  </a:schemeClr>
                </a:solidFill>
                <a:latin typeface="Segoe UI Emoji" panose="020B0502040204020203" pitchFamily="34" charset="0"/>
                <a:ea typeface="Segoe UI Emoji" panose="020B0502040204020203" pitchFamily="34" charset="0"/>
              </a:rPr>
              <a:t>After executing a file with load(), </a:t>
            </a:r>
            <a:r>
              <a:rPr lang="en-US" sz="2000" b="1" dirty="0">
                <a:solidFill>
                  <a:schemeClr val="bg2">
                    <a:lumMod val="50000"/>
                  </a:schemeClr>
                </a:solidFill>
                <a:latin typeface="Segoe UI Emoji" panose="020B0502040204020203" pitchFamily="34" charset="0"/>
                <a:ea typeface="Segoe UI Emoji" panose="020B0502040204020203" pitchFamily="34" charset="0"/>
              </a:rPr>
              <a:t>you may reference any functions or variables defined the file from the mongo shell environment</a:t>
            </a:r>
            <a:r>
              <a:rPr lang="en-US" sz="2000" dirty="0">
                <a:solidFill>
                  <a:schemeClr val="bg2">
                    <a:lumMod val="50000"/>
                  </a:schemeClr>
                </a:solidFill>
                <a:latin typeface="Segoe UI Emoji" panose="020B0502040204020203" pitchFamily="34" charset="0"/>
                <a:ea typeface="Segoe UI Emoji" panose="020B0502040204020203" pitchFamily="34" charset="0"/>
              </a:rPr>
              <a:t>.</a:t>
            </a:r>
          </a:p>
        </p:txBody>
      </p:sp>
    </p:spTree>
    <p:extLst>
      <p:ext uri="{BB962C8B-B14F-4D97-AF65-F5344CB8AC3E}">
        <p14:creationId xmlns:p14="http://schemas.microsoft.com/office/powerpoint/2010/main" val="327054629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load(file.js)</a:t>
            </a:r>
          </a:p>
        </p:txBody>
      </p:sp>
      <p:sp>
        <p:nvSpPr>
          <p:cNvPr id="4" name="Rectangle 3"/>
          <p:cNvSpPr/>
          <p:nvPr/>
        </p:nvSpPr>
        <p:spPr>
          <a:xfrm>
            <a:off x="1657354" y="1219201"/>
            <a:ext cx="8861458" cy="646331"/>
          </a:xfrm>
          <a:prstGeom prst="rect">
            <a:avLst/>
          </a:prstGeom>
        </p:spPr>
        <p:txBody>
          <a:bodyPr wrap="square">
            <a:spAutoFit/>
          </a:bodyPr>
          <a:lstStyle/>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load(file)</a:t>
            </a:r>
          </a:p>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cat(file)</a:t>
            </a:r>
          </a:p>
        </p:txBody>
      </p:sp>
      <p:sp>
        <p:nvSpPr>
          <p:cNvPr id="8" name="Rectangle 7"/>
          <p:cNvSpPr/>
          <p:nvPr/>
        </p:nvSpPr>
        <p:spPr>
          <a:xfrm>
            <a:off x="1673188" y="762000"/>
            <a:ext cx="8845624" cy="369332"/>
          </a:xfrm>
          <a:prstGeom prst="rect">
            <a:avLst/>
          </a:prstGeom>
        </p:spPr>
        <p:txBody>
          <a:bodyPr wrap="square">
            <a:spAutoFit/>
          </a:bodyPr>
          <a:lstStyle/>
          <a:p>
            <a:r>
              <a:rPr lang="en-US" dirty="0"/>
              <a:t>Specifies the path of a JavaScript file to execute.</a:t>
            </a:r>
            <a:endParaRPr lang="en-IN" dirty="0"/>
          </a:p>
        </p:txBody>
      </p:sp>
      <p:sp>
        <p:nvSpPr>
          <p:cNvPr id="5" name="Rectangle 4"/>
          <p:cNvSpPr/>
          <p:nvPr/>
        </p:nvSpPr>
        <p:spPr>
          <a:xfrm>
            <a:off x="1673188" y="49530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load</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cat</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p:txBody>
      </p:sp>
      <p:sp>
        <p:nvSpPr>
          <p:cNvPr id="2" name="Rectangle 1"/>
          <p:cNvSpPr/>
          <p:nvPr/>
        </p:nvSpPr>
        <p:spPr>
          <a:xfrm>
            <a:off x="1673188" y="2209801"/>
            <a:ext cx="8829790" cy="2246769"/>
          </a:xfrm>
          <a:prstGeom prst="rect">
            <a:avLst/>
          </a:prstGeom>
        </p:spPr>
        <p:txBody>
          <a:bodyPr wrap="square">
            <a:spAutoFit/>
          </a:bodyPr>
          <a:lstStyle/>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a:t>
            </a:r>
            <a:r>
              <a:rPr lang="en-US" sz="2000" dirty="0">
                <a:solidFill>
                  <a:srgbClr val="036883"/>
                </a:solidFill>
                <a:latin typeface="Consolas" panose="020B0609020204030204" pitchFamily="49" charset="0"/>
              </a:rPr>
              <a:t> </a:t>
            </a:r>
            <a:r>
              <a:rPr lang="en-US" sz="2000" dirty="0">
                <a:solidFill>
                  <a:srgbClr val="FF5A36"/>
                </a:solidFill>
                <a:latin typeface="Consolas" panose="020B0609020204030204" pitchFamily="49" charset="0"/>
              </a:rPr>
              <a:t>app</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a:t>
            </a:r>
          </a:p>
          <a:p>
            <a:pPr marL="363538"/>
            <a:r>
              <a:rPr lang="en-US" sz="2000" dirty="0">
                <a:solidFill>
                  <a:schemeClr val="bg1">
                    <a:lumMod val="50000"/>
                  </a:schemeClr>
                </a:solidFill>
                <a:latin typeface="Consolas" panose="020B0609020204030204" pitchFamily="49" charset="0"/>
              </a:rPr>
              <a:t>}</a:t>
            </a:r>
          </a:p>
          <a:p>
            <a:endParaRPr lang="en-US" sz="2000" dirty="0">
              <a:latin typeface="Consolas" panose="020B0609020204030204" pitchFamily="49" charset="0"/>
            </a:endParaRPr>
          </a:p>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 </a:t>
            </a:r>
            <a:r>
              <a:rPr lang="en-US" sz="2000" dirty="0">
                <a:solidFill>
                  <a:srgbClr val="FF5A36"/>
                </a:solidFill>
                <a:latin typeface="Consolas" panose="020B0609020204030204" pitchFamily="49" charset="0"/>
              </a:rPr>
              <a:t>app1</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z</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 + z);</a:t>
            </a:r>
          </a:p>
          <a:p>
            <a:pPr marL="363538"/>
            <a:r>
              <a:rPr lang="en-US" sz="2000" dirty="0">
                <a:solidFill>
                  <a:schemeClr val="bg1">
                    <a:lumMod val="50000"/>
                  </a:schemeClr>
                </a:solidFill>
                <a:latin typeface="Consolas" panose="020B0609020204030204" pitchFamily="49" charset="0"/>
              </a:rPr>
              <a:t>}</a:t>
            </a:r>
          </a:p>
        </p:txBody>
      </p:sp>
    </p:spTree>
    <p:extLst>
      <p:ext uri="{BB962C8B-B14F-4D97-AF65-F5344CB8AC3E}">
        <p14:creationId xmlns:p14="http://schemas.microsoft.com/office/powerpoint/2010/main" val="401788665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3" name="Rectangle 2"/>
          <p:cNvSpPr/>
          <p:nvPr/>
        </p:nvSpPr>
        <p:spPr>
          <a:xfrm>
            <a:off x="115280" y="1857090"/>
            <a:ext cx="5688632" cy="2031325"/>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i="1" dirty="0">
                <a:solidFill>
                  <a:srgbClr val="036883"/>
                </a:solidFill>
                <a:latin typeface="Consolas" panose="020B0609020204030204" pitchFamily="49" charset="0"/>
              </a:rPr>
              <a:t>if</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 </a:t>
            </a:r>
            <a:r>
              <a:rPr lang="en-US" dirty="0">
                <a:solidFill>
                  <a:schemeClr val="accent5"/>
                </a:solidFill>
                <a:latin typeface="Consolas" panose="020B0609020204030204" pitchFamily="49" charset="0"/>
              </a:rPr>
              <a:t>==</a:t>
            </a:r>
            <a:r>
              <a:rPr lang="en-US" dirty="0">
                <a:latin typeface="Consolas" panose="020B0609020204030204" pitchFamily="49" charset="0"/>
              </a:rPr>
              <a:t> </a:t>
            </a:r>
            <a:r>
              <a:rPr lang="en-US" dirty="0">
                <a:solidFill>
                  <a:srgbClr val="669900"/>
                </a:solidFill>
                <a:latin typeface="Consolas" panose="020B0609020204030204" pitchFamily="49" charset="0"/>
                <a:ea typeface="Source Code Pro" panose="020B0509030403020204" pitchFamily="49" charset="0"/>
              </a:rPr>
              <a:t>'saleel'</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6">
                    <a:lumMod val="50000"/>
                  </a:schemeClr>
                </a:solidFill>
                <a:latin typeface="Consolas" panose="020B0609020204030204" pitchFamily="49" charset="0"/>
              </a:rPr>
              <a:t>doc</a:t>
            </a:r>
            <a:r>
              <a:rPr lang="en-US" dirty="0">
                <a:latin typeface="Consolas" panose="020B0609020204030204" pitchFamily="49" charset="0"/>
              </a:rPr>
              <a:t>.ename</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   } </a:t>
            </a:r>
            <a:r>
              <a:rPr lang="en-US" i="1" dirty="0">
                <a:solidFill>
                  <a:srgbClr val="036883"/>
                </a:solidFill>
                <a:latin typeface="Consolas" panose="020B0609020204030204" pitchFamily="49" charset="0"/>
              </a:rPr>
              <a:t>else</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p>
          <a:p>
            <a:pPr marL="261938"/>
            <a:r>
              <a:rPr lang="en-US" dirty="0">
                <a:latin typeface="Consolas" panose="020B0609020204030204" pitchFamily="49" charset="0"/>
              </a:rPr>
              <a:t>      quit;</a:t>
            </a:r>
          </a:p>
          <a:p>
            <a:pPr marL="261938"/>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2" name="Rectangle 1">
            <a:extLst>
              <a:ext uri="{FF2B5EF4-FFF2-40B4-BE49-F238E27FC236}">
                <a16:creationId xmlns:a16="http://schemas.microsoft.com/office/drawing/2014/main" id="{6DB5FA5E-0D13-4AC0-8222-222D0DC2F8AA}"/>
              </a:ext>
            </a:extLst>
          </p:cNvPr>
          <p:cNvSpPr/>
          <p:nvPr/>
        </p:nvSpPr>
        <p:spPr>
          <a:xfrm>
            <a:off x="115280" y="5705135"/>
            <a:ext cx="6124736" cy="923330"/>
          </a:xfrm>
          <a:prstGeom prst="rect">
            <a:avLst/>
          </a:prstGeom>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261938"/>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"user:"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toUpperCase()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9" name="Rectangle 8">
            <a:extLst>
              <a:ext uri="{FF2B5EF4-FFF2-40B4-BE49-F238E27FC236}">
                <a16:creationId xmlns:a16="http://schemas.microsoft.com/office/drawing/2014/main" id="{9C539155-CF82-4D1E-A77A-4D183B450806}"/>
              </a:ext>
            </a:extLst>
          </p:cNvPr>
          <p:cNvSpPr/>
          <p:nvPr/>
        </p:nvSpPr>
        <p:spPr>
          <a:xfrm>
            <a:off x="5951984" y="1857675"/>
            <a:ext cx="5688632" cy="1200329"/>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x =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i="1" dirty="0">
                <a:solidFill>
                  <a:srgbClr val="036883"/>
                </a:solidFill>
                <a:latin typeface="Consolas" panose="020B0609020204030204" pitchFamily="49" charset="0"/>
              </a:rPr>
              <a:t>split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a:p>
            <a:pPr marL="261938"/>
            <a:r>
              <a:rPr lang="en-US" dirty="0">
                <a:solidFill>
                  <a:schemeClr val="bg1">
                    <a:lumMod val="50000"/>
                  </a:schemeClr>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x</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0</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4" name="Rectangle 3">
            <a:extLst>
              <a:ext uri="{FF2B5EF4-FFF2-40B4-BE49-F238E27FC236}">
                <a16:creationId xmlns:a16="http://schemas.microsoft.com/office/drawing/2014/main" id="{0940E359-942C-4475-BA64-AF3DAD93ADA3}"/>
              </a:ext>
            </a:extLst>
          </p:cNvPr>
          <p:cNvSpPr/>
          <p:nvPr/>
        </p:nvSpPr>
        <p:spPr>
          <a:xfrm>
            <a:off x="191344" y="691200"/>
            <a:ext cx="11233248" cy="923330"/>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IN" dirty="0">
                <a:solidFill>
                  <a:schemeClr val="bg2">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$or</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'manager'</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'salesman'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.ename.</a:t>
            </a:r>
            <a:r>
              <a:rPr lang="en-US" i="1" dirty="0">
                <a:solidFill>
                  <a:srgbClr val="036883"/>
                </a:solidFill>
                <a:latin typeface="Consolas" panose="020B0609020204030204" pitchFamily="49" charset="0"/>
              </a:rPr>
              <a:t>padEnd</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12</a:t>
            </a:r>
            <a:r>
              <a:rPr lang="en-US" dirty="0">
                <a:latin typeface="Consolas" panose="020B0609020204030204" pitchFamily="49" charset="0"/>
              </a:rPr>
              <a:t>, </a:t>
            </a:r>
            <a:r>
              <a:rPr lang="en-IN" dirty="0">
                <a:latin typeface="Consolas" panose="020B0609020204030204" pitchFamily="49" charset="0"/>
              </a:rPr>
              <a:t>"</a:t>
            </a:r>
            <a:r>
              <a:rPr lang="en-US" dirty="0">
                <a:latin typeface="Consolas" panose="020B0609020204030204" pitchFamily="49" charset="0"/>
              </a:rPr>
              <a:t>-</a:t>
            </a:r>
            <a:r>
              <a:rPr lang="en-IN" dirty="0">
                <a:latin typeface="Consolas" panose="020B0609020204030204" pitchFamily="49" charset="0"/>
              </a:rPr>
              <a:t>"</a:t>
            </a:r>
            <a:r>
              <a:rPr lang="en-US" dirty="0">
                <a:solidFill>
                  <a:schemeClr val="bg1">
                    <a:lumMod val="50000"/>
                  </a:schemeClr>
                </a:solidFill>
                <a:latin typeface="Consolas" panose="020B0609020204030204" pitchFamily="49" charset="0"/>
              </a:rPr>
              <a:t>) </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10" name="TextBox 9">
            <a:extLst>
              <a:ext uri="{FF2B5EF4-FFF2-40B4-BE49-F238E27FC236}">
                <a16:creationId xmlns:a16="http://schemas.microsoft.com/office/drawing/2014/main" id="{570A0073-EF44-46BB-8D12-CA377CDF201B}"/>
              </a:ext>
            </a:extLst>
          </p:cNvPr>
          <p:cNvSpPr txBox="1"/>
          <p:nvPr/>
        </p:nvSpPr>
        <p:spPr>
          <a:xfrm>
            <a:off x="115280" y="4026912"/>
            <a:ext cx="6628792"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=&gt; </a:t>
            </a:r>
            <a:r>
              <a:rPr lang="en-IN" dirty="0">
                <a:solidFill>
                  <a:schemeClr val="bg1">
                    <a:lumMod val="50000"/>
                  </a:schemeClr>
                </a:solidFill>
                <a:latin typeface="Consolas" panose="020B0609020204030204" pitchFamily="49" charset="0"/>
              </a:rPr>
              <a:t>{</a:t>
            </a:r>
          </a:p>
          <a:p>
            <a:r>
              <a:rPr lang="en-IN" i="1" dirty="0">
                <a:solidFill>
                  <a:srgbClr val="036883"/>
                </a:solidFill>
                <a:latin typeface="Consolas" panose="020B0609020204030204" pitchFamily="49" charset="0"/>
              </a:rPr>
              <a:t>     if</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rgbClr val="B6816E"/>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latin typeface="Consolas" panose="020B0609020204030204" pitchFamily="49" charset="0"/>
              </a:rPr>
              <a:t> &gt;= </a:t>
            </a:r>
            <a:r>
              <a:rPr lang="en-IN" dirty="0">
                <a:solidFill>
                  <a:srgbClr val="994646"/>
                </a:solidFill>
                <a:latin typeface="Consolas" panose="020B0609020204030204" pitchFamily="49" charset="0"/>
              </a:rPr>
              <a:t>7</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 ": "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11" name="Straight Connector 10">
            <a:extLst>
              <a:ext uri="{FF2B5EF4-FFF2-40B4-BE49-F238E27FC236}">
                <a16:creationId xmlns:a16="http://schemas.microsoft.com/office/drawing/2014/main" id="{6D7B4007-1ECA-4207-8FC0-4237F7D81C98}"/>
              </a:ext>
            </a:extLst>
          </p:cNvPr>
          <p:cNvCxnSpPr>
            <a:cxnSpLocks/>
          </p:cNvCxnSpPr>
          <p:nvPr/>
        </p:nvCxnSpPr>
        <p:spPr>
          <a:xfrm>
            <a:off x="0" y="171419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D2CCDEC-E3E3-42C1-9020-6689BACE281C}"/>
              </a:ext>
            </a:extLst>
          </p:cNvPr>
          <p:cNvCxnSpPr>
            <a:cxnSpLocks/>
          </p:cNvCxnSpPr>
          <p:nvPr/>
        </p:nvCxnSpPr>
        <p:spPr>
          <a:xfrm>
            <a:off x="0" y="388670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A2430FD-CCDC-4004-A945-C1598A4F1814}"/>
              </a:ext>
            </a:extLst>
          </p:cNvPr>
          <p:cNvCxnSpPr>
            <a:cxnSpLocks/>
          </p:cNvCxnSpPr>
          <p:nvPr/>
        </p:nvCxnSpPr>
        <p:spPr>
          <a:xfrm>
            <a:off x="0" y="550111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A837122-333A-4962-9162-18D95FB67F95}"/>
              </a:ext>
            </a:extLst>
          </p:cNvPr>
          <p:cNvCxnSpPr/>
          <p:nvPr/>
        </p:nvCxnSpPr>
        <p:spPr>
          <a:xfrm>
            <a:off x="5663952" y="1714198"/>
            <a:ext cx="0" cy="2172506"/>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072044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2D7D2E15-FD81-4B5E-9FED-A933873F3592}"/>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emp</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i="1" dirty="0">
                <a:solidFill>
                  <a:srgbClr val="036883"/>
                </a:solidFill>
                <a:latin typeface="Consolas" panose="020B0609020204030204" pitchFamily="49" charset="0"/>
              </a:rPr>
              <a:t>split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1</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669900"/>
                </a:solidFill>
                <a:latin typeface="Consolas" panose="020B0609020204030204" pitchFamily="49" charset="0"/>
                <a:ea typeface="Source Code Pro" panose="020B0509030403020204" pitchFamily="49" charset="0"/>
              </a:rPr>
              <a:t>'Programmer'</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'programmer'</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5" name="TextBox 4">
            <a:extLst>
              <a:ext uri="{FF2B5EF4-FFF2-40B4-BE49-F238E27FC236}">
                <a16:creationId xmlns:a16="http://schemas.microsoft.com/office/drawing/2014/main" id="{69677B9D-76DB-437F-BC2B-91C35A6ABA93}"/>
              </a:ext>
            </a:extLst>
          </p:cNvPr>
          <p:cNvSpPr txBox="1"/>
          <p:nvPr/>
        </p:nvSpPr>
        <p:spPr>
          <a:xfrm>
            <a:off x="1524000" y="2492896"/>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findProductByID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pPr marL="900113" indent="-63817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 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 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3" name="Straight Connector 2">
            <a:extLst>
              <a:ext uri="{FF2B5EF4-FFF2-40B4-BE49-F238E27FC236}">
                <a16:creationId xmlns:a16="http://schemas.microsoft.com/office/drawing/2014/main" id="{5064BBE2-B2F0-4CFB-818A-2CD6E338E3C7}"/>
              </a:ext>
            </a:extLst>
          </p:cNvPr>
          <p:cNvCxnSpPr>
            <a:cxnSpLocks/>
          </p:cNvCxnSpPr>
          <p:nvPr/>
        </p:nvCxnSpPr>
        <p:spPr>
          <a:xfrm>
            <a:off x="0" y="227687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00E6AEC-0882-4090-9592-F134D022497D}"/>
              </a:ext>
            </a:extLst>
          </p:cNvPr>
          <p:cNvCxnSpPr>
            <a:cxnSpLocks/>
          </p:cNvCxnSpPr>
          <p:nvPr/>
        </p:nvCxnSpPr>
        <p:spPr>
          <a:xfrm>
            <a:off x="0" y="558924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7D3E8DF-2E99-4900-99F2-C484B209171A}"/>
              </a:ext>
            </a:extLst>
          </p:cNvPr>
          <p:cNvSpPr txBox="1"/>
          <p:nvPr/>
        </p:nvSpPr>
        <p:spPr>
          <a:xfrm>
            <a:off x="1524000" y="4100879"/>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fn</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var x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rgbClr val="B22251"/>
                </a:solidFill>
                <a:latin typeface="Consolas" panose="020B0609020204030204" pitchFamily="49" charset="0"/>
              </a:rPr>
              <a:t>return</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limit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&gt; </a:t>
            </a:r>
            <a:r>
              <a:rPr lang="en-IN" dirty="0">
                <a:solidFill>
                  <a:srgbClr val="994646"/>
                </a:solidFill>
                <a:latin typeface="Consolas" panose="020B0609020204030204" pitchFamily="49" charset="0"/>
              </a:rPr>
              <a:t>10</a:t>
            </a:r>
            <a:r>
              <a:rPr lang="en-IN" dirty="0">
                <a:latin typeface="Consolas" panose="020B0609020204030204" pitchFamily="49" charset="0"/>
              </a:rPr>
              <a:t> ? </a:t>
            </a:r>
            <a:r>
              <a:rPr lang="en-IN" dirty="0">
                <a:solidFill>
                  <a:srgbClr val="994646"/>
                </a:solidFill>
                <a:latin typeface="Consolas" panose="020B0609020204030204" pitchFamily="49" charset="0"/>
              </a:rPr>
              <a:t>1</a:t>
            </a:r>
            <a:r>
              <a:rPr lang="en-IN" dirty="0">
                <a:latin typeface="Consolas" panose="020B0609020204030204" pitchFamily="49" charset="0"/>
              </a:rPr>
              <a:t>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D0C6B911-936C-4296-BF45-5ECF71FE80D9}"/>
              </a:ext>
            </a:extLst>
          </p:cNvPr>
          <p:cNvSpPr txBox="1"/>
          <p:nvPr/>
        </p:nvSpPr>
        <p:spPr>
          <a:xfrm>
            <a:off x="1524000" y="5805264"/>
            <a:ext cx="9144000"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cs typeface="Calibri" panose="020F0502020204030204" pitchFamily="34" charset="0"/>
              </a:rPr>
              <a:t>getSiblingDB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"primaryDB"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 =&gt;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.movie.</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p>
        </p:txBody>
      </p:sp>
      <p:cxnSp>
        <p:nvCxnSpPr>
          <p:cNvPr id="10" name="Straight Connector 9">
            <a:extLst>
              <a:ext uri="{FF2B5EF4-FFF2-40B4-BE49-F238E27FC236}">
                <a16:creationId xmlns:a16="http://schemas.microsoft.com/office/drawing/2014/main" id="{5602FB48-DF86-4562-94FB-12448A29110D}"/>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783507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6B788DC8-2E81-47A1-BE5D-0BE42614FCA9}"/>
              </a:ext>
            </a:extLst>
          </p:cNvPr>
          <p:cNvSpPr txBox="1"/>
          <p:nvPr/>
        </p:nvSpPr>
        <p:spPr>
          <a:xfrm>
            <a:off x="1517937" y="691200"/>
            <a:ext cx="9144000"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insertOnlyPune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id, _name, _sal, _comm, _city</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_city == </a:t>
            </a:r>
            <a:r>
              <a:rPr lang="en-IN" dirty="0">
                <a:solidFill>
                  <a:srgbClr val="669900"/>
                </a:solidFill>
                <a:latin typeface="Consolas" panose="020B0609020204030204" pitchFamily="49" charset="0"/>
                <a:ea typeface="Source Code Pro" panose="020B0509030403020204" pitchFamily="49" charset="0"/>
              </a:rPr>
              <a:t>'pune'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.abc.</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_id: id,</a:t>
            </a:r>
          </a:p>
          <a:p>
            <a:r>
              <a:rPr lang="en-IN" dirty="0">
                <a:latin typeface="Consolas" panose="020B0609020204030204" pitchFamily="49" charset="0"/>
              </a:rPr>
              <a:t>	    ename: _name,</a:t>
            </a:r>
          </a:p>
          <a:p>
            <a:r>
              <a:rPr lang="en-IN" dirty="0">
                <a:latin typeface="Consolas" panose="020B0609020204030204" pitchFamily="49" charset="0"/>
              </a:rPr>
              <a:t>	    sal: _sal,</a:t>
            </a:r>
          </a:p>
          <a:p>
            <a:r>
              <a:rPr lang="en-IN" dirty="0">
                <a:latin typeface="Consolas" panose="020B0609020204030204" pitchFamily="49" charset="0"/>
              </a:rPr>
              <a:t>	    comm: _comm,</a:t>
            </a:r>
          </a:p>
          <a:p>
            <a:r>
              <a:rPr lang="en-IN" dirty="0">
                <a:latin typeface="Consolas" panose="020B0609020204030204" pitchFamily="49" charset="0"/>
              </a:rPr>
              <a:t>	    grandSalary: _sal + _comm</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9" name="Straight Connector 8">
            <a:extLst>
              <a:ext uri="{FF2B5EF4-FFF2-40B4-BE49-F238E27FC236}">
                <a16:creationId xmlns:a16="http://schemas.microsoft.com/office/drawing/2014/main" id="{407E238F-D07D-48AD-8745-DD83A0676232}"/>
              </a:ext>
            </a:extLst>
          </p:cNvPr>
          <p:cNvCxnSpPr>
            <a:cxnSpLocks/>
          </p:cNvCxnSpPr>
          <p:nvPr/>
        </p:nvCxnSpPr>
        <p:spPr>
          <a:xfrm>
            <a:off x="0" y="3830521"/>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8710233-4541-46E1-99F4-24436A5E1B57}"/>
              </a:ext>
            </a:extLst>
          </p:cNvPr>
          <p:cNvSpPr txBox="1"/>
          <p:nvPr/>
        </p:nvSpPr>
        <p:spPr>
          <a:xfrm>
            <a:off x="1524000" y="3951054"/>
            <a:ext cx="9396536"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r>
              <a:rPr lang="en-IN" dirty="0">
                <a:solidFill>
                  <a:schemeClr val="bg1">
                    <a:lumMod val="50000"/>
                  </a:schemeClr>
                </a:solidFill>
                <a:latin typeface="Consolas" panose="020B0609020204030204" pitchFamily="49" charset="0"/>
              </a:rPr>
              <a:t>) {</a:t>
            </a:r>
          </a:p>
          <a:p>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insert</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p>
          <a:p>
            <a:r>
              <a:rPr lang="en-IN" dirty="0">
                <a:latin typeface="Consolas" panose="020B0609020204030204" pitchFamily="49" charset="0"/>
              </a:rPr>
              <a:t>	 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a:t>
            </a:r>
          </a:p>
          <a:p>
            <a:r>
              <a:rPr lang="en-IN" dirty="0">
                <a:latin typeface="Consolas" panose="020B0609020204030204" pitchFamily="49" charset="0"/>
              </a:rPr>
              <a:t>	 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a:t>
            </a:r>
          </a:p>
          <a:p>
            <a:r>
              <a:rPr lang="en-IN" dirty="0">
                <a:latin typeface="Consolas" panose="020B0609020204030204" pitchFamily="49" charset="0"/>
              </a:rPr>
              <a:t>	 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latin typeface="Consolas" panose="020B0609020204030204" pitchFamily="49" charset="0"/>
              </a:rPr>
              <a:t>	 qty: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p>
          <a:p>
            <a:r>
              <a:rPr lang="en-IN" dirty="0">
                <a:latin typeface="Consolas" panose="020B0609020204030204" pitchFamily="49" charset="0"/>
              </a:rPr>
              <a:t>	 total: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 </a:t>
            </a:r>
            <a:r>
              <a:rPr lang="en-IN" dirty="0">
                <a:solidFill>
                  <a:schemeClr val="accent6">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Tree>
    <p:extLst>
      <p:ext uri="{BB962C8B-B14F-4D97-AF65-F5344CB8AC3E}">
        <p14:creationId xmlns:p14="http://schemas.microsoft.com/office/powerpoint/2010/main" val="279929719"/>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37D3F031-7462-4F18-80D5-4E0F75BF6053}"/>
              </a:ext>
            </a:extLst>
          </p:cNvPr>
          <p:cNvSpPr txBox="1"/>
          <p:nvPr/>
        </p:nvSpPr>
        <p:spPr>
          <a:xfrm>
            <a:off x="1524000" y="5661248"/>
            <a:ext cx="8994812"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deleteProduct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 {</a:t>
            </a:r>
          </a:p>
          <a:p>
            <a:pPr marL="261938"/>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deleteOne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7" name="Straight Connector 6">
            <a:extLst>
              <a:ext uri="{FF2B5EF4-FFF2-40B4-BE49-F238E27FC236}">
                <a16:creationId xmlns:a16="http://schemas.microsoft.com/office/drawing/2014/main" id="{E6A18FC7-B1C4-45C7-8100-025BB694D684}"/>
              </a:ext>
            </a:extLst>
          </p:cNvPr>
          <p:cNvCxnSpPr>
            <a:cxnSpLocks/>
          </p:cNvCxnSpPr>
          <p:nvPr/>
        </p:nvCxnSpPr>
        <p:spPr>
          <a:xfrm>
            <a:off x="0" y="544522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8D7CD57F-48D4-45CA-93DE-FDDA64E3CC39}"/>
              </a:ext>
            </a:extLst>
          </p:cNvPr>
          <p:cNvCxnSpPr>
            <a:cxnSpLocks/>
          </p:cNvCxnSpPr>
          <p:nvPr/>
        </p:nvCxnSpPr>
        <p:spPr>
          <a:xfrm>
            <a:off x="0" y="292494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D68D43E-6BA0-46E9-96DB-3F111C6EA7DE}"/>
              </a:ext>
            </a:extLst>
          </p:cNvPr>
          <p:cNvSpPr txBox="1"/>
          <p:nvPr/>
        </p:nvSpPr>
        <p:spPr>
          <a:xfrm>
            <a:off x="1519200" y="69120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rPr>
              <a:t>() {</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 {total: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.price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p>
          <a:p>
            <a:pPr marL="623888" indent="-623888"/>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69FC00A8-9C2C-49B7-B4D8-54763302ED5D}"/>
              </a:ext>
            </a:extLst>
          </p:cNvPr>
          <p:cNvSpPr txBox="1"/>
          <p:nvPr/>
        </p:nvSpPr>
        <p:spPr>
          <a:xfrm>
            <a:off x="1519200" y="325885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updateMany</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$set: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"Running Time min" : </a:t>
            </a:r>
          </a:p>
          <a:p>
            <a:r>
              <a:rPr lang="en-IN" dirty="0">
                <a:solidFill>
                  <a:schemeClr val="bg1">
                    <a:lumMod val="50000"/>
                  </a:schemeClr>
                </a:solidFill>
                <a:latin typeface="Consolas" panose="020B0609020204030204" pitchFamily="49" charset="0"/>
                <a:cs typeface="Calibri" panose="020F0502020204030204" pitchFamily="34" charset="0"/>
              </a:rPr>
              <a:t>            (</a:t>
            </a:r>
            <a:r>
              <a:rPr lang="en-IN" dirty="0">
                <a:latin typeface="Consolas" panose="020B0609020204030204" pitchFamily="49" charset="0"/>
              </a:rPr>
              <a:t>Math.floor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700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99</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solidFill>
                  <a:schemeClr val="bg1">
                    <a:lumMod val="50000"/>
                  </a:schemeClr>
                </a:solidFill>
                <a:latin typeface="Consolas" panose="020B0609020204030204" pitchFamily="49" charset="0"/>
                <a:cs typeface="Calibri" panose="020F0502020204030204" pitchFamily="34" charset="0"/>
              </a:rPr>
              <a:t>     }) </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1323758432"/>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D5E915E0-5449-473D-B5FD-5525B8495C98}"/>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ea typeface="Source Code Pro" panose="020B0509030403020204" pitchFamily="49" charset="0"/>
              </a:rPr>
              <a:t>function </a:t>
            </a:r>
            <a:r>
              <a:rPr lang="en-IN" dirty="0">
                <a:solidFill>
                  <a:schemeClr val="accent1">
                    <a:lumMod val="50000"/>
                  </a:schemeClr>
                </a:solidFill>
                <a:latin typeface="Consolas" panose="020B0609020204030204" pitchFamily="49" charset="0"/>
              </a:rPr>
              <a:t>findProductByRangeID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_startID, _endID</a:t>
            </a:r>
            <a:r>
              <a:rPr lang="en-IN" dirty="0">
                <a:solidFill>
                  <a:schemeClr val="bg1">
                    <a:lumMod val="50000"/>
                  </a:schemeClr>
                </a:solidFill>
                <a:latin typeface="Consolas" panose="020B0609020204030204" pitchFamily="49" charset="0"/>
                <a:ea typeface="Source Code Pro" panose="020B0509030403020204" pitchFamily="49" charset="0"/>
              </a:rPr>
              <a:t>) {</a:t>
            </a:r>
          </a:p>
          <a:p>
            <a:pPr marL="900113" indent="-276225"/>
            <a:r>
              <a:rPr lang="en-IN" dirty="0">
                <a:solidFill>
                  <a:srgbClr val="B22251"/>
                </a:solidFill>
                <a:latin typeface="Consolas" panose="020B0609020204030204" pitchFamily="49" charset="0"/>
                <a:ea typeface="Source Code Pro" panose="020B0509030403020204" pitchFamily="49" charset="0"/>
              </a:rPr>
              <a:t>return</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cs typeface="Calibri" panose="020F0502020204030204" pitchFamily="34" charset="0"/>
              </a:rPr>
              <a:t>products</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find</a:t>
            </a:r>
            <a:r>
              <a:rPr lang="en-IN" dirty="0">
                <a:solidFill>
                  <a:schemeClr val="bg2">
                    <a:lumMod val="75000"/>
                  </a:schemeClr>
                </a:solidFill>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$and</a:t>
            </a:r>
            <a:r>
              <a:rPr lang="en-IN" dirty="0">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$gte</a:t>
            </a:r>
            <a:r>
              <a:rPr lang="en-IN" dirty="0">
                <a:latin typeface="Consolas" panose="020B0609020204030204" pitchFamily="49" charset="0"/>
                <a:ea typeface="Source Code Pro" panose="020B0509030403020204" pitchFamily="49" charset="0"/>
              </a:rPr>
              <a:t>: _startID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$lte</a:t>
            </a:r>
            <a:r>
              <a:rPr lang="en-IN" dirty="0">
                <a:latin typeface="Consolas" panose="020B0609020204030204" pitchFamily="49" charset="0"/>
                <a:ea typeface="Source Code Pro" panose="020B0509030403020204" pitchFamily="49" charset="0"/>
              </a:rPr>
              <a:t>: _endID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false</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productname:</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2">
                  <a:lumMod val="75000"/>
                </a:schemeClr>
              </a:solidFill>
              <a:latin typeface="Consolas" panose="020B0609020204030204" pitchFamily="49" charset="0"/>
              <a:ea typeface="Source Code Pro" panose="020B0509030403020204" pitchFamily="49" charset="0"/>
            </a:endParaRPr>
          </a:p>
          <a:p>
            <a:pPr marL="266700"/>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1">
                  <a:lumMod val="50000"/>
                </a:schemeClr>
              </a:solidFill>
              <a:latin typeface="Consolas" panose="020B0609020204030204" pitchFamily="49" charset="0"/>
              <a:ea typeface="Source Code Pro" panose="020B0509030403020204" pitchFamily="49" charset="0"/>
            </a:endParaRPr>
          </a:p>
        </p:txBody>
      </p:sp>
      <p:sp>
        <p:nvSpPr>
          <p:cNvPr id="9" name="TextBox 8">
            <a:extLst>
              <a:ext uri="{FF2B5EF4-FFF2-40B4-BE49-F238E27FC236}">
                <a16:creationId xmlns:a16="http://schemas.microsoft.com/office/drawing/2014/main" id="{E7C0E1BA-5005-4AC5-8D6D-12F135B1F7EF}"/>
              </a:ext>
            </a:extLst>
          </p:cNvPr>
          <p:cNvSpPr txBox="1"/>
          <p:nvPr/>
        </p:nvSpPr>
        <p:spPr>
          <a:xfrm>
            <a:off x="1524000" y="2708920"/>
            <a:ext cx="9144000" cy="264687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productValidation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solidFill>
                  <a:srgbClr val="CC3887"/>
                </a:solidFill>
                <a:latin typeface="Consolas" panose="020B0609020204030204" pitchFamily="49" charset="0"/>
                <a:cs typeface="Calibri" panose="020F0502020204030204" pitchFamily="34" charset="0"/>
              </a:rPr>
              <a:t>var</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x</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 </a:t>
            </a:r>
            <a:r>
              <a:rPr lang="en-IN" dirty="0">
                <a:solidFill>
                  <a:srgbClr val="994646"/>
                </a:solidFill>
                <a:latin typeface="Consolas" panose="020B0609020204030204" pitchFamily="49" charset="0"/>
              </a:rPr>
              <a:t>0</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812800" defTabSz="98742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p>
          <a:p>
            <a:pPr marL="812800" defTabSz="987425"/>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 </a:t>
            </a:r>
            <a:r>
              <a:rPr lang="en-IN" i="1" dirty="0">
                <a:solidFill>
                  <a:srgbClr val="036883"/>
                </a:solidFill>
                <a:latin typeface="Consolas" panose="020B0609020204030204" pitchFamily="49" charset="0"/>
              </a:rPr>
              <a:t>else</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"Document not found!"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2">
                  <a:lumMod val="75000"/>
                </a:schemeClr>
              </a:solidFill>
              <a:latin typeface="Consolas" panose="020B0609020204030204" pitchFamily="49" charset="0"/>
            </a:endParaRP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42088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81034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Database</a:t>
            </a:r>
          </a:p>
        </p:txBody>
      </p:sp>
      <p:sp>
        <p:nvSpPr>
          <p:cNvPr id="7" name="Rectangle 6"/>
          <p:cNvSpPr/>
          <p:nvPr/>
        </p:nvSpPr>
        <p:spPr>
          <a:xfrm>
            <a:off x="335360" y="2023389"/>
            <a:ext cx="11521280" cy="3770263"/>
          </a:xfrm>
          <a:prstGeom prst="rect">
            <a:avLst/>
          </a:prstGeom>
        </p:spPr>
        <p:txBody>
          <a:bodyPr wrap="square">
            <a:spAutoFit/>
          </a:bodyPr>
          <a:lstStyle/>
          <a:p>
            <a:r>
              <a:rPr lang="en-US" sz="2200" dirty="0">
                <a:solidFill>
                  <a:srgbClr val="FF0000"/>
                </a:solidFill>
                <a:latin typeface="Palatino Linotype" panose="02040502050505030304" pitchFamily="18" charset="0"/>
              </a:rPr>
              <a:t>Difference:</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NoSQL databases are document based, key-value pairs, or wide-column stores. This means that SQL databases represent data in form of tables which consists of </a:t>
            </a:r>
            <a:r>
              <a:rPr lang="en-US" sz="2000" i="1" dirty="0">
                <a:latin typeface="Palatino Linotype" panose="02040502050505030304" pitchFamily="18" charset="0"/>
              </a:rPr>
              <a:t>n</a:t>
            </a:r>
            <a:r>
              <a:rPr lang="en-US" sz="2000" dirty="0">
                <a:latin typeface="Palatino Linotype" panose="02040502050505030304" pitchFamily="18" charset="0"/>
              </a:rPr>
              <a:t> number of rows of data whereas NoSQL databases are the collection of key-value pair, documents, or wide-column stores which do not have standard schema definitions.</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have predefined schema whereas NoSQL databases have dynamic schema for unstructured data.</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are vertically scalable whereas the NoSQL databases are horizontally scalable.</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uses SQL ( structured query language ) for defining and manipulating the data. In NoSQL database, queries are focused on collection of documents.</a:t>
            </a:r>
            <a:endParaRPr lang="en-IN" sz="2000" dirty="0">
              <a:latin typeface="Palatino Linotype" panose="02040502050505030304" pitchFamily="18" charset="0"/>
            </a:endParaRPr>
          </a:p>
        </p:txBody>
      </p:sp>
      <p:sp>
        <p:nvSpPr>
          <p:cNvPr id="2" name="Rectangle 1"/>
          <p:cNvSpPr/>
          <p:nvPr/>
        </p:nvSpPr>
        <p:spPr>
          <a:xfrm>
            <a:off x="335360" y="992922"/>
            <a:ext cx="11089232" cy="707886"/>
          </a:xfrm>
          <a:prstGeom prst="rect">
            <a:avLst/>
          </a:prstGeom>
        </p:spPr>
        <p:txBody>
          <a:bodyPr wrap="square">
            <a:spAutoFit/>
          </a:bodyPr>
          <a:lstStyle/>
          <a:p>
            <a:r>
              <a:rPr lang="en-US" sz="2000" dirty="0">
                <a:solidFill>
                  <a:srgbClr val="B22251"/>
                </a:solidFill>
                <a:latin typeface="Palatino Linotype" panose="02040502050505030304" pitchFamily="18" charset="0"/>
              </a:rPr>
              <a:t>Relational databases</a:t>
            </a:r>
            <a:r>
              <a:rPr lang="en-US" sz="2000" dirty="0">
                <a:latin typeface="Palatino Linotype" panose="02040502050505030304" pitchFamily="18" charset="0"/>
              </a:rPr>
              <a:t> are commonly referred to as SQL databases because they use </a:t>
            </a:r>
            <a:r>
              <a:rPr lang="en-US" sz="2000" dirty="0">
                <a:solidFill>
                  <a:srgbClr val="B22251"/>
                </a:solidFill>
                <a:latin typeface="Palatino Linotype" panose="02040502050505030304" pitchFamily="18" charset="0"/>
              </a:rPr>
              <a:t>SQL</a:t>
            </a:r>
            <a:r>
              <a:rPr lang="en-US" sz="2000" dirty="0">
                <a:latin typeface="Palatino Linotype" panose="02040502050505030304" pitchFamily="18" charset="0"/>
              </a:rPr>
              <a:t> (structured query language) as a way of storing and querying the data.</a:t>
            </a:r>
          </a:p>
        </p:txBody>
      </p:sp>
      <p:cxnSp>
        <p:nvCxnSpPr>
          <p:cNvPr id="4" name="Straight Connector 3">
            <a:extLst>
              <a:ext uri="{FF2B5EF4-FFF2-40B4-BE49-F238E27FC236}">
                <a16:creationId xmlns:a16="http://schemas.microsoft.com/office/drawing/2014/main" id="{D23B92E7-B580-4587-B7EC-E7F6F07A419F}"/>
              </a:ext>
            </a:extLst>
          </p:cNvPr>
          <p:cNvCxnSpPr/>
          <p:nvPr/>
        </p:nvCxnSpPr>
        <p:spPr>
          <a:xfrm>
            <a:off x="335360" y="5793652"/>
            <a:ext cx="11377264" cy="8362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671956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629292"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latin typeface="Consolas" panose="020B0609020204030204" pitchFamily="49" charset="0"/>
              </a:rPr>
              <a:t> =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 Math.round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rgbClr val="994646"/>
                </a:solidFill>
                <a:latin typeface="Consolas" panose="020B0609020204030204" pitchFamily="49" charset="0"/>
              </a:rPr>
              <a:t>800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rgbClr val="994646"/>
                </a:solidFill>
                <a:latin typeface="Consolas" panose="020B0609020204030204" pitchFamily="49" charset="0"/>
              </a:rPr>
              <a:t>100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pPr marL="174625"/>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3635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285750" indent="-285750">
              <a:buFont typeface="Arial" panose="020B0604020202020204" pitchFamily="34" charset="0"/>
              <a:buChar char="•"/>
            </a:pPr>
            <a:endParaRPr lang="en-IN" sz="600" dirty="0">
              <a:latin typeface="Consolas" panose="020B0609020204030204" pitchFamily="49" charset="0"/>
            </a:endParaRPr>
          </a:p>
          <a:p>
            <a:pPr marL="285750" indent="-285750">
              <a:buFont typeface="Arial" panose="020B0604020202020204" pitchFamily="34" charset="0"/>
              <a:buChar char="•"/>
            </a:pPr>
            <a:r>
              <a:rPr lang="en-IN" dirty="0">
                <a:latin typeface="Consolas" panose="020B0609020204030204" pitchFamily="49" charset="0"/>
              </a:rPr>
              <a:t>fn();</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70892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7FD3F820-11AC-4390-9A5D-6572EF6A3E0B}"/>
              </a:ext>
            </a:extLst>
          </p:cNvPr>
          <p:cNvSpPr txBox="1"/>
          <p:nvPr/>
        </p:nvSpPr>
        <p:spPr>
          <a:xfrm>
            <a:off x="299356" y="2924944"/>
            <a:ext cx="11485276"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auto_increment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title, author, pages, language, rate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a:t>
            </a:r>
            <a:r>
              <a:rPr lang="en-IN" dirty="0">
                <a:solidFill>
                  <a:srgbClr val="00B0F0"/>
                </a:solidFill>
                <a:latin typeface="Consolas" panose="020B0609020204030204" pitchFamily="49" charset="0"/>
              </a:rPr>
              <a:t>let</a:t>
            </a:r>
            <a:r>
              <a:rPr lang="en-IN" dirty="0">
                <a:latin typeface="Consolas" panose="020B0609020204030204" pitchFamily="49" charset="0"/>
              </a:rPr>
              <a:t> a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+ 1;</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_id: a,</a:t>
            </a:r>
          </a:p>
          <a:p>
            <a:r>
              <a:rPr lang="en-IN" dirty="0">
                <a:latin typeface="Consolas" panose="020B0609020204030204" pitchFamily="49" charset="0"/>
              </a:rPr>
              <a:t>	   title: title,</a:t>
            </a:r>
          </a:p>
          <a:p>
            <a:r>
              <a:rPr lang="en-IN" dirty="0">
                <a:latin typeface="Consolas" panose="020B0609020204030204" pitchFamily="49" charset="0"/>
              </a:rPr>
              <a:t>	   author: author,</a:t>
            </a:r>
          </a:p>
          <a:p>
            <a:r>
              <a:rPr lang="en-IN" dirty="0">
                <a:latin typeface="Consolas" panose="020B0609020204030204" pitchFamily="49" charset="0"/>
              </a:rPr>
              <a:t>	   pages: pages,</a:t>
            </a:r>
          </a:p>
          <a:p>
            <a:r>
              <a:rPr lang="en-IN" dirty="0">
                <a:latin typeface="Consolas" panose="020B0609020204030204" pitchFamily="49" charset="0"/>
              </a:rPr>
              <a:t>	   language: language,</a:t>
            </a:r>
          </a:p>
          <a:p>
            <a:r>
              <a:rPr lang="en-IN" dirty="0">
                <a:latin typeface="Consolas" panose="020B0609020204030204" pitchFamily="49" charset="0"/>
              </a:rPr>
              <a:t>	   rate: rate</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758804893"/>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485276" cy="304698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split_rs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rgbClr val="669900"/>
                </a:solidFill>
                <a:latin typeface="Consolas" panose="020B0609020204030204" pitchFamily="49" charset="0"/>
                <a:ea typeface="Source Code Pro" panose="020B0509030403020204" pitchFamily="49" charset="0"/>
              </a:rPr>
              <a:t>/* split Rs.970  into Rs and 970 */</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for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in </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if</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 'rate'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.rate.split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1708582"/>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1943100" y="2861953"/>
            <a:ext cx="8305800" cy="1477328"/>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Modifies an existing document or documents in a collection. The method can modify specific fields of an existing document or documents or replace an existing document entirely, depending on the update parameter. By default,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updates a single document. Set the Multi Parameter to update all documents that match the query criteria.</a:t>
            </a:r>
          </a:p>
        </p:txBody>
      </p:sp>
    </p:spTree>
    <p:extLst>
      <p:ext uri="{BB962C8B-B14F-4D97-AF65-F5344CB8AC3E}">
        <p14:creationId xmlns:p14="http://schemas.microsoft.com/office/powerpoint/2010/main" val="284434841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657355" y="1988840"/>
            <a:ext cx="9007594" cy="646331"/>
          </a:xfrm>
          <a:prstGeom prst="rect">
            <a:avLst/>
          </a:prstGeom>
        </p:spPr>
        <p:txBody>
          <a:bodyPr wrap="non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update }, { options })</a:t>
            </a: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$set:{ update }}, { options })</a:t>
            </a:r>
          </a:p>
        </p:txBody>
      </p:sp>
      <p:sp>
        <p:nvSpPr>
          <p:cNvPr id="8" name="Rectangle 7"/>
          <p:cNvSpPr/>
          <p:nvPr/>
        </p:nvSpPr>
        <p:spPr>
          <a:xfrm>
            <a:off x="1673188" y="762000"/>
            <a:ext cx="8845624" cy="984885"/>
          </a:xfrm>
          <a:prstGeom prst="rect">
            <a:avLst/>
          </a:prstGeom>
        </p:spPr>
        <p:txBody>
          <a:bodyPr wrap="square">
            <a:spAutoFit/>
          </a:bodyPr>
          <a:lstStyle/>
          <a:p>
            <a:r>
              <a:rPr lang="en-US" dirty="0"/>
              <a:t>By default, the </a:t>
            </a:r>
            <a:r>
              <a:rPr lang="en-US" dirty="0">
                <a:solidFill>
                  <a:srgbClr val="FF8C00"/>
                </a:solidFill>
              </a:rPr>
              <a:t>update() </a:t>
            </a:r>
            <a:r>
              <a:rPr lang="en-US" dirty="0"/>
              <a:t>method updates a single document. Set the </a:t>
            </a:r>
            <a:r>
              <a:rPr lang="en-US" sz="2000" dirty="0">
                <a:solidFill>
                  <a:srgbClr val="B22251"/>
                </a:solidFill>
                <a:latin typeface="Consolas" panose="020B0609020204030204" pitchFamily="49" charset="0"/>
              </a:rPr>
              <a:t>multi</a:t>
            </a:r>
            <a:r>
              <a:rPr lang="en-US" dirty="0"/>
              <a:t> Parameter to update all documents that match the query criteria,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3" name="Rectangle 2"/>
          <p:cNvSpPr/>
          <p:nvPr/>
        </p:nvSpPr>
        <p:spPr>
          <a:xfrm>
            <a:off x="479376" y="4039235"/>
            <a:ext cx="11233248" cy="166199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rPr>
              <a:t>'programmer</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'sales'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US" dirty="0">
                <a:latin typeface="Source Code Pro" panose="020B0509030403020204" pitchFamily="49" charset="0"/>
                <a:ea typeface="Source Code Pro" panose="020B0509030403020204" pitchFamily="49" charset="0"/>
                <a:cs typeface="Calibri" panose="020F0502020204030204" pitchFamily="34" charset="0"/>
              </a:rPr>
              <a:t>, color: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p:cNvSpPr/>
          <p:nvPr/>
        </p:nvSpPr>
        <p:spPr>
          <a:xfrm>
            <a:off x="1524000" y="2884874"/>
            <a:ext cx="9140949" cy="369332"/>
          </a:xfrm>
          <a:prstGeom prst="rect">
            <a:avLst/>
          </a:prstGeom>
        </p:spPr>
        <p:txBody>
          <a:bodyPr wrap="square">
            <a:spAutoFit/>
          </a:bodyPr>
          <a:lstStyle/>
          <a:p>
            <a:r>
              <a:rPr lang="en-US" dirty="0">
                <a:solidFill>
                  <a:srgbClr val="B22251"/>
                </a:solidFill>
                <a:latin typeface="Consolas" panose="020B0609020204030204" pitchFamily="49" charset="0"/>
              </a:rPr>
              <a:t>Options : { $set: { field: value } }, { multi: true, upsert: true }</a:t>
            </a:r>
          </a:p>
        </p:txBody>
      </p:sp>
    </p:spTree>
    <p:extLst>
      <p:ext uri="{BB962C8B-B14F-4D97-AF65-F5344CB8AC3E}">
        <p14:creationId xmlns:p14="http://schemas.microsoft.com/office/powerpoint/2010/main" val="2473691024"/>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updateOne()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Tree>
    <p:extLst>
      <p:ext uri="{BB962C8B-B14F-4D97-AF65-F5344CB8AC3E}">
        <p14:creationId xmlns:p14="http://schemas.microsoft.com/office/powerpoint/2010/main" val="2191941974"/>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a:t>
            </a:r>
          </a:p>
        </p:txBody>
      </p:sp>
      <p:sp>
        <p:nvSpPr>
          <p:cNvPr id="7" name="Rectangle 6"/>
          <p:cNvSpPr/>
          <p:nvPr/>
        </p:nvSpPr>
        <p:spPr>
          <a:xfrm>
            <a:off x="1673188" y="762000"/>
            <a:ext cx="8845624" cy="677108"/>
          </a:xfrm>
          <a:prstGeom prst="rect">
            <a:avLst/>
          </a:prstGeom>
        </p:spPr>
        <p:txBody>
          <a:bodyPr wrap="square">
            <a:spAutoFit/>
          </a:bodyPr>
          <a:lstStyle/>
          <a:p>
            <a:r>
              <a:rPr lang="en-US" b="1" i="1" dirty="0">
                <a:solidFill>
                  <a:srgbClr val="036883"/>
                </a:solidFill>
                <a:latin typeface="Palatino Linotype" panose="02040502050505030304" pitchFamily="18" charset="0"/>
              </a:rPr>
              <a:t>updateOne()</a:t>
            </a:r>
            <a:r>
              <a:rPr lang="en-US" dirty="0"/>
              <a:t> updates a </a:t>
            </a:r>
            <a:r>
              <a:rPr lang="en-US" dirty="0">
                <a:solidFill>
                  <a:srgbClr val="FF8C00"/>
                </a:solidFill>
              </a:rPr>
              <a:t>single </a:t>
            </a:r>
            <a:r>
              <a:rPr lang="en-US" dirty="0"/>
              <a:t>document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8" name="Rectangle 7"/>
          <p:cNvSpPr/>
          <p:nvPr/>
        </p:nvSpPr>
        <p:spPr>
          <a:xfrm>
            <a:off x="1524000" y="1628800"/>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updateOne</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17" name="Rectangle 16">
            <a:extLst>
              <a:ext uri="{FF2B5EF4-FFF2-40B4-BE49-F238E27FC236}">
                <a16:creationId xmlns:a16="http://schemas.microsoft.com/office/drawing/2014/main" id="{6D7B71ED-369E-4850-9FCD-DC0F923DAED8}"/>
              </a:ext>
            </a:extLst>
          </p:cNvPr>
          <p:cNvSpPr/>
          <p:nvPr/>
        </p:nvSpPr>
        <p:spPr>
          <a:xfrm>
            <a:off x="1556658" y="2150532"/>
            <a:ext cx="9708248" cy="369332"/>
          </a:xfrm>
          <a:prstGeom prst="rect">
            <a:avLst/>
          </a:prstGeom>
        </p:spPr>
        <p:txBody>
          <a:bodyPr wrap="square">
            <a:spAutoFit/>
          </a:bodyPr>
          <a:lstStyle/>
          <a:p>
            <a:pPr marL="342900" indent="-342900">
              <a:buFont typeface="Arial" panose="020B0604020202020204" pitchFamily="34" charset="0"/>
              <a:buChar char="•"/>
            </a:pP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field: value }, {</a:t>
            </a:r>
            <a:r>
              <a:rPr lang="en-US" dirty="0">
                <a:solidFill>
                  <a:srgbClr val="B22251"/>
                </a:solidFill>
                <a:latin typeface="Consolas" panose="020B0609020204030204" pitchFamily="49" charset="0"/>
              </a:rPr>
              <a:t> upsert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true </a:t>
            </a:r>
            <a:r>
              <a:rPr lang="en-US" dirty="0">
                <a:solidFill>
                  <a:srgbClr val="061621"/>
                </a:solidFill>
                <a:latin typeface="Source Code Pro" panose="020B0509030403020204" pitchFamily="49" charset="0"/>
              </a:rPr>
              <a:t>}</a:t>
            </a:r>
          </a:p>
        </p:txBody>
      </p:sp>
      <p:sp>
        <p:nvSpPr>
          <p:cNvPr id="24" name="TextBox 23">
            <a:extLst>
              <a:ext uri="{FF2B5EF4-FFF2-40B4-BE49-F238E27FC236}">
                <a16:creationId xmlns:a16="http://schemas.microsoft.com/office/drawing/2014/main" id="{1AC68FC7-AD14-4231-963E-AEA15DDB58EB}"/>
              </a:ext>
            </a:extLst>
          </p:cNvPr>
          <p:cNvSpPr txBox="1"/>
          <p:nvPr/>
        </p:nvSpPr>
        <p:spPr>
          <a:xfrm>
            <a:off x="407368" y="4154304"/>
            <a:ext cx="11449272" cy="193899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operator replaces the value of a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field does not exist,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will add a new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you specify multiple field-value pairs, </a:t>
            </a:r>
            <a:r>
              <a:rPr lang="en-US" dirty="0">
                <a:solidFill>
                  <a:srgbClr val="D83713"/>
                </a:solidFill>
                <a:latin typeface="Palatino Linotype" panose="02040502050505030304" pitchFamily="18" charset="0"/>
              </a:rPr>
              <a:t>$set </a:t>
            </a:r>
            <a:r>
              <a:rPr lang="en-US" dirty="0">
                <a:latin typeface="Palatino Linotype" panose="02040502050505030304" pitchFamily="18" charset="0"/>
              </a:rPr>
              <a:t>will update or create each field.</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 specify a &lt;field&gt; in an embedded document or in an array, use dot notation.</a:t>
            </a:r>
          </a:p>
        </p:txBody>
      </p:sp>
    </p:spTree>
    <p:extLst>
      <p:ext uri="{BB962C8B-B14F-4D97-AF65-F5344CB8AC3E}">
        <p14:creationId xmlns:p14="http://schemas.microsoft.com/office/powerpoint/2010/main" val="3916522350"/>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db.collection.updateMany()</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updateMany()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Tree>
    <p:extLst>
      <p:ext uri="{BB962C8B-B14F-4D97-AF65-F5344CB8AC3E}">
        <p14:creationId xmlns:p14="http://schemas.microsoft.com/office/powerpoint/2010/main" val="2237058823"/>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941035" y="2737918"/>
            <a:ext cx="8193399" cy="2491282"/>
            <a:chOff x="264801" y="2839560"/>
            <a:chExt cx="7659999" cy="2154014"/>
          </a:xfrm>
        </p:grpSpPr>
        <p:pic>
          <p:nvPicPr>
            <p:cNvPr id="3" name="Picture 2"/>
            <p:cNvPicPr>
              <a:picLocks noChangeAspect="1"/>
            </p:cNvPicPr>
            <p:nvPr/>
          </p:nvPicPr>
          <p:blipFill>
            <a:blip r:embed="rId2"/>
            <a:stretch>
              <a:fillRect/>
            </a:stretch>
          </p:blipFill>
          <p:spPr>
            <a:xfrm>
              <a:off x="264801" y="2839560"/>
              <a:ext cx="5032937" cy="2154014"/>
            </a:xfrm>
            <a:prstGeom prst="rect">
              <a:avLst/>
            </a:prstGeom>
          </p:spPr>
        </p:pic>
        <p:sp>
          <p:nvSpPr>
            <p:cNvPr id="11" name="Right Arrow 10"/>
            <p:cNvSpPr/>
            <p:nvPr/>
          </p:nvSpPr>
          <p:spPr>
            <a:xfrm flipH="1">
              <a:off x="5420595" y="4312491"/>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flipH="1">
              <a:off x="5420595" y="3821562"/>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flipH="1">
              <a:off x="5420595" y="338419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3"/>
            <a:stretch>
              <a:fillRect/>
            </a:stretch>
          </p:blipFill>
          <p:spPr>
            <a:xfrm>
              <a:off x="6534150" y="2870736"/>
              <a:ext cx="1390650" cy="352425"/>
            </a:xfrm>
            <a:prstGeom prst="rect">
              <a:avLst/>
            </a:prstGeom>
          </p:spPr>
        </p:pic>
        <p:sp>
          <p:nvSpPr>
            <p:cNvPr id="15" name="Right Arrow 14"/>
            <p:cNvSpPr/>
            <p:nvPr/>
          </p:nvSpPr>
          <p:spPr>
            <a:xfrm flipH="1">
              <a:off x="5420595" y="2967369"/>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4"/>
            <a:stretch>
              <a:fillRect/>
            </a:stretch>
          </p:blipFill>
          <p:spPr>
            <a:xfrm>
              <a:off x="6534150" y="3258071"/>
              <a:ext cx="704850" cy="361950"/>
            </a:xfrm>
            <a:prstGeom prst="rect">
              <a:avLst/>
            </a:prstGeom>
          </p:spPr>
        </p:pic>
        <p:pic>
          <p:nvPicPr>
            <p:cNvPr id="17" name="Picture 16"/>
            <p:cNvPicPr>
              <a:picLocks noChangeAspect="1"/>
            </p:cNvPicPr>
            <p:nvPr/>
          </p:nvPicPr>
          <p:blipFill>
            <a:blip r:embed="rId5"/>
            <a:stretch>
              <a:fillRect/>
            </a:stretch>
          </p:blipFill>
          <p:spPr>
            <a:xfrm>
              <a:off x="6501494" y="3744575"/>
              <a:ext cx="1066800" cy="342900"/>
            </a:xfrm>
            <a:prstGeom prst="rect">
              <a:avLst/>
            </a:prstGeom>
          </p:spPr>
        </p:pic>
        <p:pic>
          <p:nvPicPr>
            <p:cNvPr id="18" name="Picture 17"/>
            <p:cNvPicPr>
              <a:picLocks noChangeAspect="1"/>
            </p:cNvPicPr>
            <p:nvPr/>
          </p:nvPicPr>
          <p:blipFill>
            <a:blip r:embed="rId6"/>
            <a:stretch>
              <a:fillRect/>
            </a:stretch>
          </p:blipFill>
          <p:spPr>
            <a:xfrm>
              <a:off x="6534831" y="4213962"/>
              <a:ext cx="1000126" cy="342900"/>
            </a:xfrm>
            <a:prstGeom prst="rect">
              <a:avLst/>
            </a:prstGeom>
          </p:spPr>
        </p:pic>
      </p:gr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db.collection.updateMany()</a:t>
            </a:r>
          </a:p>
        </p:txBody>
      </p:sp>
      <p:sp>
        <p:nvSpPr>
          <p:cNvPr id="7" name="Rectangle 6"/>
          <p:cNvSpPr/>
          <p:nvPr/>
        </p:nvSpPr>
        <p:spPr>
          <a:xfrm>
            <a:off x="1673188" y="762000"/>
            <a:ext cx="8845624" cy="677108"/>
          </a:xfrm>
          <a:prstGeom prst="rect">
            <a:avLst/>
          </a:prstGeom>
        </p:spPr>
        <p:txBody>
          <a:bodyPr wrap="square">
            <a:spAutoFit/>
          </a:bodyPr>
          <a:lstStyle/>
          <a:p>
            <a:r>
              <a:rPr lang="en-US" b="1" i="1" dirty="0">
                <a:solidFill>
                  <a:srgbClr val="036883"/>
                </a:solidFill>
                <a:latin typeface="Palatino Linotype" panose="02040502050505030304" pitchFamily="18" charset="0"/>
              </a:rPr>
              <a:t>updateMany()</a:t>
            </a:r>
            <a:r>
              <a:rPr lang="en-US" dirty="0"/>
              <a:t> updates </a:t>
            </a:r>
            <a:r>
              <a:rPr lang="en-US" dirty="0">
                <a:solidFill>
                  <a:srgbClr val="FF8C00"/>
                </a:solidFill>
              </a:rPr>
              <a:t>multiple</a:t>
            </a:r>
            <a:r>
              <a:rPr lang="en-US" dirty="0"/>
              <a:t> documents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8" name="Rectangle 7"/>
          <p:cNvSpPr/>
          <p:nvPr/>
        </p:nvSpPr>
        <p:spPr>
          <a:xfrm>
            <a:off x="1524000" y="1659468"/>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updateMany</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5" name="Rectangle 4"/>
          <p:cNvSpPr/>
          <p:nvPr/>
        </p:nvSpPr>
        <p:spPr>
          <a:xfrm>
            <a:off x="1556658" y="2181200"/>
            <a:ext cx="8962155" cy="400110"/>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upsert : true }</a:t>
            </a:r>
          </a:p>
        </p:txBody>
      </p:sp>
      <p:sp>
        <p:nvSpPr>
          <p:cNvPr id="2" name="Rectangle 1"/>
          <p:cNvSpPr/>
          <p:nvPr/>
        </p:nvSpPr>
        <p:spPr>
          <a:xfrm>
            <a:off x="1660229" y="5398532"/>
            <a:ext cx="9175340" cy="646331"/>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'yellow'</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'green'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787651064"/>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$inc</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$inc</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increments a field by a specified value.</a:t>
            </a:r>
          </a:p>
        </p:txBody>
      </p:sp>
    </p:spTree>
    <p:extLst>
      <p:ext uri="{BB962C8B-B14F-4D97-AF65-F5344CB8AC3E}">
        <p14:creationId xmlns:p14="http://schemas.microsoft.com/office/powerpoint/2010/main" val="1759580174"/>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$inc</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$inc</a:t>
            </a:r>
            <a:r>
              <a:rPr lang="en-US" dirty="0"/>
              <a:t> operator increments a field by a specified value.</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&lt;field1&gt;: &lt;amount1&gt;, &lt;field2&gt;: &lt;amount2&gt;, ... } }</a:t>
            </a:r>
          </a:p>
        </p:txBody>
      </p:sp>
      <p:sp>
        <p:nvSpPr>
          <p:cNvPr id="9" name="Rectangle 8"/>
          <p:cNvSpPr/>
          <p:nvPr/>
        </p:nvSpPr>
        <p:spPr>
          <a:xfrm>
            <a:off x="1673188" y="2354760"/>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1802460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a:solidFill>
                  <a:srgbClr val="FFFF00"/>
                </a:solidFill>
                <a:latin typeface="Arial" pitchFamily="34" charset="0"/>
                <a:cs typeface="Arial" pitchFamily="34" charset="0"/>
              </a:rPr>
              <a:t>Types of Data</a:t>
            </a:r>
            <a:endParaRPr lang="en-US" sz="3200" b="1" i="1" dirty="0">
              <a:solidFill>
                <a:srgbClr val="FFFF00"/>
              </a:solidFill>
              <a:latin typeface="Arial" pitchFamily="34" charset="0"/>
              <a:cs typeface="Arial" pitchFamily="34" charset="0"/>
            </a:endParaRPr>
          </a:p>
        </p:txBody>
      </p:sp>
      <p:sp>
        <p:nvSpPr>
          <p:cNvPr id="2" name="AutoShape 4" descr="Big Data">
            <a:extLst>
              <a:ext uri="{FF2B5EF4-FFF2-40B4-BE49-F238E27FC236}">
                <a16:creationId xmlns:a16="http://schemas.microsoft.com/office/drawing/2014/main" id="{18AD7EE6-ABDB-4214-8FAF-9A686CBFFA71}"/>
              </a:ext>
            </a:extLst>
          </p:cNvPr>
          <p:cNvSpPr>
            <a:spLocks noChangeAspect="1" noChangeArrowheads="1"/>
          </p:cNvSpPr>
          <p:nvPr/>
        </p:nvSpPr>
        <p:spPr bwMode="auto">
          <a:xfrm>
            <a:off x="5942807"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5" name="Picture 4">
            <a:extLst>
              <a:ext uri="{FF2B5EF4-FFF2-40B4-BE49-F238E27FC236}">
                <a16:creationId xmlns:a16="http://schemas.microsoft.com/office/drawing/2014/main" id="{B1118E38-D123-47A0-B778-FE2DF4912987}"/>
              </a:ext>
            </a:extLst>
          </p:cNvPr>
          <p:cNvPicPr>
            <a:picLocks noChangeAspect="1"/>
          </p:cNvPicPr>
          <p:nvPr/>
        </p:nvPicPr>
        <p:blipFill>
          <a:blip r:embed="rId2" cstate="print"/>
          <a:stretch>
            <a:fillRect/>
          </a:stretch>
        </p:blipFill>
        <p:spPr>
          <a:xfrm>
            <a:off x="4142582" y="1772817"/>
            <a:ext cx="3600450" cy="3819525"/>
          </a:xfrm>
          <a:prstGeom prst="rect">
            <a:avLst/>
          </a:prstGeom>
        </p:spPr>
      </p:pic>
      <p:sp>
        <p:nvSpPr>
          <p:cNvPr id="7" name="Rectangle 6">
            <a:extLst>
              <a:ext uri="{FF2B5EF4-FFF2-40B4-BE49-F238E27FC236}">
                <a16:creationId xmlns:a16="http://schemas.microsoft.com/office/drawing/2014/main" id="{77AC5AC2-05EF-4768-BB27-462605F875F9}"/>
              </a:ext>
            </a:extLst>
          </p:cNvPr>
          <p:cNvSpPr/>
          <p:nvPr/>
        </p:nvSpPr>
        <p:spPr>
          <a:xfrm>
            <a:off x="4405946" y="914448"/>
            <a:ext cx="1851789"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Semi-Structured</a:t>
            </a:r>
          </a:p>
        </p:txBody>
      </p:sp>
      <p:pic>
        <p:nvPicPr>
          <p:cNvPr id="8" name="Picture 7">
            <a:extLst>
              <a:ext uri="{FF2B5EF4-FFF2-40B4-BE49-F238E27FC236}">
                <a16:creationId xmlns:a16="http://schemas.microsoft.com/office/drawing/2014/main" id="{B01FBB5B-3941-4D68-B189-D4C24D6EDCD3}"/>
              </a:ext>
            </a:extLst>
          </p:cNvPr>
          <p:cNvPicPr>
            <a:picLocks noChangeAspect="1"/>
          </p:cNvPicPr>
          <p:nvPr/>
        </p:nvPicPr>
        <p:blipFill>
          <a:blip r:embed="rId3" cstate="print"/>
          <a:stretch>
            <a:fillRect/>
          </a:stretch>
        </p:blipFill>
        <p:spPr>
          <a:xfrm>
            <a:off x="407369" y="1409700"/>
            <a:ext cx="2600325" cy="4038600"/>
          </a:xfrm>
          <a:prstGeom prst="rect">
            <a:avLst/>
          </a:prstGeom>
        </p:spPr>
      </p:pic>
      <p:pic>
        <p:nvPicPr>
          <p:cNvPr id="9" name="Picture 8">
            <a:extLst>
              <a:ext uri="{FF2B5EF4-FFF2-40B4-BE49-F238E27FC236}">
                <a16:creationId xmlns:a16="http://schemas.microsoft.com/office/drawing/2014/main" id="{96593B7E-C28E-4DCF-A380-E4747E28E9D0}"/>
              </a:ext>
            </a:extLst>
          </p:cNvPr>
          <p:cNvPicPr>
            <a:picLocks noChangeAspect="1"/>
          </p:cNvPicPr>
          <p:nvPr/>
        </p:nvPicPr>
        <p:blipFill>
          <a:blip r:embed="rId4" cstate="print"/>
          <a:stretch>
            <a:fillRect/>
          </a:stretch>
        </p:blipFill>
        <p:spPr>
          <a:xfrm>
            <a:off x="8536609" y="2343150"/>
            <a:ext cx="3248025" cy="2476500"/>
          </a:xfrm>
          <a:prstGeom prst="rect">
            <a:avLst/>
          </a:prstGeom>
        </p:spPr>
      </p:pic>
      <p:sp>
        <p:nvSpPr>
          <p:cNvPr id="10" name="Rectangle 9">
            <a:extLst>
              <a:ext uri="{FF2B5EF4-FFF2-40B4-BE49-F238E27FC236}">
                <a16:creationId xmlns:a16="http://schemas.microsoft.com/office/drawing/2014/main" id="{4E5EA228-59D1-459B-944D-844973FAB145}"/>
              </a:ext>
            </a:extLst>
          </p:cNvPr>
          <p:cNvSpPr/>
          <p:nvPr/>
        </p:nvSpPr>
        <p:spPr>
          <a:xfrm>
            <a:off x="767408" y="914448"/>
            <a:ext cx="1261884"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Structured</a:t>
            </a:r>
            <a:endParaRPr lang="en-IN" dirty="0"/>
          </a:p>
        </p:txBody>
      </p:sp>
      <p:sp>
        <p:nvSpPr>
          <p:cNvPr id="12" name="Rectangle 11">
            <a:extLst>
              <a:ext uri="{FF2B5EF4-FFF2-40B4-BE49-F238E27FC236}">
                <a16:creationId xmlns:a16="http://schemas.microsoft.com/office/drawing/2014/main" id="{4B533DD1-1B5E-451B-836C-C54940E7FA33}"/>
              </a:ext>
            </a:extLst>
          </p:cNvPr>
          <p:cNvSpPr/>
          <p:nvPr/>
        </p:nvSpPr>
        <p:spPr>
          <a:xfrm>
            <a:off x="8976320" y="920135"/>
            <a:ext cx="1544012"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Unstructured</a:t>
            </a:r>
            <a:endParaRPr lang="en-IN" dirty="0"/>
          </a:p>
        </p:txBody>
      </p:sp>
      <p:sp>
        <p:nvSpPr>
          <p:cNvPr id="3" name="Rectangle 2">
            <a:extLst>
              <a:ext uri="{FF2B5EF4-FFF2-40B4-BE49-F238E27FC236}">
                <a16:creationId xmlns:a16="http://schemas.microsoft.com/office/drawing/2014/main" id="{A2141FC3-2BE7-402B-A935-CEC1D31F92B0}"/>
              </a:ext>
            </a:extLst>
          </p:cNvPr>
          <p:cNvSpPr/>
          <p:nvPr/>
        </p:nvSpPr>
        <p:spPr>
          <a:xfrm>
            <a:off x="263352" y="5951481"/>
            <a:ext cx="6912767" cy="646331"/>
          </a:xfrm>
          <a:prstGeom prst="rect">
            <a:avLst/>
          </a:prstGeom>
        </p:spPr>
        <p:txBody>
          <a:bodyPr wrap="square">
            <a:spAutoFit/>
          </a:bodyPr>
          <a:lstStyle/>
          <a:p>
            <a:r>
              <a:rPr lang="en-US" b="1" dirty="0">
                <a:solidFill>
                  <a:srgbClr val="036883"/>
                </a:solidFill>
                <a:latin typeface="arial" panose="020B0604020202020204" pitchFamily="34" charset="0"/>
              </a:rPr>
              <a:t>MongoDB</a:t>
            </a:r>
            <a:r>
              <a:rPr lang="en-US" dirty="0">
                <a:solidFill>
                  <a:srgbClr val="036883"/>
                </a:solidFill>
                <a:latin typeface="arial" panose="020B0604020202020204" pitchFamily="34" charset="0"/>
              </a:rPr>
              <a:t> stores </a:t>
            </a:r>
            <a:r>
              <a:rPr lang="en-US" b="1" dirty="0">
                <a:solidFill>
                  <a:srgbClr val="036883"/>
                </a:solidFill>
                <a:latin typeface="arial" panose="020B0604020202020204" pitchFamily="34" charset="0"/>
              </a:rPr>
              <a:t>documents</a:t>
            </a:r>
            <a:r>
              <a:rPr lang="en-US" dirty="0">
                <a:solidFill>
                  <a:srgbClr val="036883"/>
                </a:solidFill>
                <a:latin typeface="arial" panose="020B0604020202020204" pitchFamily="34" charset="0"/>
              </a:rPr>
              <a:t> (objects) in a format called </a:t>
            </a:r>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a:t>
            </a:r>
          </a:p>
          <a:p>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is a binary serialization of JSON</a:t>
            </a:r>
            <a:endParaRPr lang="en-IN" dirty="0">
              <a:solidFill>
                <a:srgbClr val="036883"/>
              </a:solidFill>
            </a:endParaRPr>
          </a:p>
        </p:txBody>
      </p:sp>
    </p:spTree>
    <p:extLst>
      <p:ext uri="{BB962C8B-B14F-4D97-AF65-F5344CB8AC3E}">
        <p14:creationId xmlns:p14="http://schemas.microsoft.com/office/powerpoint/2010/main" val="192106129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$unset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deletes a particular field.</a:t>
            </a: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Tree>
    <p:extLst>
      <p:ext uri="{BB962C8B-B14F-4D97-AF65-F5344CB8AC3E}">
        <p14:creationId xmlns:p14="http://schemas.microsoft.com/office/powerpoint/2010/main" val="3070696224"/>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$unset</a:t>
            </a:r>
            <a:r>
              <a:rPr lang="en-US" dirty="0">
                <a:solidFill>
                  <a:srgbClr val="FF8C00"/>
                </a:solidFill>
              </a:rPr>
              <a:t> </a:t>
            </a:r>
            <a:r>
              <a:rPr lang="en-US" dirty="0"/>
              <a:t>operator deletes a particular field.</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&lt;field1&gt;: "", ...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p:cNvSpPr/>
          <p:nvPr/>
        </p:nvSpPr>
        <p:spPr>
          <a:xfrm>
            <a:off x="119336" y="2461736"/>
            <a:ext cx="11701300"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994646"/>
                </a:solidFill>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613658472"/>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$rename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updates the name of a field.</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$rename</a:t>
            </a:r>
            <a:endParaRPr lang="en-US" dirty="0"/>
          </a:p>
        </p:txBody>
      </p:sp>
    </p:spTree>
    <p:extLst>
      <p:ext uri="{BB962C8B-B14F-4D97-AF65-F5344CB8AC3E}">
        <p14:creationId xmlns:p14="http://schemas.microsoft.com/office/powerpoint/2010/main" val="795036626"/>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$rename</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$rename </a:t>
            </a:r>
            <a:r>
              <a:rPr lang="en-US" dirty="0"/>
              <a:t>operator updates the name of a field.</a:t>
            </a:r>
            <a:endParaRPr lang="en-IN" dirty="0"/>
          </a:p>
        </p:txBody>
      </p:sp>
      <p:sp>
        <p:nvSpPr>
          <p:cNvPr id="8" name="Rectangle 7"/>
          <p:cNvSpPr/>
          <p:nvPr/>
        </p:nvSpPr>
        <p:spPr>
          <a:xfrm>
            <a:off x="1217712" y="1619508"/>
            <a:ext cx="9756576"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b="0" i="0" dirty="0">
                <a:solidFill>
                  <a:srgbClr val="061621"/>
                </a:solidFill>
                <a:effectLst/>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$rename</a:t>
            </a:r>
            <a:r>
              <a:rPr lang="en-US" dirty="0">
                <a:solidFill>
                  <a:srgbClr val="061621"/>
                </a:solidFill>
                <a:latin typeface="Source Code Pro" panose="020B0509030403020204" pitchFamily="49" charset="0"/>
                <a:ea typeface="Source Code Pro" panose="020B0509030403020204" pitchFamily="49" charset="0"/>
              </a:rPr>
              <a:t>: { &lt;oldfield1&gt;: &lt;newName1&gt;, &lt;oldfield2&gt;: &lt;newName2&gt;, ... } }</a:t>
            </a:r>
          </a:p>
        </p:txBody>
      </p:sp>
      <p:sp>
        <p:nvSpPr>
          <p:cNvPr id="9" name="Rectangle 8"/>
          <p:cNvSpPr/>
          <p:nvPr/>
        </p:nvSpPr>
        <p:spPr>
          <a:xfrm>
            <a:off x="299356" y="2731293"/>
            <a:ext cx="11593288"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634719328"/>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8" name="TextBox 7">
            <a:extLst>
              <a:ext uri="{FF2B5EF4-FFF2-40B4-BE49-F238E27FC236}">
                <a16:creationId xmlns:a16="http://schemas.microsoft.com/office/drawing/2014/main" id="{7D720DAB-9BBD-4CC5-AF42-D93D9497B120}"/>
              </a:ext>
            </a:extLst>
          </p:cNvPr>
          <p:cNvSpPr txBox="1"/>
          <p:nvPr/>
        </p:nvSpPr>
        <p:spPr>
          <a:xfrm>
            <a:off x="407368" y="2276872"/>
            <a:ext cx="11449272" cy="2492990"/>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appends a specified value to an array  &lt;field&gt;.</a:t>
            </a:r>
            <a:endParaRPr lang="en-IN" dirty="0">
              <a:latin typeface="Palatino Linotype" panose="02040502050505030304" pitchFamily="18" charset="0"/>
            </a:endParaRPr>
          </a:p>
          <a:p>
            <a:pPr marL="285750" indent="-285750">
              <a:buFont typeface="Arial" panose="020B0604020202020204" pitchFamily="34" charset="0"/>
              <a:buChar char="•"/>
            </a:pPr>
            <a:endParaRPr lang="en-IN" sz="600"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$each </a:t>
            </a:r>
            <a:r>
              <a:rPr lang="en-US" dirty="0">
                <a:latin typeface="Palatino Linotype" panose="02040502050505030304" pitchFamily="18" charset="0"/>
              </a:rPr>
              <a:t>with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to append multiple values to an array &lt;field&gt;.</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$pop </a:t>
            </a:r>
            <a:r>
              <a:rPr lang="en-US" dirty="0">
                <a:latin typeface="Palatino Linotype" panose="02040502050505030304" pitchFamily="18" charset="0"/>
              </a:rPr>
              <a:t>operator removes the first or last element of an array. Pass value of -1 to remove the first element of an array and 1 to remove the last element in an array.</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operator adds a value to an array unless the value is already present, in which case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does nothing to that array.</a:t>
            </a:r>
          </a:p>
        </p:txBody>
      </p:sp>
      <p:sp>
        <p:nvSpPr>
          <p:cNvPr id="9" name="Rectangle 8">
            <a:extLst>
              <a:ext uri="{FF2B5EF4-FFF2-40B4-BE49-F238E27FC236}">
                <a16:creationId xmlns:a16="http://schemas.microsoft.com/office/drawing/2014/main" id="{78A053DC-6FF0-46BB-9FC4-2DBE7EF22E00}"/>
              </a:ext>
            </a:extLst>
          </p:cNvPr>
          <p:cNvSpPr/>
          <p:nvPr/>
        </p:nvSpPr>
        <p:spPr>
          <a:xfrm>
            <a:off x="1556658" y="769347"/>
            <a:ext cx="9708248" cy="1384995"/>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061621"/>
                </a:solidFill>
                <a:latin typeface="Source Code Pro" panose="020B0509030403020204" pitchFamily="49" charset="0"/>
              </a:rPr>
              <a:t>value, value,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&lt;field&gt;: &lt;-1 | 1&gt;,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&lt;field1&gt;: &lt;value1&gt;,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1264360"/>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2" name="Rectangle 1"/>
          <p:cNvSpPr/>
          <p:nvPr/>
        </p:nvSpPr>
        <p:spPr>
          <a:xfrm>
            <a:off x="330188" y="2852936"/>
            <a:ext cx="11598460" cy="1600438"/>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publisher: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'abc</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publisher'</a:t>
            </a:r>
            <a:r>
              <a:rPr lang="en-IN" dirty="0">
                <a:latin typeface="Source Code Pro" panose="020B0509030403020204" pitchFamily="49" charset="0"/>
                <a:ea typeface="Source Code Pro" panose="020B0509030403020204" pitchFamily="49" charset="0"/>
              </a:rPr>
              <a:t>, founded: </a:t>
            </a:r>
            <a:r>
              <a:rPr lang="en-IN" dirty="0">
                <a:solidFill>
                  <a:srgbClr val="994646"/>
                </a:solidFill>
                <a:latin typeface="Source Code Pro" panose="020B0509030403020204" pitchFamily="49" charset="0"/>
                <a:ea typeface="Source Code Pro" panose="020B0509030403020204" pitchFamily="49" charset="0"/>
              </a:rPr>
              <a:t>1972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sz="4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languages: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dirty="0" err="1">
                <a:solidFill>
                  <a:srgbClr val="669900"/>
                </a:solidFill>
                <a:latin typeface="Source Code Pro" panose="020B0509030403020204" pitchFamily="49" charset="0"/>
                <a:ea typeface="Source Code Pro" panose="020B0509030403020204" pitchFamily="49" charset="0"/>
                <a:cs typeface="Calibri" panose="020F0502020204030204" pitchFamily="34" charset="0"/>
              </a:rPr>
              <a:t>french</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4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email: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$each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p:txBody>
      </p:sp>
      <p:sp>
        <p:nvSpPr>
          <p:cNvPr id="17" name="Rectangle 16">
            <a:extLst>
              <a:ext uri="{FF2B5EF4-FFF2-40B4-BE49-F238E27FC236}">
                <a16:creationId xmlns:a16="http://schemas.microsoft.com/office/drawing/2014/main" id="{6D7B71ED-369E-4850-9FCD-DC0F923DAED8}"/>
              </a:ext>
            </a:extLst>
          </p:cNvPr>
          <p:cNvSpPr/>
          <p:nvPr/>
        </p:nvSpPr>
        <p:spPr>
          <a:xfrm>
            <a:off x="1556658" y="769347"/>
            <a:ext cx="9708248" cy="1384995"/>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061621"/>
                </a:solidFill>
                <a:latin typeface="Source Code Pro" panose="020B0509030403020204" pitchFamily="49" charset="0"/>
              </a:rPr>
              <a:t>value, value,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&lt;field&gt;: &lt;-1 | 1&gt;,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&lt;field1&gt;: &lt;value1&gt;,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97035696"/>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sz="4700" dirty="0"/>
              <a:t>db.collection.findOneAndUpdate()</a:t>
            </a:r>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 single document based on the filter and sort criteria.</a:t>
            </a:r>
          </a:p>
        </p:txBody>
      </p:sp>
    </p:spTree>
    <p:extLst>
      <p:ext uri="{BB962C8B-B14F-4D97-AF65-F5344CB8AC3E}">
        <p14:creationId xmlns:p14="http://schemas.microsoft.com/office/powerpoint/2010/main" val="4262821016"/>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db.collection.findOneAndUpdate()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findOneAndUpdate() </a:t>
            </a:r>
            <a:r>
              <a:rPr lang="en-US" dirty="0"/>
              <a:t>updates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611868"/>
            <a:ext cx="939653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findOneAndUpdate</a:t>
            </a:r>
            <a:r>
              <a:rPr lang="en-US" dirty="0">
                <a:solidFill>
                  <a:srgbClr val="061621"/>
                </a:solidFill>
                <a:latin typeface="Source Code Pro" panose="020B0509030403020204" pitchFamily="49" charset="0"/>
                <a:ea typeface="Source Code Pro" panose="020B0509030403020204" pitchFamily="49" charset="0"/>
              </a:rPr>
              <a:t>({ filter }, { update }, { options })</a:t>
            </a:r>
          </a:p>
        </p:txBody>
      </p:sp>
    </p:spTree>
    <p:extLst>
      <p:ext uri="{BB962C8B-B14F-4D97-AF65-F5344CB8AC3E}">
        <p14:creationId xmlns:p14="http://schemas.microsoft.com/office/powerpoint/2010/main" val="3613658472"/>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db.collection.replaceOne()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Replaces a single document within the collection based on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filter.</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4262821016"/>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db.collection.replaceOne()</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replaceOne()</a:t>
            </a:r>
            <a:r>
              <a:rPr lang="en-US" dirty="0"/>
              <a:t> replaces a single document within the collection based on the filter.</a:t>
            </a:r>
            <a:endParaRPr lang="en-IN" dirty="0"/>
          </a:p>
        </p:txBody>
      </p:sp>
      <p:sp>
        <p:nvSpPr>
          <p:cNvPr id="8" name="Rectangle 7"/>
          <p:cNvSpPr/>
          <p:nvPr/>
        </p:nvSpPr>
        <p:spPr>
          <a:xfrm>
            <a:off x="1524000" y="1611868"/>
            <a:ext cx="89154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replaceOne</a:t>
            </a:r>
            <a:r>
              <a:rPr lang="en-US" dirty="0">
                <a:solidFill>
                  <a:srgbClr val="061621"/>
                </a:solidFill>
                <a:latin typeface="Source Code Pro" panose="020B0509030403020204" pitchFamily="49" charset="0"/>
                <a:ea typeface="Source Code Pro" panose="020B0509030403020204" pitchFamily="49" charset="0"/>
              </a:rPr>
              <a:t>(filter, replacement, options)</a:t>
            </a:r>
          </a:p>
        </p:txBody>
      </p:sp>
      <p:sp>
        <p:nvSpPr>
          <p:cNvPr id="9" name="Rectangle 8"/>
          <p:cNvSpPr/>
          <p:nvPr/>
        </p:nvSpPr>
        <p:spPr>
          <a:xfrm>
            <a:off x="1673188" y="2354760"/>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replaceOne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y: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1375496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a:solidFill>
                  <a:srgbClr val="FFFF00"/>
                </a:solidFill>
                <a:latin typeface="Arial" pitchFamily="34" charset="0"/>
                <a:cs typeface="Arial" pitchFamily="34" charset="0"/>
              </a:rPr>
              <a:t>Types of Data</a:t>
            </a:r>
            <a:endParaRPr lang="en-US" sz="3200" b="1" i="1" dirty="0">
              <a:solidFill>
                <a:srgbClr val="FFFF00"/>
              </a:solidFill>
              <a:latin typeface="Arial" pitchFamily="34" charset="0"/>
              <a:cs typeface="Arial" pitchFamily="34" charset="0"/>
            </a:endParaRPr>
          </a:p>
        </p:txBody>
      </p:sp>
      <p:sp>
        <p:nvSpPr>
          <p:cNvPr id="5" name="Rectangle 4"/>
          <p:cNvSpPr/>
          <p:nvPr/>
        </p:nvSpPr>
        <p:spPr>
          <a:xfrm>
            <a:off x="309522" y="785795"/>
            <a:ext cx="11572956" cy="4216539"/>
          </a:xfrm>
          <a:prstGeom prst="rect">
            <a:avLst/>
          </a:prstGeom>
        </p:spPr>
        <p:txBody>
          <a:bodyPr wrap="square">
            <a:spAutoFit/>
          </a:bodyPr>
          <a:lstStyle/>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Structured</a:t>
            </a:r>
            <a:endParaRPr lang="en-US" sz="2000" dirty="0">
              <a:solidFill>
                <a:schemeClr val="accent1">
                  <a:lumMod val="75000"/>
                </a:schemeClr>
              </a:solidFill>
              <a:latin typeface="Palatino Linotype" panose="02040502050505030304" pitchFamily="18" charset="0"/>
            </a:endParaRPr>
          </a:p>
          <a:p>
            <a:pPr marL="363538"/>
            <a:r>
              <a:rPr lang="en-US" dirty="0">
                <a:latin typeface="Palatino Linotype" panose="02040502050505030304" pitchFamily="18" charset="0"/>
              </a:rPr>
              <a:t>The data that can be stored and processed in a fixed format is called as Structured Data. Data stored in a relational database management system (RDBMS) is one example of  ‘structured’ data. It is easy to process structured data as it has a fixed schema. Structured Query Language (SQL) is often used to manage such kind of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Semi-Structured</a:t>
            </a:r>
          </a:p>
          <a:p>
            <a:pPr marL="363538"/>
            <a:r>
              <a:rPr lang="en-US" dirty="0">
                <a:latin typeface="Palatino Linotype" panose="02040502050505030304" pitchFamily="18" charset="0"/>
              </a:rPr>
              <a:t>Semi-Structured Data is a type of data which does not have a formal structure of a data model, i.e. a table definition in a relational DBMS,  XML files or JSON documents are examples of semi-structured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Unstructured</a:t>
            </a:r>
          </a:p>
          <a:p>
            <a:pPr marL="363538"/>
            <a:r>
              <a:rPr lang="en-US" dirty="0">
                <a:latin typeface="Palatino Linotype" panose="02040502050505030304" pitchFamily="18" charset="0"/>
              </a:rPr>
              <a:t>The data which have unknown form and cannot be stored in RDBMS and cannot be analyzed unless it is transformed into a structured format is called as unstructured data. Text Files and multimedia contents like images, audios, videos are example of unstructured data. </a:t>
            </a:r>
            <a:r>
              <a:rPr lang="en-US" b="1" dirty="0">
                <a:latin typeface="Palatino Linotype" panose="02040502050505030304" pitchFamily="18" charset="0"/>
              </a:rPr>
              <a:t> </a:t>
            </a:r>
            <a:endParaRPr lang="en-US" dirty="0">
              <a:latin typeface="Palatino Linotype" panose="02040502050505030304" pitchFamily="18" charset="0"/>
            </a:endParaRPr>
          </a:p>
        </p:txBody>
      </p:sp>
      <p:cxnSp>
        <p:nvCxnSpPr>
          <p:cNvPr id="8" name="Straight Connector 7">
            <a:extLst>
              <a:ext uri="{FF2B5EF4-FFF2-40B4-BE49-F238E27FC236}">
                <a16:creationId xmlns:a16="http://schemas.microsoft.com/office/drawing/2014/main" id="{6F879979-E180-4CA7-A269-41C4EBDFDCD8}"/>
              </a:ext>
            </a:extLst>
          </p:cNvPr>
          <p:cNvCxnSpPr/>
          <p:nvPr/>
        </p:nvCxnSpPr>
        <p:spPr>
          <a:xfrm>
            <a:off x="309522" y="5661248"/>
            <a:ext cx="1140310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269415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 &amp; db.collection.deleteMany()</a:t>
            </a:r>
            <a:endParaRPr lang="en-US" dirty="0"/>
          </a:p>
          <a:p>
            <a:endParaRPr lang="en-US" dirty="0"/>
          </a:p>
        </p:txBody>
      </p:sp>
      <p:sp>
        <p:nvSpPr>
          <p:cNvPr id="3" name="Rectangle 2"/>
          <p:cNvSpPr/>
          <p:nvPr/>
        </p:nvSpPr>
        <p:spPr>
          <a:xfrm>
            <a:off x="1943100" y="3779748"/>
            <a:ext cx="8305800"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single document from a collection.</a:t>
            </a:r>
          </a:p>
        </p:txBody>
      </p:sp>
    </p:spTree>
    <p:extLst>
      <p:ext uri="{BB962C8B-B14F-4D97-AF65-F5344CB8AC3E}">
        <p14:creationId xmlns:p14="http://schemas.microsoft.com/office/powerpoint/2010/main" val="3719896549"/>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 db.collection.deleteMany()</a:t>
            </a:r>
          </a:p>
        </p:txBody>
      </p:sp>
      <p:sp>
        <p:nvSpPr>
          <p:cNvPr id="7" name="Rectangle 6"/>
          <p:cNvSpPr/>
          <p:nvPr/>
        </p:nvSpPr>
        <p:spPr>
          <a:xfrm>
            <a:off x="1524000" y="1338065"/>
            <a:ext cx="9144000" cy="1107996"/>
          </a:xfrm>
          <a:prstGeom prst="rect">
            <a:avLst/>
          </a:prstGeom>
        </p:spPr>
        <p:txBody>
          <a:bodyPr wrap="square">
            <a:spAutoFit/>
          </a:bodyPr>
          <a:lstStyle/>
          <a:p>
            <a:r>
              <a:rPr lang="en-US" b="1" i="1" dirty="0">
                <a:solidFill>
                  <a:srgbClr val="036883"/>
                </a:solidFill>
                <a:latin typeface="Palatino Linotype" panose="02040502050505030304" pitchFamily="18" charset="0"/>
              </a:rPr>
              <a:t>deleteOne()</a:t>
            </a:r>
            <a:r>
              <a:rPr lang="en-US" dirty="0"/>
              <a:t> removes a </a:t>
            </a:r>
            <a:r>
              <a:rPr lang="en-US" b="1" dirty="0">
                <a:solidFill>
                  <a:srgbClr val="FF8C00"/>
                </a:solidFill>
              </a:rPr>
              <a:t>single</a:t>
            </a:r>
            <a:r>
              <a:rPr lang="en-US" dirty="0"/>
              <a:t> document from a collection. Specify an empty document { } to delete the first document returned in the collection.</a:t>
            </a:r>
          </a:p>
          <a:p>
            <a:endParaRPr lang="en-US" sz="1200" dirty="0"/>
          </a:p>
          <a:p>
            <a:r>
              <a:rPr lang="en-US" b="1" i="1" dirty="0">
                <a:solidFill>
                  <a:srgbClr val="036883"/>
                </a:solidFill>
                <a:latin typeface="Palatino Linotype" panose="02040502050505030304" pitchFamily="18" charset="0"/>
              </a:rPr>
              <a:t>deleteMany()</a:t>
            </a:r>
            <a:r>
              <a:rPr lang="en-US" dirty="0"/>
              <a:t> removes </a:t>
            </a:r>
            <a:r>
              <a:rPr lang="en-US" b="1" dirty="0">
                <a:solidFill>
                  <a:srgbClr val="FF8C00"/>
                </a:solidFill>
              </a:rPr>
              <a:t>all</a:t>
            </a:r>
            <a:r>
              <a:rPr lang="en-US" dirty="0"/>
              <a:t> documents that match the filter from a collection.</a:t>
            </a:r>
            <a:endParaRPr lang="en-IN" dirty="0"/>
          </a:p>
        </p:txBody>
      </p:sp>
      <p:sp>
        <p:nvSpPr>
          <p:cNvPr id="8" name="Rectangle 7"/>
          <p:cNvSpPr/>
          <p:nvPr/>
        </p:nvSpPr>
        <p:spPr>
          <a:xfrm>
            <a:off x="1524000" y="2924944"/>
            <a:ext cx="9144000"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deleteOne</a:t>
            </a:r>
            <a:r>
              <a:rPr lang="en-US" dirty="0">
                <a:solidFill>
                  <a:srgbClr val="061621"/>
                </a:solidFill>
                <a:latin typeface="Source Code Pro" panose="020B0509030403020204" pitchFamily="49" charset="0"/>
                <a:ea typeface="Source Code Pro" panose="020B0509030403020204" pitchFamily="49" charset="0"/>
              </a:rPr>
              <a:t>({ filter })</a:t>
            </a:r>
          </a:p>
          <a:p>
            <a:endParaRPr lang="en-US" sz="800" dirty="0">
              <a:solidFill>
                <a:srgbClr val="061621"/>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deleteMany</a:t>
            </a:r>
            <a:r>
              <a:rPr lang="en-US" dirty="0">
                <a:solidFill>
                  <a:srgbClr val="061621"/>
                </a:solidFill>
                <a:latin typeface="Source Code Pro" panose="020B0509030403020204" pitchFamily="49" charset="0"/>
                <a:ea typeface="Source Code Pro" panose="020B0509030403020204" pitchFamily="49" charset="0"/>
              </a:rPr>
              <a:t>({ filter })</a:t>
            </a:r>
          </a:p>
        </p:txBody>
      </p:sp>
      <p:sp>
        <p:nvSpPr>
          <p:cNvPr id="5" name="Rectangle 4"/>
          <p:cNvSpPr/>
          <p:nvPr/>
        </p:nvSpPr>
        <p:spPr>
          <a:xfrm>
            <a:off x="1673188" y="4082296"/>
            <a:ext cx="8766212" cy="193899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696592824"/>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db.collection.findOneAndDelete()</a:t>
            </a:r>
          </a:p>
        </p:txBody>
      </p:sp>
      <p:sp>
        <p:nvSpPr>
          <p:cNvPr id="3" name="Rectangle 2"/>
          <p:cNvSpPr/>
          <p:nvPr/>
        </p:nvSpPr>
        <p:spPr>
          <a:xfrm>
            <a:off x="1751298" y="2926685"/>
            <a:ext cx="86894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Deletes a single document based on the filter and sort criteria, returning the deleted document.</a:t>
            </a:r>
          </a:p>
        </p:txBody>
      </p:sp>
    </p:spTree>
    <p:extLst>
      <p:ext uri="{BB962C8B-B14F-4D97-AF65-F5344CB8AC3E}">
        <p14:creationId xmlns:p14="http://schemas.microsoft.com/office/powerpoint/2010/main" val="4110389760"/>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db.collection.findOneAndDelete()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findOneAndDelete() </a:t>
            </a:r>
            <a:r>
              <a:rPr lang="en-US" dirty="0"/>
              <a:t>deletes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916660"/>
            <a:ext cx="975657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findOneAndDelete</a:t>
            </a:r>
            <a:r>
              <a:rPr lang="en-US" dirty="0">
                <a:solidFill>
                  <a:srgbClr val="061621"/>
                </a:solidFill>
                <a:latin typeface="Source Code Pro" panose="020B0509030403020204" pitchFamily="49" charset="0"/>
                <a:ea typeface="Source Code Pro" panose="020B0509030403020204" pitchFamily="49" charset="0"/>
              </a:rPr>
              <a:t>({ filter }, [ { sort },{ projection }])</a:t>
            </a:r>
          </a:p>
        </p:txBody>
      </p:sp>
      <p:sp>
        <p:nvSpPr>
          <p:cNvPr id="5" name="Rectangle 4"/>
          <p:cNvSpPr/>
          <p:nvPr/>
        </p:nvSpPr>
        <p:spPr>
          <a:xfrm>
            <a:off x="1260004" y="2780928"/>
            <a:ext cx="967199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771916804"/>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4290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aggregate()</a:t>
            </a:r>
            <a:endParaRPr lang="en-US" dirty="0"/>
          </a:p>
        </p:txBody>
      </p:sp>
      <p:sp>
        <p:nvSpPr>
          <p:cNvPr id="3" name="Rectangle 2"/>
          <p:cNvSpPr/>
          <p:nvPr/>
        </p:nvSpPr>
        <p:spPr>
          <a:xfrm>
            <a:off x="1523490" y="4311392"/>
            <a:ext cx="914501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 aggregation, the result of one stage is simply passed to another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8273939" y="478961"/>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sp>
        <p:nvSpPr>
          <p:cNvPr id="5" name="Rectangle 4"/>
          <p:cNvSpPr/>
          <p:nvPr/>
        </p:nvSpPr>
        <p:spPr>
          <a:xfrm>
            <a:off x="263352" y="481938"/>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graphicFrame>
        <p:nvGraphicFramePr>
          <p:cNvPr id="7" name="Table 6">
            <a:extLst>
              <a:ext uri="{FF2B5EF4-FFF2-40B4-BE49-F238E27FC236}">
                <a16:creationId xmlns:a16="http://schemas.microsoft.com/office/drawing/2014/main" id="{93D2B365-AA4F-4C08-8DB3-3C56EC163CDA}"/>
              </a:ext>
            </a:extLst>
          </p:cNvPr>
          <p:cNvGraphicFramePr>
            <a:graphicFrameLocks noGrp="1"/>
          </p:cNvGraphicFramePr>
          <p:nvPr>
            <p:extLst>
              <p:ext uri="{D42A27DB-BD31-4B8C-83A1-F6EECF244321}">
                <p14:modId xmlns:p14="http://schemas.microsoft.com/office/powerpoint/2010/main" val="1265151733"/>
              </p:ext>
            </p:extLst>
          </p:nvPr>
        </p:nvGraphicFramePr>
        <p:xfrm>
          <a:off x="0" y="1218456"/>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chemeClr val="accent6">
                              <a:lumMod val="75000"/>
                            </a:schemeClr>
                          </a:solidFill>
                        </a:rPr>
                        <a:t>WHERE</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document</a:t>
                      </a: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chemeClr val="accent6">
                              <a:lumMod val="75000"/>
                            </a:schemeClr>
                          </a:solidFill>
                        </a:rPr>
                        <a:t>HAVING</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chemeClr val="accent6">
                              <a:lumMod val="75000"/>
                            </a:schemeClr>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chemeClr val="accent6">
                              <a:lumMod val="75000"/>
                            </a:schemeClr>
                          </a:solidFill>
                        </a:rPr>
                        <a:t>TOP</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8" name="Table 7">
            <a:extLst>
              <a:ext uri="{FF2B5EF4-FFF2-40B4-BE49-F238E27FC236}">
                <a16:creationId xmlns:a16="http://schemas.microsoft.com/office/drawing/2014/main" id="{3E21AF42-E872-4374-9742-0A0905040C42}"/>
              </a:ext>
            </a:extLst>
          </p:cNvPr>
          <p:cNvGraphicFramePr>
            <a:graphicFrameLocks noGrp="1"/>
          </p:cNvGraphicFramePr>
          <p:nvPr>
            <p:extLst>
              <p:ext uri="{D42A27DB-BD31-4B8C-83A1-F6EECF244321}">
                <p14:modId xmlns:p14="http://schemas.microsoft.com/office/powerpoint/2010/main" val="3017922240"/>
              </p:ext>
            </p:extLst>
          </p:nvPr>
        </p:nvGraphicFramePr>
        <p:xfrm>
          <a:off x="-2" y="2226568"/>
          <a:ext cx="12192000" cy="1158240"/>
        </p:xfrm>
        <a:graphic>
          <a:graphicData uri="http://schemas.openxmlformats.org/drawingml/2006/table">
            <a:tbl>
              <a:tblPr firstRow="1" bandRow="1">
                <a:tableStyleId>{5940675A-B579-460E-94D1-54222C63F5DA}</a:tableStyleId>
              </a:tblPr>
              <a:tblGrid>
                <a:gridCol w="1127450">
                  <a:extLst>
                    <a:ext uri="{9D8B030D-6E8A-4147-A177-3AD203B41FA5}">
                      <a16:colId xmlns:a16="http://schemas.microsoft.com/office/drawing/2014/main" val="20000"/>
                    </a:ext>
                  </a:extLst>
                </a:gridCol>
                <a:gridCol w="1080116">
                  <a:extLst>
                    <a:ext uri="{9D8B030D-6E8A-4147-A177-3AD203B41FA5}">
                      <a16:colId xmlns:a16="http://schemas.microsoft.com/office/drawing/2014/main" val="20001"/>
                    </a:ext>
                  </a:extLst>
                </a:gridCol>
                <a:gridCol w="1584177">
                  <a:extLst>
                    <a:ext uri="{9D8B030D-6E8A-4147-A177-3AD203B41FA5}">
                      <a16:colId xmlns:a16="http://schemas.microsoft.com/office/drawing/2014/main" val="1005391357"/>
                    </a:ext>
                  </a:extLst>
                </a:gridCol>
                <a:gridCol w="1224137">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5">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$unset</a:t>
                      </a:r>
                    </a:p>
                    <a:p>
                      <a:pPr algn="ctr"/>
                      <a:r>
                        <a:rPr lang="en-US" sz="1600" dirty="0">
                          <a:solidFill>
                            <a:schemeClr val="accent6">
                              <a:lumMod val="75000"/>
                            </a:schemeClr>
                          </a:solidFill>
                        </a:rPr>
                        <a:t>REMOVE fields from output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$out</a:t>
                      </a:r>
                    </a:p>
                    <a:p>
                      <a:pPr algn="ctr"/>
                      <a:r>
                        <a:rPr lang="en-US" sz="1600" dirty="0">
                          <a:solidFill>
                            <a:schemeClr val="accent6">
                              <a:lumMod val="75000"/>
                            </a:schemeClr>
                          </a:solidFill>
                        </a:rPr>
                        <a:t>NEW Collection</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320010287"/>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db.collection.aggregate()</a:t>
            </a:r>
          </a:p>
        </p:txBody>
      </p:sp>
      <p:sp>
        <p:nvSpPr>
          <p:cNvPr id="8" name="Rectangle 7"/>
          <p:cNvSpPr/>
          <p:nvPr/>
        </p:nvSpPr>
        <p:spPr>
          <a:xfrm>
            <a:off x="191344" y="3923764"/>
            <a:ext cx="11809312"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collection.aggregate</a:t>
            </a:r>
            <a:r>
              <a:rPr lang="en-US" dirty="0">
                <a:solidFill>
                  <a:srgbClr val="061621"/>
                </a:solidFill>
                <a:latin typeface="Source Code Pro" panose="020B0509030403020204" pitchFamily="49" charset="0"/>
                <a:ea typeface="Source Code Pro" panose="020B0509030403020204" pitchFamily="49" charset="0"/>
              </a:rPr>
              <a:t>( [ { &lt;stage1&gt; }, { &lt;stage2&gt; }, ..., { &lt;stageN&gt; } ] )</a:t>
            </a:r>
          </a:p>
        </p:txBody>
      </p:sp>
      <p:sp>
        <p:nvSpPr>
          <p:cNvPr id="5" name="Rectangle 4"/>
          <p:cNvSpPr/>
          <p:nvPr/>
        </p:nvSpPr>
        <p:spPr>
          <a:xfrm>
            <a:off x="191344" y="4545415"/>
            <a:ext cx="87662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a:extLst>
              <a:ext uri="{FF2B5EF4-FFF2-40B4-BE49-F238E27FC236}">
                <a16:creationId xmlns:a16="http://schemas.microsoft.com/office/drawing/2014/main" id="{E3C359F6-E868-4C9C-BD0F-306B11723EEB}"/>
              </a:ext>
            </a:extLst>
          </p:cNvPr>
          <p:cNvSpPr/>
          <p:nvPr/>
        </p:nvSpPr>
        <p:spPr>
          <a:xfrm>
            <a:off x="191344" y="807095"/>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
        <p:nvSpPr>
          <p:cNvPr id="4" name="Rectangle 3">
            <a:extLst>
              <a:ext uri="{FF2B5EF4-FFF2-40B4-BE49-F238E27FC236}">
                <a16:creationId xmlns:a16="http://schemas.microsoft.com/office/drawing/2014/main" id="{5BB66185-96C5-4114-B241-78811FE3F387}"/>
              </a:ext>
            </a:extLst>
          </p:cNvPr>
          <p:cNvSpPr/>
          <p:nvPr/>
        </p:nvSpPr>
        <p:spPr>
          <a:xfrm>
            <a:off x="8273106" y="806352"/>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graphicFrame>
        <p:nvGraphicFramePr>
          <p:cNvPr id="9" name="Table 8">
            <a:extLst>
              <a:ext uri="{FF2B5EF4-FFF2-40B4-BE49-F238E27FC236}">
                <a16:creationId xmlns:a16="http://schemas.microsoft.com/office/drawing/2014/main" id="{0433048C-85F5-40C3-B2F6-BD4B19A3010D}"/>
              </a:ext>
            </a:extLst>
          </p:cNvPr>
          <p:cNvGraphicFramePr>
            <a:graphicFrameLocks noGrp="1"/>
          </p:cNvGraphicFramePr>
          <p:nvPr>
            <p:extLst>
              <p:ext uri="{D42A27DB-BD31-4B8C-83A1-F6EECF244321}">
                <p14:modId xmlns:p14="http://schemas.microsoft.com/office/powerpoint/2010/main" val="789122826"/>
              </p:ext>
            </p:extLst>
          </p:nvPr>
        </p:nvGraphicFramePr>
        <p:xfrm>
          <a:off x="0" y="1506488"/>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chemeClr val="accent6">
                              <a:lumMod val="75000"/>
                            </a:schemeClr>
                          </a:solidFill>
                        </a:rPr>
                        <a:t>WHERE</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document</a:t>
                      </a: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chemeClr val="accent6">
                              <a:lumMod val="75000"/>
                            </a:schemeClr>
                          </a:solidFill>
                        </a:rPr>
                        <a:t>HAVING</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chemeClr val="accent6">
                              <a:lumMod val="75000"/>
                            </a:schemeClr>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chemeClr val="accent6">
                              <a:lumMod val="75000"/>
                            </a:schemeClr>
                          </a:solidFill>
                        </a:rPr>
                        <a:t>TOP</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11" name="Table 10">
            <a:extLst>
              <a:ext uri="{FF2B5EF4-FFF2-40B4-BE49-F238E27FC236}">
                <a16:creationId xmlns:a16="http://schemas.microsoft.com/office/drawing/2014/main" id="{23842D7B-2C27-4ECD-B17D-C8866BF3116F}"/>
              </a:ext>
            </a:extLst>
          </p:cNvPr>
          <p:cNvGraphicFramePr>
            <a:graphicFrameLocks noGrp="1"/>
          </p:cNvGraphicFramePr>
          <p:nvPr>
            <p:extLst>
              <p:ext uri="{D42A27DB-BD31-4B8C-83A1-F6EECF244321}">
                <p14:modId xmlns:p14="http://schemas.microsoft.com/office/powerpoint/2010/main" val="88033132"/>
              </p:ext>
            </p:extLst>
          </p:nvPr>
        </p:nvGraphicFramePr>
        <p:xfrm>
          <a:off x="-2" y="2486784"/>
          <a:ext cx="12192000" cy="1158240"/>
        </p:xfrm>
        <a:graphic>
          <a:graphicData uri="http://schemas.openxmlformats.org/drawingml/2006/table">
            <a:tbl>
              <a:tblPr firstRow="1" bandRow="1">
                <a:tableStyleId>{5940675A-B579-460E-94D1-54222C63F5DA}</a:tableStyleId>
              </a:tblPr>
              <a:tblGrid>
                <a:gridCol w="1127450">
                  <a:extLst>
                    <a:ext uri="{9D8B030D-6E8A-4147-A177-3AD203B41FA5}">
                      <a16:colId xmlns:a16="http://schemas.microsoft.com/office/drawing/2014/main" val="20000"/>
                    </a:ext>
                  </a:extLst>
                </a:gridCol>
                <a:gridCol w="1080116">
                  <a:extLst>
                    <a:ext uri="{9D8B030D-6E8A-4147-A177-3AD203B41FA5}">
                      <a16:colId xmlns:a16="http://schemas.microsoft.com/office/drawing/2014/main" val="20001"/>
                    </a:ext>
                  </a:extLst>
                </a:gridCol>
                <a:gridCol w="1584177">
                  <a:extLst>
                    <a:ext uri="{9D8B030D-6E8A-4147-A177-3AD203B41FA5}">
                      <a16:colId xmlns:a16="http://schemas.microsoft.com/office/drawing/2014/main" val="1005391357"/>
                    </a:ext>
                  </a:extLst>
                </a:gridCol>
                <a:gridCol w="1224137">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5">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$unset</a:t>
                      </a:r>
                    </a:p>
                    <a:p>
                      <a:pPr algn="ctr"/>
                      <a:r>
                        <a:rPr lang="en-US" sz="1600" dirty="0">
                          <a:solidFill>
                            <a:schemeClr val="accent6">
                              <a:lumMod val="75000"/>
                            </a:schemeClr>
                          </a:solidFill>
                        </a:rPr>
                        <a:t>REMOVE fields from output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$out</a:t>
                      </a:r>
                    </a:p>
                    <a:p>
                      <a:pPr algn="ctr"/>
                      <a:r>
                        <a:rPr lang="en-US" sz="1600" dirty="0">
                          <a:solidFill>
                            <a:schemeClr val="accent6">
                              <a:lumMod val="75000"/>
                            </a:schemeClr>
                          </a:solidFill>
                        </a:rPr>
                        <a:t>NEW Collection</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430102903"/>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aggregation &lt;stageOperators&gt;  and aggregation &lt;expression&gt;</a:t>
            </a:r>
          </a:p>
        </p:txBody>
      </p:sp>
      <p:sp>
        <p:nvSpPr>
          <p:cNvPr id="7" name="Rectangle 6"/>
          <p:cNvSpPr/>
          <p:nvPr/>
        </p:nvSpPr>
        <p:spPr>
          <a:xfrm>
            <a:off x="1673188" y="1254825"/>
            <a:ext cx="8845624" cy="369332"/>
          </a:xfrm>
          <a:prstGeom prst="rect">
            <a:avLst/>
          </a:prstGeom>
        </p:spPr>
        <p:txBody>
          <a:bodyPr wrap="square">
            <a:spAutoFit/>
          </a:bodyPr>
          <a:lstStyle/>
          <a:p>
            <a:r>
              <a:rPr lang="en-US" dirty="0"/>
              <a:t>Each sage starts with stage operator.</a:t>
            </a:r>
            <a:endParaRPr lang="en-IN" dirty="0"/>
          </a:p>
        </p:txBody>
      </p:sp>
      <p:sp>
        <p:nvSpPr>
          <p:cNvPr id="8" name="Rectangle 7"/>
          <p:cNvSpPr/>
          <p:nvPr/>
        </p:nvSpPr>
        <p:spPr>
          <a:xfrm>
            <a:off x="1673188" y="1764268"/>
            <a:ext cx="876126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$&lt;stageOperator&gt; : { } }</a:t>
            </a:r>
          </a:p>
        </p:txBody>
      </p:sp>
      <p:sp>
        <p:nvSpPr>
          <p:cNvPr id="9" name="Rectangle 8"/>
          <p:cNvSpPr/>
          <p:nvPr/>
        </p:nvSpPr>
        <p:spPr>
          <a:xfrm>
            <a:off x="7248128" y="1593526"/>
            <a:ext cx="4616776" cy="461665"/>
          </a:xfrm>
          <a:prstGeom prst="rect">
            <a:avLst/>
          </a:prstGeom>
        </p:spPr>
        <p:txBody>
          <a:bodyPr wrap="square">
            <a:spAutoFit/>
          </a:bodyPr>
          <a:lstStyle/>
          <a:p>
            <a:r>
              <a:rPr lang="en-US" dirty="0"/>
              <a:t>Each aggregation expression starts with </a:t>
            </a:r>
            <a:r>
              <a:rPr lang="en-US" sz="2400" dirty="0">
                <a:solidFill>
                  <a:srgbClr val="B22251"/>
                </a:solidFill>
              </a:rPr>
              <a:t>$ </a:t>
            </a:r>
            <a:r>
              <a:rPr lang="en-US" dirty="0"/>
              <a:t>sign.</a:t>
            </a:r>
            <a:endParaRPr lang="en-IN" dirty="0"/>
          </a:p>
        </p:txBody>
      </p:sp>
      <p:sp>
        <p:nvSpPr>
          <p:cNvPr id="10" name="Rectangle 9"/>
          <p:cNvSpPr/>
          <p:nvPr/>
        </p:nvSpPr>
        <p:spPr>
          <a:xfrm>
            <a:off x="7248128" y="2140465"/>
            <a:ext cx="4422811" cy="430887"/>
          </a:xfrm>
          <a:prstGeom prst="rect">
            <a:avLst/>
          </a:prstGeom>
        </p:spPr>
        <p:txBody>
          <a:bodyPr wrap="square">
            <a:spAutoFit/>
          </a:bodyPr>
          <a:lstStyle/>
          <a:p>
            <a:r>
              <a:rPr lang="en-US" sz="2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'$&lt;fieldName&gt;'</a:t>
            </a:r>
          </a:p>
        </p:txBody>
      </p:sp>
      <p:sp>
        <p:nvSpPr>
          <p:cNvPr id="11" name="Rectangle 10"/>
          <p:cNvSpPr/>
          <p:nvPr/>
        </p:nvSpPr>
        <p:spPr>
          <a:xfrm>
            <a:off x="1653309" y="2420888"/>
            <a:ext cx="5214900" cy="738664"/>
          </a:xfrm>
          <a:prstGeom prst="rect">
            <a:avLst/>
          </a:prstGeom>
        </p:spPr>
        <p:txBody>
          <a:bodyPr wrap="square">
            <a:spAutoFit/>
          </a:bodyPr>
          <a:lstStyle/>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$match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'manager'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a:p>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$group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_id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p:txBody>
      </p:sp>
      <p:graphicFrame>
        <p:nvGraphicFramePr>
          <p:cNvPr id="2" name="Table 1"/>
          <p:cNvGraphicFramePr>
            <a:graphicFrameLocks noGrp="1"/>
          </p:cNvGraphicFramePr>
          <p:nvPr>
            <p:extLst>
              <p:ext uri="{D42A27DB-BD31-4B8C-83A1-F6EECF244321}">
                <p14:modId xmlns:p14="http://schemas.microsoft.com/office/powerpoint/2010/main" val="1183780998"/>
              </p:ext>
            </p:extLst>
          </p:nvPr>
        </p:nvGraphicFramePr>
        <p:xfrm>
          <a:off x="1690010" y="3429000"/>
          <a:ext cx="8784026" cy="3169920"/>
        </p:xfrm>
        <a:graphic>
          <a:graphicData uri="http://schemas.openxmlformats.org/drawingml/2006/table">
            <a:tbl>
              <a:tblPr firstRow="1" bandRow="1">
                <a:tableStyleId>{5940675A-B579-460E-94D1-54222C63F5DA}</a:tableStyleId>
              </a:tblPr>
              <a:tblGrid>
                <a:gridCol w="4392013">
                  <a:extLst>
                    <a:ext uri="{9D8B030D-6E8A-4147-A177-3AD203B41FA5}">
                      <a16:colId xmlns:a16="http://schemas.microsoft.com/office/drawing/2014/main" val="20000"/>
                    </a:ext>
                  </a:extLst>
                </a:gridCol>
                <a:gridCol w="4392013">
                  <a:extLst>
                    <a:ext uri="{9D8B030D-6E8A-4147-A177-3AD203B41FA5}">
                      <a16:colId xmlns:a16="http://schemas.microsoft.com/office/drawing/2014/main" val="20001"/>
                    </a:ext>
                  </a:extLst>
                </a:gridCol>
              </a:tblGrid>
              <a:tr h="370840">
                <a:tc gridSpan="2">
                  <a:txBody>
                    <a:bodyPr/>
                    <a:lstStyle/>
                    <a:p>
                      <a:r>
                        <a:rPr kumimoji="0" lang="en-US" sz="2000" b="0" kern="1200" dirty="0">
                          <a:solidFill>
                            <a:srgbClr val="DFE100"/>
                          </a:solidFill>
                          <a:latin typeface="Gill Sans MT (Body)"/>
                          <a:ea typeface="+mn-ea"/>
                          <a:cs typeface="+mn-cs"/>
                        </a:rPr>
                        <a:t>Stage Operators</a:t>
                      </a:r>
                    </a:p>
                  </a:txBody>
                  <a:tcPr/>
                </a:tc>
                <a:tc hMerge="1">
                  <a:txBody>
                    <a:bodyPr/>
                    <a:lstStyle/>
                    <a:p>
                      <a:endParaRPr lang="en-US" dirty="0"/>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$match</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$sort  </a:t>
                      </a:r>
                    </a:p>
                  </a:txBody>
                  <a:tcPr/>
                </a:tc>
                <a:extLst>
                  <a:ext uri="{0D108BD9-81ED-4DB2-BD59-A6C34878D82A}">
                    <a16:rowId xmlns:a16="http://schemas.microsoft.com/office/drawing/2014/main" val="10001"/>
                  </a:ext>
                </a:extLst>
              </a:tr>
              <a:tr h="370840">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$project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$limit</a:t>
                      </a:r>
                    </a:p>
                  </a:txBody>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$addFields</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$skip</a:t>
                      </a:r>
                    </a:p>
                  </a:txBody>
                  <a:tcPr/>
                </a:tc>
                <a:extLst>
                  <a:ext uri="{0D108BD9-81ED-4DB2-BD59-A6C34878D82A}">
                    <a16:rowId xmlns:a16="http://schemas.microsoft.com/office/drawing/2014/main"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$sample</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$count</a:t>
                      </a:r>
                    </a:p>
                  </a:txBody>
                  <a:tcPr/>
                </a:tc>
                <a:extLst>
                  <a:ext uri="{0D108BD9-81ED-4DB2-BD59-A6C34878D82A}">
                    <a16:rowId xmlns:a16="http://schemas.microsoft.com/office/drawing/2014/main" val="42117847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$group</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$unset</a:t>
                      </a:r>
                    </a:p>
                  </a:txBody>
                  <a:tcPr/>
                </a:tc>
                <a:extLst>
                  <a:ext uri="{0D108BD9-81ED-4DB2-BD59-A6C34878D82A}">
                    <a16:rowId xmlns:a16="http://schemas.microsoft.com/office/drawing/2014/main" val="1000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$match</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$out</a:t>
                      </a:r>
                    </a:p>
                  </a:txBody>
                  <a:tcPr/>
                </a:tc>
                <a:extLst>
                  <a:ext uri="{0D108BD9-81ED-4DB2-BD59-A6C34878D82A}">
                    <a16:rowId xmlns:a16="http://schemas.microsoft.com/office/drawing/2014/main" val="10005"/>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$unwind</a:t>
                      </a:r>
                    </a:p>
                  </a:txBody>
                  <a:tcPr/>
                </a:tc>
                <a:tc>
                  <a:txBody>
                    <a:bodyPr/>
                    <a:lstStyle/>
                    <a:p>
                      <a:endParaRPr kumimoji="0" lang="en-US" sz="2000" b="0" kern="1200" dirty="0">
                        <a:solidFill>
                          <a:srgbClr val="036883"/>
                        </a:solidFill>
                        <a:latin typeface="Source Code Pro" panose="020B0509030403020204" pitchFamily="49" charset="0"/>
                        <a:ea typeface="Source Code Pro" panose="020B0509030403020204" pitchFamily="49" charset="0"/>
                        <a:cs typeface="+mn-cs"/>
                      </a:endParaRPr>
                    </a:p>
                  </a:txBody>
                  <a:tcPr/>
                </a:tc>
                <a:extLst>
                  <a:ext uri="{0D108BD9-81ED-4DB2-BD59-A6C34878D82A}">
                    <a16:rowId xmlns:a16="http://schemas.microsoft.com/office/drawing/2014/main" val="3399297053"/>
                  </a:ext>
                </a:extLst>
              </a:tr>
            </a:tbl>
          </a:graphicData>
        </a:graphic>
      </p:graphicFrame>
    </p:spTree>
    <p:extLst>
      <p:ext uri="{BB962C8B-B14F-4D97-AF65-F5344CB8AC3E}">
        <p14:creationId xmlns:p14="http://schemas.microsoft.com/office/powerpoint/2010/main" val="3587670722"/>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$match</a:t>
            </a:r>
            <a:endParaRPr lang="en-US" dirty="0"/>
          </a:p>
        </p:txBody>
      </p:sp>
      <p:sp>
        <p:nvSpPr>
          <p:cNvPr id="3" name="Rectangle 2"/>
          <p:cNvSpPr/>
          <p:nvPr/>
        </p:nvSpPr>
        <p:spPr>
          <a:xfrm>
            <a:off x="1943100" y="2895600"/>
            <a:ext cx="85725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Filters the documents to pass only the documents that match the specified condition(s) to the next pipeline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7213862"/>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61950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$match</a:t>
            </a:r>
            <a:r>
              <a:rPr lang="en-US" dirty="0">
                <a:solidFill>
                  <a:srgbClr val="061621"/>
                </a:solidFill>
                <a:latin typeface="Source Code Pro" panose="020B0509030403020204" pitchFamily="49" charset="0"/>
                <a:ea typeface="Source Code Pro" panose="020B0509030403020204" pitchFamily="49" charset="0"/>
              </a:rPr>
              <a:t>: { &lt;query&gt; } }</a:t>
            </a:r>
          </a:p>
        </p:txBody>
      </p:sp>
      <p:sp>
        <p:nvSpPr>
          <p:cNvPr id="5" name="Rectangle 4"/>
          <p:cNvSpPr/>
          <p:nvPr/>
        </p:nvSpPr>
        <p:spPr>
          <a:xfrm>
            <a:off x="191344" y="2447597"/>
            <a:ext cx="11809312" cy="240065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null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412945075"/>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$project</a:t>
            </a:r>
            <a:endParaRPr lang="en-US" dirty="0"/>
          </a:p>
        </p:txBody>
      </p:sp>
      <p:sp>
        <p:nvSpPr>
          <p:cNvPr id="4" name="Rectangle 3"/>
          <p:cNvSpPr/>
          <p:nvPr/>
        </p:nvSpPr>
        <p:spPr>
          <a:xfrm>
            <a:off x="1943100" y="3048000"/>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Passes along the documents with the requested fields to the next stage in the pipeline</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 The specified fields can be existing fields from the input documents or newly computed fields.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6113679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551383" y="1124744"/>
            <a:ext cx="11233248" cy="1138773"/>
          </a:xfrm>
          <a:prstGeom prst="rect">
            <a:avLst/>
          </a:prstGeom>
        </p:spPr>
        <p:txBody>
          <a:bodyPr wrap="square">
            <a:spAutoFit/>
          </a:bodyPr>
          <a:lstStyle/>
          <a:p>
            <a:r>
              <a:rPr lang="en-US" sz="2200" dirty="0">
                <a:solidFill>
                  <a:srgbClr val="FF0000"/>
                </a:solidFill>
                <a:latin typeface="Palatino Linotype" panose="02040502050505030304" pitchFamily="18" charset="0"/>
              </a:rPr>
              <a:t>Remember:</a:t>
            </a:r>
          </a:p>
          <a:p>
            <a:pPr marL="171450" indent="-171450">
              <a:buFont typeface="Arial" panose="020B0604020202020204" pitchFamily="34" charset="0"/>
              <a:buChar char="•"/>
            </a:pPr>
            <a:endParaRPr lang="en-US" sz="800" dirty="0">
              <a:solidFill>
                <a:srgbClr val="222222"/>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MongoDB documents are similar to JSON (key/fields and value pairs) objects.</a:t>
            </a:r>
          </a:p>
          <a:p>
            <a:pPr marL="285750" indent="-285750">
              <a:buFont typeface="Arial" panose="020B0604020202020204" pitchFamily="34" charset="0"/>
              <a:buChar char="•"/>
            </a:pPr>
            <a:r>
              <a:rPr lang="en-US" dirty="0">
                <a:latin typeface="Palatino Linotype" panose="02040502050505030304" pitchFamily="18" charset="0"/>
              </a:rPr>
              <a:t>The values of fields may include other documents, arrays, or an arrays of documents.</a:t>
            </a:r>
            <a:endParaRPr lang="en-IN" dirty="0">
              <a:latin typeface="Palatino Linotype" panose="02040502050505030304" pitchFamily="18" charset="0"/>
            </a:endParaRPr>
          </a:p>
        </p:txBody>
      </p:sp>
      <p:sp>
        <p:nvSpPr>
          <p:cNvPr id="2" name="Rectangle 1"/>
          <p:cNvSpPr/>
          <p:nvPr/>
        </p:nvSpPr>
        <p:spPr>
          <a:xfrm>
            <a:off x="587149" y="2414333"/>
            <a:ext cx="9289034" cy="400110"/>
          </a:xfrm>
          <a:prstGeom prst="rect">
            <a:avLst/>
          </a:prstGeom>
        </p:spPr>
        <p:txBody>
          <a:bodyPr wrap="square">
            <a:spAutoFit/>
          </a:bodyPr>
          <a:lstStyle/>
          <a:p>
            <a:r>
              <a:rPr lang="en-US" sz="2000" dirty="0">
                <a:solidFill>
                  <a:srgbClr val="036883"/>
                </a:solidFill>
                <a:latin typeface="Palatino Linotype" panose="02040502050505030304" pitchFamily="18" charset="0"/>
              </a:rPr>
              <a:t>Core MongoDB Operations (CRUD), </a:t>
            </a:r>
            <a:r>
              <a:rPr lang="en-US" sz="2000" dirty="0">
                <a:latin typeface="Palatino Linotype" panose="02040502050505030304" pitchFamily="18" charset="0"/>
              </a:rPr>
              <a:t>stands for </a:t>
            </a:r>
            <a:r>
              <a:rPr lang="en-US" sz="2000" dirty="0">
                <a:solidFill>
                  <a:srgbClr val="036883"/>
                </a:solidFill>
                <a:latin typeface="Palatino Linotype" panose="02040502050505030304" pitchFamily="18" charset="0"/>
              </a:rPr>
              <a:t>create</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read</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update</a:t>
            </a:r>
            <a:r>
              <a:rPr lang="en-US" sz="2000" b="1" i="1" dirty="0">
                <a:latin typeface="Palatino Linotype" panose="02040502050505030304" pitchFamily="18" charset="0"/>
              </a:rPr>
              <a:t>,</a:t>
            </a:r>
            <a:r>
              <a:rPr lang="en-US" sz="2000" dirty="0">
                <a:latin typeface="Palatino Linotype" panose="02040502050505030304" pitchFamily="18" charset="0"/>
              </a:rPr>
              <a:t> and </a:t>
            </a:r>
            <a:r>
              <a:rPr lang="en-US" sz="2000" dirty="0">
                <a:solidFill>
                  <a:srgbClr val="036883"/>
                </a:solidFill>
                <a:latin typeface="Palatino Linotype" panose="02040502050505030304" pitchFamily="18" charset="0"/>
              </a:rPr>
              <a:t>delete.</a:t>
            </a:r>
          </a:p>
        </p:txBody>
      </p:sp>
      <p:sp>
        <p:nvSpPr>
          <p:cNvPr id="5" name="Rectangle 4">
            <a:extLst>
              <a:ext uri="{FF2B5EF4-FFF2-40B4-BE49-F238E27FC236}">
                <a16:creationId xmlns:a16="http://schemas.microsoft.com/office/drawing/2014/main" id="{58679705-9A7F-4E40-8959-BB4E3C72C8F7}"/>
              </a:ext>
            </a:extLst>
          </p:cNvPr>
          <p:cNvSpPr/>
          <p:nvPr/>
        </p:nvSpPr>
        <p:spPr>
          <a:xfrm>
            <a:off x="567992" y="764704"/>
            <a:ext cx="10468726" cy="369332"/>
          </a:xfrm>
          <a:prstGeom prst="rect">
            <a:avLst/>
          </a:prstGeom>
        </p:spPr>
        <p:txBody>
          <a:bodyPr wrap="square">
            <a:spAutoFit/>
          </a:bodyPr>
          <a:lstStyle/>
          <a:p>
            <a:r>
              <a:rPr lang="en-IN" dirty="0">
                <a:solidFill>
                  <a:schemeClr val="tx1">
                    <a:lumMod val="85000"/>
                    <a:lumOff val="15000"/>
                  </a:schemeClr>
                </a:solidFill>
                <a:latin typeface="Palatino Linotype" panose="02040502050505030304" pitchFamily="18" charset="0"/>
              </a:rPr>
              <a:t>MongoDB is a cross-platform document-oriented database program. Classified as a NoSQL database.</a:t>
            </a:r>
          </a:p>
        </p:txBody>
      </p:sp>
      <p:cxnSp>
        <p:nvCxnSpPr>
          <p:cNvPr id="10" name="Straight Connector 9">
            <a:extLst>
              <a:ext uri="{FF2B5EF4-FFF2-40B4-BE49-F238E27FC236}">
                <a16:creationId xmlns:a16="http://schemas.microsoft.com/office/drawing/2014/main" id="{838DC9CD-23B8-4740-8501-A3C5024E89CE}"/>
              </a:ext>
            </a:extLst>
          </p:cNvPr>
          <p:cNvCxnSpPr/>
          <p:nvPr/>
        </p:nvCxnSpPr>
        <p:spPr>
          <a:xfrm>
            <a:off x="567992" y="2313466"/>
            <a:ext cx="10784592" cy="0"/>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Picture 2">
            <a:extLst>
              <a:ext uri="{FF2B5EF4-FFF2-40B4-BE49-F238E27FC236}">
                <a16:creationId xmlns:a16="http://schemas.microsoft.com/office/drawing/2014/main" id="{BBD035ED-6B9C-499F-A774-6544E45091F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02627" y="2708919"/>
            <a:ext cx="7882003" cy="4064507"/>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F00791E2-0ABB-4899-98C8-C9D1B3772832}"/>
              </a:ext>
            </a:extLst>
          </p:cNvPr>
          <p:cNvSpPr/>
          <p:nvPr/>
        </p:nvSpPr>
        <p:spPr>
          <a:xfrm>
            <a:off x="1324054" y="3244334"/>
            <a:ext cx="2588850" cy="369332"/>
          </a:xfrm>
          <a:prstGeom prst="rect">
            <a:avLst/>
          </a:prstGeom>
        </p:spPr>
        <p:txBody>
          <a:bodyPr wrap="none">
            <a:spAutoFit/>
          </a:bodyPr>
          <a:lstStyle/>
          <a:p>
            <a:r>
              <a:rPr lang="en-US" b="1" dirty="0">
                <a:solidFill>
                  <a:srgbClr val="FF0000"/>
                </a:solidFill>
                <a:latin typeface="Palatino Linotype" panose="02040502050505030304" pitchFamily="18" charset="0"/>
              </a:rPr>
              <a:t>SQL/MongoDB Terms:</a:t>
            </a:r>
          </a:p>
        </p:txBody>
      </p:sp>
    </p:spTree>
    <p:extLst>
      <p:ext uri="{BB962C8B-B14F-4D97-AF65-F5344CB8AC3E}">
        <p14:creationId xmlns:p14="http://schemas.microsoft.com/office/powerpoint/2010/main" val="44824690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$project </a:t>
            </a:r>
          </a:p>
        </p:txBody>
      </p:sp>
      <p:sp>
        <p:nvSpPr>
          <p:cNvPr id="7" name="Rectangle 6"/>
          <p:cNvSpPr/>
          <p:nvPr/>
        </p:nvSpPr>
        <p:spPr>
          <a:xfrm>
            <a:off x="1673188" y="762001"/>
            <a:ext cx="8845624" cy="646331"/>
          </a:xfrm>
          <a:prstGeom prst="rect">
            <a:avLst/>
          </a:prstGeom>
        </p:spPr>
        <p:txBody>
          <a:bodyPr wrap="square">
            <a:spAutoFit/>
          </a:bodyPr>
          <a:lstStyle/>
          <a:p>
            <a:r>
              <a:rPr lang="en-US" dirty="0"/>
              <a:t>Passes along the documents with the requested fields to the next stage in the pipeline. The specified fields can be existing fields from the input documents or newly computed fields.</a:t>
            </a:r>
            <a:endParaRPr lang="en-IN" dirty="0"/>
          </a:p>
        </p:txBody>
      </p:sp>
      <p:sp>
        <p:nvSpPr>
          <p:cNvPr id="4" name="Rectangle 3"/>
          <p:cNvSpPr/>
          <p:nvPr/>
        </p:nvSpPr>
        <p:spPr>
          <a:xfrm>
            <a:off x="1524000" y="1812429"/>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$project</a:t>
            </a:r>
            <a:r>
              <a:rPr lang="en-US" dirty="0">
                <a:solidFill>
                  <a:srgbClr val="061621"/>
                </a:solidFill>
                <a:latin typeface="Source Code Pro" panose="020B0509030403020204" pitchFamily="49" charset="0"/>
                <a:ea typeface="Source Code Pro" panose="020B0509030403020204" pitchFamily="49" charset="0"/>
              </a:rPr>
              <a:t>: { &lt;specification(s)&gt; } }</a:t>
            </a:r>
          </a:p>
        </p:txBody>
      </p:sp>
      <p:sp>
        <p:nvSpPr>
          <p:cNvPr id="5" name="Rectangle 4"/>
          <p:cNvSpPr/>
          <p:nvPr/>
        </p:nvSpPr>
        <p:spPr>
          <a:xfrm>
            <a:off x="335360" y="2643423"/>
            <a:ext cx="11521280" cy="249299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'Employee Name'</a:t>
            </a:r>
            <a:r>
              <a:rPr lang="en-US" dirty="0">
                <a:latin typeface="Source Code Pro" panose="020B0509030403020204" pitchFamily="49" charset="0"/>
                <a:ea typeface="Source Code Pro" panose="020B0509030403020204" pitchFamily="49" charset="0"/>
                <a:cs typeface="Calibri" panose="020F0502020204030204" pitchFamily="34" charset="0"/>
              </a:rPr>
              <a:t> :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alias 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comm: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sm: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xx: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$max</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1494516498"/>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
        <p:nvSpPr>
          <p:cNvPr id="4" name="Rectangle 3"/>
          <p:cNvSpPr/>
          <p:nvPr/>
        </p:nvSpPr>
        <p:spPr>
          <a:xfrm>
            <a:off x="1943100" y="3048000"/>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Removes/excludes fields from documents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output.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626494280"/>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 </a:t>
            </a:r>
          </a:p>
        </p:txBody>
      </p:sp>
      <p:sp>
        <p:nvSpPr>
          <p:cNvPr id="7" name="Rectangle 6"/>
          <p:cNvSpPr/>
          <p:nvPr/>
        </p:nvSpPr>
        <p:spPr>
          <a:xfrm>
            <a:off x="1524000" y="762001"/>
            <a:ext cx="9144000" cy="646331"/>
          </a:xfrm>
          <a:prstGeom prst="rect">
            <a:avLst/>
          </a:prstGeom>
        </p:spPr>
        <p:txBody>
          <a:bodyPr wrap="square">
            <a:spAutoFit/>
          </a:bodyPr>
          <a:lstStyle/>
          <a:p>
            <a:r>
              <a:rPr lang="en-US" dirty="0">
                <a:solidFill>
                  <a:srgbClr val="222222"/>
                </a:solidFill>
                <a:latin typeface="arial" panose="020B0604020202020204" pitchFamily="34" charset="0"/>
              </a:rPr>
              <a:t>Removes field(s) from the output. </a:t>
            </a:r>
            <a:r>
              <a:rPr lang="en-US" b="1" dirty="0">
                <a:solidFill>
                  <a:srgbClr val="222222"/>
                </a:solidFill>
                <a:latin typeface="arial" panose="020B0604020202020204" pitchFamily="34" charset="0"/>
              </a:rPr>
              <a:t>Will not delete the field(s) from the saved document.</a:t>
            </a:r>
            <a:endParaRPr lang="en-IN" b="1" dirty="0"/>
          </a:p>
        </p:txBody>
      </p:sp>
      <p:sp>
        <p:nvSpPr>
          <p:cNvPr id="4" name="Rectangle 3"/>
          <p:cNvSpPr/>
          <p:nvPr/>
        </p:nvSpPr>
        <p:spPr>
          <a:xfrm>
            <a:off x="1524000" y="1812429"/>
            <a:ext cx="9144000" cy="1384995"/>
          </a:xfrm>
          <a:prstGeom prst="rect">
            <a:avLst/>
          </a:prstGeom>
        </p:spPr>
        <p:txBody>
          <a:bodyPr wrap="square">
            <a:spAutoFit/>
          </a:bodyPr>
          <a:lstStyle/>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"&lt;field&gt;" }</a:t>
            </a:r>
          </a:p>
          <a:p>
            <a:endParaRPr lang="en-IN" sz="400" i="0" dirty="0">
              <a:solidFill>
                <a:srgbClr val="061621"/>
              </a:solidFill>
              <a:effectLst/>
              <a:latin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"&lt;field1&gt;", "&lt;field2&gt;", </a:t>
            </a:r>
            <a:r>
              <a:rPr lang="en-IN" i="0" dirty="0">
                <a:solidFill>
                  <a:srgbClr val="061621"/>
                </a:solidFill>
                <a:effectLst/>
                <a:latin typeface="Source Code Pro" panose="020B0509030403020204" pitchFamily="49" charset="0"/>
              </a:rPr>
              <a:t>... ] }</a:t>
            </a: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"&lt;field.nestedfield&gt;" </a:t>
            </a:r>
            <a:r>
              <a:rPr lang="en-IN" i="0" dirty="0">
                <a:solidFill>
                  <a:srgbClr val="061621"/>
                </a:solidFill>
                <a:effectLst/>
                <a:latin typeface="Source Code Pro" panose="020B0509030403020204" pitchFamily="49" charset="0"/>
              </a:rPr>
              <a:t>}</a:t>
            </a:r>
            <a:endParaRPr lang="en-IN" i="0" dirty="0">
              <a:solidFill>
                <a:srgbClr val="061621"/>
              </a:solidFill>
              <a:effectLst/>
              <a:latin typeface="Source Code Pro" panose="020B0509030403020204" pitchFamily="49" charset="0"/>
              <a:ea typeface="Source Code Pro" panose="020B0509030403020204" pitchFamily="49" charset="0"/>
            </a:endParaRP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"&lt;field1.nestedfield&gt;", </a:t>
            </a:r>
            <a:r>
              <a:rPr lang="en-IN" i="0" dirty="0">
                <a:solidFill>
                  <a:srgbClr val="061621"/>
                </a:solidFill>
                <a:effectLst/>
                <a:latin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524000" y="3544560"/>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"address.building"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728717804"/>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$literal</a:t>
            </a:r>
            <a:endParaRPr lang="en-US" dirty="0"/>
          </a:p>
        </p:txBody>
      </p:sp>
      <p:sp>
        <p:nvSpPr>
          <p:cNvPr id="4" name="Rectangle 3"/>
          <p:cNvSpPr/>
          <p:nvPr/>
        </p:nvSpPr>
        <p:spPr>
          <a:xfrm>
            <a:off x="1943100" y="3048000"/>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value without parsing. Use for values that the aggregation pipeline may interpret as an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expression.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412793763"/>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$literal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700808"/>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$literal</a:t>
            </a:r>
            <a:r>
              <a:rPr lang="en-US" dirty="0">
                <a:solidFill>
                  <a:srgbClr val="061621"/>
                </a:solidFill>
                <a:latin typeface="Source Code Pro" panose="020B0509030403020204" pitchFamily="49" charset="0"/>
                <a:ea typeface="Source Code Pro" panose="020B0509030403020204" pitchFamily="49" charset="0"/>
              </a:rPr>
              <a:t>: &lt;value&gt; }</a:t>
            </a:r>
          </a:p>
        </p:txBody>
      </p:sp>
      <p:sp>
        <p:nvSpPr>
          <p:cNvPr id="8" name="TextBox 7">
            <a:extLst>
              <a:ext uri="{FF2B5EF4-FFF2-40B4-BE49-F238E27FC236}">
                <a16:creationId xmlns:a16="http://schemas.microsoft.com/office/drawing/2014/main" id="{54958193-F6D9-4931-BCAD-317A24D4F9FA}"/>
              </a:ext>
            </a:extLst>
          </p:cNvPr>
          <p:cNvSpPr txBox="1"/>
          <p:nvPr/>
        </p:nvSpPr>
        <p:spPr>
          <a:xfrm>
            <a:off x="1397732" y="2420888"/>
            <a:ext cx="9396536" cy="646331"/>
          </a:xfrm>
          <a:prstGeom prst="rect">
            <a:avLst/>
          </a:prstGeom>
        </p:spPr>
        <p:txBody>
          <a:bodyPr wrap="square">
            <a:spAutoFit/>
          </a:bodyPr>
          <a:lstStyle>
            <a:defPPr>
              <a:defRPr lang="en-US"/>
            </a:defPPr>
            <a:lvl1pPr marL="342900" indent="-342900">
              <a:buFont typeface="Arial" panose="020B0604020202020204" pitchFamily="34" charset="0"/>
              <a:buChar char="•"/>
              <a:defRPr sz="2200">
                <a:solidFill>
                  <a:srgbClr val="FC6F0D"/>
                </a:solidFill>
                <a:latin typeface="Calibri" panose="020F0502020204030204" pitchFamily="34" charset="0"/>
                <a:cs typeface="Calibri" panose="020F0502020204030204" pitchFamily="34" charset="0"/>
              </a:defRPr>
            </a:lvl1pPr>
          </a:lstStyle>
          <a:p>
            <a:r>
              <a:rPr lang="en-IN" sz="1800" dirty="0">
                <a:solidFill>
                  <a:schemeClr val="bg1">
                    <a:lumMod val="50000"/>
                  </a:schemeClr>
                </a:solidFill>
                <a:latin typeface="Source Code Pro" panose="020B0509030403020204" pitchFamily="49" charset="0"/>
                <a:ea typeface="Source Code Pro" panose="020B0509030403020204" pitchFamily="49" charset="0"/>
              </a:rPr>
              <a:t>db</a:t>
            </a:r>
            <a:r>
              <a:rPr lang="en-IN" sz="1800" dirty="0">
                <a:solidFill>
                  <a:schemeClr val="tx1"/>
                </a:solidFill>
                <a:latin typeface="Source Code Pro" panose="020B0509030403020204" pitchFamily="49" charset="0"/>
                <a:ea typeface="Source Code Pro" panose="020B0509030403020204" pitchFamily="49" charset="0"/>
              </a:rPr>
              <a:t>.emp.</a:t>
            </a:r>
            <a:r>
              <a:rPr lang="en-IN" sz="1800" dirty="0">
                <a:solidFill>
                  <a:srgbClr val="036883"/>
                </a:solidFill>
                <a:latin typeface="Source Code Pro" panose="020B0509030403020204" pitchFamily="49" charset="0"/>
                <a:ea typeface="Source Code Pro" panose="020B0509030403020204" pitchFamily="49"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$project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_id: </a:t>
            </a:r>
            <a:r>
              <a:rPr lang="en-IN" sz="1800" dirty="0">
                <a:solidFill>
                  <a:srgbClr val="994646"/>
                </a:solidFill>
                <a:latin typeface="Source Code Pro" panose="020B0509030403020204" pitchFamily="49" charset="0"/>
                <a:ea typeface="Source Code Pro" panose="020B0509030403020204" pitchFamily="49" charset="0"/>
                <a:cs typeface="+mn-cs"/>
              </a:rPr>
              <a:t>0</a:t>
            </a:r>
            <a:r>
              <a:rPr lang="en-IN" sz="1800" dirty="0">
                <a:solidFill>
                  <a:schemeClr val="tx1"/>
                </a:solidFill>
                <a:latin typeface="Source Code Pro" panose="020B0509030403020204" pitchFamily="49" charset="0"/>
                <a:ea typeface="Source Code Pro" panose="020B0509030403020204" pitchFamily="49" charset="0"/>
              </a:rPr>
              <a:t>, sal: </a:t>
            </a:r>
            <a:r>
              <a:rPr lang="en-IN" sz="18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tx1"/>
                </a:solidFill>
                <a:latin typeface="Source Code Pro" panose="020B0509030403020204" pitchFamily="49" charset="0"/>
                <a:ea typeface="Source Code Pro" panose="020B0509030403020204" pitchFamily="49" charset="0"/>
              </a:rPr>
              <a:t>, staticValue: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994646"/>
                </a:solidFill>
                <a:latin typeface="Source Code Pro" panose="020B0509030403020204" pitchFamily="49" charset="0"/>
                <a:ea typeface="Source Code Pro" panose="020B0509030403020204" pitchFamily="49" charset="0"/>
                <a:cs typeface="+mn-cs"/>
              </a:rPr>
              <a:t>1001</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staticString: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'Saleel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Bagde'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p>
        </p:txBody>
      </p:sp>
    </p:spTree>
    <p:extLst>
      <p:ext uri="{BB962C8B-B14F-4D97-AF65-F5344CB8AC3E}">
        <p14:creationId xmlns:p14="http://schemas.microsoft.com/office/powerpoint/2010/main" val="2980445402"/>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$addFields or $set</a:t>
            </a:r>
            <a:endParaRPr lang="en-US" dirty="0"/>
          </a:p>
        </p:txBody>
      </p:sp>
      <p:sp>
        <p:nvSpPr>
          <p:cNvPr id="4" name="Rectangle 3"/>
          <p:cNvSpPr/>
          <p:nvPr/>
        </p:nvSpPr>
        <p:spPr>
          <a:xfrm>
            <a:off x="1559496" y="2998693"/>
            <a:ext cx="89561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Adds new fields to documents. $addFields or $set outputs documents that contain all existing fields from the input documents and newly added fields.</a:t>
            </a:r>
          </a:p>
        </p:txBody>
      </p:sp>
    </p:spTree>
    <p:extLst>
      <p:ext uri="{BB962C8B-B14F-4D97-AF65-F5344CB8AC3E}">
        <p14:creationId xmlns:p14="http://schemas.microsoft.com/office/powerpoint/2010/main" val="3257852489"/>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$addFields or $set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75473"/>
            <a:ext cx="8761264" cy="707886"/>
          </a:xfrm>
          <a:prstGeom prst="rect">
            <a:avLst/>
          </a:prstGeom>
        </p:spPr>
        <p:txBody>
          <a:bodyPr wrap="square">
            <a:spAutoFit/>
          </a:bodyPr>
          <a:lstStyle/>
          <a:p>
            <a:r>
              <a:rPr lang="en-US" dirty="0">
                <a:solidFill>
                  <a:srgbClr val="061621"/>
                </a:solidFill>
                <a:latin typeface="Source Code Pro" panose="020B0509030403020204" pitchFamily="49" charset="0"/>
              </a:rPr>
              <a:t>{</a:t>
            </a:r>
            <a:r>
              <a:rPr lang="en-US" dirty="0">
                <a:solidFill>
                  <a:srgbClr val="049DC8"/>
                </a:solidFill>
                <a:latin typeface="Consolas" panose="020B0609020204030204" pitchFamily="49" charset="0"/>
                <a:cs typeface="Calibri" panose="020F0502020204030204" pitchFamily="34" charset="0"/>
              </a:rPr>
              <a:t> </a:t>
            </a:r>
            <a:r>
              <a:rPr lang="en-US" dirty="0">
                <a:solidFill>
                  <a:srgbClr val="D83713"/>
                </a:solidFill>
                <a:latin typeface="Source Code Pro" panose="020B0509030403020204" pitchFamily="49" charset="0"/>
              </a:rPr>
              <a:t>$addFields</a:t>
            </a:r>
            <a:r>
              <a:rPr lang="en-US" dirty="0">
                <a:solidFill>
                  <a:srgbClr val="061621"/>
                </a:solidFill>
                <a:latin typeface="Source Code Pro" panose="020B0509030403020204" pitchFamily="49" charset="0"/>
              </a:rPr>
              <a:t>: { &lt;newField&gt;: &lt;expression&gt;, ... } }</a:t>
            </a:r>
          </a:p>
          <a:p>
            <a:endParaRPr lang="en-US" sz="400" dirty="0">
              <a:solidFill>
                <a:srgbClr val="061621"/>
              </a:solidFill>
              <a:latin typeface="Source Code Pro" panose="020B0509030403020204" pitchFamily="49" charset="0"/>
            </a:endParaRPr>
          </a:p>
          <a:p>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$set</a:t>
            </a:r>
            <a:r>
              <a:rPr lang="en-IN" b="0" i="0" dirty="0">
                <a:solidFill>
                  <a:srgbClr val="061621"/>
                </a:solidFill>
                <a:effectLst/>
                <a:latin typeface="Source Code Pro" panose="020B0509030403020204" pitchFamily="49" charset="0"/>
              </a:rPr>
              <a:t>: { &lt;newField&gt;: &lt;expression&gt;, ... } }</a:t>
            </a:r>
            <a:endParaRPr lang="en-IN" dirty="0"/>
          </a:p>
        </p:txBody>
      </p:sp>
      <p:sp>
        <p:nvSpPr>
          <p:cNvPr id="5" name="Rectangle 4"/>
          <p:cNvSpPr/>
          <p:nvPr/>
        </p:nvSpPr>
        <p:spPr>
          <a:xfrm>
            <a:off x="1524000" y="3140968"/>
            <a:ext cx="9144000" cy="84638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TextBox 7">
            <a:extLst>
              <a:ext uri="{FF2B5EF4-FFF2-40B4-BE49-F238E27FC236}">
                <a16:creationId xmlns:a16="http://schemas.microsoft.com/office/drawing/2014/main" id="{4E354B84-F9F7-4997-A217-19E2896FB402}"/>
              </a:ext>
            </a:extLst>
          </p:cNvPr>
          <p:cNvSpPr txBox="1"/>
          <p:nvPr/>
        </p:nvSpPr>
        <p:spPr>
          <a:xfrm>
            <a:off x="263352" y="4544963"/>
            <a:ext cx="11593288" cy="923330"/>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 _id: </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rPr>
              <a:t>,  ename: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salary: '$sal',  commission: '$comm' } },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 "Gross Salary":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['$salary', '$commission'] } } }])</a:t>
            </a:r>
          </a:p>
        </p:txBody>
      </p:sp>
    </p:spTree>
    <p:extLst>
      <p:ext uri="{BB962C8B-B14F-4D97-AF65-F5344CB8AC3E}">
        <p14:creationId xmlns:p14="http://schemas.microsoft.com/office/powerpoint/2010/main" val="955930759"/>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$sample</a:t>
            </a:r>
            <a:endParaRPr lang="en-US" dirty="0"/>
          </a:p>
        </p:txBody>
      </p:sp>
      <p:sp>
        <p:nvSpPr>
          <p:cNvPr id="4" name="Rectangle 3"/>
          <p:cNvSpPr/>
          <p:nvPr/>
        </p:nvSpPr>
        <p:spPr>
          <a:xfrm>
            <a:off x="2201512" y="2895600"/>
            <a:ext cx="7788975"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Randomly selects the specified number of documents from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its input.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14374491"/>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$sample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Akzidenz"/>
              </a:rPr>
              <a:t>Randomly selects the specified number of documents from its input.</a:t>
            </a:r>
            <a:endParaRPr lang="en-IN" dirty="0"/>
          </a:p>
        </p:txBody>
      </p:sp>
      <p:sp>
        <p:nvSpPr>
          <p:cNvPr id="4" name="Rectangle 3"/>
          <p:cNvSpPr/>
          <p:nvPr/>
        </p:nvSpPr>
        <p:spPr>
          <a:xfrm>
            <a:off x="1524000" y="1412776"/>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$sample</a:t>
            </a:r>
            <a:r>
              <a:rPr lang="en-US" dirty="0">
                <a:solidFill>
                  <a:srgbClr val="061621"/>
                </a:solidFill>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size</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 N&gt; }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$sample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207563382"/>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arithmetic expression operators</a:t>
            </a:r>
            <a:endParaRPr lang="en-US" dirty="0"/>
          </a:p>
        </p:txBody>
      </p:sp>
      <p:sp>
        <p:nvSpPr>
          <p:cNvPr id="4" name="TextBox 3">
            <a:extLst>
              <a:ext uri="{FF2B5EF4-FFF2-40B4-BE49-F238E27FC236}">
                <a16:creationId xmlns:a16="http://schemas.microsoft.com/office/drawing/2014/main" id="{9E3168A9-F89C-4F24-9484-0780E23CEE36}"/>
              </a:ext>
            </a:extLst>
          </p:cNvPr>
          <p:cNvSpPr txBox="1"/>
          <p:nvPr/>
        </p:nvSpPr>
        <p:spPr>
          <a:xfrm>
            <a:off x="767408" y="5301208"/>
            <a:ext cx="10513168"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spTree>
    <p:extLst>
      <p:ext uri="{BB962C8B-B14F-4D97-AF65-F5344CB8AC3E}">
        <p14:creationId xmlns:p14="http://schemas.microsoft.com/office/powerpoint/2010/main" val="5005754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596" y="964912"/>
            <a:ext cx="9142810" cy="646331"/>
          </a:xfrm>
          <a:prstGeom prst="rect">
            <a:avLst/>
          </a:prstGeom>
        </p:spPr>
        <p:txBody>
          <a:bodyPr wrap="square">
            <a:spAutoFit/>
          </a:bodyPr>
          <a:lstStyle/>
          <a:p>
            <a:r>
              <a:rPr lang="en-US" dirty="0">
                <a:latin typeface="Palatino Linotype" panose="02040502050505030304" pitchFamily="18" charset="0"/>
              </a:rPr>
              <a:t>MongoDB stores data as BSON documents. BSON is a binary representation of JSON documents.</a:t>
            </a:r>
            <a:endParaRPr lang="en-IN" dirty="0">
              <a:latin typeface="Palatino Linotype" panose="02040502050505030304" pitchFamily="18" charset="0"/>
            </a:endParaRPr>
          </a:p>
        </p:txBody>
      </p:sp>
      <p:sp>
        <p:nvSpPr>
          <p:cNvPr id="3" name="Rectangle 2"/>
          <p:cNvSpPr/>
          <p:nvPr/>
        </p:nvSpPr>
        <p:spPr>
          <a:xfrm>
            <a:off x="1524594" y="1702549"/>
            <a:ext cx="9142810" cy="646331"/>
          </a:xfrm>
          <a:prstGeom prst="rect">
            <a:avLst/>
          </a:prstGeom>
        </p:spPr>
        <p:txBody>
          <a:bodyPr wrap="square">
            <a:spAutoFit/>
          </a:bodyPr>
          <a:lstStyle/>
          <a:p>
            <a:r>
              <a:rPr lang="en-US" b="1" i="1" dirty="0">
                <a:solidFill>
                  <a:srgbClr val="036883"/>
                </a:solidFill>
                <a:latin typeface="Palatino Linotype" panose="02040502050505030304" pitchFamily="18" charset="0"/>
              </a:rPr>
              <a:t>JSON</a:t>
            </a:r>
            <a:r>
              <a:rPr lang="en-US" dirty="0">
                <a:latin typeface="Palatino Linotype" panose="02040502050505030304" pitchFamily="18" charset="0"/>
              </a:rPr>
              <a:t> (JavaScript Object Notation) is a lightweight data-interchange format. It is easy for humans to read and write.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3622" y="2727920"/>
            <a:ext cx="6402658" cy="3581400"/>
          </a:xfrm>
          <a:prstGeom prst="rect">
            <a:avLst/>
          </a:prstGeom>
        </p:spPr>
      </p:pic>
    </p:spTree>
    <p:extLst>
      <p:ext uri="{BB962C8B-B14F-4D97-AF65-F5344CB8AC3E}">
        <p14:creationId xmlns:p14="http://schemas.microsoft.com/office/powerpoint/2010/main" val="3479239484"/>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arithmetic expression operators</a:t>
            </a:r>
          </a:p>
        </p:txBody>
      </p:sp>
      <p:sp>
        <p:nvSpPr>
          <p:cNvPr id="7" name="Rectangle 6"/>
          <p:cNvSpPr/>
          <p:nvPr/>
        </p:nvSpPr>
        <p:spPr>
          <a:xfrm>
            <a:off x="1673188" y="762001"/>
            <a:ext cx="8845624" cy="646331"/>
          </a:xfrm>
          <a:prstGeom prst="rect">
            <a:avLst/>
          </a:prstGeom>
        </p:spPr>
        <p:txBody>
          <a:bodyPr wrap="square">
            <a:spAutoFit/>
          </a:bodyPr>
          <a:lstStyle/>
          <a:p>
            <a:r>
              <a:rPr lang="en-US" dirty="0"/>
              <a:t>Arithmetic expressions perform mathematic operations on numbers. Some arithmetic expressions can also support date arithmetic.</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821528817"/>
              </p:ext>
            </p:extLst>
          </p:nvPr>
        </p:nvGraphicFramePr>
        <p:xfrm>
          <a:off x="911424" y="1484784"/>
          <a:ext cx="10585176" cy="4277410"/>
        </p:xfrm>
        <a:graphic>
          <a:graphicData uri="http://schemas.openxmlformats.org/drawingml/2006/table">
            <a:tbl>
              <a:tblPr firstRow="1" bandRow="1">
                <a:tableStyleId>{5940675A-B579-460E-94D1-54222C63F5DA}</a:tableStyleId>
              </a:tblPr>
              <a:tblGrid>
                <a:gridCol w="1872208">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459556">
                <a:tc gridSpan="2">
                  <a:txBody>
                    <a:bodyPr/>
                    <a:lstStyle/>
                    <a:p>
                      <a:r>
                        <a:rPr kumimoji="0" lang="en-US" sz="2000" b="0" kern="1200" dirty="0">
                          <a:solidFill>
                            <a:srgbClr val="DFE100"/>
                          </a:solidFill>
                          <a:latin typeface="Gill Sans MT (Body)"/>
                          <a:ea typeface="Source Code Pro" panose="020B0509030403020204" pitchFamily="49" charset="0"/>
                          <a:cs typeface="+mn-cs"/>
                        </a:rPr>
                        <a:t>Arithmetic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24206">
                <a:tc>
                  <a:txBody>
                    <a:bodyPr/>
                    <a:lstStyle/>
                    <a:p>
                      <a:r>
                        <a:rPr lang="en-US" u="none" dirty="0">
                          <a:latin typeface="Source Code Pro" panose="020B0509030403020204" pitchFamily="49" charset="0"/>
                          <a:ea typeface="Source Code Pro" panose="020B0509030403020204" pitchFamily="49" charset="0"/>
                        </a:rPr>
                        <a:t> </a:t>
                      </a:r>
                      <a:r>
                        <a:rPr kumimoji="0" lang="en-US" kern="1200" dirty="0">
                          <a:solidFill>
                            <a:srgbClr val="036883"/>
                          </a:solidFill>
                          <a:latin typeface="Source Code Pro" panose="020B0509030403020204" pitchFamily="49" charset="0"/>
                          <a:ea typeface="Source Code Pro" panose="020B0509030403020204" pitchFamily="49" charset="0"/>
                          <a:cs typeface="+mn-cs"/>
                        </a:rPr>
                        <a:t>$abs</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$abs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'$&lt;number&gt;'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$add</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$add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nchor="ctr"/>
                </a:tc>
                <a:extLst>
                  <a:ext uri="{0D108BD9-81ED-4DB2-BD59-A6C34878D82A}">
                    <a16:rowId xmlns:a16="http://schemas.microsoft.com/office/drawing/2014/main" val="10002"/>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$subtract</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$subtract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$multiply</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$multiply</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4"/>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$divide</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$divide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5"/>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$mod</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$round</a:t>
                      </a:r>
                    </a:p>
                  </a:txBody>
                  <a:tcPr anchor="ctr"/>
                </a:tc>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IN" b="0" i="0" kern="1200" dirty="0">
                          <a:solidFill>
                            <a:schemeClr val="tx1"/>
                          </a:solidFill>
                          <a:effectLst/>
                          <a:latin typeface="+mn-lt"/>
                          <a:ea typeface="+mn-ea"/>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$round</a:t>
                      </a:r>
                      <a:r>
                        <a:rPr kumimoji="0" lang="en-IN" b="0" i="0" kern="1200" dirty="0">
                          <a:solidFill>
                            <a:schemeClr val="tx1"/>
                          </a:solidFill>
                          <a:effectLst/>
                          <a:latin typeface="+mn-lt"/>
                          <a:ea typeface="+mn-ea"/>
                          <a:cs typeface="+mn-cs"/>
                        </a:rPr>
                        <a:t> :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10007"/>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$trunc</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$trunc</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'$&lt;number&gt;'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mn-lt"/>
                          <a:ea typeface="+mn-ea"/>
                          <a:cs typeface="+mn-cs"/>
                        </a:rPr>
                        <a:t>{ $round :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4223086548"/>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$rand</a:t>
                      </a:r>
                    </a:p>
                  </a:txBody>
                  <a:tcPr anchor="ctr"/>
                </a:tc>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3012002247"/>
                  </a:ext>
                </a:extLst>
              </a:tr>
            </a:tbl>
          </a:graphicData>
        </a:graphic>
      </p:graphicFrame>
      <p:sp>
        <p:nvSpPr>
          <p:cNvPr id="3" name="Rectangle 2"/>
          <p:cNvSpPr/>
          <p:nvPr/>
        </p:nvSpPr>
        <p:spPr>
          <a:xfrm>
            <a:off x="119336" y="5828491"/>
            <a:ext cx="11953328" cy="98488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$trunc</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op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Tree>
    <p:extLst>
      <p:ext uri="{BB962C8B-B14F-4D97-AF65-F5344CB8AC3E}">
        <p14:creationId xmlns:p14="http://schemas.microsoft.com/office/powerpoint/2010/main" val="2681794713"/>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$ifNull(), $toUpper, $toLower, $concat, . . .</a:t>
            </a:r>
            <a:endParaRPr lang="en-US" dirty="0"/>
          </a:p>
        </p:txBody>
      </p:sp>
    </p:spTree>
    <p:extLst>
      <p:ext uri="{BB962C8B-B14F-4D97-AF65-F5344CB8AC3E}">
        <p14:creationId xmlns:p14="http://schemas.microsoft.com/office/powerpoint/2010/main" val="2019831323"/>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7" name="Rectangle 6"/>
          <p:cNvSpPr/>
          <p:nvPr/>
        </p:nvSpPr>
        <p:spPr>
          <a:xfrm>
            <a:off x="1524000" y="609600"/>
            <a:ext cx="9144000" cy="923330"/>
          </a:xfrm>
          <a:prstGeom prst="rect">
            <a:avLst/>
          </a:prstGeom>
        </p:spPr>
        <p:txBody>
          <a:bodyPr wrap="square">
            <a:spAutoFit/>
          </a:bodyPr>
          <a:lstStyle/>
          <a:p>
            <a:r>
              <a:rPr lang="en-US" dirty="0"/>
              <a:t>Evaluates an expression and returns the value of the expression if the expression evaluates to a non-null value. If the expression evaluates to a null value, including instances of undefined values or missing fields, returns the value of the replacement expression.</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858830312"/>
              </p:ext>
            </p:extLst>
          </p:nvPr>
        </p:nvGraphicFramePr>
        <p:xfrm>
          <a:off x="263352" y="1799805"/>
          <a:ext cx="11737304" cy="4093032"/>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t>
                      </a:r>
                      <a:r>
                        <a:rPr lang="en-US" sz="1800" b="0" i="0" kern="1200" dirty="0">
                          <a:solidFill>
                            <a:srgbClr val="D83713"/>
                          </a:solidFill>
                          <a:effectLst/>
                          <a:latin typeface="Source Code Pro" panose="020B0509030403020204" pitchFamily="49" charset="0"/>
                          <a:ea typeface="Source Code Pro" panose="020B0509030403020204" pitchFamily="49" charset="0"/>
                          <a:cs typeface="+mn-cs"/>
                        </a:rPr>
                        <a:t>ifNull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&lt;replacement-expression-if-null&gt;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0"/>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$toUpper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$toLower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511629">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$strLenCP</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string expression</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79699888"/>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$concat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$substr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string</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length</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$size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10005"/>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$arrayElemAt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['$&lt;array&gt;', &lt;</a:t>
                      </a:r>
                      <a:r>
                        <a:rPr kumimoji="0" lang="en-US" b="0" i="0" kern="1200" dirty="0">
                          <a:solidFill>
                            <a:schemeClr val="accent5">
                              <a:lumMod val="75000"/>
                            </a:schemeClr>
                          </a:solidFill>
                          <a:effectLst/>
                          <a:latin typeface="Source Code Pro" panose="020B0509030403020204" pitchFamily="49" charset="0"/>
                          <a:ea typeface="Source Code Pro" panose="020B0509030403020204" pitchFamily="49" charset="0"/>
                          <a:cs typeface="+mn-cs"/>
                        </a:rPr>
                        <a:t>idx</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-1 will get last element from array</a:t>
                      </a:r>
                    </a:p>
                  </a:txBody>
                  <a:tcPr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828467443"/>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$toString(), $toInt(), $toDoube(),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114240260"/>
              </p:ext>
            </p:extLst>
          </p:nvPr>
        </p:nvGraphicFramePr>
        <p:xfrm>
          <a:off x="263352" y="1800000"/>
          <a:ext cx="11737304" cy="2558145"/>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$toString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$toInt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43054838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$toDouble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$toLong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$toBool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Tree>
    <p:extLst>
      <p:ext uri="{BB962C8B-B14F-4D97-AF65-F5344CB8AC3E}">
        <p14:creationId xmlns:p14="http://schemas.microsoft.com/office/powerpoint/2010/main" val="3695383144"/>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$type(), $isNumber(),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5" name="Table 4">
            <a:extLst>
              <a:ext uri="{FF2B5EF4-FFF2-40B4-BE49-F238E27FC236}">
                <a16:creationId xmlns:a16="http://schemas.microsoft.com/office/drawing/2014/main" id="{977DF75C-8FC1-41BF-A71E-09295BAA64A6}"/>
              </a:ext>
            </a:extLst>
          </p:cNvPr>
          <p:cNvGraphicFramePr>
            <a:graphicFrameLocks noGrp="1"/>
          </p:cNvGraphicFramePr>
          <p:nvPr>
            <p:extLst>
              <p:ext uri="{D42A27DB-BD31-4B8C-83A1-F6EECF244321}">
                <p14:modId xmlns:p14="http://schemas.microsoft.com/office/powerpoint/2010/main" val="882099045"/>
              </p:ext>
            </p:extLst>
          </p:nvPr>
        </p:nvGraphicFramePr>
        <p:xfrm>
          <a:off x="263352" y="1800000"/>
          <a:ext cx="11737304" cy="2960916"/>
        </p:xfrm>
        <a:graphic>
          <a:graphicData uri="http://schemas.openxmlformats.org/drawingml/2006/table">
            <a:tbl>
              <a:tblPr firstRow="1" bandRow="1">
                <a:tableStyleId>{5940675A-B579-460E-94D1-54222C63F5DA}</a:tableStyleId>
              </a:tblPr>
              <a:tblGrid>
                <a:gridCol w="4896544">
                  <a:extLst>
                    <a:ext uri="{9D8B030D-6E8A-4147-A177-3AD203B41FA5}">
                      <a16:colId xmlns:a16="http://schemas.microsoft.com/office/drawing/2014/main" val="20000"/>
                    </a:ext>
                  </a:extLst>
                </a:gridCol>
                <a:gridCol w="6840760">
                  <a:extLst>
                    <a:ext uri="{9D8B030D-6E8A-4147-A177-3AD203B41FA5}">
                      <a16:colId xmlns:a16="http://schemas.microsoft.com/office/drawing/2014/main" val="4028404351"/>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$isNumber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number.</a:t>
                      </a:r>
                    </a:p>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any other BSON type, null, or a missing field.</a:t>
                      </a:r>
                    </a:p>
                  </a:txBody>
                  <a:tcPr anchor="ctr"/>
                </a:tc>
                <a:extLst>
                  <a:ext uri="{0D108BD9-81ED-4DB2-BD59-A6C34878D82A}">
                    <a16:rowId xmlns:a16="http://schemas.microsoft.com/office/drawing/2014/main" val="2430548382"/>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
        <p:nvSpPr>
          <p:cNvPr id="8" name="TextBox 7">
            <a:extLst>
              <a:ext uri="{FF2B5EF4-FFF2-40B4-BE49-F238E27FC236}">
                <a16:creationId xmlns:a16="http://schemas.microsoft.com/office/drawing/2014/main" id="{ED430895-5085-487F-9B95-B76F98F786BB}"/>
              </a:ext>
            </a:extLst>
          </p:cNvPr>
          <p:cNvSpPr txBox="1"/>
          <p:nvPr/>
        </p:nvSpPr>
        <p:spPr>
          <a:xfrm>
            <a:off x="263352" y="4941168"/>
            <a:ext cx="11737304" cy="984885"/>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$Title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285750" indent="-285750">
              <a:buFont typeface="Arial" panose="020B0604020202020204" pitchFamily="34" charset="0"/>
              <a:buChar char="•"/>
            </a:pPr>
            <a:endParaRPr lang="en-US"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$isNumber</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85750" indent="-285750">
              <a:buFont typeface="Arial" panose="020B0604020202020204" pitchFamily="34" charset="0"/>
              <a:buChar char="•"/>
            </a:pPr>
            <a:endParaRPr lang="en-IN"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:'$Title'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x:'int'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820053707"/>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5" name="Rectangle 4"/>
          <p:cNvSpPr/>
          <p:nvPr/>
        </p:nvSpPr>
        <p:spPr>
          <a:xfrm>
            <a:off x="191344" y="961558"/>
            <a:ext cx="11809312" cy="4216539"/>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'NA'</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"Gross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'$comm', </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$toUpper</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$toLower</a:t>
            </a:r>
            <a:r>
              <a:rPr lang="en-US" dirty="0">
                <a:latin typeface="Source Code Pro" panose="020B0509030403020204" pitchFamily="49" charset="0"/>
                <a:ea typeface="Source Code Pro" panose="020B0509030403020204" pitchFamily="49" charset="0"/>
                <a:cs typeface="Calibri" panose="020F0502020204030204" pitchFamily="34" charset="0"/>
              </a:rPr>
              <a:t> :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movie_length: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$strLenCP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US" dirty="0">
                <a:latin typeface="Source Code Pro" panose="020B0509030403020204" pitchFamily="49" charset="0"/>
                <a:ea typeface="Source Code Pro" panose="020B0509030403020204" pitchFamily="49" charset="0"/>
                <a:cs typeface="Calibri" panose="020F0502020204030204" pitchFamily="34" charset="0"/>
              </a:rPr>
              <a:t>: '$movie_title’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$concat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
        <p:nvSpPr>
          <p:cNvPr id="2" name="Rectangle 1"/>
          <p:cNvSpPr/>
          <p:nvPr/>
        </p:nvSpPr>
        <p:spPr>
          <a:xfrm>
            <a:off x="191344" y="5661248"/>
            <a:ext cx="11233248" cy="646331"/>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3619244506"/>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398250514"/>
              </p:ext>
            </p:extLst>
          </p:nvPr>
        </p:nvGraphicFramePr>
        <p:xfrm>
          <a:off x="335360" y="1350000"/>
          <a:ext cx="11449272" cy="4380414"/>
        </p:xfrm>
        <a:graphic>
          <a:graphicData uri="http://schemas.openxmlformats.org/drawingml/2006/table">
            <a:tbl>
              <a:tblPr firstRow="1" bandRow="1">
                <a:tableStyleId>{5940675A-B579-460E-94D1-54222C63F5DA}</a:tableStyleId>
              </a:tblPr>
              <a:tblGrid>
                <a:gridCol w="11449272">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$replaceOne</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p>
                    <a:p>
                      <a:endParaRPr kumimoji="0" lang="en-IN" sz="800" b="0" i="0" kern="1200" dirty="0">
                        <a:solidFill>
                          <a:schemeClr val="tx1"/>
                        </a:solidFill>
                        <a:effectLst/>
                        <a:latin typeface="Source Code Pro" panose="020B0509030403020204" pitchFamily="49" charset="0"/>
                        <a:ea typeface="Source Code Pro" panose="020B0509030403020204" pitchFamily="49"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$replaceAll</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endParaRPr kumimoji="0" lang="en-US" b="0" i="0" kern="1200" dirty="0">
                        <a:solidFill>
                          <a:schemeClr val="tx1"/>
                        </a:solidFill>
                        <a:effectLst/>
                        <a:latin typeface="Source Code Pro" panose="020B0509030403020204" pitchFamily="49" charset="0"/>
                        <a:ea typeface="Source Code Pro" panose="020B0509030403020204" pitchFamily="49" charset="0"/>
                        <a:cs typeface="+mn-cs"/>
                      </a:endParaRPr>
                    </a:p>
                  </a:txBody>
                  <a:tcPr anchor="ctr"/>
                </a:tc>
                <a:extLst>
                  <a:ext uri="{0D108BD9-81ED-4DB2-BD59-A6C34878D82A}">
                    <a16:rowId xmlns:a16="http://schemas.microsoft.com/office/drawing/2014/main" val="1515902351"/>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$first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246995607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$last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2226154079"/>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$range</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'$&lt;expression&gt;',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non-zero step</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a:t>
                      </a:r>
                    </a:p>
                  </a:txBody>
                  <a:tcPr anchor="ctr"/>
                </a:tc>
                <a:extLst>
                  <a:ext uri="{0D108BD9-81ED-4DB2-BD59-A6C34878D82A}">
                    <a16:rowId xmlns:a16="http://schemas.microsoft.com/office/drawing/2014/main" val="1414670149"/>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$allElementsTrue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8528635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$anyElementTrue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5127004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$cond</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if</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&lt;boolean-expression&gt;,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then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&lt;true-case&gt;,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else</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&lt;false-case&gt;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584803446"/>
                  </a:ext>
                </a:extLst>
              </a:tr>
            </a:tbl>
          </a:graphicData>
        </a:graphic>
      </p:graphicFrame>
      <p:sp>
        <p:nvSpPr>
          <p:cNvPr id="4" name="Rectangle 3">
            <a:extLst>
              <a:ext uri="{FF2B5EF4-FFF2-40B4-BE49-F238E27FC236}">
                <a16:creationId xmlns:a16="http://schemas.microsoft.com/office/drawing/2014/main" id="{9864F312-B4FA-4C8B-BEBB-4AAC1045FB75}"/>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
        <p:nvSpPr>
          <p:cNvPr id="5" name="TextBox 4">
            <a:extLst>
              <a:ext uri="{FF2B5EF4-FFF2-40B4-BE49-F238E27FC236}">
                <a16:creationId xmlns:a16="http://schemas.microsoft.com/office/drawing/2014/main" id="{47F97C83-049D-4820-A6D3-23EFBEC43492}"/>
              </a:ext>
            </a:extLst>
          </p:cNvPr>
          <p:cNvSpPr txBox="1"/>
          <p:nvPr/>
        </p:nvSpPr>
        <p:spPr>
          <a:xfrm>
            <a:off x="332408" y="5942243"/>
            <a:ext cx="11449272"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$replaceAll</a:t>
            </a:r>
            <a:r>
              <a:rPr lang="en-IN" dirty="0">
                <a:latin typeface="Source Code Pro" panose="020B0509030403020204" pitchFamily="49" charset="0"/>
                <a:ea typeface="Source Code Pro" panose="020B0509030403020204" pitchFamily="49"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 "T",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replacement</a:t>
            </a:r>
            <a:r>
              <a:rPr lang="en-IN" dirty="0">
                <a:latin typeface="Source Code Pro" panose="020B0509030403020204" pitchFamily="49" charset="0"/>
                <a:ea typeface="Source Code Pro" panose="020B0509030403020204" pitchFamily="49"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304775245"/>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1344" y="1351215"/>
            <a:ext cx="11809312" cy="495520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$first</a:t>
            </a:r>
            <a:r>
              <a:rPr lang="en-US" dirty="0">
                <a:latin typeface="Source Code Pro" panose="020B0509030403020204" pitchFamily="49" charset="0"/>
                <a:ea typeface="Source Code Pro" panose="020B0509030403020204" pitchFamily="49" charset="0"/>
                <a:cs typeface="Calibri" panose="020F0502020204030204" pitchFamily="34" charset="0"/>
              </a:rPr>
              <a:t>: '$cards'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$last</a:t>
            </a:r>
            <a:r>
              <a:rPr lang="en-US" dirty="0">
                <a:latin typeface="Source Code Pro" panose="020B0509030403020204" pitchFamily="49" charset="0"/>
                <a:ea typeface="Source Code Pro" panose="020B0509030403020204" pitchFamily="49" charset="0"/>
                <a:cs typeface="Calibri" panose="020F0502020204030204" pitchFamily="34" charset="0"/>
              </a:rPr>
              <a:t>: '$cards'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'address.coord':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$last</a:t>
            </a:r>
            <a:r>
              <a:rPr lang="en-US" dirty="0">
                <a:latin typeface="Source Code Pro" panose="020B0509030403020204" pitchFamily="49" charset="0"/>
                <a:ea typeface="Source Code Pro" panose="020B0509030403020204" pitchFamily="49" charset="0"/>
                <a:cs typeface="Calibri" panose="020F0502020204030204" pitchFamily="34" charset="0"/>
              </a:rPr>
              <a:t>: '$address.coord'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$range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'$duration',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$allElementsTrue</a:t>
            </a:r>
            <a:r>
              <a:rPr lang="en-US" dirty="0">
                <a:latin typeface="Source Code Pro" panose="020B0509030403020204" pitchFamily="49" charset="0"/>
                <a:ea typeface="Source Code Pro" panose="020B0509030403020204" pitchFamily="49" charset="0"/>
                <a:cs typeface="Calibri" panose="020F0502020204030204" pitchFamily="34" charset="0"/>
              </a:rPr>
              <a:t>: '$responses'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$anyElementTrue</a:t>
            </a:r>
            <a:r>
              <a:rPr lang="en-US" dirty="0">
                <a:latin typeface="Source Code Pro" panose="020B0509030403020204" pitchFamily="49" charset="0"/>
                <a:ea typeface="Source Code Pro" panose="020B0509030403020204" pitchFamily="49" charset="0"/>
                <a:cs typeface="Calibri" panose="020F0502020204030204" pitchFamily="34" charset="0"/>
              </a:rPr>
              <a:t>: '$responses'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/Horse/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x:</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$range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a:t>
            </a:r>
            <a:r>
              <a:rPr lang="en-IN" dirty="0">
                <a:latin typeface="Source Code Pro" panose="020B0509030403020204" pitchFamily="49" charset="0"/>
                <a:ea typeface="Source Code Pro" panose="020B0509030403020204" pitchFamily="49" charset="0"/>
                <a:cs typeface="Calibri" panose="020F0502020204030204" pitchFamily="34" charset="0"/>
              </a:rPr>
              <a:t>: { $eq: [ '$duration', </a:t>
            </a:r>
            <a:r>
              <a:rPr lang="en-IN" dirty="0">
                <a:solidFill>
                  <a:srgbClr val="994646"/>
                </a:solidFill>
                <a:latin typeface="Source Code Pro" panose="020B0509030403020204" pitchFamily="49" charset="0"/>
                <a:ea typeface="Source Code Pro" panose="020B0509030403020204" pitchFamily="49" charset="0"/>
              </a:rPr>
              <a:t>100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then</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else</a:t>
            </a:r>
            <a:r>
              <a:rPr lang="en-IN" dirty="0">
                <a:latin typeface="Source Code Pro" panose="020B0509030403020204" pitchFamily="49" charset="0"/>
                <a:ea typeface="Source Code Pro" panose="020B0509030403020204" pitchFamily="49" charset="0"/>
                <a:cs typeface="Calibri" panose="020F0502020204030204" pitchFamily="34" charset="0"/>
              </a:rPr>
              <a:t>: 'More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
        <p:nvSpPr>
          <p:cNvPr id="7" name="Rectangle 6">
            <a:extLst>
              <a:ext uri="{FF2B5EF4-FFF2-40B4-BE49-F238E27FC236}">
                <a16:creationId xmlns:a16="http://schemas.microsoft.com/office/drawing/2014/main" id="{CB46C556-C107-4BFD-A4CC-64FB07DD1A32}"/>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Tree>
    <p:extLst>
      <p:ext uri="{BB962C8B-B14F-4D97-AF65-F5344CB8AC3E}">
        <p14:creationId xmlns:p14="http://schemas.microsoft.com/office/powerpoint/2010/main" val="3171414514"/>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date operators</a:t>
            </a:r>
            <a:endParaRPr lang="en-US" dirty="0"/>
          </a:p>
        </p:txBody>
      </p:sp>
    </p:spTree>
    <p:extLst>
      <p:ext uri="{BB962C8B-B14F-4D97-AF65-F5344CB8AC3E}">
        <p14:creationId xmlns:p14="http://schemas.microsoft.com/office/powerpoint/2010/main" val="720796669"/>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operators</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847392869"/>
              </p:ext>
            </p:extLst>
          </p:nvPr>
        </p:nvGraphicFramePr>
        <p:xfrm>
          <a:off x="1524000" y="1600200"/>
          <a:ext cx="9144000" cy="3048000"/>
        </p:xfrm>
        <a:graphic>
          <a:graphicData uri="http://schemas.openxmlformats.org/drawingml/2006/table">
            <a:tbl>
              <a:tblPr firstRow="1" bandRow="1">
                <a:tableStyleId>{5940675A-B579-460E-94D1-54222C63F5DA}</a:tableStyleId>
              </a:tblPr>
              <a:tblGrid>
                <a:gridCol w="2051350">
                  <a:extLst>
                    <a:ext uri="{9D8B030D-6E8A-4147-A177-3AD203B41FA5}">
                      <a16:colId xmlns:a16="http://schemas.microsoft.com/office/drawing/2014/main" val="20000"/>
                    </a:ext>
                  </a:extLst>
                </a:gridCol>
                <a:gridCol w="7092650">
                  <a:extLst>
                    <a:ext uri="{9D8B030D-6E8A-4147-A177-3AD203B41FA5}">
                      <a16:colId xmlns:a16="http://schemas.microsoft.com/office/drawing/2014/main" val="20001"/>
                    </a:ext>
                  </a:extLst>
                </a:gridCol>
              </a:tblGrid>
              <a:tr h="466164">
                <a:tc gridSpan="2">
                  <a:txBody>
                    <a:bodyPr/>
                    <a:lstStyle/>
                    <a:p>
                      <a:r>
                        <a:rPr kumimoji="0" lang="en-US" sz="2000" b="0" kern="1200" dirty="0">
                          <a:solidFill>
                            <a:srgbClr val="DFE100"/>
                          </a:solidFill>
                          <a:latin typeface="Gill Sans MT (Body)"/>
                          <a:ea typeface="Source Code Pro" panose="020B0509030403020204" pitchFamily="49" charset="0"/>
                          <a:cs typeface="+mn-cs"/>
                        </a:rPr>
                        <a:t>Date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$dayOfMonth</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$dayOfWeek</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Source Code Pro" panose="020B0509030403020204" pitchFamily="49" charset="0"/>
                          <a:ea typeface="Source Code Pro" panose="020B0509030403020204" pitchFamily="49" charset="0"/>
                          <a:cs typeface="+mn-cs"/>
                        </a:rPr>
                        <a:t> $dayOfYear</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3"/>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$month</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Source Code Pro" panose="020B0509030403020204" pitchFamily="49" charset="0"/>
                          <a:ea typeface="Source Code Pro" panose="020B0509030403020204" pitchFamily="49" charset="0"/>
                          <a:cs typeface="+mn-cs"/>
                        </a:rPr>
                        <a:t> $week</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5"/>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$year</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bl>
          </a:graphicData>
        </a:graphic>
      </p:graphicFrame>
      <p:sp>
        <p:nvSpPr>
          <p:cNvPr id="3" name="Rectangle 2"/>
          <p:cNvSpPr/>
          <p:nvPr/>
        </p:nvSpPr>
        <p:spPr>
          <a:xfrm>
            <a:off x="839416" y="4994592"/>
            <a:ext cx="1065718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Day: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$dayOfMonth</a:t>
            </a:r>
            <a:r>
              <a:rPr lang="en-US" dirty="0">
                <a:latin typeface="Source Code Pro" panose="020B0509030403020204" pitchFamily="49" charset="0"/>
                <a:ea typeface="Source Code Pro" panose="020B0509030403020204" pitchFamily="49" charset="0"/>
                <a:cs typeface="Calibri" panose="020F0502020204030204" pitchFamily="34" charset="0"/>
              </a:rPr>
              <a:t>: '$hiredate'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Month: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$month</a:t>
            </a:r>
            <a:r>
              <a:rPr lang="en-US" dirty="0">
                <a:latin typeface="Source Code Pro" panose="020B0509030403020204" pitchFamily="49" charset="0"/>
                <a:ea typeface="Source Code Pro" panose="020B0509030403020204" pitchFamily="49" charset="0"/>
                <a:cs typeface="Calibri" panose="020F0502020204030204" pitchFamily="34" charset="0"/>
              </a:rPr>
              <a:t>: '$hiredate'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40430074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3Vs </a:t>
            </a:r>
          </a:p>
        </p:txBody>
      </p:sp>
      <p:sp>
        <p:nvSpPr>
          <p:cNvPr id="7" name="Rectangle 6"/>
          <p:cNvSpPr/>
          <p:nvPr/>
        </p:nvSpPr>
        <p:spPr>
          <a:xfrm>
            <a:off x="1524000" y="913363"/>
            <a:ext cx="9144000" cy="2000548"/>
          </a:xfrm>
          <a:prstGeom prst="rect">
            <a:avLst/>
          </a:prstGeom>
        </p:spPr>
        <p:txBody>
          <a:bodyPr wrap="square">
            <a:spAutoFit/>
          </a:bodyPr>
          <a:lstStyle/>
          <a:p>
            <a:r>
              <a:rPr lang="en-US" b="1" dirty="0">
                <a:latin typeface="Palatino Linotype" panose="02040502050505030304" pitchFamily="18" charset="0"/>
              </a:rPr>
              <a:t>3Vs (volume, variety and velocity)</a:t>
            </a:r>
            <a:r>
              <a:rPr lang="en-US" dirty="0">
                <a:latin typeface="Palatino Linotype" panose="02040502050505030304" pitchFamily="18" charset="0"/>
              </a:rPr>
              <a:t> are three defining properties or dimensions of big data.</a:t>
            </a:r>
          </a:p>
          <a:p>
            <a:endParaRPr lang="en-US"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Volume</a:t>
            </a:r>
            <a:r>
              <a:rPr lang="en-US" dirty="0">
                <a:latin typeface="Palatino Linotype" panose="02040502050505030304" pitchFamily="18" charset="0"/>
              </a:rPr>
              <a:t> refers to the amount of data. </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Variety</a:t>
            </a:r>
            <a:r>
              <a:rPr lang="en-US" dirty="0">
                <a:latin typeface="Palatino Linotype" panose="02040502050505030304" pitchFamily="18" charset="0"/>
              </a:rPr>
              <a:t> refers to the number of types of data.</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Velocity</a:t>
            </a:r>
            <a:r>
              <a:rPr lang="en-US" dirty="0">
                <a:latin typeface="Palatino Linotype" panose="02040502050505030304" pitchFamily="18" charset="0"/>
              </a:rPr>
              <a:t> refers to the speed of data processing.</a:t>
            </a:r>
            <a:endParaRPr lang="en-IN" dirty="0">
              <a:latin typeface="Palatino Linotype" panose="02040502050505030304" pitchFamily="18" charset="0"/>
            </a:endParaRPr>
          </a:p>
        </p:txBody>
      </p:sp>
    </p:spTree>
    <p:extLst>
      <p:ext uri="{BB962C8B-B14F-4D97-AF65-F5344CB8AC3E}">
        <p14:creationId xmlns:p14="http://schemas.microsoft.com/office/powerpoint/2010/main" val="395171307"/>
      </p:ext>
    </p:extLst>
  </p:cSld>
  <p:clrMapOvr>
    <a:masterClrMapping/>
  </p:clrMapOvr>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$unwind</a:t>
            </a:r>
            <a:endParaRPr lang="en-US" dirty="0"/>
          </a:p>
        </p:txBody>
      </p:sp>
      <p:sp>
        <p:nvSpPr>
          <p:cNvPr id="3" name="Rectangle 2"/>
          <p:cNvSpPr/>
          <p:nvPr/>
        </p:nvSpPr>
        <p:spPr>
          <a:xfrm>
            <a:off x="1943100" y="2861953"/>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Deconstructs an array field from the input documents to output a document for each element. Each output document is the input document with the value of the array field replaced by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element.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144888363"/>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$unwind</a:t>
            </a:r>
          </a:p>
        </p:txBody>
      </p:sp>
      <p:sp>
        <p:nvSpPr>
          <p:cNvPr id="7" name="Rectangle 6"/>
          <p:cNvSpPr/>
          <p:nvPr/>
        </p:nvSpPr>
        <p:spPr>
          <a:xfrm>
            <a:off x="1673188" y="762001"/>
            <a:ext cx="8845624" cy="646331"/>
          </a:xfrm>
          <a:prstGeom prst="rect">
            <a:avLst/>
          </a:prstGeom>
        </p:spPr>
        <p:txBody>
          <a:bodyPr wrap="square">
            <a:spAutoFit/>
          </a:bodyPr>
          <a:lstStyle/>
          <a:p>
            <a:r>
              <a:rPr lang="en-US" dirty="0"/>
              <a:t>Deconstructs an array field from the input documents to output a document for each element.</a:t>
            </a:r>
            <a:endParaRPr lang="en-IN" dirty="0"/>
          </a:p>
        </p:txBody>
      </p:sp>
      <p:sp>
        <p:nvSpPr>
          <p:cNvPr id="4" name="Rectangle 3"/>
          <p:cNvSpPr/>
          <p:nvPr/>
        </p:nvSpPr>
        <p:spPr>
          <a:xfrm>
            <a:off x="1524000" y="1503357"/>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$unwind</a:t>
            </a:r>
            <a:r>
              <a:rPr lang="en-US" dirty="0">
                <a:solidFill>
                  <a:srgbClr val="061621"/>
                </a:solidFill>
                <a:latin typeface="Source Code Pro" panose="020B0509030403020204" pitchFamily="49" charset="0"/>
                <a:ea typeface="Source Code Pro" panose="020B0509030403020204" pitchFamily="49" charset="0"/>
              </a:rPr>
              <a:t>: '$&lt;field path&gt;' }</a:t>
            </a:r>
          </a:p>
        </p:txBody>
      </p:sp>
      <p:sp>
        <p:nvSpPr>
          <p:cNvPr id="8" name="Rectangle 7"/>
          <p:cNvSpPr/>
          <p:nvPr/>
        </p:nvSpPr>
        <p:spPr>
          <a:xfrm>
            <a:off x="1524000" y="2360383"/>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favouriteColor: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$unwind</a:t>
            </a:r>
            <a:r>
              <a:rPr lang="en-US" dirty="0">
                <a:latin typeface="Source Code Pro" panose="020B0509030403020204" pitchFamily="49" charset="0"/>
                <a:ea typeface="Source Code Pro" panose="020B0509030403020204" pitchFamily="49" charset="0"/>
                <a:cs typeface="Calibri" panose="020F0502020204030204" pitchFamily="34" charset="0"/>
              </a:rPr>
              <a:t>: '$favouriteColor'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916801800"/>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a:t>
            </a:r>
            <a:endParaRPr lang="en-US" dirty="0"/>
          </a:p>
        </p:txBody>
      </p:sp>
      <p:sp>
        <p:nvSpPr>
          <p:cNvPr id="3" name="Rectangle 2"/>
          <p:cNvSpPr/>
          <p:nvPr/>
        </p:nvSpPr>
        <p:spPr>
          <a:xfrm>
            <a:off x="1943100" y="2861953"/>
            <a:ext cx="8305800" cy="1754326"/>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Groups documents by some specified expression and outputs to the next stage a document for each distinct grouping. The output documents contain an _id field which contains the distinct group by key. The output documents can also contain computed fields that hold the values of some accumulator expression grouped by the $group’s _id field. $group does not order its output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documents.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3110572"/>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$group </a:t>
            </a:r>
          </a:p>
        </p:txBody>
      </p:sp>
      <p:sp>
        <p:nvSpPr>
          <p:cNvPr id="7" name="Rectangle 6"/>
          <p:cNvSpPr/>
          <p:nvPr/>
        </p:nvSpPr>
        <p:spPr>
          <a:xfrm>
            <a:off x="1524000" y="762001"/>
            <a:ext cx="9144000"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
        <p:nvSpPr>
          <p:cNvPr id="4" name="Rectangle 3"/>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'$&lt;expression&gt;', &lt;field1&gt;: { &lt;accumulator1&gt; : &lt;expression1&gt; }, ... } }</a:t>
            </a:r>
          </a:p>
        </p:txBody>
      </p:sp>
      <p:sp>
        <p:nvSpPr>
          <p:cNvPr id="5" name="Rectangle 4"/>
          <p:cNvSpPr/>
          <p:nvPr/>
        </p:nvSpPr>
        <p:spPr>
          <a:xfrm>
            <a:off x="911424" y="5157192"/>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null,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null, 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p:cNvGraphicFramePr>
            <a:graphicFrameLocks noGrp="1"/>
          </p:cNvGraphicFramePr>
          <p:nvPr>
            <p:extLst>
              <p:ext uri="{D42A27DB-BD31-4B8C-83A1-F6EECF244321}">
                <p14:modId xmlns:p14="http://schemas.microsoft.com/office/powerpoint/2010/main" val="4185354401"/>
              </p:ext>
            </p:extLst>
          </p:nvPr>
        </p:nvGraphicFramePr>
        <p:xfrm>
          <a:off x="1524000" y="2433816"/>
          <a:ext cx="9684568" cy="2407920"/>
        </p:xfrm>
        <a:graphic>
          <a:graphicData uri="http://schemas.openxmlformats.org/drawingml/2006/table">
            <a:tbl>
              <a:tblPr firstRow="1" bandRow="1">
                <a:tableStyleId>{5940675A-B579-460E-94D1-54222C63F5DA}</a:tableStyleId>
              </a:tblPr>
              <a:tblGrid>
                <a:gridCol w="2089191">
                  <a:extLst>
                    <a:ext uri="{9D8B030D-6E8A-4147-A177-3AD203B41FA5}">
                      <a16:colId xmlns:a16="http://schemas.microsoft.com/office/drawing/2014/main" val="20000"/>
                    </a:ext>
                  </a:extLst>
                </a:gridCol>
                <a:gridCol w="7595377">
                  <a:extLst>
                    <a:ext uri="{9D8B030D-6E8A-4147-A177-3AD203B41FA5}">
                      <a16:colId xmlns:a16="http://schemas.microsoft.com/office/drawing/2014/main" val="20001"/>
                    </a:ext>
                  </a:extLst>
                </a:gridCol>
              </a:tblGrid>
              <a:tr h="127000">
                <a:tc gridSpan="2">
                  <a:txBody>
                    <a:bodyPr/>
                    <a:lstStyle/>
                    <a:p>
                      <a:r>
                        <a:rPr lang="en-US" sz="2000" b="0" dirty="0">
                          <a:solidFill>
                            <a:srgbClr val="DFE100"/>
                          </a:solidFill>
                        </a:rPr>
                        <a:t>Accumulator Operator  -</a:t>
                      </a:r>
                      <a:r>
                        <a:rPr lang="en-US" sz="2000" b="0" baseline="0" dirty="0">
                          <a:solidFill>
                            <a:srgbClr val="DFE100"/>
                          </a:solidFill>
                        </a:rPr>
                        <a:t> </a:t>
                      </a:r>
                      <a:r>
                        <a:rPr kumimoji="0" lang="en-US" sz="2000" b="0" kern="1200" dirty="0">
                          <a:solidFill>
                            <a:schemeClr val="tx1"/>
                          </a:solidFill>
                          <a:latin typeface="+mn-lt"/>
                          <a:ea typeface="+mn-ea"/>
                          <a:cs typeface="+mn-cs"/>
                        </a:rPr>
                        <a:t> </a:t>
                      </a:r>
                      <a:r>
                        <a:rPr kumimoji="0" lang="en-US" sz="2000" kern="1200" dirty="0">
                          <a:solidFill>
                            <a:schemeClr val="tx1"/>
                          </a:solidFill>
                          <a:latin typeface="+mn-lt"/>
                          <a:ea typeface="+mn-ea"/>
                          <a:cs typeface="+mn-cs"/>
                        </a:rPr>
                        <a:t>[ </a:t>
                      </a:r>
                      <a:r>
                        <a:rPr kumimoji="0" lang="en-US" sz="2000" kern="1200" dirty="0">
                          <a:solidFill>
                            <a:srgbClr val="C00000"/>
                          </a:solidFill>
                          <a:latin typeface="+mn-lt"/>
                          <a:ea typeface="+mn-ea"/>
                          <a:cs typeface="+mn-cs"/>
                        </a:rPr>
                        <a:t>$group  </a:t>
                      </a:r>
                      <a:r>
                        <a:rPr kumimoji="0" lang="en-US" sz="2000" kern="1200" baseline="0" dirty="0">
                          <a:solidFill>
                            <a:schemeClr val="tx1"/>
                          </a:solidFill>
                          <a:latin typeface="+mn-lt"/>
                          <a:ea typeface="+mn-ea"/>
                          <a:cs typeface="+mn-cs"/>
                        </a:rPr>
                        <a:t>and </a:t>
                      </a:r>
                      <a:r>
                        <a:rPr lang="en-US" sz="2000" dirty="0">
                          <a:solidFill>
                            <a:srgbClr val="C00000"/>
                          </a:solidFill>
                        </a:rPr>
                        <a:t>$project </a:t>
                      </a:r>
                      <a:r>
                        <a:rPr lang="en-US" sz="2000" dirty="0"/>
                        <a:t>stage ]</a:t>
                      </a:r>
                      <a:endParaRPr lang="en-US" sz="2000" b="1" dirty="0">
                        <a:solidFill>
                          <a:srgbClr val="DFE100"/>
                        </a:solidFill>
                      </a:endParaRPr>
                    </a:p>
                  </a:txBody>
                  <a:tcPr anchor="ctr"/>
                </a:tc>
                <a:tc hMerge="1">
                  <a:txBody>
                    <a:bodyPr/>
                    <a:lstStyle/>
                    <a:p>
                      <a:endParaRPr lang="en-US" dirty="0"/>
                    </a:p>
                  </a:txBody>
                  <a:tcPr/>
                </a:tc>
                <a:extLst>
                  <a:ext uri="{0D108BD9-81ED-4DB2-BD59-A6C34878D82A}">
                    <a16:rowId xmlns:a16="http://schemas.microsoft.com/office/drawing/2014/main" val="10000"/>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$avg</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$avg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txBody>
                  <a:tcPr/>
                </a:tc>
                <a:extLst>
                  <a:ext uri="{0D108BD9-81ED-4DB2-BD59-A6C34878D82A}">
                    <a16:rowId xmlns:a16="http://schemas.microsoft.com/office/drawing/2014/main" val="10001"/>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$sum</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$sum</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txBody>
                  <a:tcPr/>
                </a:tc>
                <a:extLst>
                  <a:ext uri="{0D108BD9-81ED-4DB2-BD59-A6C34878D82A}">
                    <a16:rowId xmlns:a16="http://schemas.microsoft.com/office/drawing/2014/main" val="10002"/>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$min</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'$&lt;expression&gt;' ... ]  }</a:t>
                      </a:r>
                    </a:p>
                  </a:txBody>
                  <a:tcPr/>
                </a:tc>
                <a:extLst>
                  <a:ext uri="{0D108BD9-81ED-4DB2-BD59-A6C34878D82A}">
                    <a16:rowId xmlns:a16="http://schemas.microsoft.com/office/drawing/2014/main" val="10003"/>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$max</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'$&lt;expression&gt;' ... ]  }</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50252946"/>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 on multiple fields</a:t>
            </a:r>
            <a:endParaRPr lang="en-US" dirty="0"/>
          </a:p>
        </p:txBody>
      </p:sp>
    </p:spTree>
    <p:extLst>
      <p:ext uri="{BB962C8B-B14F-4D97-AF65-F5344CB8AC3E}">
        <p14:creationId xmlns:p14="http://schemas.microsoft.com/office/powerpoint/2010/main" val="2672032252"/>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group  </a:t>
            </a:r>
          </a:p>
        </p:txBody>
      </p:sp>
      <p:sp>
        <p:nvSpPr>
          <p:cNvPr id="5" name="Rectangle 4"/>
          <p:cNvSpPr/>
          <p:nvPr/>
        </p:nvSpPr>
        <p:spPr>
          <a:xfrm>
            <a:off x="551384" y="2492896"/>
            <a:ext cx="11089232"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"$job", deptno: "$deptno"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count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Rectangle 7"/>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 &lt;field1&gt;: '$&lt;expression&gt;', ... }, &lt;field1&gt;: { &lt;accumulator1&gt; : '$&lt;expression1'&gt; }, ... } }</a:t>
            </a:r>
          </a:p>
        </p:txBody>
      </p:sp>
      <p:sp>
        <p:nvSpPr>
          <p:cNvPr id="9" name="Rectangle 8"/>
          <p:cNvSpPr/>
          <p:nvPr/>
        </p:nvSpPr>
        <p:spPr>
          <a:xfrm>
            <a:off x="1673188" y="762001"/>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Tree>
    <p:extLst>
      <p:ext uri="{BB962C8B-B14F-4D97-AF65-F5344CB8AC3E}">
        <p14:creationId xmlns:p14="http://schemas.microsoft.com/office/powerpoint/2010/main" val="618234655"/>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Sorts all input documents and returns them to the pipeline in sorted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order.</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4184316200"/>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 &lt;field1&gt;: &lt;sort order&gt;, &lt;field2&gt;: &lt;sort order&gt; ... } }</a:t>
            </a:r>
          </a:p>
        </p:txBody>
      </p:sp>
      <p:sp>
        <p:nvSpPr>
          <p:cNvPr id="5" name="Rectangle 4"/>
          <p:cNvSpPr/>
          <p:nvPr/>
        </p:nvSpPr>
        <p:spPr>
          <a:xfrm>
            <a:off x="1673188" y="223164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a:extLst>
              <a:ext uri="{FF2B5EF4-FFF2-40B4-BE49-F238E27FC236}">
                <a16:creationId xmlns:a16="http://schemas.microsoft.com/office/drawing/2014/main" id="{6A366A73-8C6D-402B-8EC8-6A85300D46DE}"/>
              </a:ext>
            </a:extLst>
          </p:cNvPr>
          <p:cNvGraphicFramePr>
            <a:graphicFrameLocks noGrp="1"/>
          </p:cNvGraphicFramePr>
          <p:nvPr>
            <p:extLst>
              <p:ext uri="{D42A27DB-BD31-4B8C-83A1-F6EECF244321}">
                <p14:modId xmlns:p14="http://schemas.microsoft.com/office/powerpoint/2010/main" val="67375761"/>
              </p:ext>
            </p:extLst>
          </p:nvPr>
        </p:nvGraphicFramePr>
        <p:xfrm>
          <a:off x="1524000" y="3212976"/>
          <a:ext cx="4638836" cy="1280160"/>
        </p:xfrm>
        <a:graphic>
          <a:graphicData uri="http://schemas.openxmlformats.org/drawingml/2006/table">
            <a:tbl>
              <a:tblPr>
                <a:tableStyleId>{5DA37D80-6434-44D0-A028-1B22A696006F}</a:tableStyleId>
              </a:tblPr>
              <a:tblGrid>
                <a:gridCol w="1623573">
                  <a:extLst>
                    <a:ext uri="{9D8B030D-6E8A-4147-A177-3AD203B41FA5}">
                      <a16:colId xmlns:a16="http://schemas.microsoft.com/office/drawing/2014/main" val="2665150411"/>
                    </a:ext>
                  </a:extLst>
                </a:gridCol>
                <a:gridCol w="3015263">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rPr>
                        <a:t>Value</a:t>
                      </a:r>
                      <a:endParaRPr lang="en-IN" dirty="0">
                        <a:effectLst/>
                        <a:latin typeface="Source Code Pro" panose="020B0509030403020204" pitchFamily="49" charset="0"/>
                        <a:ea typeface="Source Code Pro" panose="020B0509030403020204" pitchFamily="49" charset="0"/>
                      </a:endParaRPr>
                    </a:p>
                  </a:txBody>
                  <a:tcPr marL="76200" marR="76200" marT="76200" marB="76200" anchor="ctr"/>
                </a:tc>
                <a:tc>
                  <a:txBody>
                    <a:bodyPr/>
                    <a:lstStyle/>
                    <a:p>
                      <a:pPr algn="ctr" fontAlgn="ctr"/>
                      <a:r>
                        <a:rPr lang="en-IN" dirty="0">
                          <a:solidFill>
                            <a:srgbClr val="3D4F58"/>
                          </a:solidFill>
                          <a:effectLst/>
                        </a:rPr>
                        <a:t>Description</a:t>
                      </a:r>
                      <a:endParaRPr lang="en-IN" dirty="0">
                        <a:effectLst/>
                        <a:latin typeface="Source Code Pro" panose="020B0509030403020204" pitchFamily="49" charset="0"/>
                        <a:ea typeface="Source Code Pro" panose="020B0509030403020204" pitchFamily="49"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rPr>
                        <a:t>  1</a:t>
                      </a:r>
                      <a:endParaRPr lang="en-IN" dirty="0">
                        <a:effectLst/>
                        <a:latin typeface="Source Code Pro" panose="020B0509030403020204" pitchFamily="49" charset="0"/>
                        <a:ea typeface="Source Code Pro" panose="020B0509030403020204" pitchFamily="49" charset="0"/>
                      </a:endParaRPr>
                    </a:p>
                  </a:txBody>
                  <a:tcPr marL="76200" marR="76200" marT="76200" marB="76200"/>
                </a:tc>
                <a:tc>
                  <a:txBody>
                    <a:bodyPr/>
                    <a:lstStyle/>
                    <a:p>
                      <a:pPr algn="l" fontAlgn="t"/>
                      <a:r>
                        <a:rPr lang="en-IN" dirty="0">
                          <a:effectLst/>
                        </a:rPr>
                        <a:t>  Sort ascending.</a:t>
                      </a:r>
                      <a:endParaRPr lang="en-IN" dirty="0">
                        <a:effectLst/>
                        <a:latin typeface="Source Code Pro" panose="020B0509030403020204" pitchFamily="49" charset="0"/>
                        <a:ea typeface="Source Code Pro" panose="020B0509030403020204" pitchFamily="49"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rPr>
                        <a:t>  -1</a:t>
                      </a:r>
                      <a:endParaRPr lang="en-IN" dirty="0">
                        <a:effectLst/>
                        <a:latin typeface="Source Code Pro" panose="020B0509030403020204" pitchFamily="49" charset="0"/>
                        <a:ea typeface="Source Code Pro" panose="020B0509030403020204" pitchFamily="49" charset="0"/>
                      </a:endParaRPr>
                    </a:p>
                  </a:txBody>
                  <a:tcPr marL="76200" marR="76200" marT="76200" marB="76200"/>
                </a:tc>
                <a:tc>
                  <a:txBody>
                    <a:bodyPr/>
                    <a:lstStyle/>
                    <a:p>
                      <a:pPr algn="l" fontAlgn="t"/>
                      <a:r>
                        <a:rPr lang="en-IN" dirty="0">
                          <a:effectLst/>
                        </a:rPr>
                        <a:t>  Sort descending.</a:t>
                      </a:r>
                      <a:endParaRPr lang="en-IN" dirty="0">
                        <a:effectLst/>
                        <a:latin typeface="Source Code Pro" panose="020B0509030403020204" pitchFamily="49" charset="0"/>
                        <a:ea typeface="Source Code Pro" panose="020B0509030403020204" pitchFamily="49"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1128616578"/>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Limits the number of documents passed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385470470"/>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$limit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integer&gt; }</a:t>
            </a:r>
          </a:p>
        </p:txBody>
      </p:sp>
      <p:sp>
        <p:nvSpPr>
          <p:cNvPr id="5" name="Rectangle 4"/>
          <p:cNvSpPr/>
          <p:nvPr/>
        </p:nvSpPr>
        <p:spPr>
          <a:xfrm>
            <a:off x="1325724" y="2286000"/>
            <a:ext cx="9810836"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3851130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2667000" y="1"/>
            <a:ext cx="6858000" cy="523220"/>
          </a:xfrm>
          <a:prstGeom prst="rect">
            <a:avLst/>
          </a:prstGeom>
          <a:solidFill>
            <a:schemeClr val="bg1"/>
          </a:solidFill>
        </p:spPr>
        <p:txBody>
          <a:bodyPr wrap="square">
            <a:spAutoFit/>
          </a:bodyPr>
          <a:lstStyle/>
          <a:p>
            <a:pPr algn="r"/>
            <a:r>
              <a:rPr lang="en-IN" sz="2800" b="1" i="1" dirty="0">
                <a:latin typeface="Arial" pitchFamily="34" charset="0"/>
                <a:cs typeface="Arial" pitchFamily="34" charset="0"/>
              </a:rPr>
              <a:t>3Vs </a:t>
            </a:r>
          </a:p>
        </p:txBody>
      </p:sp>
      <p:sp>
        <p:nvSpPr>
          <p:cNvPr id="4" name="Rectangle 3"/>
          <p:cNvSpPr/>
          <p:nvPr/>
        </p:nvSpPr>
        <p:spPr>
          <a:xfrm>
            <a:off x="162705" y="724251"/>
            <a:ext cx="8974090" cy="923330"/>
          </a:xfrm>
          <a:prstGeom prst="rect">
            <a:avLst/>
          </a:prstGeom>
        </p:spPr>
        <p:txBody>
          <a:bodyPr wrap="square">
            <a:spAutoFit/>
          </a:bodyPr>
          <a:lstStyle/>
          <a:p>
            <a:r>
              <a:rPr lang="en-US" dirty="0">
                <a:solidFill>
                  <a:srgbClr val="036883"/>
                </a:solidFill>
                <a:latin typeface="Palatino Linotype" panose="02040502050505030304" pitchFamily="18" charset="0"/>
              </a:rPr>
              <a:t>Volume</a:t>
            </a:r>
            <a:r>
              <a:rPr lang="en-US" dirty="0">
                <a:latin typeface="Palatino Linotype" panose="02040502050505030304" pitchFamily="18" charset="0"/>
              </a:rPr>
              <a:t> refers to the ‘amount of data’, which is growing day by day at a very fast pace. The size of data generated by humans, machines and their interactions on social media itself is massive.</a:t>
            </a:r>
          </a:p>
        </p:txBody>
      </p:sp>
      <p:sp>
        <p:nvSpPr>
          <p:cNvPr id="5" name="Rectangle 4"/>
          <p:cNvSpPr/>
          <p:nvPr/>
        </p:nvSpPr>
        <p:spPr>
          <a:xfrm>
            <a:off x="162705" y="2049415"/>
            <a:ext cx="5480403" cy="923330"/>
          </a:xfrm>
          <a:prstGeom prst="rect">
            <a:avLst/>
          </a:prstGeom>
        </p:spPr>
        <p:txBody>
          <a:bodyPr wrap="square">
            <a:spAutoFit/>
          </a:bodyPr>
          <a:lstStyle/>
          <a:p>
            <a:r>
              <a:rPr lang="en-US" dirty="0">
                <a:solidFill>
                  <a:srgbClr val="036883"/>
                </a:solidFill>
                <a:latin typeface="Palatino Linotype" panose="02040502050505030304" pitchFamily="18" charset="0"/>
              </a:rPr>
              <a:t>Velocity</a:t>
            </a:r>
            <a:r>
              <a:rPr lang="en-US" dirty="0">
                <a:latin typeface="Palatino Linotype" panose="02040502050505030304" pitchFamily="18" charset="0"/>
              </a:rPr>
              <a:t> is defined as the pace at which different sources generate the data every day. This flow of data is massive.</a:t>
            </a:r>
          </a:p>
        </p:txBody>
      </p:sp>
      <p:sp>
        <p:nvSpPr>
          <p:cNvPr id="8" name="Rectangle 7"/>
          <p:cNvSpPr/>
          <p:nvPr/>
        </p:nvSpPr>
        <p:spPr>
          <a:xfrm>
            <a:off x="154952" y="3543107"/>
            <a:ext cx="11593288" cy="1477328"/>
          </a:xfrm>
          <a:prstGeom prst="rect">
            <a:avLst/>
          </a:prstGeom>
        </p:spPr>
        <p:txBody>
          <a:bodyPr wrap="square">
            <a:spAutoFit/>
          </a:bodyPr>
          <a:lstStyle/>
          <a:p>
            <a:r>
              <a:rPr lang="en-US" dirty="0">
                <a:latin typeface="Palatino Linotype" panose="02040502050505030304" pitchFamily="18" charset="0"/>
              </a:rPr>
              <a:t>As there are many sources which are contributing to Big Data, the type of data they are generating is different. It can be structured, semi-structured or unstructured. Hence, there is a variety of data which is getting generated every day. Earlier, we used to get the data from excel and databases, now the data are coming in the form of images, audios, videos, sensor data etc. as shown in below image. Hence, this variety of unstructured data creates problems in capturing, storage, mining and analyzing the data.</a:t>
            </a:r>
          </a:p>
        </p:txBody>
      </p:sp>
      <p:pic>
        <p:nvPicPr>
          <p:cNvPr id="1026" name="Picture 2" descr="Big Data Volume Growth - Big Data Tutorial - Edureka"/>
          <p:cNvPicPr>
            <a:picLocks noChangeAspect="1" noChangeArrowheads="1"/>
          </p:cNvPicPr>
          <p:nvPr/>
        </p:nvPicPr>
        <p:blipFill>
          <a:blip r:embed="rId2"/>
          <a:srcRect/>
          <a:stretch>
            <a:fillRect/>
          </a:stretch>
        </p:blipFill>
        <p:spPr bwMode="auto">
          <a:xfrm>
            <a:off x="9570656" y="261611"/>
            <a:ext cx="2285984" cy="2314619"/>
          </a:xfrm>
          <a:prstGeom prst="rect">
            <a:avLst/>
          </a:prstGeom>
          <a:noFill/>
        </p:spPr>
      </p:pic>
      <p:pic>
        <p:nvPicPr>
          <p:cNvPr id="9" name="Picture 4" descr="Big Data Velocity - Big Data Tutorial - Edureka"/>
          <p:cNvPicPr>
            <a:picLocks noChangeAspect="1" noChangeArrowheads="1"/>
          </p:cNvPicPr>
          <p:nvPr/>
        </p:nvPicPr>
        <p:blipFill>
          <a:blip r:embed="rId3"/>
          <a:srcRect/>
          <a:stretch>
            <a:fillRect/>
          </a:stretch>
        </p:blipFill>
        <p:spPr bwMode="auto">
          <a:xfrm>
            <a:off x="4649750" y="1831540"/>
            <a:ext cx="4090098" cy="1357322"/>
          </a:xfrm>
          <a:prstGeom prst="rect">
            <a:avLst/>
          </a:prstGeom>
          <a:noFill/>
        </p:spPr>
      </p:pic>
      <p:pic>
        <p:nvPicPr>
          <p:cNvPr id="1030" name="Picture 6" descr="Big Data Variety - Big Data Tutorial - Edureka"/>
          <p:cNvPicPr>
            <a:picLocks noChangeAspect="1" noChangeArrowheads="1"/>
          </p:cNvPicPr>
          <p:nvPr/>
        </p:nvPicPr>
        <p:blipFill>
          <a:blip r:embed="rId4"/>
          <a:srcRect/>
          <a:stretch>
            <a:fillRect/>
          </a:stretch>
        </p:blipFill>
        <p:spPr bwMode="auto">
          <a:xfrm>
            <a:off x="2855640" y="5178485"/>
            <a:ext cx="5680060" cy="1057276"/>
          </a:xfrm>
          <a:prstGeom prst="rect">
            <a:avLst/>
          </a:prstGeom>
          <a:noFill/>
        </p:spPr>
      </p:pic>
    </p:spTree>
    <p:extLst>
      <p:ext uri="{BB962C8B-B14F-4D97-AF65-F5344CB8AC3E}">
        <p14:creationId xmlns:p14="http://schemas.microsoft.com/office/powerpoint/2010/main" val="3860629717"/>
      </p:ext>
    </p:extLst>
  </p:cSld>
  <p:clrMapOvr>
    <a:masterClrMapping/>
  </p:clrMapOvr>
  <p:transition/>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Skips over the specified number of documents that pass into the stage and passes the remaining documents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57535835"/>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$skip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integer&gt;</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p>
        </p:txBody>
      </p:sp>
      <p:sp>
        <p:nvSpPr>
          <p:cNvPr id="8" name="Rectangle 7"/>
          <p:cNvSpPr/>
          <p:nvPr/>
        </p:nvSpPr>
        <p:spPr>
          <a:xfrm>
            <a:off x="1524000" y="2231649"/>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459319695"/>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4" name="Rectangle 3"/>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in a collection or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1969266"/>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 </a:t>
            </a:r>
          </a:p>
        </p:txBody>
      </p:sp>
      <p:sp>
        <p:nvSpPr>
          <p:cNvPr id="7" name="Rectangle 6"/>
          <p:cNvSpPr/>
          <p:nvPr/>
        </p:nvSpPr>
        <p:spPr>
          <a:xfrm>
            <a:off x="1524000" y="762001"/>
            <a:ext cx="9144000" cy="369332"/>
          </a:xfrm>
          <a:prstGeom prst="rect">
            <a:avLst/>
          </a:prstGeom>
        </p:spPr>
        <p:txBody>
          <a:bodyPr wrap="square">
            <a:spAutoFit/>
          </a:bodyPr>
          <a:lstStyle/>
          <a:p>
            <a:r>
              <a:rPr lang="en-US" b="0" i="0">
                <a:solidFill>
                  <a:srgbClr val="494747"/>
                </a:solidFill>
                <a:effectLst/>
                <a:latin typeface="Akzidenz"/>
              </a:rPr>
              <a:t>TODO</a:t>
            </a:r>
            <a:endParaRPr lang="en-IN" dirty="0"/>
          </a:p>
        </p:txBody>
      </p:sp>
      <p:sp>
        <p:nvSpPr>
          <p:cNvPr id="4" name="Rectangle 3"/>
          <p:cNvSpPr/>
          <p:nvPr/>
        </p:nvSpPr>
        <p:spPr>
          <a:xfrm>
            <a:off x="1524000" y="1412776"/>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$count</a:t>
            </a:r>
            <a:r>
              <a:rPr lang="en-US" dirty="0">
                <a:solidFill>
                  <a:srgbClr val="061621"/>
                </a:solidFill>
                <a:latin typeface="Source Code Pro" panose="020B0509030403020204" pitchFamily="49" charset="0"/>
                <a:ea typeface="Source Code Pro" panose="020B0509030403020204" pitchFamily="49" charset="0"/>
              </a:rPr>
              <a:t>: "Field-name"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latin typeface="Source Code Pro" panose="020B0509030403020204" pitchFamily="49" charset="0"/>
                <a:ea typeface="Source Code Pro" panose="020B0509030403020204" pitchFamily="49" charset="0"/>
                <a:cs typeface="Calibri" panose="020F0502020204030204" pitchFamily="34" charset="0"/>
              </a:rPr>
              <a:t>: "ename"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3126547853"/>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$out</a:t>
            </a:r>
            <a:endParaRPr lang="en-US" dirty="0"/>
          </a:p>
        </p:txBody>
      </p:sp>
      <p:sp>
        <p:nvSpPr>
          <p:cNvPr id="4" name="Rectangle 3"/>
          <p:cNvSpPr/>
          <p:nvPr/>
        </p:nvSpPr>
        <p:spPr>
          <a:xfrm>
            <a:off x="2555497" y="2928821"/>
            <a:ext cx="7081006"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the documents returned by the aggregation pipeline and writes them to a specified collection.</a:t>
            </a:r>
          </a:p>
        </p:txBody>
      </p:sp>
    </p:spTree>
    <p:extLst>
      <p:ext uri="{BB962C8B-B14F-4D97-AF65-F5344CB8AC3E}">
        <p14:creationId xmlns:p14="http://schemas.microsoft.com/office/powerpoint/2010/main" val="845567935"/>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$out </a:t>
            </a:r>
          </a:p>
        </p:txBody>
      </p:sp>
      <p:sp>
        <p:nvSpPr>
          <p:cNvPr id="7" name="Rectangle 6"/>
          <p:cNvSpPr/>
          <p:nvPr/>
        </p:nvSpPr>
        <p:spPr>
          <a:xfrm>
            <a:off x="1524000" y="762001"/>
            <a:ext cx="9144000" cy="646331"/>
          </a:xfrm>
          <a:prstGeom prst="rect">
            <a:avLst/>
          </a:prstGeom>
        </p:spPr>
        <p:txBody>
          <a:bodyPr wrap="square">
            <a:spAutoFit/>
          </a:bodyPr>
          <a:lstStyle/>
          <a:p>
            <a:r>
              <a:rPr lang="en-US" b="0" i="0" dirty="0">
                <a:solidFill>
                  <a:srgbClr val="494747"/>
                </a:solidFill>
                <a:effectLst/>
                <a:latin typeface="Akzidenz"/>
              </a:rPr>
              <a:t>Takes the documents returned by the aggregation pipeline and writes them to a specified collection.</a:t>
            </a:r>
            <a:endParaRPr lang="en-IN" dirty="0"/>
          </a:p>
        </p:txBody>
      </p:sp>
      <p:sp>
        <p:nvSpPr>
          <p:cNvPr id="4" name="Rectangle 3"/>
          <p:cNvSpPr/>
          <p:nvPr/>
        </p:nvSpPr>
        <p:spPr>
          <a:xfrm>
            <a:off x="1524000" y="1588602"/>
            <a:ext cx="9144000" cy="369332"/>
          </a:xfrm>
          <a:prstGeom prst="rect">
            <a:avLst/>
          </a:prstGeom>
        </p:spPr>
        <p:txBody>
          <a:bodyPr wrap="square">
            <a:spAutoFit/>
          </a:bodyPr>
          <a:lstStyle/>
          <a:p>
            <a:r>
              <a:rPr lang="en-US" b="0" i="0" dirty="0">
                <a:solidFill>
                  <a:srgbClr val="061621"/>
                </a:solidFill>
                <a:effectLst/>
                <a:latin typeface="Source Code Pro" panose="020B0509030403020204" pitchFamily="49" charset="0"/>
              </a:rPr>
              <a:t>{ </a:t>
            </a:r>
            <a:r>
              <a:rPr lang="en-US" b="0" i="0" dirty="0">
                <a:solidFill>
                  <a:srgbClr val="D83713"/>
                </a:solidFill>
                <a:effectLst/>
                <a:latin typeface="Source Code Pro" panose="020B0509030403020204" pitchFamily="49" charset="0"/>
              </a:rPr>
              <a:t>$out</a:t>
            </a:r>
            <a:r>
              <a:rPr lang="en-US" b="0" i="0" dirty="0">
                <a:solidFill>
                  <a:srgbClr val="061621"/>
                </a:solidFill>
                <a:effectLst/>
                <a:latin typeface="Source Code Pro" panose="020B0509030403020204" pitchFamily="49" charset="0"/>
              </a:rPr>
              <a:t>: { </a:t>
            </a:r>
            <a:r>
              <a:rPr lang="en-US" dirty="0">
                <a:solidFill>
                  <a:srgbClr val="016EE9"/>
                </a:solidFill>
                <a:latin typeface="Source Code Pro" panose="020B0509030403020204" pitchFamily="49" charset="0"/>
              </a:rPr>
              <a:t>db</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"&lt;output-db&gt;"</a:t>
            </a:r>
            <a:r>
              <a:rPr lang="en-US" b="0" i="0" dirty="0">
                <a:solidFill>
                  <a:srgbClr val="061621"/>
                </a:solidFill>
                <a:effectLst/>
                <a:latin typeface="Source Code Pro" panose="020B0509030403020204" pitchFamily="49" charset="0"/>
              </a:rPr>
              <a:t>, </a:t>
            </a:r>
            <a:r>
              <a:rPr lang="en-US" dirty="0">
                <a:solidFill>
                  <a:srgbClr val="016EE9"/>
                </a:solidFill>
                <a:latin typeface="Source Code Pro" panose="020B0509030403020204" pitchFamily="49" charset="0"/>
              </a:rPr>
              <a:t>coll</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"&lt;output-collection&gt;"</a:t>
            </a:r>
            <a:r>
              <a:rPr lang="en-US" b="0" i="0" dirty="0">
                <a:solidFill>
                  <a:srgbClr val="061621"/>
                </a:solidFill>
                <a:effectLst/>
                <a:latin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055440" y="2278033"/>
            <a:ext cx="10585176" cy="129266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"new-db-name"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4797152"/>
            <a:ext cx="11586931" cy="707886"/>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 </a:t>
            </a:r>
            <a:r>
              <a:rPr lang="en-US" dirty="0">
                <a:solidFill>
                  <a:srgbClr val="049DC8"/>
                </a:solidFill>
                <a:latin typeface="Palatino Linotype" panose="02040502050505030304" pitchFamily="18" charset="0"/>
                <a:cs typeface="Calibri" panose="020F0502020204030204" pitchFamily="34" charset="0"/>
              </a:rPr>
              <a:t>$out </a:t>
            </a:r>
            <a:r>
              <a:rPr lang="en-US" dirty="0">
                <a:latin typeface="Palatino Linotype" panose="02040502050505030304" pitchFamily="18" charset="0"/>
              </a:rPr>
              <a:t>stage must be the last stage in the pipeline.</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805410214"/>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$rank / $denseRank / $documentNumber</a:t>
            </a:r>
            <a:endParaRPr lang="en-US" dirty="0"/>
          </a:p>
        </p:txBody>
      </p:sp>
      <p:sp>
        <p:nvSpPr>
          <p:cNvPr id="4" name="Rectangle 3"/>
          <p:cNvSpPr/>
          <p:nvPr/>
        </p:nvSpPr>
        <p:spPr>
          <a:xfrm>
            <a:off x="2555497" y="3573016"/>
            <a:ext cx="7081006"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2416229948"/>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$rank / $denseRank / $documentNumber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Akzidenz"/>
              </a:rPr>
              <a:t>Returns the document position.</a:t>
            </a:r>
            <a:endParaRPr lang="en-IN" dirty="0"/>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4725144"/>
            <a:ext cx="11586931" cy="1508105"/>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b="0" i="0" dirty="0">
                <a:solidFill>
                  <a:srgbClr val="D83713"/>
                </a:solidFill>
                <a:effectLst/>
                <a:latin typeface="Source Code Pro" panose="020B0509030403020204" pitchFamily="49" charset="0"/>
              </a:rPr>
              <a:t> </a:t>
            </a:r>
            <a:r>
              <a:rPr lang="en-US" dirty="0">
                <a:solidFill>
                  <a:srgbClr val="061621"/>
                </a:solidFill>
                <a:latin typeface="Source Code Pro" panose="020B0509030403020204" pitchFamily="49" charset="0"/>
              </a:rPr>
              <a:t>does not accept any parameters.</a:t>
            </a:r>
          </a:p>
          <a:p>
            <a:pPr marL="285750" indent="-285750">
              <a:buFont typeface="Arial" panose="020B0604020202020204" pitchFamily="34" charset="0"/>
              <a:buChar char="•"/>
            </a:pPr>
            <a:endParaRPr lang="en-US"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dirty="0">
                <a:solidFill>
                  <a:srgbClr val="061621"/>
                </a:solidFill>
                <a:latin typeface="Source Code Pro" panose="020B0509030403020204" pitchFamily="49" charset="0"/>
              </a:rPr>
              <a:t> is only available in the </a:t>
            </a:r>
            <a:r>
              <a:rPr lang="en-US" dirty="0">
                <a:solidFill>
                  <a:srgbClr val="D83713"/>
                </a:solidFill>
                <a:latin typeface="Source Code Pro" panose="020B0509030403020204" pitchFamily="49" charset="0"/>
              </a:rPr>
              <a:t>$setWindowFields</a:t>
            </a:r>
            <a:r>
              <a:rPr lang="en-US" dirty="0">
                <a:solidFill>
                  <a:srgbClr val="061621"/>
                </a:solidFill>
                <a:latin typeface="Source Code Pro" panose="020B0509030403020204" pitchFamily="49" charset="0"/>
              </a:rPr>
              <a:t> stage.</a:t>
            </a:r>
          </a:p>
          <a:p>
            <a:pPr marL="285750" indent="-285750">
              <a:buFont typeface="Arial" panose="020B0604020202020204" pitchFamily="34" charset="0"/>
              <a:buChar char="•"/>
            </a:pPr>
            <a:endParaRPr lang="en-IN"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IN" b="0" i="0" dirty="0">
                <a:solidFill>
                  <a:srgbClr val="D83713"/>
                </a:solidFill>
                <a:effectLst/>
                <a:latin typeface="Source Code Pro" panose="020B0509030403020204" pitchFamily="49" charset="0"/>
              </a:rPr>
              <a:t>partitionBy</a:t>
            </a:r>
            <a:r>
              <a:rPr lang="en-IN" b="0" i="0" dirty="0">
                <a:solidFill>
                  <a:srgbClr val="061621"/>
                </a:solidFill>
                <a:effectLst/>
                <a:latin typeface="Source Code Pro" panose="020B0509030403020204" pitchFamily="49" charset="0"/>
              </a:rPr>
              <a:t>: </a:t>
            </a:r>
            <a:r>
              <a:rPr lang="en-IN" b="1" i="0" dirty="0">
                <a:solidFill>
                  <a:srgbClr val="12824D"/>
                </a:solidFill>
                <a:effectLst/>
                <a:latin typeface="Source Code Pro" panose="020B0509030403020204" pitchFamily="49" charset="0"/>
              </a:rPr>
              <a:t>"$Field"</a:t>
            </a:r>
            <a:r>
              <a:rPr lang="en-IN" dirty="0">
                <a:solidFill>
                  <a:srgbClr val="061621"/>
                </a:solidFill>
                <a:latin typeface="Source Code Pro" panose="020B0509030403020204" pitchFamily="49" charset="0"/>
              </a:rPr>
              <a:t> is optional property for </a:t>
            </a:r>
            <a:r>
              <a:rPr lang="en-IN" dirty="0">
                <a:solidFill>
                  <a:srgbClr val="D83713"/>
                </a:solidFill>
                <a:latin typeface="Source Code Pro" panose="020B0509030403020204" pitchFamily="49" charset="0"/>
              </a:rPr>
              <a:t>$setWindowFields</a:t>
            </a:r>
            <a:r>
              <a:rPr lang="en-IN" dirty="0">
                <a:solidFill>
                  <a:srgbClr val="061621"/>
                </a:solidFill>
                <a:latin typeface="Source Code Pro" panose="020B0509030403020204" pitchFamily="49" charset="0"/>
              </a:rPr>
              <a:t> stage</a:t>
            </a:r>
            <a:r>
              <a:rPr lang="en-US" dirty="0">
                <a:latin typeface="Palatino Linotype" panose="02040502050505030304" pitchFamily="18" charset="0"/>
              </a:rPr>
              <a:t>.</a:t>
            </a:r>
            <a:endParaRPr lang="en-US" dirty="0">
              <a:solidFill>
                <a:srgbClr val="00B050"/>
              </a:solidFill>
              <a:latin typeface="Palatino Linotype" panose="02040502050505030304" pitchFamily="18" charset="0"/>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411200"/>
            <a:ext cx="9144000" cy="2308324"/>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$setWindowFields</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 {</a:t>
            </a:r>
          </a:p>
          <a:p>
            <a:r>
              <a:rPr lang="en-IN" b="0" i="0" dirty="0">
                <a:solidFill>
                  <a:srgbClr val="D83713"/>
                </a:solidFill>
                <a:effectLst/>
                <a:latin typeface="Source Code Pro" panose="020B0509030403020204" pitchFamily="49" charset="0"/>
              </a:rPr>
              <a:t>      </a:t>
            </a:r>
            <a:r>
              <a:rPr lang="en-IN" b="0" i="0" dirty="0">
                <a:solidFill>
                  <a:schemeClr val="bg1">
                    <a:lumMod val="50000"/>
                  </a:schemeClr>
                </a:solidFill>
                <a:effectLst/>
                <a:latin typeface="Source Code Pro" panose="020B0509030403020204" pitchFamily="49" charset="0"/>
              </a:rPr>
              <a:t>&lt;optional&gt;</a:t>
            </a:r>
            <a:r>
              <a:rPr lang="en-IN" b="0" i="0" dirty="0">
                <a:solidFill>
                  <a:srgbClr val="D83713"/>
                </a:solidFill>
                <a:effectLst/>
                <a:latin typeface="Source Code Pro" panose="020B0509030403020204" pitchFamily="49" charset="0"/>
              </a:rPr>
              <a:t> partitionBy</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"$Field"</a:t>
            </a:r>
            <a:r>
              <a:rPr lang="en-IN" i="0" dirty="0">
                <a:solidFill>
                  <a:srgbClr val="061621"/>
                </a:solidFill>
                <a:effectLst/>
                <a:latin typeface="Source Code Pro" panose="020B0509030403020204" pitchFamily="49" charset="0"/>
              </a:rPr>
              <a:t>, </a:t>
            </a:r>
            <a:r>
              <a:rPr lang="en-IN" b="0" i="0" dirty="0">
                <a:solidFill>
                  <a:schemeClr val="bg1">
                    <a:lumMod val="50000"/>
                  </a:schemeClr>
                </a:solidFill>
                <a:effectLst/>
                <a:latin typeface="Source Code Pro" panose="020B0509030403020204" pitchFamily="49" charset="0"/>
              </a:rPr>
              <a:t>&lt;/optional&gt;</a:t>
            </a:r>
            <a:endParaRPr lang="en-IN" dirty="0">
              <a:solidFill>
                <a:schemeClr val="bg1">
                  <a:lumMod val="50000"/>
                </a:schemeClr>
              </a:solidFill>
              <a:latin typeface="Source Code Pro" panose="020B0509030403020204" pitchFamily="49" charset="0"/>
              <a:ea typeface="Source Code Pro" panose="020B0509030403020204" pitchFamily="49" charset="0"/>
            </a:endParaRP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solidFill>
                  <a:srgbClr val="061621"/>
                </a:solidFill>
                <a:latin typeface="Source Code Pro" panose="020B0509030403020204" pitchFamily="49" charset="0"/>
                <a:ea typeface="Source Code Pro" panose="020B0509030403020204" pitchFamily="49" charset="0"/>
              </a:rPr>
              <a:t>: { field: -1/1},</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$denseRank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r>
              <a:rPr lang="en-IN" dirty="0">
                <a:solidFill>
                  <a:srgbClr val="061621"/>
                </a:solidFill>
                <a:latin typeface="Source Code Pro" panose="020B0509030403020204" pitchFamily="49" charset="0"/>
                <a:ea typeface="Source Code Pro" panose="020B0509030403020204" pitchFamily="49" charset="0"/>
              </a:rPr>
              <a:t> </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$documentNumber</a:t>
            </a:r>
            <a:r>
              <a:rPr lang="en-IN" b="0"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 </a:t>
            </a:r>
          </a:p>
          <a:p>
            <a:r>
              <a:rPr lang="en-US" dirty="0">
                <a:solidFill>
                  <a:srgbClr val="061621"/>
                </a:solidFill>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332713333"/>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980728"/>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$lookup</a:t>
            </a:r>
            <a:endParaRPr lang="en-US" dirty="0"/>
          </a:p>
        </p:txBody>
      </p:sp>
      <p:sp>
        <p:nvSpPr>
          <p:cNvPr id="3" name="Rectangle 2"/>
          <p:cNvSpPr/>
          <p:nvPr/>
        </p:nvSpPr>
        <p:spPr>
          <a:xfrm>
            <a:off x="1943100" y="1785282"/>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perform an equality match between a field from the input documents with a field from the documents of the “joined” collection</a:t>
            </a:r>
          </a:p>
        </p:txBody>
      </p:sp>
      <p:sp>
        <p:nvSpPr>
          <p:cNvPr id="6" name="Rectangle 5">
            <a:extLst>
              <a:ext uri="{FF2B5EF4-FFF2-40B4-BE49-F238E27FC236}">
                <a16:creationId xmlns:a16="http://schemas.microsoft.com/office/drawing/2014/main" id="{63486432-9B17-4A66-94B9-71713B41A538}"/>
              </a:ext>
            </a:extLst>
          </p:cNvPr>
          <p:cNvSpPr/>
          <p:nvPr/>
        </p:nvSpPr>
        <p:spPr>
          <a:xfrm>
            <a:off x="911424" y="3291949"/>
            <a:ext cx="10369152" cy="2585323"/>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&lt;foreign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&lt;field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&lt;field from the documents of the "from"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 text &gt;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7" name="TextBox 6">
            <a:extLst>
              <a:ext uri="{FF2B5EF4-FFF2-40B4-BE49-F238E27FC236}">
                <a16:creationId xmlns:a16="http://schemas.microsoft.com/office/drawing/2014/main" id="{4DB027CD-459E-4C83-841B-D49F7D28E646}"/>
              </a:ext>
            </a:extLst>
          </p:cNvPr>
          <p:cNvSpPr txBox="1"/>
          <p:nvPr/>
        </p:nvSpPr>
        <p:spPr>
          <a:xfrm>
            <a:off x="191344" y="154785"/>
            <a:ext cx="11233248" cy="646331"/>
          </a:xfrm>
          <a:prstGeom prst="rect">
            <a:avLst/>
          </a:prstGeom>
          <a:noFill/>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&lt;datatype of field from parent collection must be same&gt;,</a:t>
            </a:r>
          </a:p>
          <a:p>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&lt;datatype of field from child collection must be same&gt;,</a:t>
            </a:r>
          </a:p>
        </p:txBody>
      </p:sp>
    </p:spTree>
    <p:extLst>
      <p:ext uri="{BB962C8B-B14F-4D97-AF65-F5344CB8AC3E}">
        <p14:creationId xmlns:p14="http://schemas.microsoft.com/office/powerpoint/2010/main" val="2081175237"/>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5" name="TextBox 4">
            <a:extLst>
              <a:ext uri="{FF2B5EF4-FFF2-40B4-BE49-F238E27FC236}">
                <a16:creationId xmlns:a16="http://schemas.microsoft.com/office/drawing/2014/main" id="{5BAD871D-3A1A-4996-8B6C-437641EE8787}"/>
              </a:ext>
            </a:extLst>
          </p:cNvPr>
          <p:cNvSpPr txBox="1"/>
          <p:nvPr/>
        </p:nvSpPr>
        <p:spPr>
          <a:xfrm>
            <a:off x="623392" y="1412776"/>
            <a:ext cx="11161240" cy="3293209"/>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55600"/>
            <a:endParaRPr lang="en-IN" sz="400"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db.orderdetails.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"nuts"</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8" name="Rectangle 7">
            <a:extLst>
              <a:ext uri="{FF2B5EF4-FFF2-40B4-BE49-F238E27FC236}">
                <a16:creationId xmlns:a16="http://schemas.microsoft.com/office/drawing/2014/main" id="{9332510C-9561-4DE0-A2F4-092ACAC5ED33}"/>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B3A67BC1-F64E-4884-A4A6-ED49AB6AF791}"/>
              </a:ext>
            </a:extLst>
          </p:cNvPr>
          <p:cNvSpPr txBox="1"/>
          <p:nvPr/>
        </p:nvSpPr>
        <p:spPr>
          <a:xfrm>
            <a:off x="613520" y="5108991"/>
            <a:ext cx="10044608" cy="1200329"/>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1303298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
        <p:nvSpPr>
          <p:cNvPr id="4" name="TextBox 3">
            <a:extLst>
              <a:ext uri="{FF2B5EF4-FFF2-40B4-BE49-F238E27FC236}">
                <a16:creationId xmlns:a16="http://schemas.microsoft.com/office/drawing/2014/main" id="{2023D6CD-C5E8-48F1-9027-2545D5D6D0D3}"/>
              </a:ext>
            </a:extLst>
          </p:cNvPr>
          <p:cNvSpPr txBox="1"/>
          <p:nvPr/>
        </p:nvSpPr>
        <p:spPr>
          <a:xfrm>
            <a:off x="263352" y="476672"/>
            <a:ext cx="6336704" cy="430887"/>
          </a:xfrm>
          <a:prstGeom prst="rect">
            <a:avLst/>
          </a:prstGeom>
          <a:noFill/>
        </p:spPr>
        <p:txBody>
          <a:bodyPr wrap="square">
            <a:spAutoFit/>
          </a:bodyPr>
          <a:lstStyle/>
          <a:p>
            <a:r>
              <a:rPr lang="en-US" sz="2200" b="1" i="0" dirty="0">
                <a:solidFill>
                  <a:srgbClr val="570B08"/>
                </a:solidFill>
                <a:effectLst/>
                <a:latin typeface="Akzidenz"/>
              </a:rPr>
              <a:t>* MongoDB does not support duplicate field names</a:t>
            </a:r>
            <a:endParaRPr lang="en-IN" sz="2200" dirty="0"/>
          </a:p>
        </p:txBody>
      </p:sp>
      <p:sp>
        <p:nvSpPr>
          <p:cNvPr id="6" name="TextBox 5">
            <a:extLst>
              <a:ext uri="{FF2B5EF4-FFF2-40B4-BE49-F238E27FC236}">
                <a16:creationId xmlns:a16="http://schemas.microsoft.com/office/drawing/2014/main" id="{87E7E394-855C-4167-99D9-938632ACDDDE}"/>
              </a:ext>
            </a:extLst>
          </p:cNvPr>
          <p:cNvSpPr txBox="1"/>
          <p:nvPr/>
        </p:nvSpPr>
        <p:spPr>
          <a:xfrm>
            <a:off x="498128" y="4941168"/>
            <a:ext cx="6096000"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cls</a:t>
            </a: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console</a:t>
            </a:r>
            <a:r>
              <a:rPr lang="en-IN" b="0" i="0">
                <a:solidFill>
                  <a:srgbClr val="21313C"/>
                </a:solidFill>
                <a:effectLst/>
                <a:latin typeface="Source Code Pro" panose="020B0509030403020204" pitchFamily="49" charset="0"/>
              </a:rPr>
              <a:t>.</a:t>
            </a:r>
            <a:r>
              <a:rPr lang="en-IN">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clear</a:t>
            </a:r>
            <a:r>
              <a:rPr lang="en-US">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Tree>
    <p:extLst>
      <p:ext uri="{BB962C8B-B14F-4D97-AF65-F5344CB8AC3E}">
        <p14:creationId xmlns:p14="http://schemas.microsoft.com/office/powerpoint/2010/main" val="1407595119"/>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8" name="Rectangle 7">
            <a:extLst>
              <a:ext uri="{FF2B5EF4-FFF2-40B4-BE49-F238E27FC236}">
                <a16:creationId xmlns:a16="http://schemas.microsoft.com/office/drawing/2014/main" id="{093DF491-57DF-46CA-B5D1-F60E5E0DD80F}"/>
              </a:ext>
            </a:extLst>
          </p:cNvPr>
          <p:cNvSpPr/>
          <p:nvPr/>
        </p:nvSpPr>
        <p:spPr>
          <a:xfrm>
            <a:off x="479376" y="1453947"/>
            <a:ext cx="7848872" cy="2031325"/>
          </a:xfrm>
          <a:prstGeom prst="rect">
            <a:avLst/>
          </a:prstGeom>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from</a:t>
            </a:r>
            <a:r>
              <a:rPr lang="en-IN" dirty="0">
                <a:latin typeface="Source Code Pro" panose="020B0509030403020204" pitchFamily="49" charset="0"/>
                <a:ea typeface="Source Code Pro" panose="020B0509030403020204" pitchFamily="49" charset="0"/>
                <a:cs typeface="Calibri" panose="020F0502020204030204" pitchFamily="34" charset="0"/>
              </a:rPr>
              <a:t> : "orderdetails",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foreignField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4896A963-2735-4C66-8CA8-BDED50E7CABA}"/>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a:extLst>
              <a:ext uri="{FF2B5EF4-FFF2-40B4-BE49-F238E27FC236}">
                <a16:creationId xmlns:a16="http://schemas.microsoft.com/office/drawing/2014/main" id="{DB26E606-77EC-493A-857A-7CA99178444A}"/>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70E14A00-2A0F-4F2B-890D-DA59765B9CCC}"/>
              </a:ext>
            </a:extLst>
          </p:cNvPr>
          <p:cNvSpPr txBox="1"/>
          <p:nvPr/>
        </p:nvSpPr>
        <p:spPr>
          <a:xfrm>
            <a:off x="551384" y="4105324"/>
            <a:ext cx="11233248" cy="2031325"/>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'orderdetails’,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localField</a:t>
            </a:r>
            <a:r>
              <a:rPr lang="en-IN" dirty="0">
                <a:latin typeface="Source Code Pro" panose="020B0509030403020204" pitchFamily="49" charset="0"/>
                <a:ea typeface="Source Code Pro" panose="020B0509030403020204" pitchFamily="49" charset="0"/>
              </a:rPr>
              <a:t>: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foreignField</a:t>
            </a:r>
            <a:r>
              <a:rPr lang="en-IN" dirty="0">
                <a:latin typeface="Source Code Pro" panose="020B0509030403020204" pitchFamily="49" charset="0"/>
                <a:ea typeface="Source Code Pro" panose="020B0509030403020204" pitchFamily="49" charset="0"/>
              </a:rPr>
              <a:t>: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"Order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Details"</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endPar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endParaRP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_id:</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"Order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Details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_id</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252184801"/>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Database Security and Authentication</a:t>
            </a:r>
            <a:endParaRPr lang="en-US" dirty="0"/>
          </a:p>
        </p:txBody>
      </p:sp>
      <p:sp>
        <p:nvSpPr>
          <p:cNvPr id="3" name="Rectangle 2"/>
          <p:cNvSpPr/>
          <p:nvPr/>
        </p:nvSpPr>
        <p:spPr>
          <a:xfrm>
            <a:off x="1738282" y="3782801"/>
            <a:ext cx="8715436" cy="2031325"/>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Authentication is the process of verifying the identity of a client. When access control, i.e. authorization, is enabled, MongoDB requires all clients to authenticate themselves in order to determine their access. Although authentication and authorization are closely connected, authentication is distinct from authorization. Authentication verifies the identity of a user; authorization determines the verified user’s access to resources and operations.</a:t>
            </a:r>
          </a:p>
        </p:txBody>
      </p:sp>
    </p:spTree>
    <p:extLst>
      <p:ext uri="{BB962C8B-B14F-4D97-AF65-F5344CB8AC3E}">
        <p14:creationId xmlns:p14="http://schemas.microsoft.com/office/powerpoint/2010/main" val="3435054568"/>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db.getUser() / db.getUsers()</a:t>
            </a:r>
            <a:endParaRPr lang="en-US" dirty="0"/>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db.getUser() / db.getUsers()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Returns user information for a specified user.</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db.getUser(username, args)</a:t>
            </a:r>
          </a:p>
        </p:txBody>
      </p:sp>
      <p:sp>
        <p:nvSpPr>
          <p:cNvPr id="5" name="Rectangle 4"/>
          <p:cNvSpPr/>
          <p:nvPr/>
        </p:nvSpPr>
        <p:spPr>
          <a:xfrm>
            <a:off x="1666844" y="3107312"/>
            <a:ext cx="8845624" cy="369332"/>
          </a:xfrm>
          <a:prstGeom prst="rect">
            <a:avLst/>
          </a:prstGeom>
        </p:spPr>
        <p:txBody>
          <a:bodyPr wrap="square">
            <a:spAutoFit/>
          </a:bodyPr>
          <a:lstStyle/>
          <a:p>
            <a:r>
              <a:rPr lang="en-US" dirty="0"/>
              <a:t>Returns information for all the users in the database.</a:t>
            </a:r>
            <a:endParaRPr lang="en-IN" dirty="0"/>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0" name="Rectangle 9"/>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db.getUsers()</a:t>
            </a:r>
          </a:p>
        </p:txBody>
      </p:sp>
    </p:spTree>
    <p:extLst>
      <p:ext uri="{BB962C8B-B14F-4D97-AF65-F5344CB8AC3E}">
        <p14:creationId xmlns:p14="http://schemas.microsoft.com/office/powerpoint/2010/main" val="3090784624"/>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db.createUser</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db.createUser</a:t>
            </a:r>
          </a:p>
        </p:txBody>
      </p:sp>
      <p:sp>
        <p:nvSpPr>
          <p:cNvPr id="7" name="Rectangle 6"/>
          <p:cNvSpPr/>
          <p:nvPr/>
        </p:nvSpPr>
        <p:spPr>
          <a:xfrm>
            <a:off x="1673188" y="762001"/>
            <a:ext cx="8845624" cy="646331"/>
          </a:xfrm>
          <a:prstGeom prst="rect">
            <a:avLst/>
          </a:prstGeom>
        </p:spPr>
        <p:txBody>
          <a:bodyPr wrap="square">
            <a:spAutoFit/>
          </a:bodyPr>
          <a:lstStyle/>
          <a:p>
            <a:r>
              <a:rPr lang="en-US" dirty="0"/>
              <a:t>Creates a new user for the database on which the method is run. </a:t>
            </a:r>
            <a:r>
              <a:rPr lang="en-US"/>
              <a:t>db.createUser() returns a duplicate user error if the user already exists on the database.</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db.createUser(user, [writeConcern])</a:t>
            </a:r>
          </a:p>
        </p:txBody>
      </p:sp>
      <p:sp>
        <p:nvSpPr>
          <p:cNvPr id="5" name="Rectangle 4"/>
          <p:cNvSpPr/>
          <p:nvPr/>
        </p:nvSpPr>
        <p:spPr>
          <a:xfrm>
            <a:off x="335360" y="2214554"/>
            <a:ext cx="11593288" cy="341632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createUser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user</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pwd</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"userAdmin" ,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"readWrite",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authenticationRestrictions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clientSource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"192.168.100.26", "192.168.100.20", "192.168.100.120",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"192.168.100.83"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serverAddress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"192.168.100.20"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db.grantRolesToUser / db.revokeRolesFromUser </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db.grantRolesToUser</a:t>
            </a:r>
          </a:p>
          <a:p>
            <a:pPr algn="r">
              <a:spcBef>
                <a:spcPct val="0"/>
              </a:spcBef>
            </a:pPr>
            <a:r>
              <a:rPr lang="en-IN" sz="3200" b="1" i="1" dirty="0">
                <a:solidFill>
                  <a:srgbClr val="FFFF00"/>
                </a:solidFill>
                <a:latin typeface="Arial" pitchFamily="34" charset="0"/>
                <a:cs typeface="Arial" pitchFamily="34" charset="0"/>
              </a:rPr>
              <a:t>db.revokeRolesFromUser</a:t>
            </a:r>
          </a:p>
        </p:txBody>
      </p:sp>
      <p:sp>
        <p:nvSpPr>
          <p:cNvPr id="7" name="Rectangle 6"/>
          <p:cNvSpPr/>
          <p:nvPr/>
        </p:nvSpPr>
        <p:spPr>
          <a:xfrm>
            <a:off x="1524000" y="1273718"/>
            <a:ext cx="8994812"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81190"/>
            <a:ext cx="89104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db.grantRolesToUser( "&lt;username&gt;", [ &lt;roles&gt; ], { &lt;writeConcern&gt; }</a:t>
            </a:r>
          </a:p>
        </p:txBody>
      </p:sp>
      <p:sp>
        <p:nvSpPr>
          <p:cNvPr id="5" name="Rectangle 4"/>
          <p:cNvSpPr/>
          <p:nvPr/>
        </p:nvSpPr>
        <p:spPr>
          <a:xfrm>
            <a:off x="1524000" y="2428868"/>
            <a:ext cx="68580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grantRolesToUser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p:cNvSpPr/>
          <p:nvPr/>
        </p:nvSpPr>
        <p:spPr>
          <a:xfrm>
            <a:off x="1524000" y="4293096"/>
            <a:ext cx="90628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db.revokeRolesFromUser("&lt;username&gt;", [&lt;roles&gt;], {&lt;writeConcern&gt;} )</a:t>
            </a:r>
          </a:p>
        </p:txBody>
      </p:sp>
      <p:sp>
        <p:nvSpPr>
          <p:cNvPr id="9" name="Rectangle 8"/>
          <p:cNvSpPr/>
          <p:nvPr/>
        </p:nvSpPr>
        <p:spPr>
          <a:xfrm>
            <a:off x="1524000" y="4816032"/>
            <a:ext cx="70104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revokeRolesFromUser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roles</a:t>
            </a:r>
          </a:p>
        </p:txBody>
      </p:sp>
      <p:sp>
        <p:nvSpPr>
          <p:cNvPr id="7" name="Rectangle 6"/>
          <p:cNvSpPr/>
          <p:nvPr/>
        </p:nvSpPr>
        <p:spPr>
          <a:xfrm>
            <a:off x="1673188" y="762000"/>
            <a:ext cx="8845624" cy="369332"/>
          </a:xfrm>
          <a:prstGeom prst="rect">
            <a:avLst/>
          </a:prstGeom>
        </p:spPr>
        <p:txBody>
          <a:bodyPr wrap="square">
            <a:spAutoFit/>
          </a:bodyPr>
          <a:lstStyle/>
          <a:p>
            <a:r>
              <a:rPr lang="en-US" dirty="0"/>
              <a:t>The role provides the following actions on those collections</a:t>
            </a:r>
            <a:endParaRPr lang="en-IN" dirty="0"/>
          </a:p>
        </p:txBody>
      </p:sp>
      <p:sp>
        <p:nvSpPr>
          <p:cNvPr id="4" name="Rectangle 3"/>
          <p:cNvSpPr/>
          <p:nvPr/>
        </p:nvSpPr>
        <p:spPr>
          <a:xfrm>
            <a:off x="1673188" y="1593070"/>
            <a:ext cx="8761264" cy="3693319"/>
          </a:xfrm>
          <a:prstGeom prst="rect">
            <a:avLst/>
          </a:prstGeom>
        </p:spPr>
        <p:txBody>
          <a:bodyPr wrap="square">
            <a:spAutoFit/>
          </a:bodyPr>
          <a:lstStyle/>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 :- [</a:t>
            </a:r>
            <a:r>
              <a:rPr lang="fr-FR" dirty="0">
                <a:solidFill>
                  <a:srgbClr val="049DC8"/>
                </a:solidFill>
                <a:latin typeface="Consolas" panose="020B0609020204030204" pitchFamily="49" charset="0"/>
                <a:cs typeface="Calibri" panose="020F0502020204030204" pitchFamily="34" charset="0"/>
              </a:rPr>
              <a:t>dbStats, find, listIndexes, listCollections, etc...]</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 :- [collStats, convertToCapped, createCollection, dbHash, dbStats, dropCollection, createIndex, dropIndex, find, insert, killCursors, listIndexes, listCollections, remove, renameCollectionSameDB, update]</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userAdmin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db.dropAllUser() </a:t>
            </a:r>
            <a:r>
              <a:rPr lang="en-IN" dirty="0"/>
              <a:t>/ </a:t>
            </a:r>
            <a:r>
              <a:rPr lang="en-US" dirty="0"/>
              <a:t>db.dropUser()</a:t>
            </a:r>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738282" y="785794"/>
            <a:ext cx="9110246" cy="6058242"/>
            <a:chOff x="0" y="642918"/>
            <a:chExt cx="9558224" cy="6058242"/>
          </a:xfrm>
        </p:grpSpPr>
        <p:pic>
          <p:nvPicPr>
            <p:cNvPr id="1026" name="Picture 2"/>
            <p:cNvPicPr>
              <a:picLocks noChangeAspect="1" noChangeArrowheads="1"/>
            </p:cNvPicPr>
            <p:nvPr/>
          </p:nvPicPr>
          <p:blipFill>
            <a:blip r:embed="rId2"/>
            <a:srcRect/>
            <a:stretch>
              <a:fillRect/>
            </a:stretch>
          </p:blipFill>
          <p:spPr bwMode="auto">
            <a:xfrm>
              <a:off x="0" y="857232"/>
              <a:ext cx="5929322" cy="500066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975273" y="642918"/>
              <a:ext cx="3582951" cy="6058242"/>
            </a:xfrm>
            <a:prstGeom prst="rect">
              <a:avLst/>
            </a:prstGeom>
            <a:noFill/>
            <a:ln w="9525">
              <a:noFill/>
              <a:miter lim="800000"/>
              <a:headEnd/>
              <a:tailEnd/>
            </a:ln>
            <a:effectLst/>
          </p:spPr>
        </p:pic>
      </p:grpSp>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db.dropUser() / db.dropAllUsers()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Removes the user from the current database.</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db.dropUser(username, writeConcern)</a:t>
            </a:r>
          </a:p>
        </p:txBody>
      </p:sp>
      <p:sp>
        <p:nvSpPr>
          <p:cNvPr id="5" name="Rectangle 4"/>
          <p:cNvSpPr/>
          <p:nvPr/>
        </p:nvSpPr>
        <p:spPr>
          <a:xfrm>
            <a:off x="1666844" y="3107312"/>
            <a:ext cx="8845624" cy="369332"/>
          </a:xfrm>
          <a:prstGeom prst="rect">
            <a:avLst/>
          </a:prstGeom>
        </p:spPr>
        <p:txBody>
          <a:bodyPr wrap="square">
            <a:spAutoFit/>
          </a:bodyPr>
          <a:lstStyle/>
          <a:p>
            <a:r>
              <a:rPr lang="en-US" dirty="0"/>
              <a:t>Removes all users from the current database.</a:t>
            </a:r>
            <a:endParaRPr lang="en-IN" dirty="0"/>
          </a:p>
        </p:txBody>
      </p:sp>
      <p:sp>
        <p:nvSpPr>
          <p:cNvPr id="8" name="Rectangle 7"/>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db.dropAllUsers([writeConcern])</a:t>
            </a:r>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dropAllUser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2" name="Rectangle 1"/>
          <p:cNvSpPr/>
          <p:nvPr/>
        </p:nvSpPr>
        <p:spPr>
          <a:xfrm>
            <a:off x="1669976" y="849264"/>
            <a:ext cx="8845624" cy="369332"/>
          </a:xfrm>
          <a:prstGeom prst="rect">
            <a:avLst/>
          </a:prstGeom>
        </p:spPr>
        <p:txBody>
          <a:bodyPr wrap="square">
            <a:spAutoFit/>
          </a:bodyPr>
          <a:lstStyle/>
          <a:p>
            <a:r>
              <a:rPr lang="en-IN" dirty="0">
                <a:solidFill>
                  <a:srgbClr val="222222"/>
                </a:solidFill>
                <a:latin typeface="Verdana" panose="020B0604030504040204" pitchFamily="34" charset="0"/>
              </a:rPr>
              <a:t>1. Think about how multiplication can be done without actually multiplying </a:t>
            </a:r>
            <a:endParaRPr lang="en-IN" dirty="0"/>
          </a:p>
        </p:txBody>
      </p:sp>
      <p:sp>
        <p:nvSpPr>
          <p:cNvPr id="3" name="TextBox 2"/>
          <p:cNvSpPr txBox="1"/>
          <p:nvPr/>
        </p:nvSpPr>
        <p:spPr>
          <a:xfrm>
            <a:off x="2514601"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1828800" y="3700362"/>
            <a:ext cx="4648200" cy="2471839"/>
          </a:xfrm>
          <a:prstGeom prst="rect">
            <a:avLst/>
          </a:prstGeom>
        </p:spPr>
      </p:pic>
      <p:sp>
        <p:nvSpPr>
          <p:cNvPr id="6" name="Rectangle 5"/>
          <p:cNvSpPr/>
          <p:nvPr/>
        </p:nvSpPr>
        <p:spPr>
          <a:xfrm>
            <a:off x="1669976" y="3243552"/>
            <a:ext cx="1317990" cy="369332"/>
          </a:xfrm>
          <a:prstGeom prst="rect">
            <a:avLst/>
          </a:prstGeom>
        </p:spPr>
        <p:txBody>
          <a:bodyPr wrap="none">
            <a:spAutoFit/>
          </a:bodyPr>
          <a:lstStyle/>
          <a:p>
            <a:r>
              <a:rPr lang="en-IN" dirty="0">
                <a:solidFill>
                  <a:srgbClr val="222222"/>
                </a:solidFill>
                <a:latin typeface="Verdana" panose="020B0604030504040204" pitchFamily="34" charset="0"/>
              </a:rPr>
              <a:t>2. Square</a:t>
            </a:r>
          </a:p>
        </p:txBody>
      </p:sp>
      <p:pic>
        <p:nvPicPr>
          <p:cNvPr id="8" name="Picture 7"/>
          <p:cNvPicPr>
            <a:picLocks noChangeAspect="1"/>
          </p:cNvPicPr>
          <p:nvPr/>
        </p:nvPicPr>
        <p:blipFill>
          <a:blip r:embed="rId3"/>
          <a:stretch>
            <a:fillRect/>
          </a:stretch>
        </p:blipFill>
        <p:spPr>
          <a:xfrm>
            <a:off x="2057400" y="1250648"/>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9" name="Rectangle 8"/>
          <p:cNvSpPr/>
          <p:nvPr/>
        </p:nvSpPr>
        <p:spPr>
          <a:xfrm>
            <a:off x="1738282" y="857232"/>
            <a:ext cx="8763866" cy="2862322"/>
          </a:xfrm>
          <a:prstGeom prst="rect">
            <a:avLst/>
          </a:prstGeom>
        </p:spPr>
        <p:txBody>
          <a:bodyPr wrap="square">
            <a:spAutoFit/>
          </a:bodyPr>
          <a:lstStyle/>
          <a:p>
            <a:r>
              <a:rPr lang="en-US" sz="2000" b="1" i="1" dirty="0">
                <a:solidFill>
                  <a:schemeClr val="tx2"/>
                </a:solidFill>
              </a:rPr>
              <a:t>Camel Case</a:t>
            </a:r>
            <a:r>
              <a:rPr lang="en-US" sz="2000" dirty="0"/>
              <a:t>: Second and subsequent words are capitalized, to make word boundaries easier to see. </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Pascal Case: </a:t>
            </a:r>
            <a:r>
              <a:rPr lang="en-US" sz="2000" dirty="0"/>
              <a:t>Identical to Camel Case, except the first word is also capitalized.</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Snake Case: </a:t>
            </a:r>
            <a:r>
              <a:rPr lang="en-US" sz="2000" dirty="0"/>
              <a:t>Words are separated by underscores.</a:t>
            </a:r>
          </a:p>
          <a:p>
            <a:r>
              <a:rPr lang="en-US" sz="2000" dirty="0">
                <a:solidFill>
                  <a:srgbClr val="C00000"/>
                </a:solidFill>
              </a:rPr>
              <a:t>Example</a:t>
            </a:r>
            <a:r>
              <a:rPr lang="en-US" sz="2000" dirty="0"/>
              <a:t>: number_of_college_graduates</a:t>
            </a:r>
          </a:p>
        </p:txBody>
      </p:sp>
    </p:spTree>
    <p:extLst>
      <p:ext uri="{BB962C8B-B14F-4D97-AF65-F5344CB8AC3E}">
        <p14:creationId xmlns:p14="http://schemas.microsoft.com/office/powerpoint/2010/main" val="3391323119"/>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5800" y="2030261"/>
            <a:ext cx="3141862" cy="482773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365920" y="188640"/>
            <a:ext cx="9460160" cy="2215991"/>
          </a:xfrm>
          <a:prstGeom prst="rect">
            <a:avLst/>
          </a:prstGeom>
        </p:spPr>
        <p:txBody>
          <a:bodyPr wrap="square">
            <a:spAutoFit/>
          </a:bodyPr>
          <a:lstStyle/>
          <a:p>
            <a:pPr algn="ctr"/>
            <a:r>
              <a:rPr lang="en-US" sz="4000" dirty="0">
                <a:solidFill>
                  <a:srgbClr val="FF0000"/>
                </a:solidFill>
                <a:latin typeface="Segoe Print" panose="02000600000000000000" pitchFamily="2" charset="0"/>
              </a:rPr>
              <a:t>“Accept your past without regret, handle our present with confidence and face your future without fear.“</a:t>
            </a:r>
          </a:p>
          <a:p>
            <a:pPr algn="r"/>
            <a:r>
              <a:rPr lang="en-IN" dirty="0">
                <a:solidFill>
                  <a:srgbClr val="111111"/>
                </a:solidFill>
                <a:latin typeface="-apple-system"/>
              </a:rPr>
              <a:t>A.P.J. Abdul Kalam</a:t>
            </a:r>
          </a:p>
        </p:txBody>
      </p:sp>
    </p:spTree>
    <p:extLst>
      <p:ext uri="{BB962C8B-B14F-4D97-AF65-F5344CB8AC3E}">
        <p14:creationId xmlns:p14="http://schemas.microsoft.com/office/powerpoint/2010/main" val="1148130326"/>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sp>
        <p:nvSpPr>
          <p:cNvPr id="4" name="TextBox 3">
            <a:extLst>
              <a:ext uri="{FF2B5EF4-FFF2-40B4-BE49-F238E27FC236}">
                <a16:creationId xmlns:a16="http://schemas.microsoft.com/office/drawing/2014/main" id="{863BD488-A6BD-4EDD-B350-33285DD1A903}"/>
              </a:ext>
            </a:extLst>
          </p:cNvPr>
          <p:cNvSpPr txBox="1"/>
          <p:nvPr/>
        </p:nvSpPr>
        <p:spPr>
          <a:xfrm>
            <a:off x="551384" y="1580014"/>
            <a:ext cx="11233248" cy="4801314"/>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1980</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2017</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2019</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p:txBody>
      </p:sp>
      <p:sp>
        <p:nvSpPr>
          <p:cNvPr id="5" name="TextBox 4">
            <a:extLst>
              <a:ext uri="{FF2B5EF4-FFF2-40B4-BE49-F238E27FC236}">
                <a16:creationId xmlns:a16="http://schemas.microsoft.com/office/drawing/2014/main" id="{64A2DBB4-8857-41D8-80D9-F73C7E7A9888}"/>
              </a:ext>
            </a:extLst>
          </p:cNvPr>
          <p:cNvSpPr txBox="1"/>
          <p:nvPr/>
        </p:nvSpPr>
        <p:spPr>
          <a:xfrm>
            <a:off x="556590" y="932400"/>
            <a:ext cx="11228042"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Tree>
    <p:extLst>
      <p:ext uri="{BB962C8B-B14F-4D97-AF65-F5344CB8AC3E}">
        <p14:creationId xmlns:p14="http://schemas.microsoft.com/office/powerpoint/2010/main" val="3693026552"/>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94336942"/>
              </p:ext>
            </p:extLst>
          </p:nvPr>
        </p:nvGraphicFramePr>
        <p:xfrm>
          <a:off x="263352" y="835200"/>
          <a:ext cx="11665296" cy="55792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city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_id: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city: </a:t>
                      </a:r>
                      <a:r>
                        <a:rPr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Rename qualifications field to qualification for all the documents.</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"qualifications":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school field to zeroth element of qualification field for student _id:2.</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"rosary"</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63741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new school field and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0010562"/>
                  </a:ext>
                </a:extLst>
              </a:tr>
              <a:tr h="637412">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79363795"/>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50381209"/>
                  </a:ext>
                </a:extLst>
              </a:tr>
              <a:tr h="63741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46632274"/>
                  </a:ext>
                </a:extLst>
              </a:tr>
            </a:tbl>
          </a:graphicData>
        </a:graphic>
      </p:graphicFrame>
    </p:spTree>
    <p:extLst>
      <p:ext uri="{BB962C8B-B14F-4D97-AF65-F5344CB8AC3E}">
        <p14:creationId xmlns:p14="http://schemas.microsoft.com/office/powerpoint/2010/main" val="1587207171"/>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1683732"/>
              </p:ext>
            </p:extLst>
          </p:nvPr>
        </p:nvGraphicFramePr>
        <p:xfrm>
          <a:off x="263352" y="835200"/>
          <a:ext cx="11665296" cy="56764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1654146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4536356"/>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81796272"/>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04060449"/>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16821265"/>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49331837"/>
                  </a:ext>
                </a:extLst>
              </a:tr>
              <a:tr h="367200">
                <a:tc>
                  <a:txBody>
                    <a:bodyPr/>
                    <a:lstStyle/>
                    <a:p>
                      <a:pPr marL="285750" indent="-285750">
                        <a:buFont typeface="Arial" panose="020B0604020202020204" pitchFamily="34" charset="0"/>
                        <a:buChar char="•"/>
                      </a:pPr>
                      <a:r>
                        <a:rPr kumimoji="0" lang="en-US" sz="1800" kern="1200" dirty="0">
                          <a:solidFill>
                            <a:schemeClr val="tx1"/>
                          </a:solidFill>
                          <a:latin typeface="Source Code Pro" panose="020B0509030403020204" pitchFamily="49" charset="0"/>
                          <a:ea typeface="Source Code Pro" panose="020B0509030403020204" pitchFamily="49" charset="0"/>
                          <a:cs typeface="+mn-cs"/>
                        </a:rPr>
                        <a:t>Display student name and his 12th qualification details for all students.</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1648322"/>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details':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 } }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37725056"/>
                  </a:ext>
                </a:extLst>
              </a:tr>
            </a:tbl>
          </a:graphicData>
        </a:graphic>
      </p:graphicFrame>
    </p:spTree>
    <p:extLst>
      <p:ext uri="{BB962C8B-B14F-4D97-AF65-F5344CB8AC3E}">
        <p14:creationId xmlns:p14="http://schemas.microsoft.com/office/powerpoint/2010/main" val="4105932625"/>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638320384"/>
              </p:ext>
            </p:extLst>
          </p:nvPr>
        </p:nvGraphicFramePr>
        <p:xfrm>
          <a:off x="263352" y="835200"/>
          <a:ext cx="11665296" cy="513072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qualification details for student 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 1982</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school field in qualification field for both elements.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64461085"/>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err="1">
                          <a:solidFill>
                            <a:srgbClr val="669900"/>
                          </a:solidFill>
                          <a:latin typeface="Source Code Pro" panose="020B0509030403020204" pitchFamily="49" charset="0"/>
                          <a:ea typeface="Source Code Pro" panose="020B0509030403020204" pitchFamily="49" charset="0"/>
                          <a:cs typeface="Calibri" panose="020F0502020204030204" pitchFamily="34" charset="0"/>
                        </a:rPr>
                        <a:t>navrachana</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err="1">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6655240"/>
                  </a:ext>
                </a:extLst>
              </a:tr>
              <a:tr h="367200">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106377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for each school for student whose _is:1.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75377910"/>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'nvrachana@gmail.com'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20530169"/>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394776"/>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fees field with value 7000 for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7090163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48622173"/>
                  </a:ext>
                </a:extLst>
              </a:tr>
            </a:tbl>
          </a:graphicData>
        </a:graphic>
      </p:graphicFrame>
    </p:spTree>
    <p:extLst>
      <p:ext uri="{BB962C8B-B14F-4D97-AF65-F5344CB8AC3E}">
        <p14:creationId xmlns:p14="http://schemas.microsoft.com/office/powerpoint/2010/main" val="2221168132"/>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224008055"/>
              </p:ext>
            </p:extLst>
          </p:nvPr>
        </p:nvGraphicFramePr>
        <p:xfrm>
          <a:off x="262800" y="836712"/>
          <a:ext cx="11664000" cy="5999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football and cricket hobbies for studentID: 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$each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'cricket'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Increase the fees by Rs. 2000 of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'sangita'</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'baroda'</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'GJ'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5373112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7136098"/>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Change the name to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ruhan</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47236479"/>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92736918"/>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2994084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all students where name starts with the letter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14201783"/>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 $match: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lang="en-IN" sz="1800" dirty="0">
                          <a:solidFill>
                            <a:srgbClr val="00B050"/>
                          </a:solidFill>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62367612"/>
                  </a:ext>
                </a:extLst>
              </a:tr>
            </a:tbl>
          </a:graphicData>
        </a:graphic>
      </p:graphicFrame>
    </p:spTree>
    <p:extLst>
      <p:ext uri="{BB962C8B-B14F-4D97-AF65-F5344CB8AC3E}">
        <p14:creationId xmlns:p14="http://schemas.microsoft.com/office/powerpoint/2010/main" val="461127229"/>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1867075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828800" y="228600"/>
            <a:ext cx="86106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Class Room</a:t>
            </a:r>
            <a:endParaRPr lang="en-US" sz="3600" b="1" i="1" dirty="0">
              <a:solidFill>
                <a:schemeClr val="bg1"/>
              </a:solidFill>
              <a:latin typeface="Arial" pitchFamily="34" charset="0"/>
              <a:cs typeface="Arial" pitchFamily="34" charset="0"/>
            </a:endParaRPr>
          </a:p>
        </p:txBody>
      </p:sp>
      <p:sp>
        <p:nvSpPr>
          <p:cNvPr id="3" name="Title 1"/>
          <p:cNvSpPr txBox="1">
            <a:spLocks/>
          </p:cNvSpPr>
          <p:nvPr/>
        </p:nvSpPr>
        <p:spPr>
          <a:xfrm>
            <a:off x="1828800" y="1981200"/>
            <a:ext cx="8610600" cy="914400"/>
          </a:xfrm>
          <a:prstGeom prst="rect">
            <a:avLst/>
          </a:prstGeom>
        </p:spPr>
        <p:txBody>
          <a:bodyPr>
            <a:noAutofit/>
          </a:bodyPr>
          <a:lstStyle/>
          <a:p>
            <a:pPr lvl="0" algn="ctr">
              <a:spcBef>
                <a:spcPct val="0"/>
              </a:spcBef>
              <a:defRPr/>
            </a:pPr>
            <a:r>
              <a:rPr lang="en-US" sz="6600" b="1" dirty="0">
                <a:latin typeface="Arial" pitchFamily="34" charset="0"/>
                <a:cs typeface="Arial" pitchFamily="34" charset="0"/>
              </a:rPr>
              <a:t>Session 1</a:t>
            </a:r>
            <a:endParaRPr lang="en-US" sz="6600" b="1" i="1" dirty="0">
              <a:latin typeface="Arial" pitchFamily="34" charset="0"/>
              <a:cs typeface="Arial"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grpSp>
        <p:nvGrpSpPr>
          <p:cNvPr id="8" name="Group 7"/>
          <p:cNvGrpSpPr/>
          <p:nvPr/>
        </p:nvGrpSpPr>
        <p:grpSpPr>
          <a:xfrm>
            <a:off x="1809720" y="1019488"/>
            <a:ext cx="8572561" cy="4857784"/>
            <a:chOff x="285719" y="928670"/>
            <a:chExt cx="8429685" cy="4786346"/>
          </a:xfrm>
        </p:grpSpPr>
        <p:pic>
          <p:nvPicPr>
            <p:cNvPr id="3" name="Picture 2"/>
            <p:cNvPicPr>
              <a:picLocks noChangeAspect="1" noChangeArrowheads="1"/>
            </p:cNvPicPr>
            <p:nvPr/>
          </p:nvPicPr>
          <p:blipFill>
            <a:blip r:embed="rId2"/>
            <a:srcRect/>
            <a:stretch>
              <a:fillRect/>
            </a:stretch>
          </p:blipFill>
          <p:spPr bwMode="auto">
            <a:xfrm>
              <a:off x="357158" y="1639508"/>
              <a:ext cx="8358246" cy="4075508"/>
            </a:xfrm>
            <a:prstGeom prst="rect">
              <a:avLst/>
            </a:prstGeom>
            <a:noFill/>
            <a:ln w="9525">
              <a:noFill/>
              <a:miter lim="800000"/>
              <a:headEnd/>
              <a:tailEnd/>
            </a:ln>
            <a:effectLst/>
          </p:spPr>
        </p:pic>
        <p:pic>
          <p:nvPicPr>
            <p:cNvPr id="5" name="Picture 3"/>
            <p:cNvPicPr>
              <a:picLocks noChangeAspect="1" noChangeArrowheads="1"/>
            </p:cNvPicPr>
            <p:nvPr/>
          </p:nvPicPr>
          <p:blipFill>
            <a:blip r:embed="rId3"/>
            <a:srcRect/>
            <a:stretch>
              <a:fillRect/>
            </a:stretch>
          </p:blipFill>
          <p:spPr bwMode="auto">
            <a:xfrm>
              <a:off x="285719" y="928670"/>
              <a:ext cx="3619525" cy="428628"/>
            </a:xfrm>
            <a:prstGeom prst="rect">
              <a:avLst/>
            </a:prstGeom>
            <a:noFill/>
            <a:ln w="9525">
              <a:noFill/>
              <a:miter lim="800000"/>
              <a:headEnd/>
              <a:tailEnd/>
            </a:ln>
            <a:effectLst/>
          </p:spPr>
        </p:pic>
      </p:grpSp>
    </p:spTree>
  </p:cSld>
  <p:clrMapOvr>
    <a:masterClrMapping/>
  </p:clrMapOvr>
  <p:transition/>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2297325700"/>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3630937538"/>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1806143780"/>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2196993532"/>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2296336712"/>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1322465525"/>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4153484830"/>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041824047"/>
              </p:ext>
            </p:extLst>
          </p:nvPr>
        </p:nvGraphicFramePr>
        <p:xfrm>
          <a:off x="262800" y="836712"/>
          <a:ext cx="11664000" cy="51358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Import movies.csv file in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192.168.1.21</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27017</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assignment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movies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d:\movie.csv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 --useArrayIndexFields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Print movie_title, director, relese date, and genres whose director name </a:t>
                      </a:r>
                      <a:r>
                        <a:rPr lang="en-US" sz="1800" dirty="0" err="1">
                          <a:latin typeface="Source Code Pro" panose="020B0509030403020204" pitchFamily="49" charset="0"/>
                          <a:ea typeface="Source Code Pro" panose="020B0509030403020204" pitchFamily="49" charset="0"/>
                        </a:rPr>
                        <a:t>startw</a:t>
                      </a:r>
                      <a:r>
                        <a:rPr lang="en-US" sz="1800" dirty="0">
                          <a:latin typeface="Source Code Pro" panose="020B0509030403020204" pitchFamily="49" charset="0"/>
                          <a:ea typeface="Source Code Pro" panose="020B0509030403020204" pitchFamily="49" charset="0"/>
                        </a:rPr>
                        <a:t> with the letter </a:t>
                      </a:r>
                      <a:r>
                        <a:rPr lang="en-US" sz="1800" dirty="0">
                          <a:solidFill>
                            <a:srgbClr val="00B050"/>
                          </a:solidFill>
                          <a:latin typeface="Source Code Pro" panose="020B0509030403020204" pitchFamily="49" charset="0"/>
                          <a:ea typeface="Source Code Pro" panose="020B0509030403020204" pitchFamily="49" charset="0"/>
                        </a:rPr>
                        <a:t>‘D’</a:t>
                      </a:r>
                      <a:r>
                        <a:rPr lang="en-US" sz="1800" dirty="0">
                          <a:latin typeface="Source Code Pro" panose="020B0509030403020204" pitchFamily="49" charset="0"/>
                          <a:ea typeface="Source Code Pro" panose="020B0509030403020204" pitchFamily="49"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sz="1800" dirty="0">
                          <a:latin typeface="Source Code Pro" panose="020B0509030403020204" pitchFamily="49" charset="0"/>
                          <a:ea typeface="Source Code Pro" panose="020B0509030403020204" pitchFamily="49" charset="0"/>
                        </a:rPr>
                        <a:t>: { director: </a:t>
                      </a:r>
                      <a:r>
                        <a:rPr lang="en-IN" sz="1800" dirty="0">
                          <a:solidFill>
                            <a:srgbClr val="00B050"/>
                          </a:solidFill>
                          <a:latin typeface="Source Code Pro" panose="020B0509030403020204" pitchFamily="49" charset="0"/>
                          <a:ea typeface="Source Code Pro" panose="020B0509030403020204" pitchFamily="49" charset="0"/>
                        </a:rPr>
                        <a:t>/^D/</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movie_title: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director: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relese: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genres: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US" sz="1800" dirty="0">
                          <a:latin typeface="Source Code Pro" panose="020B0509030403020204" pitchFamily="49" charset="0"/>
                          <a:ea typeface="Source Code Pro" panose="020B0509030403020204" pitchFamily="49" charset="0"/>
                        </a:rPr>
                        <a:t>movie_title, director, genres, color, week1, week2, week3, week4, and create Total virtual field that print the addition of week1 + week2 + week3 + week4, round the Total to 3 decimal places.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week1: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week2: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week3: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week4: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Total: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'$week1', '$week2', '$week3', '$week4'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bl>
          </a:graphicData>
        </a:graphic>
      </p:graphicFrame>
    </p:spTree>
    <p:extLst>
      <p:ext uri="{BB962C8B-B14F-4D97-AF65-F5344CB8AC3E}">
        <p14:creationId xmlns:p14="http://schemas.microsoft.com/office/powerpoint/2010/main" val="2547664860"/>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730192233"/>
              </p:ext>
            </p:extLst>
          </p:nvPr>
        </p:nvGraphicFramePr>
        <p:xfrm>
          <a:off x="262800" y="836712"/>
          <a:ext cx="11664000" cy="59690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movie_title, director, language, genres, and color of all ‘English’ language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'English'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language: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Count ‘Hindi’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'Hindi'</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"total Hindi Movies"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color, director, duration, genres, movie_title, title_year, productionhouses where genres is ‘Horror’.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genres: </a:t>
                      </a:r>
                      <a:r>
                        <a:rPr kumimoji="0" lang="en-IN" sz="1800" kern="1200" dirty="0">
                          <a:solidFill>
                            <a:srgbClr val="00B050"/>
                          </a:solidFill>
                          <a:latin typeface="Source Code Pro" panose="020B0509030403020204" pitchFamily="49" charset="0"/>
                          <a:ea typeface="Source Code Pro" panose="020B0509030403020204" pitchFamily="49" charset="0"/>
                          <a:cs typeface="+mn-cs"/>
                        </a:rPr>
                        <a:t>/Horror/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duration: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productionhouses: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a copy of emp collection from primaryDB collection to assignment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latin typeface="Source Code Pro" panose="020B0509030403020204" pitchFamily="49" charset="0"/>
                          <a:ea typeface="Source Code Pro" panose="020B0509030403020204" pitchFamily="49" charset="0"/>
                        </a:rPr>
                        <a:t>('primaryDB').</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IN" dirty="0">
                          <a:latin typeface="Source Code Pro" panose="020B0509030403020204" pitchFamily="49" charset="0"/>
                          <a:ea typeface="Source Code Pro" panose="020B0509030403020204" pitchFamily="49" charset="0"/>
                        </a:rPr>
                        <a:t>: { db: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'assignment'</a:t>
                      </a:r>
                      <a:r>
                        <a:rPr lang="en-IN" dirty="0">
                          <a:latin typeface="Source Code Pro" panose="020B0509030403020204" pitchFamily="49" charset="0"/>
                          <a:ea typeface="Source Code Pro" panose="020B0509030403020204" pitchFamily="49" charset="0"/>
                        </a:rPr>
                        <a:t>, coll: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1037E19D-4DFB-4543-BE41-8B7C0A29B1FA}"/>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2867429511"/>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90160317"/>
              </p:ext>
            </p:extLst>
          </p:nvPr>
        </p:nvGraphicFramePr>
        <p:xfrm>
          <a:off x="262800" y="836712"/>
          <a:ext cx="11664000" cy="55372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languages wise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_id: '$language' , count :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1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movie_title, director, genres, actor_1_name, actor_2_name, actor_3_name, budget, gross, stars and add new virtual field Rating and compute total sum of stars.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actor_1_name: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actor_2_name: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actor_3_name: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budget: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 },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 Rating: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['$stars']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11960142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
        <p:nvSpPr>
          <p:cNvPr id="7" name="Rectangle 6"/>
          <p:cNvSpPr/>
          <p:nvPr/>
        </p:nvSpPr>
        <p:spPr>
          <a:xfrm>
            <a:off x="1524000" y="838453"/>
            <a:ext cx="9144000" cy="923330"/>
          </a:xfrm>
          <a:prstGeom prst="rect">
            <a:avLst/>
          </a:prstGeom>
        </p:spPr>
        <p:txBody>
          <a:bodyPr wrap="square">
            <a:spAutoFit/>
          </a:bodyPr>
          <a:lstStyle/>
          <a:p>
            <a:r>
              <a:rPr lang="en-US" dirty="0">
                <a:latin typeface="Palatino Linotype" panose="02040502050505030304" pitchFamily="18" charset="0"/>
              </a:rPr>
              <a:t>MongoDB documents are composed of </a:t>
            </a:r>
            <a:r>
              <a:rPr lang="en-US" b="1" i="1" dirty="0">
                <a:solidFill>
                  <a:srgbClr val="036883"/>
                </a:solidFill>
                <a:latin typeface="Palatino Linotype" panose="02040502050505030304" pitchFamily="18" charset="0"/>
              </a:rPr>
              <a:t>field-and-value</a:t>
            </a:r>
            <a:r>
              <a:rPr lang="en-US" dirty="0">
                <a:latin typeface="Palatino Linotype" panose="02040502050505030304" pitchFamily="18" charset="0"/>
              </a:rPr>
              <a:t> pairs. The value of a field can be any of the BSON data types, including other documents, arrays, and arrays of documents.</a:t>
            </a:r>
            <a:endParaRPr lang="en-IN" dirty="0">
              <a:latin typeface="Palatino Linotype" panose="02040502050505030304" pitchFamily="18" charset="0"/>
            </a:endParaRPr>
          </a:p>
        </p:txBody>
      </p:sp>
      <p:sp>
        <p:nvSpPr>
          <p:cNvPr id="2" name="Rectangle 1"/>
          <p:cNvSpPr/>
          <p:nvPr/>
        </p:nvSpPr>
        <p:spPr>
          <a:xfrm>
            <a:off x="1524000" y="1875421"/>
            <a:ext cx="9144000" cy="646331"/>
          </a:xfrm>
          <a:prstGeom prst="rect">
            <a:avLst/>
          </a:prstGeom>
        </p:spPr>
        <p:txBody>
          <a:bodyPr wrap="square">
            <a:spAutoFit/>
          </a:bodyPr>
          <a:lstStyle/>
          <a:p>
            <a:r>
              <a:rPr lang="en-US" dirty="0">
                <a:latin typeface="Palatino Linotype" panose="02040502050505030304" pitchFamily="18" charset="0"/>
              </a:rPr>
              <a:t>The </a:t>
            </a:r>
            <a:r>
              <a:rPr lang="en-US" b="1" i="1" dirty="0">
                <a:solidFill>
                  <a:srgbClr val="036883"/>
                </a:solidFill>
                <a:latin typeface="Palatino Linotype" panose="02040502050505030304" pitchFamily="18" charset="0"/>
              </a:rPr>
              <a:t>field name</a:t>
            </a:r>
            <a:r>
              <a:rPr lang="en-US" b="1" i="1" dirty="0">
                <a:latin typeface="Palatino Linotype" panose="02040502050505030304" pitchFamily="18" charset="0"/>
              </a:rPr>
              <a:t> </a:t>
            </a:r>
            <a:r>
              <a:rPr lang="en-US" b="1" dirty="0">
                <a:solidFill>
                  <a:srgbClr val="C00000"/>
                </a:solidFill>
                <a:latin typeface="Palatino Linotype" panose="02040502050505030304" pitchFamily="18" charset="0"/>
              </a:rPr>
              <a:t>_id </a:t>
            </a:r>
            <a:r>
              <a:rPr lang="en-US" dirty="0">
                <a:latin typeface="Palatino Linotype" panose="02040502050505030304" pitchFamily="18" charset="0"/>
              </a:rPr>
              <a:t>is reserved for use as a primary key; its value must be unique in the collection, is immutable, and may be of any type other than an array.</a:t>
            </a:r>
          </a:p>
        </p:txBody>
      </p:sp>
      <p:sp>
        <p:nvSpPr>
          <p:cNvPr id="3" name="Rectangle 2"/>
          <p:cNvSpPr/>
          <p:nvPr/>
        </p:nvSpPr>
        <p:spPr>
          <a:xfrm>
            <a:off x="1524000" y="2726918"/>
            <a:ext cx="4221308" cy="2862322"/>
          </a:xfrm>
          <a:prstGeom prst="rect">
            <a:avLst/>
          </a:prstGeom>
        </p:spPr>
        <p:txBody>
          <a:bodyPr wrap="square">
            <a:spAutoFit/>
          </a:bodyPr>
          <a:lstStyle/>
          <a:p>
            <a:r>
              <a:rPr lang="en-US" sz="2000" dirty="0">
                <a:solidFill>
                  <a:schemeClr val="accent2">
                    <a:lumMod val="50000"/>
                  </a:schemeClr>
                </a:solidFill>
                <a:latin typeface="Consolas" panose="020B0609020204030204" pitchFamily="49" charset="0"/>
                <a:cs typeface="Calibri" panose="020F0502020204030204" pitchFamily="34" charset="0"/>
              </a:rPr>
              <a:t>{</a:t>
            </a:r>
          </a:p>
          <a:p>
            <a:r>
              <a:rPr lang="en-US" sz="2000" dirty="0">
                <a:solidFill>
                  <a:schemeClr val="accent2">
                    <a:lumMod val="50000"/>
                  </a:schemeClr>
                </a:solidFill>
                <a:latin typeface="Consolas" panose="020B0609020204030204" pitchFamily="49" charset="0"/>
                <a:cs typeface="Calibri" panose="020F0502020204030204" pitchFamily="34" charset="0"/>
              </a:rPr>
              <a:t>   field1: value,</a:t>
            </a:r>
          </a:p>
          <a:p>
            <a:r>
              <a:rPr lang="en-US" sz="2000" dirty="0">
                <a:solidFill>
                  <a:schemeClr val="accent2">
                    <a:lumMod val="50000"/>
                  </a:schemeClr>
                </a:solidFill>
                <a:latin typeface="Consolas" panose="020B0609020204030204" pitchFamily="49" charset="0"/>
                <a:cs typeface="Calibri" panose="020F0502020204030204" pitchFamily="34" charset="0"/>
              </a:rPr>
              <a:t>   field2: value,</a:t>
            </a:r>
          </a:p>
          <a:p>
            <a:r>
              <a:rPr lang="en-US" sz="2000" dirty="0">
                <a:solidFill>
                  <a:schemeClr val="accent2">
                    <a:lumMod val="50000"/>
                  </a:schemeClr>
                </a:solidFill>
                <a:latin typeface="Consolas" panose="020B0609020204030204" pitchFamily="49" charset="0"/>
                <a:cs typeface="Calibri" panose="020F0502020204030204" pitchFamily="34" charset="0"/>
              </a:rPr>
              <a:t>   field3: [],</a:t>
            </a:r>
          </a:p>
          <a:p>
            <a:r>
              <a:rPr lang="en-US" sz="2000" dirty="0">
                <a:solidFill>
                  <a:schemeClr val="accent2">
                    <a:lumMod val="50000"/>
                  </a:schemeClr>
                </a:solidFill>
                <a:latin typeface="Consolas" panose="020B0609020204030204" pitchFamily="49" charset="0"/>
                <a:cs typeface="Calibri" panose="020F0502020204030204" pitchFamily="34" charset="0"/>
              </a:rPr>
              <a:t>   field4: {},</a:t>
            </a:r>
          </a:p>
          <a:p>
            <a:r>
              <a:rPr lang="en-US" sz="2000" dirty="0">
                <a:solidFill>
                  <a:schemeClr val="accent2">
                    <a:lumMod val="50000"/>
                  </a:schemeClr>
                </a:solidFill>
                <a:latin typeface="Consolas" panose="020B0609020204030204" pitchFamily="49" charset="0"/>
                <a:cs typeface="Calibri" panose="020F0502020204030204" pitchFamily="34" charset="0"/>
              </a:rPr>
              <a:t>   field5: [ {}, {}, ... ]</a:t>
            </a:r>
          </a:p>
          <a:p>
            <a:r>
              <a:rPr lang="en-US" sz="2000" dirty="0">
                <a:solidFill>
                  <a:schemeClr val="accent2">
                    <a:lumMod val="50000"/>
                  </a:schemeClr>
                </a:solidFill>
                <a:latin typeface="Consolas" panose="020B0609020204030204" pitchFamily="49" charset="0"/>
                <a:cs typeface="Calibri" panose="020F0502020204030204" pitchFamily="34" charset="0"/>
              </a:rPr>
              <a:t>   ...</a:t>
            </a:r>
          </a:p>
          <a:p>
            <a:r>
              <a:rPr lang="en-US" sz="2000" dirty="0">
                <a:solidFill>
                  <a:schemeClr val="accent2">
                    <a:lumMod val="50000"/>
                  </a:schemeClr>
                </a:solidFill>
                <a:latin typeface="Consolas" panose="020B0609020204030204" pitchFamily="49" charset="0"/>
                <a:cs typeface="Calibri" panose="020F0502020204030204" pitchFamily="34" charset="0"/>
              </a:rPr>
              <a:t>   fieldN: valueN</a:t>
            </a:r>
          </a:p>
          <a:p>
            <a:r>
              <a:rPr lang="en-US" sz="2000" dirty="0">
                <a:solidFill>
                  <a:schemeClr val="accent2">
                    <a:lumMod val="50000"/>
                  </a:schemeClr>
                </a:solidFill>
                <a:latin typeface="Consolas" panose="020B0609020204030204" pitchFamily="49" charset="0"/>
                <a:cs typeface="Calibri" panose="020F0502020204030204" pitchFamily="34" charset="0"/>
              </a:rPr>
              <a:t>}</a:t>
            </a:r>
          </a:p>
        </p:txBody>
      </p:sp>
      <p:sp>
        <p:nvSpPr>
          <p:cNvPr id="4" name="Rectangle 3"/>
          <p:cNvSpPr/>
          <p:nvPr/>
        </p:nvSpPr>
        <p:spPr>
          <a:xfrm>
            <a:off x="6446694" y="3010755"/>
            <a:ext cx="5220072" cy="707886"/>
          </a:xfrm>
          <a:prstGeom prst="rect">
            <a:avLst/>
          </a:prstGeom>
        </p:spPr>
        <p:txBody>
          <a:bodyPr wrap="square">
            <a:spAutoFit/>
          </a:bodyPr>
          <a:lstStyle/>
          <a:p>
            <a:r>
              <a:rPr lang="en-US" sz="2000" dirty="0">
                <a:latin typeface="Palatino Linotype" panose="02040502050505030304" pitchFamily="18" charset="0"/>
              </a:rPr>
              <a:t>The primary key </a:t>
            </a:r>
            <a:r>
              <a:rPr lang="en-US" sz="2000" b="1" dirty="0">
                <a:solidFill>
                  <a:srgbClr val="C00000"/>
                </a:solidFill>
                <a:latin typeface="Palatino Linotype" panose="02040502050505030304" pitchFamily="18" charset="0"/>
              </a:rPr>
              <a:t>_id</a:t>
            </a:r>
            <a:r>
              <a:rPr lang="en-US" sz="2000" b="1" i="1" dirty="0">
                <a:latin typeface="Palatino Linotype" panose="02040502050505030304" pitchFamily="18" charset="0"/>
              </a:rPr>
              <a:t> </a:t>
            </a:r>
            <a:r>
              <a:rPr lang="en-US" sz="2000" dirty="0">
                <a:latin typeface="Palatino Linotype" panose="02040502050505030304" pitchFamily="18" charset="0"/>
              </a:rPr>
              <a:t>is automatically added, if </a:t>
            </a:r>
            <a:r>
              <a:rPr lang="en-US" sz="2000" b="1" dirty="0">
                <a:solidFill>
                  <a:srgbClr val="C00000"/>
                </a:solidFill>
                <a:latin typeface="Palatino Linotype" panose="02040502050505030304" pitchFamily="18" charset="0"/>
              </a:rPr>
              <a:t>_id</a:t>
            </a:r>
            <a:r>
              <a:rPr lang="en-US" sz="2000" b="1" i="1" dirty="0">
                <a:solidFill>
                  <a:srgbClr val="C00000"/>
                </a:solidFill>
                <a:latin typeface="Palatino Linotype" panose="02040502050505030304" pitchFamily="18" charset="0"/>
              </a:rPr>
              <a:t> </a:t>
            </a:r>
            <a:r>
              <a:rPr lang="en-US" sz="2000" dirty="0">
                <a:latin typeface="Palatino Linotype" panose="02040502050505030304" pitchFamily="18" charset="0"/>
              </a:rPr>
              <a:t>field is not specified.</a:t>
            </a:r>
          </a:p>
        </p:txBody>
      </p:sp>
      <p:sp>
        <p:nvSpPr>
          <p:cNvPr id="9" name="TextBox 8">
            <a:extLst>
              <a:ext uri="{FF2B5EF4-FFF2-40B4-BE49-F238E27FC236}">
                <a16:creationId xmlns:a16="http://schemas.microsoft.com/office/drawing/2014/main" id="{8B17C8C1-48AC-49A7-9BB3-8FAFEB181F12}"/>
              </a:ext>
            </a:extLst>
          </p:cNvPr>
          <p:cNvSpPr txBox="1"/>
          <p:nvPr/>
        </p:nvSpPr>
        <p:spPr>
          <a:xfrm>
            <a:off x="407367" y="5694928"/>
            <a:ext cx="11377265" cy="1046440"/>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rPr>
              <a:t>The </a:t>
            </a:r>
            <a:r>
              <a:rPr lang="en-IN" b="1" dirty="0">
                <a:solidFill>
                  <a:srgbClr val="C00000"/>
                </a:solidFill>
                <a:latin typeface="Palatino Linotype" panose="02040502050505030304" pitchFamily="18" charset="0"/>
              </a:rPr>
              <a:t>_id </a:t>
            </a:r>
            <a:r>
              <a:rPr lang="en-IN" dirty="0">
                <a:latin typeface="Palatino Linotype" panose="02040502050505030304" pitchFamily="18" charset="0"/>
              </a:rPr>
              <a:t>field is always the first field in the documents.</a:t>
            </a:r>
            <a:r>
              <a:rPr lang="en-US" dirty="0">
                <a:latin typeface="Palatino Linotype" panose="02040502050505030304" pitchFamily="18" charset="0"/>
              </a:rPr>
              <a:t> </a:t>
            </a:r>
          </a:p>
          <a:p>
            <a:pPr marL="285750" indent="-285750">
              <a:buFont typeface="Arial" panose="020B0604020202020204" pitchFamily="34" charset="0"/>
              <a:buChar char="•"/>
            </a:pPr>
            <a:r>
              <a:rPr lang="en-US" dirty="0">
                <a:latin typeface="Palatino Linotype" panose="02040502050505030304" pitchFamily="18" charset="0"/>
              </a:rPr>
              <a:t>MongoDB does not support duplicate field names.</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438116730"/>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131035978"/>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2502189273"/>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4091151459"/>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1537417771"/>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3377057091"/>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2191308331"/>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3490910387"/>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228600"/>
            <a:ext cx="8763000" cy="2862322"/>
          </a:xfrm>
          <a:prstGeom prst="rect">
            <a:avLst/>
          </a:prstGeom>
        </p:spPr>
        <p:txBody>
          <a:bodyPr wrap="square">
            <a:spAutoFit/>
          </a:bodyPr>
          <a:lstStyle/>
          <a:p>
            <a:r>
              <a:rPr lang="en-US" dirty="0"/>
              <a:t>create table book (id raw(16) primary key, data clob check(data is json));</a:t>
            </a:r>
          </a:p>
          <a:p>
            <a:endParaRPr lang="en-US" dirty="0"/>
          </a:p>
          <a:p>
            <a:r>
              <a:rPr lang="en-US" dirty="0"/>
              <a:t>select book.* </a:t>
            </a:r>
          </a:p>
          <a:p>
            <a:r>
              <a:rPr lang="en-US" dirty="0"/>
              <a:t>	from books,</a:t>
            </a:r>
          </a:p>
          <a:p>
            <a:r>
              <a:rPr lang="en-US" dirty="0"/>
              <a:t>	</a:t>
            </a:r>
            <a:r>
              <a:rPr lang="en-US" dirty="0" err="1"/>
              <a:t>json_table</a:t>
            </a:r>
            <a:r>
              <a:rPr lang="en-US" dirty="0"/>
              <a:t>(data,'$'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a:t>
            </a:r>
            <a:endParaRPr lang="en-US" dirty="0"/>
          </a:p>
        </p:txBody>
      </p:sp>
      <p:sp>
        <p:nvSpPr>
          <p:cNvPr id="3" name="Rectangle 2"/>
          <p:cNvSpPr/>
          <p:nvPr/>
        </p:nvSpPr>
        <p:spPr>
          <a:xfrm>
            <a:off x="1943100" y="2861954"/>
            <a:ext cx="8305800" cy="984885"/>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the mongo shell, </a:t>
            </a:r>
            <a:r>
              <a:rPr lang="en-US" sz="2000" b="1" dirty="0">
                <a:solidFill>
                  <a:srgbClr val="B22251"/>
                </a:solidFill>
                <a:latin typeface="arial" panose="020B0604020202020204" pitchFamily="34" charset="0"/>
              </a:rPr>
              <a:t>db</a:t>
            </a:r>
            <a:r>
              <a:rPr lang="en-US" sz="1600" dirty="0">
                <a:solidFill>
                  <a:srgbClr val="B22251"/>
                </a:solidFill>
                <a:latin typeface="arial" panose="020B0604020202020204" pitchFamily="34" charset="0"/>
              </a:rPr>
              <a:t> </a:t>
            </a:r>
            <a:r>
              <a:rPr lang="en-US" dirty="0">
                <a:solidFill>
                  <a:srgbClr val="222222"/>
                </a:solidFill>
                <a:latin typeface="arial" panose="020B0604020202020204" pitchFamily="34" charset="0"/>
              </a:rPr>
              <a:t>is the variable that references the current database. The variable is automatically set to the default database </a:t>
            </a:r>
            <a:r>
              <a:rPr lang="en-US" sz="2000" b="1" dirty="0">
                <a:solidFill>
                  <a:srgbClr val="B22251"/>
                </a:solidFill>
                <a:latin typeface="arial" panose="020B0604020202020204" pitchFamily="34" charset="0"/>
              </a:rPr>
              <a:t>test</a:t>
            </a:r>
            <a:r>
              <a:rPr lang="en-US" dirty="0">
                <a:solidFill>
                  <a:srgbClr val="222222"/>
                </a:solidFill>
                <a:latin typeface="arial" panose="020B0604020202020204" pitchFamily="34" charset="0"/>
              </a:rPr>
              <a:t> or is set when you use the </a:t>
            </a:r>
            <a:r>
              <a:rPr lang="en-US" b="1" dirty="0">
                <a:solidFill>
                  <a:srgbClr val="B22251"/>
                </a:solidFill>
                <a:latin typeface="arial" panose="020B0604020202020204" pitchFamily="34" charset="0"/>
              </a:rPr>
              <a:t>use &lt;db_name&gt;</a:t>
            </a:r>
            <a:r>
              <a:rPr lang="en-US" b="1" dirty="0">
                <a:solidFill>
                  <a:srgbClr val="222222"/>
                </a:solidFill>
                <a:latin typeface="arial" panose="020B0604020202020204" pitchFamily="34" charset="0"/>
              </a:rPr>
              <a:t> </a:t>
            </a:r>
            <a:r>
              <a:rPr lang="en-US" dirty="0">
                <a:solidFill>
                  <a:srgbClr val="222222"/>
                </a:solidFill>
                <a:latin typeface="arial" panose="020B0604020202020204" pitchFamily="34" charset="0"/>
              </a:rPr>
              <a:t>to switch current database.</a:t>
            </a:r>
            <a:endParaRPr lang="en-US" dirty="0"/>
          </a:p>
        </p:txBody>
      </p:sp>
    </p:spTree>
    <p:extLst>
      <p:ext uri="{BB962C8B-B14F-4D97-AF65-F5344CB8AC3E}">
        <p14:creationId xmlns:p14="http://schemas.microsoft.com/office/powerpoint/2010/main" val="10076521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start db server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16566206"/>
              </p:ext>
            </p:extLst>
          </p:nvPr>
        </p:nvGraphicFramePr>
        <p:xfrm>
          <a:off x="1752600" y="335280"/>
          <a:ext cx="8763000" cy="1188720"/>
        </p:xfrm>
        <a:graphic>
          <a:graphicData uri="http://schemas.openxmlformats.org/drawingml/2006/table">
            <a:tbl>
              <a:tblPr firstRow="1" bandRow="1">
                <a:tableStyleId>{5940675A-B579-460E-94D1-54222C63F5DA}</a:tableStyleId>
              </a:tblPr>
              <a:tblGrid>
                <a:gridCol w="19812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gridCol w="1752600">
                  <a:extLst>
                    <a:ext uri="{9D8B030D-6E8A-4147-A177-3AD203B41FA5}">
                      <a16:colId xmlns:a16="http://schemas.microsoft.com/office/drawing/2014/main" val="20004"/>
                    </a:ext>
                  </a:extLst>
                </a:gridCol>
              </a:tblGrid>
              <a:tr h="370840">
                <a:tc>
                  <a:txBody>
                    <a:bodyPr/>
                    <a:lstStyle/>
                    <a:p>
                      <a:endParaRPr lang="en-US" sz="2000" dirty="0"/>
                    </a:p>
                  </a:txBody>
                  <a:tcPr/>
                </a:tc>
                <a:tc>
                  <a:txBody>
                    <a:bodyPr/>
                    <a:lstStyle/>
                    <a:p>
                      <a:pPr algn="ctr"/>
                      <a:r>
                        <a:rPr lang="en-US" sz="2000" dirty="0">
                          <a:solidFill>
                            <a:srgbClr val="C00000"/>
                          </a:solidFill>
                        </a:rPr>
                        <a:t>MongoDB</a:t>
                      </a:r>
                    </a:p>
                  </a:txBody>
                  <a:tcPr anchor="ctr"/>
                </a:tc>
                <a:tc>
                  <a:txBody>
                    <a:bodyPr/>
                    <a:lstStyle/>
                    <a:p>
                      <a:pPr algn="ctr"/>
                      <a:r>
                        <a:rPr lang="en-US" sz="2000" dirty="0">
                          <a:solidFill>
                            <a:srgbClr val="C00000"/>
                          </a:solidFill>
                        </a:rPr>
                        <a:t>Redis</a:t>
                      </a:r>
                    </a:p>
                  </a:txBody>
                  <a:tcPr anchor="ctr"/>
                </a:tc>
                <a:tc>
                  <a:txBody>
                    <a:bodyPr/>
                    <a:lstStyle/>
                    <a:p>
                      <a:pPr algn="ctr"/>
                      <a:r>
                        <a:rPr lang="en-US" sz="2000" dirty="0">
                          <a:solidFill>
                            <a:srgbClr val="C00000"/>
                          </a:solidFill>
                        </a:rPr>
                        <a:t>MySQL</a:t>
                      </a:r>
                    </a:p>
                  </a:txBody>
                  <a:tcPr anchor="ctr"/>
                </a:tc>
                <a:tc>
                  <a:txBody>
                    <a:bodyPr/>
                    <a:lstStyle/>
                    <a:p>
                      <a:pPr algn="ctr"/>
                      <a:r>
                        <a:rPr lang="en-US" sz="2000" dirty="0">
                          <a:solidFill>
                            <a:srgbClr val="C00000"/>
                          </a:solidFill>
                        </a:rPr>
                        <a:t>Oracle</a:t>
                      </a:r>
                    </a:p>
                  </a:txBody>
                  <a:tcPr anchor="ct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Server</a:t>
                      </a:r>
                    </a:p>
                  </a:txBody>
                  <a:tcPr/>
                </a:tc>
                <a:tc>
                  <a:txBody>
                    <a:bodyPr/>
                    <a:lstStyle/>
                    <a:p>
                      <a:pPr algn="ctr"/>
                      <a:r>
                        <a:rPr lang="en-US" sz="2000" dirty="0">
                          <a:solidFill>
                            <a:srgbClr val="FF5A36"/>
                          </a:solidFill>
                        </a:rPr>
                        <a:t>mongod</a:t>
                      </a:r>
                    </a:p>
                  </a:txBody>
                  <a:tcPr anchor="ctr"/>
                </a:tc>
                <a:tc>
                  <a:txBody>
                    <a:bodyPr/>
                    <a:lstStyle/>
                    <a:p>
                      <a:pPr algn="ctr"/>
                      <a:r>
                        <a:rPr lang="en-US" sz="2000" dirty="0">
                          <a:solidFill>
                            <a:srgbClr val="FF5A36"/>
                          </a:solidFill>
                        </a:rPr>
                        <a:t>./redis-server</a:t>
                      </a:r>
                    </a:p>
                  </a:txBody>
                  <a:tcPr anchor="ctr"/>
                </a:tc>
                <a:tc>
                  <a:txBody>
                    <a:bodyPr/>
                    <a:lstStyle/>
                    <a:p>
                      <a:pPr algn="ctr"/>
                      <a:r>
                        <a:rPr lang="en-US" sz="2000" dirty="0">
                          <a:solidFill>
                            <a:srgbClr val="FF5A36"/>
                          </a:solidFill>
                        </a:rPr>
                        <a:t>mysqld</a:t>
                      </a:r>
                    </a:p>
                  </a:txBody>
                  <a:tcPr anchor="ctr"/>
                </a:tc>
                <a:tc>
                  <a:txBody>
                    <a:bodyPr/>
                    <a:lstStyle/>
                    <a:p>
                      <a:pPr algn="ctr"/>
                      <a:r>
                        <a:rPr lang="en-US" sz="2000" dirty="0">
                          <a:solidFill>
                            <a:srgbClr val="FF5A36"/>
                          </a:solidFill>
                        </a:rPr>
                        <a:t>oracle</a:t>
                      </a:r>
                    </a:p>
                  </a:txBody>
                  <a:tcPr anchor="ct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Client</a:t>
                      </a:r>
                    </a:p>
                  </a:txBody>
                  <a:tcPr/>
                </a:tc>
                <a:tc>
                  <a:txBody>
                    <a:bodyPr/>
                    <a:lstStyle/>
                    <a:p>
                      <a:pPr algn="ctr"/>
                      <a:r>
                        <a:rPr lang="en-US" sz="2000" dirty="0">
                          <a:solidFill>
                            <a:srgbClr val="FF5A36"/>
                          </a:solidFill>
                        </a:rPr>
                        <a:t>mongo</a:t>
                      </a:r>
                    </a:p>
                  </a:txBody>
                  <a:tcPr anchor="ctr"/>
                </a:tc>
                <a:tc>
                  <a:txBody>
                    <a:bodyPr/>
                    <a:lstStyle/>
                    <a:p>
                      <a:pPr algn="ctr"/>
                      <a:r>
                        <a:rPr lang="en-US" sz="2000" dirty="0">
                          <a:solidFill>
                            <a:srgbClr val="FF5A36"/>
                          </a:solidFill>
                        </a:rPr>
                        <a:t>./redis-cli</a:t>
                      </a:r>
                    </a:p>
                  </a:txBody>
                  <a:tcPr anchor="ctr"/>
                </a:tc>
                <a:tc>
                  <a:txBody>
                    <a:bodyPr/>
                    <a:lstStyle/>
                    <a:p>
                      <a:pPr algn="ctr"/>
                      <a:r>
                        <a:rPr lang="en-US" sz="2000" dirty="0">
                          <a:solidFill>
                            <a:srgbClr val="FF5A36"/>
                          </a:solidFill>
                        </a:rPr>
                        <a:t>mysql</a:t>
                      </a:r>
                    </a:p>
                  </a:txBody>
                  <a:tcPr anchor="ctr"/>
                </a:tc>
                <a:tc>
                  <a:txBody>
                    <a:bodyPr/>
                    <a:lstStyle/>
                    <a:p>
                      <a:pPr algn="ctr"/>
                      <a:r>
                        <a:rPr lang="en-US" sz="2000" dirty="0">
                          <a:solidFill>
                            <a:srgbClr val="FF5A36"/>
                          </a:solidFill>
                        </a:rPr>
                        <a:t>sqlplus</a:t>
                      </a:r>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6248090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7" name="Rectangle 6"/>
          <p:cNvSpPr/>
          <p:nvPr/>
        </p:nvSpPr>
        <p:spPr>
          <a:xfrm>
            <a:off x="355835" y="580618"/>
            <a:ext cx="11407669" cy="430887"/>
          </a:xfrm>
          <a:prstGeom prst="rect">
            <a:avLst/>
          </a:prstGeom>
        </p:spPr>
        <p:txBody>
          <a:bodyPr wrap="square">
            <a:spAutoFit/>
          </a:bodyPr>
          <a:lstStyle/>
          <a:p>
            <a:r>
              <a:rPr lang="en-US" sz="2000" dirty="0"/>
              <a:t>To start </a:t>
            </a:r>
            <a:r>
              <a:rPr lang="en-US" sz="2000" dirty="0">
                <a:solidFill>
                  <a:srgbClr val="FF5A36"/>
                </a:solidFill>
              </a:rPr>
              <a:t>MongoDB server</a:t>
            </a:r>
            <a:r>
              <a:rPr lang="en-US" sz="2000" dirty="0"/>
              <a:t>, execute </a:t>
            </a:r>
            <a:r>
              <a:rPr lang="en-US" sz="2200" b="1" dirty="0">
                <a:solidFill>
                  <a:srgbClr val="C00000"/>
                </a:solidFill>
              </a:rPr>
              <a:t>mongod.exe</a:t>
            </a:r>
            <a:r>
              <a:rPr lang="en-US" sz="2000" dirty="0"/>
              <a:t>.</a:t>
            </a:r>
            <a:endParaRPr lang="en-IN" sz="2000" dirty="0"/>
          </a:p>
        </p:txBody>
      </p:sp>
      <p:sp>
        <p:nvSpPr>
          <p:cNvPr id="4" name="Rectangle 3"/>
          <p:cNvSpPr/>
          <p:nvPr/>
        </p:nvSpPr>
        <p:spPr>
          <a:xfrm>
            <a:off x="407368" y="2492896"/>
            <a:ext cx="11305256" cy="1846659"/>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--bind_ip_all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stp10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–auth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--storageEngine inMemory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"d:\tmp"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p>
        </p:txBody>
      </p:sp>
      <p:sp>
        <p:nvSpPr>
          <p:cNvPr id="5" name="Rectangle 4"/>
          <p:cNvSpPr/>
          <p:nvPr/>
        </p:nvSpPr>
        <p:spPr>
          <a:xfrm>
            <a:off x="407368" y="1003955"/>
            <a:ext cx="10517021" cy="984885"/>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addresses.</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on,  localhost by default.</a:t>
            </a:r>
          </a:p>
        </p:txBody>
      </p:sp>
      <p:sp>
        <p:nvSpPr>
          <p:cNvPr id="8" name="Rectangle 7"/>
          <p:cNvSpPr/>
          <p:nvPr/>
        </p:nvSpPr>
        <p:spPr>
          <a:xfrm>
            <a:off x="352866" y="4469050"/>
            <a:ext cx="11407669" cy="430887"/>
          </a:xfrm>
          <a:prstGeom prst="rect">
            <a:avLst/>
          </a:prstGeom>
        </p:spPr>
        <p:txBody>
          <a:bodyPr wrap="square">
            <a:spAutoFit/>
          </a:bodyPr>
          <a:lstStyle/>
          <a:p>
            <a:r>
              <a:rPr lang="en-US" sz="2000" dirty="0"/>
              <a:t>To start </a:t>
            </a:r>
            <a:r>
              <a:rPr lang="en-US" sz="2000" dirty="0">
                <a:solidFill>
                  <a:srgbClr val="FF5A36"/>
                </a:solidFill>
              </a:rPr>
              <a:t>MongoDB client</a:t>
            </a:r>
            <a:r>
              <a:rPr lang="en-US" sz="2000" dirty="0"/>
              <a:t>, execute </a:t>
            </a:r>
            <a:r>
              <a:rPr lang="en-US" sz="2200" b="1" dirty="0">
                <a:solidFill>
                  <a:srgbClr val="C00000"/>
                </a:solidFill>
              </a:rPr>
              <a:t>mongo.exe</a:t>
            </a:r>
            <a:r>
              <a:rPr lang="en-US" sz="2000" dirty="0"/>
              <a:t>.</a:t>
            </a:r>
            <a:endParaRPr lang="en-IN" sz="2000" dirty="0"/>
          </a:p>
        </p:txBody>
      </p:sp>
      <p:cxnSp>
        <p:nvCxnSpPr>
          <p:cNvPr id="10" name="Straight Connector 9"/>
          <p:cNvCxnSpPr>
            <a:cxnSpLocks/>
          </p:cNvCxnSpPr>
          <p:nvPr/>
        </p:nvCxnSpPr>
        <p:spPr>
          <a:xfrm>
            <a:off x="352425" y="4437112"/>
            <a:ext cx="11411498"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407368" y="4869160"/>
            <a:ext cx="11665296" cy="1877437"/>
          </a:xfrm>
          <a:prstGeom prst="rect">
            <a:avLst/>
          </a:prstGeom>
        </p:spPr>
        <p:txBody>
          <a:bodyPr wrap="square">
            <a:spAutoFit/>
          </a:bodyPr>
          <a:lstStyle/>
          <a:p>
            <a:r>
              <a:rPr lang="en-US" sz="190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994646"/>
                </a:solidFill>
                <a:latin typeface="Source Code Pro" panose="020B0509030403020204" pitchFamily="49" charset="0"/>
                <a:ea typeface="Source Code Pro" panose="020B0509030403020204" pitchFamily="49" charset="0"/>
              </a:rPr>
              <a:t>:27017</a:t>
            </a:r>
            <a:r>
              <a:rPr lang="en-US" sz="190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endPar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–u user01 -p user01 </a:t>
            </a:r>
            <a:r>
              <a:rPr lang="en-IN" sz="1900" b="0" i="0" dirty="0">
                <a:solidFill>
                  <a:srgbClr val="24292F"/>
                </a:solidFill>
                <a:effectLst/>
                <a:latin typeface="Source Code Pro" panose="020B0509030403020204" pitchFamily="49" charset="0"/>
                <a:ea typeface="Source Code Pro" panose="020B0509030403020204" pitchFamily="49" charset="0"/>
              </a:rPr>
              <a:t>--authenticationDatabase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p:txBody>
      </p:sp>
      <p:sp>
        <p:nvSpPr>
          <p:cNvPr id="2" name="Rectangle 1"/>
          <p:cNvSpPr/>
          <p:nvPr/>
        </p:nvSpPr>
        <p:spPr>
          <a:xfrm>
            <a:off x="407368" y="2060848"/>
            <a:ext cx="6192688"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&lt;hostnames | ipaddresses&gt;</a:t>
            </a:r>
          </a:p>
        </p:txBody>
      </p:sp>
      <p:sp>
        <p:nvSpPr>
          <p:cNvPr id="12" name="TextBox 11">
            <a:extLst>
              <a:ext uri="{FF2B5EF4-FFF2-40B4-BE49-F238E27FC236}">
                <a16:creationId xmlns:a16="http://schemas.microsoft.com/office/drawing/2014/main" id="{DD65624A-ADDF-4139-B059-8CDA82F55957}"/>
              </a:ext>
            </a:extLst>
          </p:cNvPr>
          <p:cNvSpPr txBox="1"/>
          <p:nvPr/>
        </p:nvSpPr>
        <p:spPr>
          <a:xfrm>
            <a:off x="7824192" y="679996"/>
            <a:ext cx="4248472" cy="430887"/>
          </a:xfrm>
          <a:prstGeom prst="rect">
            <a:avLst/>
          </a:prstGeom>
          <a:solidFill>
            <a:schemeClr val="accent6">
              <a:lumMod val="20000"/>
              <a:lumOff val="80000"/>
            </a:schemeClr>
          </a:solidFill>
        </p:spPr>
        <p:txBody>
          <a:bodyPr wrap="square">
            <a:spAutoFit/>
          </a:bodyPr>
          <a:lstStyle/>
          <a:p>
            <a:r>
              <a:rPr lang="en-US" sz="2200" dirty="0">
                <a:solidFill>
                  <a:srgbClr val="C00000"/>
                </a:solidFill>
                <a:latin typeface="Segoe UI" panose="020B0502040204020203" pitchFamily="34" charset="0"/>
                <a:ea typeface="SimSun" panose="02010600030101010101" pitchFamily="2" charset="-122"/>
                <a:cs typeface="Segoe UI" panose="020B0502040204020203" pitchFamily="34" charset="0"/>
              </a:rPr>
              <a:t>Note: </a:t>
            </a:r>
            <a:r>
              <a:rPr lang="en-US" sz="2200" dirty="0">
                <a:latin typeface="Segoe UI" panose="020B0502040204020203" pitchFamily="34" charset="0"/>
                <a:ea typeface="SimSun" panose="02010600030101010101" pitchFamily="2" charset="-122"/>
                <a:cs typeface="Segoe UI" panose="020B0502040204020203" pitchFamily="34" charset="0"/>
              </a:rPr>
              <a:t>Always give --dbpath in "" </a:t>
            </a:r>
            <a:endParaRPr lang="en-IN" sz="2200" dirty="0">
              <a:latin typeface="Segoe UI" panose="020B0502040204020203" pitchFamily="34" charset="0"/>
              <a:ea typeface="SimSun" panose="02010600030101010101" pitchFamily="2" charset="-122"/>
              <a:cs typeface="Segoe UI" panose="020B0502040204020203" pitchFamily="34" charset="0"/>
            </a:endParaRPr>
          </a:p>
        </p:txBody>
      </p:sp>
      <p:grpSp>
        <p:nvGrpSpPr>
          <p:cNvPr id="3" name="Group 2">
            <a:extLst>
              <a:ext uri="{FF2B5EF4-FFF2-40B4-BE49-F238E27FC236}">
                <a16:creationId xmlns:a16="http://schemas.microsoft.com/office/drawing/2014/main" id="{5A22E77C-AD82-4728-ABB2-F84E6D207612}"/>
              </a:ext>
            </a:extLst>
          </p:cNvPr>
          <p:cNvGrpSpPr/>
          <p:nvPr/>
        </p:nvGrpSpPr>
        <p:grpSpPr>
          <a:xfrm>
            <a:off x="7120719" y="4221089"/>
            <a:ext cx="3803670" cy="791525"/>
            <a:chOff x="6354577" y="4541865"/>
            <a:chExt cx="3410749" cy="1075057"/>
          </a:xfrm>
        </p:grpSpPr>
        <p:cxnSp>
          <p:nvCxnSpPr>
            <p:cNvPr id="9" name="Connector: Elbow 8">
              <a:extLst>
                <a:ext uri="{FF2B5EF4-FFF2-40B4-BE49-F238E27FC236}">
                  <a16:creationId xmlns:a16="http://schemas.microsoft.com/office/drawing/2014/main" id="{5AD6C71B-C7A2-441F-AFBB-0E6837B475B4}"/>
                </a:ext>
              </a:extLst>
            </p:cNvPr>
            <p:cNvCxnSpPr>
              <a:cxnSpLocks/>
            </p:cNvCxnSpPr>
            <p:nvPr/>
          </p:nvCxnSpPr>
          <p:spPr>
            <a:xfrm>
              <a:off x="6354577" y="4541865"/>
              <a:ext cx="1238975" cy="682988"/>
            </a:xfrm>
            <a:prstGeom prst="bentConnector3">
              <a:avLst>
                <a:gd name="adj1" fmla="val -18"/>
              </a:avLst>
            </a:prstGeom>
            <a:ln w="3810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28C3A2A0-F79F-441B-9B72-DDE3759B8DFF}"/>
                </a:ext>
              </a:extLst>
            </p:cNvPr>
            <p:cNvSpPr txBox="1"/>
            <p:nvPr/>
          </p:nvSpPr>
          <p:spPr>
            <a:xfrm>
              <a:off x="7619026" y="4909035"/>
              <a:ext cx="2146300" cy="707887"/>
            </a:xfrm>
            <a:prstGeom prst="rect">
              <a:avLst/>
            </a:prstGeom>
            <a:noFill/>
          </p:spPr>
          <p:txBody>
            <a:bodyPr wrap="square">
              <a:spAutoFit/>
            </a:bodyPr>
            <a:lstStyle/>
            <a:p>
              <a:r>
                <a:rPr lang="en-US" sz="2000" i="1" dirty="0">
                  <a:solidFill>
                    <a:srgbClr val="732B54"/>
                  </a:solidFill>
                </a:rPr>
                <a:t>must be empty folder</a:t>
              </a:r>
              <a:endParaRPr lang="en-IN" sz="2000" i="1" dirty="0">
                <a:solidFill>
                  <a:srgbClr val="732B54"/>
                </a:solidFill>
              </a:endParaRPr>
            </a:p>
          </p:txBody>
        </p:sp>
      </p:grpSp>
    </p:spTree>
    <p:extLst>
      <p:ext uri="{BB962C8B-B14F-4D97-AF65-F5344CB8AC3E}">
        <p14:creationId xmlns:p14="http://schemas.microsoft.com/office/powerpoint/2010/main" val="35616667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157542"/>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comparison operator</a:t>
            </a:r>
          </a:p>
        </p:txBody>
      </p:sp>
      <p:sp>
        <p:nvSpPr>
          <p:cNvPr id="3" name="Rectangle 2"/>
          <p:cNvSpPr/>
          <p:nvPr/>
        </p:nvSpPr>
        <p:spPr>
          <a:xfrm>
            <a:off x="515380" y="476672"/>
            <a:ext cx="11161240" cy="1477328"/>
          </a:xfrm>
          <a:prstGeom prst="rect">
            <a:avLst/>
          </a:prstGeom>
        </p:spPr>
        <p:txBody>
          <a:bodyPr wrap="square">
            <a:spAutoFit/>
          </a:bodyPr>
          <a:lstStyle/>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version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r>
              <a:rPr lang="en-US" sz="14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version number</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getMongo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connection to 192.168.100.20:27017</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hostInfo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 document with information about the mongoDB is runs on.</a:t>
            </a:r>
          </a:p>
          <a:p>
            <a:pPr marL="457200" indent="-457200">
              <a:buFont typeface="Arial"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i="0" dirty="0">
                <a:solidFill>
                  <a:srgbClr val="262524"/>
                </a:solidFill>
                <a:effectLst/>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stats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DB status</a:t>
            </a:r>
          </a:p>
          <a:p>
            <a:pPr marL="457200" indent="-457200">
              <a:buFont typeface="Arial" pitchFamily="34" charset="0"/>
              <a:buChar char="•"/>
            </a:pP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getHostName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stp5</a:t>
            </a:r>
          </a:p>
        </p:txBody>
      </p:sp>
    </p:spTree>
    <p:extLst>
      <p:ext uri="{BB962C8B-B14F-4D97-AF65-F5344CB8AC3E}">
        <p14:creationId xmlns:p14="http://schemas.microsoft.com/office/powerpoint/2010/main" val="25827200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graphicFrame>
        <p:nvGraphicFramePr>
          <p:cNvPr id="7" name="Table 6"/>
          <p:cNvGraphicFramePr>
            <a:graphicFrameLocks noGrp="1"/>
          </p:cNvGraphicFramePr>
          <p:nvPr>
            <p:extLst>
              <p:ext uri="{D42A27DB-BD31-4B8C-83A1-F6EECF244321}">
                <p14:modId xmlns:p14="http://schemas.microsoft.com/office/powerpoint/2010/main" val="1742748315"/>
              </p:ext>
            </p:extLst>
          </p:nvPr>
        </p:nvGraphicFramePr>
        <p:xfrm>
          <a:off x="1524000" y="1066800"/>
          <a:ext cx="9144000" cy="4551992"/>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$eq</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all values that are not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any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none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0648141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sp>
        <p:nvSpPr>
          <p:cNvPr id="2" name="Rectangle 1"/>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p>
        </p:txBody>
      </p:sp>
      <p:sp>
        <p:nvSpPr>
          <p:cNvPr id="3" name="Rectangle 2"/>
          <p:cNvSpPr/>
          <p:nvPr/>
        </p:nvSpPr>
        <p:spPr>
          <a:xfrm>
            <a:off x="1676401" y="1192887"/>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value } }</a:t>
            </a:r>
          </a:p>
        </p:txBody>
      </p:sp>
      <p:sp>
        <p:nvSpPr>
          <p:cNvPr id="6" name="Rectangle 5"/>
          <p:cNvSpPr/>
          <p:nvPr/>
        </p:nvSpPr>
        <p:spPr>
          <a:xfrm>
            <a:off x="6324600" y="750533"/>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$ne</a:t>
            </a:r>
          </a:p>
        </p:txBody>
      </p:sp>
      <p:sp>
        <p:nvSpPr>
          <p:cNvPr id="8" name="Rectangle 7"/>
          <p:cNvSpPr/>
          <p:nvPr/>
        </p:nvSpPr>
        <p:spPr>
          <a:xfrm>
            <a:off x="6324601" y="11760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9" name="Rectangle 8"/>
          <p:cNvSpPr/>
          <p:nvPr/>
        </p:nvSpPr>
        <p:spPr>
          <a:xfrm>
            <a:off x="1681348" y="2056234"/>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0" name="Rectangle 9"/>
          <p:cNvSpPr/>
          <p:nvPr/>
        </p:nvSpPr>
        <p:spPr>
          <a:xfrm>
            <a:off x="1681349" y="2481765"/>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1" name="Rectangle 10"/>
          <p:cNvSpPr/>
          <p:nvPr/>
        </p:nvSpPr>
        <p:spPr>
          <a:xfrm>
            <a:off x="6329549" y="2039411"/>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p>
        </p:txBody>
      </p:sp>
      <p:sp>
        <p:nvSpPr>
          <p:cNvPr id="12" name="Rectangle 11"/>
          <p:cNvSpPr/>
          <p:nvPr/>
        </p:nvSpPr>
        <p:spPr>
          <a:xfrm>
            <a:off x="6329549" y="246494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3" name="Rectangle 12"/>
          <p:cNvSpPr/>
          <p:nvPr/>
        </p:nvSpPr>
        <p:spPr>
          <a:xfrm>
            <a:off x="1741609" y="3369852"/>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p>
        </p:txBody>
      </p:sp>
      <p:sp>
        <p:nvSpPr>
          <p:cNvPr id="14" name="Rectangle 13"/>
          <p:cNvSpPr/>
          <p:nvPr/>
        </p:nvSpPr>
        <p:spPr>
          <a:xfrm>
            <a:off x="1680455" y="37819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5" name="Rectangle 14"/>
          <p:cNvSpPr/>
          <p:nvPr/>
        </p:nvSpPr>
        <p:spPr>
          <a:xfrm>
            <a:off x="6389809" y="33530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p>
        </p:txBody>
      </p:sp>
      <p:sp>
        <p:nvSpPr>
          <p:cNvPr id="16" name="Rectangle 15"/>
          <p:cNvSpPr/>
          <p:nvPr/>
        </p:nvSpPr>
        <p:spPr>
          <a:xfrm>
            <a:off x="6329548" y="378888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7" name="Rectangle 16"/>
          <p:cNvSpPr/>
          <p:nvPr/>
        </p:nvSpPr>
        <p:spPr>
          <a:xfrm>
            <a:off x="1806242" y="4665658"/>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$in</a:t>
            </a:r>
          </a:p>
        </p:txBody>
      </p:sp>
      <p:sp>
        <p:nvSpPr>
          <p:cNvPr id="19" name="Rectangle 18"/>
          <p:cNvSpPr/>
          <p:nvPr/>
        </p:nvSpPr>
        <p:spPr>
          <a:xfrm>
            <a:off x="1741609" y="5094583"/>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
        <p:nvSpPr>
          <p:cNvPr id="20" name="Rectangle 19">
            <a:extLst>
              <a:ext uri="{FF2B5EF4-FFF2-40B4-BE49-F238E27FC236}">
                <a16:creationId xmlns:a16="http://schemas.microsoft.com/office/drawing/2014/main" id="{838E0800-5F04-488D-A032-B8C33F75C159}"/>
              </a:ext>
            </a:extLst>
          </p:cNvPr>
          <p:cNvSpPr/>
          <p:nvPr/>
        </p:nvSpPr>
        <p:spPr>
          <a:xfrm>
            <a:off x="1806242" y="5711698"/>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$nin</a:t>
            </a:r>
          </a:p>
        </p:txBody>
      </p:sp>
      <p:sp>
        <p:nvSpPr>
          <p:cNvPr id="21" name="Rectangle 20">
            <a:extLst>
              <a:ext uri="{FF2B5EF4-FFF2-40B4-BE49-F238E27FC236}">
                <a16:creationId xmlns:a16="http://schemas.microsoft.com/office/drawing/2014/main" id="{984A8564-20BF-4A2D-884F-5253CCB490F3}"/>
              </a:ext>
            </a:extLst>
          </p:cNvPr>
          <p:cNvSpPr/>
          <p:nvPr/>
        </p:nvSpPr>
        <p:spPr>
          <a:xfrm>
            <a:off x="1741609" y="6140623"/>
            <a:ext cx="8180445"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Tree>
    <p:extLst>
      <p:ext uri="{BB962C8B-B14F-4D97-AF65-F5344CB8AC3E}">
        <p14:creationId xmlns:p14="http://schemas.microsoft.com/office/powerpoint/2010/main" val="20170264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logical operator</a:t>
            </a:r>
          </a:p>
        </p:txBody>
      </p:sp>
    </p:spTree>
    <p:extLst>
      <p:ext uri="{BB962C8B-B14F-4D97-AF65-F5344CB8AC3E}">
        <p14:creationId xmlns:p14="http://schemas.microsoft.com/office/powerpoint/2010/main" val="3681578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2319602089"/>
              </p:ext>
            </p:extLst>
          </p:nvPr>
        </p:nvGraphicFramePr>
        <p:xfrm>
          <a:off x="1524000" y="1066800"/>
          <a:ext cx="9144000" cy="2875590"/>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$or</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OR</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either clause.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$and</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AND</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both clauses.</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$not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Inverts the effect of a query expression and returns documents that do not match the query expression.</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3" name="Rectangle 2">
            <a:extLst>
              <a:ext uri="{FF2B5EF4-FFF2-40B4-BE49-F238E27FC236}">
                <a16:creationId xmlns:a16="http://schemas.microsoft.com/office/drawing/2014/main" id="{CCC7FFE9-78C9-4609-9BB6-88A0F0E584F5}"/>
              </a:ext>
            </a:extLst>
          </p:cNvPr>
          <p:cNvSpPr/>
          <p:nvPr/>
        </p:nvSpPr>
        <p:spPr>
          <a:xfrm>
            <a:off x="551384" y="4510861"/>
            <a:ext cx="10945216" cy="646331"/>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3000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true, sal: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4204804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Big Data?</a:t>
            </a:r>
          </a:p>
        </p:txBody>
      </p:sp>
      <p:sp>
        <p:nvSpPr>
          <p:cNvPr id="2" name="Rectangle 1"/>
          <p:cNvSpPr/>
          <p:nvPr/>
        </p:nvSpPr>
        <p:spPr>
          <a:xfrm>
            <a:off x="1490508" y="909881"/>
            <a:ext cx="9129448" cy="769441"/>
          </a:xfrm>
          <a:prstGeom prst="rect">
            <a:avLst/>
          </a:prstGeom>
        </p:spPr>
        <p:txBody>
          <a:bodyPr wrap="square">
            <a:spAutoFit/>
          </a:bodyPr>
          <a:lstStyle/>
          <a:p>
            <a:r>
              <a:rPr lang="en-IN" sz="2200" b="1" i="1" dirty="0">
                <a:solidFill>
                  <a:srgbClr val="006C86"/>
                </a:solidFill>
                <a:latin typeface="Palatino Linotype" panose="02040502050505030304" pitchFamily="18" charset="0"/>
              </a:rPr>
              <a:t>Big</a:t>
            </a:r>
            <a:r>
              <a:rPr lang="en-IN" sz="2200" dirty="0">
                <a:solidFill>
                  <a:srgbClr val="006C86"/>
                </a:solidFill>
                <a:latin typeface="Palatino Linotype" panose="02040502050505030304" pitchFamily="18" charset="0"/>
              </a:rPr>
              <a:t> </a:t>
            </a:r>
            <a:r>
              <a:rPr lang="en-IN" sz="2200" b="1" i="1" dirty="0">
                <a:solidFill>
                  <a:srgbClr val="006C86"/>
                </a:solidFill>
                <a:latin typeface="Palatino Linotype" panose="02040502050505030304" pitchFamily="18" charset="0"/>
              </a:rPr>
              <a:t>data</a:t>
            </a:r>
            <a:r>
              <a:rPr lang="en-IN" sz="2200" dirty="0">
                <a:solidFill>
                  <a:srgbClr val="006C86"/>
                </a:solidFill>
                <a:latin typeface="Palatino Linotype" panose="02040502050505030304" pitchFamily="18" charset="0"/>
              </a:rPr>
              <a:t> </a:t>
            </a:r>
            <a:r>
              <a:rPr lang="en-IN" sz="2200" dirty="0">
                <a:latin typeface="Palatino Linotype" panose="02040502050505030304" pitchFamily="18" charset="0"/>
              </a:rPr>
              <a:t>is a term that describes the large volume of data – both structured and unstructured.</a:t>
            </a:r>
          </a:p>
        </p:txBody>
      </p:sp>
      <p:sp>
        <p:nvSpPr>
          <p:cNvPr id="3" name="Rectangle 2"/>
          <p:cNvSpPr/>
          <p:nvPr/>
        </p:nvSpPr>
        <p:spPr>
          <a:xfrm>
            <a:off x="1524000" y="4071943"/>
            <a:ext cx="9095425" cy="1615827"/>
          </a:xfrm>
          <a:prstGeom prst="rect">
            <a:avLst/>
          </a:prstGeom>
        </p:spPr>
        <p:txBody>
          <a:bodyPr wrap="square">
            <a:spAutoFit/>
          </a:bodyPr>
          <a:lstStyle/>
          <a:p>
            <a:r>
              <a:rPr lang="en-US" sz="2200" b="1" i="1" dirty="0">
                <a:solidFill>
                  <a:srgbClr val="036883"/>
                </a:solidFill>
                <a:latin typeface="Palatino Linotype" panose="02040502050505030304" pitchFamily="18" charset="0"/>
              </a:rPr>
              <a:t>Characteristics Of Big Data</a:t>
            </a:r>
          </a:p>
          <a:p>
            <a:endParaRPr lang="en-US" sz="900" dirty="0">
              <a:solidFill>
                <a:srgbClr val="036883"/>
              </a:solidFill>
              <a:latin typeface="Palatino Linotype" panose="02040502050505030304" pitchFamily="18" charset="0"/>
            </a:endParaRPr>
          </a:p>
          <a:p>
            <a:r>
              <a:rPr lang="en-US" sz="2000" dirty="0">
                <a:latin typeface="Palatino Linotype" panose="02040502050505030304" pitchFamily="18" charset="0"/>
              </a:rPr>
              <a:t>Big data is often characterized by the 3Vs: the extreme </a:t>
            </a:r>
            <a:r>
              <a:rPr lang="en-US" sz="2400" b="1" i="1" dirty="0">
                <a:latin typeface="Palatino Linotype" panose="02040502050505030304" pitchFamily="18" charset="0"/>
              </a:rPr>
              <a:t>VOLUME</a:t>
            </a:r>
            <a:r>
              <a:rPr lang="en-US" sz="2400" dirty="0">
                <a:latin typeface="Palatino Linotype" panose="02040502050505030304" pitchFamily="18" charset="0"/>
              </a:rPr>
              <a:t> </a:t>
            </a:r>
            <a:r>
              <a:rPr lang="en-US" sz="2000" dirty="0">
                <a:latin typeface="Palatino Linotype" panose="02040502050505030304" pitchFamily="18" charset="0"/>
              </a:rPr>
              <a:t>of data, the wide </a:t>
            </a:r>
            <a:r>
              <a:rPr lang="en-US" sz="2400" b="1" i="1" dirty="0">
                <a:latin typeface="Palatino Linotype" panose="02040502050505030304" pitchFamily="18" charset="0"/>
              </a:rPr>
              <a:t>VARIETY</a:t>
            </a:r>
            <a:r>
              <a:rPr lang="en-US" sz="2400" dirty="0">
                <a:latin typeface="Palatino Linotype" panose="02040502050505030304" pitchFamily="18" charset="0"/>
              </a:rPr>
              <a:t> </a:t>
            </a:r>
            <a:r>
              <a:rPr lang="en-US" sz="2000" dirty="0">
                <a:latin typeface="Palatino Linotype" panose="02040502050505030304" pitchFamily="18" charset="0"/>
              </a:rPr>
              <a:t>of data and the </a:t>
            </a:r>
            <a:r>
              <a:rPr lang="en-US" sz="2400" b="1" i="1" dirty="0">
                <a:latin typeface="Palatino Linotype" panose="02040502050505030304" pitchFamily="18" charset="0"/>
              </a:rPr>
              <a:t>VELOCITY</a:t>
            </a:r>
            <a:r>
              <a:rPr lang="en-US" sz="2400" dirty="0">
                <a:latin typeface="Palatino Linotype" panose="02040502050505030304" pitchFamily="18" charset="0"/>
              </a:rPr>
              <a:t> </a:t>
            </a:r>
            <a:r>
              <a:rPr lang="en-US" sz="2000" dirty="0">
                <a:latin typeface="Palatino Linotype" panose="02040502050505030304" pitchFamily="18" charset="0"/>
              </a:rPr>
              <a:t>at which the data must be processed.</a:t>
            </a:r>
          </a:p>
        </p:txBody>
      </p:sp>
      <p:sp>
        <p:nvSpPr>
          <p:cNvPr id="5" name="Rectangle 4"/>
          <p:cNvSpPr/>
          <p:nvPr/>
        </p:nvSpPr>
        <p:spPr>
          <a:xfrm>
            <a:off x="1513680" y="1928803"/>
            <a:ext cx="9154320" cy="1677382"/>
          </a:xfrm>
          <a:prstGeom prst="rect">
            <a:avLst/>
          </a:prstGeom>
        </p:spPr>
        <p:txBody>
          <a:bodyPr wrap="square">
            <a:spAutoFit/>
          </a:bodyPr>
          <a:lstStyle/>
          <a:p>
            <a:r>
              <a:rPr lang="en-US" sz="2200" b="1" i="1" dirty="0">
                <a:solidFill>
                  <a:srgbClr val="006C86"/>
                </a:solidFill>
                <a:latin typeface="Palatino Linotype" panose="02040502050505030304" pitchFamily="18" charset="0"/>
              </a:rPr>
              <a:t>What is Big Data?</a:t>
            </a:r>
          </a:p>
          <a:p>
            <a:endParaRPr lang="en-US" sz="900" b="1" dirty="0">
              <a:latin typeface="Palatino Linotype" panose="02040502050505030304" pitchFamily="18" charset="0"/>
            </a:endParaRPr>
          </a:p>
          <a:p>
            <a:r>
              <a:rPr lang="en-US" dirty="0">
                <a:latin typeface="Palatino Linotype" panose="02040502050505030304" pitchFamily="18" charset="0"/>
              </a:rPr>
              <a:t>Big Data is also data but with a huge size. Big Data is a term used to describe a collection of data that is huge in size and yet growing with time. In short such data is so large and complex that none of the traditional data management tools are able to store it or process it efficiently.</a:t>
            </a:r>
          </a:p>
        </p:txBody>
      </p:sp>
    </p:spTree>
    <p:extLst>
      <p:ext uri="{BB962C8B-B14F-4D97-AF65-F5344CB8AC3E}">
        <p14:creationId xmlns:p14="http://schemas.microsoft.com/office/powerpoint/2010/main" val="30503372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sp>
        <p:nvSpPr>
          <p:cNvPr id="4" name="Rectangle 3"/>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$or</a:t>
            </a:r>
          </a:p>
        </p:txBody>
      </p:sp>
      <p:sp>
        <p:nvSpPr>
          <p:cNvPr id="5" name="Rectangle 4"/>
          <p:cNvSpPr/>
          <p:nvPr/>
        </p:nvSpPr>
        <p:spPr>
          <a:xfrm>
            <a:off x="1694435" y="1196156"/>
            <a:ext cx="7904728"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6" name="Rectangle 5"/>
          <p:cNvSpPr/>
          <p:nvPr/>
        </p:nvSpPr>
        <p:spPr>
          <a:xfrm>
            <a:off x="1692234" y="26489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$and</a:t>
            </a:r>
          </a:p>
        </p:txBody>
      </p:sp>
      <p:sp>
        <p:nvSpPr>
          <p:cNvPr id="8" name="Rectangle 7"/>
          <p:cNvSpPr/>
          <p:nvPr/>
        </p:nvSpPr>
        <p:spPr>
          <a:xfrm>
            <a:off x="1710269" y="3077729"/>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9" name="Rectangle 8"/>
          <p:cNvSpPr/>
          <p:nvPr/>
        </p:nvSpPr>
        <p:spPr>
          <a:xfrm>
            <a:off x="1692234" y="4459070"/>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$not</a:t>
            </a:r>
          </a:p>
        </p:txBody>
      </p:sp>
      <p:sp>
        <p:nvSpPr>
          <p:cNvPr id="10" name="Rectangle 9"/>
          <p:cNvSpPr/>
          <p:nvPr/>
        </p:nvSpPr>
        <p:spPr>
          <a:xfrm>
            <a:off x="1710269" y="4887870"/>
            <a:ext cx="652614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&lt;operator-expression&gt; } } }</a:t>
            </a:r>
          </a:p>
        </p:txBody>
      </p:sp>
      <p:sp>
        <p:nvSpPr>
          <p:cNvPr id="2" name="Rectangle 1"/>
          <p:cNvSpPr/>
          <p:nvPr/>
        </p:nvSpPr>
        <p:spPr>
          <a:xfrm>
            <a:off x="1665514" y="5445224"/>
            <a:ext cx="885008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p:cNvSpPr/>
          <p:nvPr/>
        </p:nvSpPr>
        <p:spPr>
          <a:xfrm>
            <a:off x="1665514" y="1773698"/>
            <a:ext cx="882336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Rectangle 6"/>
          <p:cNvSpPr/>
          <p:nvPr/>
        </p:nvSpPr>
        <p:spPr>
          <a:xfrm>
            <a:off x="1632857" y="3607714"/>
            <a:ext cx="8856023"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rgbClr val="994646"/>
                </a:solidFill>
                <a:latin typeface="Source Code Pro" panose="020B0509030403020204" pitchFamily="49" charset="0"/>
                <a:ea typeface="Source Code Pro" panose="020B0509030403020204" pitchFamily="49" charset="0"/>
              </a:rPr>
              <a:t>3400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2366513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a:solidFill>
                  <a:srgbClr val="FF5A36"/>
                </a:solidFill>
                <a:latin typeface="SimSun" panose="02010600030101010101" pitchFamily="2" charset="-122"/>
                <a:ea typeface="SimSun" panose="02010600030101010101" pitchFamily="2" charset="-122"/>
                <a:cs typeface="Arial" panose="020B0604020202020204" pitchFamily="34" charset="0"/>
              </a:rPr>
              <a:t>The ObjectId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class is the default primary key for a MongoDB document and is usually found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in the _id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field in an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inserted document.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5" name="Rectangle 4"/>
          <p:cNvSpPr/>
          <p:nvPr/>
        </p:nvSpPr>
        <p:spPr>
          <a:xfrm>
            <a:off x="1943100" y="3958894"/>
            <a:ext cx="8305800" cy="738664"/>
          </a:xfrm>
          <a:prstGeom prst="rect">
            <a:avLst/>
          </a:prstGeom>
        </p:spPr>
        <p:txBody>
          <a:bodyPr wrap="square">
            <a:spAutoFit/>
          </a:bodyPr>
          <a:lstStyle/>
          <a:p>
            <a:r>
              <a:rPr lang="en-US" sz="2000" dirty="0">
                <a:solidFill>
                  <a:schemeClr val="accent4">
                    <a:lumMod val="50000"/>
                  </a:schemeClr>
                </a:solidFill>
              </a:rPr>
              <a:t>The </a:t>
            </a:r>
            <a:r>
              <a:rPr lang="en-US" sz="2200" b="1" dirty="0">
                <a:solidFill>
                  <a:schemeClr val="accent4">
                    <a:lumMod val="50000"/>
                  </a:schemeClr>
                </a:solidFill>
              </a:rPr>
              <a:t>_id</a:t>
            </a:r>
            <a:r>
              <a:rPr lang="en-US" sz="2000" dirty="0">
                <a:solidFill>
                  <a:schemeClr val="accent4">
                    <a:lumMod val="50000"/>
                  </a:schemeClr>
                </a:solidFill>
              </a:rPr>
              <a:t> field must have a unique value. You can think of the </a:t>
            </a:r>
            <a:r>
              <a:rPr lang="en-US" sz="2200" b="1" dirty="0">
                <a:solidFill>
                  <a:schemeClr val="accent4">
                    <a:lumMod val="50000"/>
                  </a:schemeClr>
                </a:solidFill>
              </a:rPr>
              <a:t>_id </a:t>
            </a:r>
            <a:r>
              <a:rPr lang="en-US" sz="2000" dirty="0">
                <a:solidFill>
                  <a:schemeClr val="accent4">
                    <a:lumMod val="50000"/>
                  </a:schemeClr>
                </a:solidFill>
              </a:rPr>
              <a:t>field as the document’s primary key.</a:t>
            </a:r>
          </a:p>
        </p:txBody>
      </p:sp>
    </p:spTree>
    <p:extLst>
      <p:ext uri="{BB962C8B-B14F-4D97-AF65-F5344CB8AC3E}">
        <p14:creationId xmlns:p14="http://schemas.microsoft.com/office/powerpoint/2010/main" val="7299812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ObjectId()</a:t>
            </a:r>
          </a:p>
        </p:txBody>
      </p:sp>
      <p:sp>
        <p:nvSpPr>
          <p:cNvPr id="9" name="Rectangle 8"/>
          <p:cNvSpPr/>
          <p:nvPr/>
        </p:nvSpPr>
        <p:spPr>
          <a:xfrm>
            <a:off x="1665514" y="2236114"/>
            <a:ext cx="8823366" cy="369332"/>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x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ObjectId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1919421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show databases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pPr algn="ct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Print a list of all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available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285804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show database </a:t>
            </a:r>
          </a:p>
        </p:txBody>
      </p:sp>
      <p:sp>
        <p:nvSpPr>
          <p:cNvPr id="7" name="Rectangle 6"/>
          <p:cNvSpPr/>
          <p:nvPr/>
        </p:nvSpPr>
        <p:spPr>
          <a:xfrm>
            <a:off x="1673188" y="762000"/>
            <a:ext cx="8845624" cy="369332"/>
          </a:xfrm>
          <a:prstGeom prst="rect">
            <a:avLst/>
          </a:prstGeom>
        </p:spPr>
        <p:txBody>
          <a:bodyPr wrap="square">
            <a:spAutoFit/>
          </a:bodyPr>
          <a:lstStyle/>
          <a:p>
            <a:r>
              <a:rPr lang="en-US" dirty="0"/>
              <a:t>Print a list of all databases on the server.</a:t>
            </a:r>
          </a:p>
        </p:txBody>
      </p:sp>
      <p:sp>
        <p:nvSpPr>
          <p:cNvPr id="5" name="Rectangle 4"/>
          <p:cNvSpPr/>
          <p:nvPr/>
        </p:nvSpPr>
        <p:spPr>
          <a:xfrm>
            <a:off x="1673188" y="1383966"/>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show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dbs | databases }</a:t>
            </a:r>
          </a:p>
        </p:txBody>
      </p:sp>
      <p:sp>
        <p:nvSpPr>
          <p:cNvPr id="9" name="Rectangle 8"/>
          <p:cNvSpPr/>
          <p:nvPr/>
        </p:nvSpPr>
        <p:spPr>
          <a:xfrm>
            <a:off x="1673189" y="1835382"/>
            <a:ext cx="8551223"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dbs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databases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all database name.</a:t>
            </a:r>
          </a:p>
          <a:p>
            <a:pPr marL="342900" indent="-342900">
              <a:buFont typeface="Arial" panose="020B0604020202020204" pitchFamily="34" charset="0"/>
              <a:buChar char="•"/>
            </a:pPr>
            <a:endParaRPr lang="en-US" sz="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adminCommand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listDatabases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nameOnly</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Rectangle 9"/>
          <p:cNvSpPr/>
          <p:nvPr/>
        </p:nvSpPr>
        <p:spPr>
          <a:xfrm>
            <a:off x="1673188" y="3288268"/>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db.getName()</a:t>
            </a:r>
          </a:p>
        </p:txBody>
      </p:sp>
      <p:sp>
        <p:nvSpPr>
          <p:cNvPr id="2" name="Rectangle 1"/>
          <p:cNvSpPr/>
          <p:nvPr/>
        </p:nvSpPr>
        <p:spPr>
          <a:xfrm>
            <a:off x="1673188" y="3787048"/>
            <a:ext cx="86106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the current database name.</a:t>
            </a:r>
            <a:endPar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952115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use database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Switch current database to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&lt;db&gt;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The mongo shell variable db is set to the current database.</a:t>
            </a:r>
          </a:p>
        </p:txBody>
      </p:sp>
      <p:sp>
        <p:nvSpPr>
          <p:cNvPr id="4" name="Rectangle 3"/>
          <p:cNvSpPr/>
          <p:nvPr/>
        </p:nvSpPr>
        <p:spPr>
          <a:xfrm>
            <a:off x="263352" y="188640"/>
            <a:ext cx="9744000" cy="707886"/>
          </a:xfrm>
          <a:prstGeom prst="rect">
            <a:avLst/>
          </a:prstGeom>
        </p:spPr>
        <p:txBody>
          <a:bodyPr wrap="square">
            <a:spAutoFit/>
          </a:bodyPr>
          <a:lstStyle/>
          <a:p>
            <a:pPr algn="just"/>
            <a:r>
              <a:rPr lang="en-US" sz="2000" dirty="0">
                <a:solidFill>
                  <a:schemeClr val="accent4">
                    <a:lumMod val="50000"/>
                  </a:schemeClr>
                </a:solidFill>
                <a:latin typeface="Palatino Linotype" panose="02040502050505030304" pitchFamily="18" charset="0"/>
              </a:rPr>
              <a:t>To access an element of an array by the zero-based index position, concatenate the array name with the dot (.) and zero-based index position, and enclose in quotes</a:t>
            </a:r>
          </a:p>
        </p:txBody>
      </p:sp>
    </p:spTree>
    <p:extLst>
      <p:ext uri="{BB962C8B-B14F-4D97-AF65-F5344CB8AC3E}">
        <p14:creationId xmlns:p14="http://schemas.microsoft.com/office/powerpoint/2010/main" val="29073345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use database </a:t>
            </a:r>
          </a:p>
        </p:txBody>
      </p:sp>
      <p:sp>
        <p:nvSpPr>
          <p:cNvPr id="7" name="Rectangle 6"/>
          <p:cNvSpPr/>
          <p:nvPr/>
        </p:nvSpPr>
        <p:spPr>
          <a:xfrm>
            <a:off x="1518072" y="769648"/>
            <a:ext cx="8845624" cy="369332"/>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5" name="Rectangle 4"/>
          <p:cNvSpPr/>
          <p:nvPr/>
        </p:nvSpPr>
        <p:spPr>
          <a:xfrm>
            <a:off x="1518072" y="1544897"/>
            <a:ext cx="1357580"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&lt;db&gt;</a:t>
            </a:r>
          </a:p>
        </p:txBody>
      </p:sp>
      <p:sp>
        <p:nvSpPr>
          <p:cNvPr id="8" name="Rectangle 7"/>
          <p:cNvSpPr/>
          <p:nvPr/>
        </p:nvSpPr>
        <p:spPr>
          <a:xfrm>
            <a:off x="1518072" y="248382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p:txBody>
      </p:sp>
    </p:spTree>
    <p:extLst>
      <p:ext uri="{BB962C8B-B14F-4D97-AF65-F5344CB8AC3E}">
        <p14:creationId xmlns:p14="http://schemas.microsoft.com/office/powerpoint/2010/main" val="13897597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db.dropDatabase()</a:t>
            </a:r>
            <a:endParaRPr lang="en-US" dirty="0"/>
          </a:p>
        </p:txBody>
      </p:sp>
    </p:spTree>
    <p:extLst>
      <p:ext uri="{BB962C8B-B14F-4D97-AF65-F5344CB8AC3E}">
        <p14:creationId xmlns:p14="http://schemas.microsoft.com/office/powerpoint/2010/main" val="9244530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3706" y="740965"/>
            <a:ext cx="8844473" cy="369332"/>
          </a:xfrm>
          <a:prstGeom prst="rect">
            <a:avLst/>
          </a:prstGeom>
        </p:spPr>
        <p:txBody>
          <a:bodyPr wrap="square">
            <a:spAutoFit/>
          </a:bodyPr>
          <a:lstStyle/>
          <a:p>
            <a:r>
              <a:rPr lang="en-US" dirty="0">
                <a:latin typeface="Gill Sans MT (Body)"/>
              </a:rPr>
              <a:t>Removes the current database, deleting the associated data files.</a:t>
            </a:r>
          </a:p>
        </p:txBody>
      </p:sp>
      <p:sp>
        <p:nvSpPr>
          <p:cNvPr id="4" name="Rectangle 3"/>
          <p:cNvSpPr/>
          <p:nvPr/>
        </p:nvSpPr>
        <p:spPr>
          <a:xfrm>
            <a:off x="5029340" y="5791200"/>
            <a:ext cx="4571405" cy="369332"/>
          </a:xfrm>
          <a:prstGeom prst="rect">
            <a:avLst/>
          </a:prstGeom>
        </p:spPr>
        <p:txBody>
          <a:bodyPr>
            <a:spAutoFit/>
          </a:bodyPr>
          <a:lstStyle/>
          <a:p>
            <a:r>
              <a:rPr lang="en-US" dirty="0"/>
              <a:t>		</a:t>
            </a:r>
          </a:p>
        </p:txBody>
      </p:sp>
      <p:sp>
        <p:nvSpPr>
          <p:cNvPr id="11" name="Rectangle 10">
            <a:extLst>
              <a:ext uri="{FF2B5EF4-FFF2-40B4-BE49-F238E27FC236}">
                <a16:creationId xmlns:a16="http://schemas.microsoft.com/office/drawing/2014/main" id="{F1466EAE-D29C-432A-9B67-F25EBC07E73F}"/>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db.dropDatabase()</a:t>
            </a:r>
          </a:p>
        </p:txBody>
      </p:sp>
      <p:sp>
        <p:nvSpPr>
          <p:cNvPr id="12" name="Rectangle 11">
            <a:extLst>
              <a:ext uri="{FF2B5EF4-FFF2-40B4-BE49-F238E27FC236}">
                <a16:creationId xmlns:a16="http://schemas.microsoft.com/office/drawing/2014/main" id="{043FDC06-EED4-4306-9638-D6C674749869}"/>
              </a:ext>
            </a:extLst>
          </p:cNvPr>
          <p:cNvSpPr/>
          <p:nvPr/>
        </p:nvSpPr>
        <p:spPr>
          <a:xfrm>
            <a:off x="1523706" y="2456633"/>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dropDatabase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4" name="Rectangle 13">
            <a:extLst>
              <a:ext uri="{FF2B5EF4-FFF2-40B4-BE49-F238E27FC236}">
                <a16:creationId xmlns:a16="http://schemas.microsoft.com/office/drawing/2014/main" id="{23B578BC-8750-4F1D-AA6C-2819E0A8253F}"/>
              </a:ext>
            </a:extLst>
          </p:cNvPr>
          <p:cNvSpPr/>
          <p:nvPr/>
        </p:nvSpPr>
        <p:spPr>
          <a:xfrm>
            <a:off x="1524000" y="1553442"/>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dropDatabase()</a:t>
            </a:r>
          </a:p>
        </p:txBody>
      </p:sp>
    </p:spTree>
    <p:extLst>
      <p:ext uri="{BB962C8B-B14F-4D97-AF65-F5344CB8AC3E}">
        <p14:creationId xmlns:p14="http://schemas.microsoft.com/office/powerpoint/2010/main" val="12391202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mongoimport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mongoimport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tool imports content from an Extended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created by mongoexport, or another third-party export tool.</a:t>
            </a:r>
          </a:p>
        </p:txBody>
      </p:sp>
      <p:sp>
        <p:nvSpPr>
          <p:cNvPr id="5" name="TextBox 4">
            <a:extLst>
              <a:ext uri="{FF2B5EF4-FFF2-40B4-BE49-F238E27FC236}">
                <a16:creationId xmlns:a16="http://schemas.microsoft.com/office/drawing/2014/main" id="{F0323EFF-5A04-4A4D-A481-C9961AB671C4}"/>
              </a:ext>
            </a:extLst>
          </p:cNvPr>
          <p:cNvSpPr txBox="1"/>
          <p:nvPr/>
        </p:nvSpPr>
        <p:spPr>
          <a:xfrm>
            <a:off x="260241" y="1123901"/>
            <a:ext cx="8572500" cy="400110"/>
          </a:xfrm>
          <a:prstGeom prst="rect">
            <a:avLst/>
          </a:prstGeom>
          <a:noFill/>
        </p:spPr>
        <p:txBody>
          <a:bodyPr wrap="square">
            <a:spAutoFit/>
          </a:bodyPr>
          <a:lstStyle/>
          <a:p>
            <a:pPr marL="342900" indent="-342900">
              <a:buFont typeface="Arial" panose="020B0604020202020204" pitchFamily="34" charset="0"/>
              <a:buChar char="•"/>
            </a:pPr>
            <a:r>
              <a:rPr lang="en-US" sz="2000" dirty="0">
                <a:solidFill>
                  <a:srgbClr val="0077AA"/>
                </a:solidFill>
                <a:latin typeface="Liberation Mono"/>
                <a:cs typeface="Arial" panose="020B0604020202020204" pitchFamily="34" charset="0"/>
              </a:rPr>
              <a:t>SELECT</a:t>
            </a:r>
            <a:r>
              <a:rPr lang="en-US" sz="2000" dirty="0">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emp </a:t>
            </a:r>
            <a:r>
              <a:rPr lang="en-US" sz="2000" dirty="0">
                <a:solidFill>
                  <a:srgbClr val="0077AA"/>
                </a:solidFill>
                <a:latin typeface="Liberation Mono"/>
                <a:cs typeface="Arial" panose="020B0604020202020204" pitchFamily="34" charset="0"/>
              </a:rPr>
              <a:t>INTO</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OUTFILE</a:t>
            </a:r>
            <a:r>
              <a:rPr lang="en-US" sz="2000" dirty="0">
                <a:latin typeface="Liberation Mono"/>
                <a:cs typeface="Arial" panose="020B0604020202020204" pitchFamily="34" charset="0"/>
              </a:rPr>
              <a:t> "d:/emp.csv" </a:t>
            </a:r>
            <a:r>
              <a:rPr lang="en-US" sz="2000" dirty="0">
                <a:solidFill>
                  <a:srgbClr val="0077AA"/>
                </a:solidFill>
                <a:latin typeface="Liberation Mono"/>
                <a:cs typeface="Arial" panose="020B0604020202020204" pitchFamily="34" charset="0"/>
              </a:rPr>
              <a:t>FIELDS</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TERMINATED</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latin typeface="Liberation Mono"/>
                <a:cs typeface="Arial" panose="020B0604020202020204" pitchFamily="34" charset="0"/>
              </a:rPr>
              <a:t> ',';</a:t>
            </a:r>
            <a:endParaRPr lang="en-IN" sz="2000" dirty="0">
              <a:latin typeface="Liberation Mono"/>
            </a:endParaRPr>
          </a:p>
        </p:txBody>
      </p:sp>
      <p:sp>
        <p:nvSpPr>
          <p:cNvPr id="7" name="Rectangle 6">
            <a:extLst>
              <a:ext uri="{FF2B5EF4-FFF2-40B4-BE49-F238E27FC236}">
                <a16:creationId xmlns:a16="http://schemas.microsoft.com/office/drawing/2014/main" id="{3B7DBFD9-1AF2-4B29-B788-BA2E60B64E6A}"/>
              </a:ext>
            </a:extLst>
          </p:cNvPr>
          <p:cNvSpPr/>
          <p:nvPr/>
        </p:nvSpPr>
        <p:spPr>
          <a:xfrm>
            <a:off x="260241" y="116632"/>
            <a:ext cx="5650286" cy="707886"/>
          </a:xfrm>
          <a:prstGeom prst="rect">
            <a:avLst/>
          </a:prstGeom>
        </p:spPr>
        <p:txBody>
          <a:bodyPr wrap="square">
            <a:spAutoFit/>
          </a:bodyPr>
          <a:lstStyle/>
          <a:p>
            <a:r>
              <a:rPr lang="en-US" sz="2000" b="1" dirty="0">
                <a:solidFill>
                  <a:schemeClr val="tx1">
                    <a:lumMod val="95000"/>
                    <a:lumOff val="5000"/>
                  </a:schemeClr>
                </a:solidFill>
                <a:latin typeface="Liberation Mono"/>
              </a:rPr>
              <a:t>If not working then do changes in </a:t>
            </a:r>
            <a:r>
              <a:rPr lang="en-US" sz="2000" b="1" i="1" dirty="0">
                <a:solidFill>
                  <a:schemeClr val="tx1">
                    <a:lumMod val="95000"/>
                    <a:lumOff val="5000"/>
                  </a:schemeClr>
                </a:solidFill>
                <a:latin typeface="Liberation Mono"/>
              </a:rPr>
              <a:t>my.ini</a:t>
            </a:r>
            <a:r>
              <a:rPr lang="en-US" sz="2000" b="1" dirty="0">
                <a:solidFill>
                  <a:schemeClr val="tx1">
                    <a:lumMod val="95000"/>
                    <a:lumOff val="5000"/>
                  </a:schemeClr>
                </a:solidFill>
                <a:latin typeface="Liberation Mono"/>
              </a:rPr>
              <a:t> file.</a:t>
            </a:r>
          </a:p>
          <a:p>
            <a:r>
              <a:rPr lang="en-US" sz="2000" dirty="0">
                <a:solidFill>
                  <a:schemeClr val="tx1">
                    <a:lumMod val="95000"/>
                    <a:lumOff val="5000"/>
                  </a:schemeClr>
                </a:solidFill>
                <a:latin typeface="Liberation Mono"/>
                <a:cs typeface="Arial" panose="020B0604020202020204" pitchFamily="34" charset="0"/>
              </a:rPr>
              <a:t>secure_file_priv = ""</a:t>
            </a:r>
          </a:p>
        </p:txBody>
      </p:sp>
    </p:spTree>
    <p:extLst>
      <p:ext uri="{BB962C8B-B14F-4D97-AF65-F5344CB8AC3E}">
        <p14:creationId xmlns:p14="http://schemas.microsoft.com/office/powerpoint/2010/main" val="1829879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565446"/>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a:t>
            </a:r>
            <a:endParaRPr lang="en-US" dirty="0"/>
          </a:p>
        </p:txBody>
      </p:sp>
      <p:sp>
        <p:nvSpPr>
          <p:cNvPr id="3" name="Rectangle 2"/>
          <p:cNvSpPr/>
          <p:nvPr/>
        </p:nvSpPr>
        <p:spPr>
          <a:xfrm>
            <a:off x="587388" y="3473837"/>
            <a:ext cx="11017224" cy="707886"/>
          </a:xfrm>
          <a:prstGeom prst="rect">
            <a:avLst/>
          </a:prstGeom>
          <a:noFill/>
        </p:spPr>
        <p:txBody>
          <a:bodyPr wrap="square">
            <a:spAutoFit/>
          </a:bodyPr>
          <a:lstStyle/>
          <a:p>
            <a:r>
              <a:rPr lang="en-US" sz="2000" b="1" dirty="0">
                <a:latin typeface="arial" panose="020B0604020202020204" pitchFamily="34" charset="0"/>
              </a:rPr>
              <a:t>NoSQL</a:t>
            </a:r>
            <a:r>
              <a:rPr lang="en-US" sz="2000" dirty="0">
                <a:latin typeface="arial" panose="020B0604020202020204" pitchFamily="34" charset="0"/>
              </a:rPr>
              <a:t> database are primarily called as </a:t>
            </a:r>
            <a:r>
              <a:rPr lang="en-IN" sz="2000" dirty="0">
                <a:latin typeface="arial" panose="020B0604020202020204" pitchFamily="34" charset="0"/>
              </a:rPr>
              <a:t> </a:t>
            </a:r>
            <a:r>
              <a:rPr lang="en-IN" sz="2000" b="1" dirty="0">
                <a:latin typeface="arial" panose="020B0604020202020204" pitchFamily="34" charset="0"/>
              </a:rPr>
              <a:t>non-SQL</a:t>
            </a:r>
            <a:r>
              <a:rPr lang="en-IN" sz="2000" dirty="0">
                <a:latin typeface="arial" panose="020B0604020202020204" pitchFamily="34" charset="0"/>
              </a:rPr>
              <a:t> or </a:t>
            </a:r>
            <a:r>
              <a:rPr lang="en-US" sz="2000" b="1" dirty="0">
                <a:latin typeface="arial" panose="020B0604020202020204" pitchFamily="34" charset="0"/>
              </a:rPr>
              <a:t>non-relational</a:t>
            </a:r>
            <a:r>
              <a:rPr lang="en-US" sz="2000" dirty="0">
                <a:latin typeface="arial" panose="020B0604020202020204" pitchFamily="34" charset="0"/>
              </a:rPr>
              <a:t> database. </a:t>
            </a:r>
            <a:r>
              <a:rPr lang="en-US" sz="2000" dirty="0"/>
              <a:t>MongoDB is Scalable (able to be changed in size or scale), open-source, high-perform, document-oriented database.</a:t>
            </a:r>
          </a:p>
        </p:txBody>
      </p:sp>
      <p:pic>
        <p:nvPicPr>
          <p:cNvPr id="5" name="Picture 2" descr="Image result for nosql database logo"/>
          <p:cNvPicPr>
            <a:picLocks noChangeAspect="1" noChangeArrowheads="1"/>
          </p:cNvPicPr>
          <p:nvPr/>
        </p:nvPicPr>
        <p:blipFill>
          <a:blip r:embed="rId2" cstate="print"/>
          <a:srcRect/>
          <a:stretch>
            <a:fillRect/>
          </a:stretch>
        </p:blipFill>
        <p:spPr bwMode="auto">
          <a:xfrm>
            <a:off x="7824192" y="194313"/>
            <a:ext cx="4176464" cy="2983189"/>
          </a:xfrm>
          <a:prstGeom prst="rect">
            <a:avLst/>
          </a:prstGeom>
          <a:noFill/>
        </p:spPr>
      </p:pic>
      <p:sp>
        <p:nvSpPr>
          <p:cNvPr id="4" name="Rectangle 3">
            <a:extLst>
              <a:ext uri="{FF2B5EF4-FFF2-40B4-BE49-F238E27FC236}">
                <a16:creationId xmlns:a16="http://schemas.microsoft.com/office/drawing/2014/main" id="{C13D3095-9716-4F39-900C-F21DDF22C7A6}"/>
              </a:ext>
            </a:extLst>
          </p:cNvPr>
          <p:cNvSpPr/>
          <p:nvPr/>
        </p:nvSpPr>
        <p:spPr>
          <a:xfrm>
            <a:off x="558518" y="4575955"/>
            <a:ext cx="10996797" cy="1138773"/>
          </a:xfrm>
          <a:prstGeom prst="rect">
            <a:avLst/>
          </a:prstGeom>
        </p:spPr>
        <p:txBody>
          <a:bodyPr wrap="square">
            <a:spAutoFit/>
          </a:bodyPr>
          <a:lstStyle/>
          <a:p>
            <a:r>
              <a:rPr lang="en-US" sz="2400" b="1" dirty="0">
                <a:solidFill>
                  <a:srgbClr val="FF0000"/>
                </a:solidFill>
                <a:latin typeface="arial" panose="020B0604020202020204" pitchFamily="34" charset="0"/>
              </a:rPr>
              <a:t>Remember:</a:t>
            </a:r>
          </a:p>
          <a:p>
            <a:endParaRPr lang="en-US" sz="800" b="1" dirty="0">
              <a:solidFill>
                <a:srgbClr val="FF0000"/>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Horizontal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machines into your pool of resources.</a:t>
            </a:r>
          </a:p>
          <a:p>
            <a:pPr marL="285750" indent="-285750">
              <a:buFont typeface="Arial" panose="020B0604020202020204" pitchFamily="34" charset="0"/>
              <a:buChar char="•"/>
            </a:pPr>
            <a:r>
              <a:rPr lang="en-US" b="1" dirty="0">
                <a:solidFill>
                  <a:srgbClr val="222222"/>
                </a:solidFill>
                <a:latin typeface="arial" panose="020B0604020202020204" pitchFamily="34" charset="0"/>
              </a:rPr>
              <a:t>Vertical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power (</a:t>
            </a:r>
            <a:r>
              <a:rPr lang="en-US" b="1" dirty="0">
                <a:solidFill>
                  <a:srgbClr val="222222"/>
                </a:solidFill>
                <a:latin typeface="arial" panose="020B0604020202020204" pitchFamily="34" charset="0"/>
              </a:rPr>
              <a:t>CPU</a:t>
            </a:r>
            <a:r>
              <a:rPr lang="en-US" dirty="0">
                <a:solidFill>
                  <a:srgbClr val="222222"/>
                </a:solidFill>
                <a:latin typeface="arial" panose="020B0604020202020204" pitchFamily="34" charset="0"/>
              </a:rPr>
              <a:t>, </a:t>
            </a:r>
            <a:r>
              <a:rPr lang="en-US" b="1" dirty="0">
                <a:solidFill>
                  <a:srgbClr val="222222"/>
                </a:solidFill>
                <a:latin typeface="arial" panose="020B0604020202020204" pitchFamily="34" charset="0"/>
              </a:rPr>
              <a:t>RAM</a:t>
            </a:r>
            <a:r>
              <a:rPr lang="en-US" dirty="0">
                <a:solidFill>
                  <a:srgbClr val="222222"/>
                </a:solidFill>
                <a:latin typeface="arial" panose="020B0604020202020204" pitchFamily="34" charset="0"/>
              </a:rPr>
              <a:t>) to an existing machine.</a:t>
            </a:r>
            <a:endParaRPr lang="en-IN" dirty="0"/>
          </a:p>
        </p:txBody>
      </p:sp>
      <p:sp>
        <p:nvSpPr>
          <p:cNvPr id="6" name="TextBox 5">
            <a:extLst>
              <a:ext uri="{FF2B5EF4-FFF2-40B4-BE49-F238E27FC236}">
                <a16:creationId xmlns:a16="http://schemas.microsoft.com/office/drawing/2014/main" id="{9D306AA1-653D-4E1B-AA69-EF3E59CAF7C8}"/>
              </a:ext>
            </a:extLst>
          </p:cNvPr>
          <p:cNvSpPr txBox="1"/>
          <p:nvPr/>
        </p:nvSpPr>
        <p:spPr>
          <a:xfrm>
            <a:off x="191344" y="194313"/>
            <a:ext cx="6339784" cy="1323439"/>
          </a:xfrm>
          <a:prstGeom prst="rect">
            <a:avLst/>
          </a:prstGeom>
          <a:noFill/>
        </p:spPr>
        <p:txBody>
          <a:bodyPr wrap="square">
            <a:spAutoFit/>
          </a:bodyPr>
          <a:lstStyle/>
          <a:p>
            <a:pPr algn="just"/>
            <a:r>
              <a:rPr lang="en-IN" sz="2000" dirty="0">
                <a:solidFill>
                  <a:srgbClr val="732B54"/>
                </a:solidFill>
                <a:latin typeface="Palatino Linotype" panose="02040502050505030304" pitchFamily="18" charset="0"/>
              </a:rPr>
              <a:t>NoSQL, which stands for "Not Only SQL" which is an alternative to traditional relational databases in which data is placed in tables and data schema  is carefully designed before the database is built.</a:t>
            </a:r>
          </a:p>
        </p:txBody>
      </p:sp>
    </p:spTree>
    <p:extLst>
      <p:ext uri="{BB962C8B-B14F-4D97-AF65-F5344CB8AC3E}">
        <p14:creationId xmlns:p14="http://schemas.microsoft.com/office/powerpoint/2010/main" val="29057663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JSON </a:t>
            </a:r>
          </a:p>
        </p:txBody>
      </p:sp>
      <p:sp>
        <p:nvSpPr>
          <p:cNvPr id="7" name="Rectangle 6"/>
          <p:cNvSpPr/>
          <p:nvPr/>
        </p:nvSpPr>
        <p:spPr>
          <a:xfrm>
            <a:off x="1524000" y="946517"/>
            <a:ext cx="911497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Rectangle 7"/>
          <p:cNvSpPr/>
          <p:nvPr/>
        </p:nvSpPr>
        <p:spPr>
          <a:xfrm>
            <a:off x="752893" y="4578131"/>
            <a:ext cx="10657184" cy="1384995"/>
          </a:xfrm>
          <a:prstGeom prst="rect">
            <a:avLst/>
          </a:prstGeom>
          <a:noFill/>
        </p:spPr>
        <p:txBody>
          <a:bodyPr wrap="square">
            <a:spAutoFit/>
          </a:bodyPr>
          <a:lstStyle/>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192.168.0.3</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192.168.0.6</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27017</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 --type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d:\movies.json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--jsonArray</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a:t>
            </a:r>
          </a:p>
        </p:txBody>
      </p:sp>
      <p:sp>
        <p:nvSpPr>
          <p:cNvPr id="3" name="Rectangle 2">
            <a:extLst>
              <a:ext uri="{FF2B5EF4-FFF2-40B4-BE49-F238E27FC236}">
                <a16:creationId xmlns:a16="http://schemas.microsoft.com/office/drawing/2014/main" id="{74C1F028-9126-483E-B767-699D381C1F4B}"/>
              </a:ext>
            </a:extLst>
          </p:cNvPr>
          <p:cNvSpPr/>
          <p:nvPr/>
        </p:nvSpPr>
        <p:spPr>
          <a:xfrm>
            <a:off x="752894" y="1846565"/>
            <a:ext cx="9886078"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"Field-List"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--mode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insert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upsert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merge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7AFF414A-62F2-450D-8BE6-83E751263D5A}"/>
              </a:ext>
            </a:extLst>
          </p:cNvPr>
          <p:cNvSpPr txBox="1"/>
          <p:nvPr/>
        </p:nvSpPr>
        <p:spPr>
          <a:xfrm>
            <a:off x="674246" y="3131676"/>
            <a:ext cx="9964725" cy="646331"/>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if the documents are in array i.e. in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brackets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drops the collection if exists</a:t>
            </a:r>
            <a:endParaRPr lang="en-IN" dirty="0">
              <a:solidFill>
                <a:srgbClr val="92D050"/>
              </a:solidFill>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6941805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3" name="Rectangle 2"/>
          <p:cNvSpPr/>
          <p:nvPr/>
        </p:nvSpPr>
        <p:spPr>
          <a:xfrm>
            <a:off x="485733" y="2859901"/>
            <a:ext cx="11442914" cy="2616101"/>
          </a:xfrm>
          <a:prstGeom prst="rect">
            <a:avLst/>
          </a:prstGeom>
        </p:spPr>
        <p:txBody>
          <a:bodyPr wrap="square">
            <a:spAutoFit/>
          </a:bodyPr>
          <a:lstStyle/>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a:t>
            </a:r>
            <a:endPar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"EMPNO,ENAME,JOB,MGR,HIREDATE,SAL,COMM,DEPTNO,BONUSID,USERNAME,PWD"</a:t>
            </a: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o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"EMPNO.int(32),ENAME.string(),JOB.string(),MGR.int32(),HIREDATE.date(2006-01-02),SAL.int32(),COMM.int32(),DEPTNO.int32(),BONUSID.int32(),USERNAME.string(),PWD.string()"</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11" name="Rectangle 10">
            <a:extLst>
              <a:ext uri="{FF2B5EF4-FFF2-40B4-BE49-F238E27FC236}">
                <a16:creationId xmlns:a16="http://schemas.microsoft.com/office/drawing/2014/main" id="{EF2DE1DF-594E-4503-85A6-60EA380DE8A3}"/>
              </a:ext>
            </a:extLst>
          </p:cNvPr>
          <p:cNvSpPr/>
          <p:nvPr/>
        </p:nvSpPr>
        <p:spPr>
          <a:xfrm>
            <a:off x="341718" y="1774557"/>
            <a:ext cx="11442914"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32C63B28-4FB5-4491-96B8-E7CCBF3F79EA}"/>
              </a:ext>
            </a:extLst>
          </p:cNvPr>
          <p:cNvSpPr txBox="1"/>
          <p:nvPr/>
        </p:nvSpPr>
        <p:spPr>
          <a:xfrm>
            <a:off x="341717" y="5376698"/>
            <a:ext cx="10329258" cy="129266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There should be no blank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Palatino Linotype" panose="02040502050505030304" pitchFamily="18" charset="0"/>
                <a:ea typeface="Cambria" panose="02040503050406030204" pitchFamily="18" charset="0"/>
              </a:rPr>
              <a:t>_id, ename, salary    </a:t>
            </a:r>
            <a:r>
              <a:rPr lang="en-IN" dirty="0">
                <a:solidFill>
                  <a:srgbClr val="00B050"/>
                </a:solidFill>
                <a:latin typeface="Palatino Linotype" panose="020405020505050303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7336703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TextBox 7">
            <a:extLst>
              <a:ext uri="{FF2B5EF4-FFF2-40B4-BE49-F238E27FC236}">
                <a16:creationId xmlns:a16="http://schemas.microsoft.com/office/drawing/2014/main" id="{CC8778CD-18BF-4A26-B025-E874C94EB00D}"/>
              </a:ext>
            </a:extLst>
          </p:cNvPr>
          <p:cNvSpPr txBox="1"/>
          <p:nvPr/>
        </p:nvSpPr>
        <p:spPr>
          <a:xfrm>
            <a:off x="385664" y="3014091"/>
            <a:ext cx="6984776" cy="1323439"/>
          </a:xfrm>
          <a:prstGeom prst="rect">
            <a:avLst/>
          </a:prstGeom>
          <a:noFill/>
        </p:spPr>
        <p:txBody>
          <a:bodyPr wrap="square">
            <a:spAutoFit/>
          </a:bodyPr>
          <a:lstStyle/>
          <a:p>
            <a:r>
              <a:rPr lang="en-IN" sz="2000" dirty="0"/>
              <a:t>_id,course,duration,modules.0,modules.1,modules.2,modules.3</a:t>
            </a:r>
          </a:p>
          <a:p>
            <a:r>
              <a:rPr lang="en-IN" sz="2000" dirty="0"/>
              <a:t>1,course1,6 months,c++,database,java,.net</a:t>
            </a:r>
          </a:p>
          <a:p>
            <a:r>
              <a:rPr lang="en-IN" sz="2000" dirty="0"/>
              <a:t>2,course2,6 months,c++,database,python,R</a:t>
            </a:r>
          </a:p>
          <a:p>
            <a:r>
              <a:rPr lang="en-IN" sz="2000" dirty="0"/>
              <a:t>3,course3,6 months,c++,database,awp,.net</a:t>
            </a:r>
          </a:p>
        </p:txBody>
      </p:sp>
      <p:sp>
        <p:nvSpPr>
          <p:cNvPr id="10" name="Rectangle 9">
            <a:extLst>
              <a:ext uri="{FF2B5EF4-FFF2-40B4-BE49-F238E27FC236}">
                <a16:creationId xmlns:a16="http://schemas.microsoft.com/office/drawing/2014/main" id="{885F595C-BB16-4196-A18A-E56E5E2B6587}"/>
              </a:ext>
            </a:extLst>
          </p:cNvPr>
          <p:cNvSpPr/>
          <p:nvPr/>
        </p:nvSpPr>
        <p:spPr>
          <a:xfrm>
            <a:off x="385664" y="5013176"/>
            <a:ext cx="11593288" cy="646331"/>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192.168.100.20</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course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d:\course.csv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 --useArrayIndexFields</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Rectangle 6">
            <a:extLst>
              <a:ext uri="{FF2B5EF4-FFF2-40B4-BE49-F238E27FC236}">
                <a16:creationId xmlns:a16="http://schemas.microsoft.com/office/drawing/2014/main" id="{7184209A-4738-47AF-8419-89250FADB6AB}"/>
              </a:ext>
            </a:extLst>
          </p:cNvPr>
          <p:cNvSpPr/>
          <p:nvPr/>
        </p:nvSpPr>
        <p:spPr>
          <a:xfrm>
            <a:off x="341718" y="1774557"/>
            <a:ext cx="11442914"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8265809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mongoexport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mongoexport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is a utility that produces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of data stored in a MongoDB instance.</a:t>
            </a:r>
          </a:p>
        </p:txBody>
      </p:sp>
    </p:spTree>
    <p:extLst>
      <p:ext uri="{BB962C8B-B14F-4D97-AF65-F5344CB8AC3E}">
        <p14:creationId xmlns:p14="http://schemas.microsoft.com/office/powerpoint/2010/main" val="16907154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mongoexport </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mongoexport</a:t>
            </a:r>
            <a:r>
              <a:rPr lang="en-US" dirty="0">
                <a:latin typeface="Palatino Linotype" panose="02040502050505030304" pitchFamily="18" charset="0"/>
              </a:rPr>
              <a:t> is a utility that produces a JSON or CSV export of data stored in a MongoDB instance.</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5" name="Rectangle 4"/>
          <p:cNvSpPr/>
          <p:nvPr/>
        </p:nvSpPr>
        <p:spPr>
          <a:xfrm>
            <a:off x="263352" y="1628198"/>
            <a:ext cx="11305256"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9" name="Rectangle 8">
            <a:extLst>
              <a:ext uri="{FF2B5EF4-FFF2-40B4-BE49-F238E27FC236}">
                <a16:creationId xmlns:a16="http://schemas.microsoft.com/office/drawing/2014/main" id="{4DA6407A-3B6A-4FBC-B525-F9BD07DCC809}"/>
              </a:ext>
            </a:extLst>
          </p:cNvPr>
          <p:cNvSpPr/>
          <p:nvPr/>
        </p:nvSpPr>
        <p:spPr>
          <a:xfrm>
            <a:off x="251790" y="2567536"/>
            <a:ext cx="11161240" cy="2015936"/>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mongoexport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CSV</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p:txBody>
      </p:sp>
      <p:sp>
        <p:nvSpPr>
          <p:cNvPr id="10" name="TextBox 9">
            <a:extLst>
              <a:ext uri="{FF2B5EF4-FFF2-40B4-BE49-F238E27FC236}">
                <a16:creationId xmlns:a16="http://schemas.microsoft.com/office/drawing/2014/main" id="{2B7ED64D-2B17-4246-B07A-76BCCFBFB756}"/>
              </a:ext>
            </a:extLst>
          </p:cNvPr>
          <p:cNvSpPr txBox="1"/>
          <p:nvPr/>
        </p:nvSpPr>
        <p:spPr>
          <a:xfrm>
            <a:off x="407368" y="5253588"/>
            <a:ext cx="11449272" cy="141577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there should be no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Cambria" panose="02040503050406030204" pitchFamily="18" charset="0"/>
                <a:ea typeface="Cambria" panose="02040503050406030204" pitchFamily="18" charset="0"/>
              </a:rPr>
              <a:t>_id, ename, salary    </a:t>
            </a:r>
            <a:r>
              <a:rPr lang="en-IN" dirty="0">
                <a:solidFill>
                  <a:srgbClr val="00B050"/>
                </a:solidFill>
                <a:latin typeface="Cambria" panose="020405030504060302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26057396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new Date()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689118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var variable_name = new Date()</a:t>
            </a:r>
          </a:p>
        </p:txBody>
      </p:sp>
      <p:sp>
        <p:nvSpPr>
          <p:cNvPr id="9" name="Rectangle 8"/>
          <p:cNvSpPr/>
          <p:nvPr/>
        </p:nvSpPr>
        <p:spPr>
          <a:xfrm>
            <a:off x="1665514" y="2236114"/>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x = Date()</a:t>
            </a:r>
          </a:p>
        </p:txBody>
      </p:sp>
    </p:spTree>
    <p:extLst>
      <p:ext uri="{BB962C8B-B14F-4D97-AF65-F5344CB8AC3E}">
        <p14:creationId xmlns:p14="http://schemas.microsoft.com/office/powerpoint/2010/main" val="9091314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an array containing the names of all collections and views in the current database.</a:t>
            </a:r>
          </a:p>
        </p:txBody>
      </p:sp>
    </p:spTree>
    <p:extLst>
      <p:ext uri="{BB962C8B-B14F-4D97-AF65-F5344CB8AC3E}">
        <p14:creationId xmlns:p14="http://schemas.microsoft.com/office/powerpoint/2010/main" val="33236734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a:t>
            </a:r>
          </a:p>
        </p:txBody>
      </p:sp>
      <p:sp>
        <p:nvSpPr>
          <p:cNvPr id="7" name="Rectangle 6"/>
          <p:cNvSpPr/>
          <p:nvPr/>
        </p:nvSpPr>
        <p:spPr>
          <a:xfrm>
            <a:off x="1524000" y="762000"/>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getCollectionNames()</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an array containing the names of all collections in the current database.</a:t>
            </a:r>
            <a:endParaRPr lang="en-IN" dirty="0"/>
          </a:p>
        </p:txBody>
      </p:sp>
      <p:sp>
        <p:nvSpPr>
          <p:cNvPr id="8" name="Rectangle 7"/>
          <p:cNvSpPr/>
          <p:nvPr/>
        </p:nvSpPr>
        <p:spPr>
          <a:xfrm>
            <a:off x="1523706" y="1558533"/>
            <a:ext cx="9144000" cy="64633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show</a:t>
            </a:r>
            <a:r>
              <a:rPr lang="en-US" dirty="0">
                <a:solidFill>
                  <a:srgbClr val="D83713"/>
                </a:solidFill>
                <a:latin typeface="Source Code Pro" panose="020B0509030403020204" pitchFamily="49" charset="0"/>
                <a:ea typeface="Source Code Pro" panose="020B0509030403020204" pitchFamily="49" charset="0"/>
              </a:rPr>
              <a:t> collection</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getCollectionNames()</a:t>
            </a:r>
          </a:p>
        </p:txBody>
      </p:sp>
      <p:sp>
        <p:nvSpPr>
          <p:cNvPr id="2" name="Rectangle 1"/>
          <p:cNvSpPr/>
          <p:nvPr/>
        </p:nvSpPr>
        <p:spPr>
          <a:xfrm>
            <a:off x="1523706" y="2438400"/>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collections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0663557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Creates a new collection or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289700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980728"/>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why NoSQL</a:t>
            </a:r>
            <a:endParaRPr lang="en-US" dirty="0"/>
          </a:p>
        </p:txBody>
      </p:sp>
      <p:pic>
        <p:nvPicPr>
          <p:cNvPr id="3" name="Picture 2"/>
          <p:cNvPicPr>
            <a:picLocks noChangeAspect="1"/>
          </p:cNvPicPr>
          <p:nvPr/>
        </p:nvPicPr>
        <p:blipFill>
          <a:blip r:embed="rId2" cstate="print"/>
          <a:stretch>
            <a:fillRect/>
          </a:stretch>
        </p:blipFill>
        <p:spPr>
          <a:xfrm>
            <a:off x="1847528" y="1916833"/>
            <a:ext cx="8667496" cy="3938266"/>
          </a:xfrm>
          <a:prstGeom prst="rect">
            <a:avLst/>
          </a:prstGeom>
        </p:spPr>
      </p:pic>
    </p:spTree>
    <p:extLst>
      <p:ext uri="{BB962C8B-B14F-4D97-AF65-F5344CB8AC3E}">
        <p14:creationId xmlns:p14="http://schemas.microsoft.com/office/powerpoint/2010/main" val="6153992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a:t>
            </a:r>
          </a:p>
        </p:txBody>
      </p:sp>
      <p:sp>
        <p:nvSpPr>
          <p:cNvPr id="7" name="Rectangle 6"/>
          <p:cNvSpPr/>
          <p:nvPr/>
        </p:nvSpPr>
        <p:spPr>
          <a:xfrm>
            <a:off x="1524000" y="762000"/>
            <a:ext cx="9144000" cy="1477328"/>
          </a:xfrm>
          <a:prstGeom prst="rect">
            <a:avLst/>
          </a:prstGeom>
        </p:spPr>
        <p:txBody>
          <a:bodyPr wrap="square">
            <a:spAutoFit/>
          </a:bodyPr>
          <a:lstStyle/>
          <a:p>
            <a:r>
              <a:rPr lang="en-IN" b="1" i="1" dirty="0">
                <a:solidFill>
                  <a:srgbClr val="036883"/>
                </a:solidFill>
                <a:latin typeface="Palatino Linotype" panose="02040502050505030304" pitchFamily="18" charset="0"/>
              </a:rPr>
              <a:t>Capped</a:t>
            </a:r>
            <a:r>
              <a:rPr lang="en-IN" dirty="0">
                <a:latin typeface="Palatino Linotype" panose="02040502050505030304" pitchFamily="18" charset="0"/>
              </a:rPr>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latin typeface="Palatino Linotype" panose="02040502050505030304" pitchFamily="18" charset="0"/>
              </a:rPr>
              <a:t>MongoDB removes older documents if a collection reaches the maximum size limit before it reaches the maximum document count. </a:t>
            </a:r>
          </a:p>
        </p:txBody>
      </p:sp>
      <p:sp>
        <p:nvSpPr>
          <p:cNvPr id="8" name="Rectangle 7"/>
          <p:cNvSpPr/>
          <p:nvPr/>
        </p:nvSpPr>
        <p:spPr>
          <a:xfrm>
            <a:off x="1524000" y="2472614"/>
            <a:ext cx="8994812"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createCollection</a:t>
            </a:r>
            <a:r>
              <a:rPr lang="en-IN" dirty="0">
                <a:solidFill>
                  <a:srgbClr val="061621"/>
                </a:solidFill>
                <a:latin typeface="Source Code Pro" panose="020B0509030403020204" pitchFamily="49" charset="0"/>
                <a:ea typeface="Source Code Pro" panose="020B0509030403020204" pitchFamily="49" charset="0"/>
              </a:rPr>
              <a:t>(name, { options1, options2, ... })</a:t>
            </a:r>
          </a:p>
        </p:txBody>
      </p:sp>
      <p:sp>
        <p:nvSpPr>
          <p:cNvPr id="2" name="Rectangle 1"/>
          <p:cNvSpPr/>
          <p:nvPr/>
        </p:nvSpPr>
        <p:spPr>
          <a:xfrm>
            <a:off x="1524000" y="4657225"/>
            <a:ext cx="9900592" cy="1169551"/>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IN"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This command creates a collection named log with a maximum size of 1 byte and a maximum of 2 documents.</a:t>
            </a:r>
            <a:endPar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524001" y="3087866"/>
            <a:ext cx="8915400" cy="1323439"/>
          </a:xfrm>
          <a:prstGeom prst="rect">
            <a:avLst/>
          </a:prstGeom>
        </p:spPr>
        <p:txBody>
          <a:bodyPr wrap="square">
            <a:spAutoFit/>
          </a:bodyPr>
          <a:lstStyle/>
          <a:p>
            <a:r>
              <a:rPr lang="en-US" dirty="0"/>
              <a:t>The options document contains the following fields:</a:t>
            </a:r>
          </a:p>
          <a:p>
            <a:endParaRPr lang="en-US" sz="800" dirty="0"/>
          </a:p>
          <a:p>
            <a:pPr marL="285750" indent="-285750">
              <a:buFont typeface="Arial" panose="020B0604020202020204" pitchFamily="34" charset="0"/>
              <a:buChar char="•"/>
            </a:pPr>
            <a:r>
              <a:rPr lang="en-US" dirty="0">
                <a:solidFill>
                  <a:srgbClr val="036883"/>
                </a:solidFill>
              </a:rPr>
              <a:t>capped : boolean</a:t>
            </a:r>
          </a:p>
          <a:p>
            <a:pPr marL="285750" indent="-285750">
              <a:buFont typeface="Arial" panose="020B0604020202020204" pitchFamily="34" charset="0"/>
              <a:buChar char="•"/>
            </a:pPr>
            <a:r>
              <a:rPr lang="en-US" dirty="0">
                <a:solidFill>
                  <a:srgbClr val="036883"/>
                </a:solidFill>
              </a:rPr>
              <a:t>size : number</a:t>
            </a:r>
          </a:p>
          <a:p>
            <a:pPr marL="285750" indent="-285750">
              <a:buFont typeface="Arial" panose="020B0604020202020204" pitchFamily="34" charset="0"/>
              <a:buChar char="•"/>
            </a:pPr>
            <a:r>
              <a:rPr lang="en-US" dirty="0">
                <a:solidFill>
                  <a:srgbClr val="036883"/>
                </a:solidFill>
              </a:rPr>
              <a:t>max : number</a:t>
            </a:r>
          </a:p>
        </p:txBody>
      </p:sp>
    </p:spTree>
    <p:extLst>
      <p:ext uri="{BB962C8B-B14F-4D97-AF65-F5344CB8AC3E}">
        <p14:creationId xmlns:p14="http://schemas.microsoft.com/office/powerpoint/2010/main" val="23991515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true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if the collection is a capped collection, otherwise 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t>
            </a:r>
          </a:p>
        </p:txBody>
      </p:sp>
    </p:spTree>
    <p:extLst>
      <p:ext uri="{BB962C8B-B14F-4D97-AF65-F5344CB8AC3E}">
        <p14:creationId xmlns:p14="http://schemas.microsoft.com/office/powerpoint/2010/main" val="61624462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1600200" y="762000"/>
            <a:ext cx="8994812" cy="369332"/>
          </a:xfrm>
          <a:prstGeom prst="rect">
            <a:avLst/>
          </a:prstGeom>
        </p:spPr>
        <p:txBody>
          <a:bodyPr wrap="square">
            <a:spAutoFit/>
          </a:bodyPr>
          <a:lstStyle/>
          <a:p>
            <a:r>
              <a:rPr lang="en-US" b="1" i="1" dirty="0">
                <a:solidFill>
                  <a:srgbClr val="036883"/>
                </a:solidFill>
                <a:latin typeface="Palatino Linotype" panose="02040502050505030304" pitchFamily="18" charset="0"/>
              </a:rPr>
              <a:t>isCapped()</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true if the collection is a capped collection, otherwise returns false.</a:t>
            </a:r>
            <a:r>
              <a:rPr lang="en-IN" dirty="0"/>
              <a:t> </a:t>
            </a:r>
          </a:p>
        </p:txBody>
      </p:sp>
      <p:sp>
        <p:nvSpPr>
          <p:cNvPr id="8" name="Rectangle 7"/>
          <p:cNvSpPr/>
          <p:nvPr/>
        </p:nvSpPr>
        <p:spPr>
          <a:xfrm>
            <a:off x="1524000" y="1371600"/>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isCapped()</a:t>
            </a:r>
          </a:p>
        </p:txBody>
      </p:sp>
      <p:sp>
        <p:nvSpPr>
          <p:cNvPr id="2" name="Rectangle 1"/>
          <p:cNvSpPr/>
          <p:nvPr/>
        </p:nvSpPr>
        <p:spPr>
          <a:xfrm>
            <a:off x="1673188" y="2099387"/>
            <a:ext cx="884562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isCapped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66125159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 - validator</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Collections with validation compare each inserted or updated document against the criteria specified in the validator option.</a:t>
            </a:r>
          </a:p>
        </p:txBody>
      </p:sp>
    </p:spTree>
    <p:extLst>
      <p:ext uri="{BB962C8B-B14F-4D97-AF65-F5344CB8AC3E}">
        <p14:creationId xmlns:p14="http://schemas.microsoft.com/office/powerpoint/2010/main" val="89633004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1524000" y="1678156"/>
            <a:ext cx="9144000" cy="313932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"product",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isAvailable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 minimum: </a:t>
            </a:r>
            <a:r>
              <a:rPr lang="en-IN" dirty="0">
                <a:solidFill>
                  <a:srgbClr val="994646"/>
                </a:solidFill>
                <a:latin typeface="Source Code Pro" panose="020B0509030403020204" pitchFamily="49" charset="0"/>
                <a:ea typeface="Source Code Pro" panose="020B0509030403020204" pitchFamily="49" charset="0"/>
              </a:rPr>
              <a:t>1000</a:t>
            </a:r>
            <a:r>
              <a:rPr lang="en-IN" dirty="0">
                <a:latin typeface="Source Code Pro" panose="020B0509030403020204" pitchFamily="49" charset="0"/>
                <a:ea typeface="Source Code Pro" panose="020B0509030403020204" pitchFamily="49" charset="0"/>
                <a:cs typeface="Calibri" panose="020F0502020204030204" pitchFamily="34" charset="0"/>
              </a:rPr>
              <a:t>, maximum: </a:t>
            </a:r>
            <a:r>
              <a:rPr lang="en-IN" dirty="0">
                <a:solidFill>
                  <a:srgbClr val="994646"/>
                </a:solidFill>
                <a:latin typeface="Source Code Pro" panose="020B0509030403020204" pitchFamily="49" charset="0"/>
                <a:ea typeface="Source Code Pro" panose="020B0509030403020204" pitchFamily="49" charset="0"/>
              </a:rPr>
              <a:t>5000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"in-store", "in-warehouse"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isAvailable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"bool"</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08861883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263352" y="1550397"/>
            <a:ext cx="11521280"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"person",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phone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"countryCode must be a string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"mobile must be a integer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"Working", "Not Working"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"status must be a either ['Working', 'Not Working']"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38533136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collection or a view object that is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the DB.</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50186582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1673188" y="1383966"/>
            <a:ext cx="884562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rgbClr val="061621"/>
                </a:solidFill>
                <a:latin typeface="Source Code Pro" panose="020B0509030403020204" pitchFamily="49" charset="0"/>
                <a:ea typeface="Source Code Pro" panose="020B0509030403020204" pitchFamily="49" charset="0"/>
              </a:rPr>
              <a:t>('name')</a:t>
            </a:r>
          </a:p>
        </p:txBody>
      </p:sp>
      <p:sp>
        <p:nvSpPr>
          <p:cNvPr id="2" name="Rectangle 1"/>
          <p:cNvSpPr/>
          <p:nvPr/>
        </p:nvSpPr>
        <p:spPr>
          <a:xfrm>
            <a:off x="1673188" y="2060848"/>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TextBox 8">
            <a:extLst>
              <a:ext uri="{FF2B5EF4-FFF2-40B4-BE49-F238E27FC236}">
                <a16:creationId xmlns:a16="http://schemas.microsoft.com/office/drawing/2014/main" id="{A726390A-B12E-4EEC-81D3-B8211363B695}"/>
              </a:ext>
            </a:extLst>
          </p:cNvPr>
          <p:cNvSpPr txBox="1"/>
          <p:nvPr/>
        </p:nvSpPr>
        <p:spPr>
          <a:xfrm>
            <a:off x="1524000" y="2780928"/>
            <a:ext cx="9144000" cy="2862322"/>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auth</a:t>
            </a:r>
            <a:r>
              <a:rPr lang="en-IN" dirty="0">
                <a:latin typeface="Source Code Pro" panose="020B0509030403020204" pitchFamily="49" charset="0"/>
                <a:ea typeface="Source Code Pro" panose="020B0509030403020204" pitchFamily="49" charset="0"/>
                <a:cs typeface="Calibri" panose="020F0502020204030204" pitchFamily="34" charset="0"/>
              </a:rPr>
              <a:t> = db.</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cs typeface="Calibri" panose="020F0502020204030204" pitchFamily="34" charset="0"/>
              </a:rPr>
              <a:t>author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John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Doe</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usrDept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usrTitle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Executive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Account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authLevel :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authDept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Customers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endParaRP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auth.</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07983646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db.getSiblingDB()</a:t>
            </a:r>
            <a:endParaRPr lang="en-US" dirty="0"/>
          </a:p>
        </p:txBody>
      </p:sp>
      <p:sp>
        <p:nvSpPr>
          <p:cNvPr id="3" name="Rectangle 2"/>
          <p:cNvSpPr/>
          <p:nvPr/>
        </p:nvSpPr>
        <p:spPr>
          <a:xfrm>
            <a:off x="1943100" y="2915652"/>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access another database without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switching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79094307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db.getSiblingDB()</a:t>
            </a:r>
          </a:p>
        </p:txBody>
      </p:sp>
      <p:sp>
        <p:nvSpPr>
          <p:cNvPr id="7" name="Rectangle 6"/>
          <p:cNvSpPr/>
          <p:nvPr/>
        </p:nvSpPr>
        <p:spPr>
          <a:xfrm>
            <a:off x="1523999" y="762000"/>
            <a:ext cx="9143999" cy="369332"/>
          </a:xfrm>
          <a:prstGeom prst="rect">
            <a:avLst/>
          </a:prstGeom>
        </p:spPr>
        <p:txBody>
          <a:bodyPr wrap="square">
            <a:spAutoFit/>
          </a:bodyPr>
          <a:lstStyle/>
          <a:p>
            <a:r>
              <a:rPr lang="en-US" dirty="0"/>
              <a:t>Used to return another database without modifying the db variable in the shell environment.</a:t>
            </a:r>
            <a:r>
              <a:rPr lang="en-IN" dirty="0"/>
              <a:t> </a:t>
            </a:r>
          </a:p>
        </p:txBody>
      </p:sp>
      <p:sp>
        <p:nvSpPr>
          <p:cNvPr id="8" name="Rectangle 7"/>
          <p:cNvSpPr/>
          <p:nvPr/>
        </p:nvSpPr>
        <p:spPr>
          <a:xfrm>
            <a:off x="1523999" y="1535668"/>
            <a:ext cx="9143999"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getSiblingDB</a:t>
            </a:r>
            <a:r>
              <a:rPr lang="en-IN" dirty="0">
                <a:solidFill>
                  <a:srgbClr val="061621"/>
                </a:solidFill>
                <a:latin typeface="Source Code Pro" panose="020B0509030403020204" pitchFamily="49" charset="0"/>
                <a:ea typeface="Source Code Pro" panose="020B0509030403020204" pitchFamily="49" charset="0"/>
              </a:rPr>
              <a:t>(&lt;database&gt;)</a:t>
            </a:r>
          </a:p>
        </p:txBody>
      </p:sp>
      <p:sp>
        <p:nvSpPr>
          <p:cNvPr id="2" name="Rectangle 1"/>
          <p:cNvSpPr/>
          <p:nvPr/>
        </p:nvSpPr>
        <p:spPr>
          <a:xfrm>
            <a:off x="1523999" y="2195572"/>
            <a:ext cx="9143999"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'db1'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7947484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9377" y="3068305"/>
            <a:ext cx="10285733" cy="3241015"/>
          </a:xfrm>
          <a:prstGeom prst="rect">
            <a:avLst/>
          </a:prstGeom>
        </p:spPr>
        <p:txBody>
          <a:bodyPr wrap="square">
            <a:spAutoFit/>
          </a:bodyPr>
          <a:lstStyle/>
          <a:p>
            <a:pPr>
              <a:lnSpc>
                <a:spcPct val="107000"/>
              </a:lnSpc>
            </a:pPr>
            <a:r>
              <a:rPr lang="en-IN" sz="2200" dirty="0">
                <a:solidFill>
                  <a:srgbClr val="FF0000"/>
                </a:solidFill>
                <a:latin typeface="Palatino Linotype" panose="02040502050505030304" pitchFamily="18" charset="0"/>
                <a:ea typeface="Calibri" panose="020F0502020204030204" pitchFamily="34" charset="0"/>
                <a:cs typeface="Times New Roman" panose="02020603050405020304" pitchFamily="18" charset="0"/>
              </a:rPr>
              <a:t>Remember:</a:t>
            </a:r>
          </a:p>
          <a:p>
            <a:pPr marL="342900" indent="-342900">
              <a:lnSpc>
                <a:spcPct val="107000"/>
              </a:lnSpc>
              <a:buFont typeface="Symbol" panose="05050102010706020507" pitchFamily="18" charset="2"/>
              <a:buChar char=""/>
            </a:pPr>
            <a:endParaRPr lang="en-IN" sz="8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Data Persistence on Server-Side via NoSQL.</a:t>
            </a:r>
            <a:endParaRPr lang="en-US"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Does not use SQL-like query language.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Longer persistence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Store massive amounts of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Systems can be scaled.</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High availability.</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Semi-structured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Support for numerous concurrent connections.</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Indexing of records for faster retrieval</a:t>
            </a:r>
            <a:endParaRPr lang="en-US" dirty="0">
              <a:latin typeface="Palatino Linotype" panose="02040502050505030304" pitchFamily="18" charset="0"/>
            </a:endParaRPr>
          </a:p>
        </p:txBody>
      </p:sp>
      <p:sp>
        <p:nvSpPr>
          <p:cNvPr id="5" name="Rectangle 4">
            <a:extLst>
              <a:ext uri="{FF2B5EF4-FFF2-40B4-BE49-F238E27FC236}">
                <a16:creationId xmlns:a16="http://schemas.microsoft.com/office/drawing/2014/main" id="{1F7D67C4-309D-402E-86E1-29499A1EFA74}"/>
              </a:ext>
            </a:extLst>
          </p:cNvPr>
          <p:cNvSpPr/>
          <p:nvPr/>
        </p:nvSpPr>
        <p:spPr>
          <a:xfrm>
            <a:off x="479376" y="836712"/>
            <a:ext cx="11305256" cy="1969770"/>
          </a:xfrm>
          <a:prstGeom prst="rect">
            <a:avLst/>
          </a:prstGeom>
        </p:spPr>
        <p:txBody>
          <a:bodyPr wrap="square">
            <a:spAutoFit/>
          </a:bodyPr>
          <a:lstStyle/>
          <a:p>
            <a:pPr fontAlgn="base"/>
            <a:r>
              <a:rPr lang="en-US" sz="2200" dirty="0">
                <a:solidFill>
                  <a:srgbClr val="FF0000"/>
                </a:solidFill>
                <a:latin typeface="Palatino Linotype" panose="02040502050505030304" pitchFamily="18" charset="0"/>
              </a:rPr>
              <a:t>When should NoSQL be used:</a:t>
            </a:r>
          </a:p>
          <a:p>
            <a:pPr fontAlgn="base"/>
            <a:endParaRPr lang="en-US" sz="800" dirty="0">
              <a:solidFill>
                <a:srgbClr val="FF0000"/>
              </a:solidFill>
              <a:latin typeface="Palatino Linotype" panose="02040502050505030304" pitchFamily="18" charset="0"/>
            </a:endParaRPr>
          </a:p>
          <a:p>
            <a:pPr marL="285750" indent="-285750" fontAlgn="base">
              <a:buFont typeface="Arial" panose="020B0604020202020204" pitchFamily="34" charset="0"/>
              <a:buChar char="•"/>
            </a:pPr>
            <a:r>
              <a:rPr lang="en-US" dirty="0">
                <a:latin typeface="Palatino Linotype" panose="02040502050505030304" pitchFamily="18" charset="0"/>
              </a:rPr>
              <a:t>When huge amount of data need to be stored and retrieved .</a:t>
            </a:r>
          </a:p>
          <a:p>
            <a:pPr marL="285750" indent="-285750" fontAlgn="base">
              <a:buFont typeface="Arial" panose="020B0604020202020204" pitchFamily="34" charset="0"/>
              <a:buChar char="•"/>
            </a:pPr>
            <a:r>
              <a:rPr lang="en-US" dirty="0">
                <a:latin typeface="Palatino Linotype" panose="02040502050505030304" pitchFamily="18" charset="0"/>
              </a:rPr>
              <a:t>The relationship between the data you store is not that important</a:t>
            </a:r>
          </a:p>
          <a:p>
            <a:pPr marL="285750" indent="-285750" fontAlgn="base">
              <a:buFont typeface="Arial" panose="020B0604020202020204" pitchFamily="34" charset="0"/>
              <a:buChar char="•"/>
            </a:pPr>
            <a:r>
              <a:rPr lang="en-US" dirty="0">
                <a:latin typeface="Palatino Linotype" panose="02040502050505030304" pitchFamily="18" charset="0"/>
              </a:rPr>
              <a:t>The data changing over time and is not structured.</a:t>
            </a:r>
          </a:p>
          <a:p>
            <a:pPr marL="285750" indent="-285750" fontAlgn="base">
              <a:buFont typeface="Arial" panose="020B0604020202020204" pitchFamily="34" charset="0"/>
              <a:buChar char="•"/>
            </a:pPr>
            <a:r>
              <a:rPr lang="en-US" dirty="0">
                <a:latin typeface="Palatino Linotype" panose="02040502050505030304" pitchFamily="18" charset="0"/>
              </a:rPr>
              <a:t>Support of Constraints and Joins is not required at database level.</a:t>
            </a:r>
          </a:p>
          <a:p>
            <a:pPr marL="285750" indent="-285750" fontAlgn="base">
              <a:buFont typeface="Arial" panose="020B0604020202020204" pitchFamily="34" charset="0"/>
              <a:buChar char="•"/>
            </a:pPr>
            <a:r>
              <a:rPr lang="en-US" dirty="0">
                <a:latin typeface="Palatino Linotype" panose="02040502050505030304" pitchFamily="18" charset="0"/>
              </a:rPr>
              <a:t>The data is growing continuously and you need to scale the database regular to handle the data.</a:t>
            </a:r>
          </a:p>
        </p:txBody>
      </p:sp>
      <p:sp>
        <p:nvSpPr>
          <p:cNvPr id="6" name="Rectangle 5">
            <a:extLst>
              <a:ext uri="{FF2B5EF4-FFF2-40B4-BE49-F238E27FC236}">
                <a16:creationId xmlns:a16="http://schemas.microsoft.com/office/drawing/2014/main" id="{34ACE9D3-6030-4F51-8C1F-FE5937B703D0}"/>
              </a:ext>
            </a:extLst>
          </p:cNvPr>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when to use NoSQL</a:t>
            </a:r>
          </a:p>
        </p:txBody>
      </p:sp>
      <p:cxnSp>
        <p:nvCxnSpPr>
          <p:cNvPr id="8" name="Straight Connector 7">
            <a:extLst>
              <a:ext uri="{FF2B5EF4-FFF2-40B4-BE49-F238E27FC236}">
                <a16:creationId xmlns:a16="http://schemas.microsoft.com/office/drawing/2014/main" id="{0A402877-0602-41E5-9986-1AB0D665298D}"/>
              </a:ext>
            </a:extLst>
          </p:cNvPr>
          <p:cNvCxnSpPr/>
          <p:nvPr/>
        </p:nvCxnSpPr>
        <p:spPr>
          <a:xfrm>
            <a:off x="479376" y="2852936"/>
            <a:ext cx="106571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B3D7324-9AF9-4715-9F59-EC42D0873C22}"/>
              </a:ext>
            </a:extLst>
          </p:cNvPr>
          <p:cNvCxnSpPr/>
          <p:nvPr/>
        </p:nvCxnSpPr>
        <p:spPr>
          <a:xfrm>
            <a:off x="479376" y="6511392"/>
            <a:ext cx="1065718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7662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Renames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 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14202078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673188" y="1676400"/>
            <a:ext cx="8845624"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renameCollection</a:t>
            </a:r>
            <a:r>
              <a:rPr lang="en-IN" dirty="0">
                <a:solidFill>
                  <a:srgbClr val="061621"/>
                </a:solidFill>
                <a:latin typeface="Source Code Pro" panose="020B0509030403020204" pitchFamily="49" charset="0"/>
                <a:ea typeface="Source Code Pro" panose="020B0509030403020204" pitchFamily="49" charset="0"/>
              </a:rPr>
              <a:t>(target, dropTarget)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'employee',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88032" y="3048001"/>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p14="http://schemas.microsoft.com/office/powerpoint/2010/main" val="187713303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collection or view from the database. The method also removes any indexes associated with the dropped collection.</a:t>
            </a:r>
          </a:p>
        </p:txBody>
      </p:sp>
    </p:spTree>
    <p:extLst>
      <p:ext uri="{BB962C8B-B14F-4D97-AF65-F5344CB8AC3E}">
        <p14:creationId xmlns:p14="http://schemas.microsoft.com/office/powerpoint/2010/main" val="123540666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p>
        </p:txBody>
      </p:sp>
      <p:sp>
        <p:nvSpPr>
          <p:cNvPr id="8" name="Rectangle 7"/>
          <p:cNvSpPr/>
          <p:nvPr/>
        </p:nvSpPr>
        <p:spPr>
          <a:xfrm>
            <a:off x="1524000" y="1700808"/>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drop</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drop()</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val="45899717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561456"/>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db.collection.find()</a:t>
            </a:r>
            <a:endParaRPr lang="en-US" dirty="0"/>
          </a:p>
        </p:txBody>
      </p:sp>
      <p:sp>
        <p:nvSpPr>
          <p:cNvPr id="3" name="Rectangle 2"/>
          <p:cNvSpPr/>
          <p:nvPr/>
        </p:nvSpPr>
        <p:spPr>
          <a:xfrm>
            <a:off x="1463266" y="3452746"/>
            <a:ext cx="9265468"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
        <p:nvSpPr>
          <p:cNvPr id="4" name="Rectangle 3"/>
          <p:cNvSpPr/>
          <p:nvPr/>
        </p:nvSpPr>
        <p:spPr>
          <a:xfrm>
            <a:off x="1463266" y="4293096"/>
            <a:ext cx="9265468" cy="677108"/>
          </a:xfrm>
          <a:prstGeom prst="rect">
            <a:avLst/>
          </a:prstGeom>
          <a:noFill/>
        </p:spPr>
        <p:txBody>
          <a:bodyPr wrap="square">
            <a:spAutoFit/>
          </a:bodyPr>
          <a:lstStyle/>
          <a:p>
            <a:r>
              <a:rPr lang="en-US" sz="1900" b="1" dirty="0">
                <a:solidFill>
                  <a:schemeClr val="accent6">
                    <a:lumMod val="50000"/>
                  </a:schemeClr>
                </a:solidFill>
                <a:latin typeface="Gill Sans MT (Body)"/>
              </a:rPr>
              <a:t>By default, mongo prints the first 20 documents</a:t>
            </a:r>
            <a:r>
              <a:rPr lang="en-US" sz="1900" dirty="0">
                <a:solidFill>
                  <a:schemeClr val="accent6">
                    <a:lumMod val="50000"/>
                  </a:schemeClr>
                </a:solidFill>
                <a:latin typeface="Gill Sans MT (Body)"/>
              </a:rPr>
              <a:t>. The mongo shell will prompt the user to  </a:t>
            </a:r>
            <a:r>
              <a:rPr lang="en-US" sz="1900" b="1" dirty="0">
                <a:solidFill>
                  <a:schemeClr val="accent6">
                    <a:lumMod val="50000"/>
                  </a:schemeClr>
                </a:solidFill>
                <a:latin typeface="Gill Sans MT (Body)"/>
              </a:rPr>
              <a:t>Type </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it</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 to continue</a:t>
            </a:r>
            <a:r>
              <a:rPr lang="en-US" sz="1900" dirty="0">
                <a:solidFill>
                  <a:schemeClr val="accent6">
                    <a:lumMod val="50000"/>
                  </a:schemeClr>
                </a:solidFill>
                <a:latin typeface="Gill Sans MT (Body)"/>
              </a:rPr>
              <a:t> iterating the next 20 results.</a:t>
            </a:r>
          </a:p>
        </p:txBody>
      </p:sp>
      <p:sp>
        <p:nvSpPr>
          <p:cNvPr id="6" name="Rectangle 5"/>
          <p:cNvSpPr/>
          <p:nvPr/>
        </p:nvSpPr>
        <p:spPr>
          <a:xfrm>
            <a:off x="191344" y="152401"/>
            <a:ext cx="10035785" cy="830997"/>
          </a:xfrm>
          <a:prstGeom prst="rect">
            <a:avLst/>
          </a:prstGeom>
        </p:spPr>
        <p:txBody>
          <a:bodyPr wrap="square">
            <a:spAutoFit/>
          </a:bodyPr>
          <a:lstStyle/>
          <a:p>
            <a:r>
              <a:rPr lang="en-US" sz="2000" u="sng" dirty="0">
                <a:solidFill>
                  <a:srgbClr val="0070C0"/>
                </a:solidFill>
              </a:rPr>
              <a:t>Method</a:t>
            </a:r>
          </a:p>
          <a:p>
            <a:endParaRPr lang="en-US" sz="800" dirty="0">
              <a:solidFill>
                <a:srgbClr val="DEB887"/>
              </a:solidFill>
            </a:endParaRPr>
          </a:p>
          <a:p>
            <a:r>
              <a:rPr lang="en-US" sz="2000" dirty="0">
                <a:solidFill>
                  <a:srgbClr val="FF5A36"/>
                </a:solidFill>
              </a:rPr>
              <a:t>.pretty()</a:t>
            </a:r>
          </a:p>
        </p:txBody>
      </p:sp>
      <p:sp>
        <p:nvSpPr>
          <p:cNvPr id="7" name="TextBox 6">
            <a:extLst>
              <a:ext uri="{FF2B5EF4-FFF2-40B4-BE49-F238E27FC236}">
                <a16:creationId xmlns:a16="http://schemas.microsoft.com/office/drawing/2014/main" id="{9F453FA6-3D73-4637-B35D-76C6AC08FEC6}"/>
              </a:ext>
            </a:extLst>
          </p:cNvPr>
          <p:cNvSpPr txBox="1"/>
          <p:nvPr/>
        </p:nvSpPr>
        <p:spPr>
          <a:xfrm>
            <a:off x="191344" y="5971927"/>
            <a:ext cx="11737304" cy="64633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Per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NewSalary: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rgbClr val="994646"/>
                </a:solidFill>
                <a:latin typeface="Source Code Pro" panose="020B0509030403020204" pitchFamily="49" charset="0"/>
                <a:ea typeface="Source Code Pro" panose="020B0509030403020204" pitchFamily="49" charset="0"/>
              </a:rPr>
              <a:t>.05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grpSp>
        <p:nvGrpSpPr>
          <p:cNvPr id="5" name="Group 4">
            <a:extLst>
              <a:ext uri="{FF2B5EF4-FFF2-40B4-BE49-F238E27FC236}">
                <a16:creationId xmlns:a16="http://schemas.microsoft.com/office/drawing/2014/main" id="{FF4B8CC0-AE2F-4497-97BE-DEC388547003}"/>
              </a:ext>
            </a:extLst>
          </p:cNvPr>
          <p:cNvGrpSpPr/>
          <p:nvPr/>
        </p:nvGrpSpPr>
        <p:grpSpPr>
          <a:xfrm>
            <a:off x="3233464" y="102329"/>
            <a:ext cx="8839200" cy="2380115"/>
            <a:chOff x="3233464" y="174337"/>
            <a:chExt cx="8839200" cy="2380115"/>
          </a:xfrm>
        </p:grpSpPr>
        <p:sp>
          <p:nvSpPr>
            <p:cNvPr id="9" name="TextBox 8">
              <a:extLst>
                <a:ext uri="{FF2B5EF4-FFF2-40B4-BE49-F238E27FC236}">
                  <a16:creationId xmlns:a16="http://schemas.microsoft.com/office/drawing/2014/main" id="{207E4145-3E07-407A-A157-964CFB4C54A1}"/>
                </a:ext>
              </a:extLst>
            </p:cNvPr>
            <p:cNvSpPr txBox="1"/>
            <p:nvPr/>
          </p:nvSpPr>
          <p:spPr>
            <a:xfrm>
              <a:off x="3233464" y="174337"/>
              <a:ext cx="8839200" cy="1461939"/>
            </a:xfrm>
            <a:prstGeom prst="rect">
              <a:avLst/>
            </a:prstGeom>
            <a:noFill/>
          </p:spPr>
          <p:txBody>
            <a:bodyPr wrap="square">
              <a:spAutoFit/>
            </a:bodyPr>
            <a:lstStyle/>
            <a:p>
              <a:pPr algn="r"/>
              <a:r>
                <a:rPr lang="en-IN" sz="2400" i="1" dirty="0">
                  <a:solidFill>
                    <a:srgbClr val="FF0000"/>
                  </a:solidFill>
                </a:rPr>
                <a:t>Embedded Field Specification</a:t>
              </a:r>
            </a:p>
            <a:p>
              <a:pPr algn="r"/>
              <a:endParaRPr lang="en-IN" sz="400" i="1" dirty="0">
                <a:solidFill>
                  <a:srgbClr val="FF0000"/>
                </a:solidFill>
              </a:endParaRPr>
            </a:p>
            <a:p>
              <a:r>
                <a:rPr lang="en-IN" sz="2100" dirty="0">
                  <a:solidFill>
                    <a:schemeClr val="accent1">
                      <a:lumMod val="75000"/>
                    </a:schemeClr>
                  </a:solidFill>
                </a:rPr>
                <a:t>For fields in an embedded documents, you can specify the field using either:</a:t>
              </a:r>
            </a:p>
            <a:p>
              <a:endParaRPr lang="en-IN" sz="400" dirty="0"/>
            </a:p>
            <a:p>
              <a:r>
                <a:rPr lang="en-IN" b="1" dirty="0">
                  <a:solidFill>
                    <a:schemeClr val="accent5">
                      <a:lumMod val="50000"/>
                    </a:schemeClr>
                  </a:solidFill>
                </a:rPr>
                <a:t>dot notation;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"field.nestedfield": &lt;value&gt;</a:t>
              </a:r>
            </a:p>
            <a:p>
              <a:r>
                <a:rPr lang="en-IN" b="1" dirty="0">
                  <a:solidFill>
                    <a:schemeClr val="accent5">
                      <a:lumMod val="50000"/>
                    </a:schemeClr>
                  </a:solidFill>
                </a:rPr>
                <a:t>nested form;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 field: { nestedfield: &lt;value&gt; } }</a:t>
              </a:r>
            </a:p>
          </p:txBody>
        </p:sp>
        <p:sp>
          <p:nvSpPr>
            <p:cNvPr id="10" name="TextBox 9">
              <a:extLst>
                <a:ext uri="{FF2B5EF4-FFF2-40B4-BE49-F238E27FC236}">
                  <a16:creationId xmlns:a16="http://schemas.microsoft.com/office/drawing/2014/main" id="{DE1D1401-BC0E-481E-B6E6-B139E6033EA1}"/>
                </a:ext>
              </a:extLst>
            </p:cNvPr>
            <p:cNvSpPr txBox="1"/>
            <p:nvPr/>
          </p:nvSpPr>
          <p:spPr>
            <a:xfrm>
              <a:off x="3233464" y="1800399"/>
              <a:ext cx="8695184" cy="754053"/>
            </a:xfrm>
            <a:prstGeom prst="rect">
              <a:avLst/>
            </a:prstGeom>
            <a:noFill/>
          </p:spPr>
          <p:txBody>
            <a:bodyPr wrap="square">
              <a:spAutoFit/>
            </a:bodyPr>
            <a:lstStyle/>
            <a:p>
              <a:r>
                <a:rPr lang="en-IN" sz="2100" dirty="0">
                  <a:solidFill>
                    <a:schemeClr val="accent1">
                      <a:lumMod val="75000"/>
                    </a:schemeClr>
                  </a:solidFill>
                </a:rPr>
                <a:t>For query on array elements:</a:t>
              </a:r>
            </a:p>
            <a:p>
              <a:endParaRPr lang="en-IN" sz="400" b="1" dirty="0">
                <a:solidFill>
                  <a:schemeClr val="accent5">
                    <a:lumMod val="50000"/>
                  </a:schemeClr>
                </a:solidFill>
              </a:endParaRPr>
            </a:p>
            <a:p>
              <a:r>
                <a:rPr lang="en-IN" b="1" dirty="0">
                  <a:solidFill>
                    <a:schemeClr val="accent5">
                      <a:lumMod val="50000"/>
                    </a:schemeClr>
                  </a:solidFill>
                </a:rPr>
                <a:t>array;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'&lt;array&gt;.&lt;index&gt;'</a:t>
              </a:r>
            </a:p>
          </p:txBody>
        </p:sp>
      </p:grpSp>
      <p:sp>
        <p:nvSpPr>
          <p:cNvPr id="11" name="TextBox 10">
            <a:extLst>
              <a:ext uri="{FF2B5EF4-FFF2-40B4-BE49-F238E27FC236}">
                <a16:creationId xmlns:a16="http://schemas.microsoft.com/office/drawing/2014/main" id="{6B2C71F3-45E1-43FF-B06A-F3B3F0BD85D6}"/>
              </a:ext>
            </a:extLst>
          </p:cNvPr>
          <p:cNvSpPr txBox="1"/>
          <p:nvPr/>
        </p:nvSpPr>
        <p:spPr>
          <a:xfrm>
            <a:off x="1495112" y="5164223"/>
            <a:ext cx="9020488" cy="369332"/>
          </a:xfrm>
          <a:prstGeom prst="rect">
            <a:avLst/>
          </a:prstGeom>
          <a:noFill/>
        </p:spPr>
        <p:txBody>
          <a:bodyPr wrap="square">
            <a:spAutoFit/>
          </a:bodyPr>
          <a:lstStyle/>
          <a:p>
            <a:r>
              <a:rPr lang="en-IN" b="0" i="0" dirty="0">
                <a:solidFill>
                  <a:srgbClr val="061621"/>
                </a:solidFill>
                <a:effectLst/>
                <a:latin typeface="Source Code Pro" panose="020B0509030403020204" pitchFamily="49" charset="0"/>
              </a:rPr>
              <a:t>Enterprise primaryDB&gt; config.set(</a:t>
            </a:r>
            <a:r>
              <a:rPr lang="en-IN" i="0" dirty="0">
                <a:solidFill>
                  <a:srgbClr val="12824D"/>
                </a:solidFill>
                <a:effectLst/>
                <a:latin typeface="Source Code Pro" panose="020B0509030403020204" pitchFamily="49" charset="0"/>
              </a:rPr>
              <a:t>"displayBatchSize"</a:t>
            </a:r>
            <a:r>
              <a:rPr lang="en-IN" b="0" i="0" dirty="0">
                <a:solidFill>
                  <a:srgbClr val="061621"/>
                </a:solidFill>
                <a:effectLst/>
                <a:latin typeface="Source Code Pro" panose="020B0509030403020204" pitchFamily="49" charset="0"/>
              </a:rPr>
              <a:t>, </a:t>
            </a:r>
            <a:r>
              <a:rPr lang="en-IN" b="0" i="0" dirty="0">
                <a:solidFill>
                  <a:srgbClr val="016EE9"/>
                </a:solidFill>
                <a:effectLst/>
                <a:latin typeface="Source Code Pro" panose="020B0509030403020204" pitchFamily="49" charset="0"/>
              </a:rPr>
              <a:t>3</a:t>
            </a:r>
            <a:r>
              <a:rPr lang="en-IN" b="0" i="0" dirty="0">
                <a:solidFill>
                  <a:srgbClr val="061621"/>
                </a:solidFill>
                <a:effectLst/>
                <a:latin typeface="Source Code Pro" panose="020B0509030403020204" pitchFamily="49" charset="0"/>
              </a:rPr>
              <a:t>)</a:t>
            </a:r>
            <a:endParaRPr lang="en-IN" dirty="0"/>
          </a:p>
        </p:txBody>
      </p:sp>
    </p:spTree>
    <p:extLst>
      <p:ext uri="{BB962C8B-B14F-4D97-AF65-F5344CB8AC3E}">
        <p14:creationId xmlns:p14="http://schemas.microsoft.com/office/powerpoint/2010/main" val="323746580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335360" y="2636912"/>
            <a:ext cx="11593288" cy="2308324"/>
          </a:xfrm>
          <a:prstGeom prst="rect">
            <a:avLst/>
          </a:prstGeom>
        </p:spPr>
        <p:txBody>
          <a:bodyPr wrap="square">
            <a:spAutoFit/>
          </a:bodyPr>
          <a:lstStyle/>
          <a:p>
            <a:r>
              <a:rPr lang="en-US" b="1" i="1" dirty="0">
                <a:solidFill>
                  <a:srgbClr val="036883"/>
                </a:solidFill>
                <a:latin typeface="Gill Sans MT (Body)"/>
              </a:rPr>
              <a:t>query</a:t>
            </a:r>
            <a:r>
              <a:rPr lang="en-US" dirty="0">
                <a:latin typeface="Gill Sans MT (Body)"/>
              </a:rPr>
              <a:t>: Specifies selection filter using query operators. To return all documents in a collection, omit this parameter or pass an empty document ({}).</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 </a:t>
            </a:r>
            <a:r>
              <a:rPr lang="en-US" dirty="0">
                <a:solidFill>
                  <a:srgbClr val="12824D"/>
                </a:solidFill>
                <a:effectLst/>
                <a:latin typeface="Gill Sans MT (Body)"/>
              </a:rPr>
              <a:t>"&lt;Comparison Operator&gt;"</a:t>
            </a:r>
            <a:r>
              <a:rPr lang="en-US" dirty="0">
                <a:solidFill>
                  <a:srgbClr val="061621"/>
                </a:solidFill>
                <a:effectLst/>
                <a:latin typeface="Gill Sans MT (Body)"/>
              </a:rPr>
              <a:t>: &lt;</a:t>
            </a:r>
            <a:r>
              <a:rPr lang="en-US" dirty="0">
                <a:solidFill>
                  <a:srgbClr val="016EE9"/>
                </a:solidFill>
                <a:effectLst/>
                <a:latin typeface="Gill Sans MT (Body)"/>
              </a:rPr>
              <a:t>Comparison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a:p>
            <a:endParaRPr lang="en-US" sz="800" dirty="0">
              <a:latin typeface="Gill Sans MT (Body)"/>
            </a:endParaRPr>
          </a:p>
          <a:p>
            <a:endParaRPr lang="en-US" sz="800" dirty="0">
              <a:latin typeface="Gill Sans MT (Body)"/>
            </a:endParaRPr>
          </a:p>
          <a:p>
            <a:r>
              <a:rPr lang="en-US" b="1" i="1" dirty="0">
                <a:solidFill>
                  <a:srgbClr val="036883"/>
                </a:solidFill>
                <a:latin typeface="Gill Sans MT (Body)"/>
              </a:rPr>
              <a:t>projection</a:t>
            </a:r>
            <a:r>
              <a:rPr lang="en-US" dirty="0">
                <a:latin typeface="Gill Sans MT (Body)"/>
              </a:rPr>
              <a:t>: Specifies the fields to return in the documents that match the query filter. To return all fields in the matching documents, omit this parameter.</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&lt;</a:t>
            </a:r>
            <a:r>
              <a:rPr lang="en-US" dirty="0">
                <a:solidFill>
                  <a:srgbClr val="016EE9"/>
                </a:solidFill>
                <a:effectLst/>
                <a:latin typeface="Gill Sans MT (Body)"/>
              </a:rPr>
              <a:t>Boolean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p:txBody>
      </p:sp>
      <p:sp>
        <p:nvSpPr>
          <p:cNvPr id="14" name="Rectangle 13"/>
          <p:cNvSpPr/>
          <p:nvPr/>
        </p:nvSpPr>
        <p:spPr>
          <a:xfrm>
            <a:off x="335360" y="5445224"/>
            <a:ext cx="11593288" cy="1169551"/>
          </a:xfrm>
          <a:prstGeom prst="rect">
            <a:avLst/>
          </a:prstGeom>
        </p:spPr>
        <p:txBody>
          <a:bodyPr wrap="square">
            <a:spAutoFit/>
          </a:bodyPr>
          <a:lstStyle/>
          <a:p>
            <a:r>
              <a:rPr lang="en-US" sz="2200" b="1" i="1" dirty="0">
                <a:solidFill>
                  <a:srgbClr val="FF0000"/>
                </a:solidFill>
                <a:latin typeface="Palatino Linotype" panose="02040502050505030304" pitchFamily="18" charset="0"/>
                <a:cs typeface="Calibri" panose="020F0502020204030204" pitchFamily="34" charset="0"/>
              </a:rPr>
              <a:t>Remember</a:t>
            </a:r>
          </a:p>
          <a:p>
            <a:endParaRPr lang="en-US" sz="400" dirty="0">
              <a:solidFill>
                <a:srgbClr val="FF0000"/>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1</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dirty="0"/>
              <a:t> to include the field in the return documents. Non-zero integers are also treated as true.</a:t>
            </a:r>
            <a:endParaRPr lang="en-US" sz="400" dirty="0"/>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0</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dirty="0"/>
              <a:t> to exclude the field.</a:t>
            </a:r>
          </a:p>
        </p:txBody>
      </p:sp>
      <p:sp>
        <p:nvSpPr>
          <p:cNvPr id="10" name="Rectangle 9">
            <a:extLst>
              <a:ext uri="{FF2B5EF4-FFF2-40B4-BE49-F238E27FC236}">
                <a16:creationId xmlns:a16="http://schemas.microsoft.com/office/drawing/2014/main" id="{F64C89C5-23A7-40B4-B769-95072AD12B9A}"/>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val="63988722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2553285"/>
            <a:ext cx="9900592" cy="332398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985DAA69-E000-41FA-A2D7-E6CE4543E366}"/>
              </a:ext>
            </a:extLst>
          </p:cNvPr>
          <p:cNvSpPr txBox="1"/>
          <p:nvPr/>
        </p:nvSpPr>
        <p:spPr>
          <a:xfrm>
            <a:off x="10200456" y="840973"/>
            <a:ext cx="1808827" cy="369332"/>
          </a:xfrm>
          <a:prstGeom prst="rect">
            <a:avLst/>
          </a:prstGeom>
          <a:noFill/>
        </p:spPr>
        <p:txBody>
          <a:bodyPr wrap="square">
            <a:spAutoFit/>
          </a:bodyPr>
          <a:lstStyle/>
          <a:p>
            <a:r>
              <a:rPr lang="en-IN" b="0" i="0" dirty="0">
                <a:solidFill>
                  <a:srgbClr val="242729"/>
                </a:solidFill>
                <a:effectLst/>
                <a:latin typeface="ui-monospace"/>
              </a:rPr>
              <a:t>'&lt;array&gt;.&lt;index&gt;'</a:t>
            </a:r>
            <a:endParaRPr lang="en-IN" dirty="0"/>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val="63521726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9" name="Rectangle 8"/>
          <p:cNvSpPr/>
          <p:nvPr/>
        </p:nvSpPr>
        <p:spPr>
          <a:xfrm>
            <a:off x="1524000" y="3907343"/>
            <a:ext cx="9144000" cy="67710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8" name="TextBox 7">
            <a:extLst>
              <a:ext uri="{FF2B5EF4-FFF2-40B4-BE49-F238E27FC236}">
                <a16:creationId xmlns:a16="http://schemas.microsoft.com/office/drawing/2014/main" id="{09F73F9A-74FC-4DFC-83E5-BBF69EFB27A9}"/>
              </a:ext>
            </a:extLst>
          </p:cNvPr>
          <p:cNvSpPr txBox="1"/>
          <p:nvPr/>
        </p:nvSpPr>
        <p:spPr>
          <a:xfrm>
            <a:off x="1524000" y="2606643"/>
            <a:ext cx="10593802" cy="1200329"/>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da-DK"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da-DK" dirty="0">
                <a:latin typeface="Source Code Pro" panose="020B0509030403020204" pitchFamily="49" charset="0"/>
                <a:ea typeface="Source Code Pro" panose="020B0509030403020204" pitchFamily="49" charset="0"/>
                <a:cs typeface="Calibri" panose="020F0502020204030204" pitchFamily="34" charset="0"/>
              </a:rPr>
              <a:t> $gt: </a:t>
            </a:r>
            <a:r>
              <a:rPr lang="da-DK" dirty="0">
                <a:solidFill>
                  <a:srgbClr val="994646"/>
                </a:solidFill>
                <a:latin typeface="Source Code Pro" panose="020B0509030403020204" pitchFamily="49" charset="0"/>
                <a:ea typeface="Source Code Pro" panose="020B0509030403020204" pitchFamily="49" charset="0"/>
              </a:rPr>
              <a:t>6000</a:t>
            </a:r>
            <a:r>
              <a:rPr lang="da-DK" dirty="0">
                <a:latin typeface="Source Code Pro" panose="020B0509030403020204" pitchFamily="49" charset="0"/>
                <a:ea typeface="Source Code Pro" panose="020B0509030403020204" pitchFamily="49" charset="0"/>
                <a:cs typeface="Calibri" panose="020F0502020204030204" pitchFamily="34" charset="0"/>
              </a:rPr>
              <a:t>, $lt: </a:t>
            </a:r>
            <a:r>
              <a:rPr lang="da-DK" dirty="0">
                <a:solidFill>
                  <a:srgbClr val="994646"/>
                </a:solidFill>
                <a:latin typeface="Source Code Pro" panose="020B0509030403020204" pitchFamily="49" charset="0"/>
                <a:ea typeface="Source Code Pro" panose="020B0509030403020204" pitchFamily="49" charset="0"/>
              </a:rPr>
              <a:t>6500</a:t>
            </a:r>
            <a:r>
              <a:rPr lang="da-DK"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projection</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 "address":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CADD448-A40F-4D84-9D29-C8DCFE92A189}"/>
              </a:ext>
            </a:extLst>
          </p:cNvPr>
          <p:cNvSpPr txBox="1"/>
          <p:nvPr/>
        </p:nvSpPr>
        <p:spPr>
          <a:xfrm>
            <a:off x="1524135" y="5688813"/>
            <a:ext cx="3863752" cy="369332"/>
          </a:xfrm>
          <a:prstGeom prst="rect">
            <a:avLst/>
          </a:prstGeom>
          <a:noFill/>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delete</a:t>
            </a:r>
            <a:r>
              <a:rPr lang="en-IN" dirty="0">
                <a:latin typeface="Source Code Pro" panose="020B0509030403020204" pitchFamily="49" charset="0"/>
                <a:ea typeface="Source Code Pro" panose="020B0509030403020204" pitchFamily="49" charset="0"/>
                <a:cs typeface="Calibri" panose="020F0502020204030204" pitchFamily="34" charset="0"/>
              </a:rPr>
              <a:t> &lt; </a:t>
            </a:r>
            <a:r>
              <a:rPr lang="en-IN" dirty="0">
                <a:solidFill>
                  <a:srgbClr val="D83713"/>
                </a:solidFill>
                <a:latin typeface="Source Code Pro" panose="020B0509030403020204" pitchFamily="49" charset="0"/>
                <a:ea typeface="Source Code Pro" panose="020B0509030403020204" pitchFamily="49" charset="0"/>
              </a:rPr>
              <a:t>variable_name </a:t>
            </a:r>
            <a:r>
              <a:rPr lang="en-IN" dirty="0">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3" name="TextBox 12">
            <a:extLst>
              <a:ext uri="{FF2B5EF4-FFF2-40B4-BE49-F238E27FC236}">
                <a16:creationId xmlns:a16="http://schemas.microsoft.com/office/drawing/2014/main" id="{E1E35B3E-A39B-4DE9-BA12-21A3B5A1253B}"/>
              </a:ext>
            </a:extLst>
          </p:cNvPr>
          <p:cNvSpPr txBox="1"/>
          <p:nvPr/>
        </p:nvSpPr>
        <p:spPr>
          <a:xfrm>
            <a:off x="1524000" y="6093296"/>
            <a:ext cx="6096000"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delete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endParaRPr lang="en-IN" dirty="0">
              <a:latin typeface="Source Code Pro" panose="020B0509030403020204" pitchFamily="49" charset="0"/>
              <a:ea typeface="Source Code Pro" panose="020B0509030403020204" pitchFamily="49" charset="0"/>
            </a:endParaRPr>
          </a:p>
        </p:txBody>
      </p:sp>
      <p:sp>
        <p:nvSpPr>
          <p:cNvPr id="14" name="Rectangle 13">
            <a:extLst>
              <a:ext uri="{FF2B5EF4-FFF2-40B4-BE49-F238E27FC236}">
                <a16:creationId xmlns:a16="http://schemas.microsoft.com/office/drawing/2014/main" id="{1B7576FC-7BE1-4B4B-8B55-87A44750DFAE}"/>
              </a:ext>
            </a:extLst>
          </p:cNvPr>
          <p:cNvSpPr/>
          <p:nvPr/>
        </p:nvSpPr>
        <p:spPr>
          <a:xfrm>
            <a:off x="1523999" y="5219908"/>
            <a:ext cx="9144000" cy="369332"/>
          </a:xfrm>
          <a:prstGeom prst="rect">
            <a:avLst/>
          </a:prstGeom>
        </p:spPr>
        <p:txBody>
          <a:bodyPr wrap="square">
            <a:spAutoFit/>
          </a:bodyPr>
          <a:lstStyle/>
          <a:p>
            <a:r>
              <a:rPr lang="en-US" dirty="0"/>
              <a:t>TODO</a:t>
            </a:r>
            <a:endParaRPr lang="en-IN" dirty="0"/>
          </a:p>
        </p:txBody>
      </p:sp>
      <p:sp>
        <p:nvSpPr>
          <p:cNvPr id="15" name="Rectangle 14">
            <a:extLst>
              <a:ext uri="{FF2B5EF4-FFF2-40B4-BE49-F238E27FC236}">
                <a16:creationId xmlns:a16="http://schemas.microsoft.com/office/drawing/2014/main" id="{0ECBD995-3127-4FAD-ACAD-818A3EDEAE54}"/>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2665420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alias name</a:t>
            </a:r>
          </a:p>
        </p:txBody>
      </p:sp>
      <p:sp>
        <p:nvSpPr>
          <p:cNvPr id="9" name="Rectangle 8"/>
          <p:cNvSpPr/>
          <p:nvPr/>
        </p:nvSpPr>
        <p:spPr>
          <a:xfrm>
            <a:off x="1524000" y="155679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Employee Name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11C1F50F-098F-4F00-B0A1-14AFDCA03CE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414541227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pattern matching with like in</a:t>
            </a:r>
          </a:p>
        </p:txBody>
      </p:sp>
      <p:sp>
        <p:nvSpPr>
          <p:cNvPr id="9" name="Rectangle 8"/>
          <p:cNvSpPr/>
          <p:nvPr/>
        </p:nvSpPr>
        <p:spPr>
          <a:xfrm>
            <a:off x="1524000" y="1602666"/>
            <a:ext cx="10404648" cy="267765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genres: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/^Horror$/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_id:false, "Title": '$movie_title', "Genres": '$genres', "Director": '$director'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C0DC38F1-0609-48BB-AE22-CFB2E5422EA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35675986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 Categories</a:t>
            </a:r>
            <a:endParaRPr lang="en-US" dirty="0"/>
          </a:p>
        </p:txBody>
      </p:sp>
    </p:spTree>
    <p:extLst>
      <p:ext uri="{BB962C8B-B14F-4D97-AF65-F5344CB8AC3E}">
        <p14:creationId xmlns:p14="http://schemas.microsoft.com/office/powerpoint/2010/main" val="281312727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db.collection.find()[&lt;index_number&gt;]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3485326"/>
            <a:ext cx="9144000" cy="150810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8" name="Rectangle 7"/>
          <p:cNvSpPr/>
          <p:nvPr/>
        </p:nvSpPr>
        <p:spPr>
          <a:xfrm>
            <a:off x="762000" y="1431073"/>
            <a:ext cx="10668000" cy="116955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p:txBody>
      </p:sp>
    </p:spTree>
    <p:extLst>
      <p:ext uri="{BB962C8B-B14F-4D97-AF65-F5344CB8AC3E}">
        <p14:creationId xmlns:p14="http://schemas.microsoft.com/office/powerpoint/2010/main" val="276267269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cursor with db.collection.find() </a:t>
            </a:r>
          </a:p>
        </p:txBody>
      </p:sp>
      <p:sp>
        <p:nvSpPr>
          <p:cNvPr id="7" name="Rectangle 6"/>
          <p:cNvSpPr/>
          <p:nvPr/>
        </p:nvSpPr>
        <p:spPr>
          <a:xfrm>
            <a:off x="1673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678136" y="1840468"/>
            <a:ext cx="9145452" cy="369332"/>
          </a:xfrm>
          <a:prstGeom prst="rect">
            <a:avLst/>
          </a:prstGeom>
        </p:spPr>
        <p:txBody>
          <a:bodyPr wrap="non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solidFill>
                  <a:srgbClr val="061621"/>
                </a:solidFill>
                <a:latin typeface="Source Code Pro" panose="020B0509030403020204" pitchFamily="49" charset="0"/>
                <a:ea typeface="Source Code Pro" panose="020B0509030403020204" pitchFamily="49" charset="0"/>
              </a:rPr>
              <a:t> variable_name =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12" name="Rectangle 11"/>
          <p:cNvSpPr/>
          <p:nvPr/>
        </p:nvSpPr>
        <p:spPr>
          <a:xfrm>
            <a:off x="1702876" y="2526268"/>
            <a:ext cx="3880871" cy="400110"/>
          </a:xfrm>
          <a:prstGeom prst="rect">
            <a:avLst/>
          </a:prstGeom>
        </p:spPr>
        <p:txBody>
          <a:bodyPr wrap="none">
            <a:spAutoFit/>
          </a:bodyPr>
          <a:lstStyle/>
          <a:p>
            <a:r>
              <a:rPr lang="en-US" sz="2000" dirty="0">
                <a:solidFill>
                  <a:srgbClr val="C00000"/>
                </a:solidFill>
              </a:rPr>
              <a:t>The find() method returns a cursor.</a:t>
            </a:r>
          </a:p>
        </p:txBody>
      </p:sp>
      <p:sp>
        <p:nvSpPr>
          <p:cNvPr id="3" name="Rectangle 2"/>
          <p:cNvSpPr/>
          <p:nvPr/>
        </p:nvSpPr>
        <p:spPr>
          <a:xfrm>
            <a:off x="1748433" y="3048001"/>
            <a:ext cx="8770379" cy="646331"/>
          </a:xfrm>
          <a:prstGeom prst="rect">
            <a:avLst/>
          </a:prstGeom>
        </p:spPr>
        <p:txBody>
          <a:bodyPr wrap="squar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x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printjson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50400698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Specifies the order in which the query returns matching documents. You must apply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the cursor before retrieving any documents from the database.</a:t>
            </a:r>
          </a:p>
        </p:txBody>
      </p:sp>
    </p:spTree>
    <p:extLst>
      <p:ext uri="{BB962C8B-B14F-4D97-AF65-F5344CB8AC3E}">
        <p14:creationId xmlns:p14="http://schemas.microsoft.com/office/powerpoint/2010/main" val="127568910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db.collection.find().sort({ })</a:t>
            </a:r>
          </a:p>
        </p:txBody>
      </p:sp>
      <p:sp>
        <p:nvSpPr>
          <p:cNvPr id="7" name="Rectangle 6"/>
          <p:cNvSpPr/>
          <p:nvPr/>
        </p:nvSpPr>
        <p:spPr>
          <a:xfrm>
            <a:off x="1524000" y="762001"/>
            <a:ext cx="8994812" cy="646331"/>
          </a:xfrm>
          <a:prstGeom prst="rect">
            <a:avLst/>
          </a:prstGeom>
        </p:spPr>
        <p:txBody>
          <a:bodyPr wrap="square">
            <a:spAutoFit/>
          </a:bodyPr>
          <a:lstStyle/>
          <a:p>
            <a:r>
              <a:rPr lang="en-US" b="1" i="1" dirty="0">
                <a:solidFill>
                  <a:srgbClr val="036883"/>
                </a:solidFill>
                <a:latin typeface="Palatino Linotype" panose="02040502050505030304" pitchFamily="18" charset="0"/>
              </a:rPr>
              <a:t>sort()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23998" y="1755393"/>
            <a:ext cx="9972602"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p:txBody>
      </p:sp>
      <p:sp>
        <p:nvSpPr>
          <p:cNvPr id="3" name="Rectangle 2"/>
          <p:cNvSpPr/>
          <p:nvPr/>
        </p:nvSpPr>
        <p:spPr>
          <a:xfrm>
            <a:off x="1524000" y="3353506"/>
            <a:ext cx="9143999" cy="1077218"/>
          </a:xfrm>
          <a:prstGeom prst="rect">
            <a:avLst/>
          </a:prstGeom>
          <a:noFill/>
        </p:spPr>
        <p:txBody>
          <a:bodyPr wrap="square">
            <a:spAutoFit/>
          </a:bodyPr>
          <a:lstStyle/>
          <a:p>
            <a:r>
              <a:rPr lang="en-US" sz="2000" dirty="0">
                <a:solidFill>
                  <a:schemeClr val="accent6">
                    <a:lumMod val="75000"/>
                  </a:schemeClr>
                </a:solidFill>
                <a:latin typeface="Consolas" panose="020B0609020204030204" pitchFamily="49" charset="0"/>
              </a:rPr>
              <a:t>Specify in the sort parameter</a:t>
            </a:r>
          </a:p>
          <a:p>
            <a:r>
              <a:rPr lang="en-US" sz="800" dirty="0">
                <a:solidFill>
                  <a:schemeClr val="accent6">
                    <a:lumMod val="75000"/>
                  </a:schemeClr>
                </a:solidFill>
                <a:latin typeface="Consolas" panose="020B0609020204030204" pitchFamily="49" charset="0"/>
              </a:rPr>
              <a:t> </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ascending sort.</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descending sort.</a:t>
            </a:r>
          </a:p>
        </p:txBody>
      </p:sp>
      <p:sp>
        <p:nvSpPr>
          <p:cNvPr id="5" name="Rectangle 4"/>
          <p:cNvSpPr/>
          <p:nvPr/>
        </p:nvSpPr>
        <p:spPr>
          <a:xfrm>
            <a:off x="1523999" y="4922584"/>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55872191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limit()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on a cursor to specify the maximum number of documents the cursor will return.</a:t>
            </a:r>
          </a:p>
        </p:txBody>
      </p:sp>
    </p:spTree>
    <p:extLst>
      <p:ext uri="{BB962C8B-B14F-4D97-AF65-F5344CB8AC3E}">
        <p14:creationId xmlns:p14="http://schemas.microsoft.com/office/powerpoint/2010/main" val="227908390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db.collection.find().limit()</a:t>
            </a:r>
          </a:p>
        </p:txBody>
      </p:sp>
      <p:sp>
        <p:nvSpPr>
          <p:cNvPr id="7" name="Rectangle 6"/>
          <p:cNvSpPr/>
          <p:nvPr/>
        </p:nvSpPr>
        <p:spPr>
          <a:xfrm>
            <a:off x="1673188" y="978025"/>
            <a:ext cx="8845624" cy="369332"/>
          </a:xfrm>
          <a:prstGeom prst="rect">
            <a:avLst/>
          </a:prstGeom>
        </p:spPr>
        <p:txBody>
          <a:bodyPr wrap="square">
            <a:spAutoFit/>
          </a:bodyPr>
          <a:lstStyle/>
          <a:p>
            <a:r>
              <a:rPr lang="en-US" b="1" i="1" dirty="0">
                <a:solidFill>
                  <a:srgbClr val="036883"/>
                </a:solidFill>
              </a:rPr>
              <a:t>limit()</a:t>
            </a:r>
            <a:r>
              <a:rPr lang="en-US" dirty="0"/>
              <a:t> method specify the maximum number of documents the cursor will return.</a:t>
            </a:r>
            <a:endParaRPr lang="en-IN" dirty="0"/>
          </a:p>
        </p:txBody>
      </p:sp>
      <p:sp>
        <p:nvSpPr>
          <p:cNvPr id="4" name="Rectangle 3"/>
          <p:cNvSpPr/>
          <p:nvPr/>
        </p:nvSpPr>
        <p:spPr>
          <a:xfrm>
            <a:off x="1524000" y="1779493"/>
            <a:ext cx="91440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p:txBody>
      </p:sp>
      <p:sp>
        <p:nvSpPr>
          <p:cNvPr id="2" name="Rectangle 1"/>
          <p:cNvSpPr/>
          <p:nvPr/>
        </p:nvSpPr>
        <p:spPr>
          <a:xfrm>
            <a:off x="1673188" y="3400544"/>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all documents</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 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2</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p:cNvSpPr/>
          <p:nvPr/>
        </p:nvSpPr>
        <p:spPr>
          <a:xfrm>
            <a:off x="191344" y="73652"/>
            <a:ext cx="3888432" cy="769441"/>
          </a:xfrm>
          <a:prstGeom prst="rect">
            <a:avLst/>
          </a:prstGeom>
          <a:solidFill>
            <a:schemeClr val="accent4"/>
          </a:solidFill>
        </p:spPr>
        <p:txBody>
          <a:bodyPr wrap="square">
            <a:spAutoFit/>
          </a:bodyPr>
          <a:lstStyle/>
          <a:p>
            <a:r>
              <a:rPr lang="en-US" sz="2200"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val="118099937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skip()</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on a cursor to control where MongoDB begins returning results.</a:t>
            </a:r>
          </a:p>
        </p:txBody>
      </p:sp>
    </p:spTree>
    <p:extLst>
      <p:ext uri="{BB962C8B-B14F-4D97-AF65-F5344CB8AC3E}">
        <p14:creationId xmlns:p14="http://schemas.microsoft.com/office/powerpoint/2010/main" val="371978449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db.collection.find().skip()</a:t>
            </a:r>
          </a:p>
        </p:txBody>
      </p:sp>
      <p:sp>
        <p:nvSpPr>
          <p:cNvPr id="7" name="Rectangle 6"/>
          <p:cNvSpPr/>
          <p:nvPr/>
        </p:nvSpPr>
        <p:spPr>
          <a:xfrm>
            <a:off x="1524000" y="762000"/>
            <a:ext cx="9144000" cy="369332"/>
          </a:xfrm>
          <a:prstGeom prst="rect">
            <a:avLst/>
          </a:prstGeom>
        </p:spPr>
        <p:txBody>
          <a:bodyPr wrap="square">
            <a:spAutoFit/>
          </a:bodyPr>
          <a:lstStyle/>
          <a:p>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24000" y="1563469"/>
            <a:ext cx="99726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 offset_number &gt; )</a:t>
            </a:r>
          </a:p>
        </p:txBody>
      </p:sp>
      <p:sp>
        <p:nvSpPr>
          <p:cNvPr id="2" name="Rectangle 1"/>
          <p:cNvSpPr/>
          <p:nvPr/>
        </p:nvSpPr>
        <p:spPr>
          <a:xfrm>
            <a:off x="1524000" y="2918936"/>
            <a:ext cx="899481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4</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db.emp.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54701281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3" name="Rectangle 2"/>
          <p:cNvSpPr/>
          <p:nvPr/>
        </p:nvSpPr>
        <p:spPr>
          <a:xfrm>
            <a:off x="1943100" y="2861954"/>
            <a:ext cx="8305800" cy="1200329"/>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referenced by a cursor. Append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count()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to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query to return the number of matching documents. The operation does not perform the query but instead counts the results that would be returned by the query.</a:t>
            </a:r>
          </a:p>
        </p:txBody>
      </p:sp>
    </p:spTree>
    <p:extLst>
      <p:ext uri="{BB962C8B-B14F-4D97-AF65-F5344CB8AC3E}">
        <p14:creationId xmlns:p14="http://schemas.microsoft.com/office/powerpoint/2010/main" val="88771044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db.collection.find().count()</a:t>
            </a:r>
          </a:p>
        </p:txBody>
      </p:sp>
      <p:sp>
        <p:nvSpPr>
          <p:cNvPr id="7" name="Rectangle 6"/>
          <p:cNvSpPr/>
          <p:nvPr/>
        </p:nvSpPr>
        <p:spPr>
          <a:xfrm>
            <a:off x="1673188" y="762000"/>
            <a:ext cx="8845624" cy="923330"/>
          </a:xfrm>
          <a:prstGeom prst="rect">
            <a:avLst/>
          </a:prstGeom>
        </p:spPr>
        <p:txBody>
          <a:bodyPr wrap="square">
            <a:spAutoFit/>
          </a:bodyPr>
          <a:lstStyle/>
          <a:p>
            <a:r>
              <a:rPr lang="en-US" b="1" i="1" dirty="0">
                <a:solidFill>
                  <a:srgbClr val="036883"/>
                </a:solidFill>
                <a:latin typeface="Palatino Linotype" panose="02040502050505030304" pitchFamily="18" charset="0"/>
              </a:rPr>
              <a:t>count()</a:t>
            </a:r>
            <a:r>
              <a:rPr lang="en-US" dirty="0">
                <a:solidFill>
                  <a:schemeClr val="tx1">
                    <a:lumMod val="95000"/>
                    <a:lumOff val="5000"/>
                  </a:schemeClr>
                </a:solidFill>
                <a:latin typeface="Calibri" panose="020F0502020204030204" pitchFamily="34" charset="0"/>
                <a:cs typeface="Calibri" panose="020F0502020204030204" pitchFamily="34" charset="0"/>
              </a:rPr>
              <a:t> c</a:t>
            </a:r>
            <a:r>
              <a:rPr lang="en-US" dirty="0"/>
              <a:t>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678136" y="2048470"/>
            <a:ext cx="8840676"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D83713"/>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p:txBody>
      </p:sp>
      <p:sp>
        <p:nvSpPr>
          <p:cNvPr id="2" name="Rectangle 1"/>
          <p:cNvSpPr/>
          <p:nvPr/>
        </p:nvSpPr>
        <p:spPr>
          <a:xfrm>
            <a:off x="1673188" y="3554432"/>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6904666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8" name="Rectangle 7"/>
          <p:cNvSpPr/>
          <p:nvPr/>
        </p:nvSpPr>
        <p:spPr>
          <a:xfrm>
            <a:off x="479377" y="908720"/>
            <a:ext cx="8844473" cy="400110"/>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There are 4 basic types of NoSQL databases.</a:t>
            </a:r>
            <a:endParaRPr lang="en-IN" sz="2000" dirty="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957895849"/>
              </p:ext>
            </p:extLst>
          </p:nvPr>
        </p:nvGraphicFramePr>
        <p:xfrm>
          <a:off x="479376" y="1452846"/>
          <a:ext cx="11161240" cy="4988768"/>
        </p:xfrm>
        <a:graphic>
          <a:graphicData uri="http://schemas.openxmlformats.org/drawingml/2006/table">
            <a:tbl>
              <a:tblPr firstRow="1" bandRow="1">
                <a:tableStyleId>{5940675A-B579-460E-94D1-54222C63F5DA}</a:tableStyleId>
              </a:tblPr>
              <a:tblGrid>
                <a:gridCol w="2448272">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1409869">
                <a:tc>
                  <a:txBody>
                    <a:bodyPr/>
                    <a:lstStyle/>
                    <a:p>
                      <a:pPr algn="l"/>
                      <a:r>
                        <a:rPr lang="en-US" b="1" i="1" dirty="0">
                          <a:solidFill>
                            <a:schemeClr val="tx1">
                              <a:lumMod val="95000"/>
                              <a:lumOff val="5000"/>
                            </a:schemeClr>
                          </a:solidFill>
                          <a:latin typeface="Palatino Linotype" panose="02040502050505030304" pitchFamily="18" charset="0"/>
                        </a:rPr>
                        <a:t> Key-value</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stores</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Key-value stores, or key-value databases, implement a simple data model that pairs a unique key with an associated value.</a:t>
                      </a:r>
                    </a:p>
                    <a:p>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1" dirty="0">
                          <a:latin typeface="Palatino Linotype" panose="02040502050505030304" pitchFamily="18" charset="0"/>
                        </a:rPr>
                        <a:t>Redis</a:t>
                      </a:r>
                    </a:p>
                  </a:txBody>
                  <a:tcPr marL="91428" marR="91428"/>
                </a:tc>
                <a:extLst>
                  <a:ext uri="{0D108BD9-81ED-4DB2-BD59-A6C34878D82A}">
                    <a16:rowId xmlns:a16="http://schemas.microsoft.com/office/drawing/2014/main" val="10000"/>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Column-oriented</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Wide-column stores organize data tables as columns instead of as rows.</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a:latin typeface="Palatino Linotype" panose="02040502050505030304" pitchFamily="18" charset="0"/>
                        </a:rPr>
                        <a:t> </a:t>
                      </a:r>
                      <a:r>
                        <a:rPr lang="en-US" b="1">
                          <a:latin typeface="Palatino Linotype" panose="02040502050505030304" pitchFamily="18" charset="0"/>
                        </a:rPr>
                        <a:t>hBase, </a:t>
                      </a:r>
                      <a:r>
                        <a:rPr kumimoji="0" lang="en-US" b="1" i="0" kern="1200">
                          <a:solidFill>
                            <a:schemeClr val="tx1"/>
                          </a:solidFill>
                          <a:effectLst/>
                          <a:latin typeface="Palatino Linotype" panose="02040502050505030304" pitchFamily="18" charset="0"/>
                          <a:ea typeface="+mn-ea"/>
                          <a:cs typeface="+mn-cs"/>
                        </a:rPr>
                        <a:t>Cassandra</a:t>
                      </a:r>
                      <a:endParaRPr lang="en-US" b="1" dirty="0">
                        <a:latin typeface="Palatino Linotype" panose="02040502050505030304" pitchFamily="18" charset="0"/>
                      </a:endParaRPr>
                    </a:p>
                  </a:txBody>
                  <a:tcPr marL="91428" marR="91428"/>
                </a:tc>
                <a:extLst>
                  <a:ext uri="{0D108BD9-81ED-4DB2-BD59-A6C34878D82A}">
                    <a16:rowId xmlns:a16="http://schemas.microsoft.com/office/drawing/2014/main" val="10001"/>
                  </a:ext>
                </a:extLst>
              </a:tr>
              <a:tr h="1409869">
                <a:tc>
                  <a:txBody>
                    <a:bodyPr/>
                    <a:lstStyle/>
                    <a:p>
                      <a:pPr algn="l"/>
                      <a:r>
                        <a:rPr lang="en-US" b="1" i="1" dirty="0">
                          <a:solidFill>
                            <a:schemeClr val="tx1">
                              <a:lumMod val="95000"/>
                              <a:lumOff val="5000"/>
                            </a:schemeClr>
                          </a:solidFill>
                          <a:latin typeface="Palatino Linotype" panose="02040502050505030304" pitchFamily="18" charset="0"/>
                        </a:rPr>
                        <a:t> Document</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oriented</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Document databases, also called document stores, store semi-structured data and descriptions of that data in document format.</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MongoDB, CouchDB</a:t>
                      </a:r>
                    </a:p>
                  </a:txBody>
                  <a:tcPr marL="91428" marR="91428"/>
                </a:tc>
                <a:extLst>
                  <a:ext uri="{0D108BD9-81ED-4DB2-BD59-A6C34878D82A}">
                    <a16:rowId xmlns:a16="http://schemas.microsoft.com/office/drawing/2014/main" val="10002"/>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Graph</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IN" sz="1800" b="0" i="0" kern="1200" dirty="0">
                          <a:solidFill>
                            <a:schemeClr val="tx1"/>
                          </a:solidFill>
                          <a:effectLst/>
                          <a:latin typeface="Palatino Linotype" panose="02040502050505030304" pitchFamily="18" charset="0"/>
                          <a:ea typeface="+mn-ea"/>
                          <a:cs typeface="+mn-cs"/>
                        </a:rPr>
                        <a:t>Graph data stores organize data as nodes.</a:t>
                      </a:r>
                      <a:endParaRPr lang="en-US" sz="1800" b="0" i="0" kern="1200" dirty="0">
                        <a:solidFill>
                          <a:schemeClr val="tx1"/>
                        </a:solidFill>
                        <a:effectLst/>
                        <a:latin typeface="Palatino Linotype" panose="020405020505050303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p>
                    <a:p>
                      <a:pPr marL="285750" indent="-285750">
                        <a:buFont typeface="Arial" panose="020B0604020202020204" pitchFamily="34" charset="0"/>
                        <a:buChar char="•"/>
                      </a:pPr>
                      <a:r>
                        <a:rPr lang="en-US" sz="1800" b="1" i="0" kern="1200" dirty="0">
                          <a:solidFill>
                            <a:schemeClr val="tx1"/>
                          </a:solidFill>
                          <a:effectLst/>
                          <a:latin typeface="Palatino Linotype" panose="02040502050505030304" pitchFamily="18" charset="0"/>
                          <a:ea typeface="+mn-ea"/>
                          <a:cs typeface="+mn-cs"/>
                        </a:rPr>
                        <a:t>Neo4j</a:t>
                      </a:r>
                    </a:p>
                  </a:txBody>
                  <a:tcPr marL="91428" marR="91428"/>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8218368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db.collection.distinct()</a:t>
            </a:r>
            <a:endParaRPr lang="en-US" dirty="0"/>
          </a:p>
        </p:txBody>
      </p:sp>
      <p:sp>
        <p:nvSpPr>
          <p:cNvPr id="3" name="Rectangle 2"/>
          <p:cNvSpPr/>
          <p:nvPr/>
        </p:nvSpPr>
        <p:spPr>
          <a:xfrm>
            <a:off x="1943100" y="3059669"/>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Finds the distinct values for a specified field across a single collection or view and returns the results in an array.</a:t>
            </a:r>
          </a:p>
        </p:txBody>
      </p:sp>
    </p:spTree>
    <p:extLst>
      <p:ext uri="{BB962C8B-B14F-4D97-AF65-F5344CB8AC3E}">
        <p14:creationId xmlns:p14="http://schemas.microsoft.com/office/powerpoint/2010/main" val="148021308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db.collection.distinct()</a:t>
            </a: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distinct()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finds the distinct values for a specified field across a single collection or view and returns the results in an array.</a:t>
            </a:r>
            <a:endParaRPr lang="en-IN" dirty="0"/>
          </a:p>
        </p:txBody>
      </p:sp>
      <p:sp>
        <p:nvSpPr>
          <p:cNvPr id="4" name="Rectangle 3"/>
          <p:cNvSpPr/>
          <p:nvPr/>
        </p:nvSpPr>
        <p:spPr>
          <a:xfrm>
            <a:off x="1678136" y="1676400"/>
            <a:ext cx="776687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distinct</a:t>
            </a:r>
            <a:r>
              <a:rPr lang="en-US" dirty="0">
                <a:solidFill>
                  <a:srgbClr val="061621"/>
                </a:solidFill>
                <a:latin typeface="Source Code Pro" panose="020B0509030403020204" pitchFamily="49" charset="0"/>
                <a:ea typeface="Source Code Pro" panose="020B0509030403020204" pitchFamily="49" charset="0"/>
              </a:rPr>
              <a:t>("field", { query }, { options })</a:t>
            </a:r>
          </a:p>
        </p:txBody>
      </p:sp>
      <p:sp>
        <p:nvSpPr>
          <p:cNvPr id="2" name="Rectangle 1"/>
          <p:cNvSpPr/>
          <p:nvPr/>
        </p:nvSpPr>
        <p:spPr>
          <a:xfrm>
            <a:off x="1673188" y="2345829"/>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3" name="Rectangle 2"/>
          <p:cNvSpPr/>
          <p:nvPr/>
        </p:nvSpPr>
        <p:spPr>
          <a:xfrm>
            <a:off x="1673188" y="3839204"/>
            <a:ext cx="8845624" cy="1200329"/>
          </a:xfrm>
          <a:prstGeom prst="rect">
            <a:avLst/>
          </a:prstGeom>
        </p:spPr>
        <p:txBody>
          <a:bodyPr wrap="square">
            <a:spAutoFit/>
          </a:bodyPr>
          <a:lstStyle/>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var x = db.emp.find()[10]</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for (</a:t>
            </a:r>
            <a:r>
              <a:rPr lang="en-US" dirty="0" err="1">
                <a:solidFill>
                  <a:srgbClr val="B22251"/>
                </a:solidFill>
                <a:latin typeface="Source Code Pro" panose="020B0509030403020204" pitchFamily="49" charset="0"/>
                <a:ea typeface="Source Code Pro" panose="020B0509030403020204" pitchFamily="49" charset="0"/>
                <a:cs typeface="Calibri" panose="020F0502020204030204" pitchFamily="34" charset="0"/>
              </a:rPr>
              <a:t>i</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in x) {</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print(</a:t>
            </a:r>
            <a:r>
              <a:rPr lang="en-US" dirty="0" err="1">
                <a:solidFill>
                  <a:srgbClr val="B22251"/>
                </a:solidFill>
                <a:latin typeface="Source Code Pro" panose="020B0509030403020204" pitchFamily="49" charset="0"/>
                <a:ea typeface="Source Code Pro" panose="020B0509030403020204" pitchFamily="49" charset="0"/>
                <a:cs typeface="Calibri" panose="020F0502020204030204" pitchFamily="34" charset="0"/>
              </a:rPr>
              <a:t>i</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45976350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db.collection.count[Documents]()</a:t>
            </a:r>
            <a:endParaRPr lang="en-US" dirty="0"/>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425476143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db.collection.count[Documents]() </a:t>
            </a:r>
          </a:p>
        </p:txBody>
      </p:sp>
      <p:sp>
        <p:nvSpPr>
          <p:cNvPr id="4" name="Rectangle 3"/>
          <p:cNvSpPr/>
          <p:nvPr/>
        </p:nvSpPr>
        <p:spPr>
          <a:xfrm>
            <a:off x="1524000" y="1844824"/>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count[Documents</a:t>
            </a:r>
            <a:r>
              <a:rPr lang="en-US" dirty="0">
                <a:solidFill>
                  <a:srgbClr val="061621"/>
                </a:solidFill>
                <a:latin typeface="Source Code Pro" panose="020B0509030403020204" pitchFamily="49" charset="0"/>
                <a:ea typeface="Source Code Pro" panose="020B0509030403020204" pitchFamily="49" charset="0"/>
              </a:rPr>
              <a:t>]({ query }, { options })</a:t>
            </a:r>
          </a:p>
        </p:txBody>
      </p:sp>
      <p:sp>
        <p:nvSpPr>
          <p:cNvPr id="2" name="Rectangle 1"/>
          <p:cNvSpPr/>
          <p:nvPr/>
        </p:nvSpPr>
        <p:spPr>
          <a:xfrm>
            <a:off x="1524000" y="4365104"/>
            <a:ext cx="9144000"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graphicFrame>
        <p:nvGraphicFramePr>
          <p:cNvPr id="3" name="Table 2"/>
          <p:cNvGraphicFramePr>
            <a:graphicFrameLocks noGrp="1"/>
          </p:cNvGraphicFramePr>
          <p:nvPr>
            <p:extLst>
              <p:ext uri="{D42A27DB-BD31-4B8C-83A1-F6EECF244321}">
                <p14:modId xmlns:p14="http://schemas.microsoft.com/office/powerpoint/2010/main" val="1299739528"/>
              </p:ext>
            </p:extLst>
          </p:nvPr>
        </p:nvGraphicFramePr>
        <p:xfrm>
          <a:off x="1524000" y="2636912"/>
          <a:ext cx="9144000" cy="1421130"/>
        </p:xfrm>
        <a:graphic>
          <a:graphicData uri="http://schemas.openxmlformats.org/drawingml/2006/table">
            <a:tbl>
              <a:tblPr>
                <a:tableStyleId>{5940675A-B579-460E-94D1-54222C63F5DA}</a:tableStyleId>
              </a:tblPr>
              <a:tblGrid>
                <a:gridCol w="1815038">
                  <a:extLst>
                    <a:ext uri="{9D8B030D-6E8A-4147-A177-3AD203B41FA5}">
                      <a16:colId xmlns:a16="http://schemas.microsoft.com/office/drawing/2014/main" val="20000"/>
                    </a:ext>
                  </a:extLst>
                </a:gridCol>
                <a:gridCol w="7328962">
                  <a:extLst>
                    <a:ext uri="{9D8B030D-6E8A-4147-A177-3AD203B41FA5}">
                      <a16:colId xmlns:a16="http://schemas.microsoft.com/office/drawing/2014/main" val="20001"/>
                    </a:ext>
                  </a:extLst>
                </a:gridCol>
              </a:tblGrid>
              <a:tr h="0">
                <a:tc>
                  <a:txBody>
                    <a:bodyPr/>
                    <a:lstStyle/>
                    <a:p>
                      <a:pPr algn="l"/>
                      <a:r>
                        <a:rPr lang="en-IN" dirty="0">
                          <a:effectLst/>
                        </a:rPr>
                        <a:t>  Field</a:t>
                      </a:r>
                    </a:p>
                  </a:txBody>
                  <a:tcPr marL="47625" marR="47625" marB="114300" anchor="ctr">
                    <a:solidFill>
                      <a:schemeClr val="bg2"/>
                    </a:solidFill>
                  </a:tcPr>
                </a:tc>
                <a:tc>
                  <a:txBody>
                    <a:bodyPr/>
                    <a:lstStyle/>
                    <a:p>
                      <a:pPr algn="l"/>
                      <a:r>
                        <a:rPr lang="en-IN" dirty="0">
                          <a:effectLst/>
                        </a:rPr>
                        <a:t>  Description</a:t>
                      </a:r>
                    </a:p>
                  </a:txBody>
                  <a:tcPr marL="47625" marR="47625" marB="114300" anchor="ctr">
                    <a:solidFill>
                      <a:schemeClr val="bg2"/>
                    </a:solidFill>
                  </a:tcPr>
                </a:tc>
                <a:extLst>
                  <a:ext uri="{0D108BD9-81ED-4DB2-BD59-A6C34878D82A}">
                    <a16:rowId xmlns:a16="http://schemas.microsoft.com/office/drawing/2014/main" val="10000"/>
                  </a:ext>
                </a:extLst>
              </a:tr>
              <a:tr h="0">
                <a:tc>
                  <a:txBody>
                    <a:bodyPr/>
                    <a:lstStyle/>
                    <a:p>
                      <a:pPr algn="l"/>
                      <a:r>
                        <a:rPr lang="en-IN" dirty="0">
                          <a:effectLst/>
                        </a:rPr>
                        <a:t>  limit</a:t>
                      </a:r>
                    </a:p>
                  </a:txBody>
                  <a:tcPr marL="47625" marR="47625" marT="104775" marB="114300" anchor="ctr"/>
                </a:tc>
                <a:tc>
                  <a:txBody>
                    <a:bodyPr/>
                    <a:lstStyle/>
                    <a:p>
                      <a:pPr algn="l"/>
                      <a:r>
                        <a:rPr lang="en-IN" dirty="0">
                          <a:effectLst/>
                        </a:rPr>
                        <a:t>  Optional. The maximum number of documents to count.</a:t>
                      </a:r>
                    </a:p>
                  </a:txBody>
                  <a:tcPr marL="47625" marR="47625" marT="104775" marB="114300" anchor="ctr"/>
                </a:tc>
                <a:extLst>
                  <a:ext uri="{0D108BD9-81ED-4DB2-BD59-A6C34878D82A}">
                    <a16:rowId xmlns:a16="http://schemas.microsoft.com/office/drawing/2014/main" val="10001"/>
                  </a:ext>
                </a:extLst>
              </a:tr>
              <a:tr h="0">
                <a:tc>
                  <a:txBody>
                    <a:bodyPr/>
                    <a:lstStyle/>
                    <a:p>
                      <a:pPr algn="l"/>
                      <a:r>
                        <a:rPr lang="en-IN" dirty="0">
                          <a:effectLst/>
                        </a:rPr>
                        <a:t>  skip</a:t>
                      </a:r>
                    </a:p>
                  </a:txBody>
                  <a:tcPr marL="47625" marR="47625" marT="104775" marB="114300" anchor="ctr"/>
                </a:tc>
                <a:tc>
                  <a:txBody>
                    <a:bodyPr/>
                    <a:lstStyle/>
                    <a:p>
                      <a:pPr algn="l"/>
                      <a:r>
                        <a:rPr lang="en-IN" dirty="0">
                          <a:effectLst/>
                        </a:rPr>
                        <a:t>  Optional. The number of documents to skip before counting.</a:t>
                      </a:r>
                    </a:p>
                  </a:txBody>
                  <a:tcPr marL="47625" marR="47625" marT="104775" marB="114300" anchor="ctr"/>
                </a:tc>
                <a:extLst>
                  <a:ext uri="{0D108BD9-81ED-4DB2-BD59-A6C34878D82A}">
                    <a16:rowId xmlns:a16="http://schemas.microsoft.com/office/drawing/2014/main" val="10002"/>
                  </a:ext>
                </a:extLst>
              </a:tr>
            </a:tbl>
          </a:graphicData>
        </a:graphic>
      </p:graphicFrame>
      <p:sp>
        <p:nvSpPr>
          <p:cNvPr id="10" name="Rectangle 9">
            <a:extLst>
              <a:ext uri="{FF2B5EF4-FFF2-40B4-BE49-F238E27FC236}">
                <a16:creationId xmlns:a16="http://schemas.microsoft.com/office/drawing/2014/main" id="{9ADDC311-8477-4D8F-AF8B-9DDCA8BEC40E}"/>
              </a:ext>
            </a:extLst>
          </p:cNvPr>
          <p:cNvSpPr/>
          <p:nvPr/>
        </p:nvSpPr>
        <p:spPr>
          <a:xfrm>
            <a:off x="1672970" y="762002"/>
            <a:ext cx="8844473" cy="646331"/>
          </a:xfrm>
          <a:prstGeom prst="rect">
            <a:avLst/>
          </a:prstGeom>
        </p:spPr>
        <p:txBody>
          <a:bodyPr wrap="square">
            <a:spAutoFit/>
          </a:bodyPr>
          <a:lstStyle/>
          <a:p>
            <a:r>
              <a:rPr lang="en-US" b="1" i="1" dirty="0">
                <a:solidFill>
                  <a:srgbClr val="036883"/>
                </a:solidFill>
                <a:latin typeface="Palatino Linotype" panose="02040502050505030304" pitchFamily="18" charset="0"/>
              </a:rPr>
              <a:t>countDocuments()</a:t>
            </a:r>
            <a:r>
              <a:rPr lang="en-US" dirty="0">
                <a:solidFill>
                  <a:schemeClr val="tx1">
                    <a:lumMod val="95000"/>
                    <a:lumOff val="5000"/>
                  </a:schemeClr>
                </a:solidFill>
                <a:latin typeface="Calibri" panose="020F0502020204030204" pitchFamily="34" charset="0"/>
                <a:cs typeface="Calibri" panose="020F0502020204030204" pitchFamily="34" charset="0"/>
              </a:rPr>
              <a:t> r</a:t>
            </a:r>
            <a:r>
              <a:rPr lang="en-US" dirty="0">
                <a:latin typeface="Palatino Linotype" panose="02040502050505030304" pitchFamily="18" charset="0"/>
              </a:rPr>
              <a:t>eturns the count of documents that match the query for a collection</a:t>
            </a:r>
            <a:endParaRPr lang="en-IN" dirty="0">
              <a:latin typeface="Palatino Linotype" panose="02040502050505030304" pitchFamily="18" charset="0"/>
            </a:endParaRPr>
          </a:p>
        </p:txBody>
      </p:sp>
    </p:spTree>
    <p:extLst>
      <p:ext uri="{BB962C8B-B14F-4D97-AF65-F5344CB8AC3E}">
        <p14:creationId xmlns:p14="http://schemas.microsoft.com/office/powerpoint/2010/main" val="100135769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findOne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Tree>
    <p:extLst>
      <p:ext uri="{BB962C8B-B14F-4D97-AF65-F5344CB8AC3E}">
        <p14:creationId xmlns:p14="http://schemas.microsoft.com/office/powerpoint/2010/main" val="247693632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db.collection.findOne() </a:t>
            </a:r>
          </a:p>
        </p:txBody>
      </p:sp>
      <p:sp>
        <p:nvSpPr>
          <p:cNvPr id="7" name="Rectangle 6"/>
          <p:cNvSpPr/>
          <p:nvPr/>
        </p:nvSpPr>
        <p:spPr>
          <a:xfrm>
            <a:off x="1524000" y="762001"/>
            <a:ext cx="9144000" cy="1200329"/>
          </a:xfrm>
          <a:prstGeom prst="rect">
            <a:avLst/>
          </a:prstGeom>
        </p:spPr>
        <p:txBody>
          <a:bodyPr wrap="square">
            <a:spAutoFit/>
          </a:bodyPr>
          <a:lstStyle/>
          <a:p>
            <a:r>
              <a:rPr lang="en-US" b="1" i="1" dirty="0">
                <a:solidFill>
                  <a:srgbClr val="036883"/>
                </a:solidFill>
              </a:rPr>
              <a:t>findOne() </a:t>
            </a:r>
            <a:r>
              <a:rPr lang="en-US" dirty="0"/>
              <a:t>returns one document that satisfies the specified query criteria on the collection. If multiple documents satisfy the query, this method returns the first document according to the order in which order the documents are stored in the disk. If no document satisfies the query, the method returns null.</a:t>
            </a:r>
            <a:endParaRPr lang="en-IN" dirty="0"/>
          </a:p>
        </p:txBody>
      </p:sp>
      <p:sp>
        <p:nvSpPr>
          <p:cNvPr id="4" name="Rectangle 3"/>
          <p:cNvSpPr/>
          <p:nvPr/>
        </p:nvSpPr>
        <p:spPr>
          <a:xfrm>
            <a:off x="1524000" y="2173070"/>
            <a:ext cx="9143999"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a:t>
            </a:r>
          </a:p>
        </p:txBody>
      </p:sp>
      <p:sp>
        <p:nvSpPr>
          <p:cNvPr id="2" name="Rectangle 1"/>
          <p:cNvSpPr/>
          <p:nvPr/>
        </p:nvSpPr>
        <p:spPr>
          <a:xfrm>
            <a:off x="1524000" y="3400544"/>
            <a:ext cx="9143998"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61175513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an existing document or inserts a new document, depending on its document parameter.</a:t>
            </a:r>
          </a:p>
        </p:txBody>
      </p:sp>
      <p:sp>
        <p:nvSpPr>
          <p:cNvPr id="4" name="Rectangle 3"/>
          <p:cNvSpPr/>
          <p:nvPr/>
        </p:nvSpPr>
        <p:spPr>
          <a:xfrm>
            <a:off x="1790700" y="304800"/>
            <a:ext cx="8610600" cy="1600438"/>
          </a:xfrm>
          <a:prstGeom prst="rect">
            <a:avLst/>
          </a:prstGeom>
          <a:solidFill>
            <a:srgbClr val="98817B"/>
          </a:solidFill>
        </p:spPr>
        <p:txBody>
          <a:bodyPr wrap="square">
            <a:spAutoFit/>
          </a:bodyPr>
          <a:lstStyle/>
          <a:p>
            <a:pPr marL="285750" indent="-285750">
              <a:buFont typeface="Arial" panose="020B0604020202020204" pitchFamily="34" charset="0"/>
              <a:buChar char="•"/>
            </a:pPr>
            <a:r>
              <a:rPr lang="en-US" dirty="0">
                <a:solidFill>
                  <a:srgbClr val="FFBF00"/>
                </a:solidFill>
              </a:rPr>
              <a:t>If the document does not contain an _id field, then the save() method calls the insert() method. During the operation, the mongo shell will create an ObjectId and assign it to the _id field.</a:t>
            </a:r>
          </a:p>
          <a:p>
            <a:pPr marL="285750" indent="-285750">
              <a:buFont typeface="Arial" panose="020B0604020202020204" pitchFamily="34" charset="0"/>
              <a:buChar char="•"/>
            </a:pPr>
            <a:endParaRPr lang="en-US" sz="800" dirty="0">
              <a:solidFill>
                <a:srgbClr val="FFBF00"/>
              </a:solidFill>
            </a:endParaRPr>
          </a:p>
          <a:p>
            <a:pPr marL="285750" indent="-285750">
              <a:buFont typeface="Arial" panose="020B0604020202020204" pitchFamily="34" charset="0"/>
              <a:buChar char="•"/>
            </a:pPr>
            <a:r>
              <a:rPr lang="en-US" dirty="0">
                <a:solidFill>
                  <a:srgbClr val="FFBF00"/>
                </a:solidFill>
              </a:rPr>
              <a:t>If the document contains an _id field, then the save() method is equivalent to an update with the upsert option set to true and the query predicate on the _id field.</a:t>
            </a:r>
          </a:p>
        </p:txBody>
      </p:sp>
    </p:spTree>
    <p:extLst>
      <p:ext uri="{BB962C8B-B14F-4D97-AF65-F5344CB8AC3E}">
        <p14:creationId xmlns:p14="http://schemas.microsoft.com/office/powerpoint/2010/main" val="424855119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p>
        </p:txBody>
      </p:sp>
      <p:sp>
        <p:nvSpPr>
          <p:cNvPr id="4" name="Rectangle 3"/>
          <p:cNvSpPr/>
          <p:nvPr/>
        </p:nvSpPr>
        <p:spPr>
          <a:xfrm>
            <a:off x="1657354" y="1547500"/>
            <a:ext cx="8861458" cy="369332"/>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save</a:t>
            </a:r>
            <a:r>
              <a:rPr lang="en-IN" dirty="0">
                <a:solidFill>
                  <a:srgbClr val="061621"/>
                </a:solidFill>
                <a:latin typeface="Source Code Pro" panose="020B0509030403020204" pitchFamily="49" charset="0"/>
                <a:ea typeface="Source Code Pro" panose="020B0509030403020204" pitchFamily="49" charset="0"/>
              </a:rPr>
              <a:t>({ document })</a:t>
            </a:r>
          </a:p>
        </p:txBody>
      </p:sp>
      <p:sp>
        <p:nvSpPr>
          <p:cNvPr id="8" name="Rectangle 7"/>
          <p:cNvSpPr/>
          <p:nvPr/>
        </p:nvSpPr>
        <p:spPr>
          <a:xfrm>
            <a:off x="1673188" y="762001"/>
            <a:ext cx="8845624" cy="646331"/>
          </a:xfrm>
          <a:prstGeom prst="rect">
            <a:avLst/>
          </a:prstGeom>
        </p:spPr>
        <p:txBody>
          <a:bodyPr wrap="square">
            <a:spAutoFit/>
          </a:bodyPr>
          <a:lstStyle/>
          <a:p>
            <a:r>
              <a:rPr lang="en-US" b="1" i="1" dirty="0">
                <a:solidFill>
                  <a:srgbClr val="036883"/>
                </a:solidFill>
              </a:rPr>
              <a:t>save() </a:t>
            </a:r>
            <a:r>
              <a:rPr lang="en-US" dirty="0"/>
              <a:t>UPDATES an existing document or INSERTS a new document, depending on its document parameter.</a:t>
            </a:r>
            <a:endParaRPr lang="en-IN" dirty="0"/>
          </a:p>
        </p:txBody>
      </p:sp>
      <p:sp>
        <p:nvSpPr>
          <p:cNvPr id="3" name="Rectangle 2"/>
          <p:cNvSpPr/>
          <p:nvPr/>
        </p:nvSpPr>
        <p:spPr>
          <a:xfrm>
            <a:off x="1524000" y="2379584"/>
            <a:ext cx="9144000" cy="92333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save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994646"/>
                </a:solidFill>
                <a:latin typeface="Source Code Pro" panose="020B0509030403020204" pitchFamily="49" charset="0"/>
                <a:ea typeface="Source Code Pro" panose="020B0509030403020204" pitchFamily="49" charset="0"/>
              </a:rPr>
              <a:t>10</a:t>
            </a:r>
            <a:r>
              <a:rPr lang="en-US" dirty="0">
                <a:latin typeface="Source Code Pro" panose="020B0509030403020204" pitchFamily="49" charset="0"/>
                <a:ea typeface="Source Code Pro" panose="020B0509030403020204" pitchFamily="49" charset="0"/>
                <a:cs typeface="Calibri" panose="020F0502020204030204" pitchFamily="34" charset="0"/>
              </a:rPr>
              <a:t>, firstName: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'neel'</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'black'</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'medium'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'large'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'xx-large'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85854597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or documents into a collection.</a:t>
            </a:r>
          </a:p>
        </p:txBody>
      </p:sp>
    </p:spTree>
    <p:extLst>
      <p:ext uri="{BB962C8B-B14F-4D97-AF65-F5344CB8AC3E}">
        <p14:creationId xmlns:p14="http://schemas.microsoft.com/office/powerpoint/2010/main" val="53202247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 or db.collection.insert(</a:t>
            </a:r>
            <a:r>
              <a:rPr lang="en-IN" sz="3200" b="1" dirty="0">
                <a:solidFill>
                  <a:srgbClr val="FFFF00"/>
                </a:solidFill>
                <a:latin typeface="Arial" pitchFamily="34" charset="0"/>
                <a:cs typeface="Arial" pitchFamily="34" charset="0"/>
              </a:rPr>
              <a:t>[]</a:t>
            </a:r>
            <a:r>
              <a:rPr lang="en-IN" sz="3200" b="1" i="1" dirty="0">
                <a:solidFill>
                  <a:srgbClr val="FFFF00"/>
                </a:solidFill>
                <a:latin typeface="Arial" pitchFamily="34" charset="0"/>
                <a:cs typeface="Arial" pitchFamily="34" charset="0"/>
              </a:rPr>
              <a:t>) </a:t>
            </a:r>
          </a:p>
        </p:txBody>
      </p:sp>
      <p:sp>
        <p:nvSpPr>
          <p:cNvPr id="4" name="Rectangle 3"/>
          <p:cNvSpPr/>
          <p:nvPr/>
        </p:nvSpPr>
        <p:spPr>
          <a:xfrm>
            <a:off x="1524000" y="1500273"/>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764704"/>
            <a:ext cx="9144000" cy="369332"/>
          </a:xfrm>
          <a:prstGeom prst="rect">
            <a:avLst/>
          </a:prstGeom>
        </p:spPr>
        <p:txBody>
          <a:bodyPr wrap="square">
            <a:spAutoFit/>
          </a:bodyPr>
          <a:lstStyle/>
          <a:p>
            <a:r>
              <a:rPr lang="en-US" b="1" i="1" dirty="0">
                <a:solidFill>
                  <a:srgbClr val="036883"/>
                </a:solidFill>
              </a:rPr>
              <a:t>insert()</a:t>
            </a:r>
            <a:r>
              <a:rPr lang="en-US" dirty="0"/>
              <a:t> inserts a </a:t>
            </a:r>
            <a:r>
              <a:rPr lang="en-US" b="1" dirty="0"/>
              <a:t>single-document</a:t>
            </a:r>
            <a:r>
              <a:rPr lang="en-US" dirty="0"/>
              <a:t> or </a:t>
            </a:r>
            <a:r>
              <a:rPr lang="en-US" b="1" dirty="0"/>
              <a:t>multiple-documents</a:t>
            </a:r>
            <a:r>
              <a:rPr lang="en-US" dirty="0"/>
              <a:t> into a collection.</a:t>
            </a:r>
            <a:endParaRPr lang="en-IN" dirty="0"/>
          </a:p>
        </p:txBody>
      </p:sp>
      <p:sp>
        <p:nvSpPr>
          <p:cNvPr id="3" name="Rectangle 2"/>
          <p:cNvSpPr/>
          <p:nvPr/>
        </p:nvSpPr>
        <p:spPr>
          <a:xfrm>
            <a:off x="803412" y="2631103"/>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42000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sz="1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for multiple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TextBox 6">
            <a:extLst>
              <a:ext uri="{FF2B5EF4-FFF2-40B4-BE49-F238E27FC236}">
                <a16:creationId xmlns:a16="http://schemas.microsoft.com/office/drawing/2014/main" id="{11B9C663-60B8-4D40-A919-D66798C3BE14}"/>
              </a:ext>
            </a:extLst>
          </p:cNvPr>
          <p:cNvSpPr txBox="1"/>
          <p:nvPr/>
        </p:nvSpPr>
        <p:spPr>
          <a:xfrm>
            <a:off x="803412" y="4509120"/>
            <a:ext cx="10585176" cy="1661993"/>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3400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4200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.games.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9865413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2" name="Rectangle 1">
            <a:extLst>
              <a:ext uri="{FF2B5EF4-FFF2-40B4-BE49-F238E27FC236}">
                <a16:creationId xmlns:a16="http://schemas.microsoft.com/office/drawing/2014/main" id="{68E4FE44-78E8-4349-A300-B3B8A53733E8}"/>
              </a:ext>
            </a:extLst>
          </p:cNvPr>
          <p:cNvSpPr/>
          <p:nvPr/>
        </p:nvSpPr>
        <p:spPr>
          <a:xfrm>
            <a:off x="263353" y="1283816"/>
            <a:ext cx="1991251" cy="369332"/>
          </a:xfrm>
          <a:prstGeom prst="rect">
            <a:avLst/>
          </a:prstGeom>
        </p:spPr>
        <p:txBody>
          <a:bodyPr wrap="none">
            <a:spAutoFit/>
          </a:bodyPr>
          <a:lstStyle/>
          <a:p>
            <a:r>
              <a:rPr lang="en-US" b="1" i="1" dirty="0">
                <a:solidFill>
                  <a:srgbClr val="036883"/>
                </a:solidFill>
                <a:latin typeface="Palatino Linotype" panose="02040502050505030304" pitchFamily="18" charset="0"/>
              </a:rPr>
              <a:t> Column-oriented</a:t>
            </a:r>
            <a:endParaRPr lang="en-US" dirty="0">
              <a:latin typeface="Palatino Linotype" panose="02040502050505030304" pitchFamily="18" charset="0"/>
            </a:endParaRPr>
          </a:p>
        </p:txBody>
      </p:sp>
      <p:pic>
        <p:nvPicPr>
          <p:cNvPr id="7" name="Picture 6">
            <a:extLst>
              <a:ext uri="{FF2B5EF4-FFF2-40B4-BE49-F238E27FC236}">
                <a16:creationId xmlns:a16="http://schemas.microsoft.com/office/drawing/2014/main" id="{5845BF7A-1F26-46CB-A6C4-74D8CF954A6D}"/>
              </a:ext>
            </a:extLst>
          </p:cNvPr>
          <p:cNvPicPr>
            <a:picLocks noChangeAspect="1"/>
          </p:cNvPicPr>
          <p:nvPr/>
        </p:nvPicPr>
        <p:blipFill>
          <a:blip r:embed="rId2" cstate="print"/>
          <a:stretch>
            <a:fillRect/>
          </a:stretch>
        </p:blipFill>
        <p:spPr>
          <a:xfrm>
            <a:off x="119336" y="1921721"/>
            <a:ext cx="4968552" cy="3907471"/>
          </a:xfrm>
          <a:prstGeom prst="rect">
            <a:avLst/>
          </a:prstGeom>
        </p:spPr>
      </p:pic>
      <p:pic>
        <p:nvPicPr>
          <p:cNvPr id="3078" name="Picture 6">
            <a:extLst>
              <a:ext uri="{FF2B5EF4-FFF2-40B4-BE49-F238E27FC236}">
                <a16:creationId xmlns:a16="http://schemas.microsoft.com/office/drawing/2014/main" id="{BCBF71E2-0EEA-447A-B669-9E3D7C32869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75920" y="1921720"/>
            <a:ext cx="6696744" cy="3907471"/>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8AD61FD5-7532-4DEC-92E7-BB97C78282D3}"/>
              </a:ext>
            </a:extLst>
          </p:cNvPr>
          <p:cNvSpPr/>
          <p:nvPr/>
        </p:nvSpPr>
        <p:spPr>
          <a:xfrm>
            <a:off x="5951985" y="1283816"/>
            <a:ext cx="838691" cy="369332"/>
          </a:xfrm>
          <a:prstGeom prst="rect">
            <a:avLst/>
          </a:prstGeom>
        </p:spPr>
        <p:txBody>
          <a:bodyPr wrap="none">
            <a:spAutoFit/>
          </a:bodyPr>
          <a:lstStyle/>
          <a:p>
            <a:r>
              <a:rPr lang="en-US" b="1" i="1" dirty="0">
                <a:solidFill>
                  <a:srgbClr val="036883"/>
                </a:solidFill>
                <a:latin typeface="Palatino Linotype" panose="02040502050505030304" pitchFamily="18" charset="0"/>
              </a:rPr>
              <a:t>Graph</a:t>
            </a:r>
            <a:endParaRPr lang="en-IN" dirty="0"/>
          </a:p>
        </p:txBody>
      </p:sp>
    </p:spTree>
    <p:extLst>
      <p:ext uri="{BB962C8B-B14F-4D97-AF65-F5344CB8AC3E}">
        <p14:creationId xmlns:p14="http://schemas.microsoft.com/office/powerpoint/2010/main" val="92826522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db.collection.insertOne() &amp; db.collection.insertMany()</a:t>
            </a:r>
            <a:endParaRPr lang="en-US" dirty="0"/>
          </a:p>
          <a:p>
            <a:endParaRPr lang="en-US" dirty="0"/>
          </a:p>
        </p:txBody>
      </p:sp>
      <p:sp>
        <p:nvSpPr>
          <p:cNvPr id="3" name="Rectangle 2"/>
          <p:cNvSpPr/>
          <p:nvPr/>
        </p:nvSpPr>
        <p:spPr>
          <a:xfrm>
            <a:off x="1943100" y="3851756"/>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into a collection.</a:t>
            </a:r>
          </a:p>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multiple documents into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0072832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db.collection.insertOne() &amp; db.collection.insertMany([]) </a:t>
            </a:r>
          </a:p>
        </p:txBody>
      </p:sp>
      <p:sp>
        <p:nvSpPr>
          <p:cNvPr id="4" name="Rectangle 3"/>
          <p:cNvSpPr/>
          <p:nvPr/>
        </p:nvSpPr>
        <p:spPr>
          <a:xfrm>
            <a:off x="1631504" y="2351584"/>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insertOne</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insertMany</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1340768"/>
            <a:ext cx="9144000" cy="769441"/>
          </a:xfrm>
          <a:prstGeom prst="rect">
            <a:avLst/>
          </a:prstGeom>
        </p:spPr>
        <p:txBody>
          <a:bodyPr wrap="square">
            <a:spAutoFit/>
          </a:bodyPr>
          <a:lstStyle/>
          <a:p>
            <a:r>
              <a:rPr lang="en-US" b="1" i="1" dirty="0">
                <a:solidFill>
                  <a:srgbClr val="036883"/>
                </a:solidFill>
              </a:rPr>
              <a:t>insertOne() </a:t>
            </a:r>
            <a:r>
              <a:rPr lang="en-US" dirty="0"/>
              <a:t>inserts a single document into a collection.</a:t>
            </a:r>
          </a:p>
          <a:p>
            <a:endParaRPr lang="en-US" sz="800" b="1" i="1" dirty="0">
              <a:solidFill>
                <a:srgbClr val="036883"/>
              </a:solidFill>
            </a:endParaRPr>
          </a:p>
          <a:p>
            <a:r>
              <a:rPr lang="en-US" b="1" i="1" dirty="0">
                <a:solidFill>
                  <a:srgbClr val="036883"/>
                </a:solidFill>
              </a:rPr>
              <a:t>insertMany()</a:t>
            </a:r>
            <a:r>
              <a:rPr lang="en-US" dirty="0"/>
              <a:t> inserts a document or multiple documents into a collection.</a:t>
            </a:r>
            <a:endParaRPr lang="en-IN" dirty="0"/>
          </a:p>
        </p:txBody>
      </p:sp>
      <p:sp>
        <p:nvSpPr>
          <p:cNvPr id="3" name="Rectangle 2"/>
          <p:cNvSpPr/>
          <p:nvPr/>
        </p:nvSpPr>
        <p:spPr>
          <a:xfrm>
            <a:off x="803412" y="3466653"/>
            <a:ext cx="10693188" cy="92333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'raj'</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7" name="TextBox 6">
            <a:extLst>
              <a:ext uri="{FF2B5EF4-FFF2-40B4-BE49-F238E27FC236}">
                <a16:creationId xmlns:a16="http://schemas.microsoft.com/office/drawing/2014/main" id="{4EE9DE8F-1105-49CC-8C19-05FF94871742}"/>
              </a:ext>
            </a:extLst>
          </p:cNvPr>
          <p:cNvSpPr txBox="1"/>
          <p:nvPr/>
        </p:nvSpPr>
        <p:spPr>
          <a:xfrm>
            <a:off x="803411" y="4725144"/>
            <a:ext cx="10693187" cy="1615827"/>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err="1">
                <a:latin typeface="Source Code Pro" panose="020B0509030403020204" pitchFamily="49" charset="0"/>
                <a:ea typeface="Source Code Pro" panose="020B0509030403020204" pitchFamily="49" charset="0"/>
                <a:cs typeface="Calibri" panose="020F0502020204030204" pitchFamily="34" charset="0"/>
              </a:rPr>
              <a:t>.games.</a:t>
            </a:r>
            <a:r>
              <a:rPr lang="en-IN"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68484086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one-to-one collection </a:t>
            </a:r>
          </a:p>
          <a:p>
            <a:r>
              <a:rPr lang="en-IN" dirty="0"/>
              <a:t>and </a:t>
            </a:r>
          </a:p>
          <a:p>
            <a:r>
              <a:rPr lang="en-IN" dirty="0"/>
              <a:t>one-to-many collection</a:t>
            </a:r>
            <a:endParaRPr lang="en-US" dirty="0"/>
          </a:p>
        </p:txBody>
      </p:sp>
      <p:sp>
        <p:nvSpPr>
          <p:cNvPr id="3" name="Rectangle 2"/>
          <p:cNvSpPr/>
          <p:nvPr/>
        </p:nvSpPr>
        <p:spPr>
          <a:xfrm>
            <a:off x="1943100" y="4437112"/>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08729751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Embedded Document Pattern.</a:t>
            </a:r>
            <a:endParaRPr lang="en-IN" dirty="0"/>
          </a:p>
        </p:txBody>
      </p:sp>
      <p:sp>
        <p:nvSpPr>
          <p:cNvPr id="11" name="TextBox 10">
            <a:extLst>
              <a:ext uri="{FF2B5EF4-FFF2-40B4-BE49-F238E27FC236}">
                <a16:creationId xmlns:a16="http://schemas.microsoft.com/office/drawing/2014/main" id="{F2AD47FD-31A5-47F6-B353-9607D305461E}"/>
              </a:ext>
            </a:extLst>
          </p:cNvPr>
          <p:cNvSpPr txBox="1"/>
          <p:nvPr/>
        </p:nvSpPr>
        <p:spPr>
          <a:xfrm>
            <a:off x="1524000" y="1530072"/>
            <a:ext cx="9144000" cy="535531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"24-July-1988",</a:t>
            </a:r>
          </a:p>
          <a:p>
            <a:r>
              <a:rPr lang="en-IN" dirty="0">
                <a:latin typeface="Source Code Pro" panose="020B0509030403020204" pitchFamily="49" charset="0"/>
                <a:ea typeface="Source Code Pro" panose="020B0509030403020204" pitchFamily="49" charset="0"/>
              </a:rPr>
              <a:t>        "valid to": "24-July-2008"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"04-May-1998",</a:t>
            </a:r>
          </a:p>
          <a:p>
            <a:r>
              <a:rPr lang="en-IN" dirty="0">
                <a:latin typeface="Source Code Pro" panose="020B0509030403020204" pitchFamily="49" charset="0"/>
                <a:ea typeface="Source Code Pro" panose="020B0509030403020204" pitchFamily="49" charset="0"/>
              </a:rPr>
              <a:t>        "valid to": "04-May-2018"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2" name="TextBox 11">
            <a:extLst>
              <a:ext uri="{FF2B5EF4-FFF2-40B4-BE49-F238E27FC236}">
                <a16:creationId xmlns:a16="http://schemas.microsoft.com/office/drawing/2014/main" id="{C54D18D0-F892-4CAD-9FFA-79B8884689EC}"/>
              </a:ext>
            </a:extLst>
          </p:cNvPr>
          <p:cNvSpPr txBox="1"/>
          <p:nvPr/>
        </p:nvSpPr>
        <p:spPr>
          <a:xfrm>
            <a:off x="1535832" y="1115452"/>
            <a:ext cx="412812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person-passport Collection</a:t>
            </a:r>
            <a:endParaRPr lang="en-IN" b="1" dirty="0">
              <a:solidFill>
                <a:schemeClr val="accent1">
                  <a:lumMod val="50000"/>
                </a:schemeClr>
              </a:solidFill>
            </a:endParaRPr>
          </a:p>
        </p:txBody>
      </p:sp>
    </p:spTree>
    <p:extLst>
      <p:ext uri="{BB962C8B-B14F-4D97-AF65-F5344CB8AC3E}">
        <p14:creationId xmlns:p14="http://schemas.microsoft.com/office/powerpoint/2010/main" val="83658723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3429000"/>
            <a:ext cx="2820438" cy="369332"/>
          </a:xfrm>
          <a:prstGeom prst="rect">
            <a:avLst/>
          </a:prstGeom>
          <a:noFill/>
        </p:spPr>
        <p:txBody>
          <a:bodyPr wrap="square">
            <a:spAutoFit/>
          </a:bodyPr>
          <a:lstStyle/>
          <a:p>
            <a:r>
              <a:rPr lang="en-IN" b="1">
                <a:solidFill>
                  <a:schemeClr val="accent1">
                    <a:lumMod val="50000"/>
                  </a:schemeClr>
                </a:solidFill>
                <a:latin typeface="Source Code Pro" panose="020B0509030403020204" pitchFamily="49" charset="0"/>
                <a:ea typeface="Source Code Pro" panose="020B0509030403020204" pitchFamily="49" charset="0"/>
              </a:rPr>
              <a:t>passport </a:t>
            </a:r>
            <a:r>
              <a:rPr lang="en-IN" b="1" dirty="0">
                <a:solidFill>
                  <a:schemeClr val="accent1">
                    <a:lumMod val="50000"/>
                  </a:schemeClr>
                </a:solidFill>
                <a:latin typeface="Source Code Pro" panose="020B0509030403020204" pitchFamily="49" charset="0"/>
                <a:ea typeface="Source Code Pro" panose="020B0509030403020204" pitchFamily="49" charset="0"/>
              </a:rPr>
              <a:t>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3861048"/>
            <a:ext cx="11389390"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.passport.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"24-July-1988", "valid to": "24-July-2008"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"04-May-1998", "valid to": "04-May-2018"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tabLst>
                <a:tab pos="261938" algn="l"/>
              </a:tabLst>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131076436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046AEE0-4443-4CBD-96A9-5689774107B6}"/>
              </a:ext>
            </a:extLst>
          </p:cNvPr>
          <p:cNvSpPr txBox="1"/>
          <p:nvPr/>
        </p:nvSpPr>
        <p:spPr>
          <a:xfrm>
            <a:off x="623392" y="1857013"/>
            <a:ext cx="11089232"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a:t>
            </a:r>
            <a:r>
              <a:rPr lang="en-IN" dirty="0">
                <a:latin typeface="Source Code Pro" panose="020B0509030403020204" pitchFamily="49" charset="0"/>
                <a:ea typeface="Source Code Pro" panose="020B0509030403020204" pitchFamily="49" charset="0"/>
                <a:cs typeface="Calibri" panose="020F0502020204030204" pitchFamily="34"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62388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"cart":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35832" y="762000"/>
            <a:ext cx="8982980" cy="369332"/>
          </a:xfrm>
          <a:prstGeom prst="rect">
            <a:avLst/>
          </a:prstGeom>
        </p:spPr>
        <p:txBody>
          <a:bodyPr wrap="square">
            <a:spAutoFit/>
          </a:bodyPr>
          <a:lstStyle/>
          <a:p>
            <a:r>
              <a:rPr lang="en-US" dirty="0"/>
              <a:t>Embedded Document Pattern.</a:t>
            </a:r>
            <a:endParaRPr lang="en-IN" dirty="0"/>
          </a:p>
        </p:txBody>
      </p:sp>
      <p:sp>
        <p:nvSpPr>
          <p:cNvPr id="10" name="TextBox 9">
            <a:extLst>
              <a:ext uri="{FF2B5EF4-FFF2-40B4-BE49-F238E27FC236}">
                <a16:creationId xmlns:a16="http://schemas.microsoft.com/office/drawing/2014/main" id="{44765F94-4226-4249-BF05-54FFC0841726}"/>
              </a:ext>
            </a:extLst>
          </p:cNvPr>
          <p:cNvSpPr txBox="1"/>
          <p:nvPr/>
        </p:nvSpPr>
        <p:spPr>
          <a:xfrm>
            <a:off x="539258" y="1340768"/>
            <a:ext cx="354051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Tree>
    <p:extLst>
      <p:ext uri="{BB962C8B-B14F-4D97-AF65-F5344CB8AC3E}">
        <p14:creationId xmlns:p14="http://schemas.microsoft.com/office/powerpoint/2010/main" val="101914003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24000" y="762000"/>
            <a:ext cx="8994812" cy="369332"/>
          </a:xfrm>
          <a:prstGeom prst="rect">
            <a:avLst/>
          </a:prstGeom>
        </p:spPr>
        <p:txBody>
          <a:bodyPr wrap="square">
            <a:spAutoFit/>
          </a:bodyPr>
          <a:lstStyle/>
          <a:p>
            <a:r>
              <a:rPr lang="en-US" dirty="0"/>
              <a:t>Subset Pattern.</a:t>
            </a:r>
            <a:endParaRPr lang="en-IN" dirty="0"/>
          </a:p>
        </p:txBody>
      </p:sp>
      <p:sp>
        <p:nvSpPr>
          <p:cNvPr id="7" name="TextBox 6">
            <a:extLst>
              <a:ext uri="{FF2B5EF4-FFF2-40B4-BE49-F238E27FC236}">
                <a16:creationId xmlns:a16="http://schemas.microsoft.com/office/drawing/2014/main" id="{80894CDD-198E-4356-A005-13E6172355E6}"/>
              </a:ext>
            </a:extLst>
          </p:cNvPr>
          <p:cNvSpPr txBox="1"/>
          <p:nvPr/>
        </p:nvSpPr>
        <p:spPr>
          <a:xfrm>
            <a:off x="544214" y="1310826"/>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08944" y="3429000"/>
            <a:ext cx="3528686"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
        <p:nvSpPr>
          <p:cNvPr id="11" name="TextBox 10">
            <a:extLst>
              <a:ext uri="{FF2B5EF4-FFF2-40B4-BE49-F238E27FC236}">
                <a16:creationId xmlns:a16="http://schemas.microsoft.com/office/drawing/2014/main" id="{4A517C6D-3D5E-4FF0-9F4B-F5482969D99D}"/>
              </a:ext>
            </a:extLst>
          </p:cNvPr>
          <p:cNvSpPr txBox="1"/>
          <p:nvPr/>
        </p:nvSpPr>
        <p:spPr>
          <a:xfrm>
            <a:off x="540000" y="1796400"/>
            <a:ext cx="9054155"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B77EDF64-00E2-450D-A388-484F44B66662}"/>
              </a:ext>
            </a:extLst>
          </p:cNvPr>
          <p:cNvSpPr txBox="1"/>
          <p:nvPr/>
        </p:nvSpPr>
        <p:spPr>
          <a:xfrm>
            <a:off x="540000" y="3862800"/>
            <a:ext cx="11100616" cy="2308324"/>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428183548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1,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2,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"mongodb"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3,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"hbase"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4,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"pig"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5,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"python"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6,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"neo4j"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7,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"javascript"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8,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books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4737918"/>
            <a:ext cx="282043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author 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5169966"/>
            <a:ext cx="1138939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id: 1,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1, 3, 5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2,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2, 4, 6, 8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3,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"vrushali"</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1, 3, 4, 6, 7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TextBox 10">
            <a:extLst>
              <a:ext uri="{FF2B5EF4-FFF2-40B4-BE49-F238E27FC236}">
                <a16:creationId xmlns:a16="http://schemas.microsoft.com/office/drawing/2014/main" id="{B46003FB-C385-4038-B73A-BE2CF7FD54EB}"/>
              </a:ext>
            </a:extLst>
          </p:cNvPr>
          <p:cNvSpPr txBox="1"/>
          <p:nvPr/>
        </p:nvSpPr>
        <p:spPr>
          <a:xfrm>
            <a:off x="4727848" y="756190"/>
            <a:ext cx="7436544"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"books",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"bookID",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"Book Information"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39094895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methods</a:t>
            </a:r>
          </a:p>
        </p:txBody>
      </p:sp>
      <p:sp>
        <p:nvSpPr>
          <p:cNvPr id="7" name="TextBox 6">
            <a:extLst>
              <a:ext uri="{FF2B5EF4-FFF2-40B4-BE49-F238E27FC236}">
                <a16:creationId xmlns:a16="http://schemas.microsoft.com/office/drawing/2014/main" id="{499B44B3-36AA-45FF-BB81-4841A8C09041}"/>
              </a:ext>
            </a:extLst>
          </p:cNvPr>
          <p:cNvSpPr txBox="1"/>
          <p:nvPr/>
        </p:nvSpPr>
        <p:spPr>
          <a:xfrm>
            <a:off x="407368" y="1196752"/>
            <a:ext cx="11377264" cy="1384995"/>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"bread"</a:t>
            </a:r>
            <a:r>
              <a:rPr lang="en-IN" dirty="0">
                <a:latin typeface="Source Code Pro" panose="020B0509030403020204" pitchFamily="49" charset="0"/>
                <a:ea typeface="Source Code Pro" panose="020B0509030403020204" pitchFamily="49" charset="0"/>
              </a:rPr>
              <a:t>, price: </a:t>
            </a:r>
            <a:r>
              <a:rPr lang="en-IN" dirty="0">
                <a:solidFill>
                  <a:srgbClr val="994646"/>
                </a:solidFill>
                <a:latin typeface="Source Code Pro" panose="020B0509030403020204" pitchFamily="49" charset="0"/>
                <a:ea typeface="Source Code Pro" panose="020B0509030403020204" pitchFamily="49" charset="0"/>
              </a:rPr>
              <a:t>45</a:t>
            </a:r>
            <a:r>
              <a:rPr lang="en-IN" dirty="0">
                <a:latin typeface="Source Code Pro" panose="020B0509030403020204" pitchFamily="49" charset="0"/>
                <a:ea typeface="Source Code Pro" panose="020B0509030403020204" pitchFamily="49"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rgbClr val="994646"/>
                </a:solidFill>
                <a:latin typeface="Source Code Pro" panose="020B0509030403020204" pitchFamily="49" charset="0"/>
                <a:ea typeface="Source Code Pro" panose="020B0509030403020204" pitchFamily="49" charset="0"/>
              </a:rPr>
              <a:t>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"cart.3":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"cart":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56275006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var bulk = db.collection.initializeUnorderedBulkOp()</a:t>
            </a:r>
            <a:endParaRPr lang="en-US" dirty="0"/>
          </a:p>
        </p:txBody>
      </p:sp>
      <p:sp>
        <p:nvSpPr>
          <p:cNvPr id="3" name="Rectangle 2"/>
          <p:cNvSpPr/>
          <p:nvPr/>
        </p:nvSpPr>
        <p:spPr>
          <a:xfrm>
            <a:off x="1943100" y="3593069"/>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76208663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32903</TotalTime>
  <Words>17171</Words>
  <Application>Microsoft Office PowerPoint</Application>
  <PresentationFormat>Widescreen</PresentationFormat>
  <Paragraphs>1756</Paragraphs>
  <Slides>217</Slides>
  <Notes>3</Notes>
  <HiddenSlides>3</HiddenSlides>
  <MMClips>0</MMClips>
  <ScaleCrop>false</ScaleCrop>
  <HeadingPairs>
    <vt:vector size="6" baseType="variant">
      <vt:variant>
        <vt:lpstr>Fonts Used</vt:lpstr>
      </vt:variant>
      <vt:variant>
        <vt:i4>23</vt:i4>
      </vt:variant>
      <vt:variant>
        <vt:lpstr>Theme</vt:lpstr>
      </vt:variant>
      <vt:variant>
        <vt:i4>1</vt:i4>
      </vt:variant>
      <vt:variant>
        <vt:lpstr>Slide Titles</vt:lpstr>
      </vt:variant>
      <vt:variant>
        <vt:i4>217</vt:i4>
      </vt:variant>
    </vt:vector>
  </HeadingPairs>
  <TitlesOfParts>
    <vt:vector size="241" baseType="lpstr">
      <vt:lpstr>SimSun</vt:lpstr>
      <vt:lpstr>Akzidenz</vt:lpstr>
      <vt:lpstr>-apple-system</vt:lpstr>
      <vt:lpstr>Arial</vt:lpstr>
      <vt:lpstr>Arial</vt:lpstr>
      <vt:lpstr>Bookman Old Style</vt:lpstr>
      <vt:lpstr>Calibri</vt:lpstr>
      <vt:lpstr>Cambria</vt:lpstr>
      <vt:lpstr>Consolas</vt:lpstr>
      <vt:lpstr>Gill Sans MT</vt:lpstr>
      <vt:lpstr>Gill Sans MT (Body)</vt:lpstr>
      <vt:lpstr>Liberation Mono</vt:lpstr>
      <vt:lpstr>Palatino Linotype</vt:lpstr>
      <vt:lpstr>Segoe Print</vt:lpstr>
      <vt:lpstr>Segoe UI</vt:lpstr>
      <vt:lpstr>Segoe UI Emoji</vt:lpstr>
      <vt:lpstr>Segoe UI Light</vt:lpstr>
      <vt:lpstr>Source Code Pro</vt:lpstr>
      <vt:lpstr>Symbol</vt:lpstr>
      <vt:lpstr>ui-monospace</vt:lpstr>
      <vt:lpstr>Verdana</vt:lpstr>
      <vt:lpstr>Wingdings</vt:lpstr>
      <vt:lpstr>Wingdings 3</vt:lpstr>
      <vt:lpstr>Origin</vt:lpstr>
      <vt:lpstr>Database Technologies - MongoDB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saleel.bagde@hotmail.com</cp:lastModifiedBy>
  <cp:revision>6740</cp:revision>
  <dcterms:created xsi:type="dcterms:W3CDTF">2015-10-09T06:09:34Z</dcterms:created>
  <dcterms:modified xsi:type="dcterms:W3CDTF">2022-06-07T11:08:54Z</dcterms:modified>
</cp:coreProperties>
</file>