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1"/>
  </p:notesMasterIdLst>
  <p:sldIdLst>
    <p:sldId id="257" r:id="rId2"/>
    <p:sldId id="1118" r:id="rId3"/>
    <p:sldId id="1119" r:id="rId4"/>
    <p:sldId id="472" r:id="rId5"/>
    <p:sldId id="1462" r:id="rId6"/>
    <p:sldId id="1482" r:id="rId7"/>
    <p:sldId id="1094" r:id="rId8"/>
    <p:sldId id="1095" r:id="rId9"/>
    <p:sldId id="1123" r:id="rId10"/>
    <p:sldId id="1124" r:id="rId11"/>
    <p:sldId id="1231" r:id="rId12"/>
    <p:sldId id="1232" r:id="rId13"/>
    <p:sldId id="1282" r:id="rId14"/>
    <p:sldId id="1221" r:id="rId15"/>
    <p:sldId id="1222" r:id="rId16"/>
    <p:sldId id="1277" r:id="rId17"/>
    <p:sldId id="598" r:id="rId18"/>
    <p:sldId id="326" r:id="rId19"/>
    <p:sldId id="1235" r:id="rId20"/>
    <p:sldId id="1086" r:id="rId21"/>
    <p:sldId id="579" r:id="rId22"/>
    <p:sldId id="1429" r:id="rId23"/>
    <p:sldId id="1234" r:id="rId24"/>
    <p:sldId id="1344" r:id="rId25"/>
    <p:sldId id="1121" r:id="rId26"/>
    <p:sldId id="1122" r:id="rId27"/>
    <p:sldId id="599" r:id="rId28"/>
    <p:sldId id="271" r:id="rId29"/>
    <p:sldId id="315" r:id="rId30"/>
    <p:sldId id="314" r:id="rId31"/>
    <p:sldId id="600" r:id="rId32"/>
    <p:sldId id="1416" r:id="rId33"/>
    <p:sldId id="601" r:id="rId34"/>
    <p:sldId id="500" r:id="rId35"/>
    <p:sldId id="321" r:id="rId36"/>
    <p:sldId id="1286" r:id="rId37"/>
    <p:sldId id="901" r:id="rId38"/>
    <p:sldId id="902" r:id="rId39"/>
    <p:sldId id="603" r:id="rId40"/>
    <p:sldId id="499" r:id="rId41"/>
    <p:sldId id="604" r:id="rId42"/>
    <p:sldId id="489" r:id="rId43"/>
    <p:sldId id="1483" r:id="rId44"/>
    <p:sldId id="1284" r:id="rId45"/>
    <p:sldId id="1485" r:id="rId46"/>
    <p:sldId id="501" r:id="rId47"/>
    <p:sldId id="1486" r:id="rId48"/>
    <p:sldId id="955" r:id="rId49"/>
    <p:sldId id="1487" r:id="rId50"/>
    <p:sldId id="1278" r:id="rId51"/>
    <p:sldId id="1351" r:id="rId52"/>
    <p:sldId id="1098" r:id="rId53"/>
    <p:sldId id="535" r:id="rId54"/>
    <p:sldId id="536" r:id="rId55"/>
    <p:sldId id="537" r:id="rId56"/>
    <p:sldId id="606" r:id="rId57"/>
    <p:sldId id="538" r:id="rId58"/>
    <p:sldId id="883" r:id="rId59"/>
    <p:sldId id="898" r:id="rId60"/>
    <p:sldId id="900" r:id="rId61"/>
    <p:sldId id="1236" r:id="rId62"/>
    <p:sldId id="842" r:id="rId63"/>
    <p:sldId id="1354" r:id="rId64"/>
    <p:sldId id="1171" r:id="rId65"/>
    <p:sldId id="1192" r:id="rId66"/>
    <p:sldId id="1237" r:id="rId67"/>
    <p:sldId id="843" r:id="rId68"/>
    <p:sldId id="1366" r:id="rId69"/>
    <p:sldId id="1172" r:id="rId70"/>
    <p:sldId id="1193" r:id="rId71"/>
    <p:sldId id="1238" r:id="rId72"/>
    <p:sldId id="844" r:id="rId73"/>
    <p:sldId id="1239" r:id="rId74"/>
    <p:sldId id="845" r:id="rId75"/>
    <p:sldId id="1173" r:id="rId76"/>
    <p:sldId id="1276" r:id="rId77"/>
    <p:sldId id="267" r:id="rId78"/>
    <p:sldId id="272" r:id="rId79"/>
    <p:sldId id="273" r:id="rId80"/>
    <p:sldId id="1178" r:id="rId81"/>
    <p:sldId id="580" r:id="rId82"/>
    <p:sldId id="1040" r:id="rId83"/>
    <p:sldId id="621" r:id="rId84"/>
    <p:sldId id="615" r:id="rId85"/>
    <p:sldId id="506" r:id="rId86"/>
    <p:sldId id="803" r:id="rId87"/>
    <p:sldId id="804" r:id="rId88"/>
    <p:sldId id="791" r:id="rId89"/>
    <p:sldId id="793" r:id="rId90"/>
    <p:sldId id="794" r:id="rId91"/>
    <p:sldId id="795" r:id="rId92"/>
    <p:sldId id="618" r:id="rId93"/>
    <p:sldId id="619" r:id="rId94"/>
    <p:sldId id="699" r:id="rId95"/>
    <p:sldId id="504" r:id="rId96"/>
    <p:sldId id="285" r:id="rId97"/>
    <p:sldId id="286" r:id="rId98"/>
    <p:sldId id="1406" r:id="rId99"/>
    <p:sldId id="1287" r:id="rId100"/>
    <p:sldId id="290" r:id="rId101"/>
    <p:sldId id="291" r:id="rId102"/>
    <p:sldId id="829" r:id="rId103"/>
    <p:sldId id="1461" r:id="rId104"/>
    <p:sldId id="830" r:id="rId105"/>
    <p:sldId id="673" r:id="rId106"/>
    <p:sldId id="1470" r:id="rId107"/>
    <p:sldId id="674" r:id="rId108"/>
    <p:sldId id="1148" r:id="rId109"/>
    <p:sldId id="1149" r:id="rId110"/>
    <p:sldId id="1288" r:id="rId111"/>
    <p:sldId id="1464" r:id="rId112"/>
    <p:sldId id="1126" r:id="rId113"/>
    <p:sldId id="379" r:id="rId114"/>
    <p:sldId id="953" r:id="rId115"/>
    <p:sldId id="373" r:id="rId116"/>
    <p:sldId id="640" r:id="rId117"/>
    <p:sldId id="641" r:id="rId118"/>
    <p:sldId id="1474" r:id="rId119"/>
    <p:sldId id="1475" r:id="rId120"/>
    <p:sldId id="1476" r:id="rId121"/>
    <p:sldId id="1477" r:id="rId122"/>
    <p:sldId id="1478" r:id="rId123"/>
    <p:sldId id="1494" r:id="rId124"/>
    <p:sldId id="1479" r:id="rId125"/>
    <p:sldId id="1480" r:id="rId126"/>
    <p:sldId id="1481" r:id="rId127"/>
    <p:sldId id="386" r:id="rId128"/>
    <p:sldId id="654" r:id="rId129"/>
    <p:sldId id="397" r:id="rId130"/>
    <p:sldId id="657" r:id="rId131"/>
    <p:sldId id="851" r:id="rId132"/>
    <p:sldId id="331" r:id="rId133"/>
    <p:sldId id="1245" r:id="rId134"/>
    <p:sldId id="1156" r:id="rId135"/>
    <p:sldId id="1394" r:id="rId136"/>
    <p:sldId id="1395" r:id="rId137"/>
    <p:sldId id="1401" r:id="rId138"/>
    <p:sldId id="1402" r:id="rId139"/>
    <p:sldId id="686" r:id="rId140"/>
    <p:sldId id="1207" r:id="rId141"/>
    <p:sldId id="302" r:id="rId142"/>
    <p:sldId id="1421" r:id="rId143"/>
    <p:sldId id="1130" r:id="rId144"/>
    <p:sldId id="1265" r:id="rId145"/>
    <p:sldId id="305" r:id="rId146"/>
    <p:sldId id="1266" r:id="rId147"/>
    <p:sldId id="306" r:id="rId148"/>
    <p:sldId id="308" r:id="rId149"/>
    <p:sldId id="1131" r:id="rId150"/>
    <p:sldId id="1267" r:id="rId151"/>
    <p:sldId id="1132" r:id="rId152"/>
    <p:sldId id="1268" r:id="rId153"/>
    <p:sldId id="1133" r:id="rId154"/>
    <p:sldId id="313" r:id="rId155"/>
    <p:sldId id="1204" r:id="rId156"/>
    <p:sldId id="1134" r:id="rId157"/>
    <p:sldId id="1242" r:id="rId158"/>
    <p:sldId id="1269" r:id="rId159"/>
    <p:sldId id="1137" r:id="rId160"/>
    <p:sldId id="1270" r:id="rId161"/>
    <p:sldId id="1138" r:id="rId162"/>
    <p:sldId id="1141" r:id="rId163"/>
    <p:sldId id="1142" r:id="rId164"/>
    <p:sldId id="1143" r:id="rId165"/>
    <p:sldId id="1154" r:id="rId166"/>
    <p:sldId id="1155" r:id="rId167"/>
    <p:sldId id="1145" r:id="rId168"/>
    <p:sldId id="1061" r:id="rId169"/>
    <p:sldId id="1062" r:id="rId170"/>
    <p:sldId id="1063" r:id="rId171"/>
    <p:sldId id="1253" r:id="rId172"/>
    <p:sldId id="1255" r:id="rId173"/>
    <p:sldId id="1500" r:id="rId174"/>
    <p:sldId id="1257" r:id="rId175"/>
    <p:sldId id="1260" r:id="rId176"/>
    <p:sldId id="1064" r:id="rId177"/>
    <p:sldId id="1065" r:id="rId178"/>
    <p:sldId id="360" r:id="rId179"/>
    <p:sldId id="801" r:id="rId180"/>
    <p:sldId id="507" r:id="rId181"/>
    <p:sldId id="529" r:id="rId182"/>
    <p:sldId id="393" r:id="rId183"/>
    <p:sldId id="395" r:id="rId184"/>
    <p:sldId id="947" r:id="rId185"/>
    <p:sldId id="1424" r:id="rId186"/>
    <p:sldId id="702" r:id="rId187"/>
    <p:sldId id="531" r:id="rId188"/>
    <p:sldId id="853" r:id="rId189"/>
    <p:sldId id="1102" r:id="rId190"/>
    <p:sldId id="545" r:id="rId191"/>
    <p:sldId id="533" r:id="rId192"/>
    <p:sldId id="534" r:id="rId193"/>
    <p:sldId id="542" r:id="rId194"/>
    <p:sldId id="546" r:id="rId195"/>
    <p:sldId id="522" r:id="rId196"/>
    <p:sldId id="526" r:id="rId197"/>
    <p:sldId id="524" r:id="rId198"/>
    <p:sldId id="548" r:id="rId199"/>
    <p:sldId id="773" r:id="rId200"/>
    <p:sldId id="549" r:id="rId201"/>
    <p:sldId id="550" r:id="rId202"/>
    <p:sldId id="547" r:id="rId203"/>
    <p:sldId id="515" r:id="rId204"/>
    <p:sldId id="516" r:id="rId205"/>
    <p:sldId id="517" r:id="rId206"/>
    <p:sldId id="551" r:id="rId207"/>
    <p:sldId id="554" r:id="rId208"/>
    <p:sldId id="555" r:id="rId209"/>
    <p:sldId id="1386" r:id="rId210"/>
    <p:sldId id="558" r:id="rId211"/>
    <p:sldId id="1467" r:id="rId212"/>
    <p:sldId id="1468" r:id="rId213"/>
    <p:sldId id="1419" r:id="rId214"/>
    <p:sldId id="562" r:id="rId215"/>
    <p:sldId id="563" r:id="rId216"/>
    <p:sldId id="1296" r:id="rId217"/>
    <p:sldId id="1059" r:id="rId218"/>
    <p:sldId id="1060" r:id="rId219"/>
    <p:sldId id="576" r:id="rId220"/>
    <p:sldId id="824" r:id="rId221"/>
    <p:sldId id="577" r:id="rId222"/>
    <p:sldId id="1335" r:id="rId223"/>
    <p:sldId id="1336" r:id="rId224"/>
    <p:sldId id="625" r:id="rId225"/>
    <p:sldId id="1150" r:id="rId226"/>
    <p:sldId id="1240" r:id="rId227"/>
    <p:sldId id="1152" r:id="rId228"/>
    <p:sldId id="1153" r:id="rId229"/>
    <p:sldId id="402" r:id="rId230"/>
    <p:sldId id="403" r:id="rId231"/>
    <p:sldId id="404" r:id="rId232"/>
    <p:sldId id="421" r:id="rId233"/>
    <p:sldId id="564" r:id="rId234"/>
    <p:sldId id="1364" r:id="rId235"/>
    <p:sldId id="820" r:id="rId236"/>
    <p:sldId id="798" r:id="rId237"/>
    <p:sldId id="1215" r:id="rId238"/>
    <p:sldId id="1212" r:id="rId239"/>
    <p:sldId id="1213" r:id="rId240"/>
    <p:sldId id="1210" r:id="rId241"/>
    <p:sldId id="1151" r:id="rId242"/>
    <p:sldId id="443" r:id="rId243"/>
    <p:sldId id="445" r:id="rId244"/>
    <p:sldId id="446" r:id="rId245"/>
    <p:sldId id="1283" r:id="rId246"/>
    <p:sldId id="440" r:id="rId247"/>
    <p:sldId id="570" r:id="rId248"/>
    <p:sldId id="453" r:id="rId249"/>
    <p:sldId id="574" r:id="rId250"/>
    <p:sldId id="1165" r:id="rId251"/>
    <p:sldId id="1166" r:id="rId252"/>
    <p:sldId id="587" r:id="rId253"/>
    <p:sldId id="675" r:id="rId254"/>
    <p:sldId id="588" r:id="rId255"/>
    <p:sldId id="856" r:id="rId256"/>
    <p:sldId id="857" r:id="rId257"/>
    <p:sldId id="706" r:id="rId258"/>
    <p:sldId id="589" r:id="rId259"/>
    <p:sldId id="707" r:id="rId260"/>
    <p:sldId id="815" r:id="rId261"/>
    <p:sldId id="979" r:id="rId262"/>
    <p:sldId id="982" r:id="rId263"/>
    <p:sldId id="709" r:id="rId264"/>
    <p:sldId id="594" r:id="rId265"/>
    <p:sldId id="336" r:id="rId266"/>
    <p:sldId id="337" r:id="rId267"/>
    <p:sldId id="748" r:id="rId268"/>
    <p:sldId id="1034" r:id="rId269"/>
    <p:sldId id="508" r:id="rId270"/>
    <p:sldId id="623" r:id="rId271"/>
    <p:sldId id="1035" r:id="rId272"/>
    <p:sldId id="1196" r:id="rId273"/>
    <p:sldId id="1036" r:id="rId274"/>
    <p:sldId id="626" r:id="rId275"/>
    <p:sldId id="1037" r:id="rId276"/>
    <p:sldId id="629" r:id="rId277"/>
    <p:sldId id="1038" r:id="rId278"/>
    <p:sldId id="630" r:id="rId279"/>
    <p:sldId id="1039" r:id="rId280"/>
    <p:sldId id="818" r:id="rId281"/>
    <p:sldId id="913" r:id="rId282"/>
    <p:sldId id="1084" r:id="rId283"/>
    <p:sldId id="751" r:id="rId284"/>
    <p:sldId id="352" r:id="rId285"/>
    <p:sldId id="633" r:id="rId286"/>
    <p:sldId id="727" r:id="rId287"/>
    <p:sldId id="781" r:id="rId288"/>
    <p:sldId id="730" r:id="rId289"/>
    <p:sldId id="354" r:id="rId290"/>
    <p:sldId id="735" r:id="rId291"/>
    <p:sldId id="738" r:id="rId292"/>
    <p:sldId id="774" r:id="rId293"/>
    <p:sldId id="737" r:id="rId294"/>
    <p:sldId id="740" r:id="rId295"/>
    <p:sldId id="1448" r:id="rId296"/>
    <p:sldId id="1449" r:id="rId297"/>
    <p:sldId id="1450" r:id="rId298"/>
    <p:sldId id="609" r:id="rId299"/>
    <p:sldId id="610" r:id="rId300"/>
    <p:sldId id="703" r:id="rId301"/>
    <p:sldId id="611" r:id="rId302"/>
    <p:sldId id="704" r:id="rId303"/>
    <p:sldId id="613" r:id="rId304"/>
    <p:sldId id="705" r:id="rId305"/>
    <p:sldId id="614" r:id="rId306"/>
    <p:sldId id="732" r:id="rId307"/>
    <p:sldId id="758" r:id="rId308"/>
    <p:sldId id="759" r:id="rId309"/>
    <p:sldId id="1417" r:id="rId310"/>
    <p:sldId id="840" r:id="rId311"/>
    <p:sldId id="841" r:id="rId312"/>
    <p:sldId id="766" r:id="rId313"/>
    <p:sldId id="767" r:id="rId314"/>
    <p:sldId id="776" r:id="rId315"/>
    <p:sldId id="752" r:id="rId316"/>
    <p:sldId id="764" r:id="rId317"/>
    <p:sldId id="765" r:id="rId318"/>
    <p:sldId id="1472" r:id="rId319"/>
    <p:sldId id="943" r:id="rId320"/>
    <p:sldId id="755" r:id="rId321"/>
    <p:sldId id="754" r:id="rId322"/>
    <p:sldId id="777" r:id="rId323"/>
    <p:sldId id="762" r:id="rId324"/>
    <p:sldId id="763" r:id="rId325"/>
    <p:sldId id="769" r:id="rId326"/>
    <p:sldId id="1398" r:id="rId327"/>
    <p:sldId id="770" r:id="rId328"/>
    <p:sldId id="873" r:id="rId329"/>
    <p:sldId id="875" r:id="rId330"/>
    <p:sldId id="1469" r:id="rId331"/>
    <p:sldId id="1412" r:id="rId332"/>
    <p:sldId id="952" r:id="rId333"/>
    <p:sldId id="1348" r:id="rId334"/>
    <p:sldId id="1349" r:id="rId335"/>
    <p:sldId id="1396" r:id="rId336"/>
    <p:sldId id="1397" r:id="rId337"/>
    <p:sldId id="1350" r:id="rId338"/>
    <p:sldId id="761" r:id="rId339"/>
    <p:sldId id="1404" r:id="rId340"/>
    <p:sldId id="861" r:id="rId341"/>
    <p:sldId id="862" r:id="rId342"/>
    <p:sldId id="756" r:id="rId343"/>
    <p:sldId id="771" r:id="rId344"/>
    <p:sldId id="876" r:id="rId345"/>
    <p:sldId id="1471" r:id="rId346"/>
    <p:sldId id="1393" r:id="rId347"/>
    <p:sldId id="1389" r:id="rId348"/>
    <p:sldId id="1457" r:id="rId349"/>
    <p:sldId id="1458" r:id="rId350"/>
    <p:sldId id="1459" r:id="rId351"/>
    <p:sldId id="1428" r:id="rId352"/>
    <p:sldId id="778" r:id="rId353"/>
    <p:sldId id="779" r:id="rId354"/>
    <p:sldId id="834" r:id="rId355"/>
    <p:sldId id="780" r:id="rId356"/>
    <p:sldId id="833" r:id="rId357"/>
    <p:sldId id="783" r:id="rId358"/>
    <p:sldId id="880" r:id="rId359"/>
    <p:sldId id="881" r:id="rId360"/>
    <p:sldId id="879" r:id="rId361"/>
    <p:sldId id="866" r:id="rId362"/>
    <p:sldId id="1341" r:id="rId363"/>
    <p:sldId id="1390" r:id="rId364"/>
    <p:sldId id="1391" r:id="rId365"/>
    <p:sldId id="878" r:id="rId366"/>
    <p:sldId id="867" r:id="rId367"/>
    <p:sldId id="868" r:id="rId368"/>
    <p:sldId id="870" r:id="rId369"/>
    <p:sldId id="1241" r:id="rId370"/>
    <p:sldId id="1411" r:id="rId371"/>
    <p:sldId id="869" r:id="rId372"/>
    <p:sldId id="1342" r:id="rId373"/>
    <p:sldId id="1367" r:id="rId374"/>
    <p:sldId id="1377" r:id="rId375"/>
    <p:sldId id="1379" r:id="rId376"/>
    <p:sldId id="1368" r:id="rId377"/>
    <p:sldId id="1369" r:id="rId378"/>
    <p:sldId id="1380" r:id="rId379"/>
    <p:sldId id="1381" r:id="rId380"/>
    <p:sldId id="1370" r:id="rId381"/>
    <p:sldId id="1371" r:id="rId382"/>
    <p:sldId id="1372" r:id="rId383"/>
    <p:sldId id="1373" r:id="rId384"/>
    <p:sldId id="1374" r:id="rId385"/>
    <p:sldId id="1375" r:id="rId386"/>
    <p:sldId id="1033" r:id="rId387"/>
    <p:sldId id="1021" r:id="rId388"/>
    <p:sldId id="1022" r:id="rId389"/>
    <p:sldId id="1023" r:id="rId390"/>
    <p:sldId id="1024" r:id="rId391"/>
    <p:sldId id="1025" r:id="rId392"/>
    <p:sldId id="1027" r:id="rId393"/>
    <p:sldId id="1028" r:id="rId394"/>
    <p:sldId id="1029" r:id="rId395"/>
    <p:sldId id="1030" r:id="rId396"/>
    <p:sldId id="1032" r:id="rId397"/>
    <p:sldId id="1031" r:id="rId398"/>
    <p:sldId id="885" r:id="rId399"/>
    <p:sldId id="1074" r:id="rId400"/>
    <p:sldId id="976" r:id="rId401"/>
    <p:sldId id="933" r:id="rId402"/>
    <p:sldId id="954" r:id="rId403"/>
    <p:sldId id="788" r:id="rId404"/>
    <p:sldId id="1502" r:id="rId405"/>
    <p:sldId id="1456" r:id="rId406"/>
    <p:sldId id="1489" r:id="rId407"/>
    <p:sldId id="1503" r:id="rId408"/>
    <p:sldId id="1493" r:id="rId409"/>
    <p:sldId id="1495" r:id="rId4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63122"/>
    <a:srgbClr val="CAA496"/>
    <a:srgbClr val="FD8603"/>
    <a:srgbClr val="41C60C"/>
    <a:srgbClr val="5E4C34"/>
    <a:srgbClr val="7E007E"/>
    <a:srgbClr val="164404"/>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presProps" Target="presProps.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theme" Target="theme/theme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commentAuthors" Target="commentAuthors.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tableStyles" Target="tableStyles.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a:t>
            </a:fld>
            <a:endParaRPr lang="en-IN"/>
          </a:p>
        </p:txBody>
      </p:sp>
    </p:spTree>
    <p:extLst>
      <p:ext uri="{BB962C8B-B14F-4D97-AF65-F5344CB8AC3E}">
        <p14:creationId xmlns:p14="http://schemas.microsoft.com/office/powerpoint/2010/main" val="4090115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358808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166</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1941672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205</a:t>
            </a:fld>
            <a:endParaRPr lang="en-IN"/>
          </a:p>
        </p:txBody>
      </p:sp>
    </p:spTree>
    <p:extLst>
      <p:ext uri="{BB962C8B-B14F-4D97-AF65-F5344CB8AC3E}">
        <p14:creationId xmlns:p14="http://schemas.microsoft.com/office/powerpoint/2010/main" val="1476116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244</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337</a:t>
            </a:fld>
            <a:endParaRPr lang="en-US"/>
          </a:p>
        </p:txBody>
      </p:sp>
    </p:spTree>
    <p:extLst>
      <p:ext uri="{BB962C8B-B14F-4D97-AF65-F5344CB8AC3E}">
        <p14:creationId xmlns:p14="http://schemas.microsoft.com/office/powerpoint/2010/main" val="42798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4</a:t>
            </a:fld>
            <a:endParaRPr lang="en-IN"/>
          </a:p>
        </p:txBody>
      </p:sp>
    </p:spTree>
    <p:extLst>
      <p:ext uri="{BB962C8B-B14F-4D97-AF65-F5344CB8AC3E}">
        <p14:creationId xmlns:p14="http://schemas.microsoft.com/office/powerpoint/2010/main" val="1633581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132</a:t>
            </a:fld>
            <a:endParaRPr lang="en-IN"/>
          </a:p>
        </p:txBody>
      </p:sp>
    </p:spTree>
    <p:extLst>
      <p:ext uri="{BB962C8B-B14F-4D97-AF65-F5344CB8AC3E}">
        <p14:creationId xmlns:p14="http://schemas.microsoft.com/office/powerpoint/2010/main" val="313149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141</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142</a:t>
            </a:fld>
            <a:endParaRPr lang="en-IN"/>
          </a:p>
        </p:txBody>
      </p:sp>
    </p:spTree>
    <p:extLst>
      <p:ext uri="{BB962C8B-B14F-4D97-AF65-F5344CB8AC3E}">
        <p14:creationId xmlns:p14="http://schemas.microsoft.com/office/powerpoint/2010/main" val="2331970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144</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146</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150</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213326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4.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7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image" Target="../media/image95.gi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C70CCFD-3886-15EB-7B14-5A1CCEE6E28C}"/>
              </a:ext>
            </a:extLst>
          </p:cNvPr>
          <p:cNvPicPr>
            <a:picLocks noChangeAspect="1"/>
          </p:cNvPicPr>
          <p:nvPr/>
        </p:nvPicPr>
        <p:blipFill>
          <a:blip r:embed="rId2"/>
          <a:stretch>
            <a:fillRect/>
          </a:stretch>
        </p:blipFill>
        <p:spPr>
          <a:xfrm>
            <a:off x="5714662" y="2492896"/>
            <a:ext cx="6430010" cy="3014067"/>
          </a:xfrm>
          <a:prstGeom prst="rect">
            <a:avLst/>
          </a:prstGeom>
        </p:spPr>
      </p:pic>
      <p:sp>
        <p:nvSpPr>
          <p:cNvPr id="4" name="Rectangle 3"/>
          <p:cNvSpPr/>
          <p:nvPr/>
        </p:nvSpPr>
        <p:spPr>
          <a:xfrm>
            <a:off x="335360" y="620688"/>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1556792"/>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223458" y="3186268"/>
            <a:ext cx="4864430" cy="707886"/>
          </a:xfrm>
          <a:prstGeom prst="rect">
            <a:avLst/>
          </a:prstGeom>
          <a:noFill/>
        </p:spPr>
        <p:txBody>
          <a:bodyPr wrap="square">
            <a:spAutoFit/>
          </a:bodyPr>
          <a:lstStyle/>
          <a:p>
            <a:r>
              <a:rPr lang="en-IN" sz="2000" b="1" dirty="0">
                <a:solidFill>
                  <a:srgbClr val="00B050"/>
                </a:solidFill>
                <a:latin typeface="Arial" panose="020B0604020202020204" pitchFamily="34" charset="0"/>
                <a:cs typeface="Arial" panose="020B0604020202020204" pitchFamily="34" charset="0"/>
              </a:rPr>
              <a:t>Primary/Foreign key</a:t>
            </a:r>
            <a:r>
              <a:rPr lang="en-IN" sz="2000" dirty="0">
                <a:solidFill>
                  <a:srgbClr val="00B05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5120605"/>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5120605"/>
            <a:ext cx="4288366"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constraint</a:t>
            </a:r>
          </a:p>
          <a:p>
            <a:pPr marL="177800" indent="-17780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referential integrity constraint.</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graphicFrame>
        <p:nvGraphicFramePr>
          <p:cNvPr id="2" name="Table 1"/>
          <p:cNvGraphicFramePr>
            <a:graphicFrameLocks noGrp="1"/>
          </p:cNvGraphicFramePr>
          <p:nvPr/>
        </p:nvGraphicFramePr>
        <p:xfrm>
          <a:off x="1166778" y="764704"/>
          <a:ext cx="10215634" cy="1854200"/>
        </p:xfrm>
        <a:graphic>
          <a:graphicData uri="http://schemas.openxmlformats.org/drawingml/2006/table">
            <a:tbl>
              <a:tblPr firstRow="1" bandRow="1">
                <a:tableStyleId>{7E9639D4-E3E2-4D34-9284-5A2195B3D0D7}</a:tableStyleId>
              </a:tblPr>
              <a:tblGrid>
                <a:gridCol w="3346501">
                  <a:extLst>
                    <a:ext uri="{9D8B030D-6E8A-4147-A177-3AD203B41FA5}">
                      <a16:colId xmlns:a16="http://schemas.microsoft.com/office/drawing/2014/main" val="20000"/>
                    </a:ext>
                  </a:extLst>
                </a:gridCol>
                <a:gridCol w="2641974">
                  <a:extLst>
                    <a:ext uri="{9D8B030D-6E8A-4147-A177-3AD203B41FA5}">
                      <a16:colId xmlns:a16="http://schemas.microsoft.com/office/drawing/2014/main" val="20001"/>
                    </a:ext>
                  </a:extLst>
                </a:gridCol>
                <a:gridCol w="4227159">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YEAR</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lang="en-US" sz="1600" dirty="0">
                          <a:solidFill>
                            <a:schemeClr val="tx1"/>
                          </a:solidFill>
                          <a:latin typeface="Arial" panose="020B0604020202020204" pitchFamily="34" charset="0"/>
                          <a:cs typeface="Arial" panose="020B0604020202020204" pitchFamily="34" charset="0"/>
                        </a:rPr>
                        <a:t>YYYY</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DATETIME</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mn-lt"/>
                          <a:ea typeface="+mn-ea"/>
                          <a:cs typeface="+mn-cs"/>
                        </a:rPr>
                        <a:t>YYYY-MM-DD hh:mm:ss</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03724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093428"/>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&gt;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1 </a:t>
            </a:r>
            <a:r>
              <a:rPr lang="en-IN" dirty="0">
                <a:solidFill>
                  <a:schemeClr val="accent5">
                    <a:lumMod val="75000"/>
                  </a:schemeClr>
                </a:solidFill>
                <a:latin typeface="Liberation Mono"/>
                <a:cs typeface="Arial" panose="020B0604020202020204" pitchFamily="34" charset="0"/>
              </a:rPr>
              <a:t>&lt; </a:t>
            </a:r>
            <a:r>
              <a:rPr lang="en-IN" dirty="0">
                <a:solidFill>
                  <a:srgbClr val="990055"/>
                </a:solidFill>
                <a:latin typeface="Liberation Mono"/>
              </a:rPr>
              <a:t>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grpSp>
        <p:nvGrpSpPr>
          <p:cNvPr id="9" name="Group 8">
            <a:extLst>
              <a:ext uri="{FF2B5EF4-FFF2-40B4-BE49-F238E27FC236}">
                <a16:creationId xmlns:a16="http://schemas.microsoft.com/office/drawing/2014/main" id="{4F078CA4-49C0-4176-B187-3487FE4CDA3B}"/>
              </a:ext>
            </a:extLst>
          </p:cNvPr>
          <p:cNvGrpSpPr/>
          <p:nvPr/>
        </p:nvGrpSpPr>
        <p:grpSpPr>
          <a:xfrm>
            <a:off x="7104112" y="2128521"/>
            <a:ext cx="2952326" cy="3676743"/>
            <a:chOff x="6888088" y="2225046"/>
            <a:chExt cx="2952326" cy="3676743"/>
          </a:xfrm>
        </p:grpSpPr>
        <p:pic>
          <p:nvPicPr>
            <p:cNvPr id="3" name="Picture 2">
              <a:extLst>
                <a:ext uri="{FF2B5EF4-FFF2-40B4-BE49-F238E27FC236}">
                  <a16:creationId xmlns:a16="http://schemas.microsoft.com/office/drawing/2014/main" id="{D9B785D9-AC17-4B7B-AED4-1B7A711B80A5}"/>
                </a:ext>
              </a:extLst>
            </p:cNvPr>
            <p:cNvPicPr>
              <a:picLocks noChangeAspect="1"/>
            </p:cNvPicPr>
            <p:nvPr/>
          </p:nvPicPr>
          <p:blipFill>
            <a:blip r:embed="rId2" cstate="print"/>
            <a:stretch>
              <a:fillRect/>
            </a:stretch>
          </p:blipFill>
          <p:spPr>
            <a:xfrm>
              <a:off x="6888088" y="2225046"/>
              <a:ext cx="2917829" cy="3676743"/>
            </a:xfrm>
            <a:prstGeom prst="rect">
              <a:avLst/>
            </a:prstGeom>
          </p:spPr>
        </p:pic>
        <p:sp>
          <p:nvSpPr>
            <p:cNvPr id="10" name="Rectangle 9">
              <a:extLst>
                <a:ext uri="{FF2B5EF4-FFF2-40B4-BE49-F238E27FC236}">
                  <a16:creationId xmlns:a16="http://schemas.microsoft.com/office/drawing/2014/main" id="{D86B2518-A356-417D-BAFE-9F676D55CB41}"/>
                </a:ext>
              </a:extLst>
            </p:cNvPr>
            <p:cNvSpPr/>
            <p:nvPr/>
          </p:nvSpPr>
          <p:spPr>
            <a:xfrm>
              <a:off x="6957556" y="3442446"/>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9164494-B5B2-4066-B839-B94829703D4A}"/>
                </a:ext>
              </a:extLst>
            </p:cNvPr>
            <p:cNvSpPr/>
            <p:nvPr/>
          </p:nvSpPr>
          <p:spPr>
            <a:xfrm>
              <a:off x="6957556" y="4941168"/>
              <a:ext cx="2882858" cy="4906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6740787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548680"/>
            <a:ext cx="11377264" cy="100027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5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407368" y="2015549"/>
            <a:ext cx="11377264" cy="227754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chemeClr val="bg1">
                    <a:lumMod val="50000"/>
                  </a:schemeClr>
                </a:solidFill>
                <a:latin typeface="Liberation Mono"/>
              </a:rPr>
              <a:t>)</a:t>
            </a:r>
            <a:r>
              <a:rPr lang="en-IN" dirty="0">
                <a:latin typeface="Liberation Mono"/>
              </a:rPr>
              <a:t>;</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First element from the ENUM datatype</a:t>
            </a:r>
            <a:endParaRPr lang="en-IN" dirty="0">
              <a:latin typeface="Liberation Mono"/>
              <a:cs typeface="Arial" panose="020B0604020202020204" pitchFamily="34" charset="0"/>
            </a:endParaRPr>
          </a:p>
          <a:p>
            <a:pPr marL="171450" indent="-1714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NOT NULL);</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col2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1,'This is the test'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endParaRPr lang="en-IN" dirty="0">
              <a:latin typeface="Liberation Mono"/>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11" name="Rectangle 10">
            <a:extLst>
              <a:ext uri="{FF2B5EF4-FFF2-40B4-BE49-F238E27FC236}">
                <a16:creationId xmlns:a16="http://schemas.microsoft.com/office/drawing/2014/main" id="{15EBBF6E-40A4-471A-B684-B72542F94488}"/>
              </a:ext>
            </a:extLst>
          </p:cNvPr>
          <p:cNvSpPr/>
          <p:nvPr/>
        </p:nvSpPr>
        <p:spPr>
          <a:xfrm>
            <a:off x="263352" y="5633372"/>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maps [ </a:t>
            </a:r>
            <a:r>
              <a:rPr lang="en-US" dirty="0">
                <a:latin typeface="Arial" panose="020B0604020202020204" pitchFamily="34" charset="0"/>
                <a:cs typeface="Arial" panose="020B0604020202020204" pitchFamily="34" charset="0"/>
              </a:rPr>
              <a:t>membership </a:t>
            </a:r>
            <a:r>
              <a:rPr lang="en-US" dirty="0">
                <a:solidFill>
                  <a:srgbClr val="834689"/>
                </a:solidFill>
                <a:latin typeface="Arial" panose="020B0604020202020204" pitchFamily="34" charset="0"/>
                <a:cs typeface="Arial" panose="020B0604020202020204" pitchFamily="34" charset="0"/>
              </a:rPr>
              <a:t>ENUM</a:t>
            </a:r>
            <a:r>
              <a:rPr lang="en-US" dirty="0">
                <a:latin typeface="Arial" panose="020B0604020202020204" pitchFamily="34" charset="0"/>
                <a:cs typeface="Arial" panose="020B0604020202020204" pitchFamily="34" charset="0"/>
              </a:rPr>
              <a:t>(</a:t>
            </a:r>
            <a:r>
              <a:rPr lang="en-US" dirty="0">
                <a:solidFill>
                  <a:srgbClr val="669900"/>
                </a:solidFill>
                <a:latin typeface="Arial" panose="020B0604020202020204" pitchFamily="34" charset="0"/>
                <a:cs typeface="Arial" panose="020B0604020202020204" pitchFamily="34" charset="0"/>
              </a:rPr>
              <a:t>'Silver'</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'Gold'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'Diamond'</a:t>
            </a:r>
            <a:r>
              <a:rPr lang="en-US" dirty="0">
                <a:latin typeface="Arial" panose="020B0604020202020204" pitchFamily="34" charset="0"/>
                <a:cs typeface="Arial" panose="020B0604020202020204" pitchFamily="34" charset="0"/>
              </a:rPr>
              <a:t>, </a:t>
            </a:r>
            <a:r>
              <a:rPr lang="en-US" dirty="0">
                <a:solidFill>
                  <a:srgbClr val="669900"/>
                </a:solidFill>
                <a:latin typeface="Arial" panose="020B0604020202020204" pitchFamily="34" charset="0"/>
                <a:cs typeface="Arial" panose="020B0604020202020204" pitchFamily="34" charset="0"/>
              </a:rPr>
              <a:t>'Platinum'</a:t>
            </a:r>
            <a:r>
              <a:rPr lang="en-US"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these enumeration member to a numeric index where </a:t>
            </a:r>
            <a:r>
              <a:rPr lang="en-US" dirty="0">
                <a:latin typeface="Arial" panose="020B0604020202020204" pitchFamily="34" charset="0"/>
                <a:cs typeface="Arial" panose="020B0604020202020204" pitchFamily="34" charset="0"/>
              </a:rPr>
              <a:t>Silver=1, Gold=2, Diamond=3, Platinum=4 respectively.</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AF4014E-388F-1DDF-EB80-425EEDA638F8}"/>
              </a:ext>
            </a:extLst>
          </p:cNvPr>
          <p:cNvSpPr txBox="1"/>
          <p:nvPr/>
        </p:nvSpPr>
        <p:spPr>
          <a:xfrm>
            <a:off x="426296" y="4759691"/>
            <a:ext cx="1121432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'A','B','C'</a:t>
            </a:r>
            <a:r>
              <a:rPr lang="en-IN" dirty="0">
                <a:solidFill>
                  <a:schemeClr val="bg1">
                    <a:lumMod val="50000"/>
                  </a:schemeClr>
                </a:solidFill>
                <a:latin typeface="Liberation Mono"/>
                <a:cs typeface="Arial" panose="020B0604020202020204" pitchFamily="34" charset="0"/>
              </a:rPr>
              <a:t>) </a:t>
            </a:r>
            <a:r>
              <a:rPr lang="en-IN" dirty="0">
                <a:solidFill>
                  <a:srgbClr val="006699"/>
                </a:solidFill>
                <a:latin typeface="Liberation Mono"/>
              </a:rPr>
              <a:t>default</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a:t>
            </a:r>
            <a:r>
              <a:rPr lang="en-US" dirty="0">
                <a:solidFill>
                  <a:srgbClr val="00B050"/>
                </a:solidFill>
                <a:latin typeface="Liberation Mono"/>
                <a:cs typeface="Arial" panose="020B0604020202020204" pitchFamily="34" charset="0"/>
              </a:rPr>
              <a:t>Invalid default value for 'COL2'</a:t>
            </a:r>
            <a:endParaRPr lang="en-IN" dirty="0">
              <a:solidFill>
                <a:srgbClr val="00B050"/>
              </a:solidFill>
              <a:latin typeface="Liberation Mono"/>
              <a:cs typeface="Arial" panose="020B0604020202020204" pitchFamily="34" charset="0"/>
            </a:endParaRPr>
          </a:p>
        </p:txBody>
      </p:sp>
    </p:spTree>
    <p:extLst>
      <p:ext uri="{BB962C8B-B14F-4D97-AF65-F5344CB8AC3E}">
        <p14:creationId xmlns:p14="http://schemas.microsoft.com/office/powerpoint/2010/main" val="3589737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6" name="Rectangle 5"/>
          <p:cNvSpPr/>
          <p:nvPr/>
        </p:nvSpPr>
        <p:spPr>
          <a:xfrm>
            <a:off x="263352" y="5085184"/>
            <a:ext cx="11737304" cy="1446550"/>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dirty="0">
              <a:latin typeface="Arial" panose="020B0604020202020204" pitchFamily="34" charset="0"/>
              <a:cs typeface="Arial" panose="020B0604020202020204" pitchFamily="34" charset="0"/>
            </a:endParaRP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cannot use user variable as an enumeration value. This pair of statements do not work:</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@mysize </a:t>
            </a:r>
            <a:r>
              <a:rPr lang="en-IN"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'medium'</a:t>
            </a:r>
            <a:r>
              <a:rPr lang="en-IN" dirty="0">
                <a:latin typeface="Arial" panose="020B0604020202020204" pitchFamily="34" charset="0"/>
                <a:cs typeface="Arial" panose="020B0604020202020204" pitchFamily="34" charset="0"/>
              </a:rPr>
              <a:t>;</a:t>
            </a:r>
          </a:p>
          <a:p>
            <a:r>
              <a:rPr lang="en-IN" dirty="0">
                <a:solidFill>
                  <a:srgbClr val="0077AA"/>
                </a:solidFill>
                <a:latin typeface="Arial" panose="020B0604020202020204" pitchFamily="34" charset="0"/>
                <a:cs typeface="Arial" panose="020B0604020202020204" pitchFamily="34"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TABLE</a:t>
            </a:r>
            <a:r>
              <a:rPr lang="en-IN" dirty="0">
                <a:latin typeface="Arial" panose="020B0604020202020204" pitchFamily="34" charset="0"/>
                <a:cs typeface="Arial" panose="020B0604020202020204" pitchFamily="34" charset="0"/>
              </a:rPr>
              <a:t> sizes ( size </a:t>
            </a:r>
            <a:r>
              <a:rPr lang="en-IN" dirty="0">
                <a:solidFill>
                  <a:srgbClr val="834689"/>
                </a:solidFill>
                <a:latin typeface="Arial" panose="020B0604020202020204" pitchFamily="34" charset="0"/>
                <a:cs typeface="Arial" panose="020B0604020202020204" pitchFamily="34" charset="0"/>
              </a:rPr>
              <a:t>ENUM</a:t>
            </a:r>
            <a:r>
              <a:rPr lang="en-IN" dirty="0">
                <a:latin typeface="Arial" panose="020B0604020202020204" pitchFamily="34" charset="0"/>
                <a:cs typeface="Arial" panose="020B0604020202020204" pitchFamily="34" charset="0"/>
              </a:rPr>
              <a:t>(</a:t>
            </a:r>
            <a:r>
              <a:rPr lang="en-IN" dirty="0">
                <a:solidFill>
                  <a:srgbClr val="669900"/>
                </a:solidFill>
                <a:latin typeface="Arial" panose="020B0604020202020204" pitchFamily="34" charset="0"/>
                <a:cs typeface="Arial" panose="020B0604020202020204" pitchFamily="34" charset="0"/>
              </a:rPr>
              <a:t>'small'</a:t>
            </a:r>
            <a:r>
              <a:rPr lang="en-IN" dirty="0">
                <a:latin typeface="Arial" panose="020B0604020202020204" pitchFamily="34" charset="0"/>
                <a:cs typeface="Arial" panose="020B0604020202020204" pitchFamily="34" charset="0"/>
              </a:rPr>
              <a:t>, @mysize, </a:t>
            </a:r>
            <a:r>
              <a:rPr lang="en-IN" dirty="0">
                <a:solidFill>
                  <a:srgbClr val="669900"/>
                </a:solidFill>
                <a:latin typeface="Arial" panose="020B0604020202020204" pitchFamily="34" charset="0"/>
                <a:cs typeface="Arial" panose="020B0604020202020204" pitchFamily="34" charset="0"/>
              </a:rPr>
              <a:t>'large'</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error</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407368" y="167823"/>
            <a:ext cx="6768752"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ENUM column can have a maximum of </a:t>
            </a:r>
            <a:r>
              <a:rPr lang="en-IN" sz="1600" b="1" dirty="0">
                <a:latin typeface="Arial" panose="020B0604020202020204" pitchFamily="34" charset="0"/>
                <a:cs typeface="Arial" panose="020B0604020202020204" pitchFamily="34" charset="0"/>
              </a:rPr>
              <a:t>65,535</a:t>
            </a:r>
            <a:r>
              <a:rPr lang="en-IN" sz="1600" dirty="0">
                <a:latin typeface="Arial" panose="020B0604020202020204" pitchFamily="34" charset="0"/>
                <a:cs typeface="Arial" panose="020B0604020202020204" pitchFamily="34" charset="0"/>
              </a:rPr>
              <a:t> distinct elements.</a:t>
            </a:r>
          </a:p>
        </p:txBody>
      </p:sp>
      <p:sp>
        <p:nvSpPr>
          <p:cNvPr id="9" name="TextBox 8">
            <a:extLst>
              <a:ext uri="{FF2B5EF4-FFF2-40B4-BE49-F238E27FC236}">
                <a16:creationId xmlns:a16="http://schemas.microsoft.com/office/drawing/2014/main" id="{549925E8-1349-403A-9FBE-F89F237517A5}"/>
              </a:ext>
            </a:extLst>
          </p:cNvPr>
          <p:cNvSpPr txBox="1"/>
          <p:nvPr/>
        </p:nvSpPr>
        <p:spPr>
          <a:xfrm>
            <a:off x="191344" y="1163067"/>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6421139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set</a:t>
            </a:r>
          </a:p>
        </p:txBody>
      </p:sp>
      <p:sp>
        <p:nvSpPr>
          <p:cNvPr id="6" name="Rectangle 5"/>
          <p:cNvSpPr/>
          <p:nvPr/>
        </p:nvSpPr>
        <p:spPr>
          <a:xfrm>
            <a:off x="335360" y="838200"/>
            <a:ext cx="10104040" cy="126188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 without leaving </a:t>
            </a:r>
            <a:r>
              <a:rPr lang="en-IN">
                <a:latin typeface="Arial" panose="020B0604020202020204" pitchFamily="34" charset="0"/>
                <a:cs typeface="Arial" panose="020B0604020202020204" pitchFamily="34" charset="0"/>
              </a:rPr>
              <a:t>a spaces.</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335360" y="203657"/>
            <a:ext cx="6558763" cy="33855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 SET column can have a maximum of </a:t>
            </a:r>
            <a:r>
              <a:rPr lang="en-IN" sz="1600" b="1" dirty="0">
                <a:latin typeface="Arial" panose="020B0604020202020204" pitchFamily="34" charset="0"/>
                <a:cs typeface="Arial" panose="020B0604020202020204" pitchFamily="34" charset="0"/>
              </a:rPr>
              <a:t>64</a:t>
            </a:r>
            <a:r>
              <a:rPr lang="en-IN" sz="1600" dirty="0">
                <a:latin typeface="Arial" panose="020B0604020202020204" pitchFamily="34" charset="0"/>
                <a:cs typeface="Arial" panose="020B0604020202020204" pitchFamily="34" charset="0"/>
              </a:rPr>
              <a:t> distinct members.</a:t>
            </a:r>
          </a:p>
        </p:txBody>
      </p:sp>
      <p:sp>
        <p:nvSpPr>
          <p:cNvPr id="3" name="Rectangle 1">
            <a:extLst>
              <a:ext uri="{FF2B5EF4-FFF2-40B4-BE49-F238E27FC236}">
                <a16:creationId xmlns:a16="http://schemas.microsoft.com/office/drawing/2014/main" id="{DC8D1C25-D6A2-4B67-BE92-A02A5EE79BE5}"/>
              </a:ext>
            </a:extLst>
          </p:cNvPr>
          <p:cNvSpPr>
            <a:spLocks noChangeArrowheads="1"/>
          </p:cNvSpPr>
          <p:nvPr/>
        </p:nvSpPr>
        <p:spPr bwMode="auto">
          <a:xfrm>
            <a:off x="407368" y="2492896"/>
            <a:ext cx="11377264"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CREATE</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TABLE</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a:t>
            </a:r>
            <a:endParaRPr kumimoji="0" lang="en-US" altLang="en-US" i="0" u="none" strike="noStrike" cap="none" normalizeH="0" baseline="0" dirty="0">
              <a:ln>
                <a:noFill/>
              </a:ln>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id </a:t>
            </a:r>
            <a:r>
              <a:rPr lang="en-US" altLang="en-US" dirty="0">
                <a:solidFill>
                  <a:srgbClr val="834689"/>
                </a:solidFill>
                <a:latin typeface="Liberation Mono"/>
                <a:cs typeface="Arial" panose="020B0604020202020204" pitchFamily="34" charset="0"/>
              </a:rPr>
              <a:t>INT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AUTO_INCREMENT </a:t>
            </a:r>
            <a:r>
              <a:rPr lang="en-US" altLang="en-US" dirty="0">
                <a:solidFill>
                  <a:srgbClr val="C00000"/>
                </a:solidFill>
                <a:latin typeface="Liberation Mono"/>
                <a:cs typeface="Arial" panose="020B0604020202020204" pitchFamily="34" charset="0"/>
              </a:rPr>
              <a:t>PRIMARY</a:t>
            </a:r>
            <a:r>
              <a:rPr kumimoji="0" lang="en-US" altLang="en-US" i="0" u="none" strike="noStrike" cap="none" normalizeH="0" baseline="0" dirty="0">
                <a:ln>
                  <a:noFill/>
                </a:ln>
                <a:solidFill>
                  <a:srgbClr val="3A3A3A"/>
                </a:solidFill>
                <a:effectLst/>
                <a:latin typeface="Liberation Mono"/>
              </a:rPr>
              <a:t> </a:t>
            </a:r>
            <a:r>
              <a:rPr lang="en-US" altLang="en-US" dirty="0">
                <a:solidFill>
                  <a:srgbClr val="C00000"/>
                </a:solidFill>
                <a:latin typeface="Liberation Mono"/>
                <a:cs typeface="Arial" panose="020B0604020202020204" pitchFamily="34" charset="0"/>
              </a:rPr>
              <a:t>KEY</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6699"/>
                </a:solidFill>
                <a:effectLst/>
                <a:latin typeface="Liberation Mono"/>
              </a:rPr>
              <a:t>name</a:t>
            </a:r>
            <a:r>
              <a:rPr kumimoji="0" lang="en-US" altLang="en-US" i="0" u="none" strike="noStrike" cap="none" normalizeH="0" baseline="0" dirty="0">
                <a:ln>
                  <a:noFill/>
                </a:ln>
                <a:solidFill>
                  <a:srgbClr val="3A3A3A"/>
                </a:solidFill>
                <a:effectLst/>
                <a:latin typeface="Liberation Mono"/>
              </a:rPr>
              <a:t> </a:t>
            </a:r>
            <a:r>
              <a:rPr lang="en-US" altLang="en-US" dirty="0">
                <a:solidFill>
                  <a:srgbClr val="834689"/>
                </a:solidFill>
                <a:latin typeface="Liberation Mono"/>
                <a:cs typeface="Arial" panose="020B0604020202020204" pitchFamily="34" charset="0"/>
              </a:rPr>
              <a:t>VARCHAR</a:t>
            </a:r>
            <a:r>
              <a:rPr kumimoji="0" lang="en-US" altLang="en-US" i="0" u="none" strike="noStrike" cap="none" normalizeH="0" baseline="0" dirty="0">
                <a:ln>
                  <a:noFill/>
                </a:ln>
                <a:solidFill>
                  <a:srgbClr val="000000"/>
                </a:solidFill>
                <a:effectLst/>
                <a:latin typeface="Liberation Mono"/>
              </a:rPr>
              <a:t>(10),</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membership </a:t>
            </a:r>
            <a:r>
              <a:rPr lang="en-US" altLang="en-US" dirty="0">
                <a:solidFill>
                  <a:srgbClr val="834689"/>
                </a:solidFill>
                <a:latin typeface="Liberation Mono"/>
                <a:cs typeface="Arial" panose="020B0604020202020204" pitchFamily="34" charset="0"/>
              </a:rPr>
              <a:t>ENUM</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'Silver'</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'Gold'</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'Diamond'</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interest </a:t>
            </a:r>
            <a:r>
              <a:rPr lang="en-US" altLang="en-US" dirty="0">
                <a:solidFill>
                  <a:srgbClr val="834689"/>
                </a:solidFill>
                <a:latin typeface="Liberation Mono"/>
                <a:cs typeface="Arial" panose="020B0604020202020204" pitchFamily="34" charset="0"/>
              </a:rPr>
              <a:t>SET</a:t>
            </a:r>
            <a:r>
              <a:rPr kumimoji="0" lang="en-US" altLang="en-US" i="0" u="none" strike="noStrike" cap="none" normalizeH="0" baseline="0" dirty="0">
                <a:ln>
                  <a:noFill/>
                </a:ln>
                <a:solidFill>
                  <a:srgbClr val="000000"/>
                </a:solidFill>
                <a:effectLst/>
                <a:latin typeface="Liberation Mono"/>
              </a:rPr>
              <a:t>(</a:t>
            </a:r>
            <a:r>
              <a:rPr kumimoji="0" lang="en-US" altLang="en-US" i="0" u="none" strike="noStrike" cap="none" normalizeH="0" baseline="0" dirty="0">
                <a:ln>
                  <a:noFill/>
                </a:ln>
                <a:solidFill>
                  <a:srgbClr val="0000FF"/>
                </a:solidFill>
                <a:effectLst/>
                <a:latin typeface="Liberation Mono"/>
              </a:rPr>
              <a:t>'Movie'</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'Music'</a:t>
            </a:r>
            <a:r>
              <a:rPr kumimoji="0" lang="en-US" altLang="en-US" i="0" u="none" strike="noStrike" cap="none" normalizeH="0" baseline="0" dirty="0">
                <a:ln>
                  <a:noFill/>
                </a:ln>
                <a:solidFill>
                  <a:srgbClr val="000000"/>
                </a:solidFill>
                <a:effectLst/>
                <a:latin typeface="Liberation Mono"/>
              </a:rPr>
              <a:t>, </a:t>
            </a:r>
            <a:r>
              <a:rPr kumimoji="0" lang="en-US" altLang="en-US" i="0" u="none" strike="noStrike" cap="none" normalizeH="0" baseline="0" dirty="0">
                <a:ln>
                  <a:noFill/>
                </a:ln>
                <a:solidFill>
                  <a:srgbClr val="0000FF"/>
                </a:solidFill>
                <a:effectLst/>
                <a:latin typeface="Liberation Mono"/>
              </a:rPr>
              <a:t>'Concert'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7" name="Rectangle 2">
            <a:extLst>
              <a:ext uri="{FF2B5EF4-FFF2-40B4-BE49-F238E27FC236}">
                <a16:creationId xmlns:a16="http://schemas.microsoft.com/office/drawing/2014/main" id="{6624884C-BA27-4056-8CC3-B2E645CA96DE}"/>
              </a:ext>
            </a:extLst>
          </p:cNvPr>
          <p:cNvSpPr>
            <a:spLocks noChangeArrowheads="1"/>
          </p:cNvSpPr>
          <p:nvPr/>
        </p:nvSpPr>
        <p:spPr bwMode="auto">
          <a:xfrm>
            <a:off x="407368" y="4160534"/>
            <a:ext cx="11377264"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'Gold'</a:t>
            </a:r>
            <a:r>
              <a:rPr lang="en-US" altLang="en-US" dirty="0">
                <a:latin typeface="Liberation Mono"/>
              </a:rPr>
              <a:t>,</a:t>
            </a:r>
            <a:r>
              <a:rPr lang="en-US" altLang="en-US" dirty="0">
                <a:solidFill>
                  <a:srgbClr val="669900"/>
                </a:solidFill>
                <a:latin typeface="Liberation Mono"/>
              </a:rPr>
              <a:t> 'Music'</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i="0" u="none" strike="noStrike" cap="none" normalizeH="0" baseline="0" dirty="0">
              <a:ln>
                <a:noFill/>
              </a:ln>
              <a:solidFill>
                <a:srgbClr val="000000"/>
              </a:solidFill>
              <a:effectLst/>
              <a:latin typeface="Liberation Mon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77AA"/>
                </a:solidFill>
                <a:latin typeface="Liberation Mono"/>
                <a:cs typeface="Arial" panose="020B0604020202020204" pitchFamily="34" charset="0"/>
              </a:rPr>
              <a:t>INSERT</a:t>
            </a:r>
            <a:r>
              <a:rPr kumimoji="0" lang="en-US" altLang="en-US" i="0" u="none" strike="noStrike" cap="none" normalizeH="0" baseline="0" dirty="0">
                <a:ln>
                  <a:noFill/>
                </a:ln>
                <a:solidFill>
                  <a:srgbClr val="3A3A3A"/>
                </a:solidFill>
                <a:effectLst/>
                <a:latin typeface="Liberation Mono"/>
              </a:rPr>
              <a:t> </a:t>
            </a:r>
            <a:r>
              <a:rPr lang="en-US" altLang="en-US" dirty="0">
                <a:solidFill>
                  <a:srgbClr val="0077AA"/>
                </a:solidFill>
                <a:latin typeface="Liberation Mono"/>
                <a:cs typeface="Arial" panose="020B0604020202020204" pitchFamily="34" charset="0"/>
              </a:rPr>
              <a:t>INTO</a:t>
            </a:r>
            <a:r>
              <a:rPr kumimoji="0" lang="en-US" altLang="en-US" i="0" u="none" strike="noStrike" cap="none" normalizeH="0" baseline="0" dirty="0">
                <a:ln>
                  <a:noFill/>
                </a:ln>
                <a:solidFill>
                  <a:srgbClr val="3A3A3A"/>
                </a:solidFill>
                <a:effectLst/>
                <a:latin typeface="Liberation Mono"/>
              </a:rPr>
              <a:t> </a:t>
            </a:r>
            <a:r>
              <a:rPr kumimoji="0" lang="en-US" altLang="en-US" i="0" u="none" strike="noStrike" cap="none" normalizeH="0" baseline="0" dirty="0">
                <a:ln>
                  <a:noFill/>
                </a:ln>
                <a:solidFill>
                  <a:srgbClr val="000000"/>
                </a:solidFill>
                <a:effectLst/>
                <a:latin typeface="Liberation Mono"/>
              </a:rPr>
              <a:t>clients </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000000"/>
                </a:solidFill>
                <a:latin typeface="Liberation Mono"/>
              </a:rPr>
              <a:t>name</a:t>
            </a:r>
            <a:r>
              <a:rPr kumimoji="0" lang="en-US" altLang="en-US" i="0" u="none" strike="noStrike" cap="none" normalizeH="0" baseline="0" dirty="0">
                <a:ln>
                  <a:noFill/>
                </a:ln>
                <a:solidFill>
                  <a:srgbClr val="000000"/>
                </a:solidFill>
                <a:effectLst/>
                <a:latin typeface="Liberation Mono"/>
              </a:rPr>
              <a:t>, membership, interest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 </a:t>
            </a:r>
            <a:r>
              <a:rPr lang="en-US" altLang="en-US" dirty="0">
                <a:solidFill>
                  <a:srgbClr val="0077AA"/>
                </a:solidFill>
                <a:latin typeface="Liberation Mono"/>
                <a:cs typeface="Arial" panose="020B0604020202020204" pitchFamily="34" charset="0"/>
              </a:rPr>
              <a:t>VALUES</a:t>
            </a:r>
            <a:r>
              <a:rPr kumimoji="0" lang="en-US" altLang="en-US" i="0" u="none" strike="noStrike" cap="none" normalizeH="0" baseline="0" dirty="0">
                <a:ln>
                  <a:noFill/>
                </a:ln>
                <a:solidFill>
                  <a:schemeClr val="bg1">
                    <a:lumMod val="50000"/>
                  </a:schemeClr>
                </a:solidFill>
                <a:effectLst/>
                <a:latin typeface="Liberation Mono"/>
              </a:rPr>
              <a:t>(</a:t>
            </a:r>
            <a:r>
              <a:rPr lang="en-US" altLang="en-US" dirty="0">
                <a:solidFill>
                  <a:srgbClr val="669900"/>
                </a:solidFill>
                <a:latin typeface="Liberation Mono"/>
              </a:rPr>
              <a:t>'Saleel'</a:t>
            </a:r>
            <a:r>
              <a:rPr lang="en-US" altLang="en-US" dirty="0">
                <a:latin typeface="Liberation Mono"/>
              </a:rPr>
              <a:t>,</a:t>
            </a:r>
            <a:r>
              <a:rPr lang="en-US" altLang="en-US" dirty="0">
                <a:solidFill>
                  <a:srgbClr val="669900"/>
                </a:solidFill>
                <a:latin typeface="Liberation Mono"/>
              </a:rPr>
              <a:t> 'Premium'</a:t>
            </a:r>
            <a:r>
              <a:rPr lang="en-US" altLang="en-US" dirty="0">
                <a:latin typeface="Liberation Mono"/>
              </a:rPr>
              <a:t>,</a:t>
            </a:r>
            <a:r>
              <a:rPr lang="en-US" altLang="en-US" dirty="0">
                <a:solidFill>
                  <a:srgbClr val="669900"/>
                </a:solidFill>
                <a:latin typeface="Liberation Mono"/>
              </a:rPr>
              <a:t> 'Movie</a:t>
            </a:r>
            <a:r>
              <a:rPr lang="en-US" altLang="en-US" dirty="0">
                <a:latin typeface="Liberation Mono"/>
              </a:rPr>
              <a:t>, </a:t>
            </a:r>
            <a:r>
              <a:rPr lang="en-US" altLang="en-US" dirty="0">
                <a:solidFill>
                  <a:srgbClr val="669900"/>
                </a:solidFill>
                <a:latin typeface="Liberation Mono"/>
              </a:rPr>
              <a:t>Concert'</a:t>
            </a:r>
            <a:r>
              <a:rPr kumimoji="0" lang="en-US" altLang="en-US" i="0" u="none" strike="noStrike" cap="none" normalizeH="0" baseline="0" dirty="0">
                <a:ln>
                  <a:noFill/>
                </a:ln>
                <a:solidFill>
                  <a:schemeClr val="bg1">
                    <a:lumMod val="50000"/>
                  </a:schemeClr>
                </a:solidFill>
                <a:effectLst/>
                <a:latin typeface="Liberation Mono"/>
              </a:rPr>
              <a:t>)</a:t>
            </a:r>
            <a:r>
              <a:rPr kumimoji="0" lang="en-US" altLang="en-US" i="0" u="none" strike="noStrike" cap="none" normalizeH="0" baseline="0" dirty="0">
                <a:ln>
                  <a:noFill/>
                </a:ln>
                <a:solidFill>
                  <a:srgbClr val="000000"/>
                </a:solidFill>
                <a:effectLst/>
                <a:latin typeface="Liberation Mono"/>
              </a:rPr>
              <a:t>;</a:t>
            </a:r>
            <a:endParaRPr kumimoji="0" lang="en-US" altLang="en-US" i="0" u="none" strike="noStrike" cap="none" normalizeH="0" baseline="0" dirty="0">
              <a:ln>
                <a:noFill/>
              </a:ln>
              <a:solidFill>
                <a:schemeClr val="tx1"/>
              </a:solidFill>
              <a:effectLst/>
              <a:latin typeface="Liberation Mono"/>
            </a:endParaRPr>
          </a:p>
        </p:txBody>
      </p:sp>
      <p:sp>
        <p:nvSpPr>
          <p:cNvPr id="8" name="Rectangle 7">
            <a:extLst>
              <a:ext uri="{FF2B5EF4-FFF2-40B4-BE49-F238E27FC236}">
                <a16:creationId xmlns:a16="http://schemas.microsoft.com/office/drawing/2014/main" id="{E1218736-825D-4E2C-A3E0-5A921AE5FD9B}"/>
              </a:ext>
            </a:extLst>
          </p:cNvPr>
          <p:cNvSpPr/>
          <p:nvPr/>
        </p:nvSpPr>
        <p:spPr>
          <a:xfrm>
            <a:off x="263352" y="5301208"/>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IMP:</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SET data type allows you to specify a list of values to be inserted in the column, like ENUM. But, unlike the ENUM data type, which lets you choose only one value, the SET data type allows you to choose multiple values from the list of specified values.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337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a:extLst>
              <a:ext uri="{FF2B5EF4-FFF2-40B4-BE49-F238E27FC236}">
                <a16:creationId xmlns:a16="http://schemas.microsoft.com/office/drawing/2014/main" id="{70952861-E6C5-47C2-93FA-DA6AAD9E7DAD}"/>
              </a:ext>
            </a:extLst>
          </p:cNvPr>
          <p:cNvSpPr/>
          <p:nvPr/>
        </p:nvSpPr>
        <p:spPr>
          <a:xfrm>
            <a:off x="1676400" y="692696"/>
            <a:ext cx="4511428" cy="369332"/>
          </a:xfrm>
          <a:prstGeom prst="rect">
            <a:avLst/>
          </a:prstGeom>
        </p:spPr>
        <p:txBody>
          <a:bodyPr wrap="none">
            <a:spAutoFit/>
          </a:bodyPr>
          <a:lstStyle/>
          <a:p>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a:t>
            </a:r>
            <a:r>
              <a:rPr lang="en-IN" dirty="0">
                <a:solidFill>
                  <a:srgbClr val="E12F2B"/>
                </a:solidFill>
                <a:latin typeface="Liberation Mono"/>
                <a:cs typeface="Arial" panose="020B0604020202020204" pitchFamily="34" charset="0"/>
              </a:rPr>
              <a:t>`123`</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a:t>
            </a:r>
            <a:r>
              <a:rPr lang="en-IN" dirty="0">
                <a:solidFill>
                  <a:srgbClr val="834689"/>
                </a:solidFill>
                <a:latin typeface="Liberation Mono"/>
              </a:rPr>
              <a:t>INT</a:t>
            </a:r>
            <a:r>
              <a:rPr lang="en-IN" dirty="0">
                <a:latin typeface="Liberation Mono"/>
                <a:cs typeface="Arial" panose="020B0604020202020204" pitchFamily="34" charset="0"/>
              </a:rPr>
              <a:t>, c2 </a:t>
            </a:r>
            <a:r>
              <a:rPr lang="en-IN" dirty="0">
                <a:solidFill>
                  <a:srgbClr val="834689"/>
                </a:solidFill>
                <a:latin typeface="Liberation Mono"/>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149080"/>
            <a:ext cx="11593288" cy="166199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USER TABLES</a:t>
            </a:r>
            <a:r>
              <a:rPr lang="en-US" dirty="0">
                <a:latin typeface="Arial" panose="020B0604020202020204" pitchFamily="34" charset="0"/>
                <a:cs typeface="Arial" panose="020B0604020202020204" pitchFamily="34" charset="0"/>
              </a:rPr>
              <a:t>: This is a collection of tables created and maintained by the user. Contain USER information.</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DICTIONARY</a:t>
            </a:r>
            <a:r>
              <a:rPr lang="en-US" dirty="0">
                <a:latin typeface="Arial" panose="020B0604020202020204" pitchFamily="34" charset="0"/>
                <a:cs typeface="Arial" panose="020B0604020202020204" pitchFamily="34" charset="0"/>
              </a:rPr>
              <a:t>: This is a collection of tables created and maintained by the MySQL Server. It contains database information. All data dictionary tables are owned by the SYS user.</a:t>
            </a:r>
          </a:p>
        </p:txBody>
      </p:sp>
      <p:sp>
        <p:nvSpPr>
          <p:cNvPr id="10" name="TextBox 9">
            <a:extLst>
              <a:ext uri="{FF2B5EF4-FFF2-40B4-BE49-F238E27FC236}">
                <a16:creationId xmlns:a16="http://schemas.microsoft.com/office/drawing/2014/main" id="{0260AA27-F642-2E96-1501-99B7295F0300}"/>
              </a:ext>
            </a:extLst>
          </p:cNvPr>
          <p:cNvSpPr txBox="1"/>
          <p:nvPr/>
        </p:nvSpPr>
        <p:spPr>
          <a:xfrm>
            <a:off x="263352" y="1373867"/>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Max 4096 columns per table provided the row size &lt;= 65,535 Bytes</a:t>
            </a:r>
          </a:p>
        </p:txBody>
      </p:sp>
    </p:spTree>
    <p:extLst>
      <p:ext uri="{BB962C8B-B14F-4D97-AF65-F5344CB8AC3E}">
        <p14:creationId xmlns:p14="http://schemas.microsoft.com/office/powerpoint/2010/main" val="11189968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5C45AA-4344-457B-946D-7E2D8508B28A}"/>
              </a:ext>
            </a:extLst>
          </p:cNvPr>
          <p:cNvSpPr/>
          <p:nvPr/>
        </p:nvSpPr>
        <p:spPr>
          <a:xfrm>
            <a:off x="263352" y="1484784"/>
            <a:ext cx="11665296" cy="304698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by default, tables are created in the default database, using the InnoDB storage engine.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should not begin with a number or special symbols.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can start with _table_name (</a:t>
            </a:r>
            <a:r>
              <a:rPr lang="en-IN" dirty="0">
                <a:solidFill>
                  <a:schemeClr val="bg2">
                    <a:lumMod val="50000"/>
                  </a:schemeClr>
                </a:solidFill>
                <a:latin typeface="Arial" panose="020B0604020202020204" pitchFamily="34" charset="0"/>
                <a:cs typeface="Arial" panose="020B0604020202020204" pitchFamily="34" charset="0"/>
              </a:rPr>
              <a:t>underscore</a:t>
            </a:r>
            <a:r>
              <a:rPr lang="en-IN" dirty="0">
                <a:latin typeface="Arial" panose="020B0604020202020204" pitchFamily="34" charset="0"/>
                <a:cs typeface="Arial" panose="020B0604020202020204" pitchFamily="34" charset="0"/>
              </a:rPr>
              <a:t>)  or $table_name (</a:t>
            </a:r>
            <a:r>
              <a:rPr lang="en-IN" dirty="0">
                <a:solidFill>
                  <a:schemeClr val="bg2">
                    <a:lumMod val="50000"/>
                  </a:schemeClr>
                </a:solidFill>
                <a:latin typeface="Arial" panose="020B0604020202020204" pitchFamily="34" charset="0"/>
                <a:cs typeface="Arial" panose="020B0604020202020204" pitchFamily="34" charset="0"/>
              </a:rPr>
              <a:t>dollar</a:t>
            </a:r>
            <a:r>
              <a:rPr lang="en-IN" dirty="0">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sign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name and column name can have max 64 char.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words as table_name is invalid, if you want to give multiple words as table_name then give it in `table_name` (</a:t>
            </a:r>
            <a:r>
              <a:rPr lang="en-IN" dirty="0">
                <a:solidFill>
                  <a:schemeClr val="bg2">
                    <a:lumMod val="50000"/>
                  </a:schemeClr>
                </a:solidFill>
                <a:latin typeface="Arial" panose="020B0604020202020204" pitchFamily="34" charset="0"/>
                <a:cs typeface="Arial" panose="020B0604020202020204" pitchFamily="34" charset="0"/>
              </a:rPr>
              <a:t>backtick</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table exists.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there is no default database.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occurs if the database does not exist.</a:t>
            </a:r>
          </a:p>
        </p:txBody>
      </p:sp>
      <p:sp>
        <p:nvSpPr>
          <p:cNvPr id="8" name="Rectangle 7">
            <a:extLst>
              <a:ext uri="{FF2B5EF4-FFF2-40B4-BE49-F238E27FC236}">
                <a16:creationId xmlns:a16="http://schemas.microsoft.com/office/drawing/2014/main" id="{D3D08B3E-D2EE-4D3C-A614-3FE7A6911A79}"/>
              </a:ext>
            </a:extLst>
          </p:cNvPr>
          <p:cNvSpPr/>
          <p:nvPr/>
        </p:nvSpPr>
        <p:spPr>
          <a:xfrm>
            <a:off x="263352" y="4636293"/>
            <a:ext cx="11665296"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names are stored in lowercase on disk. MySQL converts all table names to lowercase on storage. This behavior also applies to database names and table aliases.</a:t>
            </a:r>
          </a:p>
          <a:p>
            <a:r>
              <a:rPr lang="en-US" dirty="0">
                <a:solidFill>
                  <a:srgbClr val="FF0000"/>
                </a:solidFill>
                <a:latin typeface="Arial" panose="020B0604020202020204" pitchFamily="34" charset="0"/>
                <a:cs typeface="Arial" panose="020B0604020202020204" pitchFamily="34" charset="0"/>
              </a:rPr>
              <a:t>     e.g. </a:t>
            </a:r>
            <a:r>
              <a:rPr lang="en-US" sz="1800" dirty="0">
                <a:solidFill>
                  <a:schemeClr val="tx1">
                    <a:lumMod val="75000"/>
                    <a:lumOff val="25000"/>
                  </a:schemeClr>
                </a:solidFill>
                <a:latin typeface="Arial" panose="020B0604020202020204" pitchFamily="34" charset="0"/>
                <a:cs typeface="Arial" panose="020B0604020202020204" pitchFamily="34" charset="0"/>
              </a:rPr>
              <a:t>show variables like 'lower_case_table_names';</a:t>
            </a:r>
            <a:r>
              <a:rPr lang="en-US" dirty="0">
                <a:latin typeface="Arial" panose="020B0604020202020204" pitchFamily="34" charset="0"/>
                <a:cs typeface="Arial" panose="020B0604020202020204" pitchFamily="34" charset="0"/>
              </a:rPr>
              <a:t> </a:t>
            </a:r>
          </a:p>
        </p:txBody>
      </p:sp>
      <p:sp>
        <p:nvSpPr>
          <p:cNvPr id="9" name="Rectangle 8">
            <a:extLst>
              <a:ext uri="{FF2B5EF4-FFF2-40B4-BE49-F238E27FC236}">
                <a16:creationId xmlns:a16="http://schemas.microsoft.com/office/drawing/2014/main" id="{6807EBAC-5D98-4A00-8D97-92B56FEE634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76C72572-1A28-46C0-89E9-D366AD68790A}"/>
              </a:ext>
            </a:extLst>
          </p:cNvPr>
          <p:cNvSpPr/>
          <p:nvPr/>
        </p:nvSpPr>
        <p:spPr>
          <a:xfrm>
            <a:off x="1600200" y="801469"/>
            <a:ext cx="8991600" cy="369332"/>
          </a:xfrm>
          <a:prstGeom prst="rect">
            <a:avLst/>
          </a:prstGeom>
        </p:spPr>
        <p:txBody>
          <a:bodyPr wrap="square">
            <a:spAutoFit/>
          </a:bodyPr>
          <a:lstStyle/>
          <a:p>
            <a:r>
              <a:rPr lang="en-IN" sz="1800" dirty="0">
                <a:latin typeface="Palatino Linotype" panose="02040502050505030304" pitchFamily="18" charset="0"/>
                <a:cs typeface="Segoe UI Light" panose="020B0502040204020203" pitchFamily="34" charset="0"/>
              </a:rPr>
              <a:t>Use a </a:t>
            </a:r>
            <a:r>
              <a:rPr lang="en-IN" sz="1800" b="1" dirty="0">
                <a:latin typeface="Palatino Linotype" panose="02040502050505030304" pitchFamily="18" charset="0"/>
                <a:cs typeface="Segoe UI Light" panose="020B0502040204020203" pitchFamily="34" charset="0"/>
              </a:rPr>
              <a:t>CREATE TABLE </a:t>
            </a:r>
            <a:r>
              <a:rPr lang="en-IN" sz="18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4119131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901164"/>
            <a:ext cx="11810106" cy="5324535"/>
          </a:xfrm>
          <a:prstGeom prst="rect">
            <a:avLst/>
          </a:prstGeom>
        </p:spPr>
        <p:txBody>
          <a:bodyPr wrap="square">
            <a:spAutoFit/>
          </a:bodyPr>
          <a:lstStyle/>
          <a:p>
            <a:r>
              <a:rPr lang="en-IN" sz="2000" dirty="0">
                <a:solidFill>
                  <a:srgbClr val="0077AA"/>
                </a:solidFill>
                <a:latin typeface="Liberation Mono"/>
              </a:rPr>
              <a:t>CREATE [TEMPORARY] TABLE [IF NOT EXISTS]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create_defineation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r>
              <a:rPr lang="en-IN" sz="2000" dirty="0">
                <a:solidFill>
                  <a:schemeClr val="tx1">
                    <a:lumMod val="75000"/>
                    <a:lumOff val="25000"/>
                  </a:schemeClr>
                </a:solidFill>
                <a:latin typeface="Liberation Mono"/>
              </a:rPr>
              <a:t>    [table_options]</a:t>
            </a:r>
          </a:p>
          <a:p>
            <a:r>
              <a:rPr lang="en-IN" sz="2000" dirty="0">
                <a:solidFill>
                  <a:schemeClr val="tx1">
                    <a:lumMod val="75000"/>
                    <a:lumOff val="25000"/>
                  </a:schemeClr>
                </a:solidFill>
                <a:latin typeface="Liberation Mono"/>
              </a:rPr>
              <a:t>    [partition_options]</a:t>
            </a:r>
          </a:p>
          <a:p>
            <a:endParaRPr lang="en-IN" sz="2000" dirty="0">
              <a:solidFill>
                <a:srgbClr val="0077AA"/>
              </a:solidFill>
              <a:latin typeface="Liberation Mono"/>
            </a:endParaRPr>
          </a:p>
          <a:p>
            <a:r>
              <a:rPr lang="en-US" sz="2000" b="1" i="1" dirty="0">
                <a:solidFill>
                  <a:schemeClr val="accent4">
                    <a:lumMod val="50000"/>
                  </a:schemeClr>
                </a:solidFill>
                <a:latin typeface="Liberation Mono"/>
              </a:rPr>
              <a:t>create_definition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col_name </a:t>
            </a:r>
            <a:r>
              <a:rPr lang="en-US" sz="2000" b="1" i="1" dirty="0">
                <a:solidFill>
                  <a:schemeClr val="bg2">
                    <a:lumMod val="50000"/>
                  </a:schemeClr>
                </a:solidFill>
                <a:latin typeface="Liberation Mono"/>
              </a:rPr>
              <a:t>column_definition</a:t>
            </a:r>
          </a:p>
          <a:p>
            <a:endParaRPr lang="en-US" sz="2000" dirty="0">
              <a:solidFill>
                <a:srgbClr val="0077AA"/>
              </a:solidFill>
              <a:latin typeface="Liberation Mono"/>
            </a:endParaRPr>
          </a:p>
          <a:p>
            <a:r>
              <a:rPr lang="en-US" sz="2000" b="1" i="1" dirty="0">
                <a:solidFill>
                  <a:schemeClr val="bg2">
                    <a:lumMod val="50000"/>
                  </a:schemeClr>
                </a:solidFill>
                <a:latin typeface="Liberation Mono"/>
              </a:rPr>
              <a:t>column_definition</a:t>
            </a:r>
            <a:r>
              <a:rPr lang="en-US" sz="2000" b="1" i="1" dirty="0">
                <a:solidFill>
                  <a:schemeClr val="tx1">
                    <a:lumMod val="75000"/>
                    <a:lumOff val="25000"/>
                  </a:schemeClr>
                </a:solidFill>
                <a:latin typeface="Liberation Mono"/>
              </a:rPr>
              <a:t>:</a:t>
            </a:r>
          </a:p>
          <a:p>
            <a:r>
              <a:rPr lang="en-US" sz="2000" dirty="0">
                <a:solidFill>
                  <a:schemeClr val="tx1">
                    <a:lumMod val="75000"/>
                    <a:lumOff val="25000"/>
                  </a:schemeClr>
                </a:solidFill>
                <a:latin typeface="Liberation Mono"/>
              </a:rPr>
              <a:t>    data_type [NOT NULL | NULL] [DEFAULT default_value]</a:t>
            </a:r>
          </a:p>
          <a:p>
            <a:r>
              <a:rPr lang="en-US" sz="2000" dirty="0">
                <a:solidFill>
                  <a:schemeClr val="tx1">
                    <a:lumMod val="75000"/>
                    <a:lumOff val="25000"/>
                  </a:schemeClr>
                </a:solidFill>
                <a:latin typeface="Liberation Mono"/>
              </a:rPr>
              <a:t>      [AUTO_INCREMENT] [UNIQUE [KEY] | [PRIMARY] KEY]</a:t>
            </a:r>
          </a:p>
          <a:p>
            <a:r>
              <a:rPr lang="en-US" sz="2000" dirty="0">
                <a:solidFill>
                  <a:schemeClr val="tx1">
                    <a:lumMod val="75000"/>
                    <a:lumOff val="25000"/>
                  </a:schemeClr>
                </a:solidFill>
                <a:latin typeface="Liberation Mono"/>
              </a:rPr>
              <a:t>      [reference_definition]</a:t>
            </a:r>
          </a:p>
          <a:p>
            <a:r>
              <a:rPr lang="en-US" sz="2000" dirty="0">
                <a:solidFill>
                  <a:schemeClr val="tx1">
                    <a:lumMod val="75000"/>
                    <a:lumOff val="25000"/>
                  </a:schemeClr>
                </a:solidFill>
                <a:latin typeface="Liberation Mono"/>
              </a:rPr>
              <a:t>  | data_type [GENERATED ALWAYS] AS (expression)  [VIRTUAL] </a:t>
            </a:r>
          </a:p>
          <a:p>
            <a:r>
              <a:rPr lang="en-US" sz="2000" dirty="0">
                <a:solidFill>
                  <a:schemeClr val="tx1">
                    <a:lumMod val="75000"/>
                    <a:lumOff val="25000"/>
                  </a:schemeClr>
                </a:solidFill>
                <a:latin typeface="Liberation Mono"/>
              </a:rPr>
              <a:t>     </a:t>
            </a:r>
            <a:r>
              <a:rPr lang="en-IN" sz="2000" dirty="0">
                <a:solidFill>
                  <a:schemeClr val="tx1">
                    <a:lumMod val="75000"/>
                    <a:lumOff val="25000"/>
                  </a:schemeClr>
                </a:solidFill>
                <a:latin typeface="Liberation Mono"/>
              </a:rPr>
              <a:t>[VISIBLE | INVISIBLE]</a:t>
            </a:r>
            <a:endParaRPr lang="en-US" sz="2000" dirty="0">
              <a:solidFill>
                <a:schemeClr val="tx1">
                  <a:lumMod val="75000"/>
                  <a:lumOff val="25000"/>
                </a:schemeClr>
              </a:solidFill>
              <a:latin typeface="Liberation Mono"/>
            </a:endParaRPr>
          </a:p>
          <a:p>
            <a:r>
              <a:rPr lang="en-US" sz="2000" dirty="0">
                <a:solidFill>
                  <a:srgbClr val="0077AA"/>
                </a:solidFill>
                <a:latin typeface="Liberation Mono"/>
              </a:rPr>
              <a:t>    </a:t>
            </a:r>
          </a:p>
          <a:p>
            <a:r>
              <a:rPr lang="en-IN" sz="2000" dirty="0">
                <a:solidFill>
                  <a:schemeClr val="tx1">
                    <a:lumMod val="75000"/>
                    <a:lumOff val="25000"/>
                  </a:schemeClr>
                </a:solidFill>
                <a:latin typeface="Liberation Mono"/>
              </a:rPr>
              <a:t>table_options:</a:t>
            </a:r>
          </a:p>
          <a:p>
            <a:r>
              <a:rPr lang="en-IN" sz="2000" dirty="0">
                <a:solidFill>
                  <a:schemeClr val="tx1">
                    <a:lumMod val="75000"/>
                    <a:lumOff val="25000"/>
                  </a:schemeClr>
                </a:solidFill>
                <a:latin typeface="Liberation Mono"/>
              </a:rPr>
              <a:t>ENGINE [=] engine_name</a:t>
            </a:r>
          </a:p>
        </p:txBody>
      </p:sp>
      <p:sp>
        <p:nvSpPr>
          <p:cNvPr id="6" name="Rectangle 5">
            <a:extLst>
              <a:ext uri="{FF2B5EF4-FFF2-40B4-BE49-F238E27FC236}">
                <a16:creationId xmlns:a16="http://schemas.microsoft.com/office/drawing/2014/main" id="{F689B470-43DD-4AB2-BFBD-B57A34ABD5C0}"/>
              </a:ext>
            </a:extLst>
          </p:cNvPr>
          <p:cNvSpPr/>
          <p:nvPr/>
        </p:nvSpPr>
        <p:spPr>
          <a:xfrm>
            <a:off x="190550" y="332656"/>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DDE89875-348C-4254-B27A-CE191D2ACD2B}"/>
              </a:ext>
            </a:extLst>
          </p:cNvPr>
          <p:cNvSpPr/>
          <p:nvPr/>
        </p:nvSpPr>
        <p:spPr>
          <a:xfrm>
            <a:off x="8043043" y="526804"/>
            <a:ext cx="3717023" cy="2431435"/>
          </a:xfrm>
          <a:prstGeom prst="rect">
            <a:avLst/>
          </a:prstGeom>
        </p:spPr>
        <p:txBody>
          <a:bodyPr wrap="square">
            <a:spAutoFit/>
          </a:bodyPr>
          <a:lstStyle/>
          <a:p>
            <a:r>
              <a:rPr lang="en-IN" dirty="0">
                <a:solidFill>
                  <a:srgbClr val="FF0000"/>
                </a:solidFill>
                <a:latin typeface="Liberation Mono"/>
                <a:ea typeface="Times New Roman" panose="02020603050405020304" pitchFamily="18" charset="0"/>
              </a:rPr>
              <a:t>e.g.</a:t>
            </a:r>
          </a:p>
          <a:p>
            <a:endParaRPr lang="en-IN" sz="800" dirty="0">
              <a:solidFill>
                <a:srgbClr val="FF0000"/>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student </a:t>
            </a:r>
            <a:r>
              <a:rPr lang="en-IN" dirty="0">
                <a:solidFill>
                  <a:schemeClr val="bg1">
                    <a:lumMod val="65000"/>
                  </a:schemeClr>
                </a:solidFill>
                <a:latin typeface="Liberation Mono"/>
                <a:cs typeface="Arial" panose="020B0604020202020204" pitchFamily="34" charset="0"/>
              </a:rPr>
              <a:t>( </a:t>
            </a:r>
          </a:p>
          <a:p>
            <a:pPr marL="177800"/>
            <a:r>
              <a:rPr lang="en-IN" dirty="0">
                <a:solidFill>
                  <a:schemeClr val="tx1">
                    <a:lumMod val="95000"/>
                    <a:lumOff val="5000"/>
                  </a:schemeClr>
                </a:solidFill>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p>
          <a:p>
            <a:pPr marL="177800"/>
            <a:r>
              <a:rPr lang="en-IN" dirty="0">
                <a:solidFill>
                  <a:schemeClr val="tx1">
                    <a:lumMod val="95000"/>
                    <a:lumOff val="5000"/>
                  </a:schemeClr>
                </a:solidFill>
                <a:latin typeface="Liberation Mono"/>
                <a:ea typeface="Times New Roman" panose="02020603050405020304" pitchFamily="18"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lastName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DoB </a:t>
            </a:r>
            <a:r>
              <a:rPr lang="en-IN" dirty="0">
                <a:solidFill>
                  <a:srgbClr val="834689"/>
                </a:solidFill>
                <a:latin typeface="Liberation Mono"/>
                <a:cs typeface="Arial" panose="020B0604020202020204" pitchFamily="34" charset="0"/>
              </a:rPr>
              <a:t>DATE</a:t>
            </a:r>
            <a:r>
              <a:rPr lang="en-IN" dirty="0">
                <a:solidFill>
                  <a:schemeClr val="tx1">
                    <a:lumMod val="95000"/>
                    <a:lumOff val="5000"/>
                  </a:schemeClr>
                </a:solidFill>
                <a:latin typeface="Liberation Mono"/>
                <a:ea typeface="Times New Roman" panose="02020603050405020304" pitchFamily="18" charset="0"/>
              </a:rPr>
              <a:t>,</a:t>
            </a:r>
          </a:p>
          <a:p>
            <a:pPr marL="177800"/>
            <a:r>
              <a:rPr lang="en-IN" dirty="0">
                <a:solidFill>
                  <a:schemeClr val="tx1">
                    <a:lumMod val="95000"/>
                    <a:lumOff val="5000"/>
                  </a:schemeClr>
                </a:solidFill>
                <a:latin typeface="Liberation Mono"/>
                <a:ea typeface="Times New Roman" panose="02020603050405020304" pitchFamily="18" charset="0"/>
              </a:rPr>
              <a:t>     emailID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128</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236D9F70-84BE-4196-AA0F-1810721AFDFF}"/>
              </a:ext>
            </a:extLst>
          </p:cNvPr>
          <p:cNvSpPr/>
          <p:nvPr/>
        </p:nvSpPr>
        <p:spPr>
          <a:xfrm>
            <a:off x="6960096" y="5805264"/>
            <a:ext cx="5017271" cy="830997"/>
          </a:xfrm>
          <a:prstGeom prst="rect">
            <a:avLst/>
          </a:prstGeom>
        </p:spPr>
        <p:txBody>
          <a:bodyPr wrap="none">
            <a:spAutoFit/>
          </a:bodyPr>
          <a:lstStyle/>
          <a:p>
            <a:r>
              <a:rPr lang="en-US" sz="2400" dirty="0">
                <a:solidFill>
                  <a:srgbClr val="0070C0"/>
                </a:solidFill>
                <a:latin typeface="Liberation Mono"/>
              </a:rPr>
              <a:t>show engines;</a:t>
            </a:r>
          </a:p>
          <a:p>
            <a:r>
              <a:rPr lang="en-US" sz="2400" dirty="0">
                <a:solidFill>
                  <a:srgbClr val="0070C0"/>
                </a:solidFill>
                <a:latin typeface="Liberation Mono"/>
              </a:rPr>
              <a:t>set default_storage_engine = memory;</a:t>
            </a:r>
          </a:p>
        </p:txBody>
      </p:sp>
    </p:spTree>
    <p:extLst>
      <p:ext uri="{BB962C8B-B14F-4D97-AF65-F5344CB8AC3E}">
        <p14:creationId xmlns:p14="http://schemas.microsoft.com/office/powerpoint/2010/main" val="23809876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value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814061B-FECC-4530-8E1D-B568053BB043}"/>
              </a:ext>
            </a:extLst>
          </p:cNvPr>
          <p:cNvSpPr/>
          <p:nvPr/>
        </p:nvSpPr>
        <p:spPr>
          <a:xfrm>
            <a:off x="2927648" y="3228945"/>
            <a:ext cx="6552728" cy="400110"/>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DEFAULT specifies a default value for the column.</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1371784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2382" y="1354084"/>
            <a:ext cx="11987239" cy="369332"/>
          </a:xfrm>
          <a:prstGeom prst="rect">
            <a:avLst/>
          </a:prstGeom>
        </p:spPr>
        <p:txBody>
          <a:bodyPr wrap="square">
            <a:spAutoFit/>
          </a:bodyPr>
          <a:lstStyle/>
          <a:p>
            <a:r>
              <a:rPr lang="en-US" dirty="0"/>
              <a:t>The </a:t>
            </a:r>
            <a:r>
              <a:rPr lang="en-US" b="1" dirty="0"/>
              <a:t>DEFAULT</a:t>
            </a:r>
            <a:r>
              <a:rPr lang="en-US" dirty="0"/>
              <a:t> specifies a </a:t>
            </a:r>
            <a:r>
              <a:rPr lang="en-US" b="1" dirty="0"/>
              <a:t>default</a:t>
            </a:r>
            <a:r>
              <a:rPr lang="en-US" dirty="0"/>
              <a:t> value for the column.</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390870" y="3755935"/>
            <a:ext cx="4767765" cy="2985433"/>
          </a:xfrm>
          <a:prstGeom prst="rect">
            <a:avLst/>
          </a:prstGeom>
        </p:spPr>
        <p:txBody>
          <a:bodyPr wrap="square">
            <a:spAutoFit/>
          </a:bodyPr>
          <a:lstStyle/>
          <a:p>
            <a:r>
              <a:rPr lang="en-US" sz="1800" dirty="0">
                <a:solidFill>
                  <a:srgbClr val="00B050"/>
                </a:solidFill>
                <a:latin typeface="Liberation Mono"/>
                <a:ea typeface="Times New Roman" panose="02020603050405020304" pitchFamily="18" charset="0"/>
                <a:cs typeface="Arial" panose="020B0604020202020204" pitchFamily="34" charset="0"/>
              </a:rPr>
              <a:t># version 8.0 and above.</a:t>
            </a:r>
          </a:p>
          <a:p>
            <a:endParaRPr lang="en-US" sz="800" dirty="0">
              <a:solidFill>
                <a:srgbClr val="0077AA"/>
              </a:solidFill>
              <a:latin typeface="Liberation Mono"/>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CREATE TABLE </a:t>
            </a:r>
            <a:r>
              <a:rPr lang="en-US" dirty="0">
                <a:latin typeface="Liberation Mono"/>
                <a:ea typeface="Times New Roman" panose="02020603050405020304" pitchFamily="18" charset="0"/>
                <a:cs typeface="Arial" panose="020B0604020202020204" pitchFamily="34" charset="0"/>
              </a:rPr>
              <a:t>empl</a:t>
            </a:r>
            <a:r>
              <a:rPr lang="en-US" dirty="0">
                <a:solidFill>
                  <a:srgbClr val="0077AA"/>
                </a:solidFill>
                <a:latin typeface="Liberation Mono"/>
                <a:ea typeface="Times New Roman" panose="02020603050405020304" pitchFamily="18" charset="0"/>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a:t>
            </a:r>
            <a:r>
              <a:rPr lang="en-US" dirty="0">
                <a:solidFill>
                  <a:srgbClr val="0077AA"/>
                </a:solidFill>
                <a:latin typeface="Liberation Mono"/>
                <a:ea typeface="Times New Roman" panose="02020603050405020304" pitchFamily="18" charset="0"/>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C00000"/>
                </a:solidFill>
                <a:latin typeface="Liberation Mono"/>
                <a:cs typeface="Arial" panose="020B0604020202020204" pitchFamily="34" charset="0"/>
              </a:rPr>
              <a:t>PRIMARY KEY</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firstName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a:t>
            </a:r>
            <a:r>
              <a:rPr lang="en-US" dirty="0">
                <a:solidFill>
                  <a:srgbClr val="834689"/>
                </a:solidFill>
                <a:latin typeface="Liberation Mono"/>
                <a:cs typeface="Arial" panose="020B0604020202020204" pitchFamily="34" charset="0"/>
              </a:rPr>
              <a:t>45</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phone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p>
          <a:p>
            <a:pPr marL="273050"/>
            <a:r>
              <a:rPr lang="en-US" dirty="0">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dirty="0">
                <a:latin typeface="Liberation Mono"/>
                <a:cs typeface="Arial" panose="020B0604020202020204" pitchFamily="34" charset="0"/>
              </a:rPr>
              <a:t>(10) </a:t>
            </a:r>
            <a:r>
              <a:rPr lang="en-US" dirty="0">
                <a:solidFill>
                  <a:srgbClr val="006699"/>
                </a:solidFill>
                <a:latin typeface="Liberation Mono"/>
              </a:rPr>
              <a:t>DEFAULT</a:t>
            </a:r>
            <a:r>
              <a:rPr lang="en-US" b="1" dirty="0">
                <a:solidFill>
                  <a:srgbClr val="C00000"/>
                </a:solidFill>
                <a:latin typeface="Liberation Mono"/>
                <a:cs typeface="Arial" panose="020B0604020202020204" pitchFamily="34" charset="0"/>
              </a:rPr>
              <a:t> </a:t>
            </a:r>
            <a:r>
              <a:rPr lang="en-US" dirty="0">
                <a:solidFill>
                  <a:srgbClr val="669900"/>
                </a:solidFill>
                <a:latin typeface="Liberation Mono"/>
              </a:rPr>
              <a:t>'PUNE'</a:t>
            </a:r>
            <a:r>
              <a:rPr lang="en-US" dirty="0">
                <a:latin typeface="Liberation Mono"/>
                <a:cs typeface="Arial" panose="020B0604020202020204" pitchFamily="34" charset="0"/>
              </a:rPr>
              <a:t>,</a:t>
            </a:r>
          </a:p>
          <a:p>
            <a:pPr marL="273050"/>
            <a:r>
              <a:rPr lang="en-US" dirty="0">
                <a:latin typeface="Liberation Mono"/>
                <a:cs typeface="Arial" panose="020B0604020202020204" pitchFamily="34" charset="0"/>
              </a:rPr>
              <a:t>   salary</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endParaRPr lang="en-US" dirty="0">
              <a:solidFill>
                <a:schemeClr val="bg1">
                  <a:lumMod val="65000"/>
                </a:schemeClr>
              </a:solidFill>
              <a:latin typeface="Liberation Mono"/>
              <a:cs typeface="Arial" panose="020B0604020202020204" pitchFamily="34" charset="0"/>
            </a:endParaRPr>
          </a:p>
          <a:p>
            <a:pPr marL="273050"/>
            <a:r>
              <a:rPr lang="en-US" dirty="0">
                <a:latin typeface="Liberation Mono"/>
                <a:cs typeface="Arial" panose="020B0604020202020204" pitchFamily="34" charset="0"/>
              </a:rPr>
              <a:t>   total</a:t>
            </a:r>
            <a:r>
              <a:rPr lang="en-US" dirty="0">
                <a:solidFill>
                  <a:schemeClr val="bg1">
                    <a:lumMod val="65000"/>
                  </a:schemeClr>
                </a:solidFill>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INT </a:t>
            </a:r>
            <a:r>
              <a:rPr lang="en-US" dirty="0">
                <a:solidFill>
                  <a:srgbClr val="006699"/>
                </a:solidFill>
                <a:latin typeface="Liberation Mono"/>
              </a:rPr>
              <a:t>DEFAULT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salary </a:t>
            </a:r>
            <a:r>
              <a:rPr lang="en-US" dirty="0">
                <a:solidFill>
                  <a:schemeClr val="accent5">
                    <a:lumMod val="75000"/>
                  </a:schemeClr>
                </a:solidFill>
                <a:latin typeface="Liberation Mono"/>
                <a:cs typeface="Arial" panose="020B0604020202020204" pitchFamily="34" charset="0"/>
              </a:rPr>
              <a:t>+</a:t>
            </a:r>
            <a:r>
              <a:rPr lang="en-US" b="1" dirty="0">
                <a:latin typeface="Liberation Mono"/>
                <a:cs typeface="Arial" panose="020B0604020202020204" pitchFamily="34" charset="0"/>
              </a:rPr>
              <a:t> </a:t>
            </a:r>
            <a:r>
              <a:rPr lang="en-US" dirty="0">
                <a:latin typeface="Liberation Mono"/>
                <a:cs typeface="Arial" panose="020B0604020202020204" pitchFamily="34" charset="0"/>
              </a:rPr>
              <a:t>comm</a:t>
            </a:r>
            <a:r>
              <a:rPr lang="en-US" dirty="0">
                <a:solidFill>
                  <a:schemeClr val="bg1">
                    <a:lumMod val="65000"/>
                  </a:schemeClr>
                </a:solidFill>
                <a:latin typeface="Liberation Mono"/>
                <a:cs typeface="Arial" panose="020B0604020202020204" pitchFamily="34" charset="0"/>
              </a:rPr>
              <a:t>)</a:t>
            </a:r>
            <a:endParaRPr lang="en-US" sz="2000" dirty="0">
              <a:solidFill>
                <a:srgbClr val="834689"/>
              </a:solidFill>
              <a:latin typeface="Liberation Mono"/>
              <a:ea typeface="Times New Roman" panose="02020603050405020304" pitchFamily="18" charset="0"/>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919008"/>
            <a:ext cx="469453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postID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postDate </a:t>
            </a:r>
            <a:r>
              <a:rPr lang="en-IN" dirty="0">
                <a:solidFill>
                  <a:srgbClr val="834689"/>
                </a:solidFill>
                <a:latin typeface="Liberation Mono"/>
                <a:cs typeface="Arial" panose="020B0604020202020204" pitchFamily="34" charset="0"/>
              </a:rPr>
              <a:t>DATETIME</a:t>
            </a:r>
            <a:r>
              <a:rPr lang="en-IN" dirty="0">
                <a:latin typeface="Liberation Mono"/>
                <a:cs typeface="Arial" panose="020B0604020202020204" pitchFamily="34" charset="0"/>
              </a:rPr>
              <a:t> </a:t>
            </a:r>
            <a:r>
              <a:rPr lang="en-IN" dirty="0">
                <a:solidFill>
                  <a:srgbClr val="006699"/>
                </a:solidFill>
                <a:latin typeface="Liberation Mono"/>
              </a:rPr>
              <a:t>DEFAULT</a:t>
            </a:r>
            <a:r>
              <a:rPr lang="en-IN" dirty="0">
                <a:latin typeface="Liberation Mono"/>
                <a:cs typeface="Arial" panose="020B0604020202020204" pitchFamily="34" charset="0"/>
              </a:rPr>
              <a:t> </a:t>
            </a:r>
            <a:r>
              <a:rPr lang="en-IN" dirty="0">
                <a:solidFill>
                  <a:schemeClr val="accent5">
                    <a:lumMod val="50000"/>
                  </a:schemeClr>
                </a:solidFill>
                <a:latin typeface="Liberation Mono"/>
                <a:cs typeface="Arial" panose="020B0604020202020204" pitchFamily="34" charset="0"/>
              </a:rPr>
              <a:t>NOW(),</a:t>
            </a:r>
          </a:p>
          <a:p>
            <a:pPr marL="273050"/>
            <a:r>
              <a:rPr lang="en-IN" dirty="0">
                <a:latin typeface="Liberation Mono"/>
                <a:cs typeface="Arial" panose="020B0604020202020204" pitchFamily="34" charset="0"/>
              </a:rPr>
              <a:t>   deleted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grpSp>
        <p:nvGrpSpPr>
          <p:cNvPr id="2" name="Group 1">
            <a:extLst>
              <a:ext uri="{FF2B5EF4-FFF2-40B4-BE49-F238E27FC236}">
                <a16:creationId xmlns:a16="http://schemas.microsoft.com/office/drawing/2014/main" id="{5011ED6B-7D84-4474-8C0B-72B9A136A0B9}"/>
              </a:ext>
            </a:extLst>
          </p:cNvPr>
          <p:cNvGrpSpPr/>
          <p:nvPr/>
        </p:nvGrpSpPr>
        <p:grpSpPr>
          <a:xfrm>
            <a:off x="5216691" y="4317290"/>
            <a:ext cx="6752950" cy="2243387"/>
            <a:chOff x="5231904" y="3356992"/>
            <a:chExt cx="6752950" cy="2243387"/>
          </a:xfrm>
        </p:grpSpPr>
        <p:pic>
          <p:nvPicPr>
            <p:cNvPr id="3" name="Picture 2">
              <a:extLst>
                <a:ext uri="{FF2B5EF4-FFF2-40B4-BE49-F238E27FC236}">
                  <a16:creationId xmlns:a16="http://schemas.microsoft.com/office/drawing/2014/main" id="{2C07C1E4-F0E0-490D-931C-D2C7CAE00DC8}"/>
                </a:ext>
              </a:extLst>
            </p:cNvPr>
            <p:cNvPicPr>
              <a:picLocks noChangeAspect="1"/>
            </p:cNvPicPr>
            <p:nvPr/>
          </p:nvPicPr>
          <p:blipFill>
            <a:blip r:embed="rId2"/>
            <a:stretch>
              <a:fillRect/>
            </a:stretch>
          </p:blipFill>
          <p:spPr>
            <a:xfrm>
              <a:off x="5231904" y="3356992"/>
              <a:ext cx="6752950" cy="2243387"/>
            </a:xfrm>
            <a:prstGeom prst="rect">
              <a:avLst/>
            </a:prstGeom>
          </p:spPr>
        </p:pic>
        <p:sp>
          <p:nvSpPr>
            <p:cNvPr id="4" name="Rectangle 3">
              <a:extLst>
                <a:ext uri="{FF2B5EF4-FFF2-40B4-BE49-F238E27FC236}">
                  <a16:creationId xmlns:a16="http://schemas.microsoft.com/office/drawing/2014/main" id="{9FC47D14-8E83-45AD-969B-984439A6AD0E}"/>
                </a:ext>
              </a:extLst>
            </p:cNvPr>
            <p:cNvSpPr/>
            <p:nvPr/>
          </p:nvSpPr>
          <p:spPr>
            <a:xfrm>
              <a:off x="5533888" y="5215086"/>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AEE9C3E1-0719-4A27-B187-7407F605FB58}"/>
              </a:ext>
            </a:extLst>
          </p:cNvPr>
          <p:cNvGrpSpPr/>
          <p:nvPr/>
        </p:nvGrpSpPr>
        <p:grpSpPr>
          <a:xfrm>
            <a:off x="5216691" y="1919008"/>
            <a:ext cx="6841394" cy="1624549"/>
            <a:chOff x="5216691" y="1257620"/>
            <a:chExt cx="6841394" cy="1624549"/>
          </a:xfrm>
        </p:grpSpPr>
        <p:pic>
          <p:nvPicPr>
            <p:cNvPr id="10" name="Picture 9">
              <a:extLst>
                <a:ext uri="{FF2B5EF4-FFF2-40B4-BE49-F238E27FC236}">
                  <a16:creationId xmlns:a16="http://schemas.microsoft.com/office/drawing/2014/main" id="{70C9F16D-D58C-4FCE-980F-42206A4B822C}"/>
                </a:ext>
              </a:extLst>
            </p:cNvPr>
            <p:cNvPicPr>
              <a:picLocks noChangeAspect="1"/>
            </p:cNvPicPr>
            <p:nvPr/>
          </p:nvPicPr>
          <p:blipFill>
            <a:blip r:embed="rId3"/>
            <a:stretch>
              <a:fillRect/>
            </a:stretch>
          </p:blipFill>
          <p:spPr>
            <a:xfrm>
              <a:off x="5216691" y="1257620"/>
              <a:ext cx="6841394" cy="1624549"/>
            </a:xfrm>
            <a:prstGeom prst="rect">
              <a:avLst/>
            </a:prstGeom>
          </p:spPr>
        </p:pic>
        <p:sp>
          <p:nvSpPr>
            <p:cNvPr id="11" name="Rectangle 10">
              <a:extLst>
                <a:ext uri="{FF2B5EF4-FFF2-40B4-BE49-F238E27FC236}">
                  <a16:creationId xmlns:a16="http://schemas.microsoft.com/office/drawing/2014/main" id="{366CB8D7-10DC-463F-A467-E513D01DF4C5}"/>
                </a:ext>
              </a:extLst>
            </p:cNvPr>
            <p:cNvSpPr/>
            <p:nvPr/>
          </p:nvSpPr>
          <p:spPr>
            <a:xfrm>
              <a:off x="5533888" y="2194781"/>
              <a:ext cx="6392910" cy="357065"/>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E18648F9-AB52-43A1-90C5-DD6976468932}"/>
              </a:ext>
            </a:extLst>
          </p:cNvPr>
          <p:cNvSpPr/>
          <p:nvPr/>
        </p:nvSpPr>
        <p:spPr>
          <a:xfrm>
            <a:off x="334567" y="764704"/>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DEFAULT value</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6466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insert</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1,</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3,</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buFont typeface="Arial" panose="020B0604020202020204" pitchFamily="34" charset="0"/>
              <a:buChar char="•"/>
            </a:pPr>
            <a:endParaRPr lang="en-IN" sz="400" dirty="0">
              <a:latin typeface="Liberation Mono"/>
              <a:cs typeface="Arial" panose="020B0604020202020204" pitchFamily="34" charset="0"/>
            </a:endParaRPr>
          </a:p>
          <a:p>
            <a:pPr marL="55880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DEFAULT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c2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3E42EAE3-733C-EBF2-1039-990A41FDDB33}"/>
              </a:ext>
            </a:extLst>
          </p:cNvPr>
          <p:cNvPicPr>
            <a:picLocks noChangeAspect="1"/>
          </p:cNvPicPr>
          <p:nvPr/>
        </p:nvPicPr>
        <p:blipFill>
          <a:blip r:embed="rId2"/>
          <a:stretch>
            <a:fillRect/>
          </a:stretch>
        </p:blipFill>
        <p:spPr>
          <a:xfrm>
            <a:off x="5835723" y="1272916"/>
            <a:ext cx="4489984" cy="1178934"/>
          </a:xfrm>
          <a:prstGeom prst="rect">
            <a:avLst/>
          </a:prstGeom>
        </p:spPr>
      </p:pic>
    </p:spTree>
    <p:extLst>
      <p:ext uri="{BB962C8B-B14F-4D97-AF65-F5344CB8AC3E}">
        <p14:creationId xmlns:p14="http://schemas.microsoft.com/office/powerpoint/2010/main" val="937933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02382" y="692696"/>
            <a:ext cx="11987239" cy="369332"/>
          </a:xfrm>
          <a:prstGeom prst="rect">
            <a:avLst/>
          </a:prstGeom>
        </p:spPr>
        <p:txBody>
          <a:bodyPr wrap="square">
            <a:spAutoFit/>
          </a:bodyPr>
          <a:lstStyle/>
          <a:p>
            <a:r>
              <a:rPr lang="en-US" dirty="0"/>
              <a:t>The </a:t>
            </a:r>
            <a:r>
              <a:rPr lang="en-US" b="1" dirty="0"/>
              <a:t>DEFAULT </a:t>
            </a:r>
            <a:r>
              <a:rPr lang="en-US" dirty="0"/>
              <a:t>example.</a:t>
            </a:r>
            <a:endParaRPr lang="en-IN" dirty="0">
              <a:solidFill>
                <a:schemeClr val="bg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EA49A84-1B1A-4D2E-AE82-B2A6EA6AC614}"/>
              </a:ext>
            </a:extLst>
          </p:cNvPr>
          <p:cNvSpPr/>
          <p:nvPr/>
        </p:nvSpPr>
        <p:spPr>
          <a:xfrm>
            <a:off x="1523802"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default value - update</a:t>
            </a:r>
          </a:p>
        </p:txBody>
      </p:sp>
      <p:sp>
        <p:nvSpPr>
          <p:cNvPr id="7" name="TextBox 6">
            <a:extLst>
              <a:ext uri="{FF2B5EF4-FFF2-40B4-BE49-F238E27FC236}">
                <a16:creationId xmlns:a16="http://schemas.microsoft.com/office/drawing/2014/main" id="{7AB23FA4-579C-49F6-970F-BA30755F4559}"/>
              </a:ext>
            </a:extLst>
          </p:cNvPr>
          <p:cNvSpPr txBox="1"/>
          <p:nvPr/>
        </p:nvSpPr>
        <p:spPr>
          <a:xfrm>
            <a:off x="390870" y="1257620"/>
            <a:ext cx="10889706" cy="392735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temp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c3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a:t>
            </a:r>
            <a:r>
              <a:rPr lang="en-IN" dirty="0">
                <a:solidFill>
                  <a:srgbClr val="006699"/>
                </a:solidFill>
                <a:latin typeface="Liberation Mono"/>
              </a:rPr>
              <a:t>)</a:t>
            </a:r>
            <a:r>
              <a:rPr lang="en-IN" dirty="0">
                <a:solidFill>
                  <a:srgbClr val="834689"/>
                </a:solidFill>
                <a:latin typeface="Liberation Mono"/>
                <a:cs typeface="Arial" panose="020B0604020202020204" pitchFamily="34" charset="0"/>
              </a:rPr>
              <a:t>,</a:t>
            </a:r>
          </a:p>
          <a:p>
            <a:pPr marL="273050"/>
            <a:r>
              <a:rPr lang="en-IN" dirty="0">
                <a:solidFill>
                  <a:srgbClr val="834689"/>
                </a:solidFill>
                <a:latin typeface="Liberation Mono"/>
                <a:cs typeface="Arial" panose="020B0604020202020204" pitchFamily="34" charset="0"/>
              </a:rPr>
              <a:t>   </a:t>
            </a:r>
            <a:r>
              <a:rPr lang="en-IN" dirty="0">
                <a:latin typeface="Liberation Mono"/>
                <a:cs typeface="Arial" panose="020B0604020202020204" pitchFamily="34" charset="0"/>
              </a:rPr>
              <a:t>c4 </a:t>
            </a:r>
            <a:r>
              <a:rPr lang="en-IN" dirty="0">
                <a:solidFill>
                  <a:srgbClr val="834689"/>
                </a:solidFill>
                <a:latin typeface="Liberation Mono"/>
                <a:cs typeface="Arial" panose="020B0604020202020204" pitchFamily="34" charset="0"/>
              </a:rPr>
              <a:t>INT </a:t>
            </a:r>
            <a:r>
              <a:rPr lang="en-IN" dirty="0">
                <a:solidFill>
                  <a:srgbClr val="006699"/>
                </a:solidFill>
                <a:latin typeface="Liberation Mono"/>
              </a:rPr>
              <a:t>DEFAULT(</a:t>
            </a:r>
            <a:r>
              <a:rPr lang="en-IN" dirty="0">
                <a:latin typeface="Liberation Mono"/>
                <a:cs typeface="Arial" panose="020B0604020202020204" pitchFamily="34" charset="0"/>
              </a:rPr>
              <a:t>c1</a:t>
            </a:r>
            <a:r>
              <a:rPr lang="en-IN" dirty="0">
                <a:solidFill>
                  <a:srgbClr val="006699"/>
                </a:solidFill>
                <a:latin typeface="Liberation Mono"/>
              </a:rPr>
              <a:t> </a:t>
            </a:r>
            <a:r>
              <a:rPr lang="en-IN" dirty="0">
                <a:solidFill>
                  <a:schemeClr val="accent5">
                    <a:lumMod val="75000"/>
                  </a:schemeClr>
                </a:solidFill>
                <a:latin typeface="Liberation Mono"/>
              </a:rPr>
              <a:t>*</a:t>
            </a:r>
            <a:r>
              <a:rPr lang="en-IN" dirty="0">
                <a:solidFill>
                  <a:srgbClr val="006699"/>
                </a:solidFill>
                <a:latin typeface="Liberation Mono"/>
              </a:rPr>
              <a:t> </a:t>
            </a:r>
            <a:r>
              <a:rPr lang="en-IN" dirty="0">
                <a:latin typeface="Liberation Mono"/>
                <a:cs typeface="Arial" panose="020B0604020202020204" pitchFamily="34" charset="0"/>
              </a:rPr>
              <a:t>c2 </a:t>
            </a:r>
            <a:r>
              <a:rPr lang="en-IN" dirty="0">
                <a:solidFill>
                  <a:srgbClr val="006699"/>
                </a:solidFill>
                <a:latin typeface="Liberation Mono"/>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endParaRPr lang="en-IN" dirty="0">
              <a:latin typeface="Liberation Mono"/>
              <a:cs typeface="Arial" panose="020B0604020202020204" pitchFamily="34" charset="0"/>
            </a:endParaRPr>
          </a:p>
          <a:p>
            <a:pPr marL="273050"/>
            <a:endParaRPr lang="en-IN" dirty="0">
              <a:latin typeface="Liberation Mono"/>
              <a:cs typeface="Arial" panose="020B0604020202020204" pitchFamily="34" charset="0"/>
            </a:endParaRP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latin typeface="Liberation Mono"/>
                <a:cs typeface="Arial" panose="020B0604020202020204" pitchFamily="34" charset="0"/>
              </a:rPr>
              <a:t>,</a:t>
            </a:r>
            <a:r>
              <a:rPr lang="en-IN" dirty="0">
                <a:solidFill>
                  <a:srgbClr val="990055"/>
                </a:solidFill>
                <a:latin typeface="Liberation Mono"/>
              </a:rPr>
              <a:t> 1</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temp</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c1, c2, c3, c4</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latin typeface="Liberation Mono"/>
                <a:cs typeface="Arial" panose="020B0604020202020204" pitchFamily="34" charset="0"/>
              </a:rPr>
              <a:t>,</a:t>
            </a:r>
            <a:r>
              <a:rPr lang="en-IN" dirty="0">
                <a:solidFill>
                  <a:srgbClr val="990055"/>
                </a:solidFill>
                <a:latin typeface="Liberation Mono"/>
              </a:rPr>
              <a:t> 2</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c3</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a:p>
            <a:pPr marL="55880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UPDATE</a:t>
            </a:r>
            <a:r>
              <a:rPr lang="en-IN" dirty="0">
                <a:latin typeface="Liberation Mono"/>
                <a:cs typeface="Arial" panose="020B0604020202020204" pitchFamily="34" charset="0"/>
              </a:rPr>
              <a:t> temp </a:t>
            </a:r>
            <a:r>
              <a:rPr lang="en-IN" dirty="0">
                <a:solidFill>
                  <a:srgbClr val="0077AA"/>
                </a:solidFill>
                <a:latin typeface="Liberation Mono"/>
              </a:rPr>
              <a:t>SET</a:t>
            </a:r>
            <a:r>
              <a:rPr lang="en-IN" dirty="0">
                <a:latin typeface="Liberation Mono"/>
                <a:cs typeface="Arial" panose="020B0604020202020204" pitchFamily="34" charset="0"/>
              </a:rPr>
              <a:t> c4</a:t>
            </a:r>
            <a:r>
              <a:rPr lang="en-IN" dirty="0">
                <a:solidFill>
                  <a:srgbClr val="0077AA"/>
                </a:solidFill>
                <a:latin typeface="Liberation Mono"/>
                <a:cs typeface="Arial" panose="020B0604020202020204" pitchFamily="34" charset="0"/>
              </a:rPr>
              <a:t> </a:t>
            </a:r>
            <a:r>
              <a:rPr lang="en-IN" dirty="0">
                <a:solidFill>
                  <a:schemeClr val="accent5">
                    <a:lumMod val="75000"/>
                  </a:schemeClr>
                </a:solidFill>
                <a:latin typeface="Liberation Mono"/>
              </a:rPr>
              <a:t>=</a:t>
            </a:r>
            <a:r>
              <a:rPr lang="en-IN" dirty="0">
                <a:solidFill>
                  <a:srgbClr val="0077AA"/>
                </a:solidFill>
                <a:latin typeface="Liberation Mono"/>
                <a:cs typeface="Arial" panose="020B0604020202020204" pitchFamily="34" charset="0"/>
              </a:rPr>
              <a:t> DEFAULT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6113768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411509" y="3276600"/>
            <a:ext cx="11301115" cy="923330"/>
          </a:xfrm>
          <a:prstGeom prst="rect">
            <a:avLst/>
          </a:prstGeom>
        </p:spPr>
        <p:txBody>
          <a:bodyPr wrap="square">
            <a:spAutoFit/>
          </a:bodyPr>
          <a:lstStyle/>
          <a:p>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p:txBody>
      </p:sp>
      <p:sp>
        <p:nvSpPr>
          <p:cNvPr id="6" name="Rectangle 5">
            <a:extLst>
              <a:ext uri="{FF2B5EF4-FFF2-40B4-BE49-F238E27FC236}">
                <a16:creationId xmlns:a16="http://schemas.microsoft.com/office/drawing/2014/main" id="{6DE79E53-CAA4-40DF-AFCE-1F13A27C78F7}"/>
              </a:ext>
            </a:extLst>
          </p:cNvPr>
          <p:cNvSpPr/>
          <p:nvPr/>
        </p:nvSpPr>
        <p:spPr>
          <a:xfrm>
            <a:off x="406573" y="4437972"/>
            <a:ext cx="8990430" cy="1727332"/>
          </a:xfrm>
          <a:prstGeom prst="rect">
            <a:avLst/>
          </a:prstGeom>
          <a:solidFill>
            <a:schemeClr val="bg1"/>
          </a:solidFill>
        </p:spPr>
        <p:txBody>
          <a:bodyPr wrap="square">
            <a:spAutoFit/>
          </a:bodyPr>
          <a:lstStyle/>
          <a:p>
            <a:r>
              <a:rPr lang="en-IN" sz="2000" dirty="0">
                <a:solidFill>
                  <a:srgbClr val="FF0000"/>
                </a:solidFill>
                <a:latin typeface="Palatino Linotype" panose="02040502050505030304" pitchFamily="18" charset="0"/>
                <a:cs typeface="Segoe UI Light" panose="020B0502040204020203" pitchFamily="34" charset="0"/>
              </a:rPr>
              <a:t>You can insert data using following methods:</a:t>
            </a:r>
          </a:p>
          <a:p>
            <a:endParaRPr lang="en-IN" sz="800" dirty="0">
              <a:latin typeface="Palatino Linotype" panose="02040502050505030304" pitchFamily="18" charset="0"/>
              <a:cs typeface="Segoe UI Light" panose="020B0502040204020203" pitchFamily="34" charset="0"/>
            </a:endParaRP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VALUES</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SET</a:t>
            </a:r>
          </a:p>
          <a:p>
            <a:pPr marL="342900" indent="-342900">
              <a:lnSpc>
                <a:spcPct val="150000"/>
              </a:lnSpc>
              <a:buFont typeface="Arial" panose="020B0604020202020204" pitchFamily="34" charset="0"/>
              <a:buChar char="•"/>
            </a:pPr>
            <a:r>
              <a:rPr lang="en-IN" dirty="0">
                <a:solidFill>
                  <a:srgbClr val="0070C0"/>
                </a:solidFill>
                <a:latin typeface="Palatino Linotype" panose="02040502050505030304" pitchFamily="18" charset="0"/>
                <a:cs typeface="Segoe UI Light" panose="020B0502040204020203" pitchFamily="34" charset="0"/>
              </a:rPr>
              <a:t>INSERT ... SELECT</a:t>
            </a:r>
            <a:endParaRPr lang="en-IN" b="1" dirty="0">
              <a:solidFill>
                <a:srgbClr val="0070C0"/>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7964066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7EE452E-83CC-B067-610E-8D90D4C53042}"/>
              </a:ext>
            </a:extLst>
          </p:cNvPr>
          <p:cNvSpPr txBox="1"/>
          <p:nvPr/>
        </p:nvSpPr>
        <p:spPr>
          <a:xfrm>
            <a:off x="263352" y="116632"/>
            <a:ext cx="11737304" cy="2431435"/>
          </a:xfrm>
          <a:prstGeom prst="rect">
            <a:avLst/>
          </a:prstGeom>
          <a:noFill/>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INSERT</a:t>
            </a:r>
            <a:r>
              <a:rPr lang="en-US" dirty="0">
                <a:latin typeface="Palatino Linotype" panose="02040502050505030304" pitchFamily="18" charset="0"/>
              </a:rPr>
              <a:t> is used to add a single or multiple tuple to a relation. We must specify the relation name and a list of values for the tuple. </a:t>
            </a:r>
            <a:r>
              <a:rPr lang="en-US" b="1" dirty="0">
                <a:latin typeface="Palatino Linotype" panose="02040502050505030304" pitchFamily="18" charset="0"/>
              </a:rPr>
              <a:t>The values should be listed in the same order in which the corresponding attributes were specified in the CREATE TABLE command.</a:t>
            </a:r>
            <a:endParaRPr lang="en-IN" b="1" dirty="0">
              <a:latin typeface="Palatino Linotype" panose="02040502050505030304" pitchFamily="18" charset="0"/>
            </a:endParaRPr>
          </a:p>
          <a:p>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second form of the </a:t>
            </a:r>
            <a:r>
              <a:rPr lang="en-IN" b="1" dirty="0">
                <a:latin typeface="Palatino Linotype" panose="02040502050505030304" pitchFamily="18" charset="0"/>
              </a:rPr>
              <a:t>INSERT</a:t>
            </a:r>
            <a:r>
              <a:rPr lang="en-IN" dirty="0">
                <a:latin typeface="Palatino Linotype" panose="02040502050505030304" pitchFamily="18" charset="0"/>
              </a:rPr>
              <a:t> statement allows the user to specify explicit attribute names that correspond to the values provided in the </a:t>
            </a:r>
            <a:r>
              <a:rPr lang="en-IN" b="1" dirty="0">
                <a:latin typeface="Palatino Linotype" panose="02040502050505030304" pitchFamily="18" charset="0"/>
              </a:rPr>
              <a:t>INSERT</a:t>
            </a:r>
            <a:r>
              <a:rPr lang="en-IN" dirty="0">
                <a:latin typeface="Palatino Linotype" panose="02040502050505030304" pitchFamily="18" charset="0"/>
              </a:rPr>
              <a:t> command. This is useful if a relation has many attributes but only a few of those attributes are assigned values in the new tuple. However, the values must include all attributes with </a:t>
            </a:r>
            <a:r>
              <a:rPr lang="en-IN" b="1" dirty="0">
                <a:latin typeface="Palatino Linotype" panose="02040502050505030304" pitchFamily="18" charset="0"/>
              </a:rPr>
              <a:t>NOT</a:t>
            </a:r>
            <a:r>
              <a:rPr lang="en-IN" dirty="0">
                <a:latin typeface="Palatino Linotype" panose="02040502050505030304" pitchFamily="18" charset="0"/>
              </a:rPr>
              <a:t> </a:t>
            </a:r>
            <a:r>
              <a:rPr lang="en-IN" b="1" dirty="0">
                <a:latin typeface="Palatino Linotype" panose="02040502050505030304" pitchFamily="18" charset="0"/>
              </a:rPr>
              <a:t>NULL</a:t>
            </a:r>
            <a:r>
              <a:rPr lang="en-IN" dirty="0">
                <a:latin typeface="Palatino Linotype" panose="02040502050505030304" pitchFamily="18" charset="0"/>
              </a:rPr>
              <a:t> specification and no default value. Attributes with </a:t>
            </a:r>
            <a:r>
              <a:rPr lang="en-IN" b="1" dirty="0">
                <a:latin typeface="Palatino Linotype" panose="02040502050505030304" pitchFamily="18" charset="0"/>
              </a:rPr>
              <a:t>NULL</a:t>
            </a:r>
            <a:r>
              <a:rPr lang="en-IN" dirty="0">
                <a:latin typeface="Palatino Linotype" panose="02040502050505030304" pitchFamily="18" charset="0"/>
              </a:rPr>
              <a:t> allowed or </a:t>
            </a:r>
            <a:r>
              <a:rPr lang="en-IN" b="1" dirty="0">
                <a:latin typeface="Palatino Linotype" panose="02040502050505030304" pitchFamily="18" charset="0"/>
              </a:rPr>
              <a:t>DEFAULT</a:t>
            </a:r>
            <a:r>
              <a:rPr lang="en-IN" dirty="0">
                <a:latin typeface="Palatino Linotype" panose="02040502050505030304" pitchFamily="18" charset="0"/>
              </a:rPr>
              <a:t> values are the ones that can be left out.</a:t>
            </a:r>
          </a:p>
        </p:txBody>
      </p:sp>
    </p:spTree>
    <p:extLst>
      <p:ext uri="{BB962C8B-B14F-4D97-AF65-F5344CB8AC3E}">
        <p14:creationId xmlns:p14="http://schemas.microsoft.com/office/powerpoint/2010/main" val="13857272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6" name="Rectangle 5"/>
          <p:cNvSpPr/>
          <p:nvPr/>
        </p:nvSpPr>
        <p:spPr>
          <a:xfrm>
            <a:off x="407368" y="2556695"/>
            <a:ext cx="10184432" cy="400110"/>
          </a:xfrm>
          <a:prstGeom prst="rect">
            <a:avLst/>
          </a:prstGeom>
          <a:noFill/>
        </p:spPr>
        <p:txBody>
          <a:bodyPr wrap="square">
            <a:spAutoFit/>
          </a:bodyPr>
          <a:lstStyle/>
          <a:p>
            <a:pPr>
              <a:buFont typeface="Arial" panose="020B0604020202020204" pitchFamily="34" charset="0"/>
              <a:buNone/>
            </a:pPr>
            <a:r>
              <a:rPr lang="en-IN" sz="2000" dirty="0">
                <a:solidFill>
                  <a:schemeClr val="tx1">
                    <a:lumMod val="85000"/>
                    <a:lumOff val="15000"/>
                  </a:schemeClr>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9" name="Group 8">
            <a:extLst>
              <a:ext uri="{FF2B5EF4-FFF2-40B4-BE49-F238E27FC236}">
                <a16:creationId xmlns:a16="http://schemas.microsoft.com/office/drawing/2014/main" id="{BF4B8512-CD61-4373-BC7D-BCE8E59EDBE0}"/>
              </a:ext>
            </a:extLst>
          </p:cNvPr>
          <p:cNvGrpSpPr/>
          <p:nvPr/>
        </p:nvGrpSpPr>
        <p:grpSpPr>
          <a:xfrm>
            <a:off x="486355" y="3409529"/>
            <a:ext cx="8898972" cy="2971799"/>
            <a:chOff x="1676400" y="3200401"/>
            <a:chExt cx="8898972" cy="2971799"/>
          </a:xfrm>
        </p:grpSpPr>
        <p:pic>
          <p:nvPicPr>
            <p:cNvPr id="31" name="Picture 30"/>
            <p:cNvPicPr>
              <a:picLocks noChangeAspect="1"/>
            </p:cNvPicPr>
            <p:nvPr/>
          </p:nvPicPr>
          <p:blipFill>
            <a:blip r:embed="rId2" cstate="print"/>
            <a:stretch>
              <a:fillRect/>
            </a:stretch>
          </p:blipFill>
          <p:spPr>
            <a:xfrm>
              <a:off x="1692828" y="3200401"/>
              <a:ext cx="7826226" cy="407679"/>
            </a:xfrm>
            <a:prstGeom prst="rect">
              <a:avLst/>
            </a:prstGeom>
          </p:spPr>
        </p:pic>
        <p:grpSp>
          <p:nvGrpSpPr>
            <p:cNvPr id="3" name="Group 2"/>
            <p:cNvGrpSpPr/>
            <p:nvPr/>
          </p:nvGrpSpPr>
          <p:grpSpPr>
            <a:xfrm>
              <a:off x="5341621" y="4442415"/>
              <a:ext cx="2573929" cy="472666"/>
              <a:chOff x="3817620" y="4442415"/>
              <a:chExt cx="2573929"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329210"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3" y="3536458"/>
              <a:ext cx="2811146" cy="472666"/>
              <a:chOff x="6123543" y="3536458"/>
              <a:chExt cx="2811146"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553246"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cstate="print"/>
            <a:stretch>
              <a:fillRect/>
            </a:stretch>
          </p:blipFill>
          <p:spPr>
            <a:xfrm>
              <a:off x="1684614" y="4054884"/>
              <a:ext cx="8822772" cy="381000"/>
            </a:xfrm>
            <a:prstGeom prst="rect">
              <a:avLst/>
            </a:prstGeom>
          </p:spPr>
        </p:pic>
        <p:pic>
          <p:nvPicPr>
            <p:cNvPr id="33" name="Picture 32"/>
            <p:cNvPicPr>
              <a:picLocks noChangeAspect="1"/>
            </p:cNvPicPr>
            <p:nvPr/>
          </p:nvPicPr>
          <p:blipFill>
            <a:blip r:embed="rId4" cstate="print"/>
            <a:stretch>
              <a:fillRect/>
            </a:stretch>
          </p:blipFill>
          <p:spPr>
            <a:xfrm>
              <a:off x="1676400" y="5027710"/>
              <a:ext cx="8898972" cy="724264"/>
            </a:xfrm>
            <a:prstGeom prst="rect">
              <a:avLst/>
            </a:prstGeom>
          </p:spPr>
        </p:pic>
      </p:grpSp>
      <p:sp>
        <p:nvSpPr>
          <p:cNvPr id="19" name="Rectangle 18">
            <a:extLst>
              <a:ext uri="{FF2B5EF4-FFF2-40B4-BE49-F238E27FC236}">
                <a16:creationId xmlns:a16="http://schemas.microsoft.com/office/drawing/2014/main" id="{64CFD2C7-651C-4097-AE6F-B34058DBB403}"/>
              </a:ext>
            </a:extLst>
          </p:cNvPr>
          <p:cNvSpPr/>
          <p:nvPr/>
        </p:nvSpPr>
        <p:spPr>
          <a:xfrm>
            <a:off x="290449" y="1543587"/>
            <a:ext cx="11278159" cy="707886"/>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 E }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
        <p:nvSpPr>
          <p:cNvPr id="20" name="Rectangle 19">
            <a:extLst>
              <a:ext uri="{FF2B5EF4-FFF2-40B4-BE49-F238E27FC236}">
                <a16:creationId xmlns:a16="http://schemas.microsoft.com/office/drawing/2014/main" id="{33A46E6D-0FE9-4B3B-BD17-39A63EC9E6A7}"/>
              </a:ext>
            </a:extLst>
          </p:cNvPr>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Tree>
    <p:extLst>
      <p:ext uri="{BB962C8B-B14F-4D97-AF65-F5344CB8AC3E}">
        <p14:creationId xmlns:p14="http://schemas.microsoft.com/office/powerpoint/2010/main" val="127607174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6" name="Rectangle 5">
            <a:extLst>
              <a:ext uri="{FF2B5EF4-FFF2-40B4-BE49-F238E27FC236}">
                <a16:creationId xmlns:a16="http://schemas.microsoft.com/office/drawing/2014/main" id="{43651AEC-95F0-41B9-B91B-D73E975D95DD}"/>
              </a:ext>
            </a:extLst>
          </p:cNvPr>
          <p:cNvSpPr/>
          <p:nvPr/>
        </p:nvSpPr>
        <p:spPr>
          <a:xfrm>
            <a:off x="191344" y="4545702"/>
            <a:ext cx="11881319" cy="212365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29</a:t>
            </a:r>
            <a:r>
              <a:rPr lang="en-IN" dirty="0">
                <a:latin typeface="Liberation Mono"/>
                <a:cs typeface="Arial" panose="020B0604020202020204" pitchFamily="34" charset="0"/>
              </a:rPr>
              <a:t>, </a:t>
            </a:r>
            <a:r>
              <a:rPr lang="en-IN" dirty="0">
                <a:solidFill>
                  <a:srgbClr val="669900"/>
                </a:solidFill>
                <a:latin typeface="Liberation Mono"/>
              </a:rPr>
              <a:t>'sharmin'</a:t>
            </a:r>
            <a:r>
              <a:rPr lang="en-IN" dirty="0">
                <a:latin typeface="Liberation Mono"/>
                <a:cs typeface="Arial" panose="020B0604020202020204" pitchFamily="34" charset="0"/>
              </a:rPr>
              <a:t>, </a:t>
            </a:r>
            <a:r>
              <a:rPr lang="en-IN" dirty="0">
                <a:solidFill>
                  <a:srgbClr val="669900"/>
                </a:solidFill>
                <a:latin typeface="Liberation Mono"/>
              </a:rPr>
              <a:t>'patil'</a:t>
            </a:r>
            <a:r>
              <a:rPr lang="en-IN" dirty="0">
                <a:latin typeface="Liberation Mono"/>
                <a:cs typeface="Arial" panose="020B0604020202020204" pitchFamily="34" charset="0"/>
              </a:rPr>
              <a:t>, '1999-11-10', </a:t>
            </a:r>
            <a:r>
              <a:rPr lang="en-IN" dirty="0">
                <a:solidFill>
                  <a:srgbClr val="669900"/>
                </a:solidFill>
                <a:latin typeface="Liberation Mono"/>
              </a:rPr>
              <a:t>'sharmin.patil@gmail.com’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(ID, nameFirst, nameLast, DOB,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30</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john</a:t>
            </a:r>
            <a:r>
              <a:rPr lang="en-IN" dirty="0">
                <a:latin typeface="Liberation Mono"/>
                <a:cs typeface="Arial" panose="020B0604020202020204" pitchFamily="34" charset="0"/>
              </a:rPr>
              <a:t>', </a:t>
            </a:r>
            <a:r>
              <a:rPr lang="en-IN" dirty="0">
                <a:solidFill>
                  <a:srgbClr val="669900"/>
                </a:solidFill>
                <a:latin typeface="Liberation Mono"/>
              </a:rPr>
              <a:t>'thomas'</a:t>
            </a:r>
            <a:r>
              <a:rPr lang="en-IN" dirty="0">
                <a:latin typeface="Liberation Mono"/>
                <a:cs typeface="Arial" panose="020B0604020202020204" pitchFamily="34" charset="0"/>
              </a:rPr>
              <a:t>, '1983-11-10', </a:t>
            </a:r>
            <a:r>
              <a:rPr lang="en-IN" dirty="0">
                <a:solidFill>
                  <a:srgbClr val="669900"/>
                </a:solidFill>
                <a:latin typeface="Liberation Mono"/>
              </a:rPr>
              <a:t>'john.thomas@gmail.com’</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 emailID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rgbClr val="990055"/>
                </a:solidFill>
                <a:latin typeface="Liberation Mono"/>
              </a:rPr>
              <a:t>31</a:t>
            </a:r>
            <a:r>
              <a:rPr lang="en-IN" dirty="0">
                <a:latin typeface="Liberation Mono"/>
                <a:cs typeface="Arial" panose="020B0604020202020204" pitchFamily="34" charset="0"/>
              </a:rPr>
              <a:t>, </a:t>
            </a:r>
            <a:r>
              <a:rPr lang="en-IN" dirty="0">
                <a:solidFill>
                  <a:srgbClr val="669900"/>
                </a:solidFill>
                <a:latin typeface="Liberation Mono"/>
              </a:rPr>
              <a:t>'jack'</a:t>
            </a:r>
            <a:r>
              <a:rPr lang="en-IN" dirty="0">
                <a:latin typeface="Liberation Mono"/>
                <a:cs typeface="Arial" panose="020B0604020202020204" pitchFamily="34" charset="0"/>
              </a:rPr>
              <a:t>, </a:t>
            </a:r>
            <a:r>
              <a:rPr lang="en-IN" dirty="0">
                <a:solidFill>
                  <a:srgbClr val="669900"/>
                </a:solidFill>
                <a:latin typeface="Liberation Mono"/>
              </a:rPr>
              <a:t>'jack.thorn@gmail.com</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student </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ID, nameFirst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32</a:t>
            </a:r>
            <a:r>
              <a:rPr lang="en-IN" dirty="0">
                <a:latin typeface="Liberation Mono"/>
                <a:cs typeface="Arial" panose="020B0604020202020204" pitchFamily="34" charset="0"/>
              </a:rPr>
              <a:t>, </a:t>
            </a:r>
            <a:r>
              <a:rPr lang="en-IN" dirty="0">
                <a:solidFill>
                  <a:srgbClr val="669900"/>
                </a:solidFill>
                <a:latin typeface="Liberation Mono"/>
              </a:rPr>
              <a:t>'james'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a:t>
            </a:r>
            <a:r>
              <a:rPr lang="en-IN" dirty="0">
                <a:solidFill>
                  <a:srgbClr val="990055"/>
                </a:solidFill>
                <a:latin typeface="Liberation Mono"/>
              </a:rPr>
              <a:t>33</a:t>
            </a:r>
            <a:r>
              <a:rPr lang="en-IN" dirty="0">
                <a:latin typeface="Liberation Mono"/>
                <a:cs typeface="Arial" panose="020B0604020202020204" pitchFamily="34" charset="0"/>
              </a:rPr>
              <a:t>, </a:t>
            </a:r>
            <a:r>
              <a:rPr lang="en-IN" dirty="0">
                <a:solidFill>
                  <a:srgbClr val="669900"/>
                </a:solidFill>
                <a:latin typeface="Liberation Mono"/>
              </a:rPr>
              <a:t>'jr. james'</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34</a:t>
            </a:r>
            <a:r>
              <a:rPr lang="en-IN" dirty="0">
                <a:latin typeface="Liberation Mono"/>
                <a:cs typeface="Arial" panose="020B0604020202020204" pitchFamily="34" charset="0"/>
              </a:rPr>
              <a:t>, </a:t>
            </a:r>
            <a:r>
              <a:rPr lang="en-IN" dirty="0">
                <a:solidFill>
                  <a:srgbClr val="669900"/>
                </a:solidFill>
                <a:latin typeface="Liberation Mono"/>
              </a:rPr>
              <a:t>'sr. james</a:t>
            </a:r>
            <a:r>
              <a:rPr lang="en-IN" dirty="0">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564904"/>
            <a:ext cx="11569138" cy="2031325"/>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student</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nameFirst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nameLast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(45), </a:t>
            </a:r>
          </a:p>
          <a:p>
            <a:r>
              <a:rPr lang="en-IN" dirty="0">
                <a:latin typeface="Liberation Mono"/>
                <a:cs typeface="Arial" panose="020B0604020202020204" pitchFamily="34" charset="0"/>
              </a:rPr>
              <a:t>   DoB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emailID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(128) </a:t>
            </a:r>
          </a:p>
          <a:p>
            <a:r>
              <a:rPr lang="en-IN" dirty="0">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insert … values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13604FD9-B251-4C7D-B3A2-FCBDF2D47EE9}"/>
              </a:ext>
            </a:extLst>
          </p:cNvPr>
          <p:cNvSpPr/>
          <p:nvPr/>
        </p:nvSpPr>
        <p:spPr>
          <a:xfrm>
            <a:off x="290449" y="1412776"/>
            <a:ext cx="11278159" cy="1015663"/>
          </a:xfrm>
          <a:prstGeom prst="rect">
            <a:avLst/>
          </a:prstGeom>
        </p:spPr>
        <p:txBody>
          <a:bodyPr wrap="square">
            <a:spAutoFit/>
          </a:bodyPr>
          <a:lstStyle/>
          <a:p>
            <a:r>
              <a:rPr lang="en-IN" sz="2000" dirty="0">
                <a:solidFill>
                  <a:srgbClr val="0077AA"/>
                </a:solidFill>
                <a:latin typeface="Liberation Mono"/>
              </a:rPr>
              <a:t>INSERT [IGNORE] [INTO] </a:t>
            </a:r>
            <a:r>
              <a:rPr lang="en-IN" sz="2000" dirty="0">
                <a:latin typeface="Liberation Mono"/>
              </a:rPr>
              <a:t>tbl_name </a:t>
            </a:r>
            <a:r>
              <a:rPr lang="fr-FR" sz="2000" dirty="0">
                <a:latin typeface="Liberation Mono"/>
              </a:rPr>
              <a:t>[</a:t>
            </a:r>
            <a:r>
              <a:rPr lang="fr-FR" sz="2000" b="0" i="0" dirty="0">
                <a:solidFill>
                  <a:srgbClr val="0077AA"/>
                </a:solidFill>
                <a:effectLst/>
                <a:latin typeface="Liberation Mono"/>
              </a:rPr>
              <a:t>PARTITION</a:t>
            </a:r>
            <a:r>
              <a:rPr lang="fr-FR" sz="2000" b="0" i="0" dirty="0">
                <a:solidFill>
                  <a:srgbClr val="000000"/>
                </a:solidFill>
                <a:effectLst/>
                <a:latin typeface="Liberation Mono"/>
              </a:rPr>
              <a:t> </a:t>
            </a:r>
            <a:r>
              <a:rPr lang="fr-FR" sz="2000" dirty="0">
                <a:latin typeface="Liberation Mono"/>
              </a:rPr>
              <a:t>(</a:t>
            </a:r>
            <a:r>
              <a:rPr lang="fr-FR" sz="2000" b="0" i="1" dirty="0">
                <a:solidFill>
                  <a:srgbClr val="000000"/>
                </a:solidFill>
                <a:effectLst/>
                <a:latin typeface="Liberation Mono"/>
              </a:rPr>
              <a:t>partition_name</a:t>
            </a:r>
            <a:r>
              <a:rPr lang="fr-FR" sz="2000" b="0" i="0" dirty="0">
                <a:solidFill>
                  <a:srgbClr val="000000"/>
                </a:solidFill>
                <a:effectLst/>
                <a:latin typeface="Liberation Mono"/>
              </a:rPr>
              <a:t> </a:t>
            </a:r>
            <a:r>
              <a:rPr lang="fr-FR" sz="2000" dirty="0">
                <a:latin typeface="Liberation Mono"/>
              </a:rPr>
              <a:t>[,</a:t>
            </a:r>
            <a:r>
              <a:rPr lang="fr-FR" sz="2000" b="0" i="0" dirty="0">
                <a:solidFill>
                  <a:srgbClr val="000000"/>
                </a:solidFill>
                <a:effectLst/>
                <a:latin typeface="Liberation Mono"/>
              </a:rPr>
              <a:t> </a:t>
            </a:r>
            <a:r>
              <a:rPr lang="fr-FR" sz="2000" b="0" i="1" dirty="0">
                <a:solidFill>
                  <a:srgbClr val="000000"/>
                </a:solidFill>
                <a:effectLst/>
                <a:latin typeface="Liberation Mono"/>
              </a:rPr>
              <a:t>partition_name</a:t>
            </a:r>
            <a:r>
              <a:rPr lang="fr-FR" sz="2000" dirty="0">
                <a:latin typeface="Liberation Mono"/>
              </a:rPr>
              <a:t>] ...)]</a:t>
            </a:r>
            <a:r>
              <a:rPr lang="en-IN" sz="2000" dirty="0">
                <a:latin typeface="Liberation Mono"/>
              </a:rPr>
              <a:t> [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 ]</a:t>
            </a:r>
            <a:r>
              <a:rPr lang="en-IN" sz="2000" dirty="0">
                <a:solidFill>
                  <a:srgbClr val="0077AA"/>
                </a:solidFill>
                <a:latin typeface="Liberation Mono"/>
              </a:rPr>
              <a:t> { VALUES </a:t>
            </a:r>
            <a:r>
              <a:rPr lang="en-IN" sz="2000" dirty="0">
                <a:latin typeface="Liberation Mono"/>
              </a:rPr>
              <a:t>|</a:t>
            </a:r>
            <a:r>
              <a:rPr lang="en-IN" sz="2000" dirty="0">
                <a:solidFill>
                  <a:srgbClr val="0077AA"/>
                </a:solidFill>
                <a:latin typeface="Liberation Mono"/>
              </a:rPr>
              <a:t> VALUE } [ROW] ( </a:t>
            </a:r>
            <a:r>
              <a:rPr lang="en-IN" sz="2000" dirty="0">
                <a:latin typeface="Liberation Mono"/>
              </a:rPr>
              <a:t>{ expr | DEFAULT },</a:t>
            </a:r>
            <a:r>
              <a:rPr lang="en-IN"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 </a:t>
            </a:r>
            <a:r>
              <a:rPr lang="en-IN" sz="2000" dirty="0">
                <a:solidFill>
                  <a:srgbClr val="0077AA"/>
                </a:solidFill>
                <a:latin typeface="Liberation Mono"/>
              </a:rPr>
              <a:t>[ROW]  (</a:t>
            </a:r>
            <a:r>
              <a:rPr lang="en-US" sz="2000" dirty="0">
                <a:solidFill>
                  <a:schemeClr val="bg1">
                    <a:lumMod val="50000"/>
                  </a:schemeClr>
                </a:solidFill>
                <a:latin typeface="Liberation Mono"/>
              </a:rPr>
              <a:t>. . .</a:t>
            </a:r>
            <a:r>
              <a:rPr lang="en-IN" sz="2000" dirty="0">
                <a:solidFill>
                  <a:srgbClr val="0077AA"/>
                </a:solidFill>
                <a:latin typeface="Liberation Mono"/>
              </a:rPr>
              <a:t>)</a:t>
            </a:r>
            <a:r>
              <a:rPr lang="en-IN" sz="2000" dirty="0">
                <a:latin typeface="Liberation Mono"/>
              </a:rPr>
              <a:t>,</a:t>
            </a:r>
            <a:r>
              <a:rPr lang="en-IN" sz="2000" dirty="0">
                <a:solidFill>
                  <a:srgbClr val="0077AA"/>
                </a:solidFill>
                <a:latin typeface="Liberation Mono"/>
              </a:rPr>
              <a:t> [ROW] </a:t>
            </a:r>
            <a:r>
              <a:rPr lang="en-US" sz="2000" dirty="0">
                <a:solidFill>
                  <a:schemeClr val="bg1">
                    <a:lumMod val="50000"/>
                  </a:schemeClr>
                </a:solidFill>
                <a:latin typeface="Liberation Mono"/>
              </a:rPr>
              <a:t>. .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ON DUPLICATE KEY UPDATE assignment_list </a:t>
            </a:r>
            <a:r>
              <a:rPr lang="en-IN" sz="2000" dirty="0">
                <a:latin typeface="Liberation Mono"/>
              </a:rPr>
              <a:t>]</a:t>
            </a:r>
            <a:endParaRPr lang="en-US" sz="2000" dirty="0">
              <a:latin typeface="Liberation Mono"/>
            </a:endParaRPr>
          </a:p>
        </p:txBody>
      </p:sp>
    </p:spTree>
    <p:extLst>
      <p:ext uri="{BB962C8B-B14F-4D97-AF65-F5344CB8AC3E}">
        <p14:creationId xmlns:p14="http://schemas.microsoft.com/office/powerpoint/2010/main" val="26531203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142511105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select</a:t>
            </a:r>
            <a:endParaRPr lang="en-IN" sz="3200" i="1" dirty="0">
              <a:solidFill>
                <a:srgbClr val="FF9900"/>
              </a:solidFill>
              <a:latin typeface="Arial" pitchFamily="34" charset="0"/>
              <a:cs typeface="Arial" pitchFamily="34" charset="0"/>
            </a:endParaRPr>
          </a:p>
        </p:txBody>
      </p:sp>
      <p:sp>
        <p:nvSpPr>
          <p:cNvPr id="5" name="Rectangle 4"/>
          <p:cNvSpPr/>
          <p:nvPr/>
        </p:nvSpPr>
        <p:spPr>
          <a:xfrm>
            <a:off x="263352" y="838201"/>
            <a:ext cx="1159328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362210" y="1563469"/>
            <a:ext cx="10486318" cy="400110"/>
          </a:xfrm>
          <a:prstGeom prst="rect">
            <a:avLst/>
          </a:prstGeom>
        </p:spPr>
        <p:txBody>
          <a:bodyPr wrap="square">
            <a:spAutoFit/>
          </a:bodyPr>
          <a:lstStyle/>
          <a:p>
            <a:r>
              <a:rPr lang="en-IN" sz="2000" dirty="0">
                <a:solidFill>
                  <a:srgbClr val="0077AA"/>
                </a:solidFill>
                <a:latin typeface="Liberation Mono"/>
              </a:rPr>
              <a:t>INSERT [INTO] </a:t>
            </a:r>
            <a:r>
              <a:rPr lang="en-IN" sz="2000" dirty="0">
                <a:latin typeface="Liberation Mono"/>
              </a:rPr>
              <a:t>tbl_name [(col_name,</a:t>
            </a:r>
            <a:r>
              <a:rPr lang="en-US" sz="2000" dirty="0">
                <a:latin typeface="Liberation Mono"/>
              </a:rPr>
              <a:t> </a:t>
            </a:r>
            <a:r>
              <a:rPr lang="en-US" sz="2000" dirty="0">
                <a:solidFill>
                  <a:schemeClr val="bg1">
                    <a:lumMod val="50000"/>
                  </a:schemeClr>
                </a:solidFill>
                <a:latin typeface="Liberation Mono"/>
              </a:rPr>
              <a:t>. . .</a:t>
            </a:r>
            <a:r>
              <a:rPr lang="en-IN" sz="2000" dirty="0">
                <a:latin typeface="Liberation Mono"/>
              </a:rPr>
              <a:t>)]</a:t>
            </a:r>
            <a:r>
              <a:rPr lang="en-IN" sz="2000" dirty="0">
                <a:solidFill>
                  <a:srgbClr val="0077AA"/>
                </a:solidFill>
                <a:latin typeface="Liberation Mono"/>
              </a:rPr>
              <a:t> SELECT </a:t>
            </a:r>
            <a:r>
              <a:rPr lang="en-US" sz="2000" dirty="0">
                <a:solidFill>
                  <a:schemeClr val="bg1">
                    <a:lumMod val="50000"/>
                  </a:schemeClr>
                </a:solidFill>
                <a:latin typeface="Liberation Mono"/>
              </a:rPr>
              <a:t>. . .</a:t>
            </a:r>
            <a:r>
              <a:rPr lang="en-IN" sz="2000" dirty="0">
                <a:solidFill>
                  <a:srgbClr val="0077AA"/>
                </a:solidFill>
                <a:latin typeface="Liberation Mono"/>
              </a:rPr>
              <a:t> </a:t>
            </a:r>
            <a:endParaRPr lang="en-US" sz="2000" dirty="0">
              <a:solidFill>
                <a:srgbClr val="0077AA"/>
              </a:solidFill>
              <a:latin typeface="Liberation Mono"/>
            </a:endParaRPr>
          </a:p>
        </p:txBody>
      </p:sp>
      <p:sp>
        <p:nvSpPr>
          <p:cNvPr id="8" name="Rectangle 7"/>
          <p:cNvSpPr/>
          <p:nvPr/>
        </p:nvSpPr>
        <p:spPr>
          <a:xfrm>
            <a:off x="263352" y="2416076"/>
            <a:ext cx="10328448" cy="3693319"/>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deptno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a:t>
            </a:r>
            <a:r>
              <a:rPr lang="en-IN" dirty="0">
                <a:solidFill>
                  <a:schemeClr val="bg1">
                    <a:lumMod val="50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MAX</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anose="020B0604020202020204" pitchFamily="34" charset="0"/>
              </a:rPr>
              <a:t>dept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set</a:t>
            </a:r>
            <a:r>
              <a:rPr lang="en-IN" dirty="0">
                <a:latin typeface="Liberation Mono"/>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40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@x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C74C49"/>
                </a:solidFill>
                <a:latin typeface="Liberation Mono"/>
                <a:cs typeface="Arial" panose="020B0604020202020204" pitchFamily="34" charset="0"/>
              </a:rPr>
              <a:t>MAX</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deptno</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INTO</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Arial" panose="020B0604020202020204" pitchFamily="34" charset="0"/>
              </a:rPr>
              <a:t>VALUES</a:t>
            </a:r>
            <a:r>
              <a:rPr lang="en-IN" dirty="0">
                <a:latin typeface="Liberation Mono"/>
                <a:cs typeface="Arial" panose="020B0604020202020204" pitchFamily="34" charset="0"/>
              </a:rPr>
              <a:t> </a:t>
            </a:r>
            <a:r>
              <a:rPr lang="en-IN" dirty="0">
                <a:solidFill>
                  <a:schemeClr val="bg1">
                    <a:lumMod val="50000"/>
                  </a:schemeClr>
                </a:solidFill>
                <a:latin typeface="Liberation Mono"/>
                <a:ea typeface="Times New Roman" panose="02020603050405020304" pitchFamily="18" charset="0"/>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@x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 </a:t>
            </a:r>
            <a:r>
              <a:rPr lang="en-IN" dirty="0">
                <a:solidFill>
                  <a:srgbClr val="669900"/>
                </a:solidFill>
                <a:latin typeface="Liberation Mono"/>
              </a:rPr>
              <a:t>'HRD'</a:t>
            </a:r>
            <a:r>
              <a:rPr lang="en-IN" dirty="0">
                <a:latin typeface="Liberation Mono"/>
                <a:cs typeface="Arial" panose="020B0604020202020204" pitchFamily="34" charset="0"/>
              </a:rPr>
              <a:t>, </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'r57px33px'</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8102577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1028797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350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167B9-CF4F-4BE8-BCF9-63B5235F3024}"/>
              </a:ext>
            </a:extLst>
          </p:cNvPr>
          <p:cNvSpPr txBox="1"/>
          <p:nvPr/>
        </p:nvSpPr>
        <p:spPr>
          <a:xfrm>
            <a:off x="263353" y="116632"/>
            <a:ext cx="2952328" cy="140038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 </a:t>
            </a:r>
            <a:r>
              <a:rPr lang="en-IN" sz="1700" dirty="0">
                <a:solidFill>
                  <a:srgbClr val="006C86"/>
                </a:solidFill>
                <a:latin typeface="Arial" panose="020B0604020202020204" pitchFamily="34" charset="0"/>
                <a:cs typeface="Arial" panose="020B0604020202020204" pitchFamily="34" charset="0"/>
              </a:rPr>
              <a:t>emp</a:t>
            </a:r>
            <a:r>
              <a:rPr lang="en-IN" sz="1700" dirty="0">
                <a:latin typeface="Arial" panose="020B0604020202020204" pitchFamily="34" charset="0"/>
                <a:cs typeface="Arial" panose="020B0604020202020204" pitchFamily="34" charset="0"/>
              </a:rPr>
              <a:t>[1000];</a:t>
            </a:r>
          </a:p>
        </p:txBody>
      </p:sp>
      <p:sp>
        <p:nvSpPr>
          <p:cNvPr id="16" name="TextBox 15">
            <a:extLst>
              <a:ext uri="{FF2B5EF4-FFF2-40B4-BE49-F238E27FC236}">
                <a16:creationId xmlns:a16="http://schemas.microsoft.com/office/drawing/2014/main" id="{87EE7AF9-3F3D-40C9-89C8-1F76A8E14EB9}"/>
              </a:ext>
            </a:extLst>
          </p:cNvPr>
          <p:cNvSpPr txBox="1"/>
          <p:nvPr/>
        </p:nvSpPr>
        <p:spPr>
          <a:xfrm>
            <a:off x="4007767" y="116632"/>
            <a:ext cx="3888432" cy="1661993"/>
          </a:xfrm>
          <a:prstGeom prst="rect">
            <a:avLst/>
          </a:prstGeom>
          <a:noFill/>
        </p:spPr>
        <p:txBody>
          <a:bodyPr wrap="square">
            <a:spAutoFit/>
          </a:bodyPr>
          <a:lstStyle/>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a:t>
            </a:r>
            <a:r>
              <a:rPr lang="en-IN" sz="1700" dirty="0">
                <a:latin typeface="Arial" panose="020B0604020202020204" pitchFamily="34" charset="0"/>
                <a:cs typeface="Arial" panose="020B0604020202020204" pitchFamily="34" charset="0"/>
              </a:rPr>
              <a:t> {</a:t>
            </a:r>
          </a:p>
          <a:p>
            <a:r>
              <a:rPr lang="en-IN" sz="1700" dirty="0">
                <a:latin typeface="Arial" panose="020B0604020202020204" pitchFamily="34" charset="0"/>
                <a:cs typeface="Arial" panose="020B0604020202020204" pitchFamily="34" charset="0"/>
              </a:rPr>
              <a:t>   int emp_no;</a:t>
            </a:r>
          </a:p>
          <a:p>
            <a:r>
              <a:rPr lang="en-IN" sz="1700" dirty="0">
                <a:latin typeface="Arial" panose="020B0604020202020204" pitchFamily="34" charset="0"/>
                <a:cs typeface="Arial" panose="020B0604020202020204" pitchFamily="34" charset="0"/>
              </a:rPr>
              <a:t>   char emp_name[50];</a:t>
            </a:r>
          </a:p>
          <a:p>
            <a:r>
              <a:rPr lang="en-IN" sz="1700" dirty="0">
                <a:latin typeface="Arial" panose="020B0604020202020204" pitchFamily="34" charset="0"/>
                <a:cs typeface="Arial" panose="020B0604020202020204" pitchFamily="34" charset="0"/>
              </a:rPr>
              <a:t>   int salary;</a:t>
            </a:r>
          </a:p>
          <a:p>
            <a:r>
              <a:rPr lang="en-IN" sz="1700" dirty="0">
                <a:latin typeface="Arial" panose="020B0604020202020204" pitchFamily="34" charset="0"/>
                <a:cs typeface="Arial" panose="020B0604020202020204" pitchFamily="34" charset="0"/>
              </a:rPr>
              <a:t>};</a:t>
            </a:r>
          </a:p>
          <a:p>
            <a:r>
              <a:rPr lang="en-IN" sz="1700" dirty="0">
                <a:latin typeface="Arial" panose="020B0604020202020204" pitchFamily="34" charset="0"/>
                <a:cs typeface="Arial" panose="020B0604020202020204" pitchFamily="34" charset="0"/>
              </a:rPr>
              <a:t>struct </a:t>
            </a:r>
            <a:r>
              <a:rPr lang="en-IN" sz="1700" dirty="0">
                <a:solidFill>
                  <a:srgbClr val="006C86"/>
                </a:solidFill>
                <a:latin typeface="Arial" panose="020B0604020202020204" pitchFamily="34" charset="0"/>
                <a:cs typeface="Arial" panose="020B0604020202020204" pitchFamily="34" charset="0"/>
              </a:rPr>
              <a:t>Employee emp</a:t>
            </a:r>
            <a:r>
              <a:rPr lang="en-IN" sz="1700" dirty="0">
                <a:latin typeface="Arial" panose="020B0604020202020204" pitchFamily="34" charset="0"/>
                <a:cs typeface="Arial" panose="020B0604020202020204" pitchFamily="34" charset="0"/>
              </a:rPr>
              <a:t>[1000];</a:t>
            </a:r>
          </a:p>
        </p:txBody>
      </p:sp>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9" name="Group 8">
            <a:extLst>
              <a:ext uri="{FF2B5EF4-FFF2-40B4-BE49-F238E27FC236}">
                <a16:creationId xmlns:a16="http://schemas.microsoft.com/office/drawing/2014/main" id="{46E92299-202C-498C-B51A-58593AAC763D}"/>
              </a:ext>
            </a:extLst>
          </p:cNvPr>
          <p:cNvGrpSpPr/>
          <p:nvPr/>
        </p:nvGrpSpPr>
        <p:grpSpPr>
          <a:xfrm>
            <a:off x="119335" y="1916832"/>
            <a:ext cx="11809309" cy="4884355"/>
            <a:chOff x="7129860" y="4077606"/>
            <a:chExt cx="11546463" cy="4884355"/>
          </a:xfrm>
        </p:grpSpPr>
        <p:sp>
          <p:nvSpPr>
            <p:cNvPr id="10" name="Rectangle 9">
              <a:extLst>
                <a:ext uri="{FF2B5EF4-FFF2-40B4-BE49-F238E27FC236}">
                  <a16:creationId xmlns:a16="http://schemas.microsoft.com/office/drawing/2014/main" id="{58639E09-8671-429F-A84D-38A2FB0A1C06}"/>
                </a:ext>
              </a:extLst>
            </p:cNvPr>
            <p:cNvSpPr/>
            <p:nvPr/>
          </p:nvSpPr>
          <p:spPr>
            <a:xfrm>
              <a:off x="7129860" y="4077606"/>
              <a:ext cx="1844888"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7173268" y="4437646"/>
              <a:ext cx="1799261"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11677994" y="4437646"/>
              <a:ext cx="2174424"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pPr marL="342900" indent="-342900">
                <a:buAutoNum type="arabicPlain" startAt="500"/>
              </a:pPr>
              <a:r>
                <a:rPr lang="en-IN" dirty="0">
                  <a:latin typeface="Arial" panose="020B0604020202020204" pitchFamily="34" charset="0"/>
                  <a:cs typeface="Arial" panose="020B0604020202020204" pitchFamily="34" charset="0"/>
                </a:rPr>
                <a:t>  sam 3500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5" name="TextBox 4">
              <a:extLst>
                <a:ext uri="{FF2B5EF4-FFF2-40B4-BE49-F238E27FC236}">
                  <a16:creationId xmlns:a16="http://schemas.microsoft.com/office/drawing/2014/main" id="{C9813531-AC4C-46B3-9CFE-85225D89B018}"/>
                </a:ext>
              </a:extLst>
            </p:cNvPr>
            <p:cNvSpPr txBox="1"/>
            <p:nvPr/>
          </p:nvSpPr>
          <p:spPr>
            <a:xfrm>
              <a:off x="16641561" y="4437646"/>
              <a:ext cx="2034762" cy="203132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14257947" y="4437646"/>
              <a:ext cx="2034763" cy="2862322"/>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sam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ram  550</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5000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6F38807E-9DF8-49BA-B7A9-FC2C7B2FB5CF}"/>
                </a:ext>
              </a:extLst>
            </p:cNvPr>
            <p:cNvSpPr/>
            <p:nvPr/>
          </p:nvSpPr>
          <p:spPr>
            <a:xfrm>
              <a:off x="9374951" y="4077606"/>
              <a:ext cx="1940847"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9374952" y="4437646"/>
              <a:ext cx="1921216"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11677994" y="4077606"/>
              <a:ext cx="2174424"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14257947"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16641561" y="4077606"/>
              <a:ext cx="203476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97922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9755978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39156256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7039501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67297617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extLst>
              <p:ext uri="{D42A27DB-BD31-4B8C-83A1-F6EECF244321}">
                <p14:modId xmlns:p14="http://schemas.microsoft.com/office/powerpoint/2010/main" val="1355939013"/>
              </p:ext>
            </p:extLst>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6652148"/>
              </p:ext>
            </p:extLst>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675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392" y="133468"/>
            <a:ext cx="10873208" cy="672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12315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20522132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4904"/>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14" name="TextBox 13">
            <a:extLst>
              <a:ext uri="{FF2B5EF4-FFF2-40B4-BE49-F238E27FC236}">
                <a16:creationId xmlns:a16="http://schemas.microsoft.com/office/drawing/2014/main" id="{72723C61-7C4A-4435-92D1-771199F277AD}"/>
              </a:ext>
            </a:extLst>
          </p:cNvPr>
          <p:cNvSpPr txBox="1"/>
          <p:nvPr/>
        </p:nvSpPr>
        <p:spPr>
          <a:xfrm>
            <a:off x="6845204" y="941853"/>
            <a:ext cx="5227460" cy="523220"/>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In a </a:t>
            </a:r>
            <a:r>
              <a:rPr lang="en-IN" sz="2000" b="1" dirty="0">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statement, </a:t>
            </a:r>
            <a:r>
              <a:rPr lang="en-IN" sz="2800" dirty="0">
                <a:solidFill>
                  <a:schemeClr val="accent5">
                    <a:lumMod val="75000"/>
                  </a:schemeClr>
                </a:solidFill>
                <a:latin typeface="Liberation Mono"/>
              </a:rPr>
              <a:t>=</a:t>
            </a:r>
            <a:r>
              <a:rPr lang="en-IN" dirty="0">
                <a:latin typeface="Arial" panose="020B0604020202020204" pitchFamily="34" charset="0"/>
                <a:cs typeface="Arial" panose="020B0604020202020204" pitchFamily="34" charset="0"/>
              </a:rPr>
              <a:t> is treated identically to </a:t>
            </a:r>
            <a:r>
              <a:rPr lang="en-IN" sz="2800" dirty="0">
                <a:solidFill>
                  <a:schemeClr val="accent5">
                    <a:lumMod val="75000"/>
                  </a:schemeClr>
                </a:solidFill>
                <a:latin typeface="Liberation Mono"/>
              </a:rPr>
              <a:t>:=</a:t>
            </a:r>
            <a:endParaRPr lang="en-IN" dirty="0">
              <a:solidFill>
                <a:schemeClr val="accent5">
                  <a:lumMod val="75000"/>
                </a:schemeClr>
              </a:solidFill>
              <a:latin typeface="Liberation Mono"/>
            </a:endParaRPr>
          </a:p>
        </p:txBody>
      </p:sp>
      <p:sp>
        <p:nvSpPr>
          <p:cNvPr id="8" name="Rectangle 7">
            <a:extLst>
              <a:ext uri="{FF2B5EF4-FFF2-40B4-BE49-F238E27FC236}">
                <a16:creationId xmlns:a16="http://schemas.microsoft.com/office/drawing/2014/main" id="{0119DCDE-8C0D-9C42-2F4F-051568AEEC25}"/>
              </a:ext>
            </a:extLst>
          </p:cNvPr>
          <p:cNvSpPr/>
          <p:nvPr/>
        </p:nvSpPr>
        <p:spPr>
          <a:xfrm>
            <a:off x="1107792" y="3276600"/>
            <a:ext cx="9976416" cy="369332"/>
          </a:xfrm>
          <a:prstGeom prst="rect">
            <a:avLst/>
          </a:prstGeom>
        </p:spPr>
        <p:txBody>
          <a:bodyPr wrap="square">
            <a:spAutoFit/>
          </a:bodyPr>
          <a:lstStyle/>
          <a:p>
            <a:r>
              <a:rPr lang="en-US" b="1" dirty="0">
                <a:latin typeface="Palatino Linotype" panose="02040502050505030304" pitchFamily="18" charset="0"/>
              </a:rPr>
              <a:t>UPDATE</a:t>
            </a:r>
            <a:r>
              <a:rPr lang="en-US" dirty="0">
                <a:latin typeface="Palatino Linotype" panose="02040502050505030304" pitchFamily="18" charset="0"/>
              </a:rPr>
              <a:t>  is used to change/modify the values of some attributes of one or more selected tuples.</a:t>
            </a:r>
            <a:endParaRPr lang="en-IN" dirty="0">
              <a:latin typeface="Palatino Linotype" panose="02040502050505030304" pitchFamily="18" charset="0"/>
            </a:endParaRPr>
          </a:p>
        </p:txBody>
      </p:sp>
    </p:spTree>
    <p:extLst>
      <p:ext uri="{BB962C8B-B14F-4D97-AF65-F5344CB8AC3E}">
        <p14:creationId xmlns:p14="http://schemas.microsoft.com/office/powerpoint/2010/main" val="5593389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single-table update</a:t>
            </a:r>
            <a:endParaRPr lang="en-IN" sz="3200" i="1" dirty="0">
              <a:solidFill>
                <a:srgbClr val="FF9900"/>
              </a:solidFill>
              <a:latin typeface="Arial" pitchFamily="34" charset="0"/>
              <a:cs typeface="Arial" pitchFamily="34" charset="0"/>
            </a:endParaRPr>
          </a:p>
        </p:txBody>
      </p:sp>
      <p:sp>
        <p:nvSpPr>
          <p:cNvPr id="7" name="Rectangle 6"/>
          <p:cNvSpPr/>
          <p:nvPr/>
        </p:nvSpPr>
        <p:spPr>
          <a:xfrm>
            <a:off x="263352" y="1052736"/>
            <a:ext cx="10729192" cy="1323439"/>
          </a:xfrm>
          <a:prstGeom prst="rect">
            <a:avLst/>
          </a:prstGeom>
        </p:spPr>
        <p:txBody>
          <a:bodyPr wrap="square">
            <a:spAutoFit/>
          </a:bodyPr>
          <a:lstStyle/>
          <a:p>
            <a:r>
              <a:rPr lang="en-IN" sz="2000" dirty="0">
                <a:solidFill>
                  <a:srgbClr val="0077AA"/>
                </a:solidFill>
                <a:latin typeface="Liberation Mono"/>
              </a:rPr>
              <a:t>UPDATE </a:t>
            </a:r>
            <a:r>
              <a:rPr lang="en-IN" sz="2000" dirty="0">
                <a:latin typeface="Liberation Mono"/>
              </a:rPr>
              <a:t>tbl_name</a:t>
            </a:r>
            <a:r>
              <a:rPr lang="en-IN" sz="2000" dirty="0">
                <a:solidFill>
                  <a:srgbClr val="0077AA"/>
                </a:solidFill>
                <a:latin typeface="Liberation Mono"/>
              </a:rPr>
              <a:t> SET </a:t>
            </a:r>
            <a:r>
              <a:rPr lang="en-IN" sz="2000" dirty="0">
                <a:latin typeface="Liberation Mono"/>
              </a:rPr>
              <a:t>col_name1 </a:t>
            </a:r>
            <a:r>
              <a:rPr lang="en-IN" sz="2000" dirty="0">
                <a:solidFill>
                  <a:srgbClr val="0077AA"/>
                </a:solidFill>
                <a:latin typeface="Liberation Mono"/>
              </a:rPr>
              <a:t>= </a:t>
            </a:r>
            <a:r>
              <a:rPr lang="en-IN" sz="2000" dirty="0">
                <a:latin typeface="Liberation Mono"/>
              </a:rPr>
              <a:t>{ expr1 | DEFAULT }</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col_name2 </a:t>
            </a:r>
            <a:r>
              <a:rPr lang="en-IN" sz="2000" dirty="0">
                <a:solidFill>
                  <a:srgbClr val="0077AA"/>
                </a:solidFill>
                <a:latin typeface="Liberation Mono"/>
              </a:rPr>
              <a:t>= </a:t>
            </a:r>
            <a:r>
              <a:rPr lang="en-IN" sz="2000" dirty="0">
                <a:latin typeface="Liberation Mono"/>
              </a:rPr>
              <a:t>{ expr2 | DEFAULT } </a:t>
            </a:r>
            <a:r>
              <a:rPr lang="en-IN" sz="2000" dirty="0">
                <a:solidFill>
                  <a:srgbClr val="0077AA"/>
                </a:solidFill>
                <a:latin typeface="Liberation Mono"/>
              </a:rPr>
              <a:t>]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endParaRPr>
          </a:p>
          <a:p>
            <a:r>
              <a:rPr lang="en-IN" sz="2000" dirty="0">
                <a:solidFill>
                  <a:srgbClr val="0077AA"/>
                </a:solidFill>
                <a:latin typeface="Liberation Mono"/>
              </a:rPr>
              <a:t>    [WHERE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3639250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
        <p:nvSpPr>
          <p:cNvPr id="3" name="Rectangle 2">
            <a:extLst>
              <a:ext uri="{FF2B5EF4-FFF2-40B4-BE49-F238E27FC236}">
                <a16:creationId xmlns:a16="http://schemas.microsoft.com/office/drawing/2014/main" id="{ABA1DED6-069A-530E-0273-2F34E6DBFCBF}"/>
              </a:ext>
            </a:extLst>
          </p:cNvPr>
          <p:cNvSpPr/>
          <p:nvPr/>
        </p:nvSpPr>
        <p:spPr>
          <a:xfrm>
            <a:off x="3510997" y="3276600"/>
            <a:ext cx="5170005" cy="369332"/>
          </a:xfrm>
          <a:prstGeom prst="rect">
            <a:avLst/>
          </a:prstGeom>
        </p:spPr>
        <p:txBody>
          <a:bodyPr wrap="none">
            <a:spAutoFit/>
          </a:bodyPr>
          <a:lstStyle/>
          <a:p>
            <a:r>
              <a:rPr lang="en-US" b="1" dirty="0">
                <a:latin typeface="Palatino Linotype" panose="02040502050505030304" pitchFamily="18" charset="0"/>
              </a:rPr>
              <a:t>DELETE</a:t>
            </a:r>
            <a:r>
              <a:rPr lang="en-US" dirty="0">
                <a:latin typeface="Palatino Linotype" panose="02040502050505030304" pitchFamily="18" charset="0"/>
              </a:rPr>
              <a:t> is used to delete tuples  from a relation.</a:t>
            </a:r>
            <a:endParaRPr lang="en-IN" dirty="0">
              <a:latin typeface="Palatino Linotype" panose="02040502050505030304" pitchFamily="18" charset="0"/>
            </a:endParaRPr>
          </a:p>
        </p:txBody>
      </p:sp>
    </p:spTree>
    <p:extLst>
      <p:ext uri="{BB962C8B-B14F-4D97-AF65-F5344CB8AC3E}">
        <p14:creationId xmlns:p14="http://schemas.microsoft.com/office/powerpoint/2010/main" val="136451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3B22D99-4A36-47B2-8903-58F427E1A124}"/>
              </a:ext>
            </a:extLst>
          </p:cNvPr>
          <p:cNvSpPr txBox="1"/>
          <p:nvPr/>
        </p:nvSpPr>
        <p:spPr>
          <a:xfrm>
            <a:off x="119336" y="-27384"/>
            <a:ext cx="5544616"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dirty="0">
                <a:solidFill>
                  <a:schemeClr val="tx1">
                    <a:lumMod val="95000"/>
                    <a:lumOff val="5000"/>
                  </a:schemeClr>
                </a:solidFill>
                <a:latin typeface="Arial" panose="020B0604020202020204" pitchFamily="34" charset="0"/>
                <a:cs typeface="Arial" panose="020B0604020202020204" pitchFamily="34" charset="0"/>
              </a:rPr>
              <a:t>Closing a file</a:t>
            </a:r>
          </a:p>
        </p:txBody>
      </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grpSp>
        <p:nvGrpSpPr>
          <p:cNvPr id="4" name="Group 3">
            <a:extLst>
              <a:ext uri="{FF2B5EF4-FFF2-40B4-BE49-F238E27FC236}">
                <a16:creationId xmlns:a16="http://schemas.microsoft.com/office/drawing/2014/main" id="{E1AE1DE9-7612-1194-0AA6-EBAE91C96028}"/>
              </a:ext>
            </a:extLst>
          </p:cNvPr>
          <p:cNvGrpSpPr/>
          <p:nvPr/>
        </p:nvGrpSpPr>
        <p:grpSpPr>
          <a:xfrm>
            <a:off x="119335" y="1909490"/>
            <a:ext cx="11863904" cy="3508653"/>
            <a:chOff x="119335" y="1909490"/>
            <a:chExt cx="11863904" cy="3508653"/>
          </a:xfrm>
        </p:grpSpPr>
        <p:grpSp>
          <p:nvGrpSpPr>
            <p:cNvPr id="3" name="Group 2">
              <a:extLst>
                <a:ext uri="{FF2B5EF4-FFF2-40B4-BE49-F238E27FC236}">
                  <a16:creationId xmlns:a16="http://schemas.microsoft.com/office/drawing/2014/main" id="{E2C9BE8C-666D-4946-801B-1EC3F955E2A7}"/>
                </a:ext>
              </a:extLst>
            </p:cNvPr>
            <p:cNvGrpSpPr/>
            <p:nvPr/>
          </p:nvGrpSpPr>
          <p:grpSpPr>
            <a:xfrm>
              <a:off x="2423593" y="1909490"/>
              <a:ext cx="9559646" cy="3508653"/>
              <a:chOff x="2423593" y="1909490"/>
              <a:chExt cx="9559646" cy="3508653"/>
            </a:xfrm>
          </p:grpSpPr>
          <p:grpSp>
            <p:nvGrpSpPr>
              <p:cNvPr id="8" name="Group 7">
                <a:extLst>
                  <a:ext uri="{FF2B5EF4-FFF2-40B4-BE49-F238E27FC236}">
                    <a16:creationId xmlns:a16="http://schemas.microsoft.com/office/drawing/2014/main" id="{17590DE7-B8F0-48FA-A000-06433E0502ED}"/>
                  </a:ext>
                </a:extLst>
              </p:cNvPr>
              <p:cNvGrpSpPr/>
              <p:nvPr/>
            </p:nvGrpSpPr>
            <p:grpSpPr>
              <a:xfrm>
                <a:off x="2423593" y="1909490"/>
                <a:ext cx="9559646" cy="1292661"/>
                <a:chOff x="2567609" y="1979531"/>
                <a:chExt cx="9559646" cy="1292661"/>
              </a:xfrm>
            </p:grpSpPr>
            <p:grpSp>
              <p:nvGrpSpPr>
                <p:cNvPr id="6" name="Group 5">
                  <a:extLst>
                    <a:ext uri="{FF2B5EF4-FFF2-40B4-BE49-F238E27FC236}">
                      <a16:creationId xmlns:a16="http://schemas.microsoft.com/office/drawing/2014/main" id="{37CE413B-9258-43B6-A842-0406948CFBBC}"/>
                    </a:ext>
                  </a:extLst>
                </p:cNvPr>
                <p:cNvGrpSpPr/>
                <p:nvPr/>
              </p:nvGrpSpPr>
              <p:grpSpPr>
                <a:xfrm>
                  <a:off x="2567609" y="1979531"/>
                  <a:ext cx="9559646" cy="1292661"/>
                  <a:chOff x="2423592" y="2484894"/>
                  <a:chExt cx="9559646" cy="1111152"/>
                </a:xfrm>
              </p:grpSpPr>
              <p:sp>
                <p:nvSpPr>
                  <p:cNvPr id="26" name="TextBox 4">
                    <a:extLst>
                      <a:ext uri="{FF2B5EF4-FFF2-40B4-BE49-F238E27FC236}">
                        <a16:creationId xmlns:a16="http://schemas.microsoft.com/office/drawing/2014/main" id="{20946110-F3E8-40E3-9676-FB824CE1EF73}"/>
                      </a:ext>
                    </a:extLst>
                  </p:cNvPr>
                  <p:cNvSpPr txBox="1"/>
                  <p:nvPr/>
                </p:nvSpPr>
                <p:spPr>
                  <a:xfrm>
                    <a:off x="2423592" y="2802366"/>
                    <a:ext cx="1808524" cy="793680"/>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1" name="Rectangle 20">
                    <a:extLst>
                      <a:ext uri="{FF2B5EF4-FFF2-40B4-BE49-F238E27FC236}">
                        <a16:creationId xmlns:a16="http://schemas.microsoft.com/office/drawing/2014/main" id="{86C9DE47-F852-4AFB-9BE2-68D7EB386403}"/>
                      </a:ext>
                    </a:extLst>
                  </p:cNvPr>
                  <p:cNvSpPr/>
                  <p:nvPr/>
                </p:nvSpPr>
                <p:spPr>
                  <a:xfrm>
                    <a:off x="9802597" y="2492896"/>
                    <a:ext cx="2180641"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emp_name</a:t>
                    </a:r>
                    <a:endParaRPr lang="en-IN" dirty="0">
                      <a:solidFill>
                        <a:srgbClr val="0070C0"/>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7046FE5-1679-441F-BA13-495986EF56C2}"/>
                      </a:ext>
                    </a:extLst>
                  </p:cNvPr>
                  <p:cNvSpPr/>
                  <p:nvPr/>
                </p:nvSpPr>
                <p:spPr>
                  <a:xfrm>
                    <a:off x="4533926" y="2484894"/>
                    <a:ext cx="2375555"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17" name="Rectangle 16">
                    <a:extLst>
                      <a:ext uri="{FF2B5EF4-FFF2-40B4-BE49-F238E27FC236}">
                        <a16:creationId xmlns:a16="http://schemas.microsoft.com/office/drawing/2014/main" id="{7B5A4814-66DD-4E55-A395-B9F34714EFEA}"/>
                      </a:ext>
                    </a:extLst>
                  </p:cNvPr>
                  <p:cNvSpPr/>
                  <p:nvPr/>
                </p:nvSpPr>
                <p:spPr>
                  <a:xfrm>
                    <a:off x="7328591" y="2492896"/>
                    <a:ext cx="2055607"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 ID=1</a:t>
                    </a:r>
                    <a:endParaRPr lang="en-IN" dirty="0">
                      <a:solidFill>
                        <a:srgbClr val="0070C0"/>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5C0BDFE7-2335-44E2-8A2E-C5E8DD9E4350}"/>
                      </a:ext>
                    </a:extLst>
                  </p:cNvPr>
                  <p:cNvSpPr/>
                  <p:nvPr/>
                </p:nvSpPr>
                <p:spPr>
                  <a:xfrm>
                    <a:off x="2423593" y="2484894"/>
                    <a:ext cx="1808524" cy="31747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 name="TextBox 4">
                  <a:extLst>
                    <a:ext uri="{FF2B5EF4-FFF2-40B4-BE49-F238E27FC236}">
                      <a16:creationId xmlns:a16="http://schemas.microsoft.com/office/drawing/2014/main" id="{F932B940-6A80-47DA-829E-4A613FD0B722}"/>
                    </a:ext>
                  </a:extLst>
                </p:cNvPr>
                <p:cNvSpPr txBox="1"/>
                <p:nvPr/>
              </p:nvSpPr>
              <p:spPr>
                <a:xfrm>
                  <a:off x="4677944" y="2348879"/>
                  <a:ext cx="2376264"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27" name="TextBox 4">
                <a:extLst>
                  <a:ext uri="{FF2B5EF4-FFF2-40B4-BE49-F238E27FC236}">
                    <a16:creationId xmlns:a16="http://schemas.microsoft.com/office/drawing/2014/main" id="{05DAF722-F723-4E3F-A184-637E6D3898B0}"/>
                  </a:ext>
                </a:extLst>
              </p:cNvPr>
              <p:cNvSpPr txBox="1"/>
              <p:nvPr/>
            </p:nvSpPr>
            <p:spPr>
              <a:xfrm>
                <a:off x="7327881"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4">
                <a:extLst>
                  <a:ext uri="{FF2B5EF4-FFF2-40B4-BE49-F238E27FC236}">
                    <a16:creationId xmlns:a16="http://schemas.microsoft.com/office/drawing/2014/main" id="{DB657414-EF56-48C4-AE23-E300C67885DD}"/>
                  </a:ext>
                </a:extLst>
              </p:cNvPr>
              <p:cNvSpPr txBox="1"/>
              <p:nvPr/>
            </p:nvSpPr>
            <p:spPr>
              <a:xfrm>
                <a:off x="9802598" y="2278822"/>
                <a:ext cx="1840220" cy="313932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
          <p:nvSpPr>
            <p:cNvPr id="19" name="Rectangle 18">
              <a:extLst>
                <a:ext uri="{FF2B5EF4-FFF2-40B4-BE49-F238E27FC236}">
                  <a16:creationId xmlns:a16="http://schemas.microsoft.com/office/drawing/2014/main" id="{8E895052-1A1F-0A6E-ED2B-5CD5C36084DC}"/>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3F3F2131-0422-120B-6F66-1CDAF3BA8BC0}"/>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a:t>
            </a:r>
            <a:r>
              <a:rPr lang="en-US" sz="3200" i="1" dirty="0">
                <a:solidFill>
                  <a:srgbClr val="FF9900"/>
                </a:solidFill>
                <a:latin typeface="Arial" pitchFamily="34" charset="0"/>
                <a:cs typeface="Arial" pitchFamily="34" charset="0"/>
              </a:rPr>
              <a:t>-table delete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97ED902F-F659-4F64-A8C8-FDDF7CC73350}"/>
              </a:ext>
            </a:extLst>
          </p:cNvPr>
          <p:cNvSpPr/>
          <p:nvPr/>
        </p:nvSpPr>
        <p:spPr>
          <a:xfrm>
            <a:off x="263352" y="980728"/>
            <a:ext cx="8839200" cy="1323439"/>
          </a:xfrm>
          <a:prstGeom prst="rect">
            <a:avLst/>
          </a:prstGeom>
        </p:spPr>
        <p:txBody>
          <a:bodyPr wrap="square">
            <a:spAutoFit/>
          </a:bodyPr>
          <a:lstStyle/>
          <a:p>
            <a:r>
              <a:rPr lang="en-IN" sz="2000" dirty="0">
                <a:solidFill>
                  <a:srgbClr val="0077AA"/>
                </a:solidFill>
                <a:latin typeface="Liberation Mono"/>
              </a:rPr>
              <a:t>DELETE FROM </a:t>
            </a:r>
            <a:r>
              <a:rPr lang="en-IN" sz="2000" dirty="0">
                <a:latin typeface="Liberation Mono"/>
              </a:rPr>
              <a:t>tbl_name</a:t>
            </a:r>
          </a:p>
          <a:p>
            <a:r>
              <a:rPr lang="fr-FR" sz="2000" dirty="0">
                <a:solidFill>
                  <a:srgbClr val="0077AA"/>
                </a:solidFill>
                <a:latin typeface="Liberation Mono"/>
              </a:rPr>
              <a:t>    </a:t>
            </a:r>
            <a:r>
              <a:rPr lang="en-IN" sz="2000" dirty="0">
                <a:solidFill>
                  <a:srgbClr val="0077AA"/>
                </a:solidFill>
                <a:latin typeface="Liberation Mono"/>
              </a:rPr>
              <a:t>[WHERE </a:t>
            </a:r>
            <a:r>
              <a:rPr lang="en-IN" sz="2000" dirty="0">
                <a:latin typeface="Liberation Mono"/>
              </a:rPr>
              <a:t>where_condition</a:t>
            </a:r>
            <a:r>
              <a:rPr lang="en-IN" sz="2000" dirty="0">
                <a:solidFill>
                  <a:srgbClr val="0077AA"/>
                </a:solidFill>
                <a:latin typeface="Liberation Mono"/>
              </a:rPr>
              <a:t>]</a:t>
            </a:r>
          </a:p>
          <a:p>
            <a:r>
              <a:rPr lang="en-IN" sz="2000" dirty="0">
                <a:solidFill>
                  <a:srgbClr val="0077AA"/>
                </a:solidFill>
                <a:latin typeface="Liberation Mono"/>
              </a:rPr>
              <a:t>    [ORDER BY </a:t>
            </a:r>
            <a:r>
              <a:rPr lang="en-US" sz="2000" dirty="0">
                <a:solidFill>
                  <a:schemeClr val="bg1">
                    <a:lumMod val="50000"/>
                  </a:schemeClr>
                </a:solidFill>
                <a:latin typeface="Liberation Mono"/>
              </a:rPr>
              <a:t>. . .</a:t>
            </a:r>
            <a:r>
              <a:rPr lang="en-IN" sz="2000" dirty="0">
                <a:solidFill>
                  <a:srgbClr val="0077AA"/>
                </a:solidFill>
                <a:latin typeface="Liberation Mono"/>
              </a:rPr>
              <a:t>]</a:t>
            </a:r>
          </a:p>
          <a:p>
            <a:r>
              <a:rPr lang="en-IN" sz="2000" dirty="0">
                <a:solidFill>
                  <a:srgbClr val="0077AA"/>
                </a:solidFill>
                <a:latin typeface="Liberation Mono"/>
              </a:rPr>
              <a:t>    [LIMIT </a:t>
            </a:r>
            <a:r>
              <a:rPr lang="en-IN" sz="2000" dirty="0">
                <a:latin typeface="Liberation Mono"/>
              </a:rPr>
              <a:t>row_count</a:t>
            </a:r>
            <a:r>
              <a:rPr lang="en-IN" sz="2000" dirty="0">
                <a:solidFill>
                  <a:srgbClr val="0077AA"/>
                </a:solidFill>
                <a:latin typeface="Liberation Mono"/>
              </a:rPr>
              <a:t>]</a:t>
            </a:r>
            <a:endParaRPr lang="en-US" sz="2000" dirty="0">
              <a:solidFill>
                <a:srgbClr val="0077AA"/>
              </a:solidFill>
              <a:latin typeface="Liberation Mono"/>
            </a:endParaRPr>
          </a:p>
        </p:txBody>
      </p:sp>
    </p:spTree>
    <p:extLst>
      <p:ext uri="{BB962C8B-B14F-4D97-AF65-F5344CB8AC3E}">
        <p14:creationId xmlns:p14="http://schemas.microsoft.com/office/powerpoint/2010/main" val="1600246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2362200"/>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auto_increment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19653C24-9BC0-460D-825B-EEF049B89F29}"/>
              </a:ext>
            </a:extLst>
          </p:cNvPr>
          <p:cNvSpPr/>
          <p:nvPr/>
        </p:nvSpPr>
        <p:spPr>
          <a:xfrm>
            <a:off x="695400" y="3307504"/>
            <a:ext cx="10657183"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a:t>
            </a:r>
            <a:r>
              <a:rPr lang="en-US" sz="2000" b="1" dirty="0">
                <a:latin typeface="Palatino Linotype" panose="02040502050505030304" pitchFamily="18" charset="0"/>
                <a:cs typeface="Segoe UI Light" panose="020B0502040204020203" pitchFamily="34" charset="0"/>
              </a:rPr>
              <a:t>AUTO_INCREMENT </a:t>
            </a:r>
            <a:r>
              <a:rPr lang="en-US" sz="2000" dirty="0">
                <a:latin typeface="Palatino Linotype" panose="02040502050505030304" pitchFamily="18" charset="0"/>
                <a:cs typeface="Segoe UI Light" panose="020B0502040204020203" pitchFamily="34" charset="0"/>
              </a:rPr>
              <a:t>attribute can be used to generate a unique number/identity for new rows.</a:t>
            </a:r>
          </a:p>
        </p:txBody>
      </p:sp>
    </p:spTree>
    <p:extLst>
      <p:ext uri="{BB962C8B-B14F-4D97-AF65-F5344CB8AC3E}">
        <p14:creationId xmlns:p14="http://schemas.microsoft.com/office/powerpoint/2010/main" val="6041805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6230" y="5067284"/>
            <a:ext cx="3515629" cy="113877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latin typeface="Arial" panose="020B0604020202020204" pitchFamily="34" charset="0"/>
                <a:cs typeface="Arial" panose="020B0604020202020204" pitchFamily="34" charset="0"/>
              </a:rPr>
              <a:t> </a:t>
            </a:r>
            <a:r>
              <a:rPr lang="en-IN" sz="1700" i="1" dirty="0">
                <a:solidFill>
                  <a:srgbClr val="EE9900"/>
                </a:solidFill>
                <a:latin typeface="Arial" panose="020B0604020202020204" pitchFamily="34" charset="0"/>
                <a:cs typeface="Arial" panose="020B0604020202020204" pitchFamily="34" charset="0"/>
              </a:rPr>
              <a:t>@@</a:t>
            </a:r>
            <a:r>
              <a:rPr lang="en-IN" sz="1700" dirty="0">
                <a:solidFill>
                  <a:schemeClr val="accent6">
                    <a:lumMod val="50000"/>
                  </a:schemeClr>
                </a:solidFill>
                <a:latin typeface="Arial" panose="020B0604020202020204" pitchFamily="34" charset="0"/>
                <a:cs typeface="Arial" panose="020B0604020202020204" pitchFamily="34" charset="0"/>
              </a:rPr>
              <a:t>IDENTITY</a:t>
            </a:r>
            <a:endParaRPr lang="en-IN" sz="1700" dirty="0">
              <a:solidFill>
                <a:schemeClr val="accent6">
                  <a:lumMod val="50000"/>
                </a:schemeClr>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LAST_INSERT_ID()</a:t>
            </a:r>
          </a:p>
          <a:p>
            <a:pPr marL="285750" indent="-285750">
              <a:buFont typeface="Arial" panose="020B0604020202020204" pitchFamily="34" charset="0"/>
              <a:buChar char="•"/>
            </a:pPr>
            <a:endParaRPr lang="en-IN" sz="800" dirty="0">
              <a:solidFill>
                <a:srgbClr val="DD4A68"/>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Arial" panose="020B0604020202020204" pitchFamily="34" charset="0"/>
              </a:rPr>
              <a:t>SET</a:t>
            </a:r>
            <a:r>
              <a:rPr lang="en-IN" sz="1700"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sz="1700" dirty="0">
                <a:solidFill>
                  <a:schemeClr val="accent6">
                    <a:lumMod val="50000"/>
                  </a:schemeClr>
                </a:solidFill>
                <a:latin typeface="Arial" panose="020B0604020202020204" pitchFamily="34" charset="0"/>
                <a:cs typeface="Arial" panose="020B0604020202020204" pitchFamily="34" charset="0"/>
              </a:rPr>
              <a:t>INSERT_</a:t>
            </a:r>
            <a:r>
              <a:rPr lang="en-IN" sz="1700" dirty="0">
                <a:latin typeface="Arial" panose="020B0604020202020204" pitchFamily="34" charset="0"/>
                <a:cs typeface="Arial" panose="020B0604020202020204" pitchFamily="34" charset="0"/>
              </a:rPr>
              <a:t>ID </a:t>
            </a:r>
            <a:r>
              <a:rPr lang="en-IN" dirty="0">
                <a:solidFill>
                  <a:schemeClr val="accent5">
                    <a:lumMod val="7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IN" dirty="0">
                <a:solidFill>
                  <a:srgbClr val="990055"/>
                </a:solidFill>
                <a:latin typeface="Liberation Mono"/>
              </a:rPr>
              <a:t>7</a:t>
            </a:r>
          </a:p>
        </p:txBody>
      </p:sp>
      <p:sp>
        <p:nvSpPr>
          <p:cNvPr id="8" name="Rectangle 7">
            <a:extLst>
              <a:ext uri="{FF2B5EF4-FFF2-40B4-BE49-F238E27FC236}">
                <a16:creationId xmlns:a16="http://schemas.microsoft.com/office/drawing/2014/main" id="{56BABA31-D6D1-483B-8498-12B917B0631B}"/>
              </a:ext>
            </a:extLst>
          </p:cNvPr>
          <p:cNvSpPr/>
          <p:nvPr/>
        </p:nvSpPr>
        <p:spPr>
          <a:xfrm>
            <a:off x="480935" y="2147269"/>
            <a:ext cx="11173864" cy="2523768"/>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algn="just"/>
            <a:endParaRPr lang="en-IN" sz="800" b="1" dirty="0">
              <a:solidFill>
                <a:srgbClr val="0070C0"/>
              </a:solidFill>
              <a:latin typeface="Segoe UI Light" panose="020B0502040204020203" pitchFamily="34" charset="0"/>
              <a:cs typeface="Segoe UI Light" panose="020B0502040204020203"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There can be only one AUTO_INCREMENT column per table.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must be indexed.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cannot have a DEFAULT value. </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works properly only if it contains only positive values.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It </a:t>
            </a:r>
            <a:r>
              <a:rPr lang="en-IN" dirty="0">
                <a:latin typeface="Arial" panose="020B0604020202020204" pitchFamily="34" charset="0"/>
                <a:cs typeface="Arial" panose="020B0604020202020204" pitchFamily="34" charset="0"/>
              </a:rPr>
              <a:t>applies only to integer and floating-point types.</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when you insert a value of NULL or 0 into AUTO_INCREMENT column, it generates next value.</a:t>
            </a:r>
          </a:p>
          <a:p>
            <a:pPr marL="285750" indent="-285750" algn="just">
              <a:buFont typeface="Arial" panose="020B0604020202020204" pitchFamily="34" charset="0"/>
              <a:buChar char="•"/>
            </a:pPr>
            <a:r>
              <a:rPr lang="en-IN" i="1" dirty="0">
                <a:latin typeface="Arial" panose="020B0604020202020204" pitchFamily="34" charset="0"/>
                <a:cs typeface="Arial" panose="020B0604020202020204" pitchFamily="34" charset="0"/>
              </a:rPr>
              <a:t>use LAST_INSERT_ID</a:t>
            </a:r>
            <a:r>
              <a:rPr lang="en-IN" dirty="0">
                <a:latin typeface="Arial" panose="020B0604020202020204" pitchFamily="34" charset="0"/>
                <a:cs typeface="Arial" panose="020B0604020202020204" pitchFamily="34" charset="0"/>
              </a:rPr>
              <a:t>() function to find the row that contains the most recent AUTO_INCREMENT value.</a:t>
            </a:r>
            <a:endParaRPr lang="en-IN" dirty="0">
              <a:solidFill>
                <a:schemeClr val="bg2">
                  <a:lumMod val="10000"/>
                </a:schemeClr>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D0BCAD2D-B4B7-43B9-98C0-BC8293CDF95E}"/>
              </a:ext>
            </a:extLst>
          </p:cNvPr>
          <p:cNvCxnSpPr/>
          <p:nvPr/>
        </p:nvCxnSpPr>
        <p:spPr>
          <a:xfrm>
            <a:off x="412537" y="486916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05CC873-45B4-45BA-B3B3-0963F6A202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auto_increment</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CD5262-11B2-48D4-A5DA-15C822C234DF}"/>
              </a:ext>
            </a:extLst>
          </p:cNvPr>
          <p:cNvSpPr/>
          <p:nvPr/>
        </p:nvSpPr>
        <p:spPr>
          <a:xfrm>
            <a:off x="7247334" y="561782"/>
            <a:ext cx="3471334" cy="646331"/>
          </a:xfrm>
          <a:prstGeom prst="rect">
            <a:avLst/>
          </a:prstGeom>
          <a:solidFill>
            <a:schemeClr val="bg1"/>
          </a:solidFill>
        </p:spPr>
        <p:txBody>
          <a:bodyPr wrap="square">
            <a:spAutoFit/>
          </a:bodyPr>
          <a:lstStyle/>
          <a:p>
            <a:r>
              <a:rPr lang="en-IN" i="1" dirty="0">
                <a:latin typeface="Palatino Linotype" panose="02040502050505030304" pitchFamily="18" charset="0"/>
                <a:ea typeface="Times New Roman" panose="02020603050405020304" pitchFamily="18" charset="0"/>
                <a:cs typeface="Arial" panose="020B0604020202020204" pitchFamily="34" charset="0"/>
              </a:rPr>
              <a:t>IDENTITY</a:t>
            </a:r>
            <a:r>
              <a:rPr lang="en-IN" dirty="0">
                <a:latin typeface="Palatino Linotype" panose="02040502050505030304" pitchFamily="18" charset="0"/>
                <a:ea typeface="Times New Roman" panose="0202060305040502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is a synonym to the </a:t>
            </a:r>
            <a:r>
              <a:rPr lang="en-IN" i="1" dirty="0">
                <a:latin typeface="Palatino Linotype" panose="02040502050505030304" pitchFamily="18" charset="0"/>
                <a:ea typeface="Times New Roman" panose="02020603050405020304" pitchFamily="18" charset="0"/>
                <a:cs typeface="Arial" panose="020B0604020202020204" pitchFamily="34" charset="0"/>
              </a:rPr>
              <a:t>LAST_INSERT_ID</a:t>
            </a:r>
            <a:r>
              <a:rPr lang="en-IN" dirty="0">
                <a:latin typeface="Palatino Linotype" panose="02040502050505030304" pitchFamily="18" charset="0"/>
                <a:cs typeface="Arial" panose="020B0604020202020204" pitchFamily="34" charset="0"/>
              </a:rPr>
              <a:t> variable.</a:t>
            </a:r>
          </a:p>
        </p:txBody>
      </p:sp>
      <p:sp>
        <p:nvSpPr>
          <p:cNvPr id="4" name="Rectangle 3">
            <a:extLst>
              <a:ext uri="{FF2B5EF4-FFF2-40B4-BE49-F238E27FC236}">
                <a16:creationId xmlns:a16="http://schemas.microsoft.com/office/drawing/2014/main" id="{4137F616-44E5-49F0-BBCE-B21B854137A7}"/>
              </a:ext>
            </a:extLst>
          </p:cNvPr>
          <p:cNvSpPr/>
          <p:nvPr/>
        </p:nvSpPr>
        <p:spPr>
          <a:xfrm>
            <a:off x="476230" y="1426716"/>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AUTO_INCREMENT [UNIQUE [KEY] | [PRIMARY] KEY]</a:t>
            </a:r>
            <a:endParaRPr lang="en-IN" dirty="0">
              <a:solidFill>
                <a:srgbClr val="0077AA"/>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9A9FDF7-EEB2-4C6D-979A-74242DC5F03A}"/>
              </a:ext>
            </a:extLst>
          </p:cNvPr>
          <p:cNvSpPr txBox="1"/>
          <p:nvPr/>
        </p:nvSpPr>
        <p:spPr>
          <a:xfrm>
            <a:off x="4871865" y="5067284"/>
            <a:ext cx="6989944"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posts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c1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UNIQUE</a:t>
            </a:r>
            <a:r>
              <a:rPr lang="en-IN" dirty="0">
                <a:solidFill>
                  <a:srgbClr val="FF0000"/>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F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c2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39AE0A"/>
                </a:solidFill>
                <a:latin typeface="Liberation Mono"/>
                <a:cs typeface="Arial" panose="020B0604020202020204" pitchFamily="34" charset="0"/>
              </a:rPr>
              <a:t>// auto_number will start with value 2.</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147886695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8" y="1700808"/>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E116CB38-0E3F-44E0-8769-F9119C7AF38A}"/>
              </a:ext>
            </a:extLst>
          </p:cNvPr>
          <p:cNvSpPr/>
          <p:nvPr/>
        </p:nvSpPr>
        <p:spPr>
          <a:xfrm>
            <a:off x="203967" y="2348880"/>
            <a:ext cx="11784066" cy="2769989"/>
          </a:xfrm>
          <a:prstGeom prst="rect">
            <a:avLst/>
          </a:prstGeom>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p>
          <a:p>
            <a:pPr marL="285750" indent="-285750" algn="just">
              <a:buFont typeface="Arial" panose="020B0604020202020204" pitchFamily="34" charset="0"/>
              <a:buChar char="•"/>
            </a:pPr>
            <a:endParaRPr lang="en-IN" sz="800" dirty="0">
              <a:solidFill>
                <a:schemeClr val="bg2">
                  <a:lumMod val="10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functions and user-defined functions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procedure and function parameters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Variables (system variables, user-defined variables, and stored program local variables)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Subqueries are not permitted.</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AUTO_INCREMENT attribute cannot be used in a generated column definition.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Triggers cannot use NEW.COL_NAME or use OLD.COL_NAME to refer to generated columns.</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Stored column cannot be converted to virtual column and virtual column cannot be converted to stored column.</a:t>
            </a:r>
          </a:p>
          <a:p>
            <a:pPr marL="285750" indent="-285750" algn="just">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Generated column can be made as invisible column.</a:t>
            </a:r>
          </a:p>
        </p:txBody>
      </p:sp>
      <p:sp>
        <p:nvSpPr>
          <p:cNvPr id="7" name="Rectangle 6">
            <a:extLst>
              <a:ext uri="{FF2B5EF4-FFF2-40B4-BE49-F238E27FC236}">
                <a16:creationId xmlns:a16="http://schemas.microsoft.com/office/drawing/2014/main" id="{79560E6C-F891-48A7-932E-505EAA3E2AFC}"/>
              </a:ext>
            </a:extLst>
          </p:cNvPr>
          <p:cNvSpPr/>
          <p:nvPr/>
        </p:nvSpPr>
        <p:spPr>
          <a:xfrm>
            <a:off x="203967" y="5445224"/>
            <a:ext cx="11784066" cy="113877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200" dirty="0">
                <a:solidFill>
                  <a:srgbClr val="FF0000"/>
                </a:solidFill>
                <a:latin typeface="Arial" panose="020B0604020202020204" pitchFamily="34" charset="0"/>
                <a:cs typeface="Arial" panose="020B0604020202020204" pitchFamily="34" charset="0"/>
              </a:rPr>
              <a:t>Note: </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The expression can contain literals, built-in functions with no parameters, operators, or references to any column within the same table. If you use a function, it must be scalar and deterministic.</a:t>
            </a:r>
            <a:endParaRPr lang="en-IN" dirty="0">
              <a:solidFill>
                <a:schemeClr val="bg2">
                  <a:lumMod val="10000"/>
                </a:schemeClr>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E56605D-CA1A-41BE-BAEA-DBBFDF4E143C}"/>
              </a:ext>
            </a:extLst>
          </p:cNvPr>
          <p:cNvSpPr/>
          <p:nvPr/>
        </p:nvSpPr>
        <p:spPr>
          <a:xfrm>
            <a:off x="203967" y="308849"/>
            <a:ext cx="11784066"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LIKE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preserves generated column information</a:t>
            </a:r>
            <a:r>
              <a:rPr lang="en-IN" dirty="0">
                <a:latin typeface="Arial" panose="020B0604020202020204" pitchFamily="34" charset="0"/>
                <a:cs typeface="Arial" panose="020B0604020202020204" pitchFamily="34" charset="0"/>
              </a:rPr>
              <a:t> from the original table.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CREATE TABLE </a:t>
            </a:r>
            <a:r>
              <a:rPr lang="en-IN" b="1" dirty="0">
                <a:solidFill>
                  <a:schemeClr val="bg1">
                    <a:lumMod val="50000"/>
                  </a:schemeClr>
                </a:solidFill>
                <a:latin typeface="Arial" panose="020B0604020202020204" pitchFamily="34" charset="0"/>
                <a:cs typeface="Arial" panose="020B0604020202020204" pitchFamily="34" charset="0"/>
              </a:rPr>
              <a:t>. . .</a:t>
            </a:r>
            <a:r>
              <a:rPr lang="en-IN" b="1" dirty="0">
                <a:latin typeface="Arial" panose="020B0604020202020204" pitchFamily="34" charset="0"/>
                <a:cs typeface="Arial" panose="020B0604020202020204" pitchFamily="34" charset="0"/>
              </a:rPr>
              <a:t> SELECT </a:t>
            </a:r>
            <a:r>
              <a:rPr lang="en-IN" b="1" dirty="0">
                <a:solidFill>
                  <a:schemeClr val="bg1">
                    <a:lumMod val="50000"/>
                  </a:schemeClr>
                </a:solidFill>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rPr>
              <a:t>, the destination table </a:t>
            </a:r>
            <a:r>
              <a:rPr lang="en-IN" i="1" dirty="0">
                <a:solidFill>
                  <a:srgbClr val="0089A4"/>
                </a:solidFill>
                <a:latin typeface="Arial" panose="020B0604020202020204" pitchFamily="34" charset="0"/>
                <a:cs typeface="Arial" panose="020B0604020202020204" pitchFamily="34" charset="0"/>
              </a:rPr>
              <a:t>does not preserves generated column information</a:t>
            </a:r>
            <a:r>
              <a:rPr lang="en-IN" dirty="0">
                <a:latin typeface="Arial" panose="020B0604020202020204" pitchFamily="34" charset="0"/>
                <a:cs typeface="Arial" panose="020B0604020202020204" pitchFamily="34" charset="0"/>
              </a:rPr>
              <a:t> from the original table.</a:t>
            </a:r>
          </a:p>
        </p:txBody>
      </p:sp>
    </p:spTree>
    <p:extLst>
      <p:ext uri="{BB962C8B-B14F-4D97-AF65-F5344CB8AC3E}">
        <p14:creationId xmlns:p14="http://schemas.microsoft.com/office/powerpoint/2010/main" val="2558910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virtual column - generated always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780869"/>
            <a:ext cx="11449272" cy="369332"/>
          </a:xfrm>
          <a:prstGeom prst="rect">
            <a:avLst/>
          </a:prstGeom>
        </p:spPr>
        <p:txBody>
          <a:bodyPr wrap="square">
            <a:spAutoFit/>
          </a:bodyPr>
          <a:lstStyle/>
          <a:p>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GENERATED</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ALWAYS</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AS</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i="1" dirty="0">
                <a:solidFill>
                  <a:srgbClr val="000000"/>
                </a:solidFill>
                <a:latin typeface="Arial" panose="020B0604020202020204" pitchFamily="34" charset="0"/>
                <a:cs typeface="Arial" panose="020B0604020202020204" pitchFamily="34" charset="0"/>
              </a:rPr>
              <a:t>expression</a:t>
            </a:r>
            <a:r>
              <a:rPr lang="en-IN" dirty="0">
                <a:solidFill>
                  <a:srgbClr val="99999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999999"/>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cs typeface="Arial" panose="020B0604020202020204" pitchFamily="34" charset="0"/>
              </a:rPr>
              <a:t>VIRTUAL</a:t>
            </a:r>
            <a:r>
              <a:rPr lang="en-IN" dirty="0">
                <a:solidFill>
                  <a:srgbClr val="000000"/>
                </a:solidFill>
                <a:latin typeface="Arial" panose="020B0604020202020204" pitchFamily="34" charset="0"/>
                <a:cs typeface="Arial" panose="020B0604020202020204" pitchFamily="34" charset="0"/>
              </a:rPr>
              <a:t> </a:t>
            </a:r>
            <a:r>
              <a:rPr lang="en-IN" dirty="0">
                <a:solidFill>
                  <a:srgbClr val="A67F59"/>
                </a:solidFill>
                <a:latin typeface="Arial" panose="020B0604020202020204" pitchFamily="34" charset="0"/>
                <a:cs typeface="Arial" panose="020B0604020202020204" pitchFamily="34" charset="0"/>
              </a:rPr>
              <a:t>|</a:t>
            </a:r>
            <a:r>
              <a:rPr lang="en-IN" dirty="0">
                <a:solidFill>
                  <a:srgbClr val="000000"/>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STORED</a:t>
            </a:r>
            <a:r>
              <a:rPr lang="en-IN" dirty="0">
                <a:solidFill>
                  <a:srgbClr val="999999"/>
                </a:solidFill>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335360" y="1457489"/>
            <a:ext cx="11593288" cy="1323439"/>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VIRTUAL</a:t>
            </a:r>
            <a:r>
              <a:rPr lang="en-IN" dirty="0">
                <a:latin typeface="Arial" panose="020B0604020202020204" pitchFamily="34" charset="0"/>
                <a:cs typeface="Arial" panose="020B0604020202020204" pitchFamily="34" charset="0"/>
              </a:rPr>
              <a:t>: Column values are not stored, but are evaluated when rows are read, immediately after any BEFORE triggers. A virtual column takes no storage.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STORED</a:t>
            </a:r>
            <a:r>
              <a:rPr lang="en-IN" dirty="0">
                <a:latin typeface="Arial" panose="020B0604020202020204" pitchFamily="34" charset="0"/>
                <a:cs typeface="Arial" panose="020B0604020202020204" pitchFamily="34" charset="0"/>
              </a:rPr>
              <a:t>: Column values are evaluated and stored when rows are inserted or updated. A stored column does require storage space and can be indexed.</a:t>
            </a:r>
          </a:p>
        </p:txBody>
      </p:sp>
      <p:sp>
        <p:nvSpPr>
          <p:cNvPr id="10" name="TextBox 9">
            <a:extLst>
              <a:ext uri="{FF2B5EF4-FFF2-40B4-BE49-F238E27FC236}">
                <a16:creationId xmlns:a16="http://schemas.microsoft.com/office/drawing/2014/main" id="{F4254FBC-3588-4BD4-9D83-1D10BDE9C204}"/>
              </a:ext>
            </a:extLst>
          </p:cNvPr>
          <p:cNvSpPr txBox="1"/>
          <p:nvPr/>
        </p:nvSpPr>
        <p:spPr>
          <a:xfrm>
            <a:off x="335360" y="4149080"/>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product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productCode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productVendor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productDescription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quantityInStock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buyPrice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stockValue </a:t>
            </a:r>
            <a:r>
              <a:rPr lang="en-IN" dirty="0">
                <a:solidFill>
                  <a:srgbClr val="834689"/>
                </a:solidFill>
                <a:latin typeface="Liberation Mono"/>
                <a:cs typeface="Arial" panose="020B0604020202020204" pitchFamily="34" charset="0"/>
              </a:rPr>
              <a:t>FLOAT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GENERATED ALWAYS AS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quantityInStock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buyPrice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VIRTUAL</a:t>
            </a:r>
            <a:r>
              <a:rPr lang="en-IN" dirty="0">
                <a:latin typeface="Liberation Mono"/>
                <a:cs typeface="Arial" panose="020B0604020202020204" pitchFamily="34" charset="0"/>
              </a:rPr>
              <a:t> </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9E99ED51-A529-43A8-9FE8-41F427392EDF}"/>
              </a:ext>
            </a:extLst>
          </p:cNvPr>
          <p:cNvSpPr/>
          <p:nvPr/>
        </p:nvSpPr>
        <p:spPr>
          <a:xfrm>
            <a:off x="335360" y="2996952"/>
            <a:ext cx="11377264"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000" dirty="0">
                <a:solidFill>
                  <a:srgbClr val="FF0000"/>
                </a:solidFill>
                <a:latin typeface="Arial" panose="020B0604020202020204" pitchFamily="34" charset="0"/>
                <a:cs typeface="Arial" panose="020B0604020202020204" pitchFamily="34" charset="0"/>
              </a:rPr>
              <a:t>:</a:t>
            </a:r>
          </a:p>
          <a:p>
            <a:endParaRPr lang="en-US" sz="800" dirty="0">
              <a:solidFill>
                <a:schemeClr val="bg2">
                  <a:lumMod val="1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bg2">
                    <a:lumMod val="10000"/>
                  </a:schemeClr>
                </a:solidFill>
                <a:latin typeface="Arial" panose="020B0604020202020204" pitchFamily="34" charset="0"/>
                <a:cs typeface="Arial" panose="020B0604020202020204" pitchFamily="34" charset="0"/>
              </a:rPr>
              <a:t>The default is </a:t>
            </a:r>
            <a:r>
              <a:rPr lang="en-IN" b="1" dirty="0">
                <a:solidFill>
                  <a:schemeClr val="bg2">
                    <a:lumMod val="10000"/>
                  </a:schemeClr>
                </a:solidFill>
                <a:latin typeface="Arial" panose="020B0604020202020204" pitchFamily="34" charset="0"/>
                <a:cs typeface="Arial" panose="020B0604020202020204" pitchFamily="34" charset="0"/>
              </a:rPr>
              <a:t>VIRTUAL</a:t>
            </a:r>
            <a:r>
              <a:rPr lang="en-IN" dirty="0">
                <a:solidFill>
                  <a:schemeClr val="bg2">
                    <a:lumMod val="10000"/>
                  </a:schemeClr>
                </a:solidFill>
                <a:latin typeface="Arial" panose="020B0604020202020204" pitchFamily="34" charset="0"/>
                <a:cs typeface="Arial" panose="020B0604020202020204" pitchFamily="34" charset="0"/>
              </a:rPr>
              <a:t> if neither keyword is specified.</a:t>
            </a:r>
          </a:p>
        </p:txBody>
      </p:sp>
      <p:grpSp>
        <p:nvGrpSpPr>
          <p:cNvPr id="5" name="Group 4">
            <a:extLst>
              <a:ext uri="{FF2B5EF4-FFF2-40B4-BE49-F238E27FC236}">
                <a16:creationId xmlns:a16="http://schemas.microsoft.com/office/drawing/2014/main" id="{D92DD7F7-6E5A-480A-B0B3-0EA6BB645B1D}"/>
              </a:ext>
            </a:extLst>
          </p:cNvPr>
          <p:cNvGrpSpPr/>
          <p:nvPr/>
        </p:nvGrpSpPr>
        <p:grpSpPr>
          <a:xfrm>
            <a:off x="6600056" y="3825068"/>
            <a:ext cx="5328592" cy="1980196"/>
            <a:chOff x="6600056" y="3772698"/>
            <a:chExt cx="5328592" cy="1980196"/>
          </a:xfrm>
        </p:grpSpPr>
        <p:pic>
          <p:nvPicPr>
            <p:cNvPr id="3" name="Picture 2">
              <a:extLst>
                <a:ext uri="{FF2B5EF4-FFF2-40B4-BE49-F238E27FC236}">
                  <a16:creationId xmlns:a16="http://schemas.microsoft.com/office/drawing/2014/main" id="{E2F57B11-773F-44C7-AFBB-B9237DABEA85}"/>
                </a:ext>
              </a:extLst>
            </p:cNvPr>
            <p:cNvPicPr>
              <a:picLocks noChangeAspect="1"/>
            </p:cNvPicPr>
            <p:nvPr/>
          </p:nvPicPr>
          <p:blipFill>
            <a:blip r:embed="rId2"/>
            <a:stretch>
              <a:fillRect/>
            </a:stretch>
          </p:blipFill>
          <p:spPr>
            <a:xfrm>
              <a:off x="6600056" y="3772698"/>
              <a:ext cx="5328592" cy="1980196"/>
            </a:xfrm>
            <a:prstGeom prst="rect">
              <a:avLst/>
            </a:prstGeom>
          </p:spPr>
        </p:pic>
        <p:sp>
          <p:nvSpPr>
            <p:cNvPr id="8" name="Rectangle 7">
              <a:extLst>
                <a:ext uri="{FF2B5EF4-FFF2-40B4-BE49-F238E27FC236}">
                  <a16:creationId xmlns:a16="http://schemas.microsoft.com/office/drawing/2014/main" id="{0F77324A-A31A-4EEA-8B8B-7410754CEF1A}"/>
                </a:ext>
              </a:extLst>
            </p:cNvPr>
            <p:cNvSpPr/>
            <p:nvPr/>
          </p:nvSpPr>
          <p:spPr>
            <a:xfrm>
              <a:off x="6830595" y="5441741"/>
              <a:ext cx="5077550" cy="305233"/>
            </a:xfrm>
            <a:prstGeom prst="rect">
              <a:avLst/>
            </a:prstGeom>
            <a:noFill/>
            <a:ln w="28575">
              <a:solidFill>
                <a:srgbClr val="FE121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82681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visible / invisible columns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646331"/>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Columns are visible by default. To explicitly specify visibility for a new column, use a VISIBLE or INVISIBLE keyword as part of the column definition for CREATE TABLE or ALTER TABLE.</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An invisible column is normally hidden to queries, but can be accessed if explicitly referenced. Prior to MySQL 8.0.23, all columns are visible.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A table must have at least one visible column. Attempting to make all columns invisible produces an error.</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SELECT * does not include invisible columns.</a:t>
            </a:r>
          </a:p>
        </p:txBody>
      </p:sp>
    </p:spTree>
    <p:extLst>
      <p:ext uri="{BB962C8B-B14F-4D97-AF65-F5344CB8AC3E}">
        <p14:creationId xmlns:p14="http://schemas.microsoft.com/office/powerpoint/2010/main" val="18792591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4" y="1556792"/>
            <a:ext cx="6858920"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salary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commission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total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DEFAULT</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salary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commission</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tax</a:t>
            </a:r>
            <a:r>
              <a:rPr lang="en-US" dirty="0">
                <a:solidFill>
                  <a:srgbClr val="0077AA"/>
                </a:solidFill>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r>
              <a:rPr lang="en-US" dirty="0">
                <a:solidFill>
                  <a:srgbClr val="0077AA"/>
                </a:solidFill>
                <a:latin typeface="Liberation Mono"/>
                <a:cs typeface="Arial" panose="020B0604020202020204" pitchFamily="34" charset="0"/>
              </a:rPr>
              <a:t> GENERATED ALWAYS AS </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total</a:t>
            </a:r>
            <a:r>
              <a:rPr lang="en-US" dirty="0">
                <a:solidFill>
                  <a:srgbClr val="0077AA"/>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.25</a:t>
            </a:r>
            <a:r>
              <a:rPr lang="en-US" dirty="0">
                <a:solidFill>
                  <a:schemeClr val="bg1">
                    <a:lumMod val="50000"/>
                  </a:schemeClr>
                </a:solidFill>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VIRTUAL </a:t>
            </a:r>
            <a:r>
              <a:rPr lang="en-US" dirty="0">
                <a:solidFill>
                  <a:srgbClr val="FD8603"/>
                </a:solidFill>
                <a:latin typeface="Liberation Mono"/>
                <a:cs typeface="Arial" panose="020B0604020202020204" pitchFamily="34" charset="0"/>
              </a:rPr>
              <a:t>INVISIBLE</a:t>
            </a:r>
            <a:endParaRPr lang="en-IN" dirty="0">
              <a:solidFill>
                <a:srgbClr val="FD8603"/>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299610" y="3861048"/>
            <a:ext cx="11162033" cy="1877437"/>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990055"/>
                </a:solidFill>
                <a:latin typeface="Liberation Mono"/>
              </a:rPr>
              <a:t>4700</a:t>
            </a:r>
            <a:r>
              <a:rPr lang="en-IN" dirty="0">
                <a:latin typeface="Liberation Mono"/>
                <a:cs typeface="Arial" panose="020B0604020202020204" pitchFamily="34" charset="0"/>
              </a:rPr>
              <a:t>, </a:t>
            </a:r>
            <a:r>
              <a:rPr lang="en-IN" dirty="0">
                <a:solidFill>
                  <a:srgbClr val="990055"/>
                </a:solidFill>
                <a:latin typeface="Liberation Mono"/>
              </a:rPr>
              <a:t>-700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990055"/>
                </a:solidFill>
                <a:latin typeface="Liberation Mono"/>
              </a:rPr>
              <a:t>3400</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990055"/>
                </a:solidFill>
                <a:latin typeface="Liberation Mono"/>
              </a:rPr>
              <a:t>3200</a:t>
            </a:r>
            <a:r>
              <a:rPr lang="en-IN" dirty="0">
                <a:latin typeface="Liberation Mono"/>
                <a:cs typeface="Arial" panose="020B0604020202020204" pitchFamily="34" charset="0"/>
              </a:rPr>
              <a:t>, </a:t>
            </a:r>
            <a:r>
              <a:rPr lang="en-IN" dirty="0">
                <a:solidFill>
                  <a:srgbClr val="990055"/>
                </a:solidFill>
                <a:latin typeface="Liberation Mono"/>
              </a:rPr>
              <a:t>250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2600</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employee</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firstName, salary, commission</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990055"/>
                </a:solidFill>
                <a:latin typeface="Liberation Mono"/>
              </a:rPr>
              <a:t>4500</a:t>
            </a:r>
            <a:r>
              <a:rPr lang="en-US" dirty="0">
                <a:latin typeface="Liberation Mono"/>
                <a:cs typeface="Arial" panose="020B0604020202020204" pitchFamily="34" charset="0"/>
              </a:rPr>
              <a:t>, </a:t>
            </a:r>
            <a:r>
              <a:rPr lang="en-US" dirty="0">
                <a:solidFill>
                  <a:srgbClr val="990055"/>
                </a:solidFill>
                <a:latin typeface="Liberation Mono"/>
              </a:rPr>
              <a:t>300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employee</a:t>
            </a:r>
            <a:r>
              <a:rPr lang="en-IN" dirty="0">
                <a:latin typeface="Liberation Mono"/>
                <a:cs typeface="Arial" panose="020B0604020202020204" pitchFamily="34" charset="0"/>
              </a:rPr>
              <a:t>;</a:t>
            </a:r>
            <a:endParaRPr lang="en-IN" dirty="0"/>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INVISIBLE</a:t>
            </a:r>
            <a:endParaRPr lang="en-IN" dirty="0">
              <a:solidFill>
                <a:srgbClr val="0077AA"/>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D133126-D949-46DD-A58A-9F84AD477AE4}"/>
              </a:ext>
            </a:extLst>
          </p:cNvPr>
          <p:cNvSpPr txBox="1"/>
          <p:nvPr/>
        </p:nvSpPr>
        <p:spPr>
          <a:xfrm>
            <a:off x="334567" y="5877272"/>
            <a:ext cx="544432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VISIBLE</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IN" dirty="0">
                <a:latin typeface="Liberation Mono"/>
                <a:cs typeface="Arial" panose="020B0604020202020204" pitchFamily="34" charset="0"/>
              </a:rPr>
              <a:t>employee</a:t>
            </a:r>
            <a:r>
              <a:rPr lang="en-IN" dirty="0">
                <a:latin typeface="Liberation Mono"/>
              </a:rPr>
              <a:t> </a:t>
            </a:r>
            <a:r>
              <a:rPr lang="en-IN" dirty="0">
                <a:solidFill>
                  <a:srgbClr val="0077AA"/>
                </a:solidFill>
                <a:latin typeface="Liberation Mono"/>
                <a:cs typeface="Arial" panose="020B0604020202020204" pitchFamily="34" charset="0"/>
              </a:rPr>
              <a:t>MODIFY</a:t>
            </a:r>
            <a:r>
              <a:rPr lang="en-IN" dirty="0">
                <a:latin typeface="Liberation Mono"/>
              </a:rPr>
              <a:t> </a:t>
            </a:r>
            <a:r>
              <a:rPr lang="en-IN" dirty="0">
                <a:latin typeface="Liberation Mono"/>
                <a:cs typeface="Arial" panose="020B0604020202020204" pitchFamily="34" charset="0"/>
              </a:rPr>
              <a:t>total</a:t>
            </a:r>
            <a:r>
              <a:rPr lang="en-IN" dirty="0">
                <a:latin typeface="Liberation Mono"/>
              </a:rPr>
              <a:t>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INVISIBLE</a:t>
            </a:r>
            <a:r>
              <a:rPr lang="en-IN" dirty="0">
                <a:latin typeface="Liberation Mono"/>
              </a:rPr>
              <a:t>;</a:t>
            </a:r>
          </a:p>
        </p:txBody>
      </p:sp>
      <p:sp>
        <p:nvSpPr>
          <p:cNvPr id="13" name="Rectangle 12">
            <a:extLst>
              <a:ext uri="{FF2B5EF4-FFF2-40B4-BE49-F238E27FC236}">
                <a16:creationId xmlns:a16="http://schemas.microsoft.com/office/drawing/2014/main" id="{5B399BF2-1A87-4455-9FEB-CF56CA9115E0}"/>
              </a:ext>
            </a:extLst>
          </p:cNvPr>
          <p:cNvSpPr/>
          <p:nvPr/>
        </p:nvSpPr>
        <p:spPr>
          <a:xfrm>
            <a:off x="6096000" y="1556792"/>
            <a:ext cx="5444326" cy="1200329"/>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employee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0077AA"/>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 </a:t>
            </a:r>
            <a:r>
              <a:rPr lang="en-IN" dirty="0">
                <a:solidFill>
                  <a:srgbClr val="FD8603"/>
                </a:solidFill>
                <a:latin typeface="Liberation Mono"/>
                <a:cs typeface="Arial" panose="020B0604020202020204" pitchFamily="34" charset="0"/>
              </a:rPr>
              <a:t>INVISIBLE</a:t>
            </a:r>
            <a:r>
              <a:rPr lang="en-IN" dirty="0">
                <a:solidFill>
                  <a:srgbClr val="C00000"/>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firstName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180668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03967" y="2370584"/>
            <a:ext cx="11784066"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varbinary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18B8FA65-62AC-479D-B0BF-F2E908D2CF43}"/>
              </a:ext>
            </a:extLst>
          </p:cNvPr>
          <p:cNvSpPr/>
          <p:nvPr/>
        </p:nvSpPr>
        <p:spPr>
          <a:xfrm>
            <a:off x="353362" y="3284985"/>
            <a:ext cx="11431270" cy="369332"/>
          </a:xfrm>
          <a:prstGeom prst="rect">
            <a:avLst/>
          </a:prstGeom>
          <a:noFill/>
        </p:spPr>
        <p:txBody>
          <a:bodyPr wrap="square">
            <a:spAutoFit/>
          </a:bodyPr>
          <a:lstStyle/>
          <a:p>
            <a:pPr algn="just"/>
            <a:r>
              <a:rPr lang="en-US" dirty="0">
                <a:latin typeface="Palatino Linotype" panose="02040502050505030304" pitchFamily="18" charset="0"/>
                <a:cs typeface="Arial" panose="020B0604020202020204" pitchFamily="34" charset="0"/>
              </a:rPr>
              <a:t>TODO</a:t>
            </a:r>
            <a:endParaRPr lang="en-IN"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F262B4-69B8-4A4E-89B3-0E81DE60D46C}"/>
              </a:ext>
            </a:extLst>
          </p:cNvPr>
          <p:cNvSpPr/>
          <p:nvPr/>
        </p:nvSpPr>
        <p:spPr>
          <a:xfrm>
            <a:off x="353361" y="4482439"/>
            <a:ext cx="11431270" cy="126188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endParaRPr lang="en-IN" dirty="0">
              <a:solidFill>
                <a:schemeClr val="bg2">
                  <a:lumMod val="10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chemeClr val="bg2">
                    <a:lumMod val="10000"/>
                  </a:schemeClr>
                </a:solidFill>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3837034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varbinary column</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B1DFC59C-88B8-4B44-B53E-C1F66AE3CC4E}"/>
              </a:ext>
            </a:extLst>
          </p:cNvPr>
          <p:cNvSpPr/>
          <p:nvPr/>
        </p:nvSpPr>
        <p:spPr>
          <a:xfrm>
            <a:off x="173185" y="1689209"/>
            <a:ext cx="5202734" cy="147732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cs typeface="Arial" panose="020B0604020202020204" pitchFamily="34"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VARBINARY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 </a:t>
            </a:r>
            <a:r>
              <a:rPr lang="en-IN" dirty="0">
                <a:solidFill>
                  <a:srgbClr val="FD8603"/>
                </a:solidFill>
                <a:latin typeface="Liberation Mono"/>
                <a:cs typeface="Arial" panose="020B0604020202020204" pitchFamily="34" charset="0"/>
              </a:rPr>
              <a:t>INVISIBLE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cs typeface="Arial" panose="020B0604020202020204" pitchFamily="34" charset="0"/>
            </a:endParaRPr>
          </a:p>
        </p:txBody>
      </p:sp>
      <p:sp>
        <p:nvSpPr>
          <p:cNvPr id="12" name="Rectangle 11">
            <a:extLst>
              <a:ext uri="{FF2B5EF4-FFF2-40B4-BE49-F238E27FC236}">
                <a16:creationId xmlns:a16="http://schemas.microsoft.com/office/drawing/2014/main" id="{E122D950-8619-48F6-B61E-001A4215961E}"/>
              </a:ext>
            </a:extLst>
          </p:cNvPr>
          <p:cNvSpPr/>
          <p:nvPr/>
        </p:nvSpPr>
        <p:spPr>
          <a:xfrm>
            <a:off x="334566" y="3356992"/>
            <a:ext cx="111620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'ram'</a:t>
            </a:r>
            <a:r>
              <a:rPr lang="en-IN" dirty="0">
                <a:latin typeface="Liberation Mono"/>
                <a:cs typeface="Arial" panose="020B0604020202020204" pitchFamily="34" charset="0"/>
              </a:rPr>
              <a:t>, </a:t>
            </a:r>
            <a:r>
              <a:rPr lang="en-IN" dirty="0">
                <a:solidFill>
                  <a:srgbClr val="669900"/>
                </a:solidFill>
                <a:latin typeface="Liberation Mono"/>
              </a:rPr>
              <a:t>'ram@123'</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'pankaj'</a:t>
            </a:r>
            <a:r>
              <a:rPr lang="en-IN" dirty="0">
                <a:latin typeface="Liberation Mono"/>
                <a:cs typeface="Arial" panose="020B0604020202020204" pitchFamily="34" charset="0"/>
              </a:rPr>
              <a:t>, </a:t>
            </a:r>
            <a:r>
              <a:rPr lang="en-IN" dirty="0">
                <a:solidFill>
                  <a:srgbClr val="669900"/>
                </a:solidFill>
                <a:latin typeface="Liberation Mono"/>
              </a:rPr>
              <a:t>'pankaj'</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'rajan'</a:t>
            </a:r>
            <a:r>
              <a:rPr lang="en-IN" dirty="0">
                <a:latin typeface="Liberation Mono"/>
                <a:cs typeface="Arial" panose="020B0604020202020204" pitchFamily="34" charset="0"/>
              </a:rPr>
              <a:t>, </a:t>
            </a:r>
            <a:r>
              <a:rPr lang="en-IN" dirty="0">
                <a:solidFill>
                  <a:srgbClr val="669900"/>
                </a:solidFill>
                <a:latin typeface="Liberation Mono"/>
              </a:rPr>
              <a:t>'rajan'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Arial" panose="020B0604020202020204" pitchFamily="34" charset="0"/>
              </a:rPr>
              <a:t>(</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latin typeface="Liberation Mono"/>
                <a:cs typeface="Arial" panose="020B0604020202020204" pitchFamily="34" charset="0"/>
              </a:rPr>
              <a:t>, </a:t>
            </a:r>
            <a:r>
              <a:rPr lang="en-IN" dirty="0">
                <a:solidFill>
                  <a:srgbClr val="669900"/>
                </a:solidFill>
                <a:latin typeface="Liberation Mono"/>
              </a:rPr>
              <a:t>'</a:t>
            </a:r>
            <a:r>
              <a:rPr lang="en-IN" dirty="0" err="1">
                <a:solidFill>
                  <a:srgbClr val="669900"/>
                </a:solidFill>
                <a:latin typeface="Liberation Mono"/>
              </a:rPr>
              <a:t>ninad</a:t>
            </a:r>
            <a:r>
              <a:rPr lang="en-IN" dirty="0">
                <a:solidFill>
                  <a:srgbClr val="669900"/>
                </a:solidFill>
                <a:latin typeface="Liberation Mono"/>
              </a:rPr>
              <a:t>'</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INTO</a:t>
            </a:r>
            <a:r>
              <a:rPr lang="en-US" dirty="0">
                <a:latin typeface="Liberation Mono"/>
                <a:cs typeface="Arial" panose="020B0604020202020204" pitchFamily="34" charset="0"/>
              </a:rPr>
              <a:t> </a:t>
            </a:r>
            <a:r>
              <a:rPr lang="en-IN" dirty="0">
                <a:latin typeface="Liberation Mono"/>
                <a:cs typeface="Arial" panose="020B0604020202020204" pitchFamily="34" charset="0"/>
              </a:rPr>
              <a:t>login</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userName, password</a:t>
            </a:r>
            <a:r>
              <a:rPr lang="en-IN"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VALUES</a:t>
            </a:r>
            <a:r>
              <a:rPr lang="en-US" dirty="0">
                <a:solidFill>
                  <a:schemeClr val="bg1">
                    <a:lumMod val="50000"/>
                  </a:schemeClr>
                </a:solidFill>
                <a:latin typeface="Liberation Mono"/>
                <a:cs typeface="Arial" panose="020B0604020202020204" pitchFamily="34" charset="0"/>
              </a:rPr>
              <a:t>(</a:t>
            </a:r>
            <a:r>
              <a:rPr lang="en-US" dirty="0">
                <a:solidFill>
                  <a:srgbClr val="669900"/>
                </a:solidFill>
                <a:latin typeface="Liberation Mono"/>
              </a:rPr>
              <a:t>'omkar'</a:t>
            </a:r>
            <a:r>
              <a:rPr lang="en-US" dirty="0">
                <a:latin typeface="Liberation Mono"/>
                <a:cs typeface="Arial" panose="020B0604020202020204" pitchFamily="34" charset="0"/>
              </a:rPr>
              <a:t>, </a:t>
            </a:r>
            <a:r>
              <a:rPr lang="en-US" dirty="0">
                <a:solidFill>
                  <a:srgbClr val="669900"/>
                </a:solidFill>
                <a:latin typeface="Liberation Mono"/>
              </a:rPr>
              <a:t>'omkar'</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8EFBF691-7F56-402B-B2C0-896FDDAEE4AA}"/>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dirty="0">
                <a:solidFill>
                  <a:srgbClr val="834689"/>
                </a:solidFill>
                <a:latin typeface="Liberation Mono"/>
                <a:cs typeface="Arial" panose="020B0604020202020204" pitchFamily="34" charset="0"/>
              </a:rPr>
              <a:t>VARBINARY</a:t>
            </a:r>
            <a:endParaRPr lang="en-IN" dirty="0">
              <a:solidFill>
                <a:srgbClr val="0077A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ECA95C0-760E-4F1E-8B51-2373B8B7181D}"/>
              </a:ext>
            </a:extLst>
          </p:cNvPr>
          <p:cNvSpPr txBox="1"/>
          <p:nvPr/>
        </p:nvSpPr>
        <p:spPr>
          <a:xfrm>
            <a:off x="334566" y="5085184"/>
            <a:ext cx="609372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Arial" panose="020B0604020202020204" pitchFamily="34" charset="0"/>
              </a:rPr>
              <a:t> login</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t> username, </a:t>
            </a:r>
            <a:r>
              <a:rPr lang="en-US" dirty="0">
                <a:solidFill>
                  <a:srgbClr val="0077AA"/>
                </a:solidFill>
                <a:latin typeface="Liberation Mono"/>
                <a:cs typeface="Arial" panose="020B0604020202020204" pitchFamily="34" charset="0"/>
              </a:rPr>
              <a:t>CAST</a:t>
            </a:r>
            <a:r>
              <a:rPr lang="en-US" dirty="0">
                <a:solidFill>
                  <a:schemeClr val="bg1">
                    <a:lumMod val="50000"/>
                  </a:schemeClr>
                </a:solidFill>
              </a:rPr>
              <a:t>(</a:t>
            </a:r>
            <a:r>
              <a:rPr lang="en-US" dirty="0"/>
              <a:t>password as </a:t>
            </a:r>
            <a:r>
              <a:rPr lang="en-US" dirty="0">
                <a:solidFill>
                  <a:srgbClr val="0077AA"/>
                </a:solidFill>
                <a:latin typeface="Liberation Mono"/>
                <a:cs typeface="Arial" panose="020B0604020202020204" pitchFamily="34" charset="0"/>
              </a:rPr>
              <a:t>CHAR</a:t>
            </a:r>
            <a:r>
              <a:rPr lang="en-US" dirty="0">
                <a:solidFill>
                  <a:schemeClr val="bg1">
                    <a:lumMod val="50000"/>
                  </a:schemeClr>
                </a:solidFill>
              </a:rPr>
              <a:t>)</a:t>
            </a:r>
            <a:r>
              <a:rPr lang="en-US" dirty="0"/>
              <a:t> </a:t>
            </a:r>
            <a:r>
              <a:rPr lang="en-US" dirty="0">
                <a:solidFill>
                  <a:srgbClr val="0077AA"/>
                </a:solidFill>
                <a:latin typeface="Liberation Mono"/>
                <a:cs typeface="Arial" panose="020B0604020202020204" pitchFamily="34" charset="0"/>
              </a:rPr>
              <a:t>FROM</a:t>
            </a:r>
            <a:r>
              <a:rPr lang="en-US" dirty="0"/>
              <a:t> login;</a:t>
            </a:r>
            <a:endParaRPr lang="en-IN" dirty="0"/>
          </a:p>
        </p:txBody>
      </p:sp>
    </p:spTree>
    <p:extLst>
      <p:ext uri="{BB962C8B-B14F-4D97-AF65-F5344CB8AC3E}">
        <p14:creationId xmlns:p14="http://schemas.microsoft.com/office/powerpoint/2010/main" val="19264089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p:cNvSpPr/>
          <p:nvPr/>
        </p:nvSpPr>
        <p:spPr>
          <a:xfrm>
            <a:off x="214484" y="622429"/>
            <a:ext cx="11714164" cy="646331"/>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flat file</a:t>
            </a:r>
            <a:r>
              <a:rPr lang="en-US" dirty="0">
                <a:latin typeface="Palatino Linotype" pitchFamily="18" charset="0"/>
              </a:rPr>
              <a:t> database is a database that stores data in a plain text </a:t>
            </a:r>
            <a:r>
              <a:rPr lang="en-US" b="1" dirty="0">
                <a:latin typeface="Palatino Linotype" pitchFamily="18" charset="0"/>
              </a:rPr>
              <a:t>file (</a:t>
            </a:r>
            <a:r>
              <a:rPr lang="en-US" dirty="0">
                <a:solidFill>
                  <a:srgbClr val="C00000"/>
                </a:solidFill>
                <a:latin typeface="Palatino Linotype" pitchFamily="18" charset="0"/>
              </a:rPr>
              <a:t>e.g.</a:t>
            </a:r>
            <a:r>
              <a:rPr lang="en-US" b="1" dirty="0">
                <a:solidFill>
                  <a:srgbClr val="00B0F0"/>
                </a:solidFill>
                <a:latin typeface="Palatino Linotype" pitchFamily="18" charset="0"/>
              </a:rPr>
              <a:t> *.txt, *.csv</a:t>
            </a:r>
            <a:r>
              <a:rPr lang="en-US" b="1" dirty="0">
                <a:latin typeface="Palatino Linotype" pitchFamily="18" charset="0"/>
              </a:rPr>
              <a:t> </a:t>
            </a:r>
            <a:r>
              <a:rPr lang="en-US" dirty="0">
                <a:latin typeface="Palatino Linotype" pitchFamily="18" charset="0"/>
              </a:rPr>
              <a:t>format</a:t>
            </a:r>
            <a:r>
              <a:rPr lang="en-US" b="1" dirty="0">
                <a:latin typeface="Palatino Linotype" pitchFamily="18" charset="0"/>
              </a:rPr>
              <a:t>)</a:t>
            </a:r>
            <a:r>
              <a:rPr lang="en-US" dirty="0">
                <a:latin typeface="Palatino Linotype" pitchFamily="18" charset="0"/>
              </a:rPr>
              <a:t>. Each line of the text </a:t>
            </a:r>
            <a:r>
              <a:rPr lang="en-US" b="1" dirty="0">
                <a:latin typeface="Palatino Linotype" pitchFamily="18" charset="0"/>
              </a:rPr>
              <a:t>file</a:t>
            </a:r>
            <a:r>
              <a:rPr lang="en-US" dirty="0">
                <a:latin typeface="Palatino Linotype" pitchFamily="18" charset="0"/>
              </a:rPr>
              <a:t> holds one record, with fields separated by delimiters, such as </a:t>
            </a:r>
            <a:r>
              <a:rPr lang="en-US" b="1" dirty="0">
                <a:latin typeface="Palatino Linotype" pitchFamily="18" charset="0"/>
              </a:rPr>
              <a:t>commas</a:t>
            </a:r>
            <a:r>
              <a:rPr lang="en-US" dirty="0">
                <a:latin typeface="Palatino Linotype" pitchFamily="18" charset="0"/>
              </a:rPr>
              <a:t> or </a:t>
            </a:r>
            <a:r>
              <a:rPr lang="en-US" b="1" dirty="0">
                <a:latin typeface="Palatino Linotype" pitchFamily="18" charset="0"/>
              </a:rPr>
              <a:t>tabs</a:t>
            </a:r>
            <a:r>
              <a:rPr lang="en-US" dirty="0">
                <a:latin typeface="Palatino Linotype" pitchFamily="18" charset="0"/>
              </a:rPr>
              <a:t>.</a:t>
            </a:r>
          </a:p>
        </p:txBody>
      </p:sp>
      <p:pic>
        <p:nvPicPr>
          <p:cNvPr id="2" name="Picture 1"/>
          <p:cNvPicPr>
            <a:picLocks noChangeAspect="1"/>
          </p:cNvPicPr>
          <p:nvPr/>
        </p:nvPicPr>
        <p:blipFill>
          <a:blip r:embed="rId2"/>
          <a:stretch>
            <a:fillRect/>
          </a:stretch>
        </p:blipFill>
        <p:spPr>
          <a:xfrm>
            <a:off x="78859" y="4044265"/>
            <a:ext cx="5844473" cy="1829147"/>
          </a:xfrm>
          <a:prstGeom prst="rect">
            <a:avLst/>
          </a:prstGeom>
          <a:noFill/>
        </p:spPr>
      </p:pic>
      <p:sp>
        <p:nvSpPr>
          <p:cNvPr id="8" name="TextBox 7">
            <a:extLst>
              <a:ext uri="{FF2B5EF4-FFF2-40B4-BE49-F238E27FC236}">
                <a16:creationId xmlns:a16="http://schemas.microsoft.com/office/drawing/2014/main" id="{81AC86ED-4214-4F96-9550-B577D647BECF}"/>
              </a:ext>
            </a:extLst>
          </p:cNvPr>
          <p:cNvSpPr txBox="1"/>
          <p:nvPr/>
        </p:nvSpPr>
        <p:spPr>
          <a:xfrm>
            <a:off x="6095999" y="1412776"/>
            <a:ext cx="6017142" cy="5262979"/>
          </a:xfrm>
          <a:prstGeom prst="rect">
            <a:avLst/>
          </a:prstGeom>
          <a:noFill/>
        </p:spPr>
        <p:txBody>
          <a:bodyPr wrap="square">
            <a:spAutoFit/>
          </a:bodyPr>
          <a:lstStyle/>
          <a:p>
            <a:r>
              <a:rPr lang="en-IN" sz="1600" dirty="0"/>
              <a:t>The Zen of Python, </a:t>
            </a:r>
          </a:p>
          <a:p>
            <a:endParaRPr lang="en-IN" sz="1600" dirty="0"/>
          </a:p>
          <a:p>
            <a:r>
              <a:rPr lang="en-IN" sz="1600" dirty="0"/>
              <a:t>Beautiful is better than ugly.</a:t>
            </a:r>
          </a:p>
          <a:p>
            <a:r>
              <a:rPr lang="en-IN" sz="1600" dirty="0"/>
              <a:t>Explicit is better than implicit.</a:t>
            </a:r>
          </a:p>
          <a:p>
            <a:r>
              <a:rPr lang="en-IN" sz="1600" dirty="0"/>
              <a:t>Simple is better than complex.</a:t>
            </a:r>
          </a:p>
          <a:p>
            <a:r>
              <a:rPr lang="en-IN" sz="1600" dirty="0"/>
              <a:t>Complex is better than complicated.</a:t>
            </a:r>
          </a:p>
          <a:p>
            <a:r>
              <a:rPr lang="en-IN" sz="1600" dirty="0"/>
              <a:t>Flat is better than nested.</a:t>
            </a:r>
          </a:p>
          <a:p>
            <a:r>
              <a:rPr lang="en-IN" sz="1600" dirty="0"/>
              <a:t>Sparse is better than dense.</a:t>
            </a:r>
          </a:p>
          <a:p>
            <a:r>
              <a:rPr lang="en-IN" sz="1600" dirty="0"/>
              <a:t>Readability counts.</a:t>
            </a:r>
          </a:p>
          <a:p>
            <a:r>
              <a:rPr lang="en-IN" sz="1600" dirty="0"/>
              <a:t>Special cases aren't special enough to break the rules.</a:t>
            </a:r>
          </a:p>
          <a:p>
            <a:r>
              <a:rPr lang="en-IN" sz="1600" dirty="0"/>
              <a:t>Although practicality beats purity.</a:t>
            </a:r>
          </a:p>
          <a:p>
            <a:r>
              <a:rPr lang="en-IN" sz="1600" dirty="0"/>
              <a:t>Errors should never pass silently.</a:t>
            </a:r>
          </a:p>
          <a:p>
            <a:r>
              <a:rPr lang="en-IN" sz="1600" dirty="0"/>
              <a:t>Unless explicitly silenced.</a:t>
            </a:r>
          </a:p>
          <a:p>
            <a:r>
              <a:rPr lang="en-IN" sz="1600" dirty="0"/>
              <a:t>In the face of ambiguity, refuse the temptation to guess.</a:t>
            </a:r>
          </a:p>
          <a:p>
            <a:r>
              <a:rPr lang="en-IN" sz="1600" dirty="0"/>
              <a:t>There should be one-- and preferably only one --obvious way to do it.</a:t>
            </a:r>
          </a:p>
          <a:p>
            <a:r>
              <a:rPr lang="en-IN" sz="1600" dirty="0"/>
              <a:t>Although that way may not be obvious at first unless you're Dutch.</a:t>
            </a:r>
          </a:p>
          <a:p>
            <a:r>
              <a:rPr lang="en-IN" sz="1600" dirty="0"/>
              <a:t>Now is better than never.</a:t>
            </a:r>
          </a:p>
          <a:p>
            <a:r>
              <a:rPr lang="en-IN" sz="1600" dirty="0"/>
              <a:t>Although never is often better than *right* now.</a:t>
            </a:r>
          </a:p>
          <a:p>
            <a:r>
              <a:rPr lang="en-IN" sz="1600" dirty="0"/>
              <a:t>If the implementation is hard to explain, it's a bad idea.</a:t>
            </a:r>
          </a:p>
          <a:p>
            <a:r>
              <a:rPr lang="en-IN" sz="1600" dirty="0"/>
              <a:t>If the implementation is easy to explain, it may be a good idea.</a:t>
            </a:r>
          </a:p>
          <a:p>
            <a:r>
              <a:rPr lang="en-IN" sz="1600" dirty="0"/>
              <a:t>Namespaces are one honking great idea -- let's do more of those!</a:t>
            </a:r>
          </a:p>
        </p:txBody>
      </p:sp>
      <p:sp>
        <p:nvSpPr>
          <p:cNvPr id="11" name="Rectangle 10">
            <a:extLst>
              <a:ext uri="{FF2B5EF4-FFF2-40B4-BE49-F238E27FC236}">
                <a16:creationId xmlns:a16="http://schemas.microsoft.com/office/drawing/2014/main" id="{CA24B14F-CA2B-4611-BAC8-374137E5800D}"/>
              </a:ext>
            </a:extLst>
          </p:cNvPr>
          <p:cNvSpPr/>
          <p:nvPr/>
        </p:nvSpPr>
        <p:spPr>
          <a:xfrm>
            <a:off x="78859" y="1490008"/>
            <a:ext cx="6017141" cy="1938992"/>
          </a:xfrm>
          <a:prstGeom prst="rect">
            <a:avLst/>
          </a:prstGeom>
          <a:noFill/>
        </p:spPr>
        <p:txBody>
          <a:bodyPr wrap="square">
            <a:spAutoFit/>
          </a:bodyPr>
          <a:lstStyle/>
          <a:p>
            <a:r>
              <a:rPr lang="en-US" sz="2000" dirty="0">
                <a:latin typeface="Palatino Linotype" pitchFamily="18" charset="0"/>
              </a:rPr>
              <a:t>1 rajan MG Road Pune MH 34500</a:t>
            </a:r>
          </a:p>
          <a:p>
            <a:r>
              <a:rPr lang="en-US" sz="2000" dirty="0">
                <a:latin typeface="Palatino Linotype" pitchFamily="18" charset="0"/>
              </a:rPr>
              <a:t>2 rahul patil SSG Lane Pune MH 54000</a:t>
            </a:r>
          </a:p>
          <a:p>
            <a:r>
              <a:rPr lang="en-US" sz="2000" dirty="0">
                <a:latin typeface="Palatino Linotype" pitchFamily="18" charset="0"/>
              </a:rPr>
              <a:t>3 suraj raj k </a:t>
            </a:r>
            <a:r>
              <a:rPr lang="en-IN" sz="2000" dirty="0">
                <a:latin typeface="Palatino Linotype" pitchFamily="18" charset="0"/>
              </a:rPr>
              <a:t>Deccan Gymkhana </a:t>
            </a:r>
            <a:r>
              <a:rPr lang="en-US" sz="2000" dirty="0">
                <a:latin typeface="Palatino Linotype" pitchFamily="18" charset="0"/>
              </a:rPr>
              <a:t>Pune MH 22000</a:t>
            </a:r>
          </a:p>
          <a:p>
            <a:endParaRPr lang="en-US" sz="2000" dirty="0">
              <a:latin typeface="Palatino Linotype" pitchFamily="18" charset="0"/>
            </a:endParaRPr>
          </a:p>
          <a:p>
            <a:r>
              <a:rPr lang="en-US" sz="2000" dirty="0">
                <a:latin typeface="Palatino Linotype" pitchFamily="18" charset="0"/>
              </a:rPr>
              <a:t>4, S M Kumar, Mg Road Pune MH, 32000</a:t>
            </a:r>
          </a:p>
          <a:p>
            <a:r>
              <a:rPr lang="en-US" sz="2000" dirty="0">
                <a:latin typeface="Palatino Linotype" pitchFamily="18" charset="0"/>
              </a:rPr>
              <a:t>5, S M Kumar, Mg Road, Pune, MH, 32000</a:t>
            </a:r>
          </a:p>
        </p:txBody>
      </p:sp>
      <p:sp>
        <p:nvSpPr>
          <p:cNvPr id="9" name="Rectangle 8">
            <a:extLst>
              <a:ext uri="{FF2B5EF4-FFF2-40B4-BE49-F238E27FC236}">
                <a16:creationId xmlns:a16="http://schemas.microsoft.com/office/drawing/2014/main" id="{06974AF1-AFEC-4B2E-BB90-50B55556CA61}"/>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Tree>
    <p:extLst>
      <p:ext uri="{BB962C8B-B14F-4D97-AF65-F5344CB8AC3E}">
        <p14:creationId xmlns:p14="http://schemas.microsoft.com/office/powerpoint/2010/main" val="194135883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MySQL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strike="noStrike" dirty="0">
                <a:solidFill>
                  <a:srgbClr val="008000"/>
                </a:solidFill>
                <a:effectLst/>
                <a:latin typeface="Palatino Linotype" panose="02040502050505030304" pitchFamily="18" charset="0"/>
              </a:rPr>
              <a:t>MySQL</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8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16" name="TextBox 15">
            <a:extLst>
              <a:ext uri="{FF2B5EF4-FFF2-40B4-BE49-F238E27FC236}">
                <a16:creationId xmlns:a16="http://schemas.microsoft.com/office/drawing/2014/main" id="{633FFDEC-1624-4FAE-B1DB-5A9EDC93FC69}"/>
              </a:ext>
            </a:extLst>
          </p:cNvPr>
          <p:cNvSpPr txBox="1"/>
          <p:nvPr/>
        </p:nvSpPr>
        <p:spPr>
          <a:xfrm>
            <a:off x="224450" y="2996952"/>
            <a:ext cx="11704197" cy="2616101"/>
          </a:xfrm>
          <a:prstGeom prst="rect">
            <a:avLst/>
          </a:prstGeom>
          <a:noFill/>
        </p:spPr>
        <p:txBody>
          <a:bodyPr wrap="square">
            <a:spAutoFit/>
          </a:bodyPr>
          <a:lstStyle/>
          <a:p>
            <a:pPr algn="just"/>
            <a:r>
              <a:rPr lang="en-IN" sz="2000" b="0" i="0" dirty="0">
                <a:solidFill>
                  <a:srgbClr val="610B4B"/>
                </a:solidFill>
                <a:effectLst/>
                <a:latin typeface="erdana"/>
              </a:rPr>
              <a:t>Clustered Index:- </a:t>
            </a:r>
            <a:r>
              <a:rPr lang="en-US" i="0" dirty="0">
                <a:solidFill>
                  <a:srgbClr val="333333"/>
                </a:solidFill>
                <a:latin typeface="Palatino Linotype" panose="02040502050505030304" pitchFamily="18" charset="0"/>
              </a:rPr>
              <a:t>The InnoDB table uses a clustered index for optimizing the speed of most common lookups ( SELECT statement) and DML operations like INSERT, UPDATE, and DELETE command. </a:t>
            </a:r>
            <a:r>
              <a:rPr lang="en-US" dirty="0">
                <a:solidFill>
                  <a:srgbClr val="333333"/>
                </a:solidFill>
                <a:latin typeface="Palatino Linotype" panose="02040502050505030304" pitchFamily="18" charset="0"/>
              </a:rPr>
              <a:t>Clustered indexes sort and store the data rows in the table based on their key values </a:t>
            </a:r>
            <a:r>
              <a:rPr lang="en-US" b="0" i="0" dirty="0">
                <a:solidFill>
                  <a:srgbClr val="333333"/>
                </a:solidFill>
                <a:effectLst/>
                <a:latin typeface="inter-regular"/>
              </a:rPr>
              <a:t>that can be sorted in only one way</a:t>
            </a:r>
            <a:r>
              <a:rPr lang="en-US" dirty="0">
                <a:solidFill>
                  <a:srgbClr val="333333"/>
                </a:solidFill>
                <a:latin typeface="Palatino Linotype" panose="02040502050505030304" pitchFamily="18" charset="0"/>
              </a:rPr>
              <a:t>. If the table column contains a primary key or unique key, MySQL creates a clustered index named PRIMARY based on that specific column. </a:t>
            </a:r>
          </a:p>
          <a:p>
            <a:pPr algn="just"/>
            <a:endParaRPr lang="en-US" sz="800" dirty="0">
              <a:solidFill>
                <a:srgbClr val="333333"/>
              </a:solidFill>
              <a:latin typeface="Palatino Linotype" panose="02040502050505030304" pitchFamily="18" charset="0"/>
            </a:endParaRPr>
          </a:p>
          <a:p>
            <a:pPr algn="just"/>
            <a:endParaRPr lang="en-US" sz="800" dirty="0">
              <a:solidFill>
                <a:srgbClr val="333333"/>
              </a:solidFill>
              <a:latin typeface="Palatino Linotype" panose="02040502050505030304" pitchFamily="18" charset="0"/>
            </a:endParaRPr>
          </a:p>
          <a:p>
            <a:pPr algn="just"/>
            <a:r>
              <a:rPr lang="en-IN" sz="2000" b="0" i="0" dirty="0">
                <a:solidFill>
                  <a:srgbClr val="610B4B"/>
                </a:solidFill>
                <a:effectLst/>
                <a:latin typeface="erdana"/>
              </a:rPr>
              <a:t>Non-Clustered Index:- </a:t>
            </a:r>
            <a:r>
              <a:rPr lang="en-US" dirty="0">
                <a:solidFill>
                  <a:srgbClr val="333333"/>
                </a:solidFill>
                <a:latin typeface="Palatino Linotype" panose="02040502050505030304" pitchFamily="18" charset="0"/>
              </a:rPr>
              <a:t>The indexes other than PRIMARY indexes (i.e. clustered indexes) called a non-clustered index. The non-clustered indexes are also known as secondary indexes. The non-clustered index and table data are both stored in different places. </a:t>
            </a:r>
            <a:r>
              <a:rPr lang="en-US" b="0" i="0" dirty="0">
                <a:solidFill>
                  <a:srgbClr val="333333"/>
                </a:solidFill>
                <a:effectLst/>
                <a:latin typeface="inter-regular"/>
              </a:rPr>
              <a:t>It is not sorted (ordering) the table data.</a:t>
            </a:r>
            <a:endParaRPr lang="en-IN" dirty="0">
              <a:solidFill>
                <a:srgbClr val="333333"/>
              </a:solidFill>
              <a:latin typeface="Palatino Linotype" panose="02040502050505030304" pitchFamily="18" charset="0"/>
            </a:endParaRPr>
          </a:p>
        </p:txBody>
      </p:sp>
      <p:sp>
        <p:nvSpPr>
          <p:cNvPr id="6" name="TextBox 5">
            <a:extLst>
              <a:ext uri="{FF2B5EF4-FFF2-40B4-BE49-F238E27FC236}">
                <a16:creationId xmlns:a16="http://schemas.microsoft.com/office/drawing/2014/main" id="{5F768E62-2BD0-17EA-6D45-34CA257EC614}"/>
              </a:ext>
            </a:extLst>
          </p:cNvPr>
          <p:cNvSpPr txBox="1"/>
          <p:nvPr/>
        </p:nvSpPr>
        <p:spPr>
          <a:xfrm>
            <a:off x="191343" y="5733256"/>
            <a:ext cx="11737303"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test</a:t>
            </a:r>
            <a:r>
              <a:rPr lang="en-IN" dirty="0">
                <a:solidFill>
                  <a:schemeClr val="bg1">
                    <a:lumMod val="50000"/>
                  </a:schemeClr>
                </a:solidFill>
                <a:latin typeface="Liberation Mono"/>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 c3 </a:t>
            </a:r>
            <a:r>
              <a:rPr lang="en-IN" dirty="0">
                <a:solidFill>
                  <a:srgbClr val="834689"/>
                </a:solidFill>
                <a:latin typeface="Liberation Mono"/>
                <a:cs typeface="Arial" panose="020B0604020202020204" pitchFamily="34" charset="0"/>
              </a:rPr>
              <a:t>INT</a:t>
            </a:r>
            <a:r>
              <a:rPr lang="en-IN" dirty="0">
                <a:latin typeface="Liberation Mono"/>
              </a:rPr>
              <a:t>, 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 c6 </a:t>
            </a:r>
            <a:r>
              <a:rPr lang="en-IN" dirty="0">
                <a:solidFill>
                  <a:srgbClr val="834689"/>
                </a:solidFill>
                <a:latin typeface="Liberation Mono"/>
                <a:cs typeface="Arial" panose="020B0604020202020204" pitchFamily="34" charset="0"/>
              </a:rPr>
              <a:t>INT</a:t>
            </a:r>
            <a:r>
              <a:rPr lang="en-IN" dirty="0">
                <a:latin typeface="Liberation Mono"/>
              </a:rPr>
              <a:t>, c7 </a:t>
            </a:r>
            <a:r>
              <a:rPr lang="en-IN" dirty="0">
                <a:solidFill>
                  <a:srgbClr val="834689"/>
                </a:solidFill>
                <a:latin typeface="Liberation Mono"/>
                <a:cs typeface="Arial" panose="020B0604020202020204" pitchFamily="34" charset="0"/>
              </a:rPr>
              <a:t>INT</a:t>
            </a:r>
            <a:r>
              <a:rPr lang="en-IN" dirty="0">
                <a:latin typeface="Liberation Mono"/>
              </a:rPr>
              <a:t>, c8 </a:t>
            </a:r>
            <a:r>
              <a:rPr lang="en-IN" dirty="0">
                <a:solidFill>
                  <a:srgbClr val="834689"/>
                </a:solidFill>
                <a:latin typeface="Liberation Mono"/>
                <a:cs typeface="Arial" panose="020B0604020202020204" pitchFamily="34" charset="0"/>
              </a:rPr>
              <a:t>INT</a:t>
            </a:r>
            <a:r>
              <a:rPr lang="en-IN" dirty="0">
                <a:latin typeface="Liberation Mono"/>
              </a:rPr>
              <a:t>, c9 </a:t>
            </a:r>
            <a:r>
              <a:rPr lang="en-IN" dirty="0">
                <a:solidFill>
                  <a:srgbClr val="834689"/>
                </a:solidFill>
                <a:latin typeface="Liberation Mono"/>
                <a:cs typeface="Arial" panose="020B0604020202020204" pitchFamily="34" charset="0"/>
              </a:rPr>
              <a:t>INT</a:t>
            </a:r>
            <a:r>
              <a:rPr lang="en-IN" dirty="0">
                <a:latin typeface="Liberation Mono"/>
              </a:rPr>
              <a:t>, c10 </a:t>
            </a:r>
            <a:r>
              <a:rPr lang="en-IN" dirty="0">
                <a:solidFill>
                  <a:srgbClr val="834689"/>
                </a:solidFill>
                <a:latin typeface="Liberation Mono"/>
                <a:cs typeface="Arial" panose="020B0604020202020204" pitchFamily="34" charset="0"/>
              </a:rPr>
              <a:t>INT</a:t>
            </a:r>
            <a:r>
              <a:rPr lang="en-IN" dirty="0">
                <a:latin typeface="Liberation Mono"/>
              </a:rPr>
              <a:t>, c11 </a:t>
            </a:r>
            <a:r>
              <a:rPr lang="en-IN" dirty="0">
                <a:solidFill>
                  <a:srgbClr val="834689"/>
                </a:solidFill>
                <a:latin typeface="Liberation Mono"/>
                <a:cs typeface="Arial" panose="020B0604020202020204" pitchFamily="34" charset="0"/>
              </a:rPr>
              <a:t>INT</a:t>
            </a:r>
            <a:r>
              <a:rPr lang="en-IN" dirty="0">
                <a:latin typeface="Liberation Mono"/>
              </a:rPr>
              <a:t>, c12 </a:t>
            </a:r>
            <a:r>
              <a:rPr lang="en-IN" dirty="0">
                <a:solidFill>
                  <a:srgbClr val="834689"/>
                </a:solidFill>
                <a:latin typeface="Liberation Mono"/>
                <a:cs typeface="Arial" panose="020B0604020202020204" pitchFamily="34" charset="0"/>
              </a:rPr>
              <a:t>INT</a:t>
            </a:r>
            <a:r>
              <a:rPr lang="en-IN" dirty="0">
                <a:latin typeface="Liberation Mono"/>
              </a:rPr>
              <a:t>, c13 </a:t>
            </a:r>
            <a:r>
              <a:rPr lang="en-IN" dirty="0">
                <a:solidFill>
                  <a:srgbClr val="834689"/>
                </a:solidFill>
                <a:latin typeface="Liberation Mono"/>
                <a:cs typeface="Arial" panose="020B0604020202020204" pitchFamily="34" charset="0"/>
              </a:rPr>
              <a:t>INT</a:t>
            </a:r>
            <a:r>
              <a:rPr lang="en-IN" dirty="0">
                <a:latin typeface="Liberation Mono"/>
              </a:rPr>
              <a:t>, c14 </a:t>
            </a:r>
            <a:r>
              <a:rPr lang="en-IN" dirty="0">
                <a:solidFill>
                  <a:srgbClr val="834689"/>
                </a:solidFill>
                <a:latin typeface="Liberation Mono"/>
                <a:cs typeface="Arial" panose="020B0604020202020204" pitchFamily="34" charset="0"/>
              </a:rPr>
              <a:t>INT</a:t>
            </a:r>
            <a:r>
              <a:rPr lang="en-IN" dirty="0">
                <a:latin typeface="Liberation Mono"/>
              </a:rPr>
              <a:t>, c15 </a:t>
            </a:r>
            <a:r>
              <a:rPr lang="en-IN" dirty="0">
                <a:solidFill>
                  <a:srgbClr val="834689"/>
                </a:solidFill>
                <a:latin typeface="Liberation Mono"/>
                <a:cs typeface="Arial" panose="020B0604020202020204" pitchFamily="34" charset="0"/>
              </a:rPr>
              <a:t>INT</a:t>
            </a:r>
            <a:r>
              <a:rPr lang="en-IN" dirty="0">
                <a:latin typeface="Liberation Mono"/>
              </a:rPr>
              <a:t>, c16 </a:t>
            </a:r>
            <a:r>
              <a:rPr lang="en-IN" dirty="0">
                <a:solidFill>
                  <a:srgbClr val="834689"/>
                </a:solidFill>
                <a:latin typeface="Liberation Mono"/>
                <a:cs typeface="Arial" panose="020B0604020202020204" pitchFamily="34" charset="0"/>
              </a:rPr>
              <a:t>INT</a:t>
            </a:r>
            <a:r>
              <a:rPr lang="en-IN" dirty="0">
                <a:latin typeface="Liberation Mono"/>
              </a:rPr>
              <a:t>, c17 </a:t>
            </a:r>
            <a:r>
              <a:rPr lang="en-IN" dirty="0">
                <a:solidFill>
                  <a:srgbClr val="834689"/>
                </a:solidFill>
                <a:latin typeface="Liberation Mono"/>
                <a:cs typeface="Arial" panose="020B0604020202020204" pitchFamily="34" charset="0"/>
              </a:rPr>
              <a:t>INT</a:t>
            </a:r>
            <a:r>
              <a:rPr lang="en-IN" dirty="0">
                <a:latin typeface="Liberation Mono"/>
              </a:rPr>
              <a:t>, c18 </a:t>
            </a:r>
            <a:r>
              <a:rPr lang="en-IN" dirty="0">
                <a:solidFill>
                  <a:srgbClr val="834689"/>
                </a:solidFill>
                <a:latin typeface="Liberation Mono"/>
                <a:cs typeface="Arial" panose="020B0604020202020204" pitchFamily="34" charset="0"/>
              </a:rPr>
              <a:t>INT</a:t>
            </a:r>
            <a:r>
              <a:rPr lang="en-IN" dirty="0">
                <a:latin typeface="Liberation Mono"/>
              </a:rPr>
              <a:t>, c19 </a:t>
            </a:r>
            <a:r>
              <a:rPr lang="en-IN" dirty="0">
                <a:solidFill>
                  <a:srgbClr val="834689"/>
                </a:solidFill>
                <a:latin typeface="Liberation Mono"/>
                <a:cs typeface="Arial" panose="020B0604020202020204" pitchFamily="34" charset="0"/>
              </a:rPr>
              <a:t>INT</a:t>
            </a:r>
            <a:r>
              <a:rPr lang="en-IN" dirty="0">
                <a:latin typeface="Liberation Mono"/>
              </a:rPr>
              <a:t>, c20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rPr>
              <a:t> </a:t>
            </a:r>
            <a:r>
              <a:rPr lang="en-IN" dirty="0">
                <a:solidFill>
                  <a:schemeClr val="bg1">
                    <a:lumMod val="50000"/>
                  </a:schemeClr>
                </a:solidFill>
                <a:latin typeface="Liberation Mono"/>
              </a:rPr>
              <a:t>(</a:t>
            </a:r>
            <a:r>
              <a:rPr lang="en-IN" dirty="0">
                <a:latin typeface="Liberation Mono"/>
              </a:rPr>
              <a:t>c1, c2, c3, c4, c5, c6, c7, c8, c9, c10, c11, c12, c13, c14, c15, c16, c17, c18 </a:t>
            </a:r>
            <a:r>
              <a:rPr lang="en-IN" dirty="0">
                <a:solidFill>
                  <a:schemeClr val="bg1">
                    <a:lumMod val="50000"/>
                  </a:schemeClr>
                </a:solidFill>
                <a:latin typeface="Liberation Mono"/>
              </a:rPr>
              <a:t>))</a:t>
            </a:r>
            <a:r>
              <a:rPr lang="en-IN" dirty="0">
                <a:latin typeface="Liberation Mono"/>
              </a:rPr>
              <a:t>; </a:t>
            </a:r>
            <a:r>
              <a:rPr lang="en-IN" dirty="0">
                <a:solidFill>
                  <a:srgbClr val="C00000"/>
                </a:solidFill>
                <a:latin typeface="Liberation Mono"/>
                <a:cs typeface="Arial" panose="020B0604020202020204" pitchFamily="34" charset="0"/>
              </a:rPr>
              <a:t>// error</a:t>
            </a:r>
          </a:p>
        </p:txBody>
      </p:sp>
    </p:spTree>
    <p:extLst>
      <p:ext uri="{BB962C8B-B14F-4D97-AF65-F5344CB8AC3E}">
        <p14:creationId xmlns:p14="http://schemas.microsoft.com/office/powerpoint/2010/main" val="11854035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6" name="Rectangle 5"/>
          <p:cNvSpPr/>
          <p:nvPr/>
        </p:nvSpPr>
        <p:spPr>
          <a:xfrm>
            <a:off x="290745" y="1469683"/>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84CE300-2050-49A3-BDFF-69F18BC5022A}"/>
              </a:ext>
            </a:extLst>
          </p:cNvPr>
          <p:cNvSpPr/>
          <p:nvPr/>
        </p:nvSpPr>
        <p:spPr>
          <a:xfrm>
            <a:off x="894798" y="2318678"/>
            <a:ext cx="3717023"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TextBox 10">
            <a:extLst>
              <a:ext uri="{FF2B5EF4-FFF2-40B4-BE49-F238E27FC236}">
                <a16:creationId xmlns:a16="http://schemas.microsoft.com/office/drawing/2014/main" id="{C96BE7FC-DFE5-41BC-93C2-653212AF3C1D}"/>
              </a:ext>
            </a:extLst>
          </p:cNvPr>
          <p:cNvSpPr txBox="1"/>
          <p:nvPr/>
        </p:nvSpPr>
        <p:spPr>
          <a:xfrm>
            <a:off x="6871462" y="2320164"/>
            <a:ext cx="3852428"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purchase_orders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po_number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latin typeface="Liberation Mono"/>
                <a:cs typeface="Arial" panose="020B0604020202020204" pitchFamily="34" charset="0"/>
              </a:rPr>
              <a:t>   po_status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NOT NULL,</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po_number</a:t>
            </a:r>
            <a:r>
              <a:rPr lang="en-IN" dirty="0">
                <a:solidFill>
                  <a:schemeClr val="bg1">
                    <a:lumMod val="65000"/>
                  </a:schemeClr>
                </a:solidFill>
                <a:latin typeface="Liberation Mono"/>
                <a:cs typeface="Arial" panose="020B0604020202020204" pitchFamily="34" charset="0"/>
              </a:rPr>
              <a:t>)</a:t>
            </a:r>
            <a:endParaRPr lang="en-IN" dirty="0">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DBC70CAB-9E5D-4B16-B79A-DDAA9D4DCD21}"/>
              </a:ext>
            </a:extLst>
          </p:cNvPr>
          <p:cNvSpPr txBox="1"/>
          <p:nvPr/>
        </p:nvSpPr>
        <p:spPr>
          <a:xfrm>
            <a:off x="894798" y="4566027"/>
            <a:ext cx="597666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supplier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supplier_id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supplier_name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contact_name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pk_supplier_id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supplier_id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CE24E9CA-5966-46C4-A517-1C673C806CCE}"/>
              </a:ext>
            </a:extLst>
          </p:cNvPr>
          <p:cNvSpPr txBox="1"/>
          <p:nvPr/>
        </p:nvSpPr>
        <p:spPr>
          <a:xfrm>
            <a:off x="6960096" y="4566027"/>
            <a:ext cx="419016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person </a:t>
            </a:r>
            <a:r>
              <a:rPr lang="en-US" dirty="0">
                <a:solidFill>
                  <a:schemeClr val="bg1">
                    <a:lumMod val="65000"/>
                  </a:schemeClr>
                </a:solidFill>
                <a:latin typeface="Liberation Mono"/>
                <a:cs typeface="Arial" panose="020B0604020202020204" pitchFamily="34" charset="0"/>
              </a:rPr>
              <a:t>(</a:t>
            </a:r>
          </a:p>
          <a:p>
            <a:pPr marL="273050"/>
            <a:r>
              <a:rPr lang="en-US" dirty="0">
                <a:latin typeface="Liberation Mono"/>
              </a:rPr>
              <a:t>   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cs typeface="Arial" panose="020B0604020202020204" pitchFamily="34" charset="0"/>
              </a:rPr>
              <a:t>NOT</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NULL</a:t>
            </a:r>
            <a:r>
              <a:rPr lang="en-US" dirty="0">
                <a:solidFill>
                  <a:srgbClr val="FE1212"/>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UNIQUE</a:t>
            </a:r>
            <a:r>
              <a:rPr lang="en-US" dirty="0">
                <a:latin typeface="Liberation Mono"/>
              </a:rPr>
              <a:t>,</a:t>
            </a:r>
          </a:p>
          <a:p>
            <a:pPr marL="273050"/>
            <a:r>
              <a:rPr lang="en-US" dirty="0">
                <a:latin typeface="Liberation Mono"/>
              </a:rPr>
              <a:t>   lastName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firstName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45</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73050"/>
            <a:r>
              <a:rPr lang="en-US" dirty="0">
                <a:latin typeface="Liberation Mono"/>
              </a:rPr>
              <a:t>   age </a:t>
            </a:r>
            <a:r>
              <a:rPr lang="en-US" dirty="0">
                <a:solidFill>
                  <a:srgbClr val="834689"/>
                </a:solidFill>
                <a:latin typeface="Liberation Mono"/>
                <a:cs typeface="Arial" panose="020B0604020202020204" pitchFamily="34" charset="0"/>
              </a:rPr>
              <a:t>INT</a:t>
            </a:r>
            <a:r>
              <a:rPr lang="en-US" dirty="0">
                <a:latin typeface="Liberation Mono"/>
              </a:rPr>
              <a:t>,</a:t>
            </a:r>
          </a:p>
          <a:p>
            <a:pPr marL="273050"/>
            <a:r>
              <a:rPr lang="en-US" dirty="0">
                <a:latin typeface="Liberation Mono"/>
              </a:rPr>
              <a:t>   email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rPr>
              <a:t>255</a:t>
            </a:r>
            <a:r>
              <a:rPr lang="en-US" dirty="0">
                <a:solidFill>
                  <a:schemeClr val="bg1">
                    <a:lumMod val="65000"/>
                  </a:schemeClr>
                </a:solidFill>
                <a:latin typeface="Liberation Mono"/>
                <a:cs typeface="Arial" panose="020B0604020202020204" pitchFamily="34" charset="0"/>
              </a:rPr>
              <a:t>)</a:t>
            </a:r>
          </a:p>
          <a:p>
            <a:pPr marL="273050"/>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9C6AF6EC-A1E8-4919-8C22-ECF2003C92D5}"/>
              </a:ext>
            </a:extLst>
          </p:cNvPr>
          <p:cNvSpPr/>
          <p:nvPr/>
        </p:nvSpPr>
        <p:spPr>
          <a:xfrm>
            <a:off x="334567" y="908720"/>
            <a:ext cx="8788689" cy="369332"/>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col_name</a:t>
            </a:r>
            <a:r>
              <a:rPr lang="en-IN" dirty="0">
                <a:solidFill>
                  <a:srgbClr val="000000"/>
                </a:solidFill>
                <a:latin typeface="Arial" panose="020B0604020202020204" pitchFamily="34" charset="0"/>
                <a:cs typeface="Arial" panose="020B0604020202020204" pitchFamily="34" charset="0"/>
              </a:rPr>
              <a:t> </a:t>
            </a:r>
            <a:r>
              <a:rPr lang="en-IN" i="1" dirty="0">
                <a:solidFill>
                  <a:srgbClr val="000000"/>
                </a:solidFill>
                <a:latin typeface="Arial" panose="020B0604020202020204" pitchFamily="34" charset="0"/>
                <a:cs typeface="Arial" panose="020B0604020202020204" pitchFamily="34" charset="0"/>
              </a:rPr>
              <a:t>data_type</a:t>
            </a:r>
            <a:r>
              <a:rPr lang="en-IN" dirty="0">
                <a:solidFill>
                  <a:srgbClr val="000000"/>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PRIMARY KEY</a:t>
            </a:r>
            <a:endParaRPr lang="en-IN" dirty="0">
              <a:solidFill>
                <a:srgbClr val="0077A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2862322"/>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It is possible to access data remote location.</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a:latin typeface="Palatino Linotype" panose="02040502050505030304" pitchFamily="18" charset="0"/>
              </a:rPr>
              <a:t>: </a:t>
            </a:r>
            <a:r>
              <a:rPr lang="en-US">
                <a:latin typeface="Palatino Linotype" panose="02040502050505030304" pitchFamily="18" charset="0"/>
              </a:rPr>
              <a:t>The files stored in systems can be shared among multiple users at a same time.</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400110"/>
          </a:xfrm>
          <a:prstGeom prst="rect">
            <a:avLst/>
          </a:prstGeom>
        </p:spPr>
        <p:txBody>
          <a:bodyPr wrap="square">
            <a:spAutoFit/>
          </a:bodyPr>
          <a:lstStyle/>
          <a:p>
            <a:r>
              <a:rPr lang="en-IN" sz="2000"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7992888" cy="400110"/>
          </a:xfrm>
          <a:prstGeom prst="rect">
            <a:avLst/>
          </a:prstGeom>
        </p:spPr>
        <p:txBody>
          <a:bodyPr wrap="square">
            <a:spAutoFit/>
          </a:bodyPr>
          <a:lstStyle/>
          <a:p>
            <a:r>
              <a:rPr lang="en-IN" sz="2000" b="1" dirty="0">
                <a:latin typeface="Palatino Linotype" panose="02040502050505030304" pitchFamily="18" charset="0"/>
              </a:rPr>
              <a:t>Disadvantage </a:t>
            </a:r>
            <a:r>
              <a:rPr lang="en-IN" sz="2000"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p>
          <a:p>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p>
          <a:p>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3" name="TextBox 2">
            <a:extLst>
              <a:ext uri="{FF2B5EF4-FFF2-40B4-BE49-F238E27FC236}">
                <a16:creationId xmlns:a16="http://schemas.microsoft.com/office/drawing/2014/main" id="{329D35D9-F179-ECD3-957D-A0EFA00CF377}"/>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60434884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53388157-3378-7870-0DB9-28984BCC55E7}"/>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2614263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3" name="Rectangle 2">
            <a:extLst>
              <a:ext uri="{FF2B5EF4-FFF2-40B4-BE49-F238E27FC236}">
                <a16:creationId xmlns:a16="http://schemas.microsoft.com/office/drawing/2014/main" id="{0A13198E-01DA-4EAE-A11D-857D7465964F}"/>
              </a:ext>
            </a:extLst>
          </p:cNvPr>
          <p:cNvSpPr/>
          <p:nvPr/>
        </p:nvSpPr>
        <p:spPr>
          <a:xfrm>
            <a:off x="3341297" y="3228945"/>
            <a:ext cx="5509406" cy="400110"/>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ALTER TABLE changes the structure of a table. </a:t>
            </a:r>
          </a:p>
        </p:txBody>
      </p:sp>
      <p:sp>
        <p:nvSpPr>
          <p:cNvPr id="4" name="Rectangle 3">
            <a:extLst>
              <a:ext uri="{FF2B5EF4-FFF2-40B4-BE49-F238E27FC236}">
                <a16:creationId xmlns:a16="http://schemas.microsoft.com/office/drawing/2014/main" id="{ACE9ED2A-BDA2-4AAE-A4D0-D7903A0F0388}"/>
              </a:ext>
            </a:extLst>
          </p:cNvPr>
          <p:cNvSpPr/>
          <p:nvPr/>
        </p:nvSpPr>
        <p:spPr>
          <a:xfrm>
            <a:off x="262558" y="3933056"/>
            <a:ext cx="11594082" cy="258532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add or delete columns,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create or destroy indexes,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change the type of existing columns, or </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rename columns or the table itself.</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change the position of columns in table structure. </a:t>
            </a:r>
            <a:r>
              <a:rPr lang="en-US" dirty="0">
                <a:solidFill>
                  <a:srgbClr val="00B050"/>
                </a:solidFill>
                <a:latin typeface="Arial" panose="020B0604020202020204" pitchFamily="34" charset="0"/>
                <a:cs typeface="Arial" panose="020B0604020202020204" pitchFamily="34" charset="0"/>
              </a:rPr>
              <a:t>If not, then what? </a:t>
            </a:r>
            <a:r>
              <a:rPr lang="en-US">
                <a:solidFill>
                  <a:srgbClr val="00B050"/>
                </a:solidFill>
                <a:latin typeface="Arial" panose="020B0604020202020204" pitchFamily="34" charset="0"/>
                <a:cs typeface="Arial" panose="020B0604020202020204" pitchFamily="34" charset="0"/>
              </a:rPr>
              <a:t>create a new </a:t>
            </a:r>
            <a:r>
              <a:rPr lang="en-US" dirty="0">
                <a:solidFill>
                  <a:srgbClr val="00B050"/>
                </a:solidFill>
                <a:latin typeface="Arial" panose="020B0604020202020204" pitchFamily="34" charset="0"/>
                <a:cs typeface="Arial" panose="020B0604020202020204" pitchFamily="34" charset="0"/>
              </a:rPr>
              <a:t>table with SELECT statement.</a:t>
            </a:r>
            <a:endParaRPr lang="en-IN"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2847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F5A735EB-AE7A-4204-8BE6-AB0DCC9E534C}"/>
              </a:ext>
            </a:extLst>
          </p:cNvPr>
          <p:cNvSpPr/>
          <p:nvPr/>
        </p:nvSpPr>
        <p:spPr>
          <a:xfrm>
            <a:off x="190550" y="188640"/>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8" name="Rectangle 7">
            <a:extLst>
              <a:ext uri="{FF2B5EF4-FFF2-40B4-BE49-F238E27FC236}">
                <a16:creationId xmlns:a16="http://schemas.microsoft.com/office/drawing/2014/main" id="{BC3338FF-4D2D-45F0-A977-FB66A4C07D53}"/>
              </a:ext>
            </a:extLst>
          </p:cNvPr>
          <p:cNvSpPr/>
          <p:nvPr/>
        </p:nvSpPr>
        <p:spPr>
          <a:xfrm>
            <a:off x="190550" y="927884"/>
            <a:ext cx="11593288" cy="5632311"/>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TABLE</a:t>
            </a:r>
            <a:r>
              <a:rPr lang="en-IN" sz="2000" dirty="0">
                <a:solidFill>
                  <a:schemeClr val="tx1">
                    <a:lumMod val="95000"/>
                    <a:lumOff val="5000"/>
                  </a:schemeClr>
                </a:solidFill>
                <a:latin typeface="Liberation Mono"/>
                <a:cs typeface="Arial" panose="020B0604020202020204" pitchFamily="34" charset="0"/>
              </a:rPr>
              <a:t> tbl_name </a:t>
            </a:r>
          </a:p>
          <a:p>
            <a:endParaRPr lang="en-IN" sz="10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 [, alter_specification] </a:t>
            </a:r>
            <a:r>
              <a:rPr lang="en-US" sz="2000" dirty="0">
                <a:solidFill>
                  <a:schemeClr val="bg1">
                    <a:lumMod val="50000"/>
                  </a:schemeClr>
                </a:solidFill>
                <a:latin typeface="Liberation Mono"/>
              </a:rPr>
              <a:t>. . .</a:t>
            </a:r>
            <a:endParaRPr lang="en-IN" sz="2000" dirty="0">
              <a:solidFill>
                <a:schemeClr val="bg1">
                  <a:lumMod val="50000"/>
                </a:schemeClr>
              </a:solidFill>
              <a:latin typeface="Liberation Mono"/>
              <a:cs typeface="Arial" panose="020B0604020202020204" pitchFamily="34" charset="0"/>
            </a:endParaRPr>
          </a:p>
          <a:p>
            <a:endParaRPr lang="en-IN" sz="10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[index_name] (</a:t>
            </a:r>
            <a:r>
              <a:rPr lang="en-IN" sz="2000" i="1" dirty="0">
                <a:solidFill>
                  <a:srgbClr val="000000"/>
                </a:solidFill>
                <a:latin typeface="Liberation Mono"/>
              </a:rPr>
              <a:t>index_col_name</a:t>
            </a:r>
            <a:r>
              <a:rPr lang="en-IN" sz="2000" dirty="0">
                <a:solidFill>
                  <a:schemeClr val="tx1">
                    <a:lumMod val="95000"/>
                    <a:lumOff val="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 </a:t>
            </a:r>
            <a:r>
              <a:rPr lang="en-IN" sz="2000" i="1" dirty="0">
                <a:solidFill>
                  <a:srgbClr val="000000"/>
                </a:solidFill>
                <a:latin typeface="Liberation Mono"/>
              </a:rPr>
              <a:t>symbol </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UNIQUE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ADD</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CONSTRAINT</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symbol</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i="1" dirty="0">
                <a:solidFill>
                  <a:srgbClr val="000000"/>
                </a:solidFill>
                <a:latin typeface="Liberation Mono"/>
              </a:rPr>
              <a:t> </a:t>
            </a:r>
            <a:r>
              <a:rPr lang="en-IN" sz="2000" dirty="0">
                <a:solidFill>
                  <a:srgbClr val="0077AA"/>
                </a:solidFill>
                <a:latin typeface="Liberation Mono"/>
              </a:rPr>
              <a:t>KEY</a:t>
            </a:r>
            <a:r>
              <a:rPr lang="en-IN" sz="2000" i="1" dirty="0">
                <a:solidFill>
                  <a:srgbClr val="000000"/>
                </a:solidFill>
                <a:latin typeface="Liberation Mono"/>
              </a:rPr>
              <a:t> reference_definition</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CHANGE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old_col_name new_col_name </a:t>
            </a:r>
            <a:r>
              <a:rPr lang="en-IN" sz="2000" dirty="0">
                <a:solidFill>
                  <a:schemeClr val="tx1">
                    <a:lumMod val="95000"/>
                    <a:lumOff val="5000"/>
                  </a:schemeClr>
                </a:solidFill>
                <a:latin typeface="Liberation Mono"/>
                <a:cs typeface="Arial" panose="020B0604020202020204" pitchFamily="34" charset="0"/>
              </a:rPr>
              <a:t>column_definition [</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MODIFY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 column_definition </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FIRST</a:t>
            </a:r>
            <a:r>
              <a:rPr lang="en-IN" sz="2000" dirty="0">
                <a:solidFill>
                  <a:schemeClr val="tx1">
                    <a:lumMod val="95000"/>
                    <a:lumOff val="5000"/>
                  </a:schemeClr>
                </a:solidFill>
                <a:latin typeface="Liberation Mono"/>
                <a:cs typeface="Arial" panose="020B0604020202020204" pitchFamily="34" charset="0"/>
              </a:rPr>
              <a:t> | </a:t>
            </a:r>
            <a:r>
              <a:rPr lang="en-IN" sz="2000" dirty="0">
                <a:solidFill>
                  <a:srgbClr val="0077AA"/>
                </a:solidFill>
                <a:latin typeface="Liberation Mono"/>
              </a:rPr>
              <a:t>AFTER</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a:t>
            </a:r>
            <a:r>
              <a:rPr lang="en-IN" sz="2000" dirty="0">
                <a:solidFill>
                  <a:schemeClr val="tx1">
                    <a:lumMod val="95000"/>
                    <a:lumOff val="5000"/>
                  </a:schemeClr>
                </a:solidFill>
                <a:latin typeface="Liberation Mono"/>
                <a:cs typeface="Arial" panose="020B0604020202020204" pitchFamily="34" charset="0"/>
              </a:rPr>
              <a:t>_</a:t>
            </a:r>
            <a:r>
              <a:rPr lang="en-IN" sz="2000" i="1" dirty="0">
                <a:solidFill>
                  <a:srgbClr val="000000"/>
                </a:solidFill>
                <a:latin typeface="Liberation Mono"/>
              </a:rPr>
              <a:t>name</a:t>
            </a:r>
            <a:r>
              <a:rPr lang="en-IN" sz="2000" dirty="0">
                <a:solidFill>
                  <a:schemeClr val="tx1">
                    <a:lumMod val="95000"/>
                    <a:lumOff val="5000"/>
                  </a:schemeClr>
                </a:solidFill>
                <a:latin typeface="Liberation Mono"/>
                <a:cs typeface="Arial" panose="020B0604020202020204" pitchFamily="34" charset="0"/>
              </a:rPr>
              <a:t>]</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COLUMN</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col_name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PRIMARY</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INDEX</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index_name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FOREIGN</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KEY</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fk_symbol</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TO</a:t>
            </a:r>
            <a:r>
              <a:rPr lang="en-IN" sz="2000" dirty="0">
                <a:solidFill>
                  <a:schemeClr val="tx1">
                    <a:lumMod val="95000"/>
                    <a:lumOff val="5000"/>
                  </a:schemeClr>
                </a:solidFill>
                <a:latin typeface="Liberation Mono"/>
                <a:cs typeface="Arial" panose="020B0604020202020204" pitchFamily="34" charset="0"/>
              </a:rPr>
              <a:t>|</a:t>
            </a:r>
            <a:r>
              <a:rPr lang="en-IN" sz="2000" dirty="0">
                <a:solidFill>
                  <a:srgbClr val="0077AA"/>
                </a:solidFill>
                <a:latin typeface="Liberation Mono"/>
              </a:rPr>
              <a:t>AS</a:t>
            </a:r>
            <a:r>
              <a:rPr lang="en-IN" sz="2000" dirty="0">
                <a:solidFill>
                  <a:schemeClr val="tx1">
                    <a:lumMod val="95000"/>
                    <a:lumOff val="5000"/>
                  </a:schemeClr>
                </a:solidFill>
                <a:latin typeface="Liberation Mono"/>
                <a:cs typeface="Arial" panose="020B0604020202020204" pitchFamily="34" charset="0"/>
              </a:rPr>
              <a:t>] </a:t>
            </a:r>
            <a:r>
              <a:rPr lang="en-IN" sz="2000" i="1" dirty="0">
                <a:solidFill>
                  <a:srgbClr val="000000"/>
                </a:solidFill>
                <a:latin typeface="Liberation Mono"/>
              </a:rPr>
              <a:t>new_tbl_name</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rPr>
              <a:t>RENAME COLUMN </a:t>
            </a:r>
            <a:r>
              <a:rPr lang="en-US" sz="2000" b="0" i="1" dirty="0">
                <a:solidFill>
                  <a:srgbClr val="000000"/>
                </a:solidFill>
                <a:effectLst/>
                <a:latin typeface="Liberation Mono"/>
              </a:rPr>
              <a:t>old_col_name</a:t>
            </a:r>
            <a:r>
              <a:rPr lang="en-US" sz="2000" b="0" i="0" dirty="0">
                <a:solidFill>
                  <a:srgbClr val="000000"/>
                </a:solidFill>
                <a:effectLst/>
                <a:latin typeface="Liberation Mono"/>
              </a:rPr>
              <a:t> </a:t>
            </a:r>
            <a:r>
              <a:rPr lang="en-US" sz="2000" b="0" i="0" dirty="0">
                <a:solidFill>
                  <a:srgbClr val="0077AA"/>
                </a:solidFill>
                <a:effectLst/>
                <a:latin typeface="Liberation Mono"/>
              </a:rPr>
              <a:t>TO</a:t>
            </a:r>
            <a:r>
              <a:rPr lang="en-US" sz="2000" b="0" i="0" dirty="0">
                <a:solidFill>
                  <a:srgbClr val="000000"/>
                </a:solidFill>
                <a:effectLst/>
                <a:latin typeface="Liberation Mono"/>
              </a:rPr>
              <a:t> </a:t>
            </a:r>
            <a:r>
              <a:rPr lang="en-US" sz="2000" b="0" i="1" dirty="0">
                <a:solidFill>
                  <a:srgbClr val="000000"/>
                </a:solidFill>
                <a:effectLst/>
                <a:latin typeface="Liberation Mono"/>
              </a:rPr>
              <a:t>new_col_name</a:t>
            </a:r>
            <a:endParaRPr lang="en-IN" sz="2000" i="1" dirty="0">
              <a:solidFill>
                <a:srgbClr val="000000"/>
              </a:solidFill>
              <a:latin typeface="Liberation Mono"/>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b="0" i="0" dirty="0">
                <a:solidFill>
                  <a:srgbClr val="0077AA"/>
                </a:solidFill>
                <a:effectLst/>
                <a:latin typeface="Liberation Mono"/>
              </a:rPr>
              <a:t>ALTER</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0" dirty="0">
                <a:solidFill>
                  <a:srgbClr val="0077AA"/>
                </a:solidFill>
                <a:effectLst/>
                <a:latin typeface="Liberation Mono"/>
              </a:rPr>
              <a:t>COLUMN</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r>
              <a:rPr lang="en-IN" sz="2000" b="0" i="1" dirty="0">
                <a:solidFill>
                  <a:srgbClr val="000000"/>
                </a:solidFill>
                <a:effectLst/>
                <a:latin typeface="Liberation Mono"/>
              </a:rPr>
              <a:t>literal</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expr</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INVISIBLE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0077AA"/>
                </a:solidFill>
                <a:effectLst/>
                <a:latin typeface="Liberation Mono"/>
              </a:rPr>
              <a:t>DROP</a:t>
            </a:r>
            <a:r>
              <a:rPr lang="en-IN" sz="2000" b="0" i="0" dirty="0">
                <a:solidFill>
                  <a:srgbClr val="000000"/>
                </a:solidFill>
                <a:effectLst/>
                <a:latin typeface="Liberation Mono"/>
              </a:rPr>
              <a:t> </a:t>
            </a:r>
            <a:r>
              <a:rPr lang="en-IN" sz="2000" b="0" i="0" dirty="0">
                <a:solidFill>
                  <a:srgbClr val="0077AA"/>
                </a:solidFill>
                <a:effectLst/>
                <a:latin typeface="Liberation Mono"/>
              </a:rPr>
              <a:t>DEFAULT</a:t>
            </a:r>
            <a:r>
              <a:rPr lang="en-IN" sz="2000" b="0" i="0" dirty="0">
                <a:solidFill>
                  <a:srgbClr val="000000"/>
                </a:solidFill>
                <a:effectLst/>
                <a:latin typeface="Liberation Mono"/>
              </a:rPr>
              <a:t> }</a:t>
            </a:r>
            <a:endParaRPr lang="en-IN" sz="2000" dirty="0">
              <a:latin typeface="Liberation Mono"/>
            </a:endParaRPr>
          </a:p>
        </p:txBody>
      </p:sp>
    </p:spTree>
    <p:extLst>
      <p:ext uri="{BB962C8B-B14F-4D97-AF65-F5344CB8AC3E}">
        <p14:creationId xmlns:p14="http://schemas.microsoft.com/office/powerpoint/2010/main" val="321034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9192" y="3140968"/>
            <a:ext cx="2592288" cy="3583060"/>
          </a:xfrm>
          <a:prstGeom prst="rect">
            <a:avLst/>
          </a:prstGeom>
        </p:spPr>
      </p:pic>
      <p:sp>
        <p:nvSpPr>
          <p:cNvPr id="3" name="Rectangle 2"/>
          <p:cNvSpPr/>
          <p:nvPr/>
        </p:nvSpPr>
        <p:spPr>
          <a:xfrm>
            <a:off x="436984" y="836712"/>
            <a:ext cx="11214496"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
        <p:nvSpPr>
          <p:cNvPr id="6" name="TextBox 5">
            <a:extLst>
              <a:ext uri="{FF2B5EF4-FFF2-40B4-BE49-F238E27FC236}">
                <a16:creationId xmlns:a16="http://schemas.microsoft.com/office/drawing/2014/main" id="{7763F8B1-366E-892E-CDFF-EA524E28C296}"/>
              </a:ext>
            </a:extLst>
          </p:cNvPr>
          <p:cNvSpPr txBox="1"/>
          <p:nvPr/>
        </p:nvSpPr>
        <p:spPr>
          <a:xfrm>
            <a:off x="436984" y="4149080"/>
            <a:ext cx="7891264" cy="769441"/>
          </a:xfrm>
          <a:prstGeom prst="rect">
            <a:avLst/>
          </a:prstGeom>
        </p:spPr>
        <p:txBody>
          <a:bodyPr wrap="square">
            <a:spAutoFit/>
          </a:bodyPr>
          <a:lstStyle>
            <a:defPPr>
              <a:defRPr lang="en-US"/>
            </a:defPPr>
            <a:lvl1pPr>
              <a:defRPr sz="2000">
                <a:solidFill>
                  <a:schemeClr val="accent5">
                    <a:lumMod val="50000"/>
                  </a:schemeClr>
                </a:solidFill>
                <a:latin typeface="arial" panose="020B0604020202020204" pitchFamily="34" charset="0"/>
              </a:defRPr>
            </a:lvl1pPr>
          </a:lstStyle>
          <a:p>
            <a:r>
              <a:rPr lang="en-IN" dirty="0"/>
              <a:t>A major purpose of a database system is to provide users with an </a:t>
            </a:r>
            <a:r>
              <a:rPr lang="en-IN" sz="2400" b="1" i="1" dirty="0"/>
              <a:t>abstract view </a:t>
            </a:r>
            <a:r>
              <a:rPr lang="en-IN" dirty="0"/>
              <a:t>of the data.</a:t>
            </a:r>
          </a:p>
        </p:txBody>
      </p:sp>
      <p:sp>
        <p:nvSpPr>
          <p:cNvPr id="8" name="TextBox 7">
            <a:extLst>
              <a:ext uri="{FF2B5EF4-FFF2-40B4-BE49-F238E27FC236}">
                <a16:creationId xmlns:a16="http://schemas.microsoft.com/office/drawing/2014/main" id="{0769970B-7918-A231-F0ED-BEE0B30595B2}"/>
              </a:ext>
            </a:extLst>
          </p:cNvPr>
          <p:cNvSpPr txBox="1"/>
          <p:nvPr/>
        </p:nvSpPr>
        <p:spPr>
          <a:xfrm>
            <a:off x="436984" y="5253116"/>
            <a:ext cx="7891264" cy="646331"/>
          </a:xfrm>
          <a:prstGeom prst="rect">
            <a:avLst/>
          </a:prstGeom>
          <a:noFill/>
        </p:spPr>
        <p:txBody>
          <a:bodyPr wrap="square">
            <a:spAutoFit/>
          </a:bodyPr>
          <a:lstStyle/>
          <a:p>
            <a:r>
              <a:rPr lang="en-IN" sz="1800" b="1" i="1" dirty="0"/>
              <a:t>abstract means </a:t>
            </a:r>
            <a:r>
              <a:rPr lang="en-US" b="0" i="0" dirty="0">
                <a:solidFill>
                  <a:srgbClr val="202124"/>
                </a:solidFill>
                <a:effectLst/>
                <a:latin typeface="arial" panose="020B0604020202020204" pitchFamily="34" charset="0"/>
              </a:rPr>
              <a:t>existing in thought or as an idea but not having a physical or concrete existence.</a:t>
            </a:r>
            <a:endParaRPr lang="en-IN" dirty="0"/>
          </a:p>
        </p:txBody>
      </p:sp>
    </p:spTree>
    <p:extLst>
      <p:ext uri="{BB962C8B-B14F-4D97-AF65-F5344CB8AC3E}">
        <p14:creationId xmlns:p14="http://schemas.microsoft.com/office/powerpoint/2010/main" val="76944514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332656"/>
            <a:ext cx="11521280" cy="276998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335360" y="3394806"/>
            <a:ext cx="10729192" cy="113877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358106" y="4725144"/>
            <a:ext cx="11498534" cy="1295868"/>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i="1" dirty="0">
                <a:latin typeface="Liberation Mono"/>
                <a:cs typeface="Arial" panose="020B0604020202020204" pitchFamily="34" charset="0"/>
              </a:rPr>
              <a:t>tbl_name</a:t>
            </a:r>
            <a:r>
              <a:rPr lang="en-IN" dirty="0">
                <a:latin typeface="Liberation Mono"/>
                <a:cs typeface="Arial" panose="020B0604020202020204" pitchFamily="34" charset="0"/>
              </a:rPr>
              <a:t> </a:t>
            </a:r>
            <a:r>
              <a:rPr lang="en-IN" dirty="0">
                <a:solidFill>
                  <a:srgbClr val="0077AA"/>
                </a:solidFill>
                <a:latin typeface="Liberation Mono"/>
              </a:rPr>
              <a:t>ENGINE </a:t>
            </a:r>
            <a:r>
              <a:rPr lang="en-IN" dirty="0">
                <a:solidFill>
                  <a:srgbClr val="A67F59"/>
                </a:solidFill>
                <a:latin typeface="Liberation Mono"/>
              </a:rPr>
              <a:t>=</a:t>
            </a:r>
            <a:r>
              <a:rPr lang="en-IN" dirty="0">
                <a:solidFill>
                  <a:srgbClr val="0077AA"/>
                </a:solidFill>
                <a:latin typeface="Liberation Mono"/>
              </a:rPr>
              <a:t> InnoDB</a:t>
            </a:r>
            <a:r>
              <a:rPr lang="en-IN" dirty="0">
                <a:latin typeface="Liberation Mono"/>
              </a:rPr>
              <a:t>;</a:t>
            </a: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ADD</a:t>
            </a:r>
            <a:r>
              <a:rPr lang="en-IN" dirty="0">
                <a:latin typeface="Liberation Mono"/>
              </a:rPr>
              <a:t> </a:t>
            </a:r>
            <a:r>
              <a:rPr lang="en-IN" dirty="0">
                <a:latin typeface="Liberation Mono"/>
                <a:ea typeface="Times New Roman" panose="02020603050405020304" pitchFamily="18" charset="0"/>
              </a:rPr>
              <a:t>col1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solidFill>
                <a:srgbClr val="834689"/>
              </a:solidFill>
              <a:latin typeface="Liberation Mono"/>
              <a:cs typeface="Arial" panose="020B0604020202020204" pitchFamily="34" charset="0"/>
            </a:endParaRPr>
          </a:p>
          <a:p>
            <a:pPr>
              <a:lnSpc>
                <a:spcPct val="150000"/>
              </a:lnSpc>
            </a:pPr>
            <a:r>
              <a:rPr lang="en-IN" dirty="0">
                <a:solidFill>
                  <a:srgbClr val="0077AA"/>
                </a:solidFill>
                <a:latin typeface="Liberation Mono"/>
                <a:ea typeface="Times New Roman" panose="02020603050405020304" pitchFamily="18" charset="0"/>
              </a:rPr>
              <a:t>ALTER</a:t>
            </a:r>
            <a:r>
              <a:rPr lang="en-IN" dirty="0">
                <a:latin typeface="Liberation Mono"/>
              </a:rPr>
              <a:t> </a:t>
            </a:r>
            <a:r>
              <a:rPr lang="en-IN" dirty="0">
                <a:solidFill>
                  <a:srgbClr val="0077AA"/>
                </a:solidFill>
                <a:latin typeface="Liberation Mono"/>
              </a:rPr>
              <a:t>TABLE</a:t>
            </a:r>
            <a:r>
              <a:rPr lang="en-IN" dirty="0">
                <a:latin typeface="Liberation Mono"/>
              </a:rPr>
              <a:t> </a:t>
            </a:r>
            <a:r>
              <a:rPr lang="en-IN" i="1" dirty="0">
                <a:latin typeface="Liberation Mono"/>
                <a:cs typeface="Arial" panose="020B0604020202020204" pitchFamily="34" charset="0"/>
              </a:rPr>
              <a:t>tbl_name</a:t>
            </a:r>
            <a:r>
              <a:rPr lang="en-IN" dirty="0">
                <a:latin typeface="Liberation Mono"/>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col1,</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DROP</a:t>
            </a:r>
            <a:r>
              <a:rPr lang="en-IN" dirty="0">
                <a:latin typeface="Liberation Mono"/>
              </a:rPr>
              <a:t> </a:t>
            </a:r>
            <a:r>
              <a:rPr lang="en-IN" dirty="0">
                <a:solidFill>
                  <a:srgbClr val="0077AA"/>
                </a:solidFill>
                <a:latin typeface="Liberation Mono"/>
                <a:ea typeface="Times New Roman" panose="02020603050405020304" pitchFamily="18" charset="0"/>
              </a:rPr>
              <a:t>COLUMN</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col2 ,</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ADD</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col3</a:t>
            </a:r>
            <a:r>
              <a:rPr lang="en-IN" dirty="0">
                <a:solidFill>
                  <a:srgbClr val="DD4A68"/>
                </a:solidFill>
                <a:latin typeface="Liberation Mono"/>
                <a:ea typeface="Times New Roman" panose="02020603050405020304" pitchFamily="18" charset="0"/>
              </a:rPr>
              <a:t> </a:t>
            </a:r>
            <a:r>
              <a:rPr lang="en-IN" dirty="0">
                <a:solidFill>
                  <a:srgbClr val="834689"/>
                </a:solidFill>
                <a:latin typeface="Liberation Mono"/>
                <a:cs typeface="Arial" panose="020B0604020202020204" pitchFamily="34" charset="0"/>
              </a:rPr>
              <a:t>INT</a:t>
            </a:r>
            <a:r>
              <a:rPr lang="en-IN" dirty="0">
                <a:latin typeface="Liberation Mono"/>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40729772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add column </a:t>
            </a:r>
          </a:p>
        </p:txBody>
      </p:sp>
      <p:sp>
        <p:nvSpPr>
          <p:cNvPr id="7" name="Rectangle 6">
            <a:extLst>
              <a:ext uri="{FF2B5EF4-FFF2-40B4-BE49-F238E27FC236}">
                <a16:creationId xmlns:a16="http://schemas.microsoft.com/office/drawing/2014/main" id="{E4F8498B-A621-46FB-9E14-2D486B1505D4}"/>
              </a:ext>
            </a:extLst>
          </p:cNvPr>
          <p:cNvSpPr/>
          <p:nvPr/>
        </p:nvSpPr>
        <p:spPr>
          <a:xfrm>
            <a:off x="191812" y="3906922"/>
            <a:ext cx="10008644" cy="156966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 ]</a:t>
            </a: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ADD</a:t>
            </a:r>
            <a:r>
              <a:rPr lang="en-IN" sz="2000" dirty="0">
                <a:solidFill>
                  <a:schemeClr val="tx1">
                    <a:lumMod val="95000"/>
                    <a:lumOff val="5000"/>
                  </a:schemeClr>
                </a:solidFill>
                <a:latin typeface="Liberation Mono"/>
                <a:cs typeface="Arial" panose="020B0604020202020204" pitchFamily="34" charset="0"/>
              </a:rPr>
              <a:t> [COLUMN] (col_name column_definition,</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IN" sz="2000" dirty="0">
                <a:solidFill>
                  <a:schemeClr val="tx1">
                    <a:lumMod val="95000"/>
                    <a:lumOff val="5000"/>
                  </a:schemeClr>
                </a:solidFill>
                <a:latin typeface="Liberation Mono"/>
                <a:cs typeface="Arial" panose="020B0604020202020204" pitchFamily="34" charset="0"/>
              </a:rPr>
              <a:t>)</a:t>
            </a:r>
          </a:p>
        </p:txBody>
      </p:sp>
    </p:spTree>
    <p:extLst>
      <p:ext uri="{BB962C8B-B14F-4D97-AF65-F5344CB8AC3E}">
        <p14:creationId xmlns:p14="http://schemas.microsoft.com/office/powerpoint/2010/main" val="37510954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modify column </a:t>
            </a:r>
          </a:p>
        </p:txBody>
      </p:sp>
      <p:sp>
        <p:nvSpPr>
          <p:cNvPr id="7" name="Rectangle 6">
            <a:extLst>
              <a:ext uri="{FF2B5EF4-FFF2-40B4-BE49-F238E27FC236}">
                <a16:creationId xmlns:a16="http://schemas.microsoft.com/office/drawing/2014/main" id="{3DD6E901-4817-47BA-8D2A-EC55F41E7206}"/>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MODIFY</a:t>
            </a:r>
            <a:r>
              <a:rPr lang="en-IN" sz="2000" dirty="0">
                <a:solidFill>
                  <a:schemeClr val="tx1">
                    <a:lumMod val="95000"/>
                    <a:lumOff val="5000"/>
                  </a:schemeClr>
                </a:solidFill>
                <a:latin typeface="Liberation Mono"/>
                <a:cs typeface="Arial" panose="020B0604020202020204" pitchFamily="34" charset="0"/>
              </a:rPr>
              <a:t> [COLUMN] col_name column_definition [FIRST | AFTER col_name]</a:t>
            </a:r>
          </a:p>
        </p:txBody>
      </p:sp>
    </p:spTree>
    <p:extLst>
      <p:ext uri="{BB962C8B-B14F-4D97-AF65-F5344CB8AC3E}">
        <p14:creationId xmlns:p14="http://schemas.microsoft.com/office/powerpoint/2010/main" val="257209415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RENAME</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COLUMN</a:t>
            </a:r>
            <a:r>
              <a:rPr lang="en-IN" sz="2000" dirty="0">
                <a:solidFill>
                  <a:schemeClr val="tx1">
                    <a:lumMod val="95000"/>
                    <a:lumOff val="5000"/>
                  </a:schemeClr>
                </a:solidFill>
                <a:latin typeface="Liberation Mono"/>
                <a:cs typeface="Arial" panose="020B0604020202020204" pitchFamily="34" charset="0"/>
              </a:rPr>
              <a:t> old_col_name TO new_col_name</a:t>
            </a:r>
          </a:p>
        </p:txBody>
      </p:sp>
    </p:spTree>
    <p:extLst>
      <p:ext uri="{BB962C8B-B14F-4D97-AF65-F5344CB8AC3E}">
        <p14:creationId xmlns:p14="http://schemas.microsoft.com/office/powerpoint/2010/main" val="78344350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change column </a:t>
            </a:r>
          </a:p>
        </p:txBody>
      </p:sp>
      <p:sp>
        <p:nvSpPr>
          <p:cNvPr id="5" name="Rectangle 4">
            <a:extLst>
              <a:ext uri="{FF2B5EF4-FFF2-40B4-BE49-F238E27FC236}">
                <a16:creationId xmlns:a16="http://schemas.microsoft.com/office/drawing/2014/main" id="{F1F72D3B-F957-430F-BF3E-94F25B5CEEFC}"/>
              </a:ext>
            </a:extLst>
          </p:cNvPr>
          <p:cNvSpPr/>
          <p:nvPr/>
        </p:nvSpPr>
        <p:spPr>
          <a:xfrm>
            <a:off x="191812" y="3895888"/>
            <a:ext cx="11592820"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CHANGE</a:t>
            </a:r>
            <a:r>
              <a:rPr lang="en-IN" sz="2000" dirty="0">
                <a:solidFill>
                  <a:schemeClr val="tx1">
                    <a:lumMod val="95000"/>
                    <a:lumOff val="5000"/>
                  </a:schemeClr>
                </a:solidFill>
                <a:latin typeface="Liberation Mono"/>
                <a:cs typeface="Arial" panose="020B0604020202020204" pitchFamily="34" charset="0"/>
              </a:rPr>
              <a:t> [COLUMN] old_col_name new_col_name column_definition [ FIRST | AFTER col_name ] </a:t>
            </a:r>
          </a:p>
        </p:txBody>
      </p:sp>
    </p:spTree>
    <p:extLst>
      <p:ext uri="{BB962C8B-B14F-4D97-AF65-F5344CB8AC3E}">
        <p14:creationId xmlns:p14="http://schemas.microsoft.com/office/powerpoint/2010/main" val="22519124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 </a:t>
            </a:r>
          </a:p>
        </p:txBody>
      </p:sp>
      <p:sp>
        <p:nvSpPr>
          <p:cNvPr id="5" name="Rectangle 4">
            <a:extLst>
              <a:ext uri="{FF2B5EF4-FFF2-40B4-BE49-F238E27FC236}">
                <a16:creationId xmlns:a16="http://schemas.microsoft.com/office/drawing/2014/main" id="{ADDDADCE-6DDD-4496-8C2B-4D014B6C4DB3}"/>
              </a:ext>
            </a:extLst>
          </p:cNvPr>
          <p:cNvSpPr/>
          <p:nvPr/>
        </p:nvSpPr>
        <p:spPr>
          <a:xfrm>
            <a:off x="191812" y="3895888"/>
            <a:ext cx="10008644" cy="1261884"/>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ALTER</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TABLE</a:t>
            </a:r>
            <a:r>
              <a:rPr lang="en-IN" sz="2000" dirty="0">
                <a:solidFill>
                  <a:schemeClr val="tx1">
                    <a:lumMod val="95000"/>
                    <a:lumOff val="5000"/>
                  </a:schemeClr>
                </a:solidFill>
                <a:latin typeface="Liberation Mono"/>
                <a:cs typeface="Arial" panose="020B0604020202020204" pitchFamily="34" charset="0"/>
              </a:rPr>
              <a:t> tbl_name [alter_specification [, alter_specification] ...]</a:t>
            </a:r>
          </a:p>
          <a:p>
            <a:endParaRPr lang="en-IN" sz="800" dirty="0">
              <a:solidFill>
                <a:schemeClr val="tx1">
                  <a:lumMod val="95000"/>
                  <a:lumOff val="5000"/>
                </a:schemeClr>
              </a:solidFill>
              <a:latin typeface="Liberation Mono"/>
              <a:cs typeface="Arial" panose="020B0604020202020204" pitchFamily="34" charset="0"/>
            </a:endParaRPr>
          </a:p>
          <a:p>
            <a:r>
              <a:rPr lang="en-IN" sz="2000" dirty="0">
                <a:solidFill>
                  <a:schemeClr val="tx1">
                    <a:lumMod val="95000"/>
                    <a:lumOff val="5000"/>
                  </a:schemeClr>
                </a:solidFill>
                <a:latin typeface="Liberation Mono"/>
                <a:cs typeface="Arial" panose="020B0604020202020204" pitchFamily="34" charset="0"/>
              </a:rPr>
              <a:t>alter_specification</a:t>
            </a:r>
          </a:p>
          <a:p>
            <a:endParaRPr lang="en-IN" sz="800" dirty="0">
              <a:solidFill>
                <a:schemeClr val="tx1">
                  <a:lumMod val="95000"/>
                  <a:lumOff val="5000"/>
                </a:schemeClr>
              </a:solidFill>
              <a:latin typeface="Liberation Mono"/>
              <a:cs typeface="Arial" panose="020B0604020202020204" pitchFamily="34" charset="0"/>
            </a:endParaRPr>
          </a:p>
          <a:p>
            <a:pPr marL="285750" indent="-285750">
              <a:buFont typeface="Arial" panose="020B0604020202020204" pitchFamily="34" charset="0"/>
              <a:buChar char="•"/>
            </a:pP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[COLUMN] col_name</a:t>
            </a:r>
          </a:p>
        </p:txBody>
      </p:sp>
    </p:spTree>
    <p:extLst>
      <p:ext uri="{BB962C8B-B14F-4D97-AF65-F5344CB8AC3E}">
        <p14:creationId xmlns:p14="http://schemas.microsoft.com/office/powerpoint/2010/main" val="1117718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5" name="Rectangle 4">
            <a:extLst>
              <a:ext uri="{FF2B5EF4-FFF2-40B4-BE49-F238E27FC236}">
                <a16:creationId xmlns:a16="http://schemas.microsoft.com/office/drawing/2014/main" id="{E0DC8811-0AD4-4043-9E28-DCEE6961F011}"/>
              </a:ext>
            </a:extLst>
          </p:cNvPr>
          <p:cNvSpPr/>
          <p:nvPr/>
        </p:nvSpPr>
        <p:spPr>
          <a:xfrm>
            <a:off x="406574" y="3356992"/>
            <a:ext cx="1116124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and TRUNCATE are DDL commands, whereas DELETE is a DML command.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DELETE operations can be rolled back (undone), while DROP and TRUNCATE operations cannot be rolled back (DDL statements  are auto committed).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TRIGGERS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also drops any INDEX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Dropping a TABLE will not drops any VIEW for the table.</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you try to drop a PARENT/MASTER TABLE, it will not get dropped.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6114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table</a:t>
            </a:r>
          </a:p>
        </p:txBody>
      </p:sp>
      <p:sp>
        <p:nvSpPr>
          <p:cNvPr id="7" name="Rectangle 6">
            <a:extLst>
              <a:ext uri="{FF2B5EF4-FFF2-40B4-BE49-F238E27FC236}">
                <a16:creationId xmlns:a16="http://schemas.microsoft.com/office/drawing/2014/main" id="{A512CCD7-0B69-4894-BD26-C25B2AE7207B}"/>
              </a:ext>
            </a:extLst>
          </p:cNvPr>
          <p:cNvSpPr/>
          <p:nvPr/>
        </p:nvSpPr>
        <p:spPr>
          <a:xfrm>
            <a:off x="208484" y="1419237"/>
            <a:ext cx="8838049" cy="400110"/>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DROP</a:t>
            </a:r>
            <a:r>
              <a:rPr lang="en-IN" sz="2000" dirty="0">
                <a:solidFill>
                  <a:schemeClr val="tx1">
                    <a:lumMod val="95000"/>
                    <a:lumOff val="5000"/>
                  </a:schemeClr>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[TEMPORARY] TABLE [IF EXISTS] </a:t>
            </a:r>
            <a:r>
              <a:rPr lang="en-IN" sz="2000" dirty="0">
                <a:solidFill>
                  <a:schemeClr val="tx1">
                    <a:lumMod val="95000"/>
                    <a:lumOff val="5000"/>
                  </a:schemeClr>
                </a:solidFill>
                <a:latin typeface="Liberation Mono"/>
                <a:cs typeface="Arial" panose="020B0604020202020204" pitchFamily="34" charset="0"/>
              </a:rPr>
              <a:t>tbl_name [, tbl_name] ...</a:t>
            </a:r>
            <a:endParaRPr lang="en-US" sz="2000" dirty="0">
              <a:solidFill>
                <a:schemeClr val="tx1">
                  <a:lumMod val="95000"/>
                  <a:lumOff val="5000"/>
                </a:schemeClr>
              </a:solidFill>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3BDB371A-6717-4095-8EA3-B38830E723E1}"/>
              </a:ext>
            </a:extLst>
          </p:cNvPr>
          <p:cNvSpPr/>
          <p:nvPr/>
        </p:nvSpPr>
        <p:spPr>
          <a:xfrm>
            <a:off x="208484" y="2204864"/>
            <a:ext cx="1165391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All table data and the table definition are removed/dropped.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it is desired to delete only the records but to leave the table definition for future use, then the </a:t>
            </a:r>
            <a:r>
              <a:rPr lang="en-US" b="1" i="1" dirty="0">
                <a:latin typeface="Arial" panose="020B0604020202020204" pitchFamily="34" charset="0"/>
                <a:cs typeface="Arial" panose="020B0604020202020204" pitchFamily="34" charset="0"/>
              </a:rPr>
              <a:t>DELETE</a:t>
            </a:r>
            <a:r>
              <a:rPr lang="en-US" dirty="0">
                <a:latin typeface="Arial" panose="020B0604020202020204" pitchFamily="34" charset="0"/>
                <a:cs typeface="Arial" panose="020B0604020202020204" pitchFamily="34" charset="0"/>
              </a:rPr>
              <a:t> command should be used instead of </a:t>
            </a:r>
            <a:r>
              <a:rPr lang="en-US" b="1" i="1" dirty="0">
                <a:latin typeface="Arial" panose="020B0604020202020204" pitchFamily="34" charset="0"/>
                <a:cs typeface="Arial" panose="020B0604020202020204" pitchFamily="34" charset="0"/>
              </a:rPr>
              <a:t>DROP 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6428B25-F35A-4167-BD6E-227051F91E2B}"/>
              </a:ext>
            </a:extLst>
          </p:cNvPr>
          <p:cNvSpPr/>
          <p:nvPr/>
        </p:nvSpPr>
        <p:spPr>
          <a:xfrm>
            <a:off x="329600" y="4077348"/>
            <a:ext cx="5333558"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login;</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users;</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solidFill>
                  <a:schemeClr val="tx1">
                    <a:lumMod val="95000"/>
                    <a:lumOff val="5000"/>
                  </a:schemeClr>
                </a:solidFill>
                <a:latin typeface="Liberation Mono"/>
                <a:cs typeface="Arial" panose="020B0604020202020204" pitchFamily="34" charset="0"/>
              </a:rPr>
              <a:t> login, users;</a:t>
            </a:r>
          </a:p>
        </p:txBody>
      </p:sp>
    </p:spTree>
    <p:extLst>
      <p:ext uri="{BB962C8B-B14F-4D97-AF65-F5344CB8AC3E}">
        <p14:creationId xmlns:p14="http://schemas.microsoft.com/office/powerpoint/2010/main" val="180977237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5" y="2578244"/>
            <a:ext cx="8838049" cy="850756"/>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a:t>
            </a:r>
          </a:p>
        </p:txBody>
      </p:sp>
      <p:sp>
        <p:nvSpPr>
          <p:cNvPr id="3" name="TextBox 2">
            <a:extLst>
              <a:ext uri="{FF2B5EF4-FFF2-40B4-BE49-F238E27FC236}">
                <a16:creationId xmlns:a16="http://schemas.microsoft.com/office/drawing/2014/main" id="{F7839439-872E-1551-6A2B-A414E3A9AC07}"/>
              </a:ext>
            </a:extLst>
          </p:cNvPr>
          <p:cNvSpPr txBox="1"/>
          <p:nvPr/>
        </p:nvSpPr>
        <p:spPr>
          <a:xfrm>
            <a:off x="263352" y="5301208"/>
            <a:ext cx="11593288"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possible to create, alter, drop, and write (Insert, Update, and Delete rows) to TEMPORARY tables.</a:t>
            </a:r>
          </a:p>
        </p:txBody>
      </p:sp>
    </p:spTree>
    <p:extLst>
      <p:ext uri="{BB962C8B-B14F-4D97-AF65-F5344CB8AC3E}">
        <p14:creationId xmlns:p14="http://schemas.microsoft.com/office/powerpoint/2010/main" val="43936453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temporary table</a:t>
            </a:r>
            <a:endParaRPr lang="en-IN" sz="3200" i="1" dirty="0">
              <a:solidFill>
                <a:srgbClr val="FF99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11A8D217-5263-46B5-BDA0-6524AA5A0ED6}"/>
              </a:ext>
            </a:extLst>
          </p:cNvPr>
          <p:cNvGrpSpPr/>
          <p:nvPr/>
        </p:nvGrpSpPr>
        <p:grpSpPr>
          <a:xfrm>
            <a:off x="262558" y="869754"/>
            <a:ext cx="11665296" cy="5664882"/>
            <a:chOff x="262558" y="869754"/>
            <a:chExt cx="11665296" cy="5664882"/>
          </a:xfrm>
        </p:grpSpPr>
        <p:sp>
          <p:nvSpPr>
            <p:cNvPr id="7" name="Rectangle 6">
              <a:extLst>
                <a:ext uri="{FF2B5EF4-FFF2-40B4-BE49-F238E27FC236}">
                  <a16:creationId xmlns:a16="http://schemas.microsoft.com/office/drawing/2014/main" id="{619C5836-1EA1-43B3-A165-AEDF87719791}"/>
                </a:ext>
              </a:extLst>
            </p:cNvPr>
            <p:cNvSpPr/>
            <p:nvPr/>
          </p:nvSpPr>
          <p:spPr>
            <a:xfrm>
              <a:off x="262558" y="869754"/>
              <a:ext cx="11665296" cy="520142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keyword when creating a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 A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Use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permanent (original) table becomes hidden (inaccessible) to the client who creates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with same name as the original.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issue a DROP TABLE statement,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 is removed and the original table reappears, it is possible, only when then original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and temporary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are same.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original table also reappears if you rename the </a:t>
              </a:r>
              <a:r>
                <a:rPr lang="en-IN" i="1" dirty="0">
                  <a:latin typeface="Arial" panose="020B0604020202020204" pitchFamily="34" charset="0"/>
                  <a:cs typeface="Arial" panose="020B0604020202020204" pitchFamily="34" charset="0"/>
                </a:rPr>
                <a:t>TEMPORARY</a:t>
              </a:r>
              <a:r>
                <a:rPr lang="en-IN" dirty="0">
                  <a:latin typeface="Arial" panose="020B0604020202020204" pitchFamily="34" charset="0"/>
                  <a:cs typeface="Arial" panose="020B0604020202020204" pitchFamily="34" charset="0"/>
                </a:rPr>
                <a:t> table.</a:t>
              </a:r>
            </a:p>
            <a:p>
              <a:pPr marL="285750" indent="-285750">
                <a:buFont typeface="Arial" panose="020B0604020202020204" pitchFamily="34" charset="0"/>
                <a:buChar char="•"/>
              </a:pPr>
              <a:endParaRPr lang="en-IN" sz="200" dirty="0">
                <a:latin typeface="Arial" panose="020B0604020202020204" pitchFamily="34" charset="0"/>
                <a:cs typeface="Arial" panose="020B0604020202020204" pitchFamily="34" charset="0"/>
              </a:endParaRPr>
            </a:p>
            <a:p>
              <a:r>
                <a:rPr lang="en-IN" dirty="0">
                  <a:solidFill>
                    <a:srgbClr val="FF0000"/>
                  </a:solidFill>
                  <a:latin typeface="Arial" panose="020B0604020202020204" pitchFamily="34" charset="0"/>
                  <a:cs typeface="Arial" panose="020B0604020202020204" pitchFamily="34" charset="0"/>
                </a:rPr>
                <a:t>      e.g.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ALTER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TABLE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dept</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RENAME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TO</a:t>
              </a:r>
              <a:r>
                <a:rPr lang="en-US" dirty="0">
                  <a:latin typeface="Arial" panose="020B0604020202020204" pitchFamily="34" charset="0"/>
                  <a:cs typeface="Arial" panose="020B0604020202020204" pitchFamily="34" charset="0"/>
                </a:rPr>
                <a:t> d; </a:t>
              </a:r>
              <a:endParaRPr lang="en-IN"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A77F58EF-B26D-4238-A79A-FE7DE4172978}"/>
                </a:ext>
              </a:extLst>
            </p:cNvPr>
            <p:cNvGrpSpPr/>
            <p:nvPr/>
          </p:nvGrpSpPr>
          <p:grpSpPr>
            <a:xfrm>
              <a:off x="1342678" y="5969900"/>
              <a:ext cx="2391675" cy="564736"/>
              <a:chOff x="1342678" y="5969900"/>
              <a:chExt cx="2391675" cy="564736"/>
            </a:xfrm>
          </p:grpSpPr>
          <p:cxnSp>
            <p:nvCxnSpPr>
              <p:cNvPr id="9" name="Connector: Elbow 8">
                <a:extLst>
                  <a:ext uri="{FF2B5EF4-FFF2-40B4-BE49-F238E27FC236}">
                    <a16:creationId xmlns:a16="http://schemas.microsoft.com/office/drawing/2014/main" id="{AF45D4D7-C5F2-4D34-B492-4F5F1688AED7}"/>
                  </a:ext>
                </a:extLst>
              </p:cNvPr>
              <p:cNvCxnSpPr>
                <a:cxnSpLocks/>
              </p:cNvCxnSpPr>
              <p:nvPr/>
            </p:nvCxnSpPr>
            <p:spPr>
              <a:xfrm rot="5400000">
                <a:off x="2260449" y="5988234"/>
                <a:ext cx="324699" cy="288032"/>
              </a:xfrm>
              <a:prstGeom prst="bentConnector3">
                <a:avLst>
                  <a:gd name="adj1" fmla="val 50000"/>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78222A3-2056-4898-BD8D-C4BAAFD57152}"/>
                  </a:ext>
                </a:extLst>
              </p:cNvPr>
              <p:cNvSpPr txBox="1"/>
              <p:nvPr/>
            </p:nvSpPr>
            <p:spPr>
              <a:xfrm>
                <a:off x="1342678" y="6165304"/>
                <a:ext cx="2391675" cy="369332"/>
              </a:xfrm>
              <a:prstGeom prst="rect">
                <a:avLst/>
              </a:prstGeom>
              <a:noFill/>
            </p:spPr>
            <p:txBody>
              <a:bodyPr wrap="square">
                <a:spAutoFit/>
              </a:bodyPr>
              <a:lstStyle/>
              <a:p>
                <a:r>
                  <a:rPr lang="en-US" dirty="0">
                    <a:solidFill>
                      <a:srgbClr val="0077AA"/>
                    </a:solidFill>
                    <a:latin typeface="Liberation Mono"/>
                  </a:rPr>
                  <a:t>Temporary table_name</a:t>
                </a:r>
                <a:endParaRPr lang="en-IN" dirty="0">
                  <a:solidFill>
                    <a:srgbClr val="0077AA"/>
                  </a:solidFill>
                  <a:latin typeface="Liberation Mono"/>
                </a:endParaRPr>
              </a:p>
            </p:txBody>
          </p:sp>
        </p:grpSp>
      </p:grpSp>
    </p:spTree>
    <p:extLst>
      <p:ext uri="{BB962C8B-B14F-4D97-AF65-F5344CB8AC3E}">
        <p14:creationId xmlns:p14="http://schemas.microsoft.com/office/powerpoint/2010/main" val="166585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Rectangle 2"/>
          <p:cNvSpPr/>
          <p:nvPr/>
        </p:nvSpPr>
        <p:spPr>
          <a:xfrm>
            <a:off x="335360" y="914400"/>
            <a:ext cx="11521280" cy="1569660"/>
          </a:xfrm>
          <a:prstGeom prst="rect">
            <a:avLst/>
          </a:prstGeom>
        </p:spPr>
        <p:txBody>
          <a:bodyPr wrap="square">
            <a:spAutoFit/>
          </a:bodyPr>
          <a:lstStyle/>
          <a:p>
            <a:r>
              <a:rPr lang="en-US" sz="2400" dirty="0">
                <a:latin typeface="Arial" pitchFamily="34" charset="0"/>
                <a:cs typeface="Arial" pitchFamily="34" charset="0"/>
              </a:rPr>
              <a:t>A database is a system to </a:t>
            </a:r>
            <a:r>
              <a:rPr lang="en-US" sz="3200" b="1" dirty="0">
                <a:solidFill>
                  <a:schemeClr val="bg2">
                    <a:lumMod val="50000"/>
                  </a:schemeClr>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chemeClr val="bg2">
                    <a:lumMod val="50000"/>
                  </a:schemeClr>
                </a:solidFill>
                <a:latin typeface="Arial" pitchFamily="34" charset="0"/>
                <a:cs typeface="Arial" pitchFamily="34" charset="0"/>
              </a:rPr>
              <a:t>one</a:t>
            </a:r>
            <a:r>
              <a:rPr lang="en-US" sz="3200" b="1" dirty="0">
                <a:solidFill>
                  <a:srgbClr val="C0000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335360" y="2895601"/>
            <a:ext cx="11521280" cy="1077218"/>
          </a:xfrm>
          <a:prstGeom prst="rect">
            <a:avLst/>
          </a:prstGeom>
        </p:spPr>
        <p:txBody>
          <a:bodyPr wrap="square">
            <a:spAutoFit/>
          </a:bodyPr>
          <a:lstStyle/>
          <a:p>
            <a:r>
              <a:rPr lang="en-US" sz="2400" dirty="0">
                <a:latin typeface="Arial" pitchFamily="34" charset="0"/>
                <a:cs typeface="Arial" pitchFamily="34" charset="0"/>
              </a:rPr>
              <a:t>Each database is a collection of tables, which are called </a:t>
            </a:r>
            <a:r>
              <a:rPr lang="en-US" sz="3200" b="1" dirty="0">
                <a:solidFill>
                  <a:schemeClr val="bg2">
                    <a:lumMod val="50000"/>
                  </a:schemeClr>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chemeClr val="bg2">
                    <a:lumMod val="50000"/>
                  </a:schemeClr>
                </a:solidFill>
                <a:latin typeface="Arial" pitchFamily="34" charset="0"/>
                <a:cs typeface="Arial" pitchFamily="34" charset="0"/>
              </a:rPr>
              <a:t>relational</a:t>
            </a:r>
            <a:r>
              <a:rPr lang="en-US" sz="3200" b="1" dirty="0">
                <a:solidFill>
                  <a:srgbClr val="C00000"/>
                </a:solidFill>
                <a:latin typeface="Arial" pitchFamily="34" charset="0"/>
                <a:cs typeface="Arial" pitchFamily="34" charset="0"/>
              </a:rPr>
              <a:t> </a:t>
            </a:r>
            <a:r>
              <a:rPr lang="en-US" sz="3200" b="1" dirty="0">
                <a:solidFill>
                  <a:schemeClr val="bg2">
                    <a:lumMod val="50000"/>
                  </a:schemeClr>
                </a:solidFill>
                <a:latin typeface="Arial" pitchFamily="34" charset="0"/>
                <a:cs typeface="Arial" pitchFamily="34" charset="0"/>
              </a:rPr>
              <a:t>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database</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aphicFrame>
        <p:nvGraphicFramePr>
          <p:cNvPr id="6" name="Table 5"/>
          <p:cNvGraphicFramePr>
            <a:graphicFrameLocks noGrp="1"/>
          </p:cNvGraphicFramePr>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extLst>
                    <a:ext uri="{9D8B030D-6E8A-4147-A177-3AD203B41FA5}">
                      <a16:colId xmlns:a16="http://schemas.microsoft.com/office/drawing/2014/main" val="20000"/>
                    </a:ext>
                  </a:extLst>
                </a:gridCol>
              </a:tblGrid>
              <a:tr h="370840">
                <a:tc>
                  <a:txBody>
                    <a:bodyPr/>
                    <a:lstStyle/>
                    <a:p>
                      <a:pPr algn="ctr"/>
                      <a:r>
                        <a:rPr lang="en-US" sz="1400" dirty="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6200" y="3972819"/>
            <a:ext cx="3816723" cy="2821057"/>
          </a:xfrm>
          <a:prstGeom prst="rect">
            <a:avLst/>
          </a:prstGeom>
        </p:spPr>
      </p:pic>
    </p:spTree>
    <p:extLst>
      <p:ext uri="{BB962C8B-B14F-4D97-AF65-F5344CB8AC3E}">
        <p14:creationId xmlns:p14="http://schemas.microsoft.com/office/powerpoint/2010/main" val="7306746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continue with SELECT </a:t>
            </a:r>
            <a:r>
              <a:rPr lang="en-US" sz="4800" dirty="0">
                <a:solidFill>
                  <a:srgbClr val="DC525C"/>
                </a:solidFill>
                <a:latin typeface="Segoe UI Light" panose="020B0502040204020203" pitchFamily="34" charset="0"/>
                <a:cs typeface="Segoe UI Light" panose="020B0502040204020203" pitchFamily="34" charset="0"/>
              </a:rPr>
              <a:t>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
        <p:nvSpPr>
          <p:cNvPr id="5" name="TextBox 4">
            <a:extLst>
              <a:ext uri="{FF2B5EF4-FFF2-40B4-BE49-F238E27FC236}">
                <a16:creationId xmlns:a16="http://schemas.microsoft.com/office/drawing/2014/main" id="{43A3ED3C-4680-D5A7-B2B5-180067D7BFA1}"/>
              </a:ext>
            </a:extLst>
          </p:cNvPr>
          <p:cNvSpPr txBox="1"/>
          <p:nvPr/>
        </p:nvSpPr>
        <p:spPr>
          <a:xfrm>
            <a:off x="263352" y="5733256"/>
            <a:ext cx="565813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asterisk symbol “ * ” can be used in the </a:t>
            </a:r>
            <a:r>
              <a:rPr lang="en-IN" dirty="0">
                <a:solidFill>
                  <a:srgbClr val="006C86"/>
                </a:solidFill>
                <a:latin typeface="Arial" panose="020B0604020202020204" pitchFamily="34" charset="0"/>
                <a:cs typeface="Arial" panose="020B0604020202020204" pitchFamily="34" charset="0"/>
              </a:rPr>
              <a:t>SELECT</a:t>
            </a:r>
            <a:r>
              <a:rPr lang="en-US" dirty="0">
                <a:latin typeface="Arial" panose="020B0604020202020204" pitchFamily="34" charset="0"/>
                <a:cs typeface="Arial" panose="020B0604020202020204" pitchFamily="34" charset="0"/>
              </a:rPr>
              <a:t> clause to denote “all attributes.”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1911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521280"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162342474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or</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US"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 [</a:t>
            </a:r>
            <a:r>
              <a:rPr lang="en-US" sz="2000" dirty="0">
                <a:latin typeface="Liberation Mono"/>
              </a:rPr>
              <a:t>AS</a:t>
            </a:r>
            <a:r>
              <a:rPr lang="en-US" sz="2000" dirty="0">
                <a:solidFill>
                  <a:srgbClr val="0077AA"/>
                </a:solidFill>
                <a:latin typeface="Liberation Mono"/>
              </a:rPr>
              <a:t>] </a:t>
            </a:r>
            <a:r>
              <a:rPr lang="en-US" sz="2000" dirty="0">
                <a:solidFill>
                  <a:srgbClr val="000000"/>
                </a:solidFill>
                <a:latin typeface="Liberation Mono"/>
              </a:rPr>
              <a:t>alias_name</a:t>
            </a:r>
            <a:r>
              <a:rPr lang="en-US" sz="2000" dirty="0">
                <a:solidFill>
                  <a:srgbClr val="0077AA"/>
                </a:solidFill>
                <a:latin typeface="Liberation Mono"/>
              </a:rPr>
              <a:t>]</a:t>
            </a:r>
          </a:p>
        </p:txBody>
      </p:sp>
      <p:sp>
        <p:nvSpPr>
          <p:cNvPr id="4" name="Rectangle 3"/>
          <p:cNvSpPr/>
          <p:nvPr/>
        </p:nvSpPr>
        <p:spPr>
          <a:xfrm>
            <a:off x="263353" y="5229476"/>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1916832"/>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925106" cy="635359"/>
            <a:chOff x="370694" y="1137457"/>
            <a:chExt cx="301403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01403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a:off x="1062382" y="1137457"/>
              <a:ext cx="0"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old-name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
        <p:nvSpPr>
          <p:cNvPr id="6" name="TextBox 5">
            <a:extLst>
              <a:ext uri="{FF2B5EF4-FFF2-40B4-BE49-F238E27FC236}">
                <a16:creationId xmlns:a16="http://schemas.microsoft.com/office/drawing/2014/main" id="{DE74D872-5D80-4AE7-9BD3-E60EBC947116}"/>
              </a:ext>
            </a:extLst>
          </p:cNvPr>
          <p:cNvSpPr txBox="1"/>
          <p:nvPr/>
        </p:nvSpPr>
        <p:spPr>
          <a:xfrm>
            <a:off x="1676400" y="3253843"/>
            <a:ext cx="8839200" cy="400110"/>
          </a:xfrm>
          <a:prstGeom prst="rect">
            <a:avLst/>
          </a:prstGeom>
          <a:noFill/>
        </p:spPr>
        <p:txBody>
          <a:bodyPr wrap="square">
            <a:spAutoFit/>
          </a:bodyPr>
          <a:lstStyle>
            <a:defPPr>
              <a:defRPr lang="en-US"/>
            </a:defPPr>
          </a:lstStyle>
          <a:p>
            <a:r>
              <a:rPr lang="en-IN" sz="2000" dirty="0">
                <a:latin typeface="Palatino Linotype" panose="02040502050505030304" pitchFamily="18" charset="0"/>
              </a:rPr>
              <a:t>Comparison operations result in a value of 1</a:t>
            </a:r>
            <a:r>
              <a:rPr lang="en-IN" sz="2000" b="1" dirty="0">
                <a:latin typeface="Palatino Linotype" panose="02040502050505030304" pitchFamily="18" charset="0"/>
              </a:rPr>
              <a:t> (TRUE), </a:t>
            </a:r>
            <a:r>
              <a:rPr lang="en-IN" sz="2000" dirty="0">
                <a:latin typeface="Palatino Linotype" panose="02040502050505030304" pitchFamily="18" charset="0"/>
              </a:rPr>
              <a:t>0</a:t>
            </a:r>
            <a:r>
              <a:rPr lang="en-IN" sz="2000" b="1" dirty="0">
                <a:latin typeface="Palatino Linotype" panose="02040502050505030304" pitchFamily="18" charset="0"/>
              </a:rPr>
              <a:t> (FALSE)</a:t>
            </a:r>
            <a:r>
              <a:rPr lang="en-IN" sz="2000" dirty="0">
                <a:latin typeface="Palatino Linotype" panose="02040502050505030304" pitchFamily="18" charset="0"/>
              </a:rPr>
              <a:t>, or </a:t>
            </a:r>
            <a:r>
              <a:rPr lang="en-IN" sz="2000" b="1" dirty="0">
                <a:latin typeface="Palatino Linotype" panose="02040502050505030304" pitchFamily="18" charset="0"/>
              </a:rPr>
              <a:t>NULL</a:t>
            </a:r>
            <a:r>
              <a:rPr lang="en-IN" sz="2000" dirty="0">
                <a:latin typeface="Palatino Linotype" panose="02040502050505030304" pitchFamily="18" charset="0"/>
              </a:rPr>
              <a:t>.</a:t>
            </a:r>
          </a:p>
        </p:txBody>
      </p:sp>
      <p:sp>
        <p:nvSpPr>
          <p:cNvPr id="7" name="Rectangle 6">
            <a:extLst>
              <a:ext uri="{FF2B5EF4-FFF2-40B4-BE49-F238E27FC236}">
                <a16:creationId xmlns:a16="http://schemas.microsoft.com/office/drawing/2014/main" id="{96F8F7F4-FAAF-436E-8006-0F6E16C323C0}"/>
              </a:ext>
            </a:extLst>
          </p:cNvPr>
          <p:cNvSpPr/>
          <p:nvPr/>
        </p:nvSpPr>
        <p:spPr>
          <a:xfrm>
            <a:off x="351779" y="3861048"/>
            <a:ext cx="11488442" cy="2739211"/>
          </a:xfrm>
          <a:prstGeom prst="rect">
            <a:avLst/>
          </a:prstGeom>
          <a:solidFill>
            <a:schemeClr val="bg1"/>
          </a:solidFill>
        </p:spPr>
        <p:txBody>
          <a:bodyPr wrap="square">
            <a:spAutoFit/>
          </a:bodyPr>
          <a:lstStyle/>
          <a:p>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on the right hand side may be a literal value, another variable storing a value, or any legal expression that yields a scalar value, including the result of a query (provided that this value is a scalar value). You can perform multiple assignments in the same SET statement. You can perform multiple assignments in the same statement.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Unlike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the </a:t>
            </a:r>
            <a:r>
              <a:rPr lang="en-US" sz="2400" b="1" dirty="0">
                <a:solidFill>
                  <a:schemeClr val="accent5">
                    <a:lumMod val="7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operator is never interpreted as a comparison operator. This means you can use := in any valid SQL statement (not just in SET statements) to assign a value to a variable.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 functions and operator</a:t>
            </a:r>
          </a:p>
        </p:txBody>
      </p:sp>
      <p:sp>
        <p:nvSpPr>
          <p:cNvPr id="5" name="TextBox 4">
            <a:extLst>
              <a:ext uri="{FF2B5EF4-FFF2-40B4-BE49-F238E27FC236}">
                <a16:creationId xmlns:a16="http://schemas.microsoft.com/office/drawing/2014/main" id="{B763D180-19B5-4CEB-8745-D08554B70567}"/>
              </a:ext>
            </a:extLst>
          </p:cNvPr>
          <p:cNvSpPr txBox="1"/>
          <p:nvPr/>
        </p:nvSpPr>
        <p:spPr>
          <a:xfrm>
            <a:off x="191344" y="692696"/>
            <a:ext cx="6192688" cy="6001643"/>
          </a:xfrm>
          <a:prstGeom prst="rect">
            <a:avLst/>
          </a:prstGeom>
          <a:noFill/>
        </p:spPr>
        <p:txBody>
          <a:bodyPr wrap="square">
            <a:spAutoFit/>
          </a:bodyPr>
          <a:lstStyle/>
          <a:p>
            <a:pPr marL="457200" indent="-457200">
              <a:buFont typeface="+mj-lt"/>
              <a:buAutoNum type="arabicPeriod"/>
            </a:pPr>
            <a:r>
              <a:rPr lang="en-IN" sz="2200" b="1" i="1" dirty="0">
                <a:solidFill>
                  <a:schemeClr val="accent6">
                    <a:lumMod val="75000"/>
                  </a:schemeClr>
                </a:solidFill>
                <a:latin typeface="Liberation Mono"/>
              </a:rPr>
              <a:t>arithmetic_operators: </a:t>
            </a:r>
          </a:p>
          <a:p>
            <a:pPr marL="450850"/>
            <a:r>
              <a:rPr lang="en-IN" sz="2000" dirty="0">
                <a:solidFill>
                  <a:srgbClr val="A67F59"/>
                </a:solidFill>
                <a:latin typeface="Liberation Mono"/>
              </a:rPr>
              <a: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 </a:t>
            </a:r>
            <a:r>
              <a:rPr lang="en-IN" sz="2000" dirty="0">
                <a:solidFill>
                  <a:schemeClr val="bg1">
                    <a:lumMod val="65000"/>
                  </a:schemeClr>
                </a:solidFill>
                <a:latin typeface="Liberation Mono"/>
              </a:rPr>
              <a:t>| </a:t>
            </a:r>
            <a:r>
              <a:rPr lang="en-IN" sz="2000" dirty="0">
                <a:solidFill>
                  <a:srgbClr val="A67F59"/>
                </a:solidFill>
                <a:latin typeface="Liberation Mono"/>
              </a:rPr>
              <a:t>DIV</a:t>
            </a:r>
            <a:r>
              <a:rPr lang="en-IN" sz="2000" dirty="0">
                <a:solidFill>
                  <a:schemeClr val="bg1">
                    <a:lumMod val="65000"/>
                  </a:schemeClr>
                </a:solidFill>
                <a:latin typeface="Liberation Mono"/>
              </a:rPr>
              <a:t> | </a:t>
            </a:r>
            <a:r>
              <a:rPr lang="en-IN" sz="2000" dirty="0">
                <a:solidFill>
                  <a:srgbClr val="A67F59"/>
                </a:solidFill>
                <a:latin typeface="Liberation Mono"/>
              </a:rPr>
              <a:t>%</a:t>
            </a:r>
            <a:r>
              <a:rPr lang="en-IN" sz="2000" dirty="0">
                <a:solidFill>
                  <a:schemeClr val="bg1">
                    <a:lumMod val="65000"/>
                  </a:schemeClr>
                </a:solidFill>
                <a:latin typeface="Liberation Mono"/>
              </a:rPr>
              <a:t> |</a:t>
            </a:r>
            <a:r>
              <a:rPr lang="en-IN" sz="2000" dirty="0">
                <a:solidFill>
                  <a:srgbClr val="A67F59"/>
                </a:solidFill>
                <a:latin typeface="Liberation Mono"/>
              </a:rPr>
              <a:t>MOD</a:t>
            </a:r>
            <a:r>
              <a:rPr lang="en-IN" sz="2000" dirty="0">
                <a:solidFill>
                  <a:schemeClr val="bg1">
                    <a:lumMod val="65000"/>
                  </a:schemeClr>
                </a:solidFill>
                <a:latin typeface="Liberation Mono"/>
              </a:rPr>
              <a:t> | </a:t>
            </a:r>
            <a:r>
              <a:rPr lang="en-IN" sz="2000" dirty="0">
                <a:solidFill>
                  <a:srgbClr val="A67F59"/>
                </a:solidFill>
                <a:latin typeface="Liberation Mono"/>
              </a:rPr>
              <a:t>- </a:t>
            </a:r>
            <a:r>
              <a:rPr lang="en-IN" sz="2000" dirty="0">
                <a:solidFill>
                  <a:schemeClr val="bg1">
                    <a:lumMod val="65000"/>
                  </a:schemeClr>
                </a:solidFill>
                <a:latin typeface="Liberation Mono"/>
              </a:rPr>
              <a:t>|</a:t>
            </a:r>
            <a:r>
              <a:rPr lang="en-IN" sz="2000" dirty="0">
                <a:solidFill>
                  <a:srgbClr val="A67F59"/>
                </a:solidFill>
                <a:latin typeface="Liberation Mono"/>
              </a:rPr>
              <a:t> +</a:t>
            </a:r>
          </a:p>
          <a:p>
            <a:endParaRPr lang="en-IN" sz="800" dirty="0">
              <a:solidFill>
                <a:schemeClr val="accent6">
                  <a:lumMod val="75000"/>
                </a:schemeClr>
              </a:solidFill>
              <a:latin typeface="Liberation Mono"/>
            </a:endParaRPr>
          </a:p>
          <a:p>
            <a:pPr marL="457200" indent="-457200">
              <a:buFont typeface="+mj-lt"/>
              <a:buAutoNum type="arabicPeriod" startAt="2"/>
            </a:pPr>
            <a:r>
              <a:rPr lang="en-IN" sz="2200" b="1" i="1" dirty="0">
                <a:solidFill>
                  <a:schemeClr val="accent6">
                    <a:lumMod val="75000"/>
                  </a:schemeClr>
                </a:solidFill>
                <a:latin typeface="Liberation Mono"/>
              </a:rPr>
              <a:t>comparison_operator: </a:t>
            </a:r>
          </a:p>
          <a:p>
            <a:pPr marL="531813"/>
            <a:r>
              <a:rPr lang="en-IN" sz="2000" dirty="0">
                <a:solidFill>
                  <a:srgbClr val="A67F59"/>
                </a:solidFill>
                <a:latin typeface="Liberation Mono"/>
              </a:rPr>
              <a:t>= </a:t>
            </a:r>
            <a:r>
              <a:rPr lang="en-IN" sz="2000" b="0" i="0" dirty="0">
                <a:solidFill>
                  <a:schemeClr val="bg1">
                    <a:lumMod val="65000"/>
                  </a:schemeClr>
                </a:solidFill>
                <a:effectLst/>
                <a:latin typeface="Liberation Mono"/>
              </a:rPr>
              <a:t>| </a:t>
            </a:r>
            <a:r>
              <a:rPr lang="en-IN" sz="2000" dirty="0">
                <a:solidFill>
                  <a:srgbClr val="A67F59"/>
                </a:solidFill>
                <a:latin typeface="Liberation Mono"/>
              </a:rPr>
              <a:t>&lt;=&gt; </a:t>
            </a:r>
            <a:r>
              <a:rPr lang="en-IN" sz="2000" b="0" i="0" dirty="0">
                <a:solidFill>
                  <a:schemeClr val="bg1">
                    <a:lumMod val="65000"/>
                  </a:schemeClr>
                </a:solidFill>
                <a:effectLst/>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 </a:t>
            </a:r>
            <a:r>
              <a:rPr lang="en-IN" sz="2000" dirty="0">
                <a:solidFill>
                  <a:srgbClr val="A67F59"/>
                </a:solidFill>
                <a:latin typeface="Liberation Mono"/>
              </a:rPr>
              <a:t>&gt; </a:t>
            </a:r>
            <a:r>
              <a:rPr lang="en-IN" sz="2000" dirty="0">
                <a:solidFill>
                  <a:schemeClr val="bg1">
                    <a:lumMod val="65000"/>
                  </a:schemeClr>
                </a:solidFill>
                <a:latin typeface="Liberation Mono"/>
              </a:rPr>
              <a:t>|</a:t>
            </a:r>
            <a:r>
              <a:rPr lang="en-IN" sz="2000" dirty="0">
                <a:solidFill>
                  <a:srgbClr val="A67F59"/>
                </a:solidFill>
                <a:latin typeface="Liberation Mono"/>
              </a:rPr>
              <a:t> &lt;=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&lt; </a:t>
            </a:r>
            <a:r>
              <a:rPr lang="en-IN" sz="2000" dirty="0">
                <a:solidFill>
                  <a:schemeClr val="bg1">
                    <a:lumMod val="65000"/>
                  </a:schemeClr>
                </a:solidFill>
                <a:latin typeface="Liberation Mono"/>
              </a:rPr>
              <a:t>| </a:t>
            </a:r>
            <a:r>
              <a:rPr lang="en-IN" sz="2000" dirty="0">
                <a:solidFill>
                  <a:srgbClr val="A67F59"/>
                </a:solidFill>
                <a:latin typeface="Liberation Mono"/>
              </a:rPr>
              <a:t>&lt;&gt;</a:t>
            </a:r>
            <a:r>
              <a:rPr lang="en-IN" sz="2000" b="0" i="0" dirty="0">
                <a:solidFill>
                  <a:srgbClr val="000000"/>
                </a:solidFill>
                <a:effectLst/>
                <a:latin typeface="Liberation Mono"/>
              </a:rPr>
              <a:t> </a:t>
            </a:r>
            <a:r>
              <a:rPr lang="en-IN" sz="2000" dirty="0">
                <a:solidFill>
                  <a:schemeClr val="bg1">
                    <a:lumMod val="65000"/>
                  </a:schemeClr>
                </a:solidFill>
                <a:latin typeface="Liberation Mono"/>
              </a:rPr>
              <a:t>|</a:t>
            </a:r>
            <a:r>
              <a:rPr lang="en-IN" sz="2000" b="0" i="0" dirty="0">
                <a:solidFill>
                  <a:srgbClr val="000000"/>
                </a:solidFill>
                <a:effectLst/>
                <a:latin typeface="Liberation Mono"/>
              </a:rPr>
              <a:t> </a:t>
            </a:r>
            <a:r>
              <a:rPr lang="en-IN" sz="2000" dirty="0">
                <a:solidFill>
                  <a:srgbClr val="A67F59"/>
                </a:solidFill>
                <a:latin typeface="Liberation Mono"/>
              </a:rPr>
              <a:t>!=</a:t>
            </a:r>
          </a:p>
          <a:p>
            <a:endParaRPr lang="en-US" sz="800" dirty="0">
              <a:solidFill>
                <a:schemeClr val="accent6">
                  <a:lumMod val="75000"/>
                </a:schemeClr>
              </a:solidFill>
              <a:effectLst/>
              <a:latin typeface="Liberation Mono"/>
            </a:endParaRPr>
          </a:p>
          <a:p>
            <a:pPr marL="450850" indent="-450850">
              <a:buFont typeface="+mj-lt"/>
              <a:buAutoNum type="arabicPeriod" startAt="3"/>
            </a:pPr>
            <a:r>
              <a:rPr lang="en-US" sz="2200" b="1" i="1" dirty="0">
                <a:solidFill>
                  <a:schemeClr val="accent6">
                    <a:lumMod val="75000"/>
                  </a:schemeClr>
                </a:solidFill>
                <a:latin typeface="Liberation Mono"/>
              </a:rPr>
              <a:t>boolean_ predicate:</a:t>
            </a:r>
          </a:p>
          <a:p>
            <a:pPr marL="531813"/>
            <a:r>
              <a:rPr lang="en-US" sz="2000" b="0" i="0" dirty="0">
                <a:solidFill>
                  <a:srgbClr val="A67F59"/>
                </a:solidFill>
                <a:effectLst/>
                <a:latin typeface="Liberation Mono"/>
              </a:rPr>
              <a:t>IS</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i="1" dirty="0">
                <a:solidFill>
                  <a:schemeClr val="accent4">
                    <a:lumMod val="50000"/>
                  </a:schemeClr>
                </a:solidFill>
                <a:latin typeface="Liberation Mono"/>
                <a:cs typeface="Arial" panose="020B0604020202020204" pitchFamily="34" charset="0"/>
              </a:rPr>
              <a:t>NULL</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A67F59"/>
                </a:solidFill>
                <a:effectLst/>
                <a:latin typeface="Liberation Mono"/>
              </a:rPr>
              <a:t>&lt;=&gt;</a:t>
            </a:r>
            <a:r>
              <a:rPr lang="en-US" sz="2000" b="0" i="0" dirty="0">
                <a:solidFill>
                  <a:srgbClr val="000000"/>
                </a:solidFill>
                <a:effectLst/>
                <a:latin typeface="Liberation Mono"/>
              </a:rPr>
              <a:t> </a:t>
            </a:r>
            <a:r>
              <a:rPr lang="en-US" sz="2000" b="0" i="1" dirty="0">
                <a:solidFill>
                  <a:srgbClr val="000000"/>
                </a:solidFill>
                <a:effectLst/>
                <a:latin typeface="Liberation Mono"/>
              </a:rPr>
              <a:t>null</a:t>
            </a:r>
            <a:endParaRPr lang="en-IN" sz="2000" dirty="0"/>
          </a:p>
          <a:p>
            <a:endParaRPr lang="en-US" sz="800" dirty="0">
              <a:solidFill>
                <a:schemeClr val="accent6">
                  <a:lumMod val="75000"/>
                </a:schemeClr>
              </a:solidFill>
              <a:effectLst/>
              <a:latin typeface="Liberation Mono"/>
            </a:endParaRPr>
          </a:p>
          <a:p>
            <a:pPr marL="457200" indent="-457200">
              <a:buFont typeface="+mj-lt"/>
              <a:buAutoNum type="arabicPeriod" startAt="4"/>
            </a:pPr>
            <a:r>
              <a:rPr lang="en-US" sz="2200" b="1" i="1" dirty="0">
                <a:solidFill>
                  <a:schemeClr val="accent6">
                    <a:lumMod val="75000"/>
                  </a:schemeClr>
                </a:solidFill>
                <a:effectLst/>
                <a:latin typeface="Liberation Mono"/>
              </a:rPr>
              <a:t>predicate</a:t>
            </a:r>
            <a:r>
              <a:rPr lang="en-US" sz="2200" b="1" i="0" dirty="0">
                <a:solidFill>
                  <a:schemeClr val="accent6">
                    <a:lumMod val="75000"/>
                  </a:schemeClr>
                </a:solidFill>
                <a:effectLst/>
                <a:latin typeface="Liberation Mono"/>
              </a:rPr>
              <a:t>: </a:t>
            </a:r>
          </a:p>
          <a:p>
            <a:pPr marL="531813"/>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LIKE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ESCAPE</a:t>
            </a:r>
            <a:r>
              <a:rPr lang="en-US" sz="2000" b="0" i="0" dirty="0">
                <a:solidFill>
                  <a:srgbClr val="000000"/>
                </a:solidFill>
                <a:effectLst/>
                <a:latin typeface="Liberation Mono"/>
              </a:rPr>
              <a:t> </a:t>
            </a:r>
            <a:r>
              <a:rPr lang="en-US" sz="2000" b="0" i="1" dirty="0">
                <a:solidFill>
                  <a:srgbClr val="000000"/>
                </a:solidFill>
                <a:effectLst/>
                <a:latin typeface="Liberation Mono"/>
              </a:rPr>
              <a:t>char</a:t>
            </a:r>
            <a:r>
              <a:rPr lang="en-US" sz="2000" b="0" i="0" dirty="0">
                <a:solidFill>
                  <a:srgbClr val="999999"/>
                </a:solidFill>
                <a:effectLst/>
                <a:latin typeface="Liberation Mono"/>
              </a:rPr>
              <a:t>]</a:t>
            </a:r>
            <a:r>
              <a:rPr lang="en-US" sz="2000" dirty="0">
                <a:solidFill>
                  <a:srgbClr val="999999"/>
                </a:solidFill>
                <a:latin typeface="Liberation Mono"/>
              </a:rPr>
              <a:t> </a:t>
            </a:r>
            <a:r>
              <a:rPr lang="en-US" sz="2000" b="0" i="0" dirty="0">
                <a:solidFill>
                  <a:srgbClr val="000000"/>
                </a:solidFill>
                <a:effectLst/>
                <a:latin typeface="Liberation Mono"/>
              </a:rPr>
              <a:t> </a:t>
            </a: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 </a:t>
            </a:r>
            <a:r>
              <a:rPr lang="en-US" sz="2000" dirty="0">
                <a:solidFill>
                  <a:srgbClr val="999999"/>
                </a:solidFill>
                <a:latin typeface="Liberation Mono"/>
              </a:rPr>
              <a:t>(</a:t>
            </a:r>
            <a:r>
              <a:rPr lang="en-US" sz="2000" b="0" i="1" dirty="0">
                <a:solidFill>
                  <a:srgbClr val="000000"/>
                </a:solidFill>
                <a:effectLst/>
                <a:latin typeface="Liberation Mono"/>
              </a:rPr>
              <a:t>expr1, expr2, . . .</a:t>
            </a:r>
            <a:r>
              <a:rPr lang="en-US" sz="2000" b="0" i="0" dirty="0">
                <a:solidFill>
                  <a:srgbClr val="999999"/>
                </a:solidFill>
                <a:effectLst/>
                <a:latin typeface="Liberation Mono"/>
              </a:rPr>
              <a:t> )</a:t>
            </a:r>
            <a:endParaRPr lang="en-US" sz="2000" dirty="0">
              <a:solidFill>
                <a:srgbClr val="000000"/>
              </a:solidFill>
              <a:latin typeface="Liberation Mono"/>
            </a:endParaRPr>
          </a:p>
          <a:p>
            <a:pPr marL="723900"/>
            <a:r>
              <a:rPr lang="en-US" sz="2000" b="0" i="0" dirty="0">
                <a:solidFill>
                  <a:srgbClr val="A67F59"/>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1" dirty="0">
                <a:solidFill>
                  <a:srgbClr val="000000"/>
                </a:solidFill>
                <a:effectLst/>
                <a:latin typeface="Liberation Mono"/>
              </a:rPr>
              <a:t>subquery</a:t>
            </a:r>
            <a:r>
              <a:rPr lang="en-US" sz="2000" b="0" i="0" dirty="0">
                <a:solidFill>
                  <a:srgbClr val="999999"/>
                </a:solidFill>
                <a:effectLst/>
                <a:latin typeface="Liberation Mono"/>
              </a:rPr>
              <a:t>)</a:t>
            </a:r>
            <a:endParaRPr lang="en-US" sz="2000" b="0" i="0" dirty="0">
              <a:solidFill>
                <a:srgbClr val="000000"/>
              </a:solidFill>
              <a:effectLst/>
              <a:latin typeface="Liberation Mono"/>
            </a:endParaRPr>
          </a:p>
          <a:p>
            <a:pPr marL="723900"/>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expr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A67F59"/>
                </a:solidFill>
                <a:effectLst/>
                <a:latin typeface="Liberation Mono"/>
              </a:rPr>
              <a:t>NOT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dirty="0">
                <a:solidFill>
                  <a:srgbClr val="0077AA"/>
                </a:solidFill>
                <a:latin typeface="Liberation Mono"/>
              </a:rPr>
              <a:t>BETWEEN</a:t>
            </a:r>
            <a:r>
              <a:rPr lang="en-US" sz="2000" b="0" i="0" dirty="0">
                <a:solidFill>
                  <a:srgbClr val="000000"/>
                </a:solidFill>
                <a:effectLst/>
                <a:latin typeface="Liberation Mono"/>
              </a:rPr>
              <a:t> </a:t>
            </a:r>
            <a:r>
              <a:rPr lang="en-US" sz="2000" b="0" i="1" dirty="0">
                <a:solidFill>
                  <a:srgbClr val="000000"/>
                </a:solidFill>
                <a:effectLst/>
                <a:latin typeface="Liberation Mono"/>
              </a:rPr>
              <a:t>expr1 </a:t>
            </a:r>
            <a:r>
              <a:rPr lang="en-US" sz="2000" dirty="0">
                <a:solidFill>
                  <a:srgbClr val="0077AA"/>
                </a:solidFill>
                <a:latin typeface="Liberation Mono"/>
              </a:rPr>
              <a:t>AND</a:t>
            </a:r>
            <a:r>
              <a:rPr lang="en-US" sz="2000" b="0" i="1" dirty="0">
                <a:solidFill>
                  <a:srgbClr val="000000"/>
                </a:solidFill>
                <a:effectLst/>
                <a:latin typeface="Liberation Mono"/>
              </a:rPr>
              <a:t> expr2</a:t>
            </a:r>
          </a:p>
          <a:p>
            <a:pPr indent="12700"/>
            <a:endParaRPr lang="en-US" sz="800" b="0" i="0" dirty="0">
              <a:solidFill>
                <a:srgbClr val="999999"/>
              </a:solidFill>
              <a:effectLst/>
              <a:latin typeface="Liberation Mono"/>
            </a:endParaRPr>
          </a:p>
          <a:p>
            <a:pPr marL="450850" indent="-450850">
              <a:buFont typeface="+mj-lt"/>
              <a:buAutoNum type="arabicPeriod" startAt="5"/>
            </a:pPr>
            <a:r>
              <a:rPr lang="en-IN" sz="2200" b="1" i="1" dirty="0">
                <a:solidFill>
                  <a:schemeClr val="accent6">
                    <a:lumMod val="75000"/>
                  </a:schemeClr>
                </a:solidFill>
                <a:latin typeface="Liberation Mono"/>
              </a:rPr>
              <a:t>logical_operators</a:t>
            </a:r>
          </a:p>
          <a:p>
            <a:pPr marL="536575"/>
            <a:r>
              <a:rPr lang="en-IN" sz="2000" dirty="0">
                <a:latin typeface="Liberation Mono"/>
              </a:rPr>
              <a:t>{</a:t>
            </a:r>
            <a:r>
              <a:rPr lang="en-IN" sz="2000" dirty="0">
                <a:solidFill>
                  <a:srgbClr val="A67F59"/>
                </a:solidFill>
                <a:latin typeface="Liberation Mono"/>
              </a:rPr>
              <a:t> AND</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&amp;&amp;</a:t>
            </a:r>
            <a:r>
              <a:rPr lang="en-IN" sz="2000" b="0" i="0" dirty="0">
                <a:solidFill>
                  <a:srgbClr val="000000"/>
                </a:solidFill>
                <a:effectLst/>
                <a:latin typeface="Liberation Mono"/>
              </a:rPr>
              <a:t>  </a:t>
            </a:r>
            <a:r>
              <a:rPr lang="en-IN" sz="2000" b="0" i="0" dirty="0">
                <a:effectLst/>
                <a:latin typeface="Liberation Mono"/>
              </a:rPr>
              <a:t>}</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effectLst/>
                <a:latin typeface="Liberation Mono"/>
              </a:rPr>
              <a:t>{</a:t>
            </a:r>
            <a:r>
              <a:rPr lang="en-IN" sz="2000" b="0" i="0" dirty="0">
                <a:solidFill>
                  <a:schemeClr val="bg1">
                    <a:lumMod val="65000"/>
                  </a:schemeClr>
                </a:solidFill>
                <a:effectLst/>
                <a:latin typeface="Liberation Mono"/>
              </a:rPr>
              <a:t>  </a:t>
            </a:r>
            <a:r>
              <a:rPr lang="en-IN" sz="2000" dirty="0">
                <a:solidFill>
                  <a:srgbClr val="A67F59"/>
                </a:solidFill>
                <a:latin typeface="Liberation Mono"/>
              </a:rPr>
              <a:t>OR</a:t>
            </a:r>
            <a:r>
              <a:rPr lang="en-IN" sz="2000" b="0" i="0" dirty="0">
                <a:solidFill>
                  <a:srgbClr val="000000"/>
                </a:solidFill>
                <a:effectLst/>
                <a:latin typeface="Liberation Mono"/>
              </a:rPr>
              <a:t> </a:t>
            </a:r>
            <a:r>
              <a:rPr lang="en-IN" sz="2000" b="0" i="0" dirty="0">
                <a:solidFill>
                  <a:schemeClr val="bg1">
                    <a:lumMod val="65000"/>
                  </a:schemeClr>
                </a:solidFill>
                <a:effectLst/>
                <a:latin typeface="Liberation Mono"/>
              </a:rPr>
              <a:t>| </a:t>
            </a:r>
            <a:r>
              <a:rPr lang="en-IN" sz="2000" b="0" i="0" dirty="0">
                <a:solidFill>
                  <a:srgbClr val="A67F59"/>
                </a:solidFill>
                <a:effectLst/>
                <a:latin typeface="Liberation Mono"/>
              </a:rPr>
              <a:t>||</a:t>
            </a:r>
            <a:r>
              <a:rPr lang="en-IN" sz="2000" dirty="0">
                <a:solidFill>
                  <a:schemeClr val="bg1">
                    <a:lumMod val="65000"/>
                  </a:schemeClr>
                </a:solidFill>
                <a:latin typeface="Liberation Mono"/>
              </a:rPr>
              <a:t> </a:t>
            </a:r>
            <a:r>
              <a:rPr lang="en-IN" sz="2000" dirty="0">
                <a:latin typeface="Liberation Mono"/>
              </a:rPr>
              <a:t>}</a:t>
            </a:r>
          </a:p>
          <a:p>
            <a:endParaRPr lang="en-IN" sz="800" dirty="0">
              <a:solidFill>
                <a:schemeClr val="accent6">
                  <a:lumMod val="75000"/>
                </a:schemeClr>
              </a:solidFill>
              <a:latin typeface="Liberation Mono"/>
            </a:endParaRPr>
          </a:p>
          <a:p>
            <a:pPr marL="457200" indent="-457200">
              <a:buFont typeface="+mj-lt"/>
              <a:buAutoNum type="arabicPeriod" startAt="6"/>
            </a:pPr>
            <a:r>
              <a:rPr lang="en-IN" sz="2200" b="1" i="1" dirty="0">
                <a:solidFill>
                  <a:schemeClr val="accent6">
                    <a:lumMod val="75000"/>
                  </a:schemeClr>
                </a:solidFill>
                <a:latin typeface="Liberation Mono"/>
              </a:rPr>
              <a:t>assignment _operator</a:t>
            </a:r>
          </a:p>
          <a:p>
            <a:pPr marL="531813"/>
            <a:r>
              <a:rPr lang="en-US" sz="2000" b="0" i="0" dirty="0">
                <a:solidFill>
                  <a:srgbClr val="A67F59"/>
                </a:solidFill>
                <a:effectLst/>
                <a:latin typeface="Liberation Mono"/>
              </a:rPr>
              <a:t>=</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0000"/>
                </a:solidFill>
                <a:effectLst/>
                <a:latin typeface="Liberation Mono"/>
              </a:rPr>
              <a:t>assignment</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0" dirty="0">
                <a:solidFill>
                  <a:srgbClr val="A67F59"/>
                </a:solidFill>
                <a:effectLst/>
                <a:latin typeface="Liberation Mono"/>
              </a:rPr>
              <a:t>:=</a:t>
            </a:r>
            <a:endParaRPr lang="en-IN" sz="2000" dirty="0"/>
          </a:p>
        </p:txBody>
      </p:sp>
      <p:sp>
        <p:nvSpPr>
          <p:cNvPr id="7" name="TextBox 6">
            <a:extLst>
              <a:ext uri="{FF2B5EF4-FFF2-40B4-BE49-F238E27FC236}">
                <a16:creationId xmlns:a16="http://schemas.microsoft.com/office/drawing/2014/main" id="{A08381A2-7F69-4019-8ED4-5714712285C5}"/>
              </a:ext>
            </a:extLst>
          </p:cNvPr>
          <p:cNvSpPr txBox="1"/>
          <p:nvPr/>
        </p:nvSpPr>
        <p:spPr>
          <a:xfrm>
            <a:off x="5519936" y="602104"/>
            <a:ext cx="6480720" cy="738664"/>
          </a:xfrm>
          <a:prstGeom prst="rect">
            <a:avLst/>
          </a:prstGeom>
          <a:noFill/>
        </p:spPr>
        <p:txBody>
          <a:bodyPr wrap="square">
            <a:spAutoFit/>
          </a:bodyPr>
          <a:lstStyle/>
          <a:p>
            <a:r>
              <a:rPr lang="en-IN" sz="2100" dirty="0">
                <a:solidFill>
                  <a:srgbClr val="0099FF"/>
                </a:solidFill>
                <a:latin typeface="Arial" panose="020B0604020202020204" pitchFamily="34" charset="0"/>
                <a:cs typeface="Arial" panose="020B0604020202020204" pitchFamily="34" charset="0"/>
              </a:rPr>
              <a:t>operand meaning</a:t>
            </a:r>
            <a:r>
              <a:rPr lang="en-IN" sz="2100" dirty="0">
                <a:latin typeface="Arial" panose="020B0604020202020204" pitchFamily="34" charset="0"/>
                <a:cs typeface="Arial" panose="020B0604020202020204" pitchFamily="34" charset="0"/>
              </a:rPr>
              <a:t>: the quantity on which an operation is to be done.</a:t>
            </a:r>
          </a:p>
        </p:txBody>
      </p:sp>
      <p:sp>
        <p:nvSpPr>
          <p:cNvPr id="11" name="TextBox 10">
            <a:extLst>
              <a:ext uri="{FF2B5EF4-FFF2-40B4-BE49-F238E27FC236}">
                <a16:creationId xmlns:a16="http://schemas.microsoft.com/office/drawing/2014/main" id="{FDF9ED3F-3F2E-4705-BBE7-E6F2CC96854B}"/>
              </a:ext>
            </a:extLst>
          </p:cNvPr>
          <p:cNvSpPr txBox="1"/>
          <p:nvPr/>
        </p:nvSpPr>
        <p:spPr>
          <a:xfrm>
            <a:off x="6744072" y="1494640"/>
            <a:ext cx="5040560" cy="3046988"/>
          </a:xfrm>
          <a:prstGeom prst="rect">
            <a:avLst/>
          </a:prstGeom>
          <a:noFill/>
        </p:spPr>
        <p:txBody>
          <a:bodyPr wrap="square">
            <a:spAutoFit/>
          </a:bodyPr>
          <a:lstStyle/>
          <a:p>
            <a:r>
              <a:rPr lang="en-IN" sz="2200" dirty="0">
                <a:solidFill>
                  <a:srgbClr val="FF0000"/>
                </a:solidFill>
                <a:latin typeface="Liberation Mono"/>
              </a:rPr>
              <a:t>e.g.</a:t>
            </a:r>
          </a:p>
          <a:p>
            <a:endParaRPr lang="en-IN" sz="400" dirty="0">
              <a:solidFill>
                <a:srgbClr val="FF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operand1</a:t>
            </a:r>
            <a:r>
              <a:rPr lang="en-IN" sz="2200" b="0" i="0" dirty="0">
                <a:solidFill>
                  <a:srgbClr val="000000"/>
                </a:solidFill>
                <a:effectLst/>
                <a:latin typeface="Liberation Mono"/>
              </a:rPr>
              <a:t> </a:t>
            </a:r>
            <a:r>
              <a:rPr lang="en-IN" sz="2200" dirty="0">
                <a:solidFill>
                  <a:srgbClr val="A67F59"/>
                </a:solidFill>
                <a:latin typeface="Liberation Mono"/>
              </a:rPr>
              <a:t>=</a:t>
            </a:r>
            <a:r>
              <a:rPr lang="en-IN" sz="2200" b="1" i="1" dirty="0">
                <a:solidFill>
                  <a:schemeClr val="accent6">
                    <a:lumMod val="75000"/>
                  </a:schemeClr>
                </a:solidFill>
                <a:latin typeface="Liberation Mono"/>
              </a:rPr>
              <a:t> </a:t>
            </a:r>
            <a:r>
              <a:rPr lang="en-IN" sz="2200" i="1" dirty="0">
                <a:solidFill>
                  <a:srgbClr val="000000"/>
                </a:solidFill>
                <a:latin typeface="Liberation Mono"/>
              </a:rPr>
              <a:t>operand2</a:t>
            </a:r>
          </a:p>
          <a:p>
            <a:pPr marL="457200" indent="-457200">
              <a:buFont typeface="+mj-lt"/>
              <a:buAutoNum type="arabicPeriod"/>
            </a:pPr>
            <a:endParaRPr lang="en-IN" sz="600" i="1" dirty="0">
              <a:solidFill>
                <a:srgbClr val="000000"/>
              </a:solidFill>
              <a:latin typeface="Liberation Mono"/>
            </a:endParaRPr>
          </a:p>
          <a:p>
            <a:pPr marL="457200" indent="-457200">
              <a:buFont typeface="+mj-lt"/>
              <a:buAutoNum type="arabicPeriod"/>
            </a:pPr>
            <a:r>
              <a:rPr lang="en-IN" sz="2200" i="1" dirty="0">
                <a:solidFill>
                  <a:srgbClr val="000000"/>
                </a:solidFill>
                <a:latin typeface="Liberation Mono"/>
              </a:rPr>
              <a:t>operand </a:t>
            </a:r>
            <a:r>
              <a:rPr lang="en-IN" sz="2200" dirty="0">
                <a:solidFill>
                  <a:srgbClr val="A67F59"/>
                </a:solidFill>
                <a:latin typeface="Liberation Mono"/>
              </a:rPr>
              <a:t>IS</a:t>
            </a:r>
            <a:r>
              <a:rPr lang="en-US" sz="2200" b="0" i="0" dirty="0">
                <a:solidFill>
                  <a:srgbClr val="999999"/>
                </a:solidFill>
                <a:effectLst/>
                <a:latin typeface="Liberation Mono"/>
              </a:rPr>
              <a:t> [</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IN" sz="2200" i="1" dirty="0">
                <a:solidFill>
                  <a:srgbClr val="000000"/>
                </a:solidFill>
                <a:latin typeface="Liberation Mono"/>
              </a:rPr>
              <a:t> </a:t>
            </a:r>
            <a:r>
              <a:rPr lang="en-IN" sz="2200" i="1" dirty="0">
                <a:solidFill>
                  <a:schemeClr val="accent4">
                    <a:lumMod val="50000"/>
                  </a:schemeClr>
                </a:solidFill>
                <a:latin typeface="Liberation Mono"/>
                <a:cs typeface="Arial" panose="020B0604020202020204" pitchFamily="34" charset="0"/>
              </a:rPr>
              <a:t>NULL</a:t>
            </a:r>
          </a:p>
          <a:p>
            <a:pPr marL="457200" indent="-457200">
              <a:buFont typeface="+mj-lt"/>
              <a:buAutoNum type="arabicPeriod"/>
            </a:pPr>
            <a:endParaRPr lang="en-IN" sz="600" i="1" dirty="0">
              <a:solidFill>
                <a:srgbClr val="990055"/>
              </a:solidFill>
              <a:latin typeface="Liberation Mono"/>
            </a:endParaRPr>
          </a:p>
          <a:p>
            <a:pPr marL="457200" indent="-457200">
              <a:buFont typeface="+mj-lt"/>
              <a:buAutoNum type="arabicPeriod"/>
            </a:pPr>
            <a:r>
              <a:rPr lang="en-IN" sz="2200" i="1" dirty="0">
                <a:solidFill>
                  <a:srgbClr val="000000"/>
                </a:solidFill>
                <a:latin typeface="Liberation Mono"/>
              </a:rPr>
              <a:t>operand</a:t>
            </a:r>
            <a:r>
              <a:rPr lang="en-IN" sz="2200" i="1" dirty="0">
                <a:solidFill>
                  <a:srgbClr val="990055"/>
                </a:solidFill>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 </a:t>
            </a:r>
            <a:r>
              <a:rPr lang="en-US" sz="2200" dirty="0">
                <a:solidFill>
                  <a:srgbClr val="0077AA"/>
                </a:solidFill>
                <a:latin typeface="Liberation Mono"/>
              </a:rPr>
              <a:t>LIKE </a:t>
            </a:r>
            <a:r>
              <a:rPr lang="en-US" sz="2200" dirty="0">
                <a:solidFill>
                  <a:srgbClr val="669900"/>
                </a:solidFill>
                <a:latin typeface="Liberation Mono"/>
              </a:rPr>
              <a:t>'pattern'</a:t>
            </a:r>
          </a:p>
          <a:p>
            <a:pPr marL="457200" indent="-457200">
              <a:buFont typeface="+mj-lt"/>
              <a:buAutoNum type="arabicPeriod"/>
            </a:pPr>
            <a:endParaRPr lang="en-IN" sz="600" dirty="0">
              <a:solidFill>
                <a:srgbClr val="669900"/>
              </a:solidFill>
              <a:latin typeface="Liberation Mono"/>
            </a:endParaRPr>
          </a:p>
          <a:p>
            <a:pPr marL="457200" indent="-457200">
              <a:buFont typeface="+mj-lt"/>
              <a:buAutoNum type="arabicPeriod"/>
            </a:pPr>
            <a:r>
              <a:rPr lang="en-IN" sz="2200" b="0" i="1" dirty="0">
                <a:solidFill>
                  <a:srgbClr val="000000"/>
                </a:solidFill>
                <a:effectLst/>
                <a:latin typeface="Liberation Mono"/>
              </a:rPr>
              <a:t>expr</a:t>
            </a:r>
            <a:r>
              <a:rPr lang="en-IN" sz="2200" b="0" i="0" dirty="0">
                <a:solidFill>
                  <a:srgbClr val="000000"/>
                </a:solidFill>
                <a:effectLst/>
                <a:latin typeface="Liberation Mono"/>
              </a:rPr>
              <a:t> </a:t>
            </a:r>
            <a:r>
              <a:rPr lang="en-IN" sz="2200" dirty="0">
                <a:solidFill>
                  <a:srgbClr val="A67F59"/>
                </a:solidFill>
                <a:latin typeface="Liberation Mono"/>
              </a:rPr>
              <a:t>AND</a:t>
            </a:r>
            <a:r>
              <a:rPr lang="en-IN" sz="2200" b="0" i="0" dirty="0">
                <a:solidFill>
                  <a:srgbClr val="000000"/>
                </a:solidFill>
                <a:effectLst/>
                <a:latin typeface="Liberation Mono"/>
              </a:rPr>
              <a:t> </a:t>
            </a:r>
            <a:r>
              <a:rPr lang="en-IN" sz="2200" b="0" i="1" dirty="0">
                <a:solidFill>
                  <a:srgbClr val="000000"/>
                </a:solidFill>
                <a:effectLst/>
                <a:latin typeface="Liberation Mono"/>
              </a:rPr>
              <a:t>expr</a:t>
            </a:r>
          </a:p>
          <a:p>
            <a:pPr marL="457200" indent="-457200">
              <a:buFont typeface="+mj-lt"/>
              <a:buAutoNum type="arabicPeriod"/>
            </a:pPr>
            <a:endParaRPr lang="en-IN" sz="600" b="0" i="1" dirty="0">
              <a:solidFill>
                <a:srgbClr val="000000"/>
              </a:solidFill>
              <a:effectLst/>
              <a:latin typeface="Liberation Mono"/>
            </a:endParaRPr>
          </a:p>
          <a:p>
            <a:pPr marL="457200" indent="-457200">
              <a:buFont typeface="+mj-lt"/>
              <a:buAutoNum type="arabicPeriod"/>
            </a:pPr>
            <a:r>
              <a:rPr lang="en-IN" sz="2200" i="1" dirty="0">
                <a:solidFill>
                  <a:srgbClr val="000000"/>
                </a:solidFill>
                <a:latin typeface="Liberation Mono"/>
              </a:rPr>
              <a:t>Operand := 1001</a:t>
            </a:r>
          </a:p>
        </p:txBody>
      </p:sp>
      <p:sp>
        <p:nvSpPr>
          <p:cNvPr id="8" name="TextBox 7">
            <a:extLst>
              <a:ext uri="{FF2B5EF4-FFF2-40B4-BE49-F238E27FC236}">
                <a16:creationId xmlns:a16="http://schemas.microsoft.com/office/drawing/2014/main" id="{EB14A369-DDE1-4AD9-907B-15B7B2FACC2C}"/>
              </a:ext>
            </a:extLst>
          </p:cNvPr>
          <p:cNvSpPr txBox="1"/>
          <p:nvPr/>
        </p:nvSpPr>
        <p:spPr>
          <a:xfrm>
            <a:off x="6744072" y="4725144"/>
            <a:ext cx="504056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DIV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990055"/>
                </a:solidFill>
                <a:latin typeface="Liberation Mono"/>
              </a:rPr>
              <a:t>23</a:t>
            </a:r>
            <a:r>
              <a:rPr lang="en-IN" dirty="0">
                <a:latin typeface="Liberation Mono"/>
              </a:rPr>
              <a:t> / </a:t>
            </a:r>
            <a:r>
              <a:rPr lang="en-IN" dirty="0">
                <a:solidFill>
                  <a:srgbClr val="990055"/>
                </a:solidFill>
                <a:latin typeface="Liberation Mono"/>
              </a:rPr>
              <a:t>6</a:t>
            </a:r>
            <a:r>
              <a:rPr lang="en-IN" dirty="0">
                <a:latin typeface="Liberation Mono"/>
              </a:rPr>
              <a:t> ;		</a:t>
            </a:r>
            <a:r>
              <a:rPr lang="en-IN" dirty="0">
                <a:solidFill>
                  <a:srgbClr val="669900"/>
                </a:solidFill>
                <a:latin typeface="Liberation Mono"/>
              </a:rPr>
              <a:t>#</a:t>
            </a:r>
            <a:r>
              <a:rPr lang="en-US" sz="1800" dirty="0">
                <a:solidFill>
                  <a:srgbClr val="669900"/>
                </a:solidFill>
                <a:latin typeface="Liberation Mono"/>
              </a:rPr>
              <a:t>3 .8333</a:t>
            </a:r>
            <a:endParaRPr lang="en-IN" dirty="0">
              <a:latin typeface="Liberation Mono"/>
            </a:endParaRPr>
          </a:p>
        </p:txBody>
      </p:sp>
      <p:sp>
        <p:nvSpPr>
          <p:cNvPr id="10" name="Rectangle 9">
            <a:extLst>
              <a:ext uri="{FF2B5EF4-FFF2-40B4-BE49-F238E27FC236}">
                <a16:creationId xmlns:a16="http://schemas.microsoft.com/office/drawing/2014/main" id="{0703D2A1-4BEC-48A2-BCBA-A01711AD7BEC}"/>
              </a:ext>
            </a:extLst>
          </p:cNvPr>
          <p:cNvSpPr/>
          <p:nvPr/>
        </p:nvSpPr>
        <p:spPr>
          <a:xfrm>
            <a:off x="6745064" y="5678101"/>
            <a:ext cx="4608512"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800" dirty="0">
                <a:solidFill>
                  <a:srgbClr val="006C86"/>
                </a:solidFill>
                <a:latin typeface="Arial" panose="020B0604020202020204" pitchFamily="34" charset="0"/>
                <a:cs typeface="Arial" panose="020B0604020202020204" pitchFamily="34" charset="0"/>
              </a:rPr>
              <a:t>AND has higher precedence than OR.</a:t>
            </a:r>
            <a:endParaRPr lang="en-IN" sz="1800" dirty="0">
              <a:solidFill>
                <a:srgbClr val="006C8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88585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
        <p:nvSpPr>
          <p:cNvPr id="3" name="Rectangle 2"/>
          <p:cNvSpPr/>
          <p:nvPr/>
        </p:nvSpPr>
        <p:spPr>
          <a:xfrm>
            <a:off x="335360" y="3286125"/>
            <a:ext cx="11377264" cy="1015663"/>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"Strings are automatically converted to numbers and numbers to strings as necessary." This means that in order to compare a string to a number, it tries to parse a number from the start of the string. In this case there is no number there, so it converts to 0, and 0 = 0 is true.</a:t>
            </a:r>
          </a:p>
        </p:txBody>
      </p:sp>
      <p:sp>
        <p:nvSpPr>
          <p:cNvPr id="5" name="TextBox 4">
            <a:extLst>
              <a:ext uri="{FF2B5EF4-FFF2-40B4-BE49-F238E27FC236}">
                <a16:creationId xmlns:a16="http://schemas.microsoft.com/office/drawing/2014/main" id="{DE28079E-8839-464A-9518-397B5BBE074B}"/>
              </a:ext>
            </a:extLst>
          </p:cNvPr>
          <p:cNvSpPr txBox="1"/>
          <p:nvPr/>
        </p:nvSpPr>
        <p:spPr>
          <a:xfrm>
            <a:off x="335360" y="44624"/>
            <a:ext cx="2736304" cy="9679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r>
              <a:rPr lang="en-IN" sz="2000" b="0" i="0" dirty="0">
                <a:solidFill>
                  <a:srgbClr val="4A4A4A"/>
                </a:solidFill>
                <a:effectLst/>
                <a:latin typeface="Liberation Mono"/>
              </a:rPr>
              <a:t>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p>
          <a:p>
            <a:pPr marL="285750" indent="-285750" algn="just">
              <a:lnSpc>
                <a:spcPct val="150000"/>
              </a:lnSpc>
              <a:buFont typeface="Arial" panose="020B0604020202020204" pitchFamily="34" charset="0"/>
              <a:buChar char="•"/>
            </a:pPr>
            <a:r>
              <a:rPr lang="en-IN" sz="2000" dirty="0">
                <a:solidFill>
                  <a:srgbClr val="0077AA"/>
                </a:solidFill>
                <a:latin typeface="Liberation Mono"/>
              </a:rPr>
              <a:t>WHERE</a:t>
            </a:r>
            <a:r>
              <a:rPr lang="en-IN" sz="2000" b="0" i="0" dirty="0">
                <a:solidFill>
                  <a:srgbClr val="4A4A4A"/>
                </a:solidFill>
                <a:effectLst/>
                <a:latin typeface="Liberation Mono"/>
              </a:rPr>
              <a:t> col </a:t>
            </a:r>
            <a:r>
              <a:rPr lang="en-IN" sz="2000" dirty="0">
                <a:solidFill>
                  <a:srgbClr val="A67F59"/>
                </a:solidFill>
                <a:latin typeface="Liberation Mono"/>
              </a:rPr>
              <a:t>&lt;</a:t>
            </a:r>
            <a:r>
              <a:rPr lang="en-IN" sz="2000" b="0" i="0" dirty="0">
                <a:solidFill>
                  <a:srgbClr val="4A4A4A"/>
                </a:solidFill>
                <a:effectLst/>
                <a:latin typeface="Liberation Mono"/>
              </a:rPr>
              <a:t> </a:t>
            </a:r>
            <a:r>
              <a:rPr lang="en-IN" dirty="0">
                <a:solidFill>
                  <a:srgbClr val="990055"/>
                </a:solidFill>
                <a:latin typeface="Liberation Mono"/>
              </a:rPr>
              <a:t>16</a:t>
            </a:r>
            <a:r>
              <a:rPr lang="en-IN" sz="2000" b="0" i="0" dirty="0">
                <a:solidFill>
                  <a:srgbClr val="4A4A4A"/>
                </a:solidFill>
                <a:effectLst/>
                <a:latin typeface="Liberation Mono"/>
              </a:rPr>
              <a:t> </a:t>
            </a:r>
            <a:r>
              <a:rPr lang="en-IN" sz="2000" dirty="0">
                <a:solidFill>
                  <a:srgbClr val="A67F59"/>
                </a:solidFill>
                <a:latin typeface="Liberation Mono"/>
              </a:rPr>
              <a:t>/</a:t>
            </a:r>
            <a:r>
              <a:rPr lang="en-IN" sz="2000" b="0" i="0" dirty="0">
                <a:solidFill>
                  <a:srgbClr val="4A4A4A"/>
                </a:solidFill>
                <a:effectLst/>
                <a:latin typeface="Liberation Mono"/>
              </a:rPr>
              <a:t> </a:t>
            </a:r>
            <a:r>
              <a:rPr lang="en-IN" dirty="0">
                <a:solidFill>
                  <a:srgbClr val="990055"/>
                </a:solidFill>
                <a:latin typeface="Liberation Mono"/>
              </a:rPr>
              <a:t>4</a:t>
            </a:r>
          </a:p>
        </p:txBody>
      </p:sp>
      <p:sp>
        <p:nvSpPr>
          <p:cNvPr id="6" name="TextBox 5">
            <a:extLst>
              <a:ext uri="{FF2B5EF4-FFF2-40B4-BE49-F238E27FC236}">
                <a16:creationId xmlns:a16="http://schemas.microsoft.com/office/drawing/2014/main" id="{2D9EB8A6-0062-401F-A4B8-7471EE2B6EBD}"/>
              </a:ext>
            </a:extLst>
          </p:cNvPr>
          <p:cNvSpPr txBox="1"/>
          <p:nvPr/>
        </p:nvSpPr>
        <p:spPr>
          <a:xfrm>
            <a:off x="335360" y="1502724"/>
            <a:ext cx="1137726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latin typeface="Liberation Mono"/>
              </a:rPr>
              <a:t>1, </a:t>
            </a:r>
            <a:r>
              <a:rPr lang="en-IN" dirty="0">
                <a:solidFill>
                  <a:srgbClr val="39AE0A"/>
                </a:solidFill>
                <a:latin typeface="Liberation Mono"/>
              </a:rPr>
              <a:t>"saleel"</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349009309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expressions</a:t>
            </a:r>
            <a:endParaRPr lang="en-IN" sz="3200" i="1" dirty="0">
              <a:solidFill>
                <a:srgbClr val="FF9900"/>
              </a:solidFill>
              <a:latin typeface="Arial" pitchFamily="34" charset="0"/>
              <a:cs typeface="Arial" pitchFamily="34" charset="0"/>
            </a:endParaRPr>
          </a:p>
        </p:txBody>
      </p:sp>
      <p:sp>
        <p:nvSpPr>
          <p:cNvPr id="12" name="Rectangle 11"/>
          <p:cNvSpPr/>
          <p:nvPr/>
        </p:nvSpPr>
        <p:spPr>
          <a:xfrm>
            <a:off x="711874" y="830060"/>
            <a:ext cx="4592038"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695400" y="1356398"/>
            <a:ext cx="88392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2</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3</a:t>
            </a:r>
            <a:r>
              <a:rPr lang="en-US" sz="2000" dirty="0">
                <a:solidFill>
                  <a:srgbClr val="000000"/>
                </a:solidFill>
                <a:latin typeface="Liberation Mono"/>
              </a:rPr>
              <a:t>,</a:t>
            </a:r>
            <a:r>
              <a:rPr lang="en-US" sz="2000" b="1" i="1" dirty="0">
                <a:solidFill>
                  <a:srgbClr val="0077AA"/>
                </a:solidFill>
                <a:latin typeface="Liberation Mono"/>
              </a:rPr>
              <a:t> A</a:t>
            </a:r>
            <a:r>
              <a:rPr lang="en-US" sz="2000" baseline="-25000" dirty="0">
                <a:solidFill>
                  <a:srgbClr val="0077AA"/>
                </a:solidFill>
                <a:latin typeface="Liberation Mono"/>
              </a:rPr>
              <a:t>4</a:t>
            </a:r>
            <a:r>
              <a:rPr lang="en-US" sz="2000" dirty="0">
                <a:solidFill>
                  <a:srgbClr val="000000"/>
                </a:solidFill>
                <a:latin typeface="Liberation Mono"/>
              </a:rPr>
              <a:t>,</a:t>
            </a:r>
            <a:r>
              <a:rPr lang="en-US" sz="2000" dirty="0">
                <a:solidFill>
                  <a:srgbClr val="0077AA"/>
                </a:solidFill>
                <a:latin typeface="Liberation Mono"/>
              </a:rPr>
              <a:t> expressions</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p>
        </p:txBody>
      </p:sp>
      <p:sp>
        <p:nvSpPr>
          <p:cNvPr id="6" name="Rectangle 5"/>
          <p:cNvSpPr/>
          <p:nvPr/>
        </p:nvSpPr>
        <p:spPr>
          <a:xfrm>
            <a:off x="695400" y="1987398"/>
            <a:ext cx="2340000" cy="461985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1001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IN" dirty="0">
                <a:solidFill>
                  <a:srgbClr val="669900"/>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'a1'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669900"/>
                </a:solidFill>
                <a:latin typeface="Liberation Mono"/>
              </a:rPr>
              <a:t>'1a'</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'a1'</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'1a'</a:t>
            </a:r>
            <a:r>
              <a:rPr lang="en-IN" dirty="0">
                <a:latin typeface="Liberation Mono"/>
              </a:rPr>
              <a:t> </a:t>
            </a:r>
            <a:r>
              <a:rPr lang="en-US" dirty="0">
                <a:solidFill>
                  <a:srgbClr val="A67F59"/>
                </a:solidFill>
                <a:latin typeface="Liberation Mono"/>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p:txBody>
      </p:sp>
      <p:sp>
        <p:nvSpPr>
          <p:cNvPr id="10" name="TextBox 9">
            <a:extLst>
              <a:ext uri="{FF2B5EF4-FFF2-40B4-BE49-F238E27FC236}">
                <a16:creationId xmlns:a16="http://schemas.microsoft.com/office/drawing/2014/main" id="{BF021BEA-1BAC-4B1F-A667-E14543C77BBD}"/>
              </a:ext>
            </a:extLst>
          </p:cNvPr>
          <p:cNvSpPr txBox="1"/>
          <p:nvPr/>
        </p:nvSpPr>
        <p:spPr>
          <a:xfrm>
            <a:off x="6113673" y="1987398"/>
            <a:ext cx="5514325" cy="25423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sal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1000</a:t>
            </a:r>
            <a:r>
              <a:rPr lang="en-US" dirty="0">
                <a:latin typeface="Liberation Mono"/>
                <a:ea typeface="Times New Roman" panose="02020603050405020304" pitchFamily="18" charset="0"/>
              </a:rPr>
              <a:t> </a:t>
            </a:r>
            <a:r>
              <a:rPr lang="en-US" dirty="0">
                <a:latin typeface="Liberation Mono"/>
              </a:rPr>
              <a:t>AS</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'New Salary'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comm</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latin typeface="Liberation Mono"/>
                <a:ea typeface="Times New Roman" panose="02020603050405020304" pitchFamily="18" charset="0"/>
              </a:rPr>
              <a:t>sal, comm, sal </a:t>
            </a:r>
            <a:r>
              <a:rPr lang="en-US" dirty="0">
                <a:solidFill>
                  <a:srgbClr val="A67F59"/>
                </a:solidFill>
                <a:latin typeface="Liberation Mono"/>
              </a:rPr>
              <a:t>+</a:t>
            </a:r>
            <a:r>
              <a:rPr lang="en-US" dirty="0">
                <a:solidFill>
                  <a:srgbClr val="DD4A68"/>
                </a:solidFill>
                <a:latin typeface="Liberation Mono"/>
                <a:ea typeface="Times New Roman" panose="02020603050405020304" pitchFamily="18" charset="0"/>
              </a:rPr>
              <a:t> </a:t>
            </a:r>
            <a:r>
              <a:rPr lang="en-IN" dirty="0">
                <a:solidFill>
                  <a:srgbClr val="DD4A68"/>
                </a:solidFill>
                <a:latin typeface="Liberation Mono"/>
              </a:rPr>
              <a:t>IFNULL</a:t>
            </a:r>
            <a:r>
              <a:rPr lang="en-US"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comm, </a:t>
            </a:r>
            <a:r>
              <a:rPr lang="en-US" dirty="0">
                <a:solidFill>
                  <a:srgbClr val="990055"/>
                </a:solidFill>
                <a:latin typeface="Liberation Mono"/>
              </a:rPr>
              <a:t>0</a:t>
            </a:r>
            <a:r>
              <a:rPr lang="en-US" dirty="0">
                <a:solidFill>
                  <a:schemeClr val="tx1">
                    <a:lumMod val="65000"/>
                    <a:lumOff val="3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rPr>
              <a:t> ename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 </a:t>
            </a:r>
            <a:r>
              <a:rPr lang="en-IN" dirty="0">
                <a:latin typeface="Liberation Mono"/>
                <a:cs typeface="Arial" pitchFamily="34" charset="0"/>
              </a:rPr>
              <a:t>ename, </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ename </a:t>
            </a:r>
            <a:r>
              <a:rPr lang="en-IN" dirty="0">
                <a:solidFill>
                  <a:srgbClr val="A67F59"/>
                </a:solidFill>
                <a:latin typeface="Liberation Mono"/>
              </a:rPr>
              <a:t>=</a:t>
            </a:r>
            <a:r>
              <a:rPr lang="en-IN" dirty="0">
                <a:solidFill>
                  <a:schemeClr val="tx1">
                    <a:lumMod val="85000"/>
                    <a:lumOff val="15000"/>
                  </a:schemeClr>
                </a:solidFill>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'smith'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IN" dirty="0">
                <a:latin typeface="Liberation Mono"/>
                <a:cs typeface="Arial" pitchFamily="34" charset="0"/>
              </a:rPr>
              <a:t>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c1, c1 </a:t>
            </a:r>
            <a:r>
              <a:rPr lang="en-US" dirty="0">
                <a:solidFill>
                  <a:srgbClr val="A67F59"/>
                </a:solidFill>
                <a:latin typeface="Liberation Mono"/>
              </a:rPr>
              <a:t>/ </a:t>
            </a:r>
            <a:r>
              <a:rPr lang="en-US" dirty="0">
                <a:latin typeface="Liberation Mono"/>
                <a:cs typeface="Arial" pitchFamily="34" charset="0"/>
              </a:rPr>
              <a:t>1 R1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itchFamily="34" charset="0"/>
              </a:rPr>
              <a:t> numberString;</a:t>
            </a:r>
            <a:endParaRPr lang="en-IN" dirty="0">
              <a:latin typeface="Liberation Mono"/>
              <a:cs typeface="Arial" pitchFamily="34" charset="0"/>
            </a:endParaRPr>
          </a:p>
        </p:txBody>
      </p:sp>
      <p:sp>
        <p:nvSpPr>
          <p:cNvPr id="7" name="Rectangle 6">
            <a:extLst>
              <a:ext uri="{FF2B5EF4-FFF2-40B4-BE49-F238E27FC236}">
                <a16:creationId xmlns:a16="http://schemas.microsoft.com/office/drawing/2014/main" id="{3F2F3E05-346E-4EE1-A38F-3ACA0D6CD670}"/>
              </a:ext>
            </a:extLst>
          </p:cNvPr>
          <p:cNvSpPr/>
          <p:nvPr/>
        </p:nvSpPr>
        <p:spPr>
          <a:xfrm>
            <a:off x="3215680" y="1987398"/>
            <a:ext cx="2741858" cy="378885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rgbClr val="669900"/>
                </a:solidFill>
                <a:latin typeface="Liberation Mono"/>
              </a:rPr>
              <a:t> </a:t>
            </a:r>
            <a:r>
              <a:rPr lang="en-US" dirty="0">
                <a:latin typeface="Liberation Mono"/>
              </a:rPr>
              <a:t>;</a:t>
            </a:r>
            <a:endParaRPr lang="en-IN" dirty="0">
              <a:latin typeface="Liberation Mono"/>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-123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2435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IN" dirty="0">
                <a:solidFill>
                  <a:srgbClr val="669900"/>
                </a:solidFill>
                <a:latin typeface="Liberation Mono"/>
              </a:rPr>
              <a:t>'</a:t>
            </a:r>
            <a:r>
              <a:rPr lang="en-US" dirty="0">
                <a:solidFill>
                  <a:srgbClr val="669900"/>
                </a:solidFill>
                <a:latin typeface="Liberation Mono"/>
              </a:rPr>
              <a:t>2435Saleel</a:t>
            </a:r>
            <a:r>
              <a:rPr lang="en-IN" dirty="0">
                <a:solidFill>
                  <a:srgbClr val="669900"/>
                </a:solidFill>
                <a:latin typeface="Liberation Mono"/>
              </a:rPr>
              <a:t>'</a:t>
            </a:r>
            <a:r>
              <a:rPr lang="en-US" dirty="0">
                <a:solidFill>
                  <a:srgbClr val="990055"/>
                </a:solidFill>
                <a:latin typeface="Liberation Mono"/>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latin typeface="Liberation Mono"/>
              </a:rPr>
              <a:t>;</a:t>
            </a:r>
          </a:p>
        </p:txBody>
      </p:sp>
      <p:grpSp>
        <p:nvGrpSpPr>
          <p:cNvPr id="3" name="Group 2">
            <a:extLst>
              <a:ext uri="{FF2B5EF4-FFF2-40B4-BE49-F238E27FC236}">
                <a16:creationId xmlns:a16="http://schemas.microsoft.com/office/drawing/2014/main" id="{DD5AD7AF-DE6C-40AC-A337-1859BE9BD26C}"/>
              </a:ext>
            </a:extLst>
          </p:cNvPr>
          <p:cNvGrpSpPr/>
          <p:nvPr/>
        </p:nvGrpSpPr>
        <p:grpSpPr>
          <a:xfrm>
            <a:off x="6113672" y="4869160"/>
            <a:ext cx="5814975" cy="1768850"/>
            <a:chOff x="5673867" y="4727466"/>
            <a:chExt cx="6254781" cy="1768850"/>
          </a:xfrm>
        </p:grpSpPr>
        <p:sp>
          <p:nvSpPr>
            <p:cNvPr id="8" name="Rectangle 7">
              <a:extLst>
                <a:ext uri="{FF2B5EF4-FFF2-40B4-BE49-F238E27FC236}">
                  <a16:creationId xmlns:a16="http://schemas.microsoft.com/office/drawing/2014/main" id="{3D3A9E5F-89E5-4D5B-9731-CEE159F2D1E1}"/>
                </a:ext>
              </a:extLst>
            </p:cNvPr>
            <p:cNvSpPr/>
            <p:nvPr/>
          </p:nvSpPr>
          <p:spPr>
            <a:xfrm>
              <a:off x="5807968" y="5580571"/>
              <a:ext cx="2340000" cy="880369"/>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p>
          </p:txBody>
        </p:sp>
        <p:sp>
          <p:nvSpPr>
            <p:cNvPr id="11" name="Rectangle 10">
              <a:extLst>
                <a:ext uri="{FF2B5EF4-FFF2-40B4-BE49-F238E27FC236}">
                  <a16:creationId xmlns:a16="http://schemas.microsoft.com/office/drawing/2014/main" id="{72E65894-4C6B-4DD8-B64F-5C8A4310B67C}"/>
                </a:ext>
              </a:extLst>
            </p:cNvPr>
            <p:cNvSpPr/>
            <p:nvPr/>
          </p:nvSpPr>
          <p:spPr>
            <a:xfrm>
              <a:off x="5673867" y="4727466"/>
              <a:ext cx="6254781"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IN" sz="1800" dirty="0">
                  <a:solidFill>
                    <a:srgbClr val="006C86"/>
                  </a:solidFill>
                  <a:latin typeface="Arial" panose="020B0604020202020204" pitchFamily="34" charset="0"/>
                  <a:cs typeface="Arial" panose="020B0604020202020204" pitchFamily="34" charset="0"/>
                </a:rPr>
                <a:t>If any expression evaluated with NULL, returns NULL.</a:t>
              </a:r>
            </a:p>
          </p:txBody>
        </p:sp>
        <p:sp>
          <p:nvSpPr>
            <p:cNvPr id="13" name="TextBox 12">
              <a:extLst>
                <a:ext uri="{FF2B5EF4-FFF2-40B4-BE49-F238E27FC236}">
                  <a16:creationId xmlns:a16="http://schemas.microsoft.com/office/drawing/2014/main" id="{8DD54FC9-E94A-4D24-B544-38FB59B0CF34}"/>
                </a:ext>
              </a:extLst>
            </p:cNvPr>
            <p:cNvSpPr txBox="1"/>
            <p:nvPr/>
          </p:nvSpPr>
          <p:spPr>
            <a:xfrm>
              <a:off x="8238456" y="5615947"/>
              <a:ext cx="2340000" cy="88036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NULL</a:t>
              </a:r>
              <a:r>
                <a:rPr lang="en-US" dirty="0">
                  <a:solidFill>
                    <a:srgbClr val="669900"/>
                  </a:solidFill>
                  <a:latin typeface="Liberation Mono"/>
                </a:rPr>
                <a:t> </a:t>
              </a:r>
              <a:r>
                <a:rPr lang="en-US" dirty="0">
                  <a:latin typeface="Liberation Mono"/>
                </a:rPr>
                <a:t>;</a:t>
              </a:r>
              <a:endParaRPr lang="en-IN" dirty="0">
                <a:latin typeface="Liberation Mono"/>
              </a:endParaRPr>
            </a:p>
          </p:txBody>
        </p:sp>
      </p:grpSp>
    </p:spTree>
    <p:extLst>
      <p:ext uri="{BB962C8B-B14F-4D97-AF65-F5344CB8AC3E}">
        <p14:creationId xmlns:p14="http://schemas.microsoft.com/office/powerpoint/2010/main" val="12567421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identifiers</a:t>
            </a:r>
          </a:p>
        </p:txBody>
      </p:sp>
      <p:sp>
        <p:nvSpPr>
          <p:cNvPr id="5" name="Rectangle 4">
            <a:extLst>
              <a:ext uri="{FF2B5EF4-FFF2-40B4-BE49-F238E27FC236}">
                <a16:creationId xmlns:a16="http://schemas.microsoft.com/office/drawing/2014/main" id="{106E4B1C-6655-401A-9D56-98441DE8FD48}"/>
              </a:ext>
            </a:extLst>
          </p:cNvPr>
          <p:cNvSpPr/>
          <p:nvPr/>
        </p:nvSpPr>
        <p:spPr>
          <a:xfrm>
            <a:off x="479376" y="3276601"/>
            <a:ext cx="11161240"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Certain objects within MySQL, including database, table, index, column, alias, view, stored procedure, stored functions, triggers, partition, tablespace, and other object names are known as </a:t>
            </a:r>
            <a:r>
              <a:rPr lang="en-US" sz="2000" b="1" dirty="0">
                <a:latin typeface="Palatino Linotype" panose="02040502050505030304" pitchFamily="18" charset="0"/>
                <a:cs typeface="Segoe UI Light" panose="020B0502040204020203" pitchFamily="34" charset="0"/>
              </a:rPr>
              <a:t>identifiers</a:t>
            </a:r>
            <a:r>
              <a:rPr lang="en-US" sz="2000" dirty="0">
                <a:latin typeface="Palatino Linotype" panose="02040502050505030304" pitchFamily="18" charset="0"/>
                <a:cs typeface="Segoe UI Light" panose="020B0502040204020203" pitchFamily="34" charset="0"/>
              </a:rPr>
              <a:t>.</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BAB65EE9-B380-F2EB-9633-990F74B8DCBE}"/>
              </a:ext>
            </a:extLst>
          </p:cNvPr>
          <p:cNvSpPr txBox="1"/>
          <p:nvPr/>
        </p:nvSpPr>
        <p:spPr>
          <a:xfrm>
            <a:off x="479376" y="229613"/>
            <a:ext cx="11161240" cy="1692771"/>
          </a:xfrm>
          <a:prstGeom prst="rect">
            <a:avLst/>
          </a:prstGeom>
          <a:noFill/>
        </p:spPr>
        <p:txBody>
          <a:bodyPr wrap="square">
            <a:spAutoFit/>
          </a:bodyPr>
          <a:lstStyle/>
          <a:p>
            <a:r>
              <a:rPr lang="en-IN" sz="24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SQL, the same name can be used for two (or more) attributes as long as the attributes are in different relations. If this is the case, and a multi-table query refers to two or more attributes with the same name, we must </a:t>
            </a:r>
            <a:r>
              <a:rPr lang="en-IN" b="1" i="1" dirty="0">
                <a:latin typeface="Arial" panose="020B0604020202020204" pitchFamily="34" charset="0"/>
                <a:cs typeface="Arial" panose="020B0604020202020204" pitchFamily="34" charset="0"/>
              </a:rPr>
              <a:t>qualify</a:t>
            </a:r>
            <a:r>
              <a:rPr lang="en-IN" dirty="0">
                <a:latin typeface="Arial" panose="020B0604020202020204" pitchFamily="34" charset="0"/>
                <a:cs typeface="Arial" panose="020B0604020202020204" pitchFamily="34" charset="0"/>
              </a:rPr>
              <a:t> the attribute name with the relation name to prevent ambiguity. This is done by prefixing the relation name to the attribute name and separating the two by a period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91243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identifiers</a:t>
            </a:r>
            <a:endParaRPr lang="en-IN" sz="3200" i="1" dirty="0">
              <a:solidFill>
                <a:srgbClr val="FF9900"/>
              </a:solidFill>
              <a:latin typeface="Arial" pitchFamily="34" charset="0"/>
              <a:cs typeface="Arial" pitchFamily="34" charset="0"/>
            </a:endParaRPr>
          </a:p>
        </p:txBody>
      </p:sp>
      <p:sp>
        <p:nvSpPr>
          <p:cNvPr id="3" name="Rectangle 2"/>
          <p:cNvSpPr/>
          <p:nvPr/>
        </p:nvSpPr>
        <p:spPr>
          <a:xfrm>
            <a:off x="408404" y="1916832"/>
            <a:ext cx="11521279" cy="2308324"/>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col_name</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tbl_name.col_name </a:t>
            </a:r>
          </a:p>
          <a:p>
            <a:pPr marL="800100" lvl="1" indent="-342900">
              <a:buFont typeface="+mj-lt"/>
              <a:buAutoNum type="arabicPeriod"/>
            </a:pPr>
            <a:r>
              <a:rPr lang="en-IN" dirty="0">
                <a:solidFill>
                  <a:srgbClr val="2658E6"/>
                </a:solidFill>
                <a:latin typeface="Palatino Linotype" panose="02040502050505030304" pitchFamily="18" charset="0"/>
                <a:cs typeface="Arial" panose="020B0604020202020204" pitchFamily="34" charset="0"/>
              </a:rPr>
              <a:t>db_name.tbl_name.col_name.</a:t>
            </a:r>
          </a:p>
        </p:txBody>
      </p:sp>
      <p:sp>
        <p:nvSpPr>
          <p:cNvPr id="5" name="Rectangle 4">
            <a:extLst>
              <a:ext uri="{FF2B5EF4-FFF2-40B4-BE49-F238E27FC236}">
                <a16:creationId xmlns:a16="http://schemas.microsoft.com/office/drawing/2014/main" id="{3494CF1C-35F3-4164-A9A6-77F0466D27BC}"/>
              </a:ext>
            </a:extLst>
          </p:cNvPr>
          <p:cNvSpPr/>
          <p:nvPr/>
        </p:nvSpPr>
        <p:spPr>
          <a:xfrm>
            <a:off x="407369" y="4725145"/>
            <a:ext cx="11521279" cy="153888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
        <p:nvSpPr>
          <p:cNvPr id="7" name="Rectangle 6">
            <a:extLst>
              <a:ext uri="{FF2B5EF4-FFF2-40B4-BE49-F238E27FC236}">
                <a16:creationId xmlns:a16="http://schemas.microsoft.com/office/drawing/2014/main" id="{E32E8F92-EAA8-4ACA-B576-53F18E7D261F}"/>
              </a:ext>
            </a:extLst>
          </p:cNvPr>
          <p:cNvSpPr/>
          <p:nvPr/>
        </p:nvSpPr>
        <p:spPr>
          <a:xfrm>
            <a:off x="335360" y="594825"/>
            <a:ext cx="11521279" cy="1107996"/>
          </a:xfrm>
          <a:prstGeom prst="rect">
            <a:avLst/>
          </a:prstGeom>
          <a:no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a:t>
            </a:r>
            <a:r>
              <a:rPr lang="en-US" sz="2200" dirty="0">
                <a:latin typeface="Segoe UI Light" panose="020B0502040204020203" pitchFamily="34" charset="0"/>
                <a:cs typeface="Segoe UI Light" panose="020B0502040204020203" pitchFamily="34" charset="0"/>
              </a:rPr>
              <a:t>identifiers</a:t>
            </a:r>
            <a:r>
              <a:rPr lang="en-IN" sz="2200" dirty="0">
                <a:latin typeface="Segoe UI Light" panose="020B0502040204020203" pitchFamily="34" charset="0"/>
                <a:cs typeface="Segoe UI Light" panose="020B0502040204020203" pitchFamily="34" charset="0"/>
              </a:rPr>
              <a:t> like (</a:t>
            </a:r>
            <a:r>
              <a:rPr lang="en-IN" sz="2200" b="1" dirty="0">
                <a:latin typeface="Segoe UI Light" panose="020B0502040204020203" pitchFamily="34" charset="0"/>
                <a:cs typeface="Segoe UI Light" panose="020B0502040204020203" pitchFamily="34" charset="0"/>
              </a:rPr>
              <a:t>Database, Table, Column, Index, Constraint, View, Stored Program, Compound Statement Label, User-Defined Variable, Tablespace</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64</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 whereas for </a:t>
            </a:r>
            <a:r>
              <a:rPr lang="en-IN" sz="2200" b="1" dirty="0">
                <a:latin typeface="Segoe UI Light" panose="020B0502040204020203" pitchFamily="34" charset="0"/>
                <a:cs typeface="Segoe UI Light" panose="020B0502040204020203" pitchFamily="34" charset="0"/>
              </a:rPr>
              <a:t>Alias</a:t>
            </a:r>
            <a:r>
              <a:rPr lang="en-IN" sz="2200" dirty="0">
                <a:latin typeface="Segoe UI Light" panose="020B0502040204020203" pitchFamily="34" charset="0"/>
                <a:cs typeface="Segoe UI Light" panose="020B0502040204020203" pitchFamily="34" charset="0"/>
              </a:rPr>
              <a:t> is </a:t>
            </a:r>
            <a:r>
              <a:rPr lang="en-IN" sz="2200" b="1" dirty="0">
                <a:solidFill>
                  <a:srgbClr val="FF0000"/>
                </a:solidFill>
                <a:latin typeface="Segoe UI Light" panose="020B0502040204020203" pitchFamily="34" charset="0"/>
                <a:cs typeface="Segoe UI Light" panose="020B0502040204020203" pitchFamily="34" charset="0"/>
              </a:rPr>
              <a:t>256</a:t>
            </a:r>
            <a:r>
              <a:rPr lang="en-IN" sz="2200" dirty="0">
                <a:latin typeface="Segoe UI Light" panose="020B0502040204020203" pitchFamily="34" charset="0"/>
                <a:cs typeface="Segoe UI Light" panose="020B0502040204020203" pitchFamily="34" charset="0"/>
              </a:rPr>
              <a:t> </a:t>
            </a:r>
            <a:r>
              <a:rPr lang="en-IN" sz="2200" b="1" dirty="0">
                <a:solidFill>
                  <a:srgbClr val="FF0000"/>
                </a:solidFill>
                <a:latin typeface="Segoe UI Light" panose="020B0502040204020203" pitchFamily="34" charset="0"/>
                <a:cs typeface="Segoe UI Light" panose="020B0502040204020203" pitchFamily="34" charset="0"/>
              </a:rPr>
              <a:t>characters</a:t>
            </a:r>
            <a:r>
              <a:rPr lang="en-IN"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558393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chemeClr val="bg1"/>
                </a:solidFill>
                <a:effectLst/>
                <a:latin typeface="Arial" panose="020B0604020202020204" pitchFamily="34" charset="0"/>
              </a:rPr>
              <a:t>The </a:t>
            </a:r>
            <a:r>
              <a:rPr lang="en-US" dirty="0">
                <a:solidFill>
                  <a:schemeClr val="bg1"/>
                </a:solidFill>
                <a:latin typeface="Arial" panose="020B0604020202020204" pitchFamily="34" charset="0"/>
              </a:rPr>
              <a:t>database management system (DBMS) is the software that interacts with </a:t>
            </a:r>
            <a:r>
              <a:rPr lang="en-US" b="1" dirty="0">
                <a:solidFill>
                  <a:schemeClr val="bg1"/>
                </a:solidFill>
                <a:latin typeface="Arial" panose="020B0604020202020204" pitchFamily="34" charset="0"/>
              </a:rPr>
              <a:t>end users</a:t>
            </a:r>
            <a:r>
              <a:rPr lang="en-US" dirty="0">
                <a:solidFill>
                  <a:schemeClr val="bg1"/>
                </a:solidFill>
                <a:latin typeface="Arial" panose="020B0604020202020204" pitchFamily="34" charset="0"/>
              </a:rPr>
              <a:t>, </a:t>
            </a:r>
            <a:r>
              <a:rPr lang="en-US" b="1" dirty="0">
                <a:solidFill>
                  <a:schemeClr val="bg1"/>
                </a:solidFill>
                <a:latin typeface="Arial" panose="020B0604020202020204" pitchFamily="34" charset="0"/>
              </a:rPr>
              <a:t>applications</a:t>
            </a:r>
            <a:r>
              <a:rPr lang="en-US" dirty="0">
                <a:solidFill>
                  <a:schemeClr val="bg1"/>
                </a:solidFill>
                <a:latin typeface="Arial" panose="020B0604020202020204" pitchFamily="34" charset="0"/>
              </a:rPr>
              <a:t>, and the </a:t>
            </a:r>
            <a:r>
              <a:rPr lang="en-US" b="1" dirty="0">
                <a:solidFill>
                  <a:schemeClr val="bg1"/>
                </a:solidFill>
                <a:latin typeface="Arial" panose="020B0604020202020204" pitchFamily="34" charset="0"/>
              </a:rPr>
              <a:t>database</a:t>
            </a:r>
            <a:r>
              <a:rPr lang="en-US" dirty="0">
                <a:solidFill>
                  <a:schemeClr val="bg1"/>
                </a:solidFill>
                <a:latin typeface="Arial" panose="020B0604020202020204" pitchFamily="34" charset="0"/>
              </a:rPr>
              <a:t> itself to store and analyze the data.</a:t>
            </a:r>
            <a:endParaRPr lang="en-IN" dirty="0">
              <a:solidFill>
                <a:schemeClr val="bg1"/>
              </a:solidFill>
              <a:latin typeface="Arial" panose="020B0604020202020204"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2852936"/>
            <a:ext cx="11881320" cy="1754326"/>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 easily, which is stored in one or more data files by one or more users, it is called as </a:t>
            </a:r>
            <a:r>
              <a:rPr lang="en-US" sz="2400" b="1" dirty="0">
                <a:solidFill>
                  <a:srgbClr val="570528"/>
                </a:solidFill>
                <a:latin typeface="Palatino Linotype" panose="02040502050505030304" pitchFamily="18" charset="0"/>
              </a:rPr>
              <a:t>structured data</a:t>
            </a:r>
            <a:r>
              <a:rPr lang="en-US" sz="24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it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4" name="TextBox 3">
            <a:extLst>
              <a:ext uri="{FF2B5EF4-FFF2-40B4-BE49-F238E27FC236}">
                <a16:creationId xmlns:a16="http://schemas.microsoft.com/office/drawing/2014/main" id="{8C5B7DA4-E0E4-3BF8-58DE-A11975780342}"/>
              </a:ext>
            </a:extLst>
          </p:cNvPr>
          <p:cNvSpPr txBox="1"/>
          <p:nvPr/>
        </p:nvSpPr>
        <p:spPr>
          <a:xfrm>
            <a:off x="2207568" y="260648"/>
            <a:ext cx="7560840" cy="369332"/>
          </a:xfrm>
          <a:prstGeom prst="rect">
            <a:avLst/>
          </a:prstGeom>
          <a:noFill/>
        </p:spPr>
        <p:txBody>
          <a:bodyPr wrap="square">
            <a:spAutoFit/>
          </a:bodyPr>
          <a:lstStyle/>
          <a:p>
            <a:r>
              <a:rPr lang="en-US" dirty="0">
                <a:latin typeface="Palatino Linotype" panose="02040502050505030304" pitchFamily="18" charset="0"/>
              </a:rPr>
              <a:t>A relation schema represents name of the relation with its attributes.</a:t>
            </a:r>
            <a:endParaRPr lang="en-IN" dirty="0"/>
          </a:p>
        </p:txBody>
      </p:sp>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1046440"/>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int, name varchar, address varchar, phone varchar and age int) is relation schema for STUDENT</a:t>
            </a:r>
            <a:endParaRPr lang="en-IN"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39515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ifnull</a:t>
            </a:r>
          </a:p>
        </p:txBody>
      </p:sp>
      <p:sp>
        <p:nvSpPr>
          <p:cNvPr id="12" name="Rectangle 11"/>
          <p:cNvSpPr/>
          <p:nvPr/>
        </p:nvSpPr>
        <p:spPr>
          <a:xfrm>
            <a:off x="439483" y="822326"/>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407368" y="1527756"/>
            <a:ext cx="11017223" cy="677108"/>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439483" y="2600900"/>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DD4A68"/>
                </a:solidFill>
                <a:latin typeface="Liberation Mono"/>
              </a:rPr>
              <a:t>IFNULL</a:t>
            </a:r>
            <a:r>
              <a:rPr lang="en-US" sz="2000" dirty="0">
                <a:solidFill>
                  <a:schemeClr val="tx1">
                    <a:lumMod val="85000"/>
                    <a:lumOff val="15000"/>
                  </a:schemeClr>
                </a:solidFill>
                <a:latin typeface="Liberation Mono"/>
              </a:rPr>
              <a:t>(expression1, expression2) </a:t>
            </a:r>
          </a:p>
        </p:txBody>
      </p:sp>
      <p:sp>
        <p:nvSpPr>
          <p:cNvPr id="8" name="Rectangle 7"/>
          <p:cNvSpPr/>
          <p:nvPr/>
        </p:nvSpPr>
        <p:spPr>
          <a:xfrm>
            <a:off x="375792" y="3568224"/>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chemeClr val="accent4">
                    <a:lumMod val="50000"/>
                  </a:schemeClr>
                </a:solidFill>
                <a:latin typeface="Liberation Mono"/>
                <a:cs typeface="Arial" panose="020B0604020202020204" pitchFamily="34" charset="0"/>
              </a:rPr>
              <a:t>NULL</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IFNULL</a:t>
            </a:r>
            <a:r>
              <a:rPr lang="en-US" dirty="0">
                <a:latin typeface="Liberation Mono"/>
                <a:ea typeface="Times New Roman" panose="02020603050405020304" pitchFamily="18" charset="0"/>
              </a:rPr>
              <a:t> </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solidFill>
                  <a:srgbClr val="A67F59"/>
                </a:solidFill>
                <a:latin typeface="Liberation Mono"/>
              </a:rPr>
              <a:t>/</a:t>
            </a:r>
            <a:r>
              <a:rPr lang="en-US" dirty="0">
                <a:solidFill>
                  <a:srgbClr val="990055"/>
                </a:solidFill>
                <a:latin typeface="Liberation Mono"/>
              </a:rPr>
              <a:t>0</a:t>
            </a:r>
            <a:r>
              <a:rPr lang="en-US" dirty="0">
                <a:latin typeface="Liberation Mono"/>
                <a:ea typeface="Times New Roman" panose="02020603050405020304" pitchFamily="18" charset="0"/>
              </a:rPr>
              <a:t>, </a:t>
            </a:r>
            <a:r>
              <a:rPr lang="en-US" dirty="0">
                <a:solidFill>
                  <a:srgbClr val="669900"/>
                </a:solidFill>
                <a:latin typeface="Liberation Mono"/>
              </a:rPr>
              <a:t>'Yes'</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R1</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itchFamily="34" charset="0"/>
              </a:rPr>
              <a:t> comm, </a:t>
            </a:r>
            <a:r>
              <a:rPr lang="en-IN" dirty="0">
                <a:solidFill>
                  <a:srgbClr val="DD4A68"/>
                </a:solidFill>
                <a:latin typeface="Liberation Mono"/>
              </a:rPr>
              <a:t>IFNULL</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comm </a:t>
            </a:r>
            <a:r>
              <a:rPr lang="en-IN" dirty="0">
                <a:solidFill>
                  <a:srgbClr val="A67F59"/>
                </a:solidFill>
                <a:latin typeface="Liberation Mono"/>
              </a:rPr>
              <a:t>+</a:t>
            </a:r>
            <a:r>
              <a:rPr lang="en-IN" dirty="0">
                <a:latin typeface="Liberation Mono"/>
                <a:ea typeface="Times New Roman" panose="02020603050405020304" pitchFamily="18" charset="0"/>
              </a:rPr>
              <a:t> comm</a:t>
            </a:r>
            <a:r>
              <a:rPr lang="en-IN" dirty="0">
                <a:solidFill>
                  <a:srgbClr val="A67F59"/>
                </a:solidFill>
                <a:latin typeface="Liberation Mono"/>
              </a:rPr>
              <a:t>*</a:t>
            </a:r>
            <a:r>
              <a:rPr lang="en-IN" dirty="0">
                <a:solidFill>
                  <a:srgbClr val="990055"/>
                </a:solidFill>
                <a:latin typeface="Liberation Mono"/>
              </a:rPr>
              <a:t>.25</a:t>
            </a:r>
            <a:r>
              <a:rPr lang="en-IN" dirty="0">
                <a:latin typeface="Liberation Mono"/>
                <a:ea typeface="Times New Roman" panose="02020603050405020304" pitchFamily="18" charset="0"/>
              </a:rPr>
              <a:t>, </a:t>
            </a:r>
            <a:r>
              <a:rPr lang="en-IN" dirty="0">
                <a:solidFill>
                  <a:srgbClr val="990055"/>
                </a:solidFill>
                <a:latin typeface="Liberation Mono"/>
              </a:rPr>
              <a:t>1000</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itchFamily="34" charset="0"/>
              </a:rPr>
              <a:t> emp;</a:t>
            </a:r>
          </a:p>
        </p:txBody>
      </p:sp>
    </p:spTree>
    <p:extLst>
      <p:ext uri="{BB962C8B-B14F-4D97-AF65-F5344CB8AC3E}">
        <p14:creationId xmlns:p14="http://schemas.microsoft.com/office/powerpoint/2010/main" val="173390183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if</a:t>
            </a:r>
          </a:p>
        </p:txBody>
      </p:sp>
      <p:sp>
        <p:nvSpPr>
          <p:cNvPr id="12" name="Rectangle 11"/>
          <p:cNvSpPr/>
          <p:nvPr/>
        </p:nvSpPr>
        <p:spPr>
          <a:xfrm>
            <a:off x="439483" y="833043"/>
            <a:ext cx="14986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427492" y="1504725"/>
            <a:ext cx="11201133"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551384" y="2343141"/>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IF</a:t>
            </a:r>
            <a:r>
              <a:rPr lang="en-US" sz="2000" dirty="0">
                <a:solidFill>
                  <a:schemeClr val="tx1">
                    <a:lumMod val="85000"/>
                    <a:lumOff val="15000"/>
                  </a:schemeClr>
                </a:solidFill>
                <a:latin typeface="Liberation Mono"/>
              </a:rPr>
              <a:t>(expr1, expr2 , expr3) </a:t>
            </a:r>
          </a:p>
        </p:txBody>
      </p:sp>
      <p:sp>
        <p:nvSpPr>
          <p:cNvPr id="8" name="Rectangle 7"/>
          <p:cNvSpPr/>
          <p:nvPr/>
        </p:nvSpPr>
        <p:spPr>
          <a:xfrm>
            <a:off x="551383" y="2852936"/>
            <a:ext cx="11201132" cy="3323987"/>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&gt;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2</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AS R1;</a:t>
            </a:r>
          </a:p>
          <a:p>
            <a:pPr marL="342900" indent="-342900">
              <a:buFont typeface="Arial" panose="020B0604020202020204" pitchFamily="34" charset="0"/>
              <a:buChar char="•"/>
            </a:pPr>
            <a:endParaRPr lang="en-US" sz="800" dirty="0">
              <a:solidFill>
                <a:srgbClr val="990055"/>
              </a:solidFill>
              <a:latin typeface="Liberation Mono"/>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'Ok'</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'Not Bad'</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sal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990055"/>
                </a:solidFill>
                <a:latin typeface="Liberation Mono"/>
              </a:rPr>
              <a:t>3000</a:t>
            </a:r>
            <a:r>
              <a:rPr lang="en-US" dirty="0">
                <a:latin typeface="Liberation Mono"/>
                <a:ea typeface="Times New Roman" panose="02020603050405020304" pitchFamily="18" charset="0"/>
                <a:cs typeface="Arial" panose="020B0604020202020204" pitchFamily="34" charset="0"/>
              </a:rPr>
              <a:t> </a:t>
            </a:r>
            <a:r>
              <a:rPr lang="en-US" dirty="0">
                <a:solidFill>
                  <a:srgbClr val="A67F59"/>
                </a:solidFill>
                <a:latin typeface="Liberation Mono"/>
              </a:rPr>
              <a:t>AND</a:t>
            </a:r>
            <a:r>
              <a:rPr lang="en-US" dirty="0">
                <a:latin typeface="Liberation Mono"/>
                <a:ea typeface="Times New Roman" panose="02020603050405020304" pitchFamily="18" charset="0"/>
                <a:cs typeface="Arial" panose="020B0604020202020204" pitchFamily="34" charset="0"/>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R1</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ename, sal, comm,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comm </a:t>
            </a:r>
            <a:r>
              <a:rPr lang="en-US" dirty="0">
                <a:solidFill>
                  <a:schemeClr val="accent5">
                    <a:lumMod val="75000"/>
                  </a:schemeClr>
                </a:solidFill>
                <a:latin typeface="Liberation Mono"/>
              </a:rPr>
              <a:t>IS NULL </a:t>
            </a:r>
            <a:r>
              <a:rPr lang="en-US" dirty="0">
                <a:latin typeface="Liberation Mono"/>
                <a:ea typeface="Times New Roman" panose="02020603050405020304" pitchFamily="18" charset="0"/>
                <a:cs typeface="Arial" panose="020B0604020202020204" pitchFamily="34" charset="0"/>
              </a:rPr>
              <a:t>&amp;&amp; ename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'FORD'</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'Y'</a:t>
            </a:r>
            <a:r>
              <a:rPr lang="en-US" dirty="0">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'N'</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cs typeface="Arial" panose="020B0604020202020204" pitchFamily="34" charset="0"/>
              </a:rPr>
              <a:t> </a:t>
            </a:r>
            <a:r>
              <a:rPr lang="en-US" dirty="0">
                <a:latin typeface="Liberation Mono"/>
                <a:cs typeface="Arial" pitchFamily="34" charset="0"/>
              </a:rPr>
              <a:t>R1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buFont typeface="Arial" panose="020B0604020202020204" pitchFamily="34" charset="0"/>
              <a:buChar char="•"/>
            </a:pPr>
            <a:endParaRPr lang="en-US"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deptno,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 </a:t>
            </a:r>
            <a:r>
              <a:rPr lang="en-IN" dirty="0">
                <a:solidFill>
                  <a:schemeClr val="accent5">
                    <a:lumMod val="7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10</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'Sales'</a:t>
            </a:r>
            <a:r>
              <a:rPr lang="en-IN" dirty="0">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deptno</a:t>
            </a:r>
            <a:r>
              <a:rPr lang="en-IN" dirty="0">
                <a:solidFill>
                  <a:schemeClr val="accent5">
                    <a:lumMod val="75000"/>
                  </a:schemeClr>
                </a:solidFill>
                <a:latin typeface="Liberation Mono"/>
                <a:cs typeface="Arial" panose="020B0604020202020204" pitchFamily="34" charset="0"/>
              </a:rPr>
              <a:t> = </a:t>
            </a:r>
            <a:r>
              <a:rPr lang="en-IN" dirty="0">
                <a:solidFill>
                  <a:srgbClr val="990055"/>
                </a:solidFill>
                <a:latin typeface="Liberation Mono"/>
              </a:rPr>
              <a:t>20</a:t>
            </a:r>
            <a:r>
              <a:rPr lang="en-IN" dirty="0">
                <a:latin typeface="Liberation Mono"/>
                <a:ea typeface="Times New Roman" panose="02020603050405020304" pitchFamily="18" charset="0"/>
                <a:cs typeface="Arial" panose="020B0604020202020204" pitchFamily="34" charset="0"/>
              </a:rPr>
              <a:t> , </a:t>
            </a:r>
            <a:r>
              <a:rPr lang="en-IN" dirty="0">
                <a:solidFill>
                  <a:srgbClr val="669900"/>
                </a:solidFill>
                <a:latin typeface="Liberation Mono"/>
              </a:rPr>
              <a:t>'Purchase'</a:t>
            </a:r>
            <a:r>
              <a:rPr lang="en-IN" dirty="0">
                <a:latin typeface="Liberation Mono"/>
                <a:ea typeface="Times New Roman" panose="02020603050405020304" pitchFamily="18" charset="0"/>
                <a:cs typeface="Arial" panose="020B0604020202020204" pitchFamily="34" charset="0"/>
              </a:rPr>
              <a:t> ,</a:t>
            </a:r>
            <a:r>
              <a:rPr lang="en-IN" dirty="0">
                <a:solidFill>
                  <a:srgbClr val="669900"/>
                </a:solidFill>
                <a:latin typeface="Liberation Mono"/>
              </a:rPr>
              <a:t>'N/A'</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cs typeface="Arial" panose="020B0604020202020204" pitchFamily="34" charset="0"/>
              </a:rPr>
              <a:t> R1</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a:t>
            </a:r>
            <a:r>
              <a:rPr lang="en-IN" dirty="0">
                <a:latin typeface="Liberation Mono"/>
                <a:cs typeface="Arial" pitchFamily="34" charset="0"/>
              </a:rPr>
              <a:t>emp;</a:t>
            </a:r>
          </a:p>
          <a:p>
            <a:pPr marL="342900" indent="-342900">
              <a:buFont typeface="Arial" panose="020B0604020202020204" pitchFamily="34" charset="0"/>
              <a:buChar char="•"/>
            </a:pPr>
            <a:endParaRPr lang="en-IN" sz="800" dirty="0">
              <a:latin typeface="Liberation Mono"/>
              <a:cs typeface="Arial"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productid, productname, unitprice, unitsinstock, reorderlevel,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latin typeface="Liberation Mono"/>
              </a:rPr>
              <a:t>unitsinstock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reorderlevel, </a:t>
            </a:r>
            <a:r>
              <a:rPr lang="en-IN" dirty="0">
                <a:solidFill>
                  <a:srgbClr val="669900"/>
                </a:solidFill>
                <a:latin typeface="Liberation Mono"/>
              </a:rPr>
              <a:t>'Stock is less'</a:t>
            </a:r>
            <a:r>
              <a:rPr lang="en-IN" dirty="0">
                <a:latin typeface="Liberation Mono"/>
              </a:rPr>
              <a:t>, </a:t>
            </a:r>
            <a:r>
              <a:rPr lang="en-IN" dirty="0">
                <a:solidFill>
                  <a:srgbClr val="669900"/>
                </a:solidFill>
                <a:latin typeface="Liberation Mono"/>
              </a:rPr>
              <a:t>'Good Stock'</a:t>
            </a:r>
            <a:r>
              <a:rPr lang="en-IN" dirty="0">
                <a:solidFill>
                  <a:schemeClr val="tx1">
                    <a:lumMod val="65000"/>
                    <a:lumOff val="35000"/>
                  </a:schemeClr>
                </a:solidFill>
                <a:latin typeface="Liberation Mono"/>
              </a:rPr>
              <a:t>)</a:t>
            </a:r>
            <a:r>
              <a:rPr lang="en-IN" dirty="0">
                <a:latin typeface="Liberation Mono"/>
              </a:rPr>
              <a:t> </a:t>
            </a:r>
            <a:r>
              <a:rPr lang="en-US" dirty="0">
                <a:latin typeface="Liberation Mono"/>
                <a:ea typeface="Times New Roman" panose="02020603050405020304" pitchFamily="18" charset="0"/>
              </a:rPr>
              <a:t>as</a:t>
            </a:r>
            <a:r>
              <a:rPr lang="en-IN" dirty="0">
                <a:latin typeface="Liberation Mono"/>
              </a:rPr>
              <a:t> 'Stock Report' </a:t>
            </a:r>
            <a:r>
              <a:rPr lang="en-IN" dirty="0">
                <a:solidFill>
                  <a:srgbClr val="0077AA"/>
                </a:solidFill>
                <a:latin typeface="Liberation Mono"/>
                <a:cs typeface="Arial" panose="020B0604020202020204" pitchFamily="34" charset="0"/>
              </a:rPr>
              <a:t>FROM</a:t>
            </a:r>
            <a:r>
              <a:rPr lang="en-IN" dirty="0">
                <a:latin typeface="Liberation Mono"/>
              </a:rPr>
              <a:t> products;</a:t>
            </a:r>
          </a:p>
          <a:p>
            <a:endParaRPr lang="en-IN" sz="800" dirty="0">
              <a:latin typeface="Liberation Mono"/>
              <a:cs typeface="Arial"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itchFamily="34" charset="0"/>
              </a:rPr>
              <a:t> hiredate, </a:t>
            </a:r>
            <a:r>
              <a:rPr lang="en-IN" dirty="0">
                <a:solidFill>
                  <a:srgbClr val="DD4A68"/>
                </a:solidFill>
                <a:latin typeface="Liberation Mono"/>
              </a:rPr>
              <a:t>IF</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A67F59"/>
                </a:solidFill>
                <a:latin typeface="Liberation Mono"/>
              </a:rPr>
              <a:t>AND</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100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&lt;&gt;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A67F59"/>
                </a:solidFill>
                <a:latin typeface="Liberation Mono"/>
              </a:rPr>
              <a:t>OR</a:t>
            </a:r>
            <a:r>
              <a:rPr lang="en-US" dirty="0">
                <a:latin typeface="Liberation Mono"/>
                <a:cs typeface="Arial" pitchFamily="34" charset="0"/>
              </a:rPr>
              <a:t> </a:t>
            </a:r>
            <a:r>
              <a:rPr lang="en-US" dirty="0">
                <a:solidFill>
                  <a:srgbClr val="3F6971"/>
                </a:solidFill>
                <a:latin typeface="Liberation Mono"/>
              </a:rPr>
              <a:t>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hiredate</a:t>
            </a:r>
            <a:r>
              <a:rPr lang="en-US" dirty="0">
                <a:solidFill>
                  <a:schemeClr val="bg1">
                    <a:lumMod val="50000"/>
                  </a:schemeClr>
                </a:solidFill>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400</a:t>
            </a:r>
            <a:r>
              <a:rPr lang="en-US" dirty="0">
                <a:latin typeface="Liberation Mono"/>
                <a:cs typeface="Arial"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990055"/>
                </a:solidFill>
                <a:latin typeface="Liberation Mono"/>
              </a:rPr>
              <a:t>0</a:t>
            </a:r>
            <a:r>
              <a:rPr lang="en-US" dirty="0">
                <a:latin typeface="Liberation Mono"/>
                <a:cs typeface="Arial" pitchFamily="34" charset="0"/>
              </a:rPr>
              <a:t> ,</a:t>
            </a:r>
            <a:r>
              <a:rPr lang="en-US" dirty="0">
                <a:solidFill>
                  <a:srgbClr val="669900"/>
                </a:solidFill>
                <a:latin typeface="Liberation Mono"/>
              </a:rPr>
              <a:t>'Leap Year’</a:t>
            </a:r>
            <a:r>
              <a:rPr lang="en-US" dirty="0">
                <a:latin typeface="Liberation Mono"/>
                <a:cs typeface="Arial" pitchFamily="34" charset="0"/>
              </a:rPr>
              <a:t>, </a:t>
            </a:r>
            <a:r>
              <a:rPr lang="en-US" dirty="0">
                <a:solidFill>
                  <a:srgbClr val="669900"/>
                </a:solidFill>
                <a:latin typeface="Liberation Mono"/>
              </a:rPr>
              <a:t>'Not A Leap Year'</a:t>
            </a:r>
            <a:r>
              <a:rPr lang="en-US" dirty="0">
                <a:solidFill>
                  <a:schemeClr val="bg1">
                    <a:lumMod val="50000"/>
                  </a:schemeClr>
                </a:solidFill>
                <a:latin typeface="Liberation Mono"/>
                <a:cs typeface="Arial" pitchFamily="34" charset="0"/>
              </a:rPr>
              <a:t>)</a:t>
            </a:r>
            <a:r>
              <a:rPr lang="en-US" dirty="0">
                <a:latin typeface="Liberation Mono"/>
                <a:cs typeface="Arial"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itchFamily="34" charset="0"/>
              </a:rPr>
              <a:t> emp;</a:t>
            </a:r>
            <a:endParaRPr lang="en-IN" dirty="0">
              <a:latin typeface="Liberation Mono"/>
              <a:cs typeface="Arial" pitchFamily="34" charset="0"/>
            </a:endParaRPr>
          </a:p>
        </p:txBody>
      </p:sp>
    </p:spTree>
    <p:extLst>
      <p:ext uri="{BB962C8B-B14F-4D97-AF65-F5344CB8AC3E}">
        <p14:creationId xmlns:p14="http://schemas.microsoft.com/office/powerpoint/2010/main" val="327157225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Rectangle 11"/>
          <p:cNvSpPr/>
          <p:nvPr/>
        </p:nvSpPr>
        <p:spPr>
          <a:xfrm>
            <a:off x="431766" y="833043"/>
            <a:ext cx="2184467" cy="400110"/>
          </a:xfrm>
          <a:prstGeom prst="rect">
            <a:avLst/>
          </a:prstGeom>
          <a:solidFill>
            <a:schemeClr val="accent4">
              <a:lumMod val="50000"/>
            </a:schemeClr>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control flow functions - nullif</a:t>
            </a:r>
          </a:p>
        </p:txBody>
      </p:sp>
      <p:sp>
        <p:nvSpPr>
          <p:cNvPr id="2" name="Rectangle 1"/>
          <p:cNvSpPr/>
          <p:nvPr/>
        </p:nvSpPr>
        <p:spPr>
          <a:xfrm>
            <a:off x="431766" y="1659399"/>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497981" y="2307776"/>
            <a:ext cx="8839199"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DD4A68"/>
                </a:solidFill>
                <a:latin typeface="Liberation Mono"/>
              </a:rPr>
              <a:t>NULLIF</a:t>
            </a:r>
            <a:r>
              <a:rPr lang="en-US" sz="2000" dirty="0">
                <a:solidFill>
                  <a:schemeClr val="tx1">
                    <a:lumMod val="85000"/>
                    <a:lumOff val="15000"/>
                  </a:schemeClr>
                </a:solidFill>
                <a:latin typeface="Liberation Mono"/>
              </a:rPr>
              <a:t>(expr1, expr2) </a:t>
            </a:r>
          </a:p>
        </p:txBody>
      </p:sp>
      <p:sp>
        <p:nvSpPr>
          <p:cNvPr id="8" name="Rectangle 7"/>
          <p:cNvSpPr/>
          <p:nvPr/>
        </p:nvSpPr>
        <p:spPr>
          <a:xfrm>
            <a:off x="497981" y="3103354"/>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itchFamily="34" charset="0"/>
              </a:rPr>
              <a:t> </a:t>
            </a:r>
            <a:r>
              <a:rPr lang="en-US" dirty="0">
                <a:solidFill>
                  <a:srgbClr val="DD4A68"/>
                </a:solidFill>
                <a:latin typeface="Liberation Mono"/>
              </a:rPr>
              <a:t>NULLIF</a:t>
            </a:r>
            <a:r>
              <a:rPr lang="en-US" dirty="0">
                <a:solidFill>
                  <a:schemeClr val="tx1">
                    <a:lumMod val="65000"/>
                    <a:lumOff val="35000"/>
                  </a:schemeClr>
                </a:solidFill>
                <a:latin typeface="Liberation Mono"/>
              </a:rPr>
              <a:t>(</a:t>
            </a:r>
            <a:r>
              <a:rPr lang="en-US" dirty="0">
                <a:solidFill>
                  <a:srgbClr val="990055"/>
                </a:solidFill>
                <a:latin typeface="Liberation Mono"/>
              </a:rPr>
              <a:t>1</a:t>
            </a:r>
            <a:r>
              <a:rPr lang="en-US" dirty="0">
                <a:latin typeface="Liberation Mono"/>
                <a:ea typeface="Times New Roman" panose="02020603050405020304" pitchFamily="18" charset="0"/>
              </a:rPr>
              <a:t>,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ea typeface="Times New Roman" panose="02020603050405020304" pitchFamily="18" charset="0"/>
              </a:rPr>
              <a:t> AS R1;</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4117BB2C-FFB1-4E46-AAA8-BD0BB8F6D8D1}"/>
              </a:ext>
            </a:extLst>
          </p:cNvPr>
          <p:cNvSpPr txBox="1"/>
          <p:nvPr/>
        </p:nvSpPr>
        <p:spPr>
          <a:xfrm>
            <a:off x="17877" y="32136"/>
            <a:ext cx="609372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DATEDIFF</a:t>
            </a:r>
            <a:r>
              <a:rPr lang="en-IN" dirty="0">
                <a:solidFill>
                  <a:schemeClr val="bg1">
                    <a:lumMod val="65000"/>
                  </a:schemeClr>
                </a:solidFill>
                <a:latin typeface="Liberation Mono"/>
              </a:rPr>
              <a:t>(</a:t>
            </a:r>
            <a:r>
              <a:rPr lang="en-IN" dirty="0">
                <a:solidFill>
                  <a:srgbClr val="3F6971"/>
                </a:solidFill>
                <a:latin typeface="Liberation Mono"/>
              </a:rPr>
              <a:t>CURDATE</a:t>
            </a:r>
            <a:r>
              <a:rPr lang="en-IN" dirty="0">
                <a:solidFill>
                  <a:schemeClr val="bg1">
                    <a:lumMod val="65000"/>
                  </a:schemeClr>
                </a:solidFill>
                <a:latin typeface="Liberation Mono"/>
              </a:rPr>
              <a:t>()</a:t>
            </a:r>
            <a:r>
              <a:rPr lang="en-IN" dirty="0">
                <a:latin typeface="Liberation Mono"/>
              </a:rPr>
              <a:t>, hiredate</a:t>
            </a:r>
            <a:r>
              <a:rPr lang="en-IN" dirty="0">
                <a:solidFill>
                  <a:schemeClr val="bg1">
                    <a:lumMod val="65000"/>
                  </a:schemeClr>
                </a:solidFill>
                <a:latin typeface="Liberation Mono"/>
              </a:rPr>
              <a:t>)</a:t>
            </a:r>
            <a:r>
              <a:rPr lang="en-IN" dirty="0">
                <a:latin typeface="Liberation Mono"/>
              </a:rPr>
              <a:t> / 365.25</a:t>
            </a:r>
          </a:p>
        </p:txBody>
      </p:sp>
    </p:spTree>
    <p:extLst>
      <p:ext uri="{BB962C8B-B14F-4D97-AF65-F5344CB8AC3E}">
        <p14:creationId xmlns:p14="http://schemas.microsoft.com/office/powerpoint/2010/main" val="405684384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C645075-6B22-433F-9CDF-EFDF6754175B}"/>
              </a:ext>
            </a:extLst>
          </p:cNvPr>
          <p:cNvSpPr/>
          <p:nvPr/>
        </p:nvSpPr>
        <p:spPr>
          <a:xfrm>
            <a:off x="361539" y="832104"/>
            <a:ext cx="10991045" cy="830997"/>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11" name="Rectangle 10">
            <a:extLst>
              <a:ext uri="{FF2B5EF4-FFF2-40B4-BE49-F238E27FC236}">
                <a16:creationId xmlns:a16="http://schemas.microsoft.com/office/drawing/2014/main" id="{961CCC7D-CA0A-477F-BF37-26C1C3D74B94}"/>
              </a:ext>
            </a:extLst>
          </p:cNvPr>
          <p:cNvSpPr/>
          <p:nvPr/>
        </p:nvSpPr>
        <p:spPr>
          <a:xfrm>
            <a:off x="335361" y="2165955"/>
            <a:ext cx="11017224"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chemeClr val="accent5">
                    <a:lumMod val="50000"/>
                  </a:schemeClr>
                </a:solidFill>
                <a:latin typeface="Arial" panose="020B0604020202020204" pitchFamily="34" charset="0"/>
                <a:cs typeface="Arial" panose="020B0604020202020204" pitchFamily="34" charset="0"/>
              </a:rPr>
              <a:t>synonym of CURDATE().</a:t>
            </a:r>
          </a:p>
        </p:txBody>
      </p:sp>
      <p:sp>
        <p:nvSpPr>
          <p:cNvPr id="12" name="Rectangle 11">
            <a:extLst>
              <a:ext uri="{FF2B5EF4-FFF2-40B4-BE49-F238E27FC236}">
                <a16:creationId xmlns:a16="http://schemas.microsoft.com/office/drawing/2014/main" id="{7673DD00-0940-4D85-BBE3-FD3FACDF5E16}"/>
              </a:ext>
            </a:extLst>
          </p:cNvPr>
          <p:cNvSpPr/>
          <p:nvPr/>
        </p:nvSpPr>
        <p:spPr>
          <a:xfrm>
            <a:off x="372875" y="3534107"/>
            <a:ext cx="10979709" cy="830997"/>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chemeClr val="accent5">
                    <a:lumMod val="50000"/>
                  </a:schemeClr>
                </a:solidFill>
                <a:latin typeface="Arial" panose="020B0604020202020204" pitchFamily="34" charset="0"/>
                <a:cs typeface="Arial" panose="020B0604020202020204" pitchFamily="34" charset="0"/>
              </a:rPr>
              <a:t>synonym of CURTIME().</a:t>
            </a:r>
          </a:p>
        </p:txBody>
      </p:sp>
      <p:sp>
        <p:nvSpPr>
          <p:cNvPr id="14" name="Rectangle 13">
            <a:extLst>
              <a:ext uri="{FF2B5EF4-FFF2-40B4-BE49-F238E27FC236}">
                <a16:creationId xmlns:a16="http://schemas.microsoft.com/office/drawing/2014/main" id="{ED63938C-F487-42A1-A9C7-19557F72450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sysdate(), now(), curdate(), curtime()</a:t>
            </a:r>
          </a:p>
        </p:txBody>
      </p:sp>
    </p:spTree>
    <p:extLst>
      <p:ext uri="{BB962C8B-B14F-4D97-AF65-F5344CB8AC3E}">
        <p14:creationId xmlns:p14="http://schemas.microsoft.com/office/powerpoint/2010/main" val="402525543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 or - operator</a:t>
            </a:r>
          </a:p>
        </p:txBody>
      </p:sp>
      <p:sp>
        <p:nvSpPr>
          <p:cNvPr id="2" name="Rectangle 1"/>
          <p:cNvSpPr/>
          <p:nvPr/>
        </p:nvSpPr>
        <p:spPr>
          <a:xfrm>
            <a:off x="490779" y="702085"/>
            <a:ext cx="11210442" cy="400110"/>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551384" y="1195993"/>
            <a:ext cx="10945216" cy="769393"/>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r>
              <a:rPr lang="en-IN" sz="2000" dirty="0">
                <a:solidFill>
                  <a:srgbClr val="0077AA"/>
                </a:solidFill>
                <a:latin typeface="Liberation Mono"/>
              </a:rPr>
              <a:t>  </a:t>
            </a:r>
          </a:p>
          <a:p>
            <a:pPr eaLnBrk="0" fontAlgn="base" hangingPunct="0">
              <a:spcBef>
                <a:spcPct val="0"/>
              </a:spcBef>
              <a:spcAft>
                <a:spcPct val="0"/>
              </a:spcAft>
            </a:pPr>
            <a:r>
              <a:rPr lang="en-IN" sz="2000" dirty="0">
                <a:solidFill>
                  <a:srgbClr val="0077AA"/>
                </a:solidFill>
                <a:latin typeface="Liberation Mono"/>
              </a:rPr>
              <a:t>date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solidFill>
                  <a:schemeClr val="tx2"/>
                </a:solidFill>
                <a:latin typeface="Liberation Mono"/>
              </a:rPr>
              <a:t>-</a:t>
            </a:r>
            <a:r>
              <a:rPr lang="en-IN" sz="2000" dirty="0">
                <a:solidFill>
                  <a:srgbClr val="0077AA"/>
                </a:solidFill>
                <a:latin typeface="Liberation Mono"/>
              </a:rPr>
              <a:t> </a:t>
            </a:r>
            <a:r>
              <a:rPr lang="en-IN" sz="2000" dirty="0">
                <a:solidFill>
                  <a:schemeClr val="bg1">
                    <a:lumMod val="50000"/>
                  </a:schemeClr>
                </a:solidFill>
                <a:latin typeface="Liberation Mono"/>
              </a:rPr>
              <a:t>. . .</a:t>
            </a:r>
          </a:p>
        </p:txBody>
      </p:sp>
      <p:graphicFrame>
        <p:nvGraphicFramePr>
          <p:cNvPr id="10" name="Table 9"/>
          <p:cNvGraphicFramePr>
            <a:graphicFrameLocks noGrp="1"/>
          </p:cNvGraphicFramePr>
          <p:nvPr>
            <p:extLst>
              <p:ext uri="{D42A27DB-BD31-4B8C-83A1-F6EECF244321}">
                <p14:modId xmlns:p14="http://schemas.microsoft.com/office/powerpoint/2010/main" val="995565742"/>
              </p:ext>
            </p:extLst>
          </p:nvPr>
        </p:nvGraphicFramePr>
        <p:xfrm>
          <a:off x="191344" y="2687913"/>
          <a:ext cx="11803627" cy="3981447"/>
        </p:xfrm>
        <a:graphic>
          <a:graphicData uri="http://schemas.openxmlformats.org/drawingml/2006/table">
            <a:tbl>
              <a:tblPr firstRow="1" bandRow="1">
                <a:tableStyleId>{7E9639D4-E3E2-4D34-9284-5A2195B3D0D7}</a:tableStyleId>
              </a:tblPr>
              <a:tblGrid>
                <a:gridCol w="2674800">
                  <a:extLst>
                    <a:ext uri="{9D8B030D-6E8A-4147-A177-3AD203B41FA5}">
                      <a16:colId xmlns:a16="http://schemas.microsoft.com/office/drawing/2014/main" val="20000"/>
                    </a:ext>
                  </a:extLst>
                </a:gridCol>
                <a:gridCol w="2674800">
                  <a:extLst>
                    <a:ext uri="{9D8B030D-6E8A-4147-A177-3AD203B41FA5}">
                      <a16:colId xmlns:a16="http://schemas.microsoft.com/office/drawing/2014/main" val="20001"/>
                    </a:ext>
                  </a:extLst>
                </a:gridCol>
                <a:gridCol w="2674027">
                  <a:extLst>
                    <a:ext uri="{9D8B030D-6E8A-4147-A177-3AD203B41FA5}">
                      <a16:colId xmlns:a16="http://schemas.microsoft.com/office/drawing/2014/main" val="2321018969"/>
                    </a:ext>
                  </a:extLst>
                </a:gridCol>
                <a:gridCol w="3780000">
                  <a:extLst>
                    <a:ext uri="{9D8B030D-6E8A-4147-A177-3AD203B41FA5}">
                      <a16:colId xmlns:a16="http://schemas.microsoft.com/office/drawing/2014/main" val="1840882102"/>
                    </a:ext>
                  </a:extLst>
                </a:gridCol>
              </a:tblGrid>
              <a:tr h="442383">
                <a:tc>
                  <a:txBody>
                    <a:bodyPr/>
                    <a:lstStyle/>
                    <a:p>
                      <a:pPr algn="ct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algn="ct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unit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latin typeface="Arial" panose="020B0604020202020204" pitchFamily="34" charset="0"/>
                          <a:cs typeface="Arial" panose="020B0604020202020204" pitchFamily="34" charset="0"/>
                        </a:rPr>
                        <a:t>expr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SECONDS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1'</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MINUTES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DAY_MINUTE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 3:34'</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HOURS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rgbClr val="298AE5"/>
                          </a:solidFill>
                          <a:latin typeface="Liberation Mono"/>
                          <a:ea typeface="+mn-ea"/>
                          <a:cs typeface="Arial" panose="020B0604020202020204" pitchFamily="34" charset="0"/>
                        </a:rPr>
                        <a:t>DAY_SECOND</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kumimoji="0" lang="en-IN" sz="1800" kern="1200" dirty="0">
                          <a:solidFill>
                            <a:schemeClr val="tx1"/>
                          </a:solidFill>
                          <a:effectLst/>
                          <a:latin typeface="Liberation Mono"/>
                          <a:ea typeface="+mn-ea"/>
                          <a:cs typeface="Arial" panose="020B0604020202020204" pitchFamily="34" charset="0"/>
                        </a:rPr>
                        <a:t>'DAYS HOURS:MINUTES:SECONDS'</a:t>
                      </a:r>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DAYS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a:solidFill>
                            <a:srgbClr val="298AE5"/>
                          </a:solidFill>
                          <a:latin typeface="Liberation Mono"/>
                          <a:ea typeface="+mn-ea"/>
                          <a:cs typeface="Arial" panose="020B0604020202020204" pitchFamily="34" charset="0"/>
                        </a:rPr>
                        <a:t>HOUR_MINUTE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'3:34'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WEEKS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HOUR_SECOND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'HOURS:MINUTES:SECONDS'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MONTHS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MINUTE_SECOND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'MINUTES:SECONDS'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'27:34'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QUARTERS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rgbClr val="298AE5"/>
                          </a:solidFill>
                          <a:latin typeface="Liberation Mono"/>
                          <a:ea typeface="+mn-ea"/>
                          <a:cs typeface="Arial" panose="020B0604020202020204" pitchFamily="34" charset="0"/>
                        </a:rPr>
                        <a:t>YEAR_MONTH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'YEARS-MONTHS' </a:t>
                      </a:r>
                      <a:r>
                        <a:rPr kumimoji="0" lang="en-IN" sz="1800" kern="1200" dirty="0">
                          <a:solidFill>
                            <a:srgbClr val="FF0000"/>
                          </a:solidFill>
                          <a:effectLst/>
                          <a:latin typeface="Liberation Mono"/>
                          <a:ea typeface="+mn-ea"/>
                          <a:cs typeface="Arial" panose="020B0604020202020204" pitchFamily="34" charset="0"/>
                        </a:rPr>
                        <a:t>e.g.</a:t>
                      </a:r>
                      <a:r>
                        <a:rPr kumimoji="0" lang="en-IN" sz="1800" kern="1200" dirty="0">
                          <a:solidFill>
                            <a:schemeClr val="tx1"/>
                          </a:solidFill>
                          <a:effectLst/>
                          <a:latin typeface="Liberation Mono"/>
                          <a:ea typeface="+mn-ea"/>
                          <a:cs typeface="Arial" panose="020B0604020202020204" pitchFamily="34" charset="0"/>
                        </a:rPr>
                        <a:t> '1-3'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r>
                        <a:rPr lang="en-IN" sz="1800" dirty="0">
                          <a:effectLst/>
                          <a:latin typeface="Liberation Mono"/>
                          <a:cs typeface="Arial" panose="020B0604020202020204" pitchFamily="34" charset="0"/>
                        </a:rPr>
                        <a:t>YEARS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t"/>
                      <a:endParaRPr lang="en-IN" sz="1800" dirty="0">
                        <a:effectLst/>
                        <a:latin typeface="Liberation Mono"/>
                        <a:cs typeface="Arial" panose="020B0604020202020204" pitchFamily="34" charset="0"/>
                      </a:endParaRP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6"/>
          <p:cNvSpPr/>
          <p:nvPr/>
        </p:nvSpPr>
        <p:spPr>
          <a:xfrm>
            <a:off x="576000" y="1918800"/>
            <a:ext cx="871945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 </a:t>
            </a:r>
            <a:r>
              <a:rPr lang="en-IN" dirty="0">
                <a:solidFill>
                  <a:srgbClr val="3F6971"/>
                </a:solidFill>
                <a:latin typeface="Liberation Mono"/>
              </a:rPr>
              <a:t>NOW()</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1</a:t>
            </a:r>
            <a:r>
              <a:rPr kumimoji="0" lang="en-IN" sz="1800" kern="1200" dirty="0">
                <a:solidFill>
                  <a:schemeClr val="tx1"/>
                </a:solidFill>
                <a:effectLst/>
                <a:latin typeface="Liberation Mono"/>
                <a:ea typeface="+mn-ea"/>
                <a:cs typeface="Arial" panose="020B0604020202020204" pitchFamily="34" charset="0"/>
              </a:rPr>
              <a:t>-</a:t>
            </a:r>
            <a:r>
              <a:rPr lang="en-IN" dirty="0">
                <a:solidFill>
                  <a:srgbClr val="990055"/>
                </a:solidFill>
                <a:latin typeface="Liberation Mono"/>
              </a:rPr>
              <a:t>3</a:t>
            </a:r>
            <a:r>
              <a:rPr kumimoji="0" lang="en-IN" sz="1800" kern="1200" dirty="0">
                <a:solidFill>
                  <a:schemeClr val="tx1"/>
                </a:solidFill>
                <a:effectLst/>
                <a:latin typeface="Liberation Mono"/>
                <a:ea typeface="+mn-ea"/>
                <a:cs typeface="Arial" panose="020B0604020202020204" pitchFamily="34" charset="0"/>
              </a:rPr>
              <a:t>'</a:t>
            </a:r>
            <a:r>
              <a:rPr lang="en-IN" dirty="0">
                <a:latin typeface="Liberation Mono"/>
                <a:ea typeface="Times New Roman" panose="02020603050405020304" pitchFamily="18" charset="0"/>
              </a:rPr>
              <a:t> </a:t>
            </a:r>
            <a:r>
              <a:rPr lang="en-IN" dirty="0">
                <a:solidFill>
                  <a:srgbClr val="0077AA"/>
                </a:solidFill>
                <a:latin typeface="Liberation Mono"/>
              </a:rPr>
              <a:t>YEAR_MONTH</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8537371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adddate()</a:t>
            </a:r>
          </a:p>
        </p:txBody>
      </p:sp>
      <p:sp>
        <p:nvSpPr>
          <p:cNvPr id="5" name="Rectangle 4"/>
          <p:cNvSpPr/>
          <p:nvPr/>
        </p:nvSpPr>
        <p:spPr>
          <a:xfrm>
            <a:off x="575477" y="118846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a:t>
            </a:r>
            <a:r>
              <a:rPr lang="en-IN" sz="2000" dirty="0">
                <a:solidFill>
                  <a:srgbClr val="0077AA"/>
                </a:solidFill>
                <a:latin typeface="Liberation Mono"/>
              </a:rPr>
              <a:t>   DATE_ADD (</a:t>
            </a:r>
            <a:r>
              <a:rPr lang="en-IN" sz="2000" dirty="0">
                <a:solidFill>
                  <a:schemeClr val="tx2"/>
                </a:solidFill>
                <a:latin typeface="Liberation Mono"/>
              </a:rPr>
              <a:t>date,</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6" name="Rectangle 5"/>
          <p:cNvSpPr/>
          <p:nvPr/>
        </p:nvSpPr>
        <p:spPr>
          <a:xfrm>
            <a:off x="551384" y="479396"/>
            <a:ext cx="8719457"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ADDDATE()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3154901880"/>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8" name="Rectangle 7"/>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0077AA"/>
                </a:solidFill>
                <a:latin typeface="Liberation Mono"/>
              </a:rPr>
              <a:t>ADDDATE</a:t>
            </a:r>
            <a:r>
              <a:rPr lang="en-IN" dirty="0">
                <a:solidFill>
                  <a:schemeClr val="tx1">
                    <a:lumMod val="65000"/>
                    <a:lumOff val="35000"/>
                  </a:schemeClr>
                </a:solidFill>
                <a:latin typeface="Liberation Mono"/>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2934354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subdate()</a:t>
            </a:r>
          </a:p>
        </p:txBody>
      </p:sp>
      <p:sp>
        <p:nvSpPr>
          <p:cNvPr id="5" name="Rectangle 4"/>
          <p:cNvSpPr/>
          <p:nvPr/>
        </p:nvSpPr>
        <p:spPr>
          <a:xfrm>
            <a:off x="575477" y="1197271"/>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SUBDATE(date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  </a:t>
            </a:r>
            <a:r>
              <a:rPr lang="en-IN" sz="2000" dirty="0">
                <a:latin typeface="Liberation Mono"/>
              </a:rPr>
              <a:t>/ </a:t>
            </a:r>
            <a:r>
              <a:rPr lang="en-IN" sz="2000" dirty="0">
                <a:solidFill>
                  <a:srgbClr val="0077AA"/>
                </a:solidFill>
                <a:latin typeface="Liberation Mono"/>
              </a:rPr>
              <a:t> DATE_SUB (date</a:t>
            </a:r>
            <a:r>
              <a:rPr lang="en-IN" sz="2000" dirty="0">
                <a:solidFill>
                  <a:schemeClr val="tx2"/>
                </a:solidFill>
                <a:latin typeface="Liberation Mono"/>
              </a:rPr>
              <a:t>,</a:t>
            </a:r>
            <a:r>
              <a:rPr lang="en-IN" sz="2000" dirty="0">
                <a:solidFill>
                  <a:srgbClr val="0077AA"/>
                </a:solidFill>
                <a:latin typeface="Liberation Mono"/>
              </a:rPr>
              <a:t> INTERVAL </a:t>
            </a:r>
            <a:r>
              <a:rPr lang="en-IN" sz="2000" dirty="0">
                <a:solidFill>
                  <a:schemeClr val="tx2"/>
                </a:solidFill>
                <a:latin typeface="Liberation Mono"/>
              </a:rPr>
              <a:t>expr</a:t>
            </a:r>
            <a:r>
              <a:rPr lang="en-IN" sz="2000" dirty="0">
                <a:solidFill>
                  <a:srgbClr val="0077AA"/>
                </a:solidFill>
                <a:latin typeface="Liberation Mono"/>
              </a:rPr>
              <a:t> unit)</a:t>
            </a:r>
          </a:p>
        </p:txBody>
      </p:sp>
      <p:sp>
        <p:nvSpPr>
          <p:cNvPr id="9" name="Rectangle 8"/>
          <p:cNvSpPr/>
          <p:nvPr/>
        </p:nvSpPr>
        <p:spPr>
          <a:xfrm>
            <a:off x="575477" y="477214"/>
            <a:ext cx="8675941" cy="523220"/>
          </a:xfrm>
          <a:prstGeom prst="rect">
            <a:avLst/>
          </a:prstGeom>
        </p:spPr>
        <p:txBody>
          <a:bodyPr wrap="square">
            <a:spAutoFit/>
          </a:bodyPr>
          <a:lstStyle/>
          <a:p>
            <a:r>
              <a:rPr lang="en-IN" sz="2800" b="1" dirty="0">
                <a:latin typeface="Arial" panose="020B0604020202020204" pitchFamily="34" charset="0"/>
                <a:cs typeface="Arial" panose="020B0604020202020204" pitchFamily="34" charset="0"/>
              </a:rPr>
              <a:t>SUBDATE() </a:t>
            </a:r>
            <a:r>
              <a:rPr lang="en-IN" sz="2400" dirty="0">
                <a:latin typeface="Arial" panose="020B0604020202020204" pitchFamily="34" charset="0"/>
                <a:cs typeface="Arial" panose="020B0604020202020204" pitchFamily="34" charset="0"/>
              </a:rPr>
              <a:t>is a synonym for </a:t>
            </a:r>
            <a:r>
              <a:rPr lang="en-IN" sz="2800" b="1" dirty="0">
                <a:latin typeface="Arial" panose="020B0604020202020204" pitchFamily="34" charset="0"/>
                <a:cs typeface="Arial" panose="020B0604020202020204" pitchFamily="34" charset="0"/>
              </a:rPr>
              <a:t>DATE_SUB()</a:t>
            </a:r>
          </a:p>
        </p:txBody>
      </p:sp>
      <p:graphicFrame>
        <p:nvGraphicFramePr>
          <p:cNvPr id="8" name="Table 7">
            <a:extLst>
              <a:ext uri="{FF2B5EF4-FFF2-40B4-BE49-F238E27FC236}">
                <a16:creationId xmlns:a16="http://schemas.microsoft.com/office/drawing/2014/main" id="{7169A58C-6CAF-4763-8406-A07BB4A59B45}"/>
              </a:ext>
            </a:extLst>
          </p:cNvPr>
          <p:cNvGraphicFramePr>
            <a:graphicFrameLocks noGrp="1"/>
          </p:cNvGraphicFramePr>
          <p:nvPr>
            <p:extLst>
              <p:ext uri="{D42A27DB-BD31-4B8C-83A1-F6EECF244321}">
                <p14:modId xmlns:p14="http://schemas.microsoft.com/office/powerpoint/2010/main" val="2494191298"/>
              </p:ext>
            </p:extLst>
          </p:nvPr>
        </p:nvGraphicFramePr>
        <p:xfrm>
          <a:off x="550800" y="2617200"/>
          <a:ext cx="8839200" cy="3981447"/>
        </p:xfrm>
        <a:graphic>
          <a:graphicData uri="http://schemas.openxmlformats.org/drawingml/2006/table">
            <a:tbl>
              <a:tblPr firstRow="1" bandRow="1">
                <a:tableStyleId>{7E9639D4-E3E2-4D34-9284-5A2195B3D0D7}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442383">
                <a:tc>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a:txBody>
                    <a:bodyPr/>
                    <a:lstStyle/>
                    <a:p>
                      <a:r>
                        <a:rPr lang="en-IN" sz="2000" dirty="0">
                          <a:latin typeface="Arial" panose="020B0604020202020204" pitchFamily="34" charset="0"/>
                          <a:cs typeface="Arial" panose="020B0604020202020204" pitchFamily="34" charset="0"/>
                        </a:rPr>
                        <a:t>ExpectedexprFormat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SECOND</a:t>
                      </a:r>
                    </a:p>
                  </a:txBody>
                  <a:tcPr marL="76200" marR="76200" marT="76200" marB="76200"/>
                </a:tc>
                <a:tc>
                  <a:txBody>
                    <a:bodyPr/>
                    <a:lstStyle/>
                    <a:p>
                      <a:pPr fontAlgn="t"/>
                      <a:r>
                        <a:rPr lang="en-IN" sz="1800" dirty="0">
                          <a:effectLst/>
                          <a:latin typeface="Liberation Mono"/>
                          <a:cs typeface="Arial" panose="020B0604020202020204" pitchFamily="34" charset="0"/>
                        </a:rPr>
                        <a:t>SECONDS</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MINUTE</a:t>
                      </a:r>
                    </a:p>
                  </a:txBody>
                  <a:tcPr marL="76200" marR="76200" marT="76200" marB="76200"/>
                </a:tc>
                <a:tc>
                  <a:txBody>
                    <a:bodyPr/>
                    <a:lstStyle/>
                    <a:p>
                      <a:pPr fontAlgn="t"/>
                      <a:r>
                        <a:rPr lang="en-IN" sz="1800" dirty="0">
                          <a:effectLst/>
                          <a:latin typeface="Liberation Mono"/>
                          <a:cs typeface="Arial" panose="020B0604020202020204" pitchFamily="34" charset="0"/>
                        </a:rPr>
                        <a:t>MINUTES</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HOUR</a:t>
                      </a:r>
                    </a:p>
                  </a:txBody>
                  <a:tcPr marL="76200" marR="76200" marT="76200" marB="76200"/>
                </a:tc>
                <a:tc>
                  <a:txBody>
                    <a:bodyPr/>
                    <a:lstStyle/>
                    <a:p>
                      <a:pPr fontAlgn="t"/>
                      <a:r>
                        <a:rPr lang="en-IN" sz="1800" dirty="0">
                          <a:effectLst/>
                          <a:latin typeface="Liberation Mono"/>
                          <a:cs typeface="Arial" panose="020B0604020202020204" pitchFamily="34" charset="0"/>
                        </a:rPr>
                        <a:t>HOURS</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DAY</a:t>
                      </a:r>
                    </a:p>
                  </a:txBody>
                  <a:tcPr marL="76200" marR="76200" marT="76200" marB="76200"/>
                </a:tc>
                <a:tc>
                  <a:txBody>
                    <a:bodyPr/>
                    <a:lstStyle/>
                    <a:p>
                      <a:pPr fontAlgn="t"/>
                      <a:r>
                        <a:rPr lang="en-IN" sz="1800" dirty="0">
                          <a:effectLst/>
                          <a:latin typeface="Liberation Mono"/>
                          <a:cs typeface="Arial" panose="020B0604020202020204" pitchFamily="34" charset="0"/>
                        </a:rPr>
                        <a:t>DAYS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WEEK</a:t>
                      </a:r>
                    </a:p>
                  </a:txBody>
                  <a:tcPr marL="76200" marR="76200" marT="76200" marB="76200"/>
                </a:tc>
                <a:tc>
                  <a:txBody>
                    <a:bodyPr/>
                    <a:lstStyle/>
                    <a:p>
                      <a:pPr fontAlgn="t"/>
                      <a:r>
                        <a:rPr lang="en-IN" sz="1800" dirty="0">
                          <a:effectLst/>
                          <a:latin typeface="Liberation Mono"/>
                          <a:cs typeface="Arial" panose="020B0604020202020204" pitchFamily="34" charset="0"/>
                        </a:rPr>
                        <a:t>WEEKS</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MONTH</a:t>
                      </a:r>
                    </a:p>
                  </a:txBody>
                  <a:tcPr marL="76200" marR="76200" marT="76200" marB="76200"/>
                </a:tc>
                <a:tc>
                  <a:txBody>
                    <a:bodyPr/>
                    <a:lstStyle/>
                    <a:p>
                      <a:pPr fontAlgn="t"/>
                      <a:r>
                        <a:rPr lang="en-IN" sz="1800" dirty="0">
                          <a:effectLst/>
                          <a:latin typeface="Liberation Mono"/>
                          <a:cs typeface="Arial" panose="020B0604020202020204" pitchFamily="34" charset="0"/>
                        </a:rPr>
                        <a:t>MONTHS</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QUARTER</a:t>
                      </a:r>
                    </a:p>
                  </a:txBody>
                  <a:tcPr marL="76200" marR="76200" marT="76200" marB="76200"/>
                </a:tc>
                <a:tc>
                  <a:txBody>
                    <a:bodyPr/>
                    <a:lstStyle/>
                    <a:p>
                      <a:pPr fontAlgn="t"/>
                      <a:r>
                        <a:rPr lang="en-IN" sz="1800" dirty="0">
                          <a:effectLst/>
                          <a:latin typeface="Liberation Mono"/>
                          <a:cs typeface="Arial" panose="020B0604020202020204" pitchFamily="34" charset="0"/>
                        </a:rPr>
                        <a:t>QUARTERS</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298AE5"/>
                          </a:solidFill>
                          <a:latin typeface="Liberation Mono"/>
                          <a:ea typeface="+mn-ea"/>
                          <a:cs typeface="Arial" panose="020B0604020202020204" pitchFamily="34" charset="0"/>
                        </a:rPr>
                        <a:t>YEAR</a:t>
                      </a:r>
                    </a:p>
                  </a:txBody>
                  <a:tcPr marL="76200" marR="76200" marT="76200" marB="76200"/>
                </a:tc>
                <a:tc>
                  <a:txBody>
                    <a:bodyPr/>
                    <a:lstStyle/>
                    <a:p>
                      <a:pPr fontAlgn="t"/>
                      <a:r>
                        <a:rPr lang="en-IN" sz="1800" dirty="0">
                          <a:effectLst/>
                          <a:latin typeface="Liberation Mono"/>
                          <a:cs typeface="Arial" panose="020B0604020202020204" pitchFamily="34" charset="0"/>
                        </a:rPr>
                        <a:t>YEARS</a:t>
                      </a:r>
                    </a:p>
                  </a:txBody>
                  <a:tcPr marL="76200" marR="76200" marT="76200" marB="76200"/>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63A8F96C-4C5C-473C-A817-AAE8583E27A5}"/>
              </a:ext>
            </a:extLst>
          </p:cNvPr>
          <p:cNvSpPr/>
          <p:nvPr/>
        </p:nvSpPr>
        <p:spPr>
          <a:xfrm>
            <a:off x="576000" y="1700808"/>
            <a:ext cx="8719457"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sz="1800" dirty="0">
                <a:solidFill>
                  <a:srgbClr val="0077AA"/>
                </a:solidFill>
                <a:latin typeface="Liberation Mono"/>
              </a:rPr>
              <a:t>SUBDATE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NOW()</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rgbClr val="0077AA"/>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3F6971"/>
                </a:solidFill>
                <a:latin typeface="Liberation Mono"/>
              </a:rPr>
              <a:t>NOW()</a:t>
            </a:r>
            <a:r>
              <a:rPr lang="en-IN" dirty="0">
                <a:latin typeface="Liberation Mono"/>
              </a:rPr>
              <a:t>, </a:t>
            </a:r>
            <a:r>
              <a:rPr lang="en-IN" sz="1800" dirty="0">
                <a:solidFill>
                  <a:srgbClr val="0077AA"/>
                </a:solidFill>
                <a:latin typeface="Liberation Mono"/>
              </a:rPr>
              <a:t>SUBDATE</a:t>
            </a:r>
            <a:r>
              <a:rPr lang="en-IN" dirty="0">
                <a:solidFill>
                  <a:schemeClr val="tx1">
                    <a:lumMod val="65000"/>
                    <a:lumOff val="35000"/>
                  </a:schemeClr>
                </a:solidFill>
                <a:latin typeface="Liberation Mono"/>
              </a:rPr>
              <a:t>(</a:t>
            </a:r>
            <a:r>
              <a:rPr lang="en-IN" dirty="0">
                <a:solidFill>
                  <a:srgbClr val="3F6971"/>
                </a:solidFill>
                <a:latin typeface="Liberation Mono"/>
              </a:rPr>
              <a:t>NOW()</a:t>
            </a:r>
            <a:r>
              <a:rPr lang="en-IN" dirty="0">
                <a:latin typeface="Liberation Mono"/>
              </a:rPr>
              <a:t>, </a:t>
            </a:r>
            <a:r>
              <a:rPr lang="en-IN" dirty="0">
                <a:solidFill>
                  <a:srgbClr val="990055"/>
                </a:solidFill>
                <a:latin typeface="Liberation Mono"/>
              </a:rPr>
              <a:t>1</a:t>
            </a:r>
            <a:r>
              <a:rPr lang="en-IN" dirty="0">
                <a:solidFill>
                  <a:schemeClr val="tx1">
                    <a:lumMod val="65000"/>
                    <a:lumOff val="35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276585321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extract</a:t>
            </a:r>
          </a:p>
        </p:txBody>
      </p:sp>
      <p:sp>
        <p:nvSpPr>
          <p:cNvPr id="5" name="Rectangle 4"/>
          <p:cNvSpPr/>
          <p:nvPr/>
        </p:nvSpPr>
        <p:spPr>
          <a:xfrm>
            <a:off x="464400" y="17532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a:t>
            </a:r>
            <a:r>
              <a:rPr lang="en-IN" sz="2000" dirty="0">
                <a:solidFill>
                  <a:schemeClr val="tx2"/>
                </a:solidFill>
                <a:latin typeface="Liberation Mono"/>
              </a:rPr>
              <a:t>unit</a:t>
            </a:r>
            <a:r>
              <a:rPr lang="en-IN" sz="2000" dirty="0">
                <a:solidFill>
                  <a:srgbClr val="0077AA"/>
                </a:solidFill>
                <a:latin typeface="Liberation Mono"/>
              </a:rPr>
              <a:t> FROM </a:t>
            </a:r>
            <a:r>
              <a:rPr lang="en-IN" sz="2000" dirty="0">
                <a:solidFill>
                  <a:schemeClr val="tx2"/>
                </a:solidFill>
                <a:latin typeface="Liberation Mono"/>
              </a:rPr>
              <a:t>date</a:t>
            </a:r>
            <a:r>
              <a:rPr lang="en-IN" sz="2000" dirty="0">
                <a:solidFill>
                  <a:srgbClr val="0077AA"/>
                </a:solidFill>
                <a:latin typeface="Liberation Mono"/>
              </a:rPr>
              <a:t>)</a:t>
            </a:r>
          </a:p>
        </p:txBody>
      </p:sp>
      <p:sp>
        <p:nvSpPr>
          <p:cNvPr id="6" name="Rectangle 5"/>
          <p:cNvSpPr/>
          <p:nvPr/>
        </p:nvSpPr>
        <p:spPr>
          <a:xfrm>
            <a:off x="335360" y="4293096"/>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YEAR_MONTH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chemeClr val="bg1">
                  <a:lumMod val="65000"/>
                </a:schemeClr>
              </a:solidFill>
              <a:latin typeface="Liberation Mono"/>
              <a:ea typeface="Times New Roman" panose="02020603050405020304" pitchFamily="18" charset="0"/>
            </a:endParaRPr>
          </a:p>
        </p:txBody>
      </p:sp>
      <p:sp>
        <p:nvSpPr>
          <p:cNvPr id="7" name="Rectangle 6"/>
          <p:cNvSpPr/>
          <p:nvPr/>
        </p:nvSpPr>
        <p:spPr>
          <a:xfrm>
            <a:off x="335360" y="703183"/>
            <a:ext cx="1152128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4156268638"/>
              </p:ext>
            </p:extLst>
          </p:nvPr>
        </p:nvGraphicFramePr>
        <p:xfrm>
          <a:off x="335360" y="2348880"/>
          <a:ext cx="10153128" cy="1879600"/>
        </p:xfrm>
        <a:graphic>
          <a:graphicData uri="http://schemas.openxmlformats.org/drawingml/2006/table">
            <a:tbl>
              <a:tblPr firstRow="1" bandRow="1">
                <a:tableStyleId>{7E9639D4-E3E2-4D34-9284-5A2195B3D0D7}</a:tableStyleId>
              </a:tblPr>
              <a:tblGrid>
                <a:gridCol w="3139180">
                  <a:extLst>
                    <a:ext uri="{9D8B030D-6E8A-4147-A177-3AD203B41FA5}">
                      <a16:colId xmlns:a16="http://schemas.microsoft.com/office/drawing/2014/main" val="20000"/>
                    </a:ext>
                  </a:extLst>
                </a:gridCol>
                <a:gridCol w="2400550">
                  <a:extLst>
                    <a:ext uri="{9D8B030D-6E8A-4147-A177-3AD203B41FA5}">
                      <a16:colId xmlns:a16="http://schemas.microsoft.com/office/drawing/2014/main" val="20001"/>
                    </a:ext>
                  </a:extLst>
                </a:gridCol>
                <a:gridCol w="2123563">
                  <a:extLst>
                    <a:ext uri="{9D8B030D-6E8A-4147-A177-3AD203B41FA5}">
                      <a16:colId xmlns:a16="http://schemas.microsoft.com/office/drawing/2014/main" val="20002"/>
                    </a:ext>
                  </a:extLst>
                </a:gridCol>
                <a:gridCol w="1569590">
                  <a:extLst>
                    <a:ext uri="{9D8B030D-6E8A-4147-A177-3AD203B41FA5}">
                      <a16:colId xmlns:a16="http://schemas.microsoft.com/office/drawing/2014/main" val="20003"/>
                    </a:ext>
                  </a:extLst>
                </a:gridCol>
                <a:gridCol w="920245">
                  <a:extLst>
                    <a:ext uri="{9D8B030D-6E8A-4147-A177-3AD203B41FA5}">
                      <a16:colId xmlns:a16="http://schemas.microsoft.com/office/drawing/2014/main" val="20004"/>
                    </a:ext>
                  </a:extLst>
                </a:gridCol>
              </a:tblGrid>
              <a:tr h="370840">
                <a:tc gridSpan="5">
                  <a:txBody>
                    <a:bodyPr/>
                    <a:lstStyle/>
                    <a:p>
                      <a:r>
                        <a:rPr lang="en-IN" sz="2000" dirty="0">
                          <a:latin typeface="Arial" panose="020B0604020202020204" pitchFamily="34" charset="0"/>
                          <a:cs typeface="Arial" panose="020B0604020202020204" pitchFamily="34" charset="0"/>
                        </a:rPr>
                        <a:t>Unit Value</a:t>
                      </a:r>
                    </a:p>
                  </a:txBody>
                  <a:tcPr>
                    <a:solidFill>
                      <a:srgbClr val="006C86"/>
                    </a:solidFill>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latin typeface="Liberation Mono"/>
                          <a:cs typeface="Arial" panose="020B0604020202020204" pitchFamily="34" charset="0"/>
                        </a:rPr>
                        <a:t>MICROSECOND</a:t>
                      </a:r>
                    </a:p>
                  </a:txBody>
                  <a:tcPr/>
                </a:tc>
                <a:tc>
                  <a:txBody>
                    <a:bodyPr/>
                    <a:lstStyle/>
                    <a:p>
                      <a:r>
                        <a:rPr lang="en-IN" sz="1800" dirty="0">
                          <a:latin typeface="Liberation Mono"/>
                          <a:cs typeface="Arial" panose="020B0604020202020204" pitchFamily="34" charset="0"/>
                        </a:rPr>
                        <a:t>SECOND</a:t>
                      </a:r>
                    </a:p>
                  </a:txBody>
                  <a:tcPr/>
                </a:tc>
                <a:tc>
                  <a:txBody>
                    <a:bodyPr/>
                    <a:lstStyle/>
                    <a:p>
                      <a:r>
                        <a:rPr lang="en-IN" sz="1800" dirty="0">
                          <a:latin typeface="Liberation Mono"/>
                          <a:cs typeface="Arial" panose="020B0604020202020204" pitchFamily="34" charset="0"/>
                        </a:rPr>
                        <a:t>MINUTE</a:t>
                      </a:r>
                    </a:p>
                  </a:txBody>
                  <a:tcPr/>
                </a:tc>
                <a:tc>
                  <a:txBody>
                    <a:bodyPr/>
                    <a:lstStyle/>
                    <a:p>
                      <a:r>
                        <a:rPr lang="en-IN" sz="1800" dirty="0">
                          <a:latin typeface="Liberation Mono"/>
                          <a:cs typeface="Arial" panose="020B0604020202020204" pitchFamily="34" charset="0"/>
                        </a:rPr>
                        <a:t>HOUR</a:t>
                      </a:r>
                    </a:p>
                  </a:txBody>
                  <a:tcPr/>
                </a:tc>
                <a:tc>
                  <a:txBody>
                    <a:bodyPr/>
                    <a:lstStyle/>
                    <a:p>
                      <a:r>
                        <a:rPr lang="en-IN" sz="1800" dirty="0">
                          <a:latin typeface="Liberation Mono"/>
                          <a:cs typeface="Arial" panose="020B0604020202020204" pitchFamily="34" charset="0"/>
                        </a:rPr>
                        <a:t>DAY</a:t>
                      </a:r>
                    </a:p>
                  </a:txBody>
                  <a:tcPr/>
                </a:tc>
                <a:extLst>
                  <a:ext uri="{0D108BD9-81ED-4DB2-BD59-A6C34878D82A}">
                    <a16:rowId xmlns:a16="http://schemas.microsoft.com/office/drawing/2014/main" val="10001"/>
                  </a:ext>
                </a:extLst>
              </a:tr>
              <a:tr h="370840">
                <a:tc>
                  <a:txBody>
                    <a:bodyPr/>
                    <a:lstStyle/>
                    <a:p>
                      <a:r>
                        <a:rPr lang="en-IN" sz="1800" dirty="0">
                          <a:latin typeface="Liberation Mono"/>
                          <a:cs typeface="Arial" panose="020B0604020202020204" pitchFamily="34" charset="0"/>
                        </a:rPr>
                        <a:t>WEEK</a:t>
                      </a:r>
                    </a:p>
                  </a:txBody>
                  <a:tcPr/>
                </a:tc>
                <a:tc>
                  <a:txBody>
                    <a:bodyPr/>
                    <a:lstStyle/>
                    <a:p>
                      <a:r>
                        <a:rPr lang="en-IN" sz="1800" dirty="0">
                          <a:latin typeface="Liberation Mono"/>
                          <a:cs typeface="Arial" panose="020B0604020202020204" pitchFamily="34" charset="0"/>
                        </a:rPr>
                        <a:t>MONTH</a:t>
                      </a:r>
                    </a:p>
                  </a:txBody>
                  <a:tcPr/>
                </a:tc>
                <a:tc>
                  <a:txBody>
                    <a:bodyPr/>
                    <a:lstStyle/>
                    <a:p>
                      <a:r>
                        <a:rPr lang="en-IN" sz="1800" dirty="0">
                          <a:latin typeface="Liberation Mono"/>
                          <a:cs typeface="Arial" panose="020B0604020202020204" pitchFamily="34" charset="0"/>
                        </a:rPr>
                        <a:t>QUARTER</a:t>
                      </a:r>
                    </a:p>
                  </a:txBody>
                  <a:tcPr/>
                </a:tc>
                <a:tc>
                  <a:txBody>
                    <a:bodyPr/>
                    <a:lstStyle/>
                    <a:p>
                      <a:r>
                        <a:rPr lang="en-IN" sz="1800" dirty="0">
                          <a:latin typeface="Liberation Mono"/>
                          <a:cs typeface="Arial" panose="020B0604020202020204" pitchFamily="34" charset="0"/>
                        </a:rPr>
                        <a:t>YEAR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MINUTE_SECOND</a:t>
                      </a:r>
                    </a:p>
                  </a:txBody>
                  <a:tcPr/>
                </a:tc>
                <a:tc>
                  <a:txBody>
                    <a:bodyPr/>
                    <a:lstStyle/>
                    <a:p>
                      <a:r>
                        <a:rPr lang="en-IN" sz="1800" dirty="0">
                          <a:latin typeface="Liberation Mono"/>
                          <a:cs typeface="Arial" panose="020B0604020202020204" pitchFamily="34" charset="0"/>
                        </a:rPr>
                        <a:t>HOUR_SECOND</a:t>
                      </a:r>
                    </a:p>
                  </a:txBody>
                  <a:tcPr/>
                </a:tc>
                <a:tc>
                  <a:txBody>
                    <a:bodyPr/>
                    <a:lstStyle/>
                    <a:p>
                      <a:r>
                        <a:rPr lang="en-IN" sz="1800" dirty="0">
                          <a:latin typeface="Liberation Mono"/>
                          <a:cs typeface="Arial" panose="020B0604020202020204" pitchFamily="34" charset="0"/>
                        </a:rPr>
                        <a:t>DAY_SECOND</a:t>
                      </a:r>
                    </a:p>
                  </a:txBody>
                  <a:tcPr/>
                </a:tc>
                <a:tc>
                  <a:txBody>
                    <a:bodyPr/>
                    <a:lstStyle/>
                    <a:p>
                      <a:r>
                        <a:rPr lang="en-IN" sz="1800" dirty="0">
                          <a:latin typeface="Liberation Mono"/>
                          <a:cs typeface="Arial" panose="020B0604020202020204" pitchFamily="34" charset="0"/>
                        </a:rPr>
                        <a:t>DAY_HOUR</a:t>
                      </a: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r>
                        <a:rPr lang="en-IN" sz="1800" dirty="0">
                          <a:latin typeface="Liberation Mono"/>
                          <a:cs typeface="Arial" panose="020B0604020202020204" pitchFamily="34" charset="0"/>
                        </a:rPr>
                        <a:t>HOUR_MINUTE</a:t>
                      </a:r>
                    </a:p>
                  </a:txBody>
                  <a:tcPr/>
                </a:tc>
                <a:tc>
                  <a:txBody>
                    <a:bodyPr/>
                    <a:lstStyle/>
                    <a:p>
                      <a:r>
                        <a:rPr lang="en-IN" sz="1800" dirty="0">
                          <a:latin typeface="Liberation Mono"/>
                          <a:cs typeface="Arial" panose="020B0604020202020204" pitchFamily="34" charset="0"/>
                        </a:rPr>
                        <a:t>DAY_MINUTE</a:t>
                      </a:r>
                    </a:p>
                  </a:txBody>
                  <a:tcPr/>
                </a:tc>
                <a:tc>
                  <a:txBody>
                    <a:bodyPr/>
                    <a:lstStyle/>
                    <a:p>
                      <a:r>
                        <a:rPr lang="en-IN" sz="1800" dirty="0">
                          <a:latin typeface="Liberation Mono"/>
                          <a:cs typeface="Arial" panose="020B0604020202020204" pitchFamily="34" charset="0"/>
                        </a:rPr>
                        <a:t>YEAR_MONTH</a:t>
                      </a:r>
                    </a:p>
                  </a:txBody>
                  <a:tcPr/>
                </a:tc>
                <a:tc>
                  <a:txBody>
                    <a:bodyPr/>
                    <a:lstStyle/>
                    <a:p>
                      <a:endParaRPr lang="en-IN" sz="1800" dirty="0">
                        <a:latin typeface="Liberation Mono"/>
                        <a:cs typeface="Arial" panose="020B0604020202020204" pitchFamily="34" charset="0"/>
                      </a:endParaRPr>
                    </a:p>
                  </a:txBody>
                  <a:tcPr/>
                </a:tc>
                <a:tc>
                  <a:txBody>
                    <a:bodyPr/>
                    <a:lstStyle/>
                    <a:p>
                      <a:endParaRPr lang="en-IN" sz="1800" dirty="0">
                        <a:latin typeface="Liberation Mono"/>
                        <a:cs typeface="Arial" panose="020B0604020202020204" pitchFamily="34" charset="0"/>
                      </a:endParaRPr>
                    </a:p>
                  </a:txBody>
                  <a:tcPr/>
                </a:tc>
                <a:extLst>
                  <a:ext uri="{0D108BD9-81ED-4DB2-BD59-A6C34878D82A}">
                    <a16:rowId xmlns:a16="http://schemas.microsoft.com/office/drawing/2014/main" val="10004"/>
                  </a:ext>
                </a:extLst>
              </a:tr>
            </a:tbl>
          </a:graphicData>
        </a:graphic>
      </p:graphicFrame>
      <p:sp>
        <p:nvSpPr>
          <p:cNvPr id="8" name="Rectangle 7">
            <a:extLst>
              <a:ext uri="{FF2B5EF4-FFF2-40B4-BE49-F238E27FC236}">
                <a16:creationId xmlns:a16="http://schemas.microsoft.com/office/drawing/2014/main" id="{94A6A4DD-469A-42BD-A50E-670D61A52E2C}"/>
              </a:ext>
            </a:extLst>
          </p:cNvPr>
          <p:cNvSpPr/>
          <p:nvPr/>
        </p:nvSpPr>
        <p:spPr>
          <a:xfrm>
            <a:off x="335360" y="5301208"/>
            <a:ext cx="6858000" cy="1354217"/>
          </a:xfrm>
          <a:prstGeom prst="rect">
            <a:avLst/>
          </a:prstGeom>
          <a:noFill/>
        </p:spPr>
        <p:txBody>
          <a:bodyPr wrap="square">
            <a:spAutoFit/>
          </a:bodyPr>
          <a:lstStyle/>
          <a:p>
            <a:r>
              <a:rPr lang="en-IN" sz="18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There must no space between extract function and ().</a:t>
            </a:r>
          </a:p>
          <a:p>
            <a:r>
              <a:rPr lang="en-IN" sz="1800" dirty="0">
                <a:solidFill>
                  <a:srgbClr val="FF0000"/>
                </a:solidFill>
                <a:latin typeface="Arial" panose="020B0604020202020204" pitchFamily="34" charset="0"/>
                <a:cs typeface="Arial" panose="020B0604020202020204" pitchFamily="34" charset="0"/>
              </a:rPr>
              <a:t>e.g.</a:t>
            </a:r>
          </a:p>
          <a:p>
            <a:r>
              <a:rPr lang="en-IN" dirty="0">
                <a:solidFill>
                  <a:srgbClr val="FF0000"/>
                </a:solidFill>
                <a:latin typeface="Arial" panose="020B0604020202020204" pitchFamily="34" charset="0"/>
                <a:cs typeface="Arial" panose="020B0604020202020204" pitchFamily="34" charset="0"/>
              </a:rPr>
              <a:t>     </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EXTRACT</a:t>
            </a:r>
            <a:r>
              <a:rPr lang="en-IN" dirty="0">
                <a:solidFill>
                  <a:srgbClr val="0077AA"/>
                </a:solidFill>
                <a:latin typeface="Liberation Mono"/>
              </a:rPr>
              <a:t> </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MONTH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sz="2000" dirty="0">
                <a:solidFill>
                  <a:srgbClr val="FF0000"/>
                </a:solidFill>
                <a:latin typeface="Liberation Mono"/>
                <a:ea typeface="Times New Roman" panose="02020603050405020304" pitchFamily="18" charset="0"/>
              </a:rPr>
              <a:t># error</a:t>
            </a:r>
            <a:endParaRPr lang="en-IN" dirty="0">
              <a:solidFill>
                <a:srgbClr val="FF0000"/>
              </a:solidFill>
              <a:latin typeface="Liberation Mono"/>
              <a:ea typeface="Times New Roman" panose="02020603050405020304" pitchFamily="18" charset="0"/>
            </a:endParaRPr>
          </a:p>
        </p:txBody>
      </p:sp>
    </p:spTree>
    <p:extLst>
      <p:ext uri="{BB962C8B-B14F-4D97-AF65-F5344CB8AC3E}">
        <p14:creationId xmlns:p14="http://schemas.microsoft.com/office/powerpoint/2010/main" val="2580197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3577F8-FC1B-4AA2-83EF-F1C096585FBF}"/>
              </a:ext>
            </a:extLst>
          </p:cNvPr>
          <p:cNvSpPr/>
          <p:nvPr/>
        </p:nvSpPr>
        <p:spPr>
          <a:xfrm>
            <a:off x="232333" y="5301208"/>
            <a:ext cx="9608083" cy="1569660"/>
          </a:xfrm>
          <a:prstGeom prst="rect">
            <a:avLst/>
          </a:prstGeom>
        </p:spPr>
        <p:txBody>
          <a:bodyPr wrap="square">
            <a:spAutoFit/>
          </a:bodyPr>
          <a:lstStyle/>
          <a:p>
            <a:pPr algn="just"/>
            <a:r>
              <a:rPr lang="en-US" sz="2400" dirty="0">
                <a:solidFill>
                  <a:schemeClr val="bg1"/>
                </a:solidFill>
                <a:latin typeface="-apple-system"/>
              </a:rPr>
              <a:t>I give you a number (</a:t>
            </a:r>
            <a:r>
              <a:rPr lang="en-US" sz="2400" b="1" dirty="0">
                <a:solidFill>
                  <a:schemeClr val="bg1"/>
                </a:solidFill>
                <a:latin typeface="-apple-system"/>
              </a:rPr>
              <a:t>data</a:t>
            </a:r>
            <a:r>
              <a:rPr lang="en-US" sz="2400" dirty="0">
                <a:solidFill>
                  <a:schemeClr val="bg1"/>
                </a:solidFill>
                <a:latin typeface="-apple-system"/>
              </a:rPr>
              <a:t>)</a:t>
            </a:r>
          </a:p>
          <a:p>
            <a:pPr algn="just"/>
            <a:r>
              <a:rPr lang="en-US" sz="2400" dirty="0">
                <a:solidFill>
                  <a:schemeClr val="bg1"/>
                </a:solidFill>
                <a:latin typeface="-apple-system"/>
              </a:rPr>
              <a:t>and tell you it’s the quantity of nuclear warheads (</a:t>
            </a:r>
            <a:r>
              <a:rPr lang="en-US" sz="2400" b="1" dirty="0">
                <a:solidFill>
                  <a:schemeClr val="bg1"/>
                </a:solidFill>
                <a:latin typeface="-apple-system"/>
              </a:rPr>
              <a:t>information</a:t>
            </a:r>
            <a:r>
              <a:rPr lang="en-US" sz="2400" dirty="0">
                <a:solidFill>
                  <a:schemeClr val="bg1"/>
                </a:solidFill>
                <a:latin typeface="-apple-system"/>
              </a:rPr>
              <a:t>)</a:t>
            </a:r>
          </a:p>
          <a:p>
            <a:pPr algn="just"/>
            <a:r>
              <a:rPr lang="en-US" sz="2400" dirty="0">
                <a:solidFill>
                  <a:schemeClr val="bg1"/>
                </a:solidFill>
                <a:latin typeface="-apple-system"/>
              </a:rPr>
              <a:t>and now you know the potential of nuclear warheads (</a:t>
            </a:r>
            <a:r>
              <a:rPr lang="en-US" sz="2400" b="1" dirty="0">
                <a:solidFill>
                  <a:schemeClr val="bg1"/>
                </a:solidFill>
                <a:latin typeface="-apple-system"/>
              </a:rPr>
              <a:t>knowledge</a:t>
            </a:r>
            <a:r>
              <a:rPr lang="en-US" sz="2400" dirty="0">
                <a:solidFill>
                  <a:schemeClr val="bg1"/>
                </a:solidFill>
                <a:latin typeface="-apple-system"/>
              </a:rPr>
              <a:t>)</a:t>
            </a:r>
          </a:p>
          <a:p>
            <a:pPr algn="just"/>
            <a:r>
              <a:rPr lang="en-US" sz="2400" dirty="0">
                <a:solidFill>
                  <a:schemeClr val="bg1"/>
                </a:solidFill>
                <a:latin typeface="-apple-system"/>
              </a:rPr>
              <a:t>and you decide not to use them or to make them more (</a:t>
            </a:r>
            <a:r>
              <a:rPr lang="en-US" sz="2400" b="1" dirty="0">
                <a:solidFill>
                  <a:schemeClr val="bg1"/>
                </a:solidFill>
                <a:latin typeface="-apple-system"/>
              </a:rPr>
              <a:t>wisdom</a:t>
            </a:r>
            <a:r>
              <a:rPr lang="en-US" sz="2400" dirty="0">
                <a:solidFill>
                  <a:schemeClr val="bg1"/>
                </a:solidFill>
                <a:latin typeface="-apple-system"/>
              </a:rPr>
              <a:t>).</a:t>
            </a:r>
            <a:endParaRPr lang="en-IN" sz="2400" dirty="0">
              <a:solidFill>
                <a:schemeClr val="bg1"/>
              </a:solidFill>
            </a:endParaRPr>
          </a:p>
        </p:txBody>
      </p:sp>
      <p:sp>
        <p:nvSpPr>
          <p:cNvPr id="14" name="Rectangle 13">
            <a:extLst>
              <a:ext uri="{FF2B5EF4-FFF2-40B4-BE49-F238E27FC236}">
                <a16:creationId xmlns:a16="http://schemas.microsoft.com/office/drawing/2014/main" id="{A5D25D74-3F29-49B6-9771-5A6AA38B1523}"/>
              </a:ext>
            </a:extLst>
          </p:cNvPr>
          <p:cNvSpPr/>
          <p:nvPr/>
        </p:nvSpPr>
        <p:spPr>
          <a:xfrm>
            <a:off x="263352" y="44625"/>
            <a:ext cx="11305258" cy="830997"/>
          </a:xfrm>
          <a:prstGeom prst="rect">
            <a:avLst/>
          </a:prstGeom>
        </p:spPr>
        <p:txBody>
          <a:bodyPr wrap="square">
            <a:spAutoFit/>
          </a:bodyPr>
          <a:lstStyle/>
          <a:p>
            <a:r>
              <a:rPr lang="en-US" sz="2000" b="1" dirty="0"/>
              <a:t>DIKW Model</a:t>
            </a:r>
            <a:r>
              <a:rPr lang="en-US" sz="2000" dirty="0"/>
              <a:t> describes how the data can be processed and transformed into </a:t>
            </a:r>
            <a:r>
              <a:rPr lang="en-US" sz="2400" b="1" dirty="0">
                <a:solidFill>
                  <a:schemeClr val="accent2">
                    <a:lumMod val="50000"/>
                  </a:schemeClr>
                </a:solidFill>
              </a:rPr>
              <a:t>information</a:t>
            </a:r>
            <a:r>
              <a:rPr lang="en-US" sz="2000" dirty="0"/>
              <a:t>, </a:t>
            </a:r>
            <a:r>
              <a:rPr lang="en-US" sz="2400" b="1" dirty="0">
                <a:solidFill>
                  <a:schemeClr val="accent2">
                    <a:lumMod val="50000"/>
                  </a:schemeClr>
                </a:solidFill>
              </a:rPr>
              <a:t>knowledge</a:t>
            </a:r>
            <a:r>
              <a:rPr lang="en-US" sz="2000" dirty="0"/>
              <a:t>, and </a:t>
            </a:r>
            <a:r>
              <a:rPr lang="en-US" sz="2400" b="1" dirty="0">
                <a:solidFill>
                  <a:schemeClr val="accent2">
                    <a:lumMod val="50000"/>
                  </a:schemeClr>
                </a:solidFill>
              </a:rPr>
              <a:t>wisdom</a:t>
            </a:r>
            <a:r>
              <a:rPr lang="en-US" sz="2000" dirty="0"/>
              <a:t>.</a:t>
            </a:r>
            <a:endParaRPr lang="en-US" sz="2400" dirty="0"/>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64" y="813359"/>
            <a:ext cx="4807200"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3058" y="992229"/>
            <a:ext cx="1956070" cy="769441"/>
          </a:xfrm>
          <a:prstGeom prst="rect">
            <a:avLst/>
          </a:prstGeom>
        </p:spPr>
        <p:txBody>
          <a:bodyPr wrap="square">
            <a:spAutoFit/>
          </a:bodyPr>
          <a:lstStyle/>
          <a:p>
            <a:r>
              <a:rPr lang="en-IN" sz="2200" dirty="0">
                <a:solidFill>
                  <a:srgbClr val="C00000"/>
                </a:solidFill>
                <a:latin typeface="Arial" panose="020B0604020202020204" pitchFamily="34" charset="0"/>
              </a:rPr>
              <a:t>The </a:t>
            </a:r>
            <a:r>
              <a:rPr lang="en-IN" sz="2200" b="1" dirty="0">
                <a:solidFill>
                  <a:srgbClr val="C00000"/>
                </a:solidFill>
                <a:latin typeface="Arial" panose="020B0604020202020204" pitchFamily="34" charset="0"/>
              </a:rPr>
              <a:t>DIKW pyramid</a:t>
            </a:r>
            <a:endParaRPr lang="en-IN" sz="2200" dirty="0">
              <a:solidFill>
                <a:srgbClr val="C00000"/>
              </a:solidFill>
            </a:endParaRPr>
          </a:p>
        </p:txBody>
      </p:sp>
      <p:sp>
        <p:nvSpPr>
          <p:cNvPr id="3" name="Rectangle 2"/>
          <p:cNvSpPr/>
          <p:nvPr/>
        </p:nvSpPr>
        <p:spPr>
          <a:xfrm>
            <a:off x="4390525" y="3172907"/>
            <a:ext cx="4641720" cy="769441"/>
          </a:xfrm>
          <a:prstGeom prst="rect">
            <a:avLst/>
          </a:prstGeom>
        </p:spPr>
        <p:txBody>
          <a:bodyPr wrap="none">
            <a:spAutoFit/>
          </a:bodyPr>
          <a:lstStyle/>
          <a:p>
            <a:r>
              <a:rPr lang="en-IN" sz="2000" dirty="0"/>
              <a:t>learned about something or someone.</a:t>
            </a:r>
          </a:p>
          <a:p>
            <a:r>
              <a:rPr lang="en-IN" sz="2400" dirty="0">
                <a:solidFill>
                  <a:schemeClr val="accent6">
                    <a:lumMod val="50000"/>
                  </a:schemeClr>
                </a:solidFill>
                <a:latin typeface="-apple-system"/>
              </a:rPr>
              <a:t>as SELECT (symbol: </a:t>
            </a:r>
            <a:r>
              <a:rPr lang="el-GR" sz="2400" dirty="0">
                <a:solidFill>
                  <a:srgbClr val="FFC000"/>
                </a:solidFill>
                <a:latin typeface="-apple-system"/>
                <a:ea typeface="Verdana" panose="020B0604030504040204" pitchFamily="34" charset="0"/>
              </a:rPr>
              <a:t>σ</a:t>
            </a:r>
            <a:r>
              <a:rPr lang="el-GR" sz="2400" dirty="0">
                <a:solidFill>
                  <a:schemeClr val="accent6">
                    <a:lumMod val="50000"/>
                  </a:schemeClr>
                </a:solidFill>
                <a:latin typeface="-apple-system"/>
              </a:rPr>
              <a:t>)</a:t>
            </a:r>
            <a:r>
              <a:rPr lang="en-IN" sz="2400" dirty="0">
                <a:solidFill>
                  <a:schemeClr val="accent6">
                    <a:lumMod val="50000"/>
                  </a:schemeClr>
                </a:solidFill>
                <a:latin typeface="-apple-system"/>
              </a:rPr>
              <a:t> </a:t>
            </a:r>
            <a:r>
              <a:rPr lang="en-US" sz="2400" dirty="0">
                <a:solidFill>
                  <a:schemeClr val="accent6">
                    <a:lumMod val="50000"/>
                  </a:schemeClr>
                </a:solidFill>
                <a:latin typeface="-apple-system"/>
              </a:rPr>
              <a:t>(</a:t>
            </a:r>
            <a:r>
              <a:rPr lang="en-US" sz="2400" b="1" dirty="0">
                <a:solidFill>
                  <a:schemeClr val="accent2">
                    <a:lumMod val="50000"/>
                  </a:schemeClr>
                </a:solidFill>
                <a:latin typeface="-apple-system"/>
              </a:rPr>
              <a:t>information</a:t>
            </a:r>
            <a:r>
              <a:rPr lang="en-US" sz="2400" dirty="0">
                <a:solidFill>
                  <a:schemeClr val="accent6">
                    <a:lumMod val="50000"/>
                  </a:schemeClr>
                </a:solidFill>
                <a:latin typeface="-apple-system"/>
              </a:rPr>
              <a:t>)</a:t>
            </a:r>
          </a:p>
        </p:txBody>
      </p:sp>
      <p:sp>
        <p:nvSpPr>
          <p:cNvPr id="7" name="Rectangle 6"/>
          <p:cNvSpPr/>
          <p:nvPr/>
        </p:nvSpPr>
        <p:spPr>
          <a:xfrm>
            <a:off x="3757606" y="2060848"/>
            <a:ext cx="8315058" cy="1046440"/>
          </a:xfrm>
          <a:prstGeom prst="rect">
            <a:avLst/>
          </a:prstGeom>
        </p:spPr>
        <p:txBody>
          <a:bodyPr wrap="square">
            <a:spAutoFit/>
          </a:bodyPr>
          <a:lstStyle/>
          <a:p>
            <a:r>
              <a:rPr lang="en-IN" sz="1900" dirty="0"/>
              <a:t>skills acquired through education, </a:t>
            </a:r>
            <a:r>
              <a:rPr lang="en-US" sz="1900" dirty="0"/>
              <a:t>it can be theoretical or practical understanding of a subject.</a:t>
            </a:r>
          </a:p>
          <a:p>
            <a:r>
              <a:rPr lang="en-IN" sz="2400" dirty="0">
                <a:solidFill>
                  <a:schemeClr val="accent6">
                    <a:lumMod val="50000"/>
                  </a:schemeClr>
                </a:solidFill>
                <a:latin typeface="-apple-system"/>
              </a:rPr>
              <a:t>SELECT  </a:t>
            </a:r>
            <a:r>
              <a:rPr lang="en-US" sz="2400" dirty="0">
                <a:solidFill>
                  <a:schemeClr val="accent6">
                    <a:lumMod val="50000"/>
                  </a:schemeClr>
                </a:solidFill>
                <a:latin typeface="-apple-system"/>
              </a:rPr>
              <a:t>potential (</a:t>
            </a:r>
            <a:r>
              <a:rPr lang="en-US" sz="2400" b="1" dirty="0">
                <a:solidFill>
                  <a:schemeClr val="accent2">
                    <a:lumMod val="50000"/>
                  </a:schemeClr>
                </a:solidFill>
                <a:latin typeface="-apple-system"/>
              </a:rPr>
              <a:t>knowledge</a:t>
            </a:r>
            <a:r>
              <a:rPr lang="en-US" sz="2400" dirty="0">
                <a:solidFill>
                  <a:schemeClr val="accent6">
                    <a:lumMod val="50000"/>
                  </a:schemeClr>
                </a:solidFill>
                <a:latin typeface="-apple-system"/>
              </a:rPr>
              <a:t>)</a:t>
            </a:r>
          </a:p>
        </p:txBody>
      </p:sp>
      <p:sp>
        <p:nvSpPr>
          <p:cNvPr id="10" name="Rectangle 9"/>
          <p:cNvSpPr/>
          <p:nvPr/>
        </p:nvSpPr>
        <p:spPr>
          <a:xfrm>
            <a:off x="3206983" y="1084675"/>
            <a:ext cx="8631267" cy="769441"/>
          </a:xfrm>
          <a:prstGeom prst="rect">
            <a:avLst/>
          </a:prstGeom>
        </p:spPr>
        <p:txBody>
          <a:bodyPr wrap="square">
            <a:spAutoFit/>
          </a:bodyPr>
          <a:lstStyle/>
          <a:p>
            <a:r>
              <a:rPr lang="en-IN" sz="2000" dirty="0"/>
              <a:t>the quality of having experience, knowledge, and good judgement.</a:t>
            </a:r>
          </a:p>
          <a:p>
            <a:r>
              <a:rPr lang="en-US" sz="2400" dirty="0">
                <a:solidFill>
                  <a:schemeClr val="accent6">
                    <a:lumMod val="50000"/>
                  </a:schemeClr>
                </a:solidFill>
                <a:latin typeface="-apple-system"/>
              </a:rPr>
              <a:t>now you decide when to use and how to use(</a:t>
            </a:r>
            <a:r>
              <a:rPr lang="en-US" sz="2400" b="1" dirty="0">
                <a:solidFill>
                  <a:schemeClr val="accent2">
                    <a:lumMod val="50000"/>
                  </a:schemeClr>
                </a:solidFill>
                <a:latin typeface="-apple-system"/>
              </a:rPr>
              <a:t>wisdom</a:t>
            </a:r>
            <a:r>
              <a:rPr lang="en-US" sz="2400" dirty="0">
                <a:solidFill>
                  <a:schemeClr val="accent6">
                    <a:lumMod val="50000"/>
                  </a:schemeClr>
                </a:solidFill>
                <a:latin typeface="-apple-system"/>
              </a:rPr>
              <a:t>)</a:t>
            </a:r>
            <a:endParaRPr lang="en-IN" sz="2400" dirty="0">
              <a:solidFill>
                <a:schemeClr val="accent6">
                  <a:lumMod val="50000"/>
                </a:schemeClr>
              </a:solidFill>
            </a:endParaRPr>
          </a:p>
        </p:txBody>
      </p:sp>
      <p:sp>
        <p:nvSpPr>
          <p:cNvPr id="5" name="Rectangle 4">
            <a:extLst>
              <a:ext uri="{FF2B5EF4-FFF2-40B4-BE49-F238E27FC236}">
                <a16:creationId xmlns:a16="http://schemas.microsoft.com/office/drawing/2014/main" id="{05256EC0-A8C9-41D3-A488-E7C4127D2426}"/>
              </a:ext>
            </a:extLst>
          </p:cNvPr>
          <p:cNvSpPr/>
          <p:nvPr/>
        </p:nvSpPr>
        <p:spPr>
          <a:xfrm>
            <a:off x="4841177" y="4166194"/>
            <a:ext cx="2343462" cy="523220"/>
          </a:xfrm>
          <a:prstGeom prst="rect">
            <a:avLst/>
          </a:prstGeom>
        </p:spPr>
        <p:txBody>
          <a:bodyPr wrap="none">
            <a:spAutoFit/>
          </a:bodyPr>
          <a:lstStyle/>
          <a:p>
            <a:pPr algn="just"/>
            <a:r>
              <a:rPr lang="en-IN" sz="2400" dirty="0">
                <a:solidFill>
                  <a:schemeClr val="accent6">
                    <a:lumMod val="50000"/>
                  </a:schemeClr>
                </a:solidFill>
                <a:latin typeface="-apple-system"/>
              </a:rPr>
              <a:t>Sigma(</a:t>
            </a:r>
            <a:r>
              <a:rPr lang="el-GR" sz="2400" dirty="0">
                <a:solidFill>
                  <a:srgbClr val="FFC000"/>
                </a:solidFill>
                <a:latin typeface="Verdana" panose="020B0604030504040204" pitchFamily="34" charset="0"/>
                <a:ea typeface="Verdana" panose="020B0604030504040204" pitchFamily="34" charset="0"/>
              </a:rPr>
              <a:t>σ</a:t>
            </a:r>
            <a:r>
              <a:rPr lang="en-IN" sz="2400" dirty="0">
                <a:solidFill>
                  <a:schemeClr val="accent6">
                    <a:lumMod val="50000"/>
                  </a:schemeClr>
                </a:solidFill>
                <a:latin typeface="-apple-system"/>
              </a:rPr>
              <a:t>)</a:t>
            </a:r>
            <a:r>
              <a:rPr lang="en-IN" sz="2400" dirty="0">
                <a:solidFill>
                  <a:schemeClr val="accent6">
                    <a:lumMod val="50000"/>
                  </a:schemeClr>
                </a:solidFill>
                <a:latin typeface="Verdana" panose="020B0604030504040204" pitchFamily="34" charset="0"/>
                <a:ea typeface="Verdana" panose="020B0604030504040204" pitchFamily="34" charset="0"/>
              </a:rPr>
              <a:t> </a:t>
            </a:r>
            <a:r>
              <a:rPr lang="en-US" sz="2400" dirty="0">
                <a:solidFill>
                  <a:schemeClr val="accent6">
                    <a:lumMod val="50000"/>
                  </a:schemeClr>
                </a:solidFill>
                <a:latin typeface="-apple-system"/>
              </a:rPr>
              <a:t>(</a:t>
            </a:r>
            <a:r>
              <a:rPr lang="en-US" sz="2800" b="1" dirty="0">
                <a:solidFill>
                  <a:schemeClr val="accent2">
                    <a:lumMod val="50000"/>
                  </a:schemeClr>
                </a:solidFill>
                <a:latin typeface="-apple-system"/>
              </a:rPr>
              <a:t>data</a:t>
            </a:r>
            <a:r>
              <a:rPr lang="en-US" sz="2400" dirty="0">
                <a:solidFill>
                  <a:schemeClr val="accent6">
                    <a:lumMod val="50000"/>
                  </a:schemeClr>
                </a:solidFill>
                <a:latin typeface="-apple-system"/>
              </a:rPr>
              <a:t>) </a:t>
            </a:r>
          </a:p>
        </p:txBody>
      </p:sp>
      <p:sp>
        <p:nvSpPr>
          <p:cNvPr id="16" name="Rectangle 15">
            <a:extLst>
              <a:ext uri="{FF2B5EF4-FFF2-40B4-BE49-F238E27FC236}">
                <a16:creationId xmlns:a16="http://schemas.microsoft.com/office/drawing/2014/main" id="{39899CA7-13BF-4DA4-9F58-998AD1E51CC0}"/>
              </a:ext>
            </a:extLst>
          </p:cNvPr>
          <p:cNvSpPr/>
          <p:nvPr/>
        </p:nvSpPr>
        <p:spPr>
          <a:xfrm>
            <a:off x="119336" y="4911552"/>
            <a:ext cx="7632848" cy="461665"/>
          </a:xfrm>
          <a:prstGeom prst="rect">
            <a:avLst/>
          </a:prstGeom>
        </p:spPr>
        <p:txBody>
          <a:bodyPr wrap="square">
            <a:spAutoFit/>
          </a:bodyPr>
          <a:lstStyle/>
          <a:p>
            <a:pPr algn="just"/>
            <a:r>
              <a:rPr lang="en-IN" sz="2400" dirty="0">
                <a:solidFill>
                  <a:srgbClr val="00B050"/>
                </a:solidFill>
                <a:latin typeface="-apple-system"/>
              </a:rPr>
              <a:t>Let’s take another example.</a:t>
            </a:r>
            <a:endParaRPr lang="en-US" sz="2400" dirty="0">
              <a:solidFill>
                <a:srgbClr val="00B050"/>
              </a:solidFill>
              <a:latin typeface="-apple-system"/>
            </a:endParaRPr>
          </a:p>
        </p:txBody>
      </p:sp>
    </p:spTree>
    <p:extLst>
      <p:ext uri="{BB962C8B-B14F-4D97-AF65-F5344CB8AC3E}">
        <p14:creationId xmlns:p14="http://schemas.microsoft.com/office/powerpoint/2010/main" val="333184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7" grpId="0"/>
      <p:bldP spid="10" grpId="0"/>
      <p:bldP spid="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3505" y="260648"/>
            <a:ext cx="6298519" cy="400110"/>
          </a:xfrm>
          <a:prstGeom prst="rect">
            <a:avLst/>
          </a:prstGeom>
        </p:spPr>
        <p:txBody>
          <a:bodyPr wrap="none">
            <a:spAutoFit/>
          </a:bodyPr>
          <a:lstStyle/>
          <a:p>
            <a:pPr fontAlgn="base"/>
            <a:r>
              <a:rPr lang="en-US" sz="2000" b="1" dirty="0">
                <a:solidFill>
                  <a:srgbClr val="FF9900"/>
                </a:solidFill>
                <a:latin typeface="Verdana" panose="020B0604030504040204" pitchFamily="34" charset="0"/>
                <a:ea typeface="Verdana" panose="020B0604030504040204" pitchFamily="34" charset="0"/>
                <a:cs typeface="Arial" pitchFamily="34" charset="0"/>
              </a:rPr>
              <a:t>Difference between File System and DBMS</a:t>
            </a: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3300146419"/>
              </p:ext>
            </p:extLst>
          </p:nvPr>
        </p:nvGraphicFramePr>
        <p:xfrm>
          <a:off x="119336" y="836712"/>
          <a:ext cx="11953328" cy="5071002"/>
        </p:xfrm>
        <a:graphic>
          <a:graphicData uri="http://schemas.openxmlformats.org/drawingml/2006/table">
            <a:tbl>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411414">
                <a:tc>
                  <a:txBody>
                    <a:bodyPr/>
                    <a:lstStyle/>
                    <a:p>
                      <a:pPr algn="ctr" fontAlgn="base"/>
                      <a:r>
                        <a:rPr lang="en-IN" sz="2000" b="1" dirty="0">
                          <a:solidFill>
                            <a:schemeClr val="accent2">
                              <a:lumMod val="50000"/>
                            </a:schemeClr>
                          </a:solidFill>
                          <a:effectLst/>
                          <a:latin typeface="Palatino Linotype" panose="02040502050505030304" pitchFamily="18" charset="0"/>
                        </a:rPr>
                        <a:t>File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algn="ctr" fontAlgn="base"/>
                      <a:r>
                        <a:rPr lang="en-IN" sz="2000" b="1" dirty="0">
                          <a:solidFill>
                            <a:schemeClr val="accent2">
                              <a:lumMod val="50000"/>
                            </a:schemeClr>
                          </a:solidFill>
                          <a:effectLst/>
                          <a:latin typeface="Palatino Linotype" panose="02040502050505030304" pitchFamily="18" charset="0"/>
                        </a:rPr>
                        <a:t>Database Management System</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00950636"/>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File System is easy-to-use system to store data which require less security and constraints.</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is used when security constraints are high.</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97622094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Redundancy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60521205"/>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more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 Inconsistency is less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102398876"/>
                  </a:ext>
                </a:extLst>
              </a:tr>
              <a:tr h="54983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 is hard to get when it comes to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Centralization</a:t>
                      </a:r>
                      <a:r>
                        <a:rPr lang="en-IN" sz="1800" b="0" dirty="0">
                          <a:effectLst/>
                          <a:latin typeface="Palatino Linotype" panose="02040502050505030304" pitchFamily="18" charset="0"/>
                        </a:rPr>
                        <a:t> is achieved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056554043"/>
                  </a:ext>
                </a:extLst>
              </a:tr>
              <a:tr h="688255">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User locates the physical address of the files to access data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In Database Management System, user is unaware of physical address where data is stored.</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164864743"/>
                  </a:ext>
                </a:extLst>
              </a:tr>
              <a:tr h="411414">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low in File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Security is high in Database Management System.</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4288000239"/>
                  </a:ext>
                </a:extLst>
              </a:tr>
              <a:tr h="688255">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IN" sz="1800" b="0" dirty="0">
                          <a:effectLst/>
                          <a:latin typeface="Palatino Linotype" panose="02040502050505030304" pitchFamily="18" charset="0"/>
                        </a:rPr>
                        <a:t>File System stores unstructured data. </a:t>
                      </a:r>
                      <a:r>
                        <a:rPr lang="en-US" sz="1800" b="0" dirty="0">
                          <a:solidFill>
                            <a:schemeClr val="tx1"/>
                          </a:solidFill>
                          <a:latin typeface="Palatino Linotype" panose="02040502050505030304" pitchFamily="18" charset="0"/>
                        </a:rPr>
                        <a:t>"unstructured data" may include documents, audio, video, images, etc.</a:t>
                      </a:r>
                      <a:endParaRPr lang="en-IN" sz="1800" b="0" dirty="0">
                        <a:effectLst/>
                        <a:latin typeface="Palatino Linotype" panose="02040502050505030304" pitchFamily="18" charset="0"/>
                      </a:endParaRP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sz="1800" b="0" dirty="0">
                          <a:effectLst/>
                          <a:latin typeface="Palatino Linotype" panose="02040502050505030304" pitchFamily="18" charset="0"/>
                        </a:rPr>
                        <a:t>Database Management System stores structured data.</a:t>
                      </a:r>
                    </a:p>
                  </a:txBody>
                  <a:tcPr marL="50348" marR="50348" marT="50348" marB="50348" anchor="ctr">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317731900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2589690581"/>
              </p:ext>
            </p:extLst>
          </p:nvPr>
        </p:nvGraphicFramePr>
        <p:xfrm>
          <a:off x="407368" y="814600"/>
          <a:ext cx="11377264" cy="4682487"/>
        </p:xfrm>
        <a:graphic>
          <a:graphicData uri="http://schemas.openxmlformats.org/drawingml/2006/table">
            <a:tbl>
              <a:tblPr firstRow="1" bandRow="1">
                <a:tableStyleId>{7E9639D4-E3E2-4D34-9284-5A2195B3D0D7}</a:tableStyleId>
              </a:tblPr>
              <a:tblGrid>
                <a:gridCol w="2376264">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Arial" panose="020B0604020202020204" pitchFamily="34" charset="0"/>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DAY(</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DAY() is a </a:t>
                      </a:r>
                      <a:r>
                        <a:rPr lang="en-IN" sz="1800" b="1" dirty="0">
                          <a:effectLst/>
                          <a:latin typeface="Liberation Mono"/>
                          <a:cs typeface="Arial" panose="020B0604020202020204" pitchFamily="34" charset="0"/>
                        </a:rPr>
                        <a:t>synonym for DAYOFMONTH().</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DAYNAME(</a:t>
                      </a:r>
                      <a:r>
                        <a:rPr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name of the weekday for date.</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DAYOFMONTH(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month for date, in the range 1 to 31</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DAYOFWEEK(</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(1 = Sunday, 2 = Monday, …, 7 = Saturday).</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DAYOFYEAR(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day of the year for date, in the range 1 to 366</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LAST_DAY(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Takes a date or datetime value and returns the corresponding value for the last day of the month. Returns NULL if the argument is invalid.</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MONTH(</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month for date, in the range 1 to 12 for January to December</a:t>
                      </a: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IN" sz="1800" kern="1200" dirty="0">
                          <a:solidFill>
                            <a:srgbClr val="0077AA"/>
                          </a:solidFill>
                          <a:latin typeface="Liberation Mono"/>
                          <a:ea typeface="+mn-ea"/>
                          <a:cs typeface="+mn-cs"/>
                        </a:rPr>
                        <a:t>MONTHNAME(</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full name of the month for date.</a:t>
                      </a:r>
                    </a:p>
                  </a:txBody>
                  <a:tcPr marL="76200" marR="76200" marT="76200" marB="76200"/>
                </a:tc>
                <a:extLst>
                  <a:ext uri="{0D108BD9-81ED-4DB2-BD59-A6C34878D82A}">
                    <a16:rowId xmlns:a16="http://schemas.microsoft.com/office/drawing/2014/main" val="10008"/>
                  </a:ext>
                </a:extLst>
              </a:tr>
              <a:tr h="442383">
                <a:tc>
                  <a:txBody>
                    <a:bodyPr/>
                    <a:lstStyle/>
                    <a:p>
                      <a:pPr fontAlgn="t"/>
                      <a:r>
                        <a:rPr kumimoji="0" lang="en-US" sz="1800" kern="1200" dirty="0">
                          <a:solidFill>
                            <a:srgbClr val="0077AA"/>
                          </a:solidFill>
                          <a:latin typeface="Liberation Mono"/>
                          <a:ea typeface="+mn-ea"/>
                          <a:cs typeface="+mn-cs"/>
                        </a:rPr>
                        <a:t>YEAR(</a:t>
                      </a:r>
                      <a:r>
                        <a:rPr kumimoji="0" lang="en-IN" sz="1800" kern="1200" dirty="0">
                          <a:solidFill>
                            <a:schemeClr val="tx2"/>
                          </a:solidFill>
                          <a:latin typeface="Liberation Mono"/>
                          <a:ea typeface="+mn-ea"/>
                          <a:cs typeface="+mn-cs"/>
                        </a:rPr>
                        <a:t>date</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year in 4 digit</a:t>
                      </a:r>
                    </a:p>
                  </a:txBody>
                  <a:tcPr marL="76200" marR="76200" marT="76200" marB="76200"/>
                </a:tc>
                <a:extLst>
                  <a:ext uri="{0D108BD9-81ED-4DB2-BD59-A6C34878D82A}">
                    <a16:rowId xmlns:a16="http://schemas.microsoft.com/office/drawing/2014/main" val="4177861595"/>
                  </a:ext>
                </a:extLst>
              </a:tr>
            </a:tbl>
          </a:graphicData>
        </a:graphic>
      </p:graphicFrame>
      <p:sp>
        <p:nvSpPr>
          <p:cNvPr id="7" name="Rectangle 6"/>
          <p:cNvSpPr/>
          <p:nvPr/>
        </p:nvSpPr>
        <p:spPr>
          <a:xfrm>
            <a:off x="407368" y="5683895"/>
            <a:ext cx="11377264" cy="76944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a:p>
            <a:pPr marL="171450" indent="-171450">
              <a:buFont typeface="Arial" panose="020B0604020202020204" pitchFamily="34" charset="0"/>
              <a:buChar char="•"/>
            </a:pPr>
            <a:endParaRPr lang="en-IN" sz="800" dirty="0">
              <a:solidFill>
                <a:srgbClr val="DD4A68"/>
              </a:solidFill>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DAYOFWEEK</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WEEKDAY</a:t>
            </a:r>
            <a:r>
              <a:rPr lang="en-IN" dirty="0">
                <a:solidFill>
                  <a:schemeClr val="bg1">
                    <a:lumMod val="65000"/>
                  </a:schemeClr>
                </a:solidFill>
                <a:latin typeface="Liberation Mono"/>
                <a:ea typeface="Times New Roman" panose="02020603050405020304" pitchFamily="18" charset="0"/>
              </a:rPr>
              <a:t>(</a:t>
            </a:r>
            <a:r>
              <a:rPr lang="en-IN" dirty="0">
                <a:solidFill>
                  <a:srgbClr val="3F6971"/>
                </a:solidFill>
                <a:latin typeface="Liberation Mono"/>
              </a:rPr>
              <a:t>ADDDATE</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DAY</a:t>
            </a:r>
            <a:r>
              <a:rPr lang="en-IN" dirty="0">
                <a:solidFill>
                  <a:schemeClr val="tx1">
                    <a:lumMod val="65000"/>
                    <a:lumOff val="3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a:t>
            </a:r>
          </a:p>
        </p:txBody>
      </p:sp>
    </p:spTree>
    <p:extLst>
      <p:ext uri="{BB962C8B-B14F-4D97-AF65-F5344CB8AC3E}">
        <p14:creationId xmlns:p14="http://schemas.microsoft.com/office/powerpoint/2010/main" val="22705963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663526264"/>
              </p:ext>
            </p:extLst>
          </p:nvPr>
        </p:nvGraphicFramePr>
        <p:xfrm>
          <a:off x="406800" y="813600"/>
          <a:ext cx="11376000" cy="3981447"/>
        </p:xfrm>
        <a:graphic>
          <a:graphicData uri="http://schemas.openxmlformats.org/drawingml/2006/table">
            <a:tbl>
              <a:tblPr firstRow="1" bandRow="1">
                <a:tableStyleId>{7E9639D4-E3E2-4D34-9284-5A2195B3D0D7}</a:tableStyleId>
              </a:tblPr>
              <a:tblGrid>
                <a:gridCol w="2844000">
                  <a:extLst>
                    <a:ext uri="{9D8B030D-6E8A-4147-A177-3AD203B41FA5}">
                      <a16:colId xmlns:a16="http://schemas.microsoft.com/office/drawing/2014/main" val="20000"/>
                    </a:ext>
                  </a:extLst>
                </a:gridCol>
                <a:gridCol w="85320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WEEKDAY(</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kern="1200" dirty="0">
                          <a:solidFill>
                            <a:schemeClr val="tx1"/>
                          </a:solidFill>
                          <a:effectLst/>
                          <a:latin typeface="Liberation Mono"/>
                          <a:ea typeface="+mn-ea"/>
                          <a:cs typeface="Arial" panose="020B0604020202020204" pitchFamily="34" charset="0"/>
                        </a:rPr>
                        <a:t>Returns the weekday index for date (0 = Monday, 1 = Tuesday, … 6 = Sunday).</a:t>
                      </a: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IN" sz="1800" kern="1200" dirty="0">
                          <a:solidFill>
                            <a:srgbClr val="0077AA"/>
                          </a:solidFill>
                          <a:latin typeface="Liberation Mono"/>
                          <a:ea typeface="+mn-ea"/>
                          <a:cs typeface="+mn-cs"/>
                        </a:rPr>
                        <a:t>WEEKOFYEAR(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calendar week of the date as a number in the range from 1 to 53.</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en-IN" sz="1800" kern="1200" dirty="0">
                          <a:solidFill>
                            <a:srgbClr val="0077AA"/>
                          </a:solidFill>
                          <a:latin typeface="Liberation Mono"/>
                          <a:ea typeface="+mn-ea"/>
                          <a:cs typeface="+mn-cs"/>
                        </a:rPr>
                        <a:t>QUARTER(</a:t>
                      </a:r>
                      <a:r>
                        <a:rPr kumimoji="0" lang="en-IN" sz="1800" kern="1200" dirty="0">
                          <a:solidFill>
                            <a:schemeClr val="tx2"/>
                          </a:solidFill>
                          <a:latin typeface="Liberation Mono"/>
                          <a:ea typeface="+mn-ea"/>
                          <a:cs typeface="+mn-cs"/>
                        </a:rPr>
                        <a:t>date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quarter of the year for date, in the range 1 to 4.</a:t>
                      </a:r>
                    </a:p>
                  </a:txBody>
                  <a:tcPr marL="76200" marR="76200" marT="76200" marB="76200"/>
                </a:tc>
                <a:extLst>
                  <a:ext uri="{0D108BD9-81ED-4DB2-BD59-A6C34878D82A}">
                    <a16:rowId xmlns:a16="http://schemas.microsoft.com/office/drawing/2014/main" val="10003"/>
                  </a:ext>
                </a:extLst>
              </a:tr>
              <a:tr h="442383">
                <a:tc>
                  <a:txBody>
                    <a:bodyPr/>
                    <a:lstStyle/>
                    <a:p>
                      <a:pPr fontAlgn="t"/>
                      <a:r>
                        <a:rPr kumimoji="0" lang="en-IN" sz="1800" kern="1200" dirty="0">
                          <a:solidFill>
                            <a:srgbClr val="0077AA"/>
                          </a:solidFill>
                          <a:latin typeface="Liberation Mono"/>
                          <a:ea typeface="+mn-ea"/>
                          <a:cs typeface="+mn-cs"/>
                        </a:rPr>
                        <a:t>HOUR(</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hour for time. The range of the return value is 0 to 23 for time-of-day values.</a:t>
                      </a:r>
                    </a:p>
                  </a:txBody>
                  <a:tcPr marL="76200" marR="76200" marT="76200" marB="76200"/>
                </a:tc>
                <a:extLst>
                  <a:ext uri="{0D108BD9-81ED-4DB2-BD59-A6C34878D82A}">
                    <a16:rowId xmlns:a16="http://schemas.microsoft.com/office/drawing/2014/main" val="10004"/>
                  </a:ext>
                </a:extLst>
              </a:tr>
              <a:tr h="442383">
                <a:tc>
                  <a:txBody>
                    <a:bodyPr/>
                    <a:lstStyle/>
                    <a:p>
                      <a:pPr fontAlgn="t"/>
                      <a:r>
                        <a:rPr kumimoji="0" lang="en-IN" sz="1800" kern="1200" dirty="0">
                          <a:solidFill>
                            <a:srgbClr val="0077AA"/>
                          </a:solidFill>
                          <a:latin typeface="Liberation Mono"/>
                          <a:ea typeface="+mn-ea"/>
                          <a:cs typeface="+mn-cs"/>
                        </a:rPr>
                        <a:t>MINUTE(</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minute for time, in the range 0 to 59.</a:t>
                      </a:r>
                    </a:p>
                  </a:txBody>
                  <a:tcPr marL="76200" marR="76200" marT="76200" marB="76200"/>
                </a:tc>
                <a:extLst>
                  <a:ext uri="{0D108BD9-81ED-4DB2-BD59-A6C34878D82A}">
                    <a16:rowId xmlns:a16="http://schemas.microsoft.com/office/drawing/2014/main" val="10005"/>
                  </a:ext>
                </a:extLst>
              </a:tr>
              <a:tr h="442383">
                <a:tc>
                  <a:txBody>
                    <a:bodyPr/>
                    <a:lstStyle/>
                    <a:p>
                      <a:pPr fontAlgn="t"/>
                      <a:r>
                        <a:rPr kumimoji="0" lang="en-IN" sz="1800" kern="1200" dirty="0">
                          <a:solidFill>
                            <a:srgbClr val="0077AA"/>
                          </a:solidFill>
                          <a:latin typeface="Liberation Mono"/>
                          <a:ea typeface="+mn-ea"/>
                          <a:cs typeface="+mn-cs"/>
                        </a:rPr>
                        <a:t>SECOND(</a:t>
                      </a:r>
                      <a:r>
                        <a:rPr kumimoji="0" lang="en-IN" sz="1800" kern="1200" dirty="0">
                          <a:solidFill>
                            <a:schemeClr val="tx2"/>
                          </a:solidFill>
                          <a:latin typeface="Liberation Mono"/>
                          <a:ea typeface="+mn-ea"/>
                          <a:cs typeface="+mn-cs"/>
                        </a:rPr>
                        <a:t>time</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lang="en-IN" sz="1800" dirty="0">
                          <a:effectLst/>
                          <a:latin typeface="Liberation Mono"/>
                          <a:cs typeface="Arial" panose="020B0604020202020204" pitchFamily="34" charset="0"/>
                        </a:rPr>
                        <a:t>Returns the second for time, in the range 0 to 59.</a:t>
                      </a:r>
                    </a:p>
                  </a:txBody>
                  <a:tcPr marL="76200" marR="76200" marT="76200" marB="76200"/>
                </a:tc>
                <a:extLst>
                  <a:ext uri="{0D108BD9-81ED-4DB2-BD59-A6C34878D82A}">
                    <a16:rowId xmlns:a16="http://schemas.microsoft.com/office/drawing/2014/main" val="10006"/>
                  </a:ext>
                </a:extLst>
              </a:tr>
              <a:tr h="442383">
                <a:tc>
                  <a:txBody>
                    <a:bodyPr/>
                    <a:lstStyle/>
                    <a:p>
                      <a:pPr fontAlgn="t"/>
                      <a:r>
                        <a:rPr kumimoji="0" lang="en-IN" sz="1800" kern="1200" dirty="0">
                          <a:solidFill>
                            <a:srgbClr val="0077AA"/>
                          </a:solidFill>
                          <a:latin typeface="Liberation Mono"/>
                          <a:ea typeface="+mn-ea"/>
                          <a:cs typeface="+mn-cs"/>
                        </a:rPr>
                        <a:t>DATEDIFF(</a:t>
                      </a:r>
                      <a:r>
                        <a:rPr kumimoji="0" lang="en-IN" sz="1800" kern="1200" dirty="0">
                          <a:solidFill>
                            <a:schemeClr val="tx2"/>
                          </a:solidFill>
                          <a:latin typeface="Liberation Mono"/>
                          <a:ea typeface="+mn-ea"/>
                          <a:cs typeface="+mn-cs"/>
                        </a:rPr>
                        <a:t>expr1, expr2</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IN" sz="1800" b="0" i="0" kern="1200" dirty="0">
                          <a:solidFill>
                            <a:schemeClr val="tx1"/>
                          </a:solidFill>
                          <a:effectLst/>
                          <a:latin typeface="Liberation Mono"/>
                          <a:ea typeface="+mn-ea"/>
                          <a:cs typeface="+mn-cs"/>
                        </a:rPr>
                        <a:t>Returns the number of days between two dates or datetimes.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fontAlgn="t"/>
                      <a:r>
                        <a:rPr kumimoji="0" lang="en-US" sz="1800" kern="1200" dirty="0">
                          <a:solidFill>
                            <a:srgbClr val="0077AA"/>
                          </a:solidFill>
                          <a:latin typeface="Liberation Mono"/>
                          <a:ea typeface="+mn-ea"/>
                          <a:cs typeface="+mn-cs"/>
                        </a:rPr>
                        <a:t>STR_TO_DATE(</a:t>
                      </a:r>
                      <a:r>
                        <a:rPr kumimoji="0" lang="en-US" sz="1800" kern="1200" dirty="0">
                          <a:solidFill>
                            <a:schemeClr val="tx2"/>
                          </a:solidFill>
                          <a:latin typeface="Liberation Mono"/>
                          <a:ea typeface="+mn-ea"/>
                          <a:cs typeface="+mn-cs"/>
                        </a:rPr>
                        <a:t>str, format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Convert a string to a date.</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816672619"/>
                  </a:ext>
                </a:extLst>
              </a:tr>
            </a:tbl>
          </a:graphicData>
        </a:graphic>
      </p:graphicFrame>
      <p:sp>
        <p:nvSpPr>
          <p:cNvPr id="5" name="Rectangle 4"/>
          <p:cNvSpPr/>
          <p:nvPr/>
        </p:nvSpPr>
        <p:spPr>
          <a:xfrm>
            <a:off x="392822" y="4941168"/>
            <a:ext cx="11389978" cy="172354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latin typeface="Liberation Mono"/>
                <a:cs typeface="Arial" panose="020B0604020202020204" pitchFamily="34" charset="0"/>
              </a:rPr>
              <a:t>, </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WEEKDAY</a:t>
            </a:r>
            <a:r>
              <a:rPr lang="en-IN" dirty="0">
                <a:solidFill>
                  <a:schemeClr val="tx1">
                    <a:lumMod val="65000"/>
                    <a:lumOff val="35000"/>
                  </a:schemeClr>
                </a:solidFill>
                <a:latin typeface="Liberation Mono"/>
                <a:ea typeface="Times New Roman" panose="02020603050405020304" pitchFamily="18" charset="0"/>
              </a:rPr>
              <a:t>(</a:t>
            </a:r>
            <a:r>
              <a:rPr lang="en-IN"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INTERVAL</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ea typeface="Times New Roman" panose="02020603050405020304" pitchFamily="18" charset="0"/>
              </a:rPr>
              <a:t>DAY</a:t>
            </a:r>
            <a:r>
              <a:rPr lang="en-IN" dirty="0">
                <a:solidFill>
                  <a:schemeClr val="tx1">
                    <a:lumMod val="65000"/>
                    <a:lumOff val="35000"/>
                  </a:schemeClr>
                </a:solidFill>
                <a:latin typeface="Liberation Mono"/>
              </a:rPr>
              <a:t>(</a:t>
            </a:r>
            <a:r>
              <a:rPr lang="en-IN" dirty="0">
                <a:latin typeface="Liberation Mono"/>
              </a:rPr>
              <a:t>hiredate</a:t>
            </a:r>
            <a:r>
              <a:rPr lang="en-IN" dirty="0">
                <a:solidFill>
                  <a:schemeClr val="tx1">
                    <a:lumMod val="65000"/>
                    <a:lumOff val="35000"/>
                  </a:schemeClr>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990055"/>
                </a:solidFill>
                <a:latin typeface="Liberation Mono"/>
              </a:rPr>
              <a:t>17</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 </a:t>
            </a:r>
            <a:r>
              <a:rPr lang="en-US" dirty="0">
                <a:solidFill>
                  <a:srgbClr val="990055"/>
                </a:solidFill>
                <a:latin typeface="Liberation Mono"/>
              </a:rPr>
              <a:t>4</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a:t>
            </a:r>
            <a:r>
              <a:rPr lang="en-US" dirty="0">
                <a:latin typeface="Liberation Mono"/>
                <a:ea typeface="Times New Roman" panose="02020603050405020304" pitchFamily="18" charset="0"/>
              </a:rPr>
              <a:t> AND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0 </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OR  </a:t>
            </a:r>
            <a:r>
              <a:rPr lang="en-US" dirty="0">
                <a:solidFill>
                  <a:srgbClr val="3F6971"/>
                </a:solidFill>
                <a:latin typeface="Liberation Mono"/>
              </a:rPr>
              <a:t>YEAR</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hiredate</a:t>
            </a:r>
            <a:r>
              <a:rPr lang="en-US" dirty="0">
                <a:solidFill>
                  <a:schemeClr val="bg1">
                    <a:lumMod val="50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 </a:t>
            </a:r>
            <a:r>
              <a:rPr lang="en-US" dirty="0">
                <a:solidFill>
                  <a:srgbClr val="990055"/>
                </a:solidFill>
                <a:latin typeface="Liberation Mono"/>
              </a:rPr>
              <a:t>400</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rPr>
              <a:t>=</a:t>
            </a:r>
            <a:r>
              <a:rPr lang="en-US" dirty="0">
                <a:latin typeface="Liberation Mono"/>
                <a:ea typeface="Times New Roman" panose="02020603050405020304" pitchFamily="18" charset="0"/>
              </a:rPr>
              <a:t> 0 R1 </a:t>
            </a:r>
            <a:r>
              <a:rPr lang="en-US" dirty="0">
                <a:solidFill>
                  <a:srgbClr val="0077AA"/>
                </a:solidFill>
                <a:latin typeface="Liberation Mono"/>
              </a:rPr>
              <a:t>FROM</a:t>
            </a:r>
            <a:r>
              <a:rPr lang="en-US" dirty="0">
                <a:latin typeface="Liberation Mono"/>
                <a:ea typeface="Times New Roman" panose="02020603050405020304" pitchFamily="18" charset="0"/>
              </a:rPr>
              <a:t> emp</a:t>
            </a:r>
            <a:r>
              <a:rPr lang="en-IN" dirty="0">
                <a:latin typeface="Liberation Mono"/>
                <a:ea typeface="Times New Roman" panose="02020603050405020304" pitchFamily="18" charset="0"/>
              </a:rPr>
              <a:t> ;</a:t>
            </a:r>
          </a:p>
          <a:p>
            <a:pPr marL="285750" indent="-285750">
              <a:buFont typeface="Arial" panose="020B0604020202020204" pitchFamily="34" charset="0"/>
              <a:buChar char="•"/>
            </a:pPr>
            <a:endParaRPr lang="en-IN" sz="4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ea typeface="Times New Roman" panose="02020603050405020304" pitchFamily="18" charset="0"/>
              </a:rPr>
              <a:t> </a:t>
            </a:r>
            <a:r>
              <a:rPr lang="en-US" dirty="0">
                <a:solidFill>
                  <a:srgbClr val="3F6971"/>
                </a:solidFill>
                <a:latin typeface="Liberation Mono"/>
              </a:rPr>
              <a:t>STR_TO_DATE</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'24/05/2022', '%d/%m/%Y'</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
        <p:nvSpPr>
          <p:cNvPr id="2" name="Rectangle 1">
            <a:extLst>
              <a:ext uri="{FF2B5EF4-FFF2-40B4-BE49-F238E27FC236}">
                <a16:creationId xmlns:a16="http://schemas.microsoft.com/office/drawing/2014/main" id="{9FD868F8-4FEC-4274-895E-1A1F66EA88F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functions</a:t>
            </a:r>
          </a:p>
        </p:txBody>
      </p:sp>
    </p:spTree>
    <p:extLst>
      <p:ext uri="{BB962C8B-B14F-4D97-AF65-F5344CB8AC3E}">
        <p14:creationId xmlns:p14="http://schemas.microsoft.com/office/powerpoint/2010/main" val="223814582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35360" y="5708402"/>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'%a'</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19898087"/>
              </p:ext>
            </p:extLst>
          </p:nvPr>
        </p:nvGraphicFramePr>
        <p:xfrm>
          <a:off x="406800" y="612000"/>
          <a:ext cx="11377264" cy="4423830"/>
        </p:xfrm>
        <a:graphic>
          <a:graphicData uri="http://schemas.openxmlformats.org/drawingml/2006/table">
            <a:tbl>
              <a:tblPr firstRow="1" bandRow="1">
                <a:tableStyleId>{7E9639D4-E3E2-4D34-9284-5A2195B3D0D7}</a:tableStyleId>
              </a:tblPr>
              <a:tblGrid>
                <a:gridCol w="1765437">
                  <a:extLst>
                    <a:ext uri="{9D8B030D-6E8A-4147-A177-3AD203B41FA5}">
                      <a16:colId xmlns:a16="http://schemas.microsoft.com/office/drawing/2014/main" val="20000"/>
                    </a:ext>
                  </a:extLst>
                </a:gridCol>
                <a:gridCol w="961182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%a</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Abbreviated weekday name (Sun-Sat)</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%b</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Abbreviated month name (Jan-Dec)</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%c</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Month, numeric (1-12)</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with English suffix (0th, 1st, 2nd, 3rd, �)</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%d</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(01-31)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%e</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800" dirty="0">
                          <a:effectLst/>
                          <a:latin typeface="Liberation Mono"/>
                          <a:ea typeface="Times New Roman" panose="02020603050405020304" pitchFamily="18" charset="0"/>
                        </a:rPr>
                        <a:t>Day of month, numeric (1-31)</a:t>
                      </a:r>
                      <a:endParaRPr lang="en-IN" sz="1800" dirty="0">
                        <a:effectLst/>
                        <a:latin typeface="Liberation Mono"/>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%f</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Microseconds (000000-999999)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%h</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4231967"/>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1">
                  <a:extLst>
                    <a:ext uri="{9D8B030D-6E8A-4147-A177-3AD203B41FA5}">
                      <a16:colId xmlns:a16="http://schemas.microsoft.com/office/drawing/2014/main" val="20000"/>
                    </a:ext>
                  </a:extLst>
                </a:gridCol>
                <a:gridCol w="9610759">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%i</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Minutes, numeric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lvl="0">
                        <a:spcAft>
                          <a:spcPts val="0"/>
                        </a:spcAft>
                      </a:pPr>
                      <a:r>
                        <a:rPr kumimoji="0" lang="en-US" sz="1800" kern="1200" dirty="0">
                          <a:solidFill>
                            <a:srgbClr val="0077AA"/>
                          </a:solidFill>
                          <a:latin typeface="Liberation Mono"/>
                          <a:ea typeface="+mn-ea"/>
                          <a:cs typeface="+mn-cs"/>
                        </a:rPr>
                        <a:t>%j</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year (001-366)</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lvl="0">
                        <a:spcAft>
                          <a:spcPts val="0"/>
                        </a:spcAft>
                      </a:pPr>
                      <a:r>
                        <a:rPr kumimoji="0" lang="en-US" sz="1800" kern="1200" dirty="0">
                          <a:solidFill>
                            <a:srgbClr val="0077AA"/>
                          </a:solidFill>
                          <a:latin typeface="Liberation Mono"/>
                          <a:ea typeface="+mn-ea"/>
                          <a:cs typeface="+mn-cs"/>
                        </a:rPr>
                        <a:t>%k</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(0-23)</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lvl="0">
                        <a:spcAft>
                          <a:spcPts val="0"/>
                        </a:spcAft>
                      </a:pPr>
                      <a:r>
                        <a:rPr kumimoji="0" lang="en-US" sz="1800" kern="1200" dirty="0">
                          <a:solidFill>
                            <a:srgbClr val="0077AA"/>
                          </a:solidFill>
                          <a:latin typeface="Liberation Mono"/>
                          <a:ea typeface="+mn-ea"/>
                          <a:cs typeface="+mn-cs"/>
                        </a:rPr>
                        <a:t>%l</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Hour (1-12)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name (January-December)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lvl="0">
                        <a:spcAft>
                          <a:spcPts val="0"/>
                        </a:spcAft>
                      </a:pPr>
                      <a:r>
                        <a:rPr kumimoji="0" lang="en-US" sz="1800" kern="1200" dirty="0">
                          <a:solidFill>
                            <a:srgbClr val="0077AA"/>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Month, numeric (01-12)</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lvl="0">
                        <a:spcAft>
                          <a:spcPts val="0"/>
                        </a:spcAft>
                      </a:pPr>
                      <a:r>
                        <a:rPr kumimoji="0" lang="en-US" sz="1800" kern="1200" dirty="0">
                          <a:solidFill>
                            <a:srgbClr val="0077AA"/>
                          </a:solidFill>
                          <a:latin typeface="Liberation Mono"/>
                          <a:ea typeface="+mn-ea"/>
                          <a:cs typeface="+mn-cs"/>
                        </a:rPr>
                        <a:t>%p</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lvl="0">
                        <a:spcAft>
                          <a:spcPts val="0"/>
                        </a:spcAft>
                      </a:pPr>
                      <a:r>
                        <a:rPr kumimoji="0" lang="en-US" sz="1800" kern="1200" dirty="0">
                          <a:solidFill>
                            <a:srgbClr val="0077AA"/>
                          </a:solidFill>
                          <a:latin typeface="Liberation Mono"/>
                          <a:ea typeface="+mn-ea"/>
                          <a:cs typeface="+mn-cs"/>
                        </a:rPr>
                        <a:t>%r</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Time, 12-hour (hh:mm:ss followed by AM or PM)</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lvl="0">
                        <a:spcAft>
                          <a:spcPts val="0"/>
                        </a:spcAft>
                      </a:pPr>
                      <a:r>
                        <a:rPr kumimoji="0" lang="en-US" sz="1800" kern="1200" dirty="0">
                          <a:solidFill>
                            <a:srgbClr val="0077AA"/>
                          </a:solidFill>
                          <a:latin typeface="Liberation Mono"/>
                          <a:ea typeface="+mn-ea"/>
                          <a:cs typeface="+mn-cs"/>
                        </a:rPr>
                        <a:t>%s</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Seconds (00-59)</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9588045-A0B8-41DE-A4F7-D55200991D4F}"/>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ea typeface="Times New Roman" panose="02020603050405020304" pitchFamily="18" charset="0"/>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'%j'</a:t>
            </a:r>
            <a:r>
              <a:rPr lang="en-IN" dirty="0">
                <a:solidFill>
                  <a:schemeClr val="tx1">
                    <a:lumMod val="65000"/>
                    <a:lumOff val="3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14301565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30525471"/>
              </p:ext>
            </p:extLst>
          </p:nvPr>
        </p:nvGraphicFramePr>
        <p:xfrm>
          <a:off x="406800" y="612000"/>
          <a:ext cx="11376000" cy="5308596"/>
        </p:xfrm>
        <a:graphic>
          <a:graphicData uri="http://schemas.openxmlformats.org/drawingml/2006/table">
            <a:tbl>
              <a:tblPr firstRow="1" bandRow="1">
                <a:tableStyleId>{7E9639D4-E3E2-4D34-9284-5A2195B3D0D7}</a:tableStyleId>
              </a:tblPr>
              <a:tblGrid>
                <a:gridCol w="1765243">
                  <a:extLst>
                    <a:ext uri="{9D8B030D-6E8A-4147-A177-3AD203B41FA5}">
                      <a16:colId xmlns:a16="http://schemas.microsoft.com/office/drawing/2014/main" val="20000"/>
                    </a:ext>
                  </a:extLst>
                </a:gridCol>
                <a:gridCol w="9610757">
                  <a:extLst>
                    <a:ext uri="{9D8B030D-6E8A-4147-A177-3AD203B41FA5}">
                      <a16:colId xmlns:a16="http://schemas.microsoft.com/office/drawing/2014/main" val="20001"/>
                    </a:ext>
                  </a:extLst>
                </a:gridCol>
              </a:tblGrid>
              <a:tr h="442383">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Formats</a:t>
                      </a: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Description</a:t>
                      </a:r>
                    </a:p>
                  </a:txBody>
                  <a:tcPr>
                    <a:solidFill>
                      <a:srgbClr val="006C86"/>
                    </a:solidFill>
                  </a:tcPr>
                </a:tc>
                <a:extLst>
                  <a:ext uri="{0D108BD9-81ED-4DB2-BD59-A6C34878D82A}">
                    <a16:rowId xmlns:a16="http://schemas.microsoft.com/office/drawing/2014/main" val="10000"/>
                  </a:ext>
                </a:extLst>
              </a:tr>
              <a:tr h="442383">
                <a:tc>
                  <a:txBody>
                    <a:bodyPr/>
                    <a:lstStyle/>
                    <a:p>
                      <a:pPr lvl="0">
                        <a:spcAft>
                          <a:spcPts val="0"/>
                        </a:spcAft>
                      </a:pPr>
                      <a:r>
                        <a:rPr kumimoji="0" lang="en-US" sz="1800" kern="1200" dirty="0">
                          <a:solidFill>
                            <a:srgbClr val="0077AA"/>
                          </a:solidFill>
                          <a:latin typeface="Liberation Mono"/>
                          <a:ea typeface="+mn-ea"/>
                          <a:cs typeface="+mn-cs"/>
                        </a:rPr>
                        <a:t>%T</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a:solidFill>
                            <a:schemeClr val="tx1"/>
                          </a:solidFill>
                          <a:effectLst/>
                          <a:latin typeface="Liberation Mono"/>
                          <a:ea typeface="Times New Roman" panose="02020603050405020304" pitchFamily="18" charset="0"/>
                          <a:cs typeface="+mn-cs"/>
                        </a:rPr>
                        <a:t>Time, 24-hour (hh:mm:ss)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lvl="0">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Sunday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a:spcAft>
                          <a:spcPts val="0"/>
                        </a:spcAft>
                      </a:pPr>
                      <a:r>
                        <a:rPr kumimoji="0" lang="en-US" sz="1800" kern="1200" dirty="0">
                          <a:solidFill>
                            <a:srgbClr val="0077AA"/>
                          </a:solidFill>
                          <a:latin typeface="Liberation Mono"/>
                          <a:ea typeface="+mn-ea"/>
                          <a:cs typeface="+mn-cs"/>
                        </a:rPr>
                        <a:t>%u</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(00-53) where Monday is the first day of week</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Sunday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a:spcAft>
                          <a:spcPts val="0"/>
                        </a:spcAft>
                      </a:pPr>
                      <a:r>
                        <a:rPr kumimoji="0" lang="en-US" sz="1800" kern="1200" dirty="0">
                          <a:solidFill>
                            <a:srgbClr val="0077AA"/>
                          </a:solidFill>
                          <a:latin typeface="Liberation Mono"/>
                          <a:ea typeface="+mn-ea"/>
                          <a:cs typeface="+mn-cs"/>
                        </a:rPr>
                        <a:t>%v</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 (01-53) where Monday is the first day of week, used with %x</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Weekday name (Sunday-Saturday)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6"/>
                  </a:ext>
                </a:extLst>
              </a:tr>
              <a:tr h="442383">
                <a:tc>
                  <a:txBody>
                    <a:bodyPr/>
                    <a:lstStyle/>
                    <a:p>
                      <a:pPr>
                        <a:spcAft>
                          <a:spcPts val="0"/>
                        </a:spcAft>
                      </a:pPr>
                      <a:r>
                        <a:rPr kumimoji="0" lang="en-US" sz="1800" kern="1200" dirty="0">
                          <a:solidFill>
                            <a:srgbClr val="0077AA"/>
                          </a:solidFill>
                          <a:latin typeface="Liberation Mono"/>
                          <a:ea typeface="+mn-ea"/>
                          <a:cs typeface="+mn-cs"/>
                        </a:rPr>
                        <a:t>%w</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Day of the week (0=Sunday, 6=Saturday)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7"/>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Sunday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8"/>
                  </a:ext>
                </a:extLst>
              </a:tr>
              <a:tr h="442383">
                <a:tc>
                  <a:txBody>
                    <a:bodyPr/>
                    <a:lstStyle/>
                    <a:p>
                      <a:pPr>
                        <a:spcAft>
                          <a:spcPts val="0"/>
                        </a:spcAft>
                      </a:pPr>
                      <a:r>
                        <a:rPr kumimoji="0" lang="en-US" sz="1800" kern="1200" dirty="0">
                          <a:solidFill>
                            <a:srgbClr val="0077AA"/>
                          </a:solidFill>
                          <a:latin typeface="Liberation Mono"/>
                          <a:ea typeface="+mn-ea"/>
                          <a:cs typeface="+mn-cs"/>
                        </a:rPr>
                        <a:t>%x</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for the week where Monday is the first day of week, four digits, used with %v</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9"/>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four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0"/>
                  </a:ext>
                </a:extLst>
              </a:tr>
              <a:tr h="442383">
                <a:tc>
                  <a:txBody>
                    <a:bodyPr/>
                    <a:lstStyle/>
                    <a:p>
                      <a:pPr>
                        <a:spcAft>
                          <a:spcPts val="0"/>
                        </a:spcAft>
                      </a:pPr>
                      <a:r>
                        <a:rPr kumimoji="0" lang="en-US" sz="1800" kern="1200" dirty="0">
                          <a:solidFill>
                            <a:srgbClr val="0077AA"/>
                          </a:solidFill>
                          <a:latin typeface="Liberation Mono"/>
                          <a:ea typeface="+mn-ea"/>
                          <a:cs typeface="+mn-cs"/>
                        </a:rPr>
                        <a:t>%y</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Year, numeric, two digits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11"/>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22A35575-51FB-4BEF-94F2-958D4A5461E0}"/>
              </a:ext>
            </a:extLst>
          </p:cNvPr>
          <p:cNvSpPr/>
          <p:nvPr/>
        </p:nvSpPr>
        <p:spPr>
          <a:xfrm>
            <a:off x="335360" y="622802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3F6971"/>
                </a:solidFill>
                <a:latin typeface="Liberation Mono"/>
              </a:rPr>
              <a:t>DATE_FORMAT</a:t>
            </a:r>
            <a:r>
              <a:rPr lang="en-IN" dirty="0">
                <a:solidFill>
                  <a:schemeClr val="tx1">
                    <a:lumMod val="65000"/>
                    <a:lumOff val="35000"/>
                  </a:schemeClr>
                </a:solidFill>
                <a:latin typeface="Liberation Mono"/>
              </a:rPr>
              <a:t>(</a:t>
            </a:r>
            <a:r>
              <a:rPr lang="en-US" dirty="0">
                <a:solidFill>
                  <a:srgbClr val="3F6971"/>
                </a:solidFill>
                <a:latin typeface="Liberation Mono"/>
                <a:ea typeface="Times New Roman" panose="02020603050405020304" pitchFamily="18" charset="0"/>
              </a:rPr>
              <a:t>NOW</a:t>
            </a:r>
            <a:r>
              <a:rPr lang="en-IN" dirty="0">
                <a:solidFill>
                  <a:srgbClr val="3F6971"/>
                </a:solidFill>
                <a:latin typeface="Liberation Mono"/>
              </a:rPr>
              <a:t>()</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669900"/>
                </a:solidFill>
                <a:latin typeface="Liberation Mono"/>
              </a:rPr>
              <a:t>'%Y'</a:t>
            </a:r>
            <a:r>
              <a:rPr lang="en-IN" dirty="0">
                <a:solidFill>
                  <a:schemeClr val="tx1">
                    <a:lumMod val="65000"/>
                    <a:lumOff val="35000"/>
                  </a:schemeClr>
                </a:solidFill>
                <a:latin typeface="Liberation Mono"/>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40115353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3252829"/>
              </p:ext>
            </p:extLst>
          </p:nvPr>
        </p:nvGraphicFramePr>
        <p:xfrm>
          <a:off x="406800" y="507785"/>
          <a:ext cx="11376000" cy="6233583"/>
        </p:xfrm>
        <a:graphic>
          <a:graphicData uri="http://schemas.openxmlformats.org/drawingml/2006/table">
            <a:tbl>
              <a:tblPr firstRow="1" bandRow="1">
                <a:tableStyleId>{7E9639D4-E3E2-4D34-9284-5A2195B3D0D7}</a:tableStyleId>
              </a:tblPr>
              <a:tblGrid>
                <a:gridCol w="2664864">
                  <a:extLst>
                    <a:ext uri="{9D8B030D-6E8A-4147-A177-3AD203B41FA5}">
                      <a16:colId xmlns:a16="http://schemas.microsoft.com/office/drawing/2014/main" val="20000"/>
                    </a:ext>
                  </a:extLst>
                </a:gridCol>
                <a:gridCol w="871113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ASCII(</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algn="l">
                        <a:spcAft>
                          <a:spcPts val="0"/>
                        </a:spcAft>
                      </a:pPr>
                      <a:r>
                        <a:rPr kumimoji="0" lang="en-IN" sz="1800" kern="1200" dirty="0">
                          <a:solidFill>
                            <a:schemeClr val="tx1"/>
                          </a:solidFill>
                          <a:effectLst/>
                          <a:latin typeface="Liberation Mono"/>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0077AA"/>
                          </a:solidFill>
                          <a:latin typeface="Liberation Mono"/>
                          <a:ea typeface="+mn-ea"/>
                          <a:cs typeface="+mn-cs"/>
                        </a:rPr>
                        <a:t>  CHAR(N</a:t>
                      </a:r>
                      <a:r>
                        <a:rPr kumimoji="0" lang="en-IN" sz="1800" kern="1200" dirty="0">
                          <a:solidFill>
                            <a:schemeClr val="tx1"/>
                          </a:solidFill>
                          <a:latin typeface="Liberation Mono"/>
                          <a:ea typeface="+mn-ea"/>
                          <a:cs typeface="+mn-cs"/>
                        </a:rPr>
                        <a:t>, ,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Times New Roman" panose="02020603050405020304" pitchFamily="18" charset="0"/>
                          <a:cs typeface="+mn-cs"/>
                        </a:rPr>
                        <a:t>CHAR() interprets each argument N as an integer and returns a string consisting of the characters given by the code values of those integers. </a:t>
                      </a:r>
                      <a:r>
                        <a:rPr kumimoji="0" lang="en-IN" sz="1800" b="1" kern="1200" dirty="0">
                          <a:solidFill>
                            <a:schemeClr val="tx1"/>
                          </a:solidFill>
                          <a:effectLst/>
                          <a:latin typeface="Liberation Mono"/>
                          <a:ea typeface="Times New Roman" panose="02020603050405020304" pitchFamily="18" charset="0"/>
                          <a:cs typeface="+mn-cs"/>
                        </a:rPr>
                        <a:t>NULL values are skipped</a:t>
                      </a:r>
                      <a:r>
                        <a:rPr kumimoji="0" lang="en-IN" sz="1800" kern="1200" dirty="0">
                          <a:solidFill>
                            <a:schemeClr val="tx1"/>
                          </a:solidFill>
                          <a:effectLst/>
                          <a:latin typeface="Liberation Mono"/>
                          <a:ea typeface="Times New Roman" panose="02020603050405020304" pitchFamily="18" charset="0"/>
                          <a:cs typeface="+mn-cs"/>
                        </a:rPr>
                        <a:t>.</a:t>
                      </a:r>
                    </a:p>
                    <a:p>
                      <a:pPr>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2000" b="1" kern="1200" dirty="0">
                          <a:solidFill>
                            <a:schemeClr val="tx1"/>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rgbClr val="365860"/>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CAST</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DD4A68"/>
                          </a:solidFill>
                          <a:latin typeface="Liberation Mono"/>
                          <a:ea typeface="+mn-ea"/>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lang="en-IN" sz="1800" kern="1200" dirty="0">
                          <a:solidFill>
                            <a:srgbClr val="990055"/>
                          </a:solidFill>
                          <a:latin typeface="Liberation Mono"/>
                          <a:ea typeface="+mn-ea"/>
                          <a:cs typeface="+mn-cs"/>
                        </a:rPr>
                        <a:t>65</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66</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990055"/>
                          </a:solidFill>
                          <a:latin typeface="Liberation Mono"/>
                          <a:ea typeface="+mn-ea"/>
                          <a:cs typeface="+mn-cs"/>
                        </a:rPr>
                        <a:t>67</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chemeClr val="tx1"/>
                          </a:solidFill>
                          <a:effectLst/>
                          <a:latin typeface="Liberation Mono"/>
                          <a:ea typeface="Times New Roman" panose="02020603050405020304" pitchFamily="18" charset="0"/>
                          <a:cs typeface="+mn-cs"/>
                        </a:rPr>
                        <a:t>AS</a:t>
                      </a:r>
                      <a:r>
                        <a:rPr kumimoji="0" lang="en-IN" sz="1800" b="0" kern="1200" dirty="0">
                          <a:solidFill>
                            <a:srgbClr val="365860"/>
                          </a:solidFill>
                          <a:effectLst/>
                          <a:latin typeface="Liberation Mono"/>
                          <a:ea typeface="Times New Roman" panose="02020603050405020304" pitchFamily="18" charset="0"/>
                          <a:cs typeface="+mn-cs"/>
                        </a:rPr>
                        <a:t> </a:t>
                      </a:r>
                      <a:r>
                        <a:rPr kumimoji="0" lang="en-IN" sz="1800" b="0" kern="1200" dirty="0">
                          <a:solidFill>
                            <a:srgbClr val="0077AA"/>
                          </a:solidFill>
                          <a:latin typeface="Liberation Mono"/>
                          <a:ea typeface="Times New Roman" panose="02020603050405020304" pitchFamily="18" charset="0"/>
                          <a:cs typeface="+mn-cs"/>
                        </a:rPr>
                        <a:t>CHAR</a:t>
                      </a:r>
                      <a:r>
                        <a:rPr kumimoji="0" lang="en-IN" sz="1800" b="0" kern="1200" dirty="0">
                          <a:solidFill>
                            <a:srgbClr val="365860"/>
                          </a:solidFill>
                          <a:effectLst/>
                          <a:latin typeface="Liberation Mono"/>
                          <a:ea typeface="Times New Roman" panose="02020603050405020304" pitchFamily="18" charset="0"/>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CONCAT(</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a:spcAft>
                          <a:spcPts val="0"/>
                        </a:spcAft>
                      </a:pPr>
                      <a:r>
                        <a:rPr kumimoji="0" lang="en-IN" sz="1800" kern="1200" dirty="0">
                          <a:solidFill>
                            <a:schemeClr val="tx1"/>
                          </a:solidFill>
                          <a:effectLst/>
                          <a:latin typeface="Liberation Mono"/>
                          <a:ea typeface="+mn-ea"/>
                          <a:cs typeface="+mn-cs"/>
                        </a:rPr>
                        <a:t>Returns the string that results from concatenating the arguments. CONCAT() </a:t>
                      </a:r>
                      <a:r>
                        <a:rPr kumimoji="0" lang="en-IN" sz="1800" b="1" kern="1200" dirty="0">
                          <a:solidFill>
                            <a:srgbClr val="C00000"/>
                          </a:solidFill>
                          <a:effectLst/>
                          <a:latin typeface="Liberation Mono"/>
                          <a:ea typeface="+mn-ea"/>
                          <a:cs typeface="+mn-cs"/>
                        </a:rPr>
                        <a:t>returns NULL if any argument is NULL</a:t>
                      </a:r>
                      <a:r>
                        <a:rPr kumimoji="0" lang="en-IN" sz="1800" kern="1200" dirty="0">
                          <a:solidFill>
                            <a:srgbClr val="C00000"/>
                          </a:solidFill>
                          <a:effectLst/>
                          <a:latin typeface="Liberation Mono"/>
                          <a:ea typeface="+mn-ea"/>
                          <a:cs typeface="+mn-cs"/>
                        </a:rPr>
                        <a:t>.</a:t>
                      </a:r>
                    </a:p>
                    <a:p>
                      <a:pPr>
                        <a:spcAft>
                          <a:spcPts val="0"/>
                        </a:spcAft>
                      </a:pPr>
                      <a:r>
                        <a:rPr kumimoji="0" lang="en-IN" sz="1800" b="0" kern="1200" dirty="0">
                          <a:solidFill>
                            <a:srgbClr val="FF0000"/>
                          </a:solidFill>
                          <a:effectLst/>
                          <a:latin typeface="Liberation Mono"/>
                          <a:ea typeface="+mn-ea"/>
                          <a:cs typeface="+mn-cs"/>
                        </a:rPr>
                        <a:t>e.g.</a:t>
                      </a:r>
                    </a:p>
                    <a:p>
                      <a:pPr marL="285750" indent="-285750">
                        <a:spcAft>
                          <a:spcPts val="0"/>
                        </a:spcAft>
                        <a:buFont typeface="Arial" panose="020B0604020202020204" pitchFamily="34" charset="0"/>
                        <a:buChar char="•"/>
                      </a:pPr>
                      <a:r>
                        <a:rPr kumimoji="0" lang="en-IN" sz="1800" b="0" kern="1200" dirty="0">
                          <a:solidFill>
                            <a:srgbClr val="0077AA"/>
                          </a:solidFill>
                          <a:latin typeface="Liberation Mono"/>
                          <a:ea typeface="+mn-ea"/>
                          <a:cs typeface="+mn-cs"/>
                        </a:rPr>
                        <a:t>SELECT</a:t>
                      </a:r>
                      <a:r>
                        <a:rPr kumimoji="0" lang="en-IN" sz="1800" b="0" kern="1200" dirty="0">
                          <a:solidFill>
                            <a:srgbClr val="365860"/>
                          </a:solidFill>
                          <a:effectLst/>
                          <a:latin typeface="Liberation Mono"/>
                          <a:ea typeface="+mn-ea"/>
                          <a:cs typeface="+mn-cs"/>
                        </a:rPr>
                        <a:t> </a:t>
                      </a:r>
                      <a:r>
                        <a:rPr lang="en-IN" sz="1800" kern="1200" dirty="0">
                          <a:solidFill>
                            <a:srgbClr val="DD4A68"/>
                          </a:solidFill>
                          <a:latin typeface="Liberation Mono"/>
                          <a:ea typeface="+mn-ea"/>
                          <a:cs typeface="+mn-cs"/>
                        </a:rPr>
                        <a:t>CONCAT</a:t>
                      </a:r>
                      <a:r>
                        <a:rPr kumimoji="0" lang="en-IN" sz="1800" b="0" kern="1200" dirty="0">
                          <a:solidFill>
                            <a:schemeClr val="tx1">
                              <a:lumMod val="65000"/>
                              <a:lumOff val="35000"/>
                            </a:schemeClr>
                          </a:solidFill>
                          <a:effectLst/>
                          <a:latin typeface="Liberation Mono"/>
                          <a:ea typeface="+mn-ea"/>
                          <a:cs typeface="+mn-cs"/>
                        </a:rPr>
                        <a:t>(</a:t>
                      </a:r>
                      <a:r>
                        <a:rPr lang="en-IN" sz="1800" kern="1200" dirty="0">
                          <a:solidFill>
                            <a:srgbClr val="669900"/>
                          </a:solidFill>
                          <a:latin typeface="Liberation Mono"/>
                          <a:ea typeface="+mn-ea"/>
                          <a:cs typeface="+mn-cs"/>
                        </a:rPr>
                        <a:t>'Mr. ' </a:t>
                      </a:r>
                      <a:r>
                        <a:rPr kumimoji="0" lang="en-IN" sz="1800" b="0" kern="1200" dirty="0">
                          <a:solidFill>
                            <a:schemeClr val="tx1"/>
                          </a:solidFill>
                          <a:effectLst/>
                          <a:latin typeface="Liberation Mono"/>
                          <a:ea typeface="+mn-ea"/>
                          <a:cs typeface="+mn-cs"/>
                        </a:rPr>
                        <a:t>, ename</a:t>
                      </a:r>
                      <a:r>
                        <a:rPr kumimoji="0" lang="en-IN" sz="1800" b="0" kern="1200" dirty="0">
                          <a:solidFill>
                            <a:schemeClr val="tx1">
                              <a:lumMod val="65000"/>
                              <a:lumOff val="35000"/>
                            </a:schemeClr>
                          </a:solidFill>
                          <a:effectLst/>
                          <a:latin typeface="Liberation Mono"/>
                          <a:ea typeface="+mn-ea"/>
                          <a:cs typeface="+mn-cs"/>
                        </a:rPr>
                        <a:t>)</a:t>
                      </a:r>
                      <a:r>
                        <a:rPr kumimoji="0" lang="en-IN" sz="1800" b="0" kern="1200" dirty="0">
                          <a:solidFill>
                            <a:srgbClr val="365860"/>
                          </a:solidFill>
                          <a:effectLst/>
                          <a:latin typeface="Liberation Mono"/>
                          <a:ea typeface="+mn-ea"/>
                          <a:cs typeface="+mn-cs"/>
                        </a:rPr>
                        <a:t> </a:t>
                      </a:r>
                      <a:r>
                        <a:rPr kumimoji="0" lang="en-IN" sz="1800" b="0" kern="1200" dirty="0">
                          <a:solidFill>
                            <a:srgbClr val="0077AA"/>
                          </a:solidFill>
                          <a:latin typeface="Liberation Mono"/>
                          <a:ea typeface="+mn-ea"/>
                          <a:cs typeface="+mn-cs"/>
                        </a:rPr>
                        <a:t>FROM</a:t>
                      </a:r>
                      <a:r>
                        <a:rPr kumimoji="0" lang="en-IN" sz="1800" b="0" kern="1200" dirty="0">
                          <a:solidFill>
                            <a:srgbClr val="365860"/>
                          </a:solidFill>
                          <a:effectLst/>
                          <a:latin typeface="Liberation Mono"/>
                          <a:ea typeface="+mn-ea"/>
                          <a:cs typeface="+mn-cs"/>
                        </a:rPr>
                        <a:t> </a:t>
                      </a:r>
                      <a:r>
                        <a:rPr kumimoji="0" lang="en-IN" sz="1800" b="0" kern="1200" dirty="0">
                          <a:solidFill>
                            <a:schemeClr val="tx1"/>
                          </a:solidFill>
                          <a:effectLst/>
                          <a:latin typeface="Liberation Mono"/>
                          <a:ea typeface="+mn-ea"/>
                          <a:cs typeface="+mn-cs"/>
                        </a:rPr>
                        <a:t>emp;</a:t>
                      </a:r>
                    </a:p>
                    <a:p>
                      <a:pPr marL="285750" indent="-285750">
                        <a:spcAft>
                          <a:spcPts val="0"/>
                        </a:spcAft>
                        <a:buFont typeface="Arial" panose="020B0604020202020204" pitchFamily="34" charset="0"/>
                        <a:buChar char="•"/>
                      </a:pPr>
                      <a:r>
                        <a:rPr kumimoji="0" lang="en-US" sz="1800" b="0" kern="1200" dirty="0">
                          <a:solidFill>
                            <a:srgbClr val="0077AA"/>
                          </a:solidFill>
                          <a:latin typeface="Liberation Mono"/>
                          <a:ea typeface="+mn-ea"/>
                          <a:cs typeface="+mn-cs"/>
                        </a:rPr>
                        <a:t>SELECT</a:t>
                      </a:r>
                      <a:r>
                        <a:rPr kumimoji="0" lang="en-US" b="0" i="0" kern="1200" dirty="0">
                          <a:solidFill>
                            <a:schemeClr val="tx1"/>
                          </a:solidFill>
                          <a:effectLst/>
                          <a:latin typeface="Liberation Mono"/>
                          <a:ea typeface="+mn-ea"/>
                          <a:cs typeface="+mn-cs"/>
                        </a:rPr>
                        <a:t> </a:t>
                      </a:r>
                      <a:r>
                        <a:rPr lang="en-US" sz="1800" kern="1200" dirty="0">
                          <a:solidFill>
                            <a:srgbClr val="DD4A68"/>
                          </a:solidFill>
                          <a:latin typeface="Liberation Mono"/>
                          <a:ea typeface="+mn-ea"/>
                          <a:cs typeface="+mn-cs"/>
                        </a:rPr>
                        <a:t>CONCAT</a:t>
                      </a:r>
                      <a:r>
                        <a:rPr kumimoji="0" lang="en-US" b="0" i="0" kern="1200" dirty="0">
                          <a:solidFill>
                            <a:schemeClr val="tx1">
                              <a:lumMod val="65000"/>
                              <a:lumOff val="35000"/>
                            </a:schemeClr>
                          </a:solidFill>
                          <a:effectLst/>
                          <a:latin typeface="Liberation Mono"/>
                          <a:ea typeface="+mn-ea"/>
                          <a:cs typeface="+mn-cs"/>
                        </a:rPr>
                        <a:t>(</a:t>
                      </a:r>
                      <a:r>
                        <a:rPr kumimoji="0" lang="en-US" sz="1800" kern="1200" dirty="0">
                          <a:solidFill>
                            <a:srgbClr val="669900"/>
                          </a:solidFill>
                          <a:latin typeface="Liberation Mono"/>
                          <a:ea typeface="+mn-ea"/>
                          <a:cs typeface="+mn-cs"/>
                        </a:rPr>
                        <a:t>'My'</a:t>
                      </a:r>
                      <a:r>
                        <a:rPr kumimoji="0" lang="en-US" b="0" i="0" kern="1200" dirty="0">
                          <a:solidFill>
                            <a:schemeClr val="tx1"/>
                          </a:solidFill>
                          <a:effectLst/>
                          <a:latin typeface="Liberation Mono"/>
                          <a:ea typeface="+mn-ea"/>
                          <a:cs typeface="+mn-cs"/>
                        </a:rPr>
                        <a:t>, </a:t>
                      </a:r>
                      <a:r>
                        <a:rPr lang="en-US" sz="1800" kern="1200" dirty="0">
                          <a:solidFill>
                            <a:schemeClr val="accent4">
                              <a:lumMod val="50000"/>
                            </a:schemeClr>
                          </a:solidFill>
                          <a:latin typeface="Liberation Mono"/>
                          <a:ea typeface="+mn-ea"/>
                          <a:cs typeface="Arial" panose="020B0604020202020204" pitchFamily="34" charset="0"/>
                        </a:rPr>
                        <a:t>NULL</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'SQL’</a:t>
                      </a:r>
                      <a:r>
                        <a:rPr kumimoji="0" lang="en-US" b="0" i="0" kern="1200" dirty="0">
                          <a:solidFill>
                            <a:schemeClr val="tx1">
                              <a:lumMod val="65000"/>
                              <a:lumOff val="35000"/>
                            </a:schemeClr>
                          </a:solidFill>
                          <a:effectLst/>
                          <a:latin typeface="Liberation Mono"/>
                          <a:ea typeface="+mn-ea"/>
                          <a:cs typeface="+mn-cs"/>
                        </a:rPr>
                        <a:t>)</a:t>
                      </a:r>
                      <a:r>
                        <a:rPr kumimoji="0" lang="en-US" b="0" i="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#op will be NULL</a:t>
                      </a:r>
                      <a:endParaRPr kumimoji="0" lang="en-IN" sz="1800" kern="1200" dirty="0">
                        <a:solidFill>
                          <a:srgbClr val="669900"/>
                        </a:solidFill>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ELT(N</a:t>
                      </a:r>
                      <a:r>
                        <a:rPr kumimoji="0" lang="en-IN" sz="1800" kern="1200" dirty="0">
                          <a:solidFill>
                            <a:schemeClr val="tx1"/>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str2</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str3</a:t>
                      </a:r>
                      <a:r>
                        <a:rPr kumimoji="0" lang="en-IN" sz="1800" kern="1200" dirty="0">
                          <a:solidFill>
                            <a:schemeClr val="tx1"/>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mn-ea"/>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mn-ea"/>
                          <a:cs typeface="+mn-cs"/>
                        </a:rPr>
                        <a:t>e.g.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'Bank'</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'Of'</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'India'</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'Kothrud'</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'Pune'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a:t>
                      </a:r>
                      <a:r>
                        <a:rPr kumimoji="0"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990055"/>
                          </a:solidFill>
                          <a:latin typeface="Liberation Mono"/>
                          <a:ea typeface="+mn-ea"/>
                          <a:cs typeface="+mn-cs"/>
                        </a:rPr>
                        <a:t>1</a:t>
                      </a:r>
                      <a:r>
                        <a:rPr kumimoji="0" lang="en-IN" sz="1800" b="0" kern="1200" dirty="0">
                          <a:solidFill>
                            <a:schemeClr val="tx1"/>
                          </a:solidFill>
                          <a:effectLst/>
                          <a:latin typeface="Liberation Mono"/>
                          <a:ea typeface="+mn-ea"/>
                          <a:cs typeface="+mn-cs"/>
                        </a:rPr>
                        <a:t>, ename, job, sal</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mn-ea"/>
                          <a:cs typeface="+mn-cs"/>
                        </a:rPr>
                        <a:t>SELECT</a:t>
                      </a:r>
                      <a:r>
                        <a:rPr kumimoji="0" lang="en-IN" sz="1800" b="0" kern="1200" dirty="0">
                          <a:solidFill>
                            <a:schemeClr val="tx1"/>
                          </a:solidFill>
                          <a:effectLst/>
                          <a:latin typeface="Liberation Mono"/>
                          <a:ea typeface="+mn-ea"/>
                          <a:cs typeface="+mn-cs"/>
                        </a:rPr>
                        <a:t> hiredate, </a:t>
                      </a:r>
                      <a:r>
                        <a:rPr lang="en-IN" sz="1800" kern="1200" dirty="0">
                          <a:solidFill>
                            <a:srgbClr val="DD4A68"/>
                          </a:solidFill>
                          <a:latin typeface="Liberation Mono"/>
                          <a:ea typeface="+mn-ea"/>
                          <a:cs typeface="+mn-cs"/>
                        </a:rPr>
                        <a:t>ELT</a:t>
                      </a:r>
                      <a:r>
                        <a:rPr kumimoji="0" lang="en-IN" sz="1800" b="0" kern="1200" dirty="0">
                          <a:solidFill>
                            <a:srgbClr val="365860"/>
                          </a:solidFill>
                          <a:effectLst/>
                          <a:latin typeface="Liberation Mono"/>
                          <a:ea typeface="+mn-ea"/>
                          <a:cs typeface="+mn-cs"/>
                        </a:rPr>
                        <a:t>(</a:t>
                      </a:r>
                      <a:r>
                        <a:rPr lang="en-IN" sz="1800" kern="1200" dirty="0">
                          <a:solidFill>
                            <a:srgbClr val="3F6971"/>
                          </a:solidFill>
                          <a:latin typeface="Liberation Mono"/>
                          <a:ea typeface="+mn-ea"/>
                          <a:cs typeface="+mn-cs"/>
                        </a:rPr>
                        <a:t>MONTH</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hiredate</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'Spring'</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'Summer'</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'Autumn'</a:t>
                      </a:r>
                      <a:r>
                        <a:rPr kumimoji="0" lang="en-IN" sz="1800" b="0" kern="1200" dirty="0">
                          <a:solidFill>
                            <a:schemeClr val="tx1"/>
                          </a:solidFill>
                          <a:effectLst/>
                          <a:latin typeface="Liberation Mono"/>
                          <a:ea typeface="+mn-ea"/>
                          <a:cs typeface="+mn-cs"/>
                        </a:rPr>
                        <a:t>, </a:t>
                      </a:r>
                      <a:r>
                        <a:rPr lang="en-IN" sz="1800" kern="1200" dirty="0">
                          <a:solidFill>
                            <a:srgbClr val="669900"/>
                          </a:solidFill>
                          <a:latin typeface="Liberation Mono"/>
                          <a:ea typeface="+mn-ea"/>
                          <a:cs typeface="+mn-cs"/>
                        </a:rPr>
                        <a:t>'Winter'</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mn-ea"/>
                          <a:cs typeface="+mn-cs"/>
                        </a:rPr>
                        <a:t> R1 </a:t>
                      </a:r>
                      <a:r>
                        <a:rPr kumimoji="0" lang="en-IN" sz="1800" kern="1200" dirty="0">
                          <a:solidFill>
                            <a:srgbClr val="0077AA"/>
                          </a:solidFill>
                          <a:latin typeface="Liberation Mono"/>
                          <a:ea typeface="+mn-ea"/>
                          <a:cs typeface="+mn-cs"/>
                        </a:rPr>
                        <a:t>FROM</a:t>
                      </a:r>
                      <a:r>
                        <a:rPr kumimoji="0" lang="en-IN" sz="1800" b="0" kern="1200" dirty="0">
                          <a:solidFill>
                            <a:schemeClr val="tx1"/>
                          </a:solidFill>
                          <a:effectLst/>
                          <a:latin typeface="Liberation Mono"/>
                          <a:ea typeface="+mn-ea"/>
                          <a:cs typeface="+mn-cs"/>
                        </a:rPr>
                        <a:t> emp;</a:t>
                      </a:r>
                    </a:p>
                  </a:txBody>
                  <a:tcPr marL="68580" marR="68580" marT="0" marB="0" anchor="ctr"/>
                </a:tc>
                <a:extLst>
                  <a:ext uri="{0D108BD9-81ED-4DB2-BD59-A6C34878D82A}">
                    <a16:rowId xmlns:a16="http://schemas.microsoft.com/office/drawing/2014/main" val="124638634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7011491"/>
              </p:ext>
            </p:extLst>
          </p:nvPr>
        </p:nvGraphicFramePr>
        <p:xfrm>
          <a:off x="406800" y="612000"/>
          <a:ext cx="11376000" cy="3751578"/>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STRCMP(</a:t>
                      </a:r>
                      <a:r>
                        <a:rPr kumimoji="0" lang="en-IN" sz="1800" kern="1200" dirty="0">
                          <a:solidFill>
                            <a:schemeClr val="tx2"/>
                          </a:solidFill>
                          <a:latin typeface="Liberation Mono"/>
                          <a:ea typeface="+mn-ea"/>
                          <a:cs typeface="+mn-cs"/>
                        </a:rPr>
                        <a:t>expr1</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expr2</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LCASE(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lower case string. LCASE()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b="0" kern="1200" dirty="0">
                          <a:solidFill>
                            <a:srgbClr val="0077AA"/>
                          </a:solidFill>
                          <a:latin typeface="Liberation Mono"/>
                          <a:ea typeface="+mn-ea"/>
                          <a:cs typeface="+mn-cs"/>
                        </a:rPr>
                        <a:t>LOWER()</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3850319852"/>
                  </a:ext>
                </a:extLst>
              </a:tr>
              <a:tr h="442383">
                <a:tc>
                  <a:txBody>
                    <a:bodyPr/>
                    <a:lstStyle/>
                    <a:p>
                      <a:r>
                        <a:rPr kumimoji="0" lang="en-US" sz="1800" kern="1200" dirty="0">
                          <a:solidFill>
                            <a:srgbClr val="0077AA"/>
                          </a:solidFill>
                          <a:latin typeface="Liberation Mono"/>
                          <a:ea typeface="+mn-ea"/>
                          <a:cs typeface="+mn-cs"/>
                        </a:rPr>
                        <a:t>  UCASE(</a:t>
                      </a:r>
                      <a:r>
                        <a:rPr kumimoji="0" lang="en-US" sz="1800" kern="1200" dirty="0">
                          <a:solidFill>
                            <a:schemeClr val="tx2"/>
                          </a:solidFill>
                          <a:latin typeface="Liberation Mono"/>
                          <a:ea typeface="+mn-ea"/>
                          <a:cs typeface="+mn-cs"/>
                        </a:rPr>
                        <a:t>str</a:t>
                      </a:r>
                      <a:r>
                        <a:rPr kumimoji="0" lang="en-US"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upper case string. </a:t>
                      </a:r>
                      <a:r>
                        <a:rPr kumimoji="0" lang="en-US" sz="1800" kern="1200" dirty="0">
                          <a:solidFill>
                            <a:schemeClr val="tx1"/>
                          </a:solidFill>
                          <a:effectLst/>
                          <a:latin typeface="Liberation Mono"/>
                          <a:ea typeface="Times New Roman" panose="02020603050405020304" pitchFamily="18" charset="0"/>
                          <a:cs typeface="+mn-cs"/>
                        </a:rPr>
                        <a:t>UCASE() </a:t>
                      </a:r>
                      <a:r>
                        <a:rPr kumimoji="0" lang="en-US" sz="1800" b="1" kern="1200" dirty="0">
                          <a:solidFill>
                            <a:schemeClr val="tx1"/>
                          </a:solidFill>
                          <a:effectLst/>
                          <a:latin typeface="Liberation Mono"/>
                          <a:ea typeface="Times New Roman" panose="02020603050405020304" pitchFamily="18" charset="0"/>
                          <a:cs typeface="+mn-cs"/>
                        </a:rPr>
                        <a:t>is a synonym for </a:t>
                      </a:r>
                      <a:r>
                        <a:rPr kumimoji="0" lang="en-US" sz="1800" kern="1200" dirty="0">
                          <a:solidFill>
                            <a:srgbClr val="0077AA"/>
                          </a:solidFill>
                          <a:latin typeface="Liberation Mono"/>
                          <a:ea typeface="+mn-ea"/>
                          <a:cs typeface="+mn-cs"/>
                        </a:rPr>
                        <a:t>UPPER().</a:t>
                      </a:r>
                      <a:endParaRPr kumimoji="0" lang="en-IN" sz="1800" kern="1200" dirty="0">
                        <a:solidFill>
                          <a:srgbClr val="0077AA"/>
                        </a:solidFill>
                        <a:latin typeface="Liberation Mono"/>
                        <a:ea typeface="+mn-ea"/>
                        <a:cs typeface="+mn-cs"/>
                      </a:endParaRPr>
                    </a:p>
                  </a:txBody>
                  <a:tcPr marL="68580" marR="68580" marT="0" marB="0" anchor="ctr"/>
                </a:tc>
                <a:extLst>
                  <a:ext uri="{0D108BD9-81ED-4DB2-BD59-A6C34878D82A}">
                    <a16:rowId xmlns:a16="http://schemas.microsoft.com/office/drawing/2014/main" val="131284331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LENGTH(</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length of the string.</a:t>
                      </a:r>
                    </a:p>
                  </a:txBody>
                  <a:tcPr marL="68580" marR="68580" marT="0" marB="0" anchor="ctr"/>
                </a:tc>
                <a:extLst>
                  <a:ext uri="{0D108BD9-81ED-4DB2-BD59-A6C34878D82A}">
                    <a16:rowId xmlns:a16="http://schemas.microsoft.com/office/drawing/2014/main" val="404976338"/>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left-padded with the string padstr to a length of len characters.</a:t>
                      </a:r>
                    </a:p>
                  </a:txBody>
                  <a:tcPr marL="68580" marR="68580" marT="0" marB="0" anchor="ctr"/>
                </a:tc>
                <a:extLst>
                  <a:ext uri="{0D108BD9-81ED-4DB2-BD59-A6C34878D82A}">
                    <a16:rowId xmlns:a16="http://schemas.microsoft.com/office/drawing/2014/main" val="94378514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RPAD(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padstr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right-padded with the string padstr to a length of len characters.</a:t>
                      </a:r>
                    </a:p>
                  </a:txBody>
                  <a:tcPr marL="68580" marR="68580" marT="0" marB="0" anchor="ctr"/>
                </a:tc>
                <a:extLst>
                  <a:ext uri="{0D108BD9-81ED-4DB2-BD59-A6C34878D82A}">
                    <a16:rowId xmlns:a16="http://schemas.microsoft.com/office/drawing/2014/main" val="25797839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REPEAT(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count</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a string consisting of the string str repeated count times. If count is less than 1, returns an empty string. Returns NULL if str or count are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19333525"/>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636C5366-1A25-4A7C-8FA6-A5D38F3F5218}"/>
              </a:ext>
            </a:extLst>
          </p:cNvPr>
          <p:cNvSpPr txBox="1"/>
          <p:nvPr/>
        </p:nvSpPr>
        <p:spPr>
          <a:xfrm>
            <a:off x="406800" y="4603775"/>
            <a:ext cx="11376000" cy="73866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sal, </a:t>
            </a:r>
            <a:r>
              <a:rPr lang="en-US" dirty="0">
                <a:solidFill>
                  <a:srgbClr val="DD4A68"/>
                </a:solidFill>
                <a:latin typeface="Liberation Mono"/>
              </a:rPr>
              <a:t>LPAD</a:t>
            </a:r>
            <a:r>
              <a:rPr lang="en-US" dirty="0">
                <a:solidFill>
                  <a:schemeClr val="tx1">
                    <a:lumMod val="65000"/>
                    <a:lumOff val="35000"/>
                  </a:schemeClr>
                </a:solidFill>
                <a:latin typeface="Liberation Mono"/>
              </a:rPr>
              <a:t>(</a:t>
            </a:r>
            <a:r>
              <a:rPr lang="en-US" dirty="0">
                <a:latin typeface="Liberation Mono"/>
              </a:rPr>
              <a:t>sal, </a:t>
            </a:r>
            <a:r>
              <a:rPr lang="en-US" dirty="0">
                <a:solidFill>
                  <a:srgbClr val="990055"/>
                </a:solidFill>
                <a:latin typeface="Liberation Mono"/>
              </a:rPr>
              <a:t>20</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a:t>
            </a:r>
          </a:p>
        </p:txBody>
      </p:sp>
    </p:spTree>
    <p:extLst>
      <p:ext uri="{BB962C8B-B14F-4D97-AF65-F5344CB8AC3E}">
        <p14:creationId xmlns:p14="http://schemas.microsoft.com/office/powerpoint/2010/main" val="981062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87908960"/>
              </p:ext>
            </p:extLst>
          </p:nvPr>
        </p:nvGraphicFramePr>
        <p:xfrm>
          <a:off x="406800" y="612000"/>
          <a:ext cx="11376000" cy="3096681"/>
        </p:xfrm>
        <a:graphic>
          <a:graphicData uri="http://schemas.openxmlformats.org/drawingml/2006/table">
            <a:tbl>
              <a:tblPr firstRow="1" bandRow="1">
                <a:tableStyleId>{7E9639D4-E3E2-4D34-9284-5A2195B3D0D7}</a:tableStyleId>
              </a:tblPr>
              <a:tblGrid>
                <a:gridCol w="2559600">
                  <a:extLst>
                    <a:ext uri="{9D8B030D-6E8A-4147-A177-3AD203B41FA5}">
                      <a16:colId xmlns:a16="http://schemas.microsoft.com/office/drawing/2014/main" val="20000"/>
                    </a:ext>
                  </a:extLst>
                </a:gridCol>
                <a:gridCol w="88164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LEFT(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leftmost len characters from the string str, or NULL if any argument is NULL.</a:t>
                      </a:r>
                    </a:p>
                  </a:txBody>
                  <a:tcPr marL="68580" marR="68580" marT="0" marB="0" anchor="ctr"/>
                </a:tc>
                <a:extLst>
                  <a:ext uri="{0D108BD9-81ED-4DB2-BD59-A6C34878D82A}">
                    <a16:rowId xmlns:a16="http://schemas.microsoft.com/office/drawing/2014/main" val="14840175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RIGHT(</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rightmost len characters from the string str, or NULL if any argument is NULL.</a:t>
                      </a:r>
                    </a:p>
                  </a:txBody>
                  <a:tcPr marL="68580" marR="68580" marT="0" marB="0" anchor="ctr"/>
                </a:tc>
                <a:extLst>
                  <a:ext uri="{0D108BD9-81ED-4DB2-BD59-A6C34878D82A}">
                    <a16:rowId xmlns:a16="http://schemas.microsoft.com/office/drawing/2014/main" val="18377127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LTRIM(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space characters removed.</a:t>
                      </a:r>
                    </a:p>
                  </a:txBody>
                  <a:tcPr marL="68580" marR="68580" marT="0" marB="0" anchor="ctr"/>
                </a:tc>
                <a:extLst>
                  <a:ext uri="{0D108BD9-81ED-4DB2-BD59-A6C34878D82A}">
                    <a16:rowId xmlns:a16="http://schemas.microsoft.com/office/drawing/2014/main" val="72495441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trailing space characters removed.</a:t>
                      </a:r>
                    </a:p>
                  </a:txBody>
                  <a:tcPr marL="68580" marR="68580" marT="0" marB="0" anchor="ctr"/>
                </a:tc>
                <a:extLst>
                  <a:ext uri="{0D108BD9-81ED-4DB2-BD59-A6C34878D82A}">
                    <a16:rowId xmlns:a16="http://schemas.microsoft.com/office/drawing/2014/main" val="296001412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TRIM(</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string str with leading and trailing space characters removed.</a:t>
                      </a:r>
                    </a:p>
                  </a:txBody>
                  <a:tcPr marL="68580" marR="68580" marT="0" marB="0" anchor="ctr"/>
                </a:tc>
                <a:extLst>
                  <a:ext uri="{0D108BD9-81ED-4DB2-BD59-A6C34878D82A}">
                    <a16:rowId xmlns:a16="http://schemas.microsoft.com/office/drawing/2014/main" val="66887914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IN" sz="1800" kern="1200" dirty="0">
                          <a:solidFill>
                            <a:srgbClr val="0077AA"/>
                          </a:solidFill>
                          <a:latin typeface="Liberation Mono"/>
                          <a:ea typeface="+mn-ea"/>
                          <a:cs typeface="+mn-cs"/>
                        </a:rPr>
                        <a:t>BINARY </a:t>
                      </a:r>
                      <a:r>
                        <a:rPr kumimoji="0" lang="en-IN" sz="1800" kern="1200" dirty="0">
                          <a:solidFill>
                            <a:schemeClr val="tx2"/>
                          </a:solidFill>
                          <a:latin typeface="Liberation Mono"/>
                          <a:ea typeface="+mn-ea"/>
                          <a:cs typeface="+mn-cs"/>
                        </a:rPr>
                        <a:t>value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Convert a value to a binary string.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646271107"/>
                  </a:ext>
                </a:extLst>
              </a:tr>
            </a:tbl>
          </a:graphicData>
        </a:graphic>
      </p:graphicFrame>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F818F7A9-D8D8-4311-A8A8-327DE0AA6BCF}"/>
              </a:ext>
            </a:extLst>
          </p:cNvPr>
          <p:cNvSpPr txBox="1"/>
          <p:nvPr/>
        </p:nvSpPr>
        <p:spPr>
          <a:xfrm>
            <a:off x="406800" y="3933056"/>
            <a:ext cx="1137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a:t>
            </a:r>
            <a:r>
              <a:rPr lang="en-US" dirty="0">
                <a:solidFill>
                  <a:srgbClr val="DD4A68"/>
                </a:solidFill>
                <a:latin typeface="Liberation Mono"/>
              </a:rPr>
              <a:t>BINARY</a:t>
            </a:r>
            <a:r>
              <a:rPr lang="en-US" dirty="0">
                <a:latin typeface="Liberation Mono"/>
              </a:rPr>
              <a:t> ename  </a:t>
            </a:r>
            <a:r>
              <a:rPr lang="en-US" dirty="0">
                <a:solidFill>
                  <a:srgbClr val="0077AA"/>
                </a:solidFill>
                <a:latin typeface="Liberation Mono"/>
                <a:cs typeface="Times New Roman" panose="02020603050405020304" pitchFamily="18" charset="0"/>
              </a:rPr>
              <a:t>FROM</a:t>
            </a:r>
            <a:r>
              <a:rPr lang="en-US" dirty="0">
                <a:latin typeface="Liberation Mono"/>
              </a:rPr>
              <a:t> emp;</a:t>
            </a:r>
            <a:endParaRPr lang="en-US" dirty="0">
              <a:solidFill>
                <a:srgbClr val="0077AA"/>
              </a:solidFill>
              <a:latin typeface="Liberation Mono"/>
              <a:cs typeface="Times New Roman" panose="02020603050405020304" pitchFamily="18" charset="0"/>
            </a:endParaRPr>
          </a:p>
        </p:txBody>
      </p:sp>
    </p:spTree>
    <p:extLst>
      <p:ext uri="{BB962C8B-B14F-4D97-AF65-F5344CB8AC3E}">
        <p14:creationId xmlns:p14="http://schemas.microsoft.com/office/powerpoint/2010/main" val="21437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grpSp>
        <p:nvGrpSpPr>
          <p:cNvPr id="10" name="Group 9">
            <a:extLst>
              <a:ext uri="{FF2B5EF4-FFF2-40B4-BE49-F238E27FC236}">
                <a16:creationId xmlns:a16="http://schemas.microsoft.com/office/drawing/2014/main" id="{8F0DFC84-0A3A-4F81-B59D-7B1B26BF054F}"/>
              </a:ext>
            </a:extLst>
          </p:cNvPr>
          <p:cNvGrpSpPr/>
          <p:nvPr/>
        </p:nvGrpSpPr>
        <p:grpSpPr>
          <a:xfrm>
            <a:off x="816171" y="1628800"/>
            <a:ext cx="10391603" cy="4315770"/>
            <a:chOff x="816171" y="2137172"/>
            <a:chExt cx="10391603" cy="4315770"/>
          </a:xfrm>
        </p:grpSpPr>
        <p:sp>
          <p:nvSpPr>
            <p:cNvPr id="11" name="Rectangle 10">
              <a:extLst>
                <a:ext uri="{FF2B5EF4-FFF2-40B4-BE49-F238E27FC236}">
                  <a16:creationId xmlns:a16="http://schemas.microsoft.com/office/drawing/2014/main" id="{945BD07E-DE5E-469B-9CD5-01048F38BCFD}"/>
                </a:ext>
              </a:extLst>
            </p:cNvPr>
            <p:cNvSpPr/>
            <p:nvPr/>
          </p:nvSpPr>
          <p:spPr>
            <a:xfrm>
              <a:off x="816171" y="2137172"/>
              <a:ext cx="2165696" cy="400058"/>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12" name="Rectangle 11">
              <a:extLst>
                <a:ext uri="{FF2B5EF4-FFF2-40B4-BE49-F238E27FC236}">
                  <a16:creationId xmlns:a16="http://schemas.microsoft.com/office/drawing/2014/main" id="{352B7D7E-779C-4363-BC03-32CBAD9AB671}"/>
                </a:ext>
              </a:extLst>
            </p:cNvPr>
            <p:cNvSpPr/>
            <p:nvPr/>
          </p:nvSpPr>
          <p:spPr>
            <a:xfrm>
              <a:off x="816171" y="2682493"/>
              <a:ext cx="3733314" cy="2804698"/>
            </a:xfrm>
            <a:prstGeom prst="rect">
              <a:avLst/>
            </a:prstGeom>
            <a:solidFill>
              <a:schemeClr val="bg1">
                <a:lumMod val="95000"/>
              </a:schemeClr>
            </a:solidFill>
          </p:spPr>
          <p:txBody>
            <a:bodyPr wrap="square">
              <a:spAutoFit/>
            </a:bodyPr>
            <a:lstStyle/>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866" indent="-342866">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13" name="Picture 12">
              <a:extLst>
                <a:ext uri="{FF2B5EF4-FFF2-40B4-BE49-F238E27FC236}">
                  <a16:creationId xmlns:a16="http://schemas.microsoft.com/office/drawing/2014/main" id="{BD65E3C3-450E-4AE7-8985-6D1ADCA59E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731" y="2353196"/>
              <a:ext cx="4911987" cy="1272651"/>
            </a:xfrm>
            <a:prstGeom prst="rect">
              <a:avLst/>
            </a:prstGeom>
          </p:spPr>
        </p:pic>
        <p:pic>
          <p:nvPicPr>
            <p:cNvPr id="14" name="Picture 13">
              <a:extLst>
                <a:ext uri="{FF2B5EF4-FFF2-40B4-BE49-F238E27FC236}">
                  <a16:creationId xmlns:a16="http://schemas.microsoft.com/office/drawing/2014/main" id="{900D1A2F-DD5B-499D-A8D2-0B1089E7E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3038" y="3728152"/>
              <a:ext cx="1301829" cy="1301829"/>
            </a:xfrm>
            <a:prstGeom prst="rect">
              <a:avLst/>
            </a:prstGeom>
          </p:spPr>
        </p:pic>
        <p:pic>
          <p:nvPicPr>
            <p:cNvPr id="15" name="Picture 14">
              <a:extLst>
                <a:ext uri="{FF2B5EF4-FFF2-40B4-BE49-F238E27FC236}">
                  <a16:creationId xmlns:a16="http://schemas.microsoft.com/office/drawing/2014/main" id="{4957A242-C553-47DA-B217-4CDEC1F863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51840" y="4251475"/>
              <a:ext cx="3455934" cy="2201467"/>
            </a:xfrm>
            <a:prstGeom prst="rect">
              <a:avLst/>
            </a:prstGeom>
          </p:spPr>
        </p:pic>
      </p:grpSp>
      <p:sp>
        <p:nvSpPr>
          <p:cNvPr id="16" name="Rectangle 15">
            <a:extLst>
              <a:ext uri="{FF2B5EF4-FFF2-40B4-BE49-F238E27FC236}">
                <a16:creationId xmlns:a16="http://schemas.microsoft.com/office/drawing/2014/main" id="{402C5F64-027D-4CD5-B0EB-E26F9EC49933}"/>
              </a:ext>
            </a:extLst>
          </p:cNvPr>
          <p:cNvSpPr/>
          <p:nvPr/>
        </p:nvSpPr>
        <p:spPr>
          <a:xfrm>
            <a:off x="407315" y="692696"/>
            <a:ext cx="11375783" cy="707794"/>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dirty="0">
                <a:solidFill>
                  <a:srgbClr val="202122"/>
                </a:solidFill>
                <a:latin typeface="Arial" panose="020B0604020202020204" pitchFamily="34" charset="0"/>
              </a:rPr>
              <a:t>at </a:t>
            </a:r>
            <a:r>
              <a:rPr lang="en-US" sz="2000" dirty="0">
                <a:solidFill>
                  <a:srgbClr val="000000"/>
                </a:solidFill>
                <a:latin typeface="verdana" panose="020B0604030504040204" pitchFamily="34" charset="0"/>
              </a:rPr>
              <a:t>IBM</a:t>
            </a:r>
            <a:r>
              <a:rPr lang="en-US" sz="2000" dirty="0">
                <a:solidFill>
                  <a:srgbClr val="202122"/>
                </a:solidFill>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22784A09-86C1-4B0E-8277-2B5C1D60D7CE}"/>
              </a:ext>
            </a:extLst>
          </p:cNvPr>
          <p:cNvSpPr txBox="1"/>
          <p:nvPr/>
        </p:nvSpPr>
        <p:spPr>
          <a:xfrm>
            <a:off x="0" y="5157192"/>
            <a:ext cx="7607373" cy="1600438"/>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A server is a computer program or device that provides a service to another computer program and its user, also known as the client.</a:t>
            </a:r>
          </a:p>
          <a:p>
            <a:pPr marL="285750" indent="-285750">
              <a:buFont typeface="Arial" panose="020B0604020202020204" pitchFamily="34" charset="0"/>
              <a:buChar char="•"/>
            </a:pPr>
            <a:endParaRPr lang="en-US" sz="800" b="0" i="0" dirty="0">
              <a:solidFill>
                <a:schemeClr val="tx1">
                  <a:lumMod val="95000"/>
                  <a:lumOff val="5000"/>
                </a:schemeClr>
              </a:solidFill>
              <a:effectLst/>
              <a:latin typeface="Arial" panose="020B0604020202020204" pitchFamily="34" charset="0"/>
            </a:endParaRPr>
          </a:p>
          <a:p>
            <a:pPr marL="285750" indent="-285750" algn="just">
              <a:buFont typeface="Arial" panose="020B0604020202020204" pitchFamily="34" charset="0"/>
              <a:buChar char="•"/>
            </a:pPr>
            <a:r>
              <a:rPr lang="en-US" b="0" i="0" dirty="0">
                <a:solidFill>
                  <a:schemeClr val="tx1">
                    <a:lumMod val="95000"/>
                    <a:lumOff val="5000"/>
                  </a:schemeClr>
                </a:solidFill>
                <a:effectLst/>
                <a:latin typeface="Arial" panose="020B0604020202020204" pitchFamily="34" charset="0"/>
              </a:rPr>
              <a:t>In the client/server programming model, a server program awaits and fulfills requests from client programs, which might be running in the same, or other computers.</a:t>
            </a:r>
            <a:endParaRPr lang="en-IN" dirty="0">
              <a:solidFill>
                <a:schemeClr val="tx1">
                  <a:lumMod val="95000"/>
                  <a:lumOff val="5000"/>
                </a:schemeClr>
              </a:solidFill>
            </a:endParaRPr>
          </a:p>
        </p:txBody>
      </p:sp>
    </p:spTree>
    <p:extLst>
      <p:ext uri="{BB962C8B-B14F-4D97-AF65-F5344CB8AC3E}">
        <p14:creationId xmlns:p14="http://schemas.microsoft.com/office/powerpoint/2010/main" val="1508800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894292196"/>
              </p:ext>
            </p:extLst>
          </p:nvPr>
        </p:nvGraphicFramePr>
        <p:xfrm>
          <a:off x="406800" y="612000"/>
          <a:ext cx="11376000" cy="3964092"/>
        </p:xfrm>
        <a:graphic>
          <a:graphicData uri="http://schemas.openxmlformats.org/drawingml/2006/table">
            <a:tbl>
              <a:tblPr firstRow="1" bandRow="1">
                <a:tableStyleId>{7E9639D4-E3E2-4D34-9284-5A2195B3D0D7}</a:tableStyleId>
              </a:tblPr>
              <a:tblGrid>
                <a:gridCol w="3057300">
                  <a:extLst>
                    <a:ext uri="{9D8B030D-6E8A-4147-A177-3AD203B41FA5}">
                      <a16:colId xmlns:a16="http://schemas.microsoft.com/office/drawing/2014/main" val="20000"/>
                    </a:ext>
                  </a:extLst>
                </a:gridCol>
                <a:gridCol w="831870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INSTR(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substr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position of the first occurrence of substring substr in string str.</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REPLACE(</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from_str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to_str</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kumimoji="0" lang="en-IN" sz="1800" kern="1200" dirty="0">
                          <a:solidFill>
                            <a:srgbClr val="0077AA"/>
                          </a:solidFill>
                          <a:latin typeface="Liberation Mono"/>
                          <a:ea typeface="Times New Roman" panose="02020603050405020304" pitchFamily="18" charset="0"/>
                          <a:cs typeface="+mn-cs"/>
                        </a:rPr>
                        <a:t>REPLACE</a:t>
                      </a:r>
                      <a:r>
                        <a:rPr kumimoji="0" lang="en-IN" sz="1800" b="0" kern="1200" dirty="0">
                          <a:solidFill>
                            <a:srgbClr val="365860"/>
                          </a:solidFill>
                          <a:effectLst/>
                          <a:latin typeface="Liberation Mono"/>
                          <a:ea typeface="+mn-ea"/>
                          <a:cs typeface="+mn-cs"/>
                        </a:rPr>
                        <a:t>(</a:t>
                      </a:r>
                      <a:r>
                        <a:rPr lang="en-IN" sz="1800" kern="1200" dirty="0">
                          <a:solidFill>
                            <a:srgbClr val="669900"/>
                          </a:solidFill>
                          <a:latin typeface="Liberation Mono"/>
                          <a:ea typeface="+mn-ea"/>
                          <a:cs typeface="+mn-cs"/>
                        </a:rPr>
                        <a:t>'Hello'</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'l'</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669900"/>
                          </a:solidFill>
                          <a:latin typeface="Liberation Mono"/>
                          <a:ea typeface="+mn-ea"/>
                          <a:cs typeface="+mn-cs"/>
                        </a:rPr>
                        <a:t>'x'</a:t>
                      </a:r>
                      <a:r>
                        <a:rPr kumimoji="0" lang="en-IN" sz="1800" b="0" kern="1200" dirty="0">
                          <a:solidFill>
                            <a:srgbClr val="365860"/>
                          </a:solidFill>
                          <a:effectLst/>
                          <a:latin typeface="Liberation Mono"/>
                          <a:ea typeface="+mn-ea"/>
                          <a:cs typeface="+mn-cs"/>
                        </a:rPr>
                        <a:t>)</a:t>
                      </a:r>
                      <a:r>
                        <a:rPr kumimoji="0" lang="en-IN" sz="1800" b="0"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REVERSE(</a:t>
                      </a:r>
                      <a:r>
                        <a:rPr kumimoji="0" lang="en-IN" sz="1800" kern="1200" dirty="0">
                          <a:solidFill>
                            <a:schemeClr val="tx2"/>
                          </a:solidFill>
                          <a:latin typeface="Liberation Mono"/>
                          <a:ea typeface="+mn-ea"/>
                          <a:cs typeface="+mn-cs"/>
                        </a:rPr>
                        <a:t>str</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Times New Roman" panose="02020603050405020304" pitchFamily="18" charset="0"/>
                          <a:cs typeface="+mn-cs"/>
                        </a:rPr>
                        <a:t>Returns the string str with the order of the characters reversed.</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SUBSTR(</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chemeClr val="tx1"/>
                          </a:solidFill>
                          <a:effectLst/>
                          <a:latin typeface="Liberation Mono"/>
                          <a:ea typeface="Times New Roman" panose="02020603050405020304" pitchFamily="18" charset="0"/>
                          <a:cs typeface="+mn-cs"/>
                        </a:rPr>
                        <a:t>SUBSTR() is a synonym for SUBSTRING().</a:t>
                      </a:r>
                      <a:endParaRPr kumimoji="0" lang="en-IN" sz="1800" b="1" kern="1200" dirty="0">
                        <a:solidFill>
                          <a:schemeClr val="tx1"/>
                        </a:solidFill>
                        <a:effectLst/>
                        <a:latin typeface="Liberation Mono"/>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00"/>
                          </a:solidFill>
                          <a:effectLst/>
                          <a:latin typeface="Liberation Mono"/>
                          <a:ea typeface="Times New Roman" panose="02020603050405020304" pitchFamily="18" charset="0"/>
                          <a:cs typeface="+mn-cs"/>
                        </a:rPr>
                        <a:t>e.g.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6</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kern="1200" dirty="0">
                          <a:solidFill>
                            <a:srgbClr val="0077AA"/>
                          </a:solidFill>
                          <a:latin typeface="Liberation Mono"/>
                          <a:ea typeface="Times New Roman" panose="02020603050405020304" pitchFamily="18" charset="0"/>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0077AA"/>
                          </a:solidFill>
                          <a:latin typeface="Liberation Mono"/>
                          <a:ea typeface="Times New Roman" panose="02020603050405020304" pitchFamily="18" charset="0"/>
                          <a:cs typeface="+mn-cs"/>
                        </a:rPr>
                        <a:t>SUBSTR</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rgbClr val="365860"/>
                          </a:solidFill>
                          <a:effectLst/>
                          <a:latin typeface="Liberation Mono"/>
                          <a:ea typeface="+mn-ea"/>
                          <a:cs typeface="+mn-cs"/>
                        </a:rPr>
                        <a:t>(</a:t>
                      </a:r>
                      <a:r>
                        <a:rPr lang="en-US" sz="1800" kern="1200" dirty="0">
                          <a:solidFill>
                            <a:srgbClr val="669900"/>
                          </a:solidFill>
                          <a:latin typeface="Liberation Mono"/>
                          <a:ea typeface="+mn-ea"/>
                          <a:cs typeface="+mn-cs"/>
                        </a:rPr>
                        <a:t>'This is the test by IWAY'</a:t>
                      </a:r>
                      <a:r>
                        <a:rPr kumimoji="0" lang="en-US" sz="1800" b="0" kern="1200" dirty="0">
                          <a:solidFill>
                            <a:schemeClr val="tx1"/>
                          </a:solidFill>
                          <a:effectLst/>
                          <a:latin typeface="Liberation Mono"/>
                          <a:ea typeface="Times New Roman" panose="02020603050405020304" pitchFamily="18" charset="0"/>
                          <a:cs typeface="+mn-cs"/>
                        </a:rPr>
                        <a:t>, -4, 4</a:t>
                      </a:r>
                      <a:r>
                        <a:rPr kumimoji="0" lang="en-US" sz="1800" b="0" kern="1200" dirty="0">
                          <a:solidFill>
                            <a:srgbClr val="365860"/>
                          </a:solidFill>
                          <a:effectLst/>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MID(</a:t>
                      </a:r>
                      <a:r>
                        <a:rPr kumimoji="0" lang="en-IN" sz="1800" kern="1200" dirty="0">
                          <a:solidFill>
                            <a:schemeClr val="tx2"/>
                          </a:solidFill>
                          <a:latin typeface="Liberation Mono"/>
                          <a:ea typeface="+mn-ea"/>
                          <a:cs typeface="+mn-cs"/>
                        </a:rPr>
                        <a:t>str</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pos</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len</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MID function </a:t>
                      </a:r>
                      <a:r>
                        <a:rPr kumimoji="0" lang="en-IN" sz="1800" b="1" kern="1200" dirty="0">
                          <a:solidFill>
                            <a:schemeClr val="tx1"/>
                          </a:solidFill>
                          <a:effectLst/>
                          <a:latin typeface="Liberation Mono"/>
                          <a:ea typeface="Times New Roman" panose="02020603050405020304" pitchFamily="18" charset="0"/>
                          <a:cs typeface="+mn-cs"/>
                        </a:rPr>
                        <a:t>is a synonym for </a:t>
                      </a:r>
                      <a:r>
                        <a:rPr kumimoji="0" lang="en-IN" sz="1800" kern="1200" dirty="0">
                          <a:solidFill>
                            <a:srgbClr val="0077AA"/>
                          </a:solidFill>
                          <a:latin typeface="Liberation Mono"/>
                          <a:ea typeface="+mn-ea"/>
                          <a:cs typeface="+mn-cs"/>
                        </a:rPr>
                        <a:t>SUBSTRING</a:t>
                      </a:r>
                      <a:r>
                        <a:rPr kumimoji="0" lang="en-IN" sz="1800" b="1" kern="1200" dirty="0">
                          <a:solidFill>
                            <a:schemeClr val="tx1"/>
                          </a:solidFill>
                          <a:effectLst/>
                          <a:latin typeface="Liberation Mono"/>
                          <a:ea typeface="Times New Roman" panose="02020603050405020304" pitchFamily="18" charset="0"/>
                          <a:cs typeface="+mn-cs"/>
                        </a:rPr>
                        <a:t>.</a:t>
                      </a:r>
                    </a:p>
                  </a:txBody>
                  <a:tcPr marL="68580" marR="68580" marT="0" marB="0" anchor="ctr"/>
                </a:tc>
                <a:extLst>
                  <a:ext uri="{0D108BD9-81ED-4DB2-BD59-A6C34878D82A}">
                    <a16:rowId xmlns:a16="http://schemas.microsoft.com/office/drawing/2014/main" val="10006"/>
                  </a:ext>
                </a:extLst>
              </a:tr>
            </a:tbl>
          </a:graphicData>
        </a:graphic>
      </p:graphicFrame>
      <p:sp>
        <p:nvSpPr>
          <p:cNvPr id="2" name="Rectangle 1">
            <a:extLst>
              <a:ext uri="{FF2B5EF4-FFF2-40B4-BE49-F238E27FC236}">
                <a16:creationId xmlns:a16="http://schemas.microsoft.com/office/drawing/2014/main" id="{5A2E6590-11F4-413D-B803-7C7FD2539C3B}"/>
              </a:ext>
            </a:extLst>
          </p:cNvPr>
          <p:cNvSpPr/>
          <p:nvPr/>
        </p:nvSpPr>
        <p:spPr>
          <a:xfrm>
            <a:off x="0" y="5097378"/>
            <a:ext cx="12192000" cy="104644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a:t>
            </a:r>
            <a:r>
              <a:rPr lang="en-US">
                <a:latin typeface="Liberation Mono"/>
              </a:rPr>
              <a:t>emp;</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rPr>
              <a:t> emp </a:t>
            </a:r>
            <a:r>
              <a:rPr lang="en-US" dirty="0">
                <a:solidFill>
                  <a:srgbClr val="0077AA"/>
                </a:solidFill>
                <a:latin typeface="Liberation Mono"/>
                <a:cs typeface="Times New Roman" panose="02020603050405020304" pitchFamily="18" charset="0"/>
              </a:rPr>
              <a:t>SET</a:t>
            </a:r>
            <a:r>
              <a:rPr lang="en-US" dirty="0">
                <a:latin typeface="Liberation Mono"/>
              </a:rPr>
              <a:t> job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latin typeface="Liberation Mono"/>
              </a:rPr>
              <a:t>job, job,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job</a:t>
            </a:r>
            <a:r>
              <a:rPr lang="en-US" dirty="0">
                <a:solidFill>
                  <a:schemeClr val="tx1">
                    <a:lumMod val="65000"/>
                    <a:lumOff val="35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5498642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603242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sal,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sal</a:t>
            </a:r>
            <a:r>
              <a:rPr lang="en-IN" dirty="0">
                <a:solidFill>
                  <a:schemeClr val="accent4">
                    <a:lumMod val="50000"/>
                  </a:schemeClr>
                </a:solidFill>
                <a:latin typeface="Liberation Mono"/>
              </a:rPr>
              <a:t>/</a:t>
            </a:r>
            <a:r>
              <a:rPr lang="en-IN" dirty="0">
                <a:solidFill>
                  <a:srgbClr val="990055"/>
                </a:solidFill>
                <a:latin typeface="Liberation Mono"/>
              </a:rPr>
              <a:t>100</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solidFill>
                <a:schemeClr val="tx1">
                  <a:lumMod val="65000"/>
                  <a:lumOff val="35000"/>
                </a:schemeClr>
              </a:solidFill>
              <a:latin typeface="Liberation Mono"/>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emailid, </a:t>
            </a:r>
            <a:r>
              <a:rPr lang="en-IN" dirty="0">
                <a:solidFill>
                  <a:srgbClr val="DD4A68"/>
                </a:solidFill>
                <a:latin typeface="Liberation Mono"/>
              </a:rPr>
              <a:t>REPEAT</a:t>
            </a:r>
            <a:r>
              <a:rPr lang="en-IN" dirty="0">
                <a:solidFill>
                  <a:schemeClr val="tx1">
                    <a:lumMod val="65000"/>
                    <a:lumOff val="35000"/>
                  </a:schemeClr>
                </a:solidFill>
                <a:latin typeface="Liberation Mono"/>
              </a:rPr>
              <a:t>(</a:t>
            </a:r>
            <a:r>
              <a:rPr lang="en-IN" dirty="0">
                <a:latin typeface="Liberation Mono"/>
              </a:rPr>
              <a:t>'*', </a:t>
            </a:r>
            <a:r>
              <a:rPr lang="en-IN" dirty="0">
                <a:solidFill>
                  <a:srgbClr val="DD4A68"/>
                </a:solidFill>
                <a:latin typeface="Liberation Mono"/>
              </a:rPr>
              <a:t>LENGTH</a:t>
            </a:r>
            <a:r>
              <a:rPr lang="en-IN" dirty="0">
                <a:solidFill>
                  <a:schemeClr val="tx1">
                    <a:lumMod val="65000"/>
                    <a:lumOff val="35000"/>
                  </a:schemeClr>
                </a:solidFill>
                <a:latin typeface="Liberation Mono"/>
              </a:rPr>
              <a:t>(</a:t>
            </a:r>
            <a:r>
              <a:rPr lang="en-IN" dirty="0">
                <a:latin typeface="Liberation Mono"/>
              </a:rPr>
              <a:t>emailid</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65000"/>
                    <a:lumOff val="35000"/>
                  </a:schemeClr>
                </a:solidFill>
                <a:latin typeface="Liberation Mono"/>
              </a:rPr>
              <a:t> </a:t>
            </a:r>
            <a:r>
              <a:rPr lang="en-US" dirty="0">
                <a:latin typeface="Liberation Mono"/>
              </a:rPr>
              <a:t>pwd,</a:t>
            </a:r>
            <a:r>
              <a:rPr lang="en-US" dirty="0">
                <a:solidFill>
                  <a:schemeClr val="tx1">
                    <a:lumMod val="65000"/>
                    <a:lumOff val="35000"/>
                  </a:schemeClr>
                </a:solidFill>
                <a:latin typeface="Liberation Mono"/>
              </a:rPr>
              <a:t> </a:t>
            </a:r>
            <a:r>
              <a:rPr lang="en-US" dirty="0">
                <a:solidFill>
                  <a:srgbClr val="DD4A68"/>
                </a:solidFill>
                <a:latin typeface="Liberation Mono"/>
              </a:rPr>
              <a:t>REPEAT</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latin typeface="Liberation Mono"/>
              </a:rPr>
              <a:t>pwd</a:t>
            </a:r>
            <a:r>
              <a:rPr lang="en-US" dirty="0">
                <a:solidFill>
                  <a:schemeClr val="tx1">
                    <a:lumMod val="65000"/>
                    <a:lumOff val="35000"/>
                  </a:schemeClr>
                </a:solidFill>
                <a:latin typeface="Liberation Mono"/>
              </a:rPr>
              <a:t>)) </a:t>
            </a:r>
            <a:r>
              <a:rPr lang="en-US" dirty="0">
                <a:latin typeface="Liberation Mono"/>
              </a:rPr>
              <a:t>password</a:t>
            </a:r>
            <a:r>
              <a:rPr lang="en-US" dirty="0">
                <a:solidFill>
                  <a:schemeClr val="tx1">
                    <a:lumMod val="65000"/>
                    <a:lumOff val="35000"/>
                  </a:schemeClr>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chemeClr val="tx1">
                    <a:lumMod val="65000"/>
                    <a:lumOff val="35000"/>
                  </a:schemeClr>
                </a:solidFill>
                <a:latin typeface="Liberation Mono"/>
              </a:rPr>
              <a:t> </a:t>
            </a:r>
            <a:r>
              <a:rPr lang="en-US" dirty="0">
                <a:latin typeface="Liberation Mono"/>
              </a:rPr>
              <a:t>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c1, </a:t>
            </a:r>
            <a:r>
              <a:rPr lang="en-US" dirty="0">
                <a:solidFill>
                  <a:srgbClr val="DD4A68"/>
                </a:solidFill>
                <a:latin typeface="Liberation Mono"/>
              </a:rPr>
              <a:t>CONCAT</a:t>
            </a:r>
            <a:r>
              <a:rPr lang="en-US" dirty="0">
                <a:solidFill>
                  <a:schemeClr val="bg1">
                    <a:lumMod val="50000"/>
                  </a:schemeClr>
                </a:solidFill>
                <a:latin typeface="Liberation Mono"/>
              </a:rPr>
              <a:t>(</a:t>
            </a:r>
            <a:r>
              <a:rPr lang="en-US" dirty="0">
                <a:solidFill>
                  <a:srgbClr val="DD4A68"/>
                </a:solidFill>
                <a:latin typeface="Liberation Mono"/>
              </a:rPr>
              <a:t>REPEAT</a:t>
            </a:r>
            <a:r>
              <a:rPr lang="en-US" dirty="0">
                <a:solidFill>
                  <a:schemeClr val="bg1">
                    <a:lumMod val="50000"/>
                  </a:schemeClr>
                </a:solidFill>
                <a:latin typeface="Liberation Mono"/>
              </a:rPr>
              <a:t>(</a:t>
            </a:r>
            <a:r>
              <a:rPr lang="en-US" dirty="0">
                <a:latin typeface="Liberation Mono"/>
              </a:rPr>
              <a:t>'0', 10 </a:t>
            </a:r>
            <a:r>
              <a:rPr lang="en-US" dirty="0">
                <a:solidFill>
                  <a:schemeClr val="accent4">
                    <a:lumMod val="50000"/>
                  </a:schemeClr>
                </a:solidFill>
                <a:latin typeface="Liberation Mono"/>
              </a:rPr>
              <a:t>-</a:t>
            </a:r>
            <a:r>
              <a:rPr lang="en-US" dirty="0">
                <a:latin typeface="Liberation Mono"/>
              </a:rPr>
              <a:t> </a:t>
            </a:r>
            <a:r>
              <a:rPr lang="en-US" dirty="0">
                <a:solidFill>
                  <a:srgbClr val="DD4A68"/>
                </a:solidFill>
                <a:latin typeface="Liberation Mono"/>
              </a:rPr>
              <a:t>LENGTH</a:t>
            </a:r>
            <a:r>
              <a:rPr lang="en-US" dirty="0">
                <a:solidFill>
                  <a:schemeClr val="bg1">
                    <a:lumMod val="50000"/>
                  </a:schemeClr>
                </a:solidFill>
                <a:latin typeface="Liberation Mono"/>
              </a:rPr>
              <a:t>(</a:t>
            </a:r>
            <a:r>
              <a:rPr lang="en-US" dirty="0">
                <a:latin typeface="Liberation Mono"/>
              </a:rPr>
              <a:t>c1</a:t>
            </a:r>
            <a:r>
              <a:rPr lang="en-US" dirty="0">
                <a:solidFill>
                  <a:schemeClr val="bg1">
                    <a:lumMod val="50000"/>
                  </a:schemeClr>
                </a:solidFill>
                <a:latin typeface="Liberation Mono"/>
              </a:rPr>
              <a:t>))</a:t>
            </a:r>
            <a:r>
              <a:rPr lang="en-US" dirty="0">
                <a:latin typeface="Liberation Mono"/>
              </a:rPr>
              <a:t> , c1 </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leading_zeroes;</a:t>
            </a:r>
          </a:p>
          <a:p>
            <a:pPr marL="285750" indent="-285750">
              <a:buFont typeface="Arial" panose="020B0604020202020204" pitchFamily="34" charset="0"/>
              <a:buChar char="•"/>
            </a:pPr>
            <a:endParaRPr lang="en-IN"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ename, job, </a:t>
            </a:r>
            <a:r>
              <a:rPr lang="en-IN" dirty="0">
                <a:solidFill>
                  <a:srgbClr val="DD4A68"/>
                </a:solidFill>
                <a:latin typeface="Liberation Mono"/>
              </a:rPr>
              <a:t>IF</a:t>
            </a:r>
            <a:r>
              <a:rPr lang="en-IN" dirty="0">
                <a:solidFill>
                  <a:schemeClr val="tx1">
                    <a:lumMod val="65000"/>
                    <a:lumOff val="35000"/>
                  </a:schemeClr>
                </a:solidFill>
                <a:latin typeface="Liberation Mono"/>
              </a:rPr>
              <a:t>(</a:t>
            </a:r>
            <a:r>
              <a:rPr lang="en-IN" dirty="0">
                <a:solidFill>
                  <a:srgbClr val="DD4A68"/>
                </a:solidFill>
                <a:latin typeface="Liberation Mono"/>
              </a:rPr>
              <a:t>ISNULL</a:t>
            </a:r>
            <a:r>
              <a:rPr lang="en-IN" dirty="0">
                <a:solidFill>
                  <a:schemeClr val="tx1">
                    <a:lumMod val="65000"/>
                    <a:lumOff val="35000"/>
                  </a:schemeClr>
                </a:solidFill>
                <a:latin typeface="Liberation Mono"/>
              </a:rPr>
              <a:t>(</a:t>
            </a:r>
            <a:r>
              <a:rPr lang="en-IN" dirty="0">
                <a:latin typeface="Liberation Mono"/>
              </a:rPr>
              <a:t>phone</a:t>
            </a:r>
            <a:r>
              <a:rPr lang="en-IN" dirty="0">
                <a:solidFill>
                  <a:schemeClr val="tx1">
                    <a:lumMod val="65000"/>
                    <a:lumOff val="35000"/>
                  </a:schemeClr>
                </a:solidFill>
                <a:latin typeface="Liberation Mono"/>
              </a:rPr>
              <a:t>)</a:t>
            </a:r>
            <a:r>
              <a:rPr lang="en-IN" dirty="0">
                <a:latin typeface="Liberation Mono"/>
              </a:rPr>
              <a:t>, </a:t>
            </a:r>
            <a:r>
              <a:rPr lang="en-IN" dirty="0">
                <a:solidFill>
                  <a:srgbClr val="669900"/>
                </a:solidFill>
                <a:latin typeface="Liberation Mono"/>
              </a:rPr>
              <a:t>'**********'</a:t>
            </a:r>
            <a:r>
              <a:rPr lang="en-IN" dirty="0">
                <a:latin typeface="Liberation Mono"/>
              </a:rPr>
              <a:t>, </a:t>
            </a:r>
            <a:r>
              <a:rPr lang="en-IN" dirty="0">
                <a:solidFill>
                  <a:srgbClr val="DD4A68"/>
                </a:solidFill>
                <a:latin typeface="Liberation Mono"/>
              </a:rPr>
              <a:t>RPAD</a:t>
            </a:r>
            <a:r>
              <a:rPr lang="en-IN" dirty="0">
                <a:solidFill>
                  <a:schemeClr val="tx1">
                    <a:lumMod val="65000"/>
                    <a:lumOff val="35000"/>
                  </a:schemeClr>
                </a:solidFill>
                <a:latin typeface="Liberation Mono"/>
              </a:rPr>
              <a:t>(</a:t>
            </a:r>
            <a:r>
              <a:rPr lang="en-IN" dirty="0">
                <a:solidFill>
                  <a:srgbClr val="DD4A68"/>
                </a:solidFill>
                <a:latin typeface="Liberation Mono"/>
              </a:rPr>
              <a:t>LEFT</a:t>
            </a:r>
            <a:r>
              <a:rPr lang="en-IN" dirty="0">
                <a:solidFill>
                  <a:schemeClr val="tx1">
                    <a:lumMod val="65000"/>
                    <a:lumOff val="35000"/>
                  </a:schemeClr>
                </a:solidFill>
                <a:latin typeface="Liberation Mono"/>
              </a:rPr>
              <a:t>(</a:t>
            </a:r>
            <a:r>
              <a:rPr lang="en-IN" dirty="0">
                <a:latin typeface="Liberation Mono"/>
              </a:rPr>
              <a:t>phone, </a:t>
            </a:r>
            <a:r>
              <a:rPr lang="en-IN" dirty="0">
                <a:solidFill>
                  <a:srgbClr val="990055"/>
                </a:solidFill>
                <a:latin typeface="Liberation Mono"/>
              </a:rPr>
              <a:t>4</a:t>
            </a:r>
            <a:r>
              <a:rPr lang="en-IN" dirty="0">
                <a:solidFill>
                  <a:srgbClr val="365860"/>
                </a:solidFill>
                <a:latin typeface="Liberation Mono"/>
              </a:rPr>
              <a:t>)</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669900"/>
                </a:solidFill>
                <a:latin typeface="Liberation Mono"/>
              </a:rPr>
              <a:t>'*'</a:t>
            </a:r>
            <a:r>
              <a:rPr lang="en-IN" dirty="0">
                <a:solidFill>
                  <a:schemeClr val="tx1">
                    <a:lumMod val="65000"/>
                    <a:lumOff val="35000"/>
                  </a:schemeClr>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`user name`, </a:t>
            </a:r>
            <a:r>
              <a:rPr lang="en-US" dirty="0">
                <a:solidFill>
                  <a:srgbClr val="DD4A68"/>
                </a:solidFill>
                <a:latin typeface="Liberation Mono"/>
              </a:rPr>
              <a:t>IF</a:t>
            </a:r>
            <a:r>
              <a:rPr lang="en-US" dirty="0">
                <a:solidFill>
                  <a:schemeClr val="tx1">
                    <a:lumMod val="65000"/>
                    <a:lumOff val="35000"/>
                  </a:schemeClr>
                </a:solidFill>
                <a:latin typeface="Liberation Mono"/>
              </a:rPr>
              <a:t>(</a:t>
            </a:r>
            <a:r>
              <a:rPr lang="en-US" dirty="0">
                <a:solidFill>
                  <a:srgbClr val="DD4A68"/>
                </a:solidFill>
                <a:latin typeface="Liberation Mono"/>
              </a:rPr>
              <a:t>LENGTH</a:t>
            </a:r>
            <a:r>
              <a:rPr lang="en-US" dirty="0">
                <a:solidFill>
                  <a:srgbClr val="365860"/>
                </a:solidFill>
                <a:latin typeface="Liberation Mono"/>
              </a:rPr>
              <a:t>(</a:t>
            </a:r>
            <a:r>
              <a:rPr lang="en-US" dirty="0">
                <a:solidFill>
                  <a:srgbClr val="DD4A68"/>
                </a:solidFill>
                <a:latin typeface="Liberation Mono"/>
              </a:rPr>
              <a:t>SUBSTR</a:t>
            </a:r>
            <a:r>
              <a:rPr lang="en-US" dirty="0">
                <a:solidFill>
                  <a:schemeClr val="tx1">
                    <a:lumMod val="65000"/>
                    <a:lumOff val="35000"/>
                  </a:schemeClr>
                </a:solidFill>
                <a:latin typeface="Liberation Mono"/>
              </a:rPr>
              <a:t>(</a:t>
            </a:r>
            <a:r>
              <a:rPr lang="en-US" dirty="0">
                <a:latin typeface="Liberation Mono"/>
              </a:rPr>
              <a:t>`user name`, </a:t>
            </a:r>
            <a:r>
              <a:rPr lang="en-US" dirty="0">
                <a:solidFill>
                  <a:srgbClr val="DD4A68"/>
                </a:solidFill>
                <a:latin typeface="Liberation Mono"/>
              </a:rPr>
              <a:t>INSTR</a:t>
            </a:r>
            <a:r>
              <a:rPr lang="en-US" dirty="0">
                <a:solidFill>
                  <a:schemeClr val="tx1">
                    <a:lumMod val="65000"/>
                    <a:lumOff val="35000"/>
                  </a:schemeClr>
                </a:solidFill>
                <a:latin typeface="Liberation Mono"/>
              </a:rPr>
              <a:t>(</a:t>
            </a:r>
            <a:r>
              <a:rPr lang="en-US" dirty="0">
                <a:latin typeface="Liberation Mono"/>
              </a:rPr>
              <a:t>`user name`," "</a:t>
            </a:r>
            <a:r>
              <a:rPr lang="en-US" dirty="0">
                <a:solidFill>
                  <a:schemeClr val="tx1">
                    <a:lumMod val="65000"/>
                    <a:lumOff val="35000"/>
                  </a:schemeClr>
                </a:solidFill>
                <a:latin typeface="Liberation Mono"/>
              </a:rPr>
              <a:t>)))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,"Weak User", `user name`</a:t>
            </a:r>
            <a:r>
              <a:rPr lang="en-US" dirty="0">
                <a:solidFill>
                  <a:schemeClr val="tx1">
                    <a:lumMod val="65000"/>
                    <a:lumOff val="35000"/>
                  </a:schemeClr>
                </a:solidFill>
                <a:latin typeface="Liberation Mono"/>
              </a:rPr>
              <a:t>)</a:t>
            </a:r>
            <a:r>
              <a:rPr lang="en-US" dirty="0">
                <a:latin typeface="Liberation Mono"/>
              </a:rPr>
              <a:t> R1 </a:t>
            </a:r>
            <a:r>
              <a:rPr lang="en-US" dirty="0">
                <a:solidFill>
                  <a:srgbClr val="0077AA"/>
                </a:solidFill>
                <a:latin typeface="Liberation Mono"/>
                <a:cs typeface="Times New Roman" panose="02020603050405020304" pitchFamily="18" charset="0"/>
              </a:rPr>
              <a:t>FROM</a:t>
            </a:r>
            <a:r>
              <a:rPr lang="en-US"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solidFill>
                  <a:schemeClr val="tx1">
                    <a:lumMod val="65000"/>
                    <a:lumOff val="35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tx1">
                    <a:lumMod val="65000"/>
                    <a:lumOff val="35000"/>
                  </a:schemeClr>
                </a:solidFill>
                <a:latin typeface="Liberation Mono"/>
              </a:rPr>
              <a:t>(</a:t>
            </a:r>
            <a:r>
              <a:rPr lang="en-US" dirty="0">
                <a:solidFill>
                  <a:srgbClr val="DD4A68"/>
                </a:solidFill>
                <a:latin typeface="Liberation Mono"/>
              </a:rPr>
              <a:t>REPLACE</a:t>
            </a:r>
            <a:r>
              <a:rPr lang="en-US" dirty="0">
                <a:solidFill>
                  <a:schemeClr val="tx1">
                    <a:lumMod val="65000"/>
                    <a:lumOff val="35000"/>
                  </a:schemeClr>
                </a:solidFill>
                <a:latin typeface="Liberation Mono"/>
              </a:rPr>
              <a:t>(</a:t>
            </a:r>
            <a:r>
              <a:rPr lang="en-US" dirty="0">
                <a:solidFill>
                  <a:srgbClr val="669900"/>
                </a:solidFill>
                <a:latin typeface="Liberation Mono"/>
              </a:rPr>
              <a:t>'saleel'</a:t>
            </a:r>
            <a:r>
              <a:rPr lang="en-US" dirty="0">
                <a:latin typeface="Liberation Mono"/>
                <a:cs typeface="Times New Roman" panose="02020603050405020304" pitchFamily="18" charset="0"/>
              </a:rPr>
              <a:t>, </a:t>
            </a:r>
            <a:r>
              <a:rPr lang="en-US" dirty="0">
                <a:solidFill>
                  <a:srgbClr val="669900"/>
                </a:solidFill>
                <a:latin typeface="Liberation Mono"/>
              </a:rPr>
              <a:t>'e'</a:t>
            </a:r>
            <a:r>
              <a:rPr lang="en-US" dirty="0">
                <a:latin typeface="Liberation Mono"/>
                <a:cs typeface="Times New Roman" panose="02020603050405020304" pitchFamily="18" charset="0"/>
              </a:rPr>
              <a:t>, </a:t>
            </a:r>
            <a:r>
              <a:rPr lang="en-US" dirty="0">
                <a:latin typeface="Liberation Mono"/>
              </a:rPr>
              <a:t>"" </a:t>
            </a:r>
            <a:r>
              <a:rPr lang="en-US" dirty="0">
                <a:solidFill>
                  <a:schemeClr val="tx1">
                    <a:lumMod val="65000"/>
                    <a:lumOff val="35000"/>
                  </a:schemeClr>
                </a:solidFill>
                <a:latin typeface="Liberation Mono"/>
              </a:rPr>
              <a:t>))</a:t>
            </a:r>
            <a:r>
              <a:rPr lang="en-US" dirty="0">
                <a:latin typeface="Liberation Mono"/>
                <a:cs typeface="Times New Roman" panose="02020603050405020304" pitchFamily="18" charset="0"/>
              </a:rPr>
              <a:t>;</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empno, datePresent,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datePresent,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solidFill>
                  <a:schemeClr val="bg1">
                    <a:lumMod val="50000"/>
                  </a:schemeClr>
                </a:solidFill>
                <a:latin typeface="Liberation Mono"/>
                <a:cs typeface="Times New Roman" panose="02020603050405020304" pitchFamily="18" charset="0"/>
              </a:rPr>
              <a:t> </a:t>
            </a:r>
            <a:r>
              <a:rPr lang="en-US" dirty="0">
                <a:solidFill>
                  <a:srgbClr val="990055"/>
                </a:solidFill>
                <a:latin typeface="Liberation Mono"/>
              </a:rPr>
              <a:t>1 </a:t>
            </a:r>
            <a:r>
              <a:rPr lang="en-US" dirty="0">
                <a:latin typeface="Liberation Mono"/>
                <a:cs typeface="Times New Roman" panose="02020603050405020304" pitchFamily="18" charset="0"/>
              </a:rPr>
              <a:t>"Days Present"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emp_attendance;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CandidateID,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response, ',',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,'n', ''</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R2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vote_response;</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latin typeface="Liberation Mono"/>
                <a:cs typeface="Times New Roman" panose="02020603050405020304" pitchFamily="18" charset="0"/>
              </a:rPr>
              <a:t>, </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numberString;</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cs typeface="Times New Roman" panose="02020603050405020304" pitchFamily="18" charset="0"/>
              </a:rPr>
              <a:t> c1,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a:solidFill>
                  <a:srgbClr val="990055"/>
                </a:solidFill>
                <a:latin typeface="Liberation Mono"/>
              </a:rPr>
              <a:t>1</a:t>
            </a:r>
            <a:r>
              <a:rPr lang="en-US">
                <a:latin typeface="Liberation Mono"/>
                <a:cs typeface="Times New Roman" panose="02020603050405020304" pitchFamily="18" charset="0"/>
              </a:rPr>
              <a:t>, </a:t>
            </a:r>
            <a:r>
              <a:rPr lang="en-US">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SUBSTR</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DD4A68"/>
                </a:solidFill>
                <a:latin typeface="Liberation Mono"/>
              </a:rPr>
              <a:t>LENGTH</a:t>
            </a:r>
            <a:r>
              <a:rPr lang="en-US" dirty="0">
                <a:solidFill>
                  <a:schemeClr val="bg1">
                    <a:lumMod val="50000"/>
                  </a:schemeClr>
                </a:solidFill>
                <a:latin typeface="Liberation Mono"/>
                <a:cs typeface="Times New Roman" panose="02020603050405020304" pitchFamily="18" charset="0"/>
              </a:rPr>
              <a:t>(</a:t>
            </a:r>
            <a:r>
              <a:rPr lang="en-US" dirty="0">
                <a:solidFill>
                  <a:srgbClr val="DD4A68"/>
                </a:solidFill>
                <a:latin typeface="Liberation Mono"/>
              </a:rPr>
              <a:t>REVERSE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c1</a:t>
            </a:r>
            <a:r>
              <a:rPr lang="en-US" dirty="0">
                <a:solidFill>
                  <a:schemeClr val="bg1">
                    <a:lumMod val="50000"/>
                  </a:schemeClr>
                </a:solidFill>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chemeClr val="accent4">
                    <a:lumMod val="50000"/>
                  </a:schemeClr>
                </a:solidFill>
                <a:latin typeface="Liberation Mono"/>
              </a:rPr>
              <a:t>+</a:t>
            </a:r>
            <a:r>
              <a:rPr lang="en-US" dirty="0">
                <a:latin typeface="Liberation Mono"/>
                <a:cs typeface="Times New Roman" panose="02020603050405020304" pitchFamily="18" charset="0"/>
              </a:rPr>
              <a:t> </a:t>
            </a:r>
            <a:r>
              <a:rPr lang="en-US" dirty="0">
                <a:solidFill>
                  <a:srgbClr val="990055"/>
                </a:solidFill>
                <a:latin typeface="Liberation Mono"/>
              </a:rPr>
              <a:t>1</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latin typeface="Liberation Mono"/>
                <a:cs typeface="Times New Roman" panose="02020603050405020304" pitchFamily="18" charset="0"/>
              </a:rPr>
              <a:t> Stringnumber;</a:t>
            </a:r>
          </a:p>
          <a:p>
            <a:pPr marL="285750" indent="-285750">
              <a:buFont typeface="Arial" panose="020B0604020202020204" pitchFamily="34" charset="0"/>
              <a:buChar char="•"/>
            </a:pPr>
            <a:endParaRPr lang="en-US" sz="800" dirty="0">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UPDATE</a:t>
            </a:r>
            <a:r>
              <a:rPr lang="en-US" dirty="0">
                <a:latin typeface="Liberation Mono"/>
                <a:cs typeface="Times New Roman" panose="02020603050405020304" pitchFamily="18" charset="0"/>
              </a:rPr>
              <a:t> emp </a:t>
            </a:r>
            <a:r>
              <a:rPr lang="en-US" dirty="0">
                <a:solidFill>
                  <a:srgbClr val="0077AA"/>
                </a:solidFill>
                <a:latin typeface="Liberation Mono"/>
                <a:cs typeface="Times New Roman" panose="02020603050405020304" pitchFamily="18" charset="0"/>
              </a:rPr>
              <a:t>SET</a:t>
            </a:r>
            <a:r>
              <a:rPr lang="en-US" dirty="0">
                <a:latin typeface="Liberation Mono"/>
                <a:cs typeface="Times New Roman" panose="02020603050405020304" pitchFamily="18" charset="0"/>
              </a:rPr>
              <a:t> job := </a:t>
            </a:r>
            <a:r>
              <a:rPr lang="en-US" dirty="0">
                <a:solidFill>
                  <a:srgbClr val="DD4A68"/>
                </a:solidFill>
                <a:latin typeface="Liberation Mono"/>
              </a:rPr>
              <a:t>REPLACE</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job, </a:t>
            </a:r>
            <a:r>
              <a:rPr lang="en-US" dirty="0">
                <a:solidFill>
                  <a:srgbClr val="669900"/>
                </a:solidFill>
                <a:latin typeface="Liberation Mono"/>
              </a:rPr>
              <a:t>'officers'</a:t>
            </a:r>
            <a:r>
              <a:rPr lang="en-US" dirty="0">
                <a:latin typeface="Liberation Mono"/>
                <a:cs typeface="Times New Roman" panose="02020603050405020304" pitchFamily="18" charset="0"/>
              </a:rPr>
              <a:t>, </a:t>
            </a:r>
            <a:r>
              <a:rPr lang="en-US" dirty="0">
                <a:solidFill>
                  <a:srgbClr val="669900"/>
                </a:solidFill>
                <a:latin typeface="Liberation Mono"/>
              </a:rPr>
              <a:t>'Officers'</a:t>
            </a:r>
            <a:r>
              <a:rPr lang="en-US" dirty="0">
                <a:solidFill>
                  <a:schemeClr val="bg1">
                    <a:lumMod val="50000"/>
                  </a:schemeClr>
                </a:solidFill>
                <a:latin typeface="Liberation Mono"/>
                <a:cs typeface="Times New Roman" panose="02020603050405020304" pitchFamily="18" charset="0"/>
              </a:rPr>
              <a:t>)</a:t>
            </a:r>
            <a:r>
              <a:rPr lang="en-US" dirty="0">
                <a:latin typeface="Liberation Mono"/>
                <a:cs typeface="Times New Roman" panose="02020603050405020304" pitchFamily="18" charset="0"/>
              </a:rPr>
              <a:t>;</a:t>
            </a:r>
          </a:p>
        </p:txBody>
      </p:sp>
    </p:spTree>
    <p:extLst>
      <p:ext uri="{BB962C8B-B14F-4D97-AF65-F5344CB8AC3E}">
        <p14:creationId xmlns:p14="http://schemas.microsoft.com/office/powerpoint/2010/main" val="170617709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 - examples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CF30ADF5-850F-43B9-80C3-AF6A8B30519E}"/>
              </a:ext>
            </a:extLst>
          </p:cNvPr>
          <p:cNvSpPr/>
          <p:nvPr/>
        </p:nvSpPr>
        <p:spPr>
          <a:xfrm>
            <a:off x="407368" y="908720"/>
            <a:ext cx="11377264" cy="236988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solidFill>
                  <a:srgbClr val="0077AA"/>
                </a:solidFill>
                <a:latin typeface="Liberation Mono"/>
                <a:cs typeface="Times New Roman" panose="02020603050405020304" pitchFamily="18" charset="0"/>
              </a:rPr>
              <a:t> </a:t>
            </a:r>
            <a:r>
              <a:rPr lang="en-US" dirty="0">
                <a:solidFill>
                  <a:srgbClr val="669900"/>
                </a:solidFill>
                <a:latin typeface="Liberation Mono"/>
              </a:rPr>
              <a:t>"Sherlock"</a:t>
            </a:r>
            <a:r>
              <a:rPr lang="en-US" dirty="0">
                <a:latin typeface="Liberation Mono"/>
              </a:rPr>
              <a:t>;</a:t>
            </a: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endParaRPr lang="en-US" sz="800"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UPPER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LOWER</a:t>
            </a:r>
            <a:r>
              <a:rPr lang="en-US" dirty="0">
                <a:solidFill>
                  <a:schemeClr val="tx1">
                    <a:lumMod val="65000"/>
                    <a:lumOff val="35000"/>
                  </a:schemeClr>
                </a:solidFill>
                <a:latin typeface="Liberation Mono"/>
              </a:rPr>
              <a:t>(</a:t>
            </a:r>
            <a:r>
              <a:rPr lang="en-US" dirty="0">
                <a:latin typeface="Liberation Mono"/>
              </a:rPr>
              <a:t>ename</a:t>
            </a:r>
            <a:r>
              <a:rPr lang="en-US" dirty="0">
                <a:solidFill>
                  <a:schemeClr val="tx1">
                    <a:lumMod val="65000"/>
                    <a:lumOff val="35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a:t>
            </a:r>
            <a:r>
              <a:rPr lang="en-US" dirty="0">
                <a:solidFill>
                  <a:srgbClr val="990055"/>
                </a:solidFill>
                <a:latin typeface="Liberation Mono"/>
              </a:rPr>
              <a:t> 2</a:t>
            </a:r>
            <a:r>
              <a:rPr lang="en-US" dirty="0">
                <a:solidFill>
                  <a:schemeClr val="tx1">
                    <a:lumMod val="65000"/>
                    <a:lumOff val="35000"/>
                  </a:schemeClr>
                </a:solidFill>
                <a:latin typeface="Liberation Mono"/>
              </a:rPr>
              <a:t>)))</a:t>
            </a:r>
            <a:r>
              <a:rPr lang="en-US" dirty="0">
                <a:latin typeface="Liberation Mono"/>
              </a:rPr>
              <a:t> "Title Case" </a:t>
            </a:r>
            <a:r>
              <a:rPr lang="en-US" dirty="0">
                <a:solidFill>
                  <a:srgbClr val="0077AA"/>
                </a:solidFill>
                <a:latin typeface="Liberation Mono"/>
                <a:cs typeface="Times New Roman" panose="02020603050405020304" pitchFamily="18" charset="0"/>
              </a:rPr>
              <a:t>FROM</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emp1 </a:t>
            </a:r>
            <a:r>
              <a:rPr lang="en-US" dirty="0">
                <a:solidFill>
                  <a:srgbClr val="0077AA"/>
                </a:solidFill>
                <a:latin typeface="Liberation Mono"/>
                <a:cs typeface="Times New Roman" panose="02020603050405020304" pitchFamily="18" charset="0"/>
              </a:rPr>
              <a:t>WHERE</a:t>
            </a:r>
            <a:r>
              <a:rPr lang="en-US" dirty="0">
                <a:latin typeface="Liberation Mono"/>
              </a:rPr>
              <a:t> ename = </a:t>
            </a:r>
            <a:r>
              <a:rPr lang="en-US" dirty="0">
                <a:solidFill>
                  <a:srgbClr val="DD4A68"/>
                </a:solidFill>
                <a:latin typeface="Liberation Mono"/>
              </a:rPr>
              <a:t>BINARY</a:t>
            </a:r>
            <a:r>
              <a:rPr lang="en-US" dirty="0">
                <a:latin typeface="Liberation Mono"/>
              </a:rPr>
              <a:t> </a:t>
            </a:r>
            <a:r>
              <a:rPr lang="en-US" dirty="0">
                <a:solidFill>
                  <a:srgbClr val="DD4A68"/>
                </a:solidFill>
                <a:latin typeface="Liberation Mono"/>
              </a:rPr>
              <a:t>CONCAT</a:t>
            </a:r>
            <a:r>
              <a:rPr lang="en-US" dirty="0">
                <a:solidFill>
                  <a:schemeClr val="tx1">
                    <a:lumMod val="65000"/>
                    <a:lumOff val="35000"/>
                  </a:schemeClr>
                </a:solidFill>
                <a:latin typeface="Liberation Mono"/>
              </a:rPr>
              <a:t>(</a:t>
            </a:r>
            <a:r>
              <a:rPr lang="en-US" dirty="0">
                <a:solidFill>
                  <a:srgbClr val="DD4A68"/>
                </a:solidFill>
                <a:latin typeface="Liberation Mono"/>
              </a:rPr>
              <a:t>UCASE</a:t>
            </a:r>
            <a:r>
              <a:rPr lang="en-US" dirty="0">
                <a:solidFill>
                  <a:schemeClr val="tx1">
                    <a:lumMod val="65000"/>
                    <a:lumOff val="35000"/>
                  </a:schemeClr>
                </a:solidFill>
                <a:latin typeface="Liberation Mono"/>
              </a:rPr>
              <a:t>(</a:t>
            </a:r>
            <a:r>
              <a:rPr lang="en-US" dirty="0">
                <a:solidFill>
                  <a:srgbClr val="DD4A68"/>
                </a:solidFill>
                <a:latin typeface="Liberation Mono"/>
              </a:rPr>
              <a:t>LEFT</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1</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LCASE</a:t>
            </a:r>
            <a:r>
              <a:rPr lang="en-US" dirty="0">
                <a:solidFill>
                  <a:schemeClr val="tx1">
                    <a:lumMod val="65000"/>
                    <a:lumOff val="35000"/>
                  </a:schemeClr>
                </a:solidFill>
                <a:latin typeface="Liberation Mono"/>
              </a:rPr>
              <a:t>(</a:t>
            </a:r>
            <a:r>
              <a:rPr lang="en-US" dirty="0">
                <a:solidFill>
                  <a:srgbClr val="DD4A68"/>
                </a:solidFill>
                <a:latin typeface="Liberation Mono"/>
              </a:rPr>
              <a:t>SUBSTRING</a:t>
            </a:r>
            <a:r>
              <a:rPr lang="en-US" dirty="0">
                <a:solidFill>
                  <a:schemeClr val="tx1">
                    <a:lumMod val="65000"/>
                    <a:lumOff val="35000"/>
                  </a:schemeClr>
                </a:solidFill>
                <a:latin typeface="Liberation Mono"/>
              </a:rPr>
              <a:t>(</a:t>
            </a:r>
            <a:r>
              <a:rPr lang="en-US" dirty="0">
                <a:latin typeface="Liberation Mono"/>
              </a:rPr>
              <a:t>ename, </a:t>
            </a:r>
            <a:r>
              <a:rPr lang="en-US" dirty="0">
                <a:solidFill>
                  <a:srgbClr val="990055"/>
                </a:solidFill>
                <a:latin typeface="Liberation Mono"/>
              </a:rPr>
              <a:t>2</a:t>
            </a:r>
            <a:r>
              <a:rPr lang="en-US" dirty="0">
                <a:solidFill>
                  <a:schemeClr val="tx1">
                    <a:lumMod val="65000"/>
                    <a:lumOff val="35000"/>
                  </a:schemeClr>
                </a:solidFill>
                <a:latin typeface="Liberation Mono"/>
              </a:rPr>
              <a:t>)))</a:t>
            </a:r>
            <a:r>
              <a:rPr lang="en-US" dirty="0">
                <a:latin typeface="Liberation Mono"/>
              </a:rPr>
              <a:t>;</a:t>
            </a:r>
            <a:endParaRPr lang="en-IN" dirty="0"/>
          </a:p>
        </p:txBody>
      </p:sp>
    </p:spTree>
    <p:extLst>
      <p:ext uri="{BB962C8B-B14F-4D97-AF65-F5344CB8AC3E}">
        <p14:creationId xmlns:p14="http://schemas.microsoft.com/office/powerpoint/2010/main" val="340035190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406800" y="810578"/>
            <a:ext cx="11376000"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a:t>
            </a:r>
            <a:r>
              <a:rPr lang="en-US" dirty="0">
                <a:solidFill>
                  <a:srgbClr val="DD4A68"/>
                </a:solidFill>
                <a:latin typeface="Liberation Mono"/>
              </a:rPr>
              <a:t>LEFT</a:t>
            </a:r>
            <a:r>
              <a:rPr lang="en-US" dirty="0">
                <a:solidFill>
                  <a:schemeClr val="bg1">
                    <a:lumMod val="50000"/>
                  </a:schemeClr>
                </a:solidFill>
                <a:latin typeface="Liberation Mono"/>
              </a:rPr>
              <a:t>(</a:t>
            </a:r>
            <a:r>
              <a:rPr lang="en-US" dirty="0">
                <a:latin typeface="Liberation Mono"/>
              </a:rPr>
              <a:t>ename, 1</a:t>
            </a:r>
            <a:r>
              <a:rPr lang="en-US" dirty="0">
                <a:solidFill>
                  <a:schemeClr val="bg1">
                    <a:lumMod val="50000"/>
                  </a:schemeClr>
                </a:solidFill>
                <a:latin typeface="Liberation Mono"/>
              </a:rPr>
              <a:t>)</a:t>
            </a:r>
            <a:r>
              <a:rPr lang="en-US" dirty="0">
                <a:latin typeface="Liberation Mono"/>
              </a:rPr>
              <a:t> </a:t>
            </a:r>
            <a:r>
              <a:rPr lang="en-IN" dirty="0">
                <a:solidFill>
                  <a:srgbClr val="0077AA"/>
                </a:solidFill>
                <a:latin typeface="Liberation Mono"/>
                <a:cs typeface="Times New Roman" panose="02020603050405020304" pitchFamily="18" charset="0"/>
              </a:rPr>
              <a:t>IN</a:t>
            </a:r>
            <a:r>
              <a:rPr lang="en-US" dirty="0">
                <a:latin typeface="Liberation Mono"/>
              </a:rPr>
              <a:t> </a:t>
            </a:r>
            <a:r>
              <a:rPr lang="en-US" dirty="0">
                <a:solidFill>
                  <a:schemeClr val="bg1">
                    <a:lumMod val="50000"/>
                  </a:schemeClr>
                </a:solidFill>
                <a:latin typeface="Liberation Mono"/>
              </a:rPr>
              <a:t>(</a:t>
            </a:r>
            <a:r>
              <a:rPr lang="en-US" dirty="0">
                <a:solidFill>
                  <a:srgbClr val="669900"/>
                </a:solidFill>
                <a:latin typeface="Liberation Mono"/>
              </a:rPr>
              <a:t>'a'</a:t>
            </a:r>
            <a:r>
              <a:rPr lang="en-US" dirty="0">
                <a:latin typeface="Liberation Mono"/>
              </a:rPr>
              <a:t>, </a:t>
            </a:r>
            <a:r>
              <a:rPr lang="en-US" dirty="0">
                <a:solidFill>
                  <a:srgbClr val="669900"/>
                </a:solidFill>
                <a:latin typeface="Liberation Mono"/>
              </a:rPr>
              <a:t>'e'</a:t>
            </a:r>
            <a:r>
              <a:rPr lang="en-US" dirty="0">
                <a:latin typeface="Liberation Mono"/>
              </a:rPr>
              <a:t>, </a:t>
            </a:r>
            <a:r>
              <a:rPr lang="en-US" dirty="0">
                <a:solidFill>
                  <a:srgbClr val="669900"/>
                </a:solidFill>
                <a:latin typeface="Liberation Mono"/>
              </a:rPr>
              <a:t>'o'</a:t>
            </a:r>
            <a:r>
              <a:rPr lang="en-US" dirty="0">
                <a:latin typeface="Liberation Mono"/>
              </a:rPr>
              <a:t>, </a:t>
            </a:r>
            <a:r>
              <a:rPr lang="en-US" dirty="0">
                <a:solidFill>
                  <a:srgbClr val="669900"/>
                </a:solidFill>
                <a:latin typeface="Liberation Mono"/>
              </a:rPr>
              <a:t>'i'</a:t>
            </a:r>
            <a:r>
              <a:rPr lang="en-US" dirty="0">
                <a:latin typeface="Liberation Mono"/>
              </a:rPr>
              <a:t>, </a:t>
            </a:r>
            <a:r>
              <a:rPr lang="en-US" dirty="0">
                <a:solidFill>
                  <a:srgbClr val="669900"/>
                </a:solidFill>
                <a:latin typeface="Liberation Mono"/>
              </a:rPr>
              <a:t>'u'</a:t>
            </a:r>
            <a:r>
              <a:rPr lang="en-US"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a|e|i|o|u</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US" dirty="0">
              <a:solidFill>
                <a:srgbClr val="0077AA"/>
              </a:solidFill>
              <a:latin typeface="Liberation Mono"/>
              <a:cs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a|m</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//starts with</a:t>
            </a:r>
            <a:endParaRPr lang="en-IN" dirty="0">
              <a:solidFill>
                <a:srgbClr val="39AE0A"/>
              </a:solidFill>
              <a:latin typeface="Liberation Mono"/>
            </a:endParaRP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rgbClr val="DD4A68"/>
                </a:solidFill>
                <a:latin typeface="Liberation Mono"/>
              </a:rPr>
              <a:t>REGEXP_LIKE</a:t>
            </a:r>
            <a:r>
              <a:rPr lang="en-US" dirty="0">
                <a:solidFill>
                  <a:schemeClr val="bg1">
                    <a:lumMod val="50000"/>
                  </a:schemeClr>
                </a:solidFill>
                <a:latin typeface="Liberation Mono"/>
              </a:rPr>
              <a:t>(</a:t>
            </a:r>
            <a:r>
              <a:rPr lang="en-US" dirty="0">
                <a:latin typeface="Liberation Mono"/>
              </a:rPr>
              <a:t>ename, '</a:t>
            </a:r>
            <a:r>
              <a:rPr lang="en-US" dirty="0">
                <a:solidFill>
                  <a:schemeClr val="bg1">
                    <a:lumMod val="50000"/>
                  </a:schemeClr>
                </a:solidFill>
                <a:latin typeface="Liberation Mono"/>
              </a:rPr>
              <a:t>(</a:t>
            </a:r>
            <a:r>
              <a:rPr lang="en-US" dirty="0" err="1">
                <a:latin typeface="Liberation Mono"/>
              </a:rPr>
              <a:t>n|r</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39AE0A"/>
                </a:solidFill>
                <a:latin typeface="Liberation Mono"/>
              </a:rPr>
              <a:t>//ends with</a:t>
            </a:r>
            <a:endParaRPr lang="en-IN" dirty="0">
              <a:solidFill>
                <a:srgbClr val="39AE0A"/>
              </a:solidFill>
              <a:latin typeface="Liberation Mono"/>
            </a:endParaRPr>
          </a:p>
        </p:txBody>
      </p:sp>
      <p:sp>
        <p:nvSpPr>
          <p:cNvPr id="4" name="TextBox 3">
            <a:extLst>
              <a:ext uri="{FF2B5EF4-FFF2-40B4-BE49-F238E27FC236}">
                <a16:creationId xmlns:a16="http://schemas.microsoft.com/office/drawing/2014/main" id="{A347D7FC-4A72-4387-820C-9DDB5A36F459}"/>
              </a:ext>
            </a:extLst>
          </p:cNvPr>
          <p:cNvSpPr txBox="1"/>
          <p:nvPr/>
        </p:nvSpPr>
        <p:spPr>
          <a:xfrm>
            <a:off x="406800" y="3861048"/>
            <a:ext cx="1137600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IN" dirty="0"/>
              <a:t> </a:t>
            </a:r>
            <a:r>
              <a:rPr lang="en-IN" dirty="0">
                <a:solidFill>
                  <a:srgbClr val="669900"/>
                </a:solidFill>
                <a:latin typeface="Liberation Mono"/>
              </a:rPr>
              <a:t>"abc,,abc,,,,,bc,,,,,,abc"</a:t>
            </a:r>
            <a:r>
              <a:rPr lang="en-IN" dirty="0">
                <a:latin typeface="Liberation Mono"/>
              </a:rPr>
              <a:t> ;  / </a:t>
            </a: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US" dirty="0">
                <a:solidFill>
                  <a:srgbClr val="DD4A68"/>
                </a:solidFill>
                <a:latin typeface="Liberation Mono"/>
              </a:rPr>
              <a:t>REPLACE</a:t>
            </a:r>
            <a:r>
              <a:rPr lang="en-US" dirty="0">
                <a:solidFill>
                  <a:schemeClr val="bg1">
                    <a:lumMod val="50000"/>
                  </a:schemeClr>
                </a:solidFill>
                <a:latin typeface="Liberation Mono"/>
              </a:rPr>
              <a:t>(</a:t>
            </a:r>
            <a:r>
              <a:rPr lang="en-IN" dirty="0">
                <a:solidFill>
                  <a:srgbClr val="669900"/>
                </a:solidFill>
                <a:latin typeface="Liberation Mono"/>
              </a:rPr>
              <a:t>"abc,,abc,,,,,bc,,,,,,abc"</a:t>
            </a:r>
            <a:r>
              <a:rPr lang="en-US" dirty="0">
                <a:latin typeface="Liberation Mono"/>
              </a:rPr>
              <a:t>, ",", ".,"</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R1 ;</a:t>
            </a:r>
            <a:endParaRPr lang="en-IN" dirty="0">
              <a:solidFill>
                <a:srgbClr val="669900"/>
              </a:solidFill>
              <a:latin typeface="Liberation Mono"/>
            </a:endParaRPr>
          </a:p>
        </p:txBody>
      </p:sp>
    </p:spTree>
    <p:extLst>
      <p:ext uri="{BB962C8B-B14F-4D97-AF65-F5344CB8AC3E}">
        <p14:creationId xmlns:p14="http://schemas.microsoft.com/office/powerpoint/2010/main" val="191171560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8541639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90655473"/>
              </p:ext>
            </p:extLst>
          </p:nvPr>
        </p:nvGraphicFramePr>
        <p:xfrm>
          <a:off x="406800" y="813600"/>
          <a:ext cx="11376000" cy="5565561"/>
        </p:xfrm>
        <a:graphic>
          <a:graphicData uri="http://schemas.openxmlformats.org/drawingml/2006/table">
            <a:tbl>
              <a:tblPr firstRow="1" bandRow="1">
                <a:tableStyleId>{7E9639D4-E3E2-4D34-9284-5A2195B3D0D7}</a:tableStyleId>
              </a:tblPr>
              <a:tblGrid>
                <a:gridCol w="2850190">
                  <a:extLst>
                    <a:ext uri="{9D8B030D-6E8A-4147-A177-3AD203B41FA5}">
                      <a16:colId xmlns:a16="http://schemas.microsoft.com/office/drawing/2014/main" val="20000"/>
                    </a:ext>
                  </a:extLst>
                </a:gridCol>
                <a:gridCol w="852581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ABS(</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absolute value of X.</a:t>
                      </a:r>
                    </a:p>
                  </a:txBody>
                  <a:tcPr marL="68580" marR="68580" marT="0" marB="0" anchor="ctr"/>
                </a:tc>
                <a:extLst>
                  <a:ext uri="{0D108BD9-81ED-4DB2-BD59-A6C34878D82A}">
                    <a16:rowId xmlns:a16="http://schemas.microsoft.com/office/drawing/2014/main" val="1000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CEIL() is a synonym for CEILING().</a:t>
                      </a:r>
                    </a:p>
                  </a:txBody>
                  <a:tcPr marL="68580" marR="68580" marT="0" marB="0" anchor="ctr"/>
                </a:tc>
                <a:extLst>
                  <a:ext uri="{0D108BD9-81ED-4DB2-BD59-A6C34878D82A}">
                    <a16:rowId xmlns:a16="http://schemas.microsoft.com/office/drawing/2014/main" val="10002"/>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CEILING(</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CEIL value.</a:t>
                      </a: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FLOOR(</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FLOOR value.</a:t>
                      </a:r>
                    </a:p>
                  </a:txBody>
                  <a:tcPr marL="68580" marR="68580" marT="0" marB="0" anchor="ctr"/>
                </a:tc>
                <a:extLst>
                  <a:ext uri="{0D108BD9-81ED-4DB2-BD59-A6C34878D82A}">
                    <a16:rowId xmlns:a16="http://schemas.microsoft.com/office/drawing/2014/main" val="1000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rgbClr val="0077AA"/>
                          </a:solidFill>
                          <a:latin typeface="Liberation Mono"/>
                          <a:ea typeface="+mn-ea"/>
                          <a:cs typeface="+mn-cs"/>
                        </a:rPr>
                        <a:t>  MOD(</a:t>
                      </a:r>
                      <a:r>
                        <a:rPr kumimoji="0" lang="pt-BR" sz="1800" kern="1200" dirty="0">
                          <a:solidFill>
                            <a:schemeClr val="tx2"/>
                          </a:solidFill>
                          <a:latin typeface="Liberation Mono"/>
                          <a:ea typeface="+mn-ea"/>
                          <a:cs typeface="+mn-cs"/>
                        </a:rPr>
                        <a:t>n</a:t>
                      </a:r>
                      <a:r>
                        <a:rPr kumimoji="0" lang="pt-BR" sz="1800" kern="1200" dirty="0">
                          <a:solidFill>
                            <a:schemeClr val="tx1"/>
                          </a:solidFill>
                          <a:latin typeface="Liberation Mono"/>
                          <a:ea typeface="+mn-ea"/>
                          <a:cs typeface="+mn-cs"/>
                        </a:rPr>
                        <a:t>,</a:t>
                      </a:r>
                      <a:r>
                        <a:rPr kumimoji="0" lang="pt-BR" sz="1800" kern="1200" dirty="0">
                          <a:solidFill>
                            <a:schemeClr val="tx2"/>
                          </a:solidFill>
                          <a:latin typeface="Liberation Mono"/>
                          <a:ea typeface="+mn-ea"/>
                          <a:cs typeface="+mn-cs"/>
                        </a:rPr>
                        <a:t> m</a:t>
                      </a:r>
                      <a:r>
                        <a:rPr kumimoji="0" lang="pt-BR" sz="1800" kern="1200" dirty="0">
                          <a:solidFill>
                            <a:srgbClr val="0077AA"/>
                          </a:solidFill>
                          <a:latin typeface="Liberation Mono"/>
                          <a:ea typeface="+mn-ea"/>
                          <a:cs typeface="+mn-cs"/>
                        </a:rPr>
                        <a:t>)</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 </a:t>
                      </a:r>
                      <a:r>
                        <a:rPr kumimoji="0" lang="pt-BR" sz="1800" kern="1200" dirty="0">
                          <a:solidFill>
                            <a:schemeClr val="tx2"/>
                          </a:solidFill>
                          <a:latin typeface="Liberation Mono"/>
                          <a:ea typeface="+mn-ea"/>
                          <a:cs typeface="+mn-cs"/>
                        </a:rPr>
                        <a:t>m</a:t>
                      </a:r>
                      <a:r>
                        <a:rPr kumimoji="0" lang="pt-BR"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kern="1200" dirty="0">
                          <a:solidFill>
                            <a:schemeClr val="tx2"/>
                          </a:solidFill>
                          <a:latin typeface="Liberation Mono"/>
                          <a:ea typeface="+mn-ea"/>
                          <a:cs typeface="+mn-cs"/>
                        </a:rPr>
                        <a:t>  n</a:t>
                      </a:r>
                      <a:r>
                        <a:rPr kumimoji="0" lang="pt-BR" sz="1800" kern="1200" dirty="0">
                          <a:solidFill>
                            <a:srgbClr val="0077AA"/>
                          </a:solidFill>
                          <a:latin typeface="Liberation Mono"/>
                          <a:ea typeface="+mn-ea"/>
                          <a:cs typeface="+mn-cs"/>
                        </a:rPr>
                        <a:t> MOD </a:t>
                      </a:r>
                      <a:r>
                        <a:rPr kumimoji="0" lang="pt-BR" sz="1800" kern="1200" dirty="0">
                          <a:solidFill>
                            <a:schemeClr val="tx2"/>
                          </a:solidFill>
                          <a:latin typeface="Liberation Mono"/>
                          <a:ea typeface="+mn-ea"/>
                          <a:cs typeface="+mn-cs"/>
                        </a:rPr>
                        <a:t>m</a:t>
                      </a: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remainder of N divided by M. MOD(N,0) returns NULL.</a:t>
                      </a:r>
                    </a:p>
                  </a:txBody>
                  <a:tcPr marL="68580" marR="68580" marT="0" marB="0" anchor="ctr"/>
                </a:tc>
                <a:extLst>
                  <a:ext uri="{0D108BD9-81ED-4DB2-BD59-A6C34878D82A}">
                    <a16:rowId xmlns:a16="http://schemas.microsoft.com/office/drawing/2014/main" val="1000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POWER(</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y</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This is a synonym for POW().</a:t>
                      </a:r>
                    </a:p>
                  </a:txBody>
                  <a:tcPr marL="68580" marR="68580" marT="0" marB="0" anchor="ctr"/>
                </a:tc>
                <a:extLst>
                  <a:ext uri="{0D108BD9-81ED-4DB2-BD59-A6C34878D82A}">
                    <a16:rowId xmlns:a16="http://schemas.microsoft.com/office/drawing/2014/main" val="1000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RAND()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a random floating-point value</a:t>
                      </a:r>
                    </a:p>
                  </a:txBody>
                  <a:tcPr marL="68580" marR="68580" marT="0" marB="0" anchor="ctr"/>
                </a:tc>
                <a:extLst>
                  <a:ext uri="{0D108BD9-81ED-4DB2-BD59-A6C34878D82A}">
                    <a16:rowId xmlns:a16="http://schemas.microsoft.com/office/drawing/2014/main" val="82365756"/>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rgbClr val="0077AA"/>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ROUND(</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extLst>
                  <a:ext uri="{0D108BD9-81ED-4DB2-BD59-A6C34878D82A}">
                    <a16:rowId xmlns:a16="http://schemas.microsoft.com/office/drawing/2014/main" val="24997977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TRUNCATE(</a:t>
                      </a:r>
                      <a:r>
                        <a:rPr kumimoji="0" lang="en-IN" sz="1800" kern="1200" dirty="0">
                          <a:solidFill>
                            <a:schemeClr val="tx2"/>
                          </a:solidFill>
                          <a:latin typeface="Liberation Mono"/>
                          <a:ea typeface="+mn-ea"/>
                          <a:cs typeface="+mn-cs"/>
                        </a:rPr>
                        <a:t>x</a:t>
                      </a:r>
                      <a:r>
                        <a:rPr kumimoji="0" lang="en-IN" sz="1800" kern="1200" dirty="0">
                          <a:solidFill>
                            <a:schemeClr val="tx1"/>
                          </a:solidFill>
                          <a:latin typeface="Liberation Mono"/>
                          <a:ea typeface="+mn-ea"/>
                          <a:cs typeface="+mn-cs"/>
                        </a:rPr>
                        <a:t>,</a:t>
                      </a:r>
                      <a:r>
                        <a:rPr kumimoji="0" lang="en-IN" sz="1800" kern="1200" dirty="0">
                          <a:solidFill>
                            <a:schemeClr val="tx2"/>
                          </a:solidFill>
                          <a:latin typeface="Liberation Mono"/>
                          <a:ea typeface="+mn-ea"/>
                          <a:cs typeface="+mn-cs"/>
                        </a:rPr>
                        <a:t> d</a:t>
                      </a:r>
                      <a:r>
                        <a:rPr kumimoji="0" lang="en-IN" sz="1800" kern="1200" dirty="0">
                          <a:solidFill>
                            <a:srgbClr val="0077AA"/>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effectLst/>
                          <a:latin typeface="Liberation Mono"/>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extLst>
                  <a:ext uri="{0D108BD9-81ED-4DB2-BD59-A6C34878D82A}">
                    <a16:rowId xmlns:a16="http://schemas.microsoft.com/office/drawing/2014/main" val="842558293"/>
                  </a:ext>
                </a:extLst>
              </a:tr>
            </a:tbl>
          </a:graphicData>
        </a:graphic>
      </p:graphicFrame>
    </p:spTree>
    <p:extLst>
      <p:ext uri="{BB962C8B-B14F-4D97-AF65-F5344CB8AC3E}">
        <p14:creationId xmlns:p14="http://schemas.microsoft.com/office/powerpoint/2010/main" val="59807395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4635243"/>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CEIL</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-1.23</a:t>
            </a:r>
            <a:r>
              <a:rPr lang="en-US" dirty="0">
                <a:solidFill>
                  <a:schemeClr val="bg1">
                    <a:lumMod val="65000"/>
                  </a:schemeClr>
                </a:solidFill>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DD4A68"/>
                </a:solidFill>
                <a:latin typeface="Liberation Mono"/>
              </a:rPr>
              <a:t>ROUND</a:t>
            </a:r>
            <a:r>
              <a:rPr lang="en-US" dirty="0">
                <a:solidFill>
                  <a:schemeClr val="bg1">
                    <a:lumMod val="65000"/>
                  </a:schemeClr>
                </a:solidFill>
                <a:latin typeface="Liberation Mono"/>
                <a:cs typeface="Arial" panose="020B0604020202020204" pitchFamily="34" charset="0"/>
              </a:rPr>
              <a:t>(</a:t>
            </a:r>
            <a:r>
              <a:rPr lang="en-US" dirty="0">
                <a:solidFill>
                  <a:srgbClr val="990055"/>
                </a:solidFill>
                <a:latin typeface="Liberation Mono"/>
              </a:rPr>
              <a:t>-1.58</a:t>
            </a:r>
            <a:r>
              <a:rPr lang="en-US" dirty="0">
                <a:solidFill>
                  <a:schemeClr val="bg1">
                    <a:lumMod val="65000"/>
                  </a:schemeClr>
                </a:solidFill>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DD4A68"/>
                </a:solidFill>
                <a:latin typeface="Liberation Mono"/>
              </a:rPr>
              <a:t>ROUND</a:t>
            </a:r>
            <a:r>
              <a:rPr lang="en-US" dirty="0">
                <a:solidFill>
                  <a:schemeClr val="bg1">
                    <a:lumMod val="65000"/>
                  </a:schemeClr>
                </a:solidFill>
                <a:latin typeface="Liberation Mono"/>
                <a:ea typeface="Times New Roman" panose="02020603050405020304" pitchFamily="18"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DD4A68"/>
                </a:solidFill>
                <a:latin typeface="Liberation Mono"/>
              </a:rPr>
              <a:t>FLOOR</a:t>
            </a:r>
            <a:r>
              <a:rPr lang="en-US" dirty="0">
                <a:solidFill>
                  <a:schemeClr val="bg1">
                    <a:lumMod val="65000"/>
                  </a:schemeClr>
                </a:solidFill>
                <a:latin typeface="Liberation Mono"/>
                <a:cs typeface="Arial" panose="020B0604020202020204" pitchFamily="34" charset="0"/>
              </a:rPr>
              <a:t>(</a:t>
            </a:r>
            <a:r>
              <a:rPr lang="en-US" dirty="0">
                <a:solidFill>
                  <a:srgbClr val="DD4A68"/>
                </a:solidFill>
                <a:latin typeface="Liberation Mono"/>
              </a:rPr>
              <a:t>RAND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 OTP;</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latin typeface="Liberation Mono"/>
                <a:cs typeface="Arial" panose="020B0604020202020204" pitchFamily="34" charset="0"/>
              </a:rPr>
              <a:t> weight, </a:t>
            </a:r>
            <a:r>
              <a:rPr lang="en-IN" dirty="0">
                <a:solidFill>
                  <a:srgbClr val="DD4A68"/>
                </a:solidFill>
                <a:latin typeface="Liberation Mono"/>
              </a:rPr>
              <a:t>TRUNCATE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  </a:t>
            </a:r>
            <a:r>
              <a:rPr lang="en-IN" dirty="0">
                <a:solidFill>
                  <a:srgbClr val="DD4A68"/>
                </a:solidFill>
                <a:latin typeface="Liberation Mono"/>
              </a:rPr>
              <a:t>MID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rgbClr val="DD4A68"/>
                </a:solidFill>
                <a:latin typeface="Liberation Mono"/>
              </a:rPr>
              <a:t>INSTR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weight,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mass_table;</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cs typeface="Arial" panose="020B0604020202020204" pitchFamily="34" charset="0"/>
              </a:rPr>
              <a:t> weight, </a:t>
            </a:r>
            <a:r>
              <a:rPr lang="en-US" dirty="0">
                <a:solidFill>
                  <a:srgbClr val="DD4A68"/>
                </a:solidFill>
                <a:latin typeface="Liberation Mono"/>
              </a:rPr>
              <a:t>TRUNCATE</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a:t>
            </a:r>
            <a:r>
              <a:rPr lang="en-IN" dirty="0">
                <a:solidFill>
                  <a:srgbClr val="990055"/>
                </a:solidFill>
                <a:latin typeface="Liberation Mono"/>
              </a:rPr>
              <a:t>0</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kg</a:t>
            </a:r>
            <a:r>
              <a:rPr lang="en-IN" dirty="0">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RIGHT</a:t>
            </a:r>
            <a:r>
              <a:rPr lang="en-US" dirty="0">
                <a:solidFill>
                  <a:schemeClr val="bg1">
                    <a:lumMod val="50000"/>
                  </a:schemeClr>
                </a:solidFill>
                <a:latin typeface="Liberation Mono"/>
                <a:cs typeface="Arial" panose="020B0604020202020204" pitchFamily="34" charset="0"/>
              </a:rPr>
              <a:t>(</a:t>
            </a:r>
            <a:r>
              <a:rPr lang="en-US" dirty="0">
                <a:solidFill>
                  <a:srgbClr val="DD4A68"/>
                </a:solidFill>
                <a:latin typeface="Liberation Mono"/>
              </a:rPr>
              <a:t>MOD</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weight , </a:t>
            </a:r>
            <a:r>
              <a:rPr lang="en-US" dirty="0">
                <a:solidFill>
                  <a:srgbClr val="990055"/>
                </a:solidFill>
                <a:latin typeface="Liberation Mono"/>
              </a:rPr>
              <a:t>1</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2</a:t>
            </a:r>
            <a:r>
              <a:rPr lang="en-US" dirty="0">
                <a:solidFill>
                  <a:schemeClr val="bg1">
                    <a:lumMod val="50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latin typeface="Liberation Mono"/>
                <a:ea typeface="Times New Roman" panose="02020603050405020304" pitchFamily="18" charset="0"/>
              </a:rPr>
              <a:t>AS</a:t>
            </a:r>
            <a:r>
              <a:rPr lang="en-IN" dirty="0">
                <a:latin typeface="Liberation Mono"/>
                <a:cs typeface="Arial" panose="020B0604020202020204" pitchFamily="34" charset="0"/>
              </a:rPr>
              <a:t> </a:t>
            </a:r>
            <a:r>
              <a:rPr lang="en-IN" dirty="0">
                <a:solidFill>
                  <a:srgbClr val="669900"/>
                </a:solidFill>
                <a:latin typeface="Liberation Mono"/>
              </a:rPr>
              <a:t>gms</a:t>
            </a:r>
            <a:r>
              <a:rPr lang="en-US" dirty="0">
                <a:latin typeface="Liberation Mono"/>
                <a:cs typeface="Arial" panose="020B0604020202020204" pitchFamily="34" charset="0"/>
              </a:rPr>
              <a:t> </a:t>
            </a:r>
            <a:r>
              <a:rPr lang="en-US" dirty="0">
                <a:solidFill>
                  <a:srgbClr val="0077AA"/>
                </a:solidFill>
                <a:latin typeface="Liberation Mono"/>
              </a:rPr>
              <a:t>FROM</a:t>
            </a:r>
            <a:r>
              <a:rPr lang="en-US" dirty="0">
                <a:latin typeface="Liberation Mono"/>
                <a:cs typeface="Arial" panose="020B0604020202020204" pitchFamily="34" charset="0"/>
              </a:rPr>
              <a:t> mass_table;</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15186587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14461832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8972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val="152042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object 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US" sz="2000" b="0" i="0" dirty="0">
                <a:solidFill>
                  <a:srgbClr val="212121"/>
                </a:solidFill>
                <a:effectLst/>
                <a:latin typeface="open sans" panose="020B0606030504020204" pitchFamily="34" charset="0"/>
              </a:rPr>
              <a:t>An object database is a database management system in which information is represented in the form of objects.</a:t>
            </a:r>
            <a:endParaRPr lang="en-IN" sz="2000" dirty="0">
              <a:latin typeface="Arial" panose="020B0604020202020204" pitchFamily="34" charset="0"/>
              <a:cs typeface="Arial" panose="020B0604020202020204" pitchFamily="34" charset="0"/>
            </a:endParaRPr>
          </a:p>
        </p:txBody>
      </p:sp>
      <p:sp>
        <p:nvSpPr>
          <p:cNvPr id="10" name="TextBox 4">
            <a:extLst>
              <a:ext uri="{FF2B5EF4-FFF2-40B4-BE49-F238E27FC236}">
                <a16:creationId xmlns:a16="http://schemas.microsoft.com/office/drawing/2014/main" id="{931C2ED3-26CD-46EC-9E6E-27D639140DBE}"/>
              </a:ext>
            </a:extLst>
          </p:cNvPr>
          <p:cNvSpPr txBox="1"/>
          <p:nvPr/>
        </p:nvSpPr>
        <p:spPr>
          <a:xfrm>
            <a:off x="119336" y="3075057"/>
            <a:ext cx="11953328" cy="70788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0" i="0" dirty="0">
                <a:solidFill>
                  <a:schemeClr val="tx1">
                    <a:lumMod val="65000"/>
                    <a:lumOff val="35000"/>
                  </a:schemeClr>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sz="2000" dirty="0">
              <a:solidFill>
                <a:schemeClr val="tx1">
                  <a:lumMod val="65000"/>
                  <a:lumOff val="35000"/>
                </a:schemeClr>
              </a:solidFill>
            </a:endParaRPr>
          </a:p>
        </p:txBody>
      </p:sp>
    </p:spTree>
    <p:extLst>
      <p:ext uri="{BB962C8B-B14F-4D97-AF65-F5344CB8AC3E}">
        <p14:creationId xmlns:p14="http://schemas.microsoft.com/office/powerpoint/2010/main" val="286130774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C9F1F6F-8F83-457B-A3AB-0B8009F438C0}"/>
              </a:ext>
            </a:extLst>
          </p:cNvPr>
          <p:cNvSpPr/>
          <p:nvPr/>
        </p:nvSpPr>
        <p:spPr>
          <a:xfrm>
            <a:off x="406400" y="1463873"/>
            <a:ext cx="11377438"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A user variable name can contain other characters if you quote it as a string or identifier (for example, @'my-var', @"my-var", or @`my-var`).</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User-defined variables are session specific. A user variable defined by one client cannot be seen or used by other clients.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All variables for a given client session are automatically freed when that client exits.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User variable names are not case sensitive. Names have a maximum length of 64 characters.</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the value of a user variable is selected in a result set, it is returned to the client as a string.</a:t>
            </a:r>
          </a:p>
          <a:p>
            <a:pPr marL="285750" indent="-285750">
              <a:lnSpc>
                <a:spcPct val="150000"/>
              </a:lnSpc>
              <a:buFont typeface="Arial" panose="020B0604020202020204" pitchFamily="34" charset="0"/>
              <a:buChar char="•"/>
            </a:pPr>
            <a:r>
              <a:rPr lang="en-IN" dirty="0">
                <a:latin typeface="Palatino Linotype" panose="02040502050505030304" pitchFamily="18" charset="0"/>
                <a:cs typeface="Arial" panose="020B0604020202020204" pitchFamily="34" charset="0"/>
              </a:rPr>
              <a:t>If you refer to a variable that has not been initialized, it has a value </a:t>
            </a:r>
            <a:r>
              <a:rPr lang="en-IN">
                <a:latin typeface="Palatino Linotype" panose="02040502050505030304" pitchFamily="18" charset="0"/>
                <a:cs typeface="Arial" panose="020B0604020202020204" pitchFamily="34" charset="0"/>
              </a:rPr>
              <a:t>of NULL.</a:t>
            </a:r>
            <a:endParaRPr lang="en-IN" dirty="0">
              <a:latin typeface="Palatino Linotype" panose="02040502050505030304" pitchFamily="18" charset="0"/>
              <a:cs typeface="Arial" panose="020B0604020202020204" pitchFamily="34" charset="0"/>
            </a:endParaRPr>
          </a:p>
          <a:p>
            <a:r>
              <a:rPr lang="en-IN" dirty="0">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e.g.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@variable_name</a:t>
            </a:r>
            <a:r>
              <a:rPr lang="en-IN" dirty="0">
                <a:latin typeface="Liberation Mono"/>
              </a:rPr>
              <a:t>;</a:t>
            </a:r>
            <a:endParaRPr lang="en-IN" sz="2200" dirty="0">
              <a:latin typeface="Liberation Mono"/>
            </a:endParaRPr>
          </a:p>
        </p:txBody>
      </p:sp>
      <p:cxnSp>
        <p:nvCxnSpPr>
          <p:cNvPr id="7" name="Straight Connector 6">
            <a:extLst>
              <a:ext uri="{FF2B5EF4-FFF2-40B4-BE49-F238E27FC236}">
                <a16:creationId xmlns:a16="http://schemas.microsoft.com/office/drawing/2014/main" id="{64B7EF33-5AE4-491D-BBD9-27B21C94B0D8}"/>
              </a:ext>
            </a:extLst>
          </p:cNvPr>
          <p:cNvCxnSpPr>
            <a:cxnSpLocks/>
          </p:cNvCxnSpPr>
          <p:nvPr/>
        </p:nvCxnSpPr>
        <p:spPr>
          <a:xfrm>
            <a:off x="336154" y="5157192"/>
            <a:ext cx="1152048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5363BD-1718-45C6-99DF-F5FAB5F1FE09}"/>
              </a:ext>
            </a:extLst>
          </p:cNvPr>
          <p:cNvSpPr txBox="1"/>
          <p:nvPr/>
        </p:nvSpPr>
        <p:spPr>
          <a:xfrm>
            <a:off x="263352" y="692696"/>
            <a:ext cx="11592493"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04985464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pic>
        <p:nvPicPr>
          <p:cNvPr id="11" name="Picture 10"/>
          <p:cNvPicPr>
            <a:picLocks noChangeAspect="1"/>
          </p:cNvPicPr>
          <p:nvPr/>
        </p:nvPicPr>
        <p:blipFill>
          <a:blip r:embed="rId2" cstate="print"/>
          <a:stretch>
            <a:fillRect/>
          </a:stretch>
        </p:blipFill>
        <p:spPr>
          <a:xfrm>
            <a:off x="5089478" y="5687382"/>
            <a:ext cx="6780271" cy="875871"/>
          </a:xfrm>
          <a:prstGeom prst="rect">
            <a:avLst/>
          </a:prstGeom>
        </p:spPr>
      </p:pic>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3" name="Rectangle 12">
            <a:extLst>
              <a:ext uri="{FF2B5EF4-FFF2-40B4-BE49-F238E27FC236}">
                <a16:creationId xmlns:a16="http://schemas.microsoft.com/office/drawing/2014/main" id="{E40EC3BD-1EFE-4DB1-AD41-BB513B1CB31B}"/>
              </a:ext>
            </a:extLst>
          </p:cNvPr>
          <p:cNvSpPr/>
          <p:nvPr/>
        </p:nvSpPr>
        <p:spPr>
          <a:xfrm>
            <a:off x="370570" y="2204864"/>
            <a:ext cx="11449272" cy="163121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Palatino Linotype" panose="02040502050505030304" pitchFamily="18" charset="0"/>
                <a:cs typeface="Arial" panose="020B0604020202020204" pitchFamily="34" charset="0"/>
              </a:rPr>
              <a:t>:</a:t>
            </a:r>
          </a:p>
          <a:p>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for SET, either </a:t>
            </a:r>
            <a:r>
              <a:rPr lang="en-IN" dirty="0">
                <a:solidFill>
                  <a:srgbClr val="A67F59"/>
                </a:solidFill>
                <a:latin typeface="Liberation Mono"/>
              </a:rPr>
              <a:t>=</a:t>
            </a:r>
            <a:r>
              <a:rPr lang="en-IN" dirty="0">
                <a:solidFill>
                  <a:srgbClr val="FF0000"/>
                </a:solidFill>
                <a:latin typeface="Palatino Linotype" panose="02040502050505030304" pitchFamily="18" charset="0"/>
                <a:cs typeface="Arial" panose="020B0604020202020204" pitchFamily="34" charset="0"/>
              </a:rPr>
              <a:t> </a:t>
            </a:r>
            <a:r>
              <a:rPr lang="en-IN" sz="2400" dirty="0">
                <a:latin typeface="Palatino Linotype" panose="02040502050505030304" pitchFamily="18" charset="0"/>
                <a:cs typeface="Arial" panose="020B0604020202020204" pitchFamily="34" charset="0"/>
              </a:rPr>
              <a:t>or </a:t>
            </a:r>
            <a:r>
              <a:rPr lang="en-IN" dirty="0">
                <a:solidFill>
                  <a:srgbClr val="A67F59"/>
                </a:solidFill>
                <a:latin typeface="Liberation Mono"/>
              </a:rPr>
              <a:t>:=</a:t>
            </a:r>
            <a:r>
              <a:rPr lang="en-IN" sz="2400"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can be used as the assignment operator.</a:t>
            </a:r>
          </a:p>
          <a:p>
            <a:pPr marL="285750" indent="-285750">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You can also assign a value to a user variable in statements (SELECT, …) other than SET. In this case, the assignment operator must be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not </a:t>
            </a:r>
            <a:r>
              <a:rPr lang="en-IN" dirty="0">
                <a:solidFill>
                  <a:srgbClr val="A67F59"/>
                </a:solidFill>
                <a:latin typeface="Liberation Mono"/>
              </a:rPr>
              <a:t>=</a:t>
            </a:r>
            <a:r>
              <a:rPr lang="en-IN" dirty="0">
                <a:latin typeface="Palatino Linotype" panose="02040502050505030304" pitchFamily="18" charset="0"/>
                <a:cs typeface="Arial" panose="020B0604020202020204" pitchFamily="34" charset="0"/>
              </a:rPr>
              <a:t> because latter is treated as the </a:t>
            </a:r>
            <a:r>
              <a:rPr lang="en-IN" b="1" dirty="0">
                <a:latin typeface="Palatino Linotype" panose="02040502050505030304" pitchFamily="18" charset="0"/>
                <a:cs typeface="Arial" panose="020B0604020202020204" pitchFamily="34" charset="0"/>
              </a:rPr>
              <a:t>comparison operator =</a:t>
            </a:r>
            <a:r>
              <a:rPr lang="en-IN" dirty="0">
                <a:latin typeface="Palatino Linotype" panose="02040502050505030304" pitchFamily="18" charset="0"/>
                <a:cs typeface="Arial" panose="020B0604020202020204" pitchFamily="34" charset="0"/>
              </a:rPr>
              <a:t>.</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07746"/>
            <a:ext cx="8872681"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variable_name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US" sz="2200" dirty="0">
                <a:solidFill>
                  <a:schemeClr val="bg1">
                    <a:lumMod val="50000"/>
                  </a:schemeClr>
                </a:solidFill>
                <a:latin typeface="Liberation Mono"/>
              </a:rPr>
              <a:t>. . .</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3933056"/>
            <a:ext cx="882617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1001</a:t>
            </a:r>
            <a:r>
              <a:rPr lang="en-IN" dirty="0">
                <a:latin typeface="Liberation Mono"/>
              </a:rPr>
              <a:t>, @v2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1001</a:t>
            </a:r>
            <a:r>
              <a:rPr lang="en-IN" dirty="0">
                <a:latin typeface="Liberation Mono"/>
              </a:rPr>
              <a:t>,</a:t>
            </a:r>
            <a:r>
              <a:rPr lang="en-IN" dirty="0">
                <a:solidFill>
                  <a:srgbClr val="669900"/>
                </a:solidFill>
                <a:latin typeface="Liberation Mono"/>
              </a:rPr>
              <a:t> </a:t>
            </a:r>
            <a:r>
              <a:rPr lang="en-IN" dirty="0">
                <a:latin typeface="Liberation Mono"/>
              </a:rPr>
              <a:t>@v2 = </a:t>
            </a:r>
            <a:r>
              <a:rPr lang="en-IN" dirty="0">
                <a:solidFill>
                  <a:srgbClr val="990055"/>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91779664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statement…</a:t>
            </a:r>
          </a:p>
        </p:txBody>
      </p:sp>
      <p:sp>
        <p:nvSpPr>
          <p:cNvPr id="7" name="Rectangle 6">
            <a:extLst>
              <a:ext uri="{FF2B5EF4-FFF2-40B4-BE49-F238E27FC236}">
                <a16:creationId xmlns:a16="http://schemas.microsoft.com/office/drawing/2014/main" id="{52CBB722-0E9D-4DA7-BBF2-5EF0553DF84B}"/>
              </a:ext>
            </a:extLst>
          </p:cNvPr>
          <p:cNvSpPr/>
          <p:nvPr/>
        </p:nvSpPr>
        <p:spPr>
          <a:xfrm>
            <a:off x="407368" y="3212976"/>
            <a:ext cx="11377264" cy="369332"/>
          </a:xfrm>
          <a:prstGeom prst="rect">
            <a:avLst/>
          </a:prstGeom>
          <a:solidFill>
            <a:schemeClr val="bg1"/>
          </a:solidFill>
        </p:spPr>
        <p:txBody>
          <a:bodyPr wrap="square">
            <a:spAutoFit/>
          </a:bodyPr>
          <a:lstStyle/>
          <a:p>
            <a:r>
              <a:rPr lang="en-US" dirty="0">
                <a:latin typeface="Palatino Linotype" panose="02040502050505030304" pitchFamily="18" charset="0"/>
              </a:rPr>
              <a:t>TABLE is a DML statement introduced in MySQL 8.0.19 which returns rows and columns of the named table.</a:t>
            </a:r>
            <a:endParaRPr lang="en-IN" dirty="0">
              <a:latin typeface="Palatino Linotype" panose="02040502050505030304" pitchFamily="18" charset="0"/>
            </a:endParaRPr>
          </a:p>
        </p:txBody>
      </p:sp>
      <p:sp>
        <p:nvSpPr>
          <p:cNvPr id="5" name="TextBox 4">
            <a:extLst>
              <a:ext uri="{FF2B5EF4-FFF2-40B4-BE49-F238E27FC236}">
                <a16:creationId xmlns:a16="http://schemas.microsoft.com/office/drawing/2014/main" id="{3F698407-852F-4997-B9F6-90C0FA990A15}"/>
              </a:ext>
            </a:extLst>
          </p:cNvPr>
          <p:cNvSpPr txBox="1"/>
          <p:nvPr/>
        </p:nvSpPr>
        <p:spPr>
          <a:xfrm>
            <a:off x="407368" y="260648"/>
            <a:ext cx="11219594" cy="138499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18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always displays all columns of the table.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TABLE statement does not support any WHERE clause.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TABLE </a:t>
            </a:r>
            <a:r>
              <a:rPr lang="en-IN">
                <a:latin typeface="Arial" panose="020B0604020202020204" pitchFamily="34" charset="0"/>
                <a:cs typeface="Arial" panose="020B0604020202020204" pitchFamily="34" charset="0"/>
              </a:rPr>
              <a:t>statement </a:t>
            </a:r>
            <a:r>
              <a:rPr lang="en-US">
                <a:latin typeface="Arial" panose="020B0604020202020204" pitchFamily="34" charset="0"/>
                <a:cs typeface="Arial" panose="020B0604020202020204" pitchFamily="34" charset="0"/>
              </a:rPr>
              <a:t>can </a:t>
            </a:r>
            <a:r>
              <a:rPr lang="en-US" dirty="0">
                <a:latin typeface="Arial" panose="020B0604020202020204" pitchFamily="34" charset="0"/>
                <a:cs typeface="Arial" panose="020B0604020202020204" pitchFamily="34" charset="0"/>
              </a:rPr>
              <a:t>be used with temporary tables.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62848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D907C83-9545-4A1D-8508-2493CF6AA8A2}"/>
              </a:ext>
            </a:extLst>
          </p:cNvPr>
          <p:cNvSpPr/>
          <p:nvPr/>
        </p:nvSpPr>
        <p:spPr>
          <a:xfrm>
            <a:off x="263352" y="838203"/>
            <a:ext cx="11593288" cy="646331"/>
          </a:xfrm>
          <a:prstGeom prst="rect">
            <a:avLst/>
          </a:prstGeom>
        </p:spPr>
        <p:txBody>
          <a:bodyPr wrap="square">
            <a:spAutoFit/>
          </a:bodyPr>
          <a:lstStyle/>
          <a:p>
            <a:r>
              <a:rPr lang="en-IN" dirty="0"/>
              <a:t>The TABLE statement in some ways acts like SELECT.  </a:t>
            </a:r>
            <a:r>
              <a:rPr lang="en-US" dirty="0"/>
              <a:t>You can order and limit the number of rows produced by TABLE using ORDER BY and LIMIT clauses, respectively.</a:t>
            </a:r>
            <a:r>
              <a:rPr lang="en-IN" dirty="0">
                <a:latin typeface="Palatino Linotype" panose="02040502050505030304" pitchFamily="18" charset="0"/>
                <a:cs typeface="Arial" panose="020B0604020202020204" pitchFamily="34" charset="0"/>
              </a:rPr>
              <a:t> </a:t>
            </a:r>
          </a:p>
        </p:txBody>
      </p:sp>
      <p:sp>
        <p:nvSpPr>
          <p:cNvPr id="15" name="TextBox 14">
            <a:extLst>
              <a:ext uri="{FF2B5EF4-FFF2-40B4-BE49-F238E27FC236}">
                <a16:creationId xmlns:a16="http://schemas.microsoft.com/office/drawing/2014/main" id="{6F4447FB-410F-4B59-AAEB-FA3400C99B6A}"/>
              </a:ext>
            </a:extLst>
          </p:cNvPr>
          <p:cNvSpPr txBox="1"/>
          <p:nvPr/>
        </p:nvSpPr>
        <p:spPr>
          <a:xfrm>
            <a:off x="262234" y="1619508"/>
            <a:ext cx="8570071" cy="400110"/>
          </a:xfrm>
          <a:prstGeom prst="rect">
            <a:avLst/>
          </a:prstGeom>
          <a:noFill/>
        </p:spPr>
        <p:txBody>
          <a:bodyPr wrap="square">
            <a:spAutoFit/>
          </a:bodyPr>
          <a:lstStyle/>
          <a:p>
            <a:r>
              <a:rPr lang="en-US" sz="2000" dirty="0">
                <a:solidFill>
                  <a:srgbClr val="0077AA"/>
                </a:solidFill>
                <a:latin typeface="Liberation Mono"/>
              </a:rPr>
              <a:t>TABLE</a:t>
            </a:r>
            <a:r>
              <a:rPr lang="en-US" sz="2000" dirty="0">
                <a:solidFill>
                  <a:srgbClr val="000000"/>
                </a:solidFill>
                <a:latin typeface="Liberation Mono"/>
              </a:rPr>
              <a:t> </a:t>
            </a:r>
            <a:r>
              <a:rPr lang="en-IN" sz="2000" dirty="0">
                <a:solidFill>
                  <a:srgbClr val="000000"/>
                </a:solidFill>
                <a:latin typeface="Liberation Mono"/>
              </a:rPr>
              <a:t>tbl_name</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ORDER</a:t>
            </a:r>
            <a:r>
              <a:rPr lang="en-US" sz="2000" dirty="0">
                <a:solidFill>
                  <a:srgbClr val="000000"/>
                </a:solidFill>
                <a:latin typeface="Liberation Mono"/>
              </a:rPr>
              <a:t> </a:t>
            </a:r>
            <a:r>
              <a:rPr lang="en-US" sz="2000" dirty="0">
                <a:solidFill>
                  <a:srgbClr val="0077AA"/>
                </a:solidFill>
                <a:latin typeface="Liberation Mono"/>
              </a:rPr>
              <a:t>BY</a:t>
            </a:r>
            <a:r>
              <a:rPr lang="en-US" sz="2000" dirty="0">
                <a:solidFill>
                  <a:srgbClr val="000000"/>
                </a:solidFill>
                <a:latin typeface="Liberation Mono"/>
              </a:rPr>
              <a:t> </a:t>
            </a:r>
            <a:r>
              <a:rPr lang="en-IN" sz="2000" dirty="0">
                <a:solidFill>
                  <a:srgbClr val="000000"/>
                </a:solidFill>
                <a:latin typeface="Liberation Mono"/>
              </a:rPr>
              <a:t>col_name</a:t>
            </a:r>
            <a:r>
              <a:rPr lang="en-US" sz="2000" dirty="0">
                <a:solidFill>
                  <a:srgbClr val="999999"/>
                </a:solidFill>
                <a:latin typeface="Liberation Mono"/>
              </a:rPr>
              <a:t>]</a:t>
            </a:r>
            <a:r>
              <a:rPr lang="en-US" sz="2000" dirty="0">
                <a:solidFill>
                  <a:srgbClr val="000000"/>
                </a:solidFill>
                <a:latin typeface="Liberation Mono"/>
              </a:rPr>
              <a:t> </a:t>
            </a:r>
            <a:r>
              <a:rPr lang="en-US" sz="2000" dirty="0">
                <a:solidFill>
                  <a:srgbClr val="999999"/>
                </a:solidFill>
                <a:latin typeface="Liberation Mono"/>
              </a:rPr>
              <a:t>[</a:t>
            </a:r>
            <a:r>
              <a:rPr lang="en-US" sz="2000" dirty="0">
                <a:solidFill>
                  <a:srgbClr val="0077AA"/>
                </a:solidFill>
                <a:latin typeface="Liberation Mono"/>
              </a:rPr>
              <a:t>LIMIT</a:t>
            </a:r>
            <a:r>
              <a:rPr lang="en-US" sz="2000" dirty="0">
                <a:solidFill>
                  <a:srgbClr val="000000"/>
                </a:solidFill>
                <a:latin typeface="Liberation Mono"/>
              </a:rPr>
              <a:t> number </a:t>
            </a:r>
            <a:r>
              <a:rPr lang="en-US" sz="2000" dirty="0">
                <a:solidFill>
                  <a:srgbClr val="999999"/>
                </a:solidFill>
                <a:latin typeface="Liberation Mono"/>
              </a:rPr>
              <a:t>[</a:t>
            </a:r>
            <a:r>
              <a:rPr lang="en-US" sz="2000" dirty="0">
                <a:solidFill>
                  <a:srgbClr val="0077AA"/>
                </a:solidFill>
                <a:latin typeface="Liberation Mono"/>
              </a:rPr>
              <a:t>OFFSET</a:t>
            </a:r>
            <a:r>
              <a:rPr lang="en-US" sz="2000" dirty="0">
                <a:solidFill>
                  <a:srgbClr val="000000"/>
                </a:solidFill>
                <a:latin typeface="Liberation Mono"/>
              </a:rPr>
              <a:t> number</a:t>
            </a:r>
            <a:r>
              <a:rPr lang="en-US" sz="2000" dirty="0">
                <a:solidFill>
                  <a:srgbClr val="999999"/>
                </a:solidFill>
                <a:latin typeface="Liberation Mono"/>
              </a:rPr>
              <a:t>]]</a:t>
            </a:r>
            <a:endParaRPr lang="en-IN" sz="2000" dirty="0"/>
          </a:p>
        </p:txBody>
      </p:sp>
      <p:sp>
        <p:nvSpPr>
          <p:cNvPr id="17" name="Rectangle 16">
            <a:extLst>
              <a:ext uri="{FF2B5EF4-FFF2-40B4-BE49-F238E27FC236}">
                <a16:creationId xmlns:a16="http://schemas.microsoft.com/office/drawing/2014/main" id="{66B5B61F-E1E9-4705-9BE6-C35128CA7ADF}"/>
              </a:ext>
            </a:extLst>
          </p:cNvPr>
          <p:cNvSpPr/>
          <p:nvPr/>
        </p:nvSpPr>
        <p:spPr>
          <a:xfrm>
            <a:off x="262234" y="2564904"/>
            <a:ext cx="10031467" cy="1569660"/>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ORDER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LIMIT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fr-FR" b="0" i="0" dirty="0">
                <a:solidFill>
                  <a:srgbClr val="0077AA"/>
                </a:solidFill>
                <a:effectLst/>
                <a:latin typeface="Liberation Mono"/>
              </a:rPr>
              <a:t>TABLE</a:t>
            </a:r>
            <a:r>
              <a:rPr lang="fr-FR" b="0" i="0" dirty="0">
                <a:solidFill>
                  <a:srgbClr val="000000"/>
                </a:solidFill>
                <a:effectLst/>
                <a:latin typeface="Liberation Mono"/>
              </a:rPr>
              <a:t> t1 </a:t>
            </a:r>
            <a:r>
              <a:rPr lang="fr-FR" dirty="0">
                <a:solidFill>
                  <a:schemeClr val="accent4">
                    <a:lumMod val="50000"/>
                  </a:schemeClr>
                </a:solidFill>
                <a:latin typeface="Liberation Mono"/>
              </a:rPr>
              <a:t>UNION</a:t>
            </a:r>
            <a:r>
              <a:rPr lang="fr-FR" b="0" i="0" dirty="0">
                <a:solidFill>
                  <a:srgbClr val="000000"/>
                </a:solidFill>
                <a:effectLst/>
                <a:latin typeface="Liberation Mono"/>
              </a:rPr>
              <a:t> </a:t>
            </a:r>
            <a:r>
              <a:rPr lang="fr-FR" b="0" i="0" dirty="0">
                <a:solidFill>
                  <a:srgbClr val="0077AA"/>
                </a:solidFill>
                <a:effectLst/>
                <a:latin typeface="Liberation Mono"/>
              </a:rPr>
              <a:t>TABLE</a:t>
            </a:r>
            <a:r>
              <a:rPr lang="fr-FR" b="0" i="0" dirty="0">
                <a:solidFill>
                  <a:srgbClr val="000000"/>
                </a:solidFill>
                <a:effectLst/>
                <a:latin typeface="Liberation Mono"/>
              </a:rPr>
              <a:t> t2</a:t>
            </a:r>
            <a:r>
              <a:rPr lang="fr-FR" b="0" i="0" dirty="0">
                <a:solidFill>
                  <a:srgbClr val="999999"/>
                </a:solidFill>
                <a:effectLst/>
                <a:latin typeface="Liberation Mono"/>
              </a:rPr>
              <a: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9E0D63F1-1483-4649-B471-675D9C026399}"/>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statement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0351789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7" name="Rectangle 6"/>
          <p:cNvSpPr/>
          <p:nvPr/>
        </p:nvSpPr>
        <p:spPr>
          <a:xfrm>
            <a:off x="191345" y="1434157"/>
            <a:ext cx="8838049"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solidFill>
                  <a:srgbClr val="000000"/>
                </a:solidFill>
                <a:latin typeface="Liberation Mono"/>
                <a:cs typeface="Arial" panose="020B0604020202020204" pitchFamily="34" charset="0"/>
              </a:rPr>
              <a:t> id </a:t>
            </a:r>
            <a:r>
              <a:rPr lang="en-IN" dirty="0">
                <a:latin typeface="Liberation Mono"/>
                <a:cs typeface="Arial" panose="020B0604020202020204" pitchFamily="34" charset="0"/>
              </a:rPr>
              <a:t>AS</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r>
              <a:rPr lang="en-IN" dirty="0">
                <a:solidFill>
                  <a:srgbClr val="6699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solidFill>
                  <a:srgbClr val="000000"/>
                </a:solidFill>
                <a:latin typeface="Liberation Mono"/>
                <a:cs typeface="Arial" panose="020B0604020202020204" pitchFamily="34" charset="0"/>
              </a:rPr>
              <a:t> </a:t>
            </a:r>
            <a:r>
              <a:rPr lang="en-IN" i="1" dirty="0">
                <a:solidFill>
                  <a:srgbClr val="000000"/>
                </a:solidFill>
                <a:latin typeface="Liberation Mono"/>
                <a:cs typeface="Arial" panose="020B0604020202020204" pitchFamily="34" charset="0"/>
              </a:rPr>
              <a:t>tbl_name</a:t>
            </a:r>
            <a:r>
              <a:rPr lang="en-IN" dirty="0">
                <a:solidFill>
                  <a:srgbClr val="000000"/>
                </a:solidFill>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ORDER BY</a:t>
            </a:r>
            <a:r>
              <a:rPr lang="en-IN" dirty="0">
                <a:solidFill>
                  <a:srgbClr val="000000"/>
                </a:solidFill>
                <a:latin typeface="Liberation Mono"/>
                <a:cs typeface="Arial" panose="020B0604020202020204" pitchFamily="34" charset="0"/>
              </a:rPr>
              <a:t> </a:t>
            </a:r>
            <a:r>
              <a:rPr lang="en-IN" dirty="0">
                <a:latin typeface="Liberation Mono"/>
                <a:cs typeface="Arial" panose="020B0604020202020204" pitchFamily="34" charset="0"/>
              </a:rPr>
              <a:t>'a';</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1089436921"/>
              </p:ext>
            </p:extLst>
          </p:nvPr>
        </p:nvGraphicFramePr>
        <p:xfrm>
          <a:off x="119336" y="836713"/>
          <a:ext cx="11953328" cy="4320480"/>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559233">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file.</a:t>
                      </a:r>
                    </a:p>
                  </a:txBody>
                  <a:tcPr marL="50348" marR="50348" marT="50348" marB="50348" anchor="ctr"/>
                </a:tc>
                <a:tc>
                  <a: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dirty="0">
                          <a:effectLst/>
                          <a:latin typeface="Palatino Linotype" panose="02040502050505030304" pitchFamily="18" charset="0"/>
                        </a:rPr>
                        <a:t>Data is stored as tables.</a:t>
                      </a:r>
                    </a:p>
                  </a:txBody>
                  <a:tcPr marL="50348" marR="50348" marT="50348" marB="50348" anchor="ctr"/>
                </a:tc>
                <a:extLst>
                  <a:ext uri="{0D108BD9-81ED-4DB2-BD59-A6C34878D82A}">
                    <a16:rowId xmlns:a16="http://schemas.microsoft.com/office/drawing/2014/main" val="197622094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Tree>
    <p:extLst>
      <p:ext uri="{BB962C8B-B14F-4D97-AF65-F5344CB8AC3E}">
        <p14:creationId xmlns:p14="http://schemas.microsoft.com/office/powerpoint/2010/main" val="285762046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52911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Tree>
    <p:extLst>
      <p:ext uri="{BB962C8B-B14F-4D97-AF65-F5344CB8AC3E}">
        <p14:creationId xmlns:p14="http://schemas.microsoft.com/office/powerpoint/2010/main" val="497758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spTree>
    <p:extLst>
      <p:ext uri="{BB962C8B-B14F-4D97-AF65-F5344CB8AC3E}">
        <p14:creationId xmlns:p14="http://schemas.microsoft.com/office/powerpoint/2010/main" val="382902519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105852551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spTree>
    <p:extLst>
      <p:ext uri="{BB962C8B-B14F-4D97-AF65-F5344CB8AC3E}">
        <p14:creationId xmlns:p14="http://schemas.microsoft.com/office/powerpoint/2010/main" val="30914314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sp>
        <p:nvSpPr>
          <p:cNvPr id="9" name="Rectangle 8"/>
          <p:cNvSpPr/>
          <p:nvPr/>
        </p:nvSpPr>
        <p:spPr>
          <a:xfrm>
            <a:off x="335360" y="4005064"/>
            <a:ext cx="11665296" cy="95410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354217"/>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2" name="Rectangle 1">
            <a:extLst>
              <a:ext uri="{FF2B5EF4-FFF2-40B4-BE49-F238E27FC236}">
                <a16:creationId xmlns:a16="http://schemas.microsoft.com/office/drawing/2014/main" id="{A8B41668-9F38-222D-B313-64E57DE751E7}"/>
              </a:ext>
            </a:extLst>
          </p:cNvPr>
          <p:cNvSpPr/>
          <p:nvPr/>
        </p:nvSpPr>
        <p:spPr>
          <a:xfrm>
            <a:off x="108000" y="2711822"/>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7" name="Rectangle 6">
            <a:extLst>
              <a:ext uri="{FF2B5EF4-FFF2-40B4-BE49-F238E27FC236}">
                <a16:creationId xmlns:a16="http://schemas.microsoft.com/office/drawing/2014/main" id="{C26CD33B-AE98-E5D7-6393-90EEEF1374C6}"/>
              </a:ext>
            </a:extLst>
          </p:cNvPr>
          <p:cNvSpPr/>
          <p:nvPr/>
        </p:nvSpPr>
        <p:spPr>
          <a:xfrm>
            <a:off x="119336" y="4079974"/>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p:txBody>
      </p:sp>
      <p:sp>
        <p:nvSpPr>
          <p:cNvPr id="8" name="Rectangle 7">
            <a:extLst>
              <a:ext uri="{FF2B5EF4-FFF2-40B4-BE49-F238E27FC236}">
                <a16:creationId xmlns:a16="http://schemas.microsoft.com/office/drawing/2014/main" id="{87E5E329-358B-A41B-D9CB-97CE16DC92CE}"/>
              </a:ext>
            </a:extLst>
          </p:cNvPr>
          <p:cNvSpPr/>
          <p:nvPr/>
        </p:nvSpPr>
        <p:spPr>
          <a:xfrm>
            <a:off x="119336" y="5448126"/>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p:txBody>
      </p:sp>
      <p:cxnSp>
        <p:nvCxnSpPr>
          <p:cNvPr id="10" name="Straight Connector 9">
            <a:extLst>
              <a:ext uri="{FF2B5EF4-FFF2-40B4-BE49-F238E27FC236}">
                <a16:creationId xmlns:a16="http://schemas.microsoft.com/office/drawing/2014/main" id="{E324D97C-A7AF-5928-C671-170B644EEF7B}"/>
              </a:ext>
            </a:extLst>
          </p:cNvPr>
          <p:cNvCxnSpPr/>
          <p:nvPr/>
        </p:nvCxnSpPr>
        <p:spPr>
          <a:xfrm>
            <a:off x="119336" y="2492896"/>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E5AB1A-714C-9C99-7029-87A2E04422DA}"/>
              </a:ext>
            </a:extLst>
          </p:cNvPr>
          <p:cNvCxnSpPr/>
          <p:nvPr/>
        </p:nvCxnSpPr>
        <p:spPr>
          <a:xfrm>
            <a:off x="119336" y="4005064"/>
            <a:ext cx="11593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127090-9129-2CE3-F598-A42F03F4665D}"/>
              </a:ext>
            </a:extLst>
          </p:cNvPr>
          <p:cNvCxnSpPr/>
          <p:nvPr/>
        </p:nvCxnSpPr>
        <p:spPr>
          <a:xfrm>
            <a:off x="119336" y="5301208"/>
            <a:ext cx="115932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2452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147732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5694395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this.</a:t>
            </a:r>
          </a:p>
        </p:txBody>
      </p:sp>
    </p:spTree>
    <p:extLst>
      <p:ext uri="{BB962C8B-B14F-4D97-AF65-F5344CB8AC3E}">
        <p14:creationId xmlns:p14="http://schemas.microsoft.com/office/powerpoint/2010/main" val="348767261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val="125683416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3</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[GROUP BY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solidFill>
                  <a:schemeClr val="bg1">
                    <a:lumMod val="50000"/>
                  </a:schemeClr>
                </a:solidFill>
                <a:latin typeface="Liberation Mono"/>
              </a:rPr>
              <a:t>. . .</a:t>
            </a:r>
            <a:r>
              <a:rPr lang="en-US" sz="2000" dirty="0">
                <a:solidFill>
                  <a:srgbClr val="0077AA"/>
                </a:solidFill>
                <a:latin typeface="Liberation Mono"/>
              </a:rPr>
              <a:t> | expr | position}, </a:t>
            </a:r>
            <a:r>
              <a:rPr lang="en-US" sz="2000" dirty="0">
                <a:solidFill>
                  <a:schemeClr val="bg1">
                    <a:lumMod val="50000"/>
                  </a:schemeClr>
                </a:solidFill>
                <a:latin typeface="Liberation Mono"/>
              </a:rPr>
              <a:t>. .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 HAVING having_condition ] </a:t>
            </a:r>
          </a:p>
        </p:txBody>
      </p:sp>
    </p:spTree>
    <p:extLst>
      <p:ext uri="{BB962C8B-B14F-4D97-AF65-F5344CB8AC3E}">
        <p14:creationId xmlns:p14="http://schemas.microsoft.com/office/powerpoint/2010/main" val="1407343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334566" y="1743194"/>
            <a:ext cx="11522868" cy="4770537"/>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An attribute domain specifies the data type, format, and constraints of a column, and defines the range of values that are valid for that column.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bg1"/>
                </a:solidFill>
                <a:latin typeface="Palatino Linotype" panose="02040502050505030304" pitchFamily="18" charset="0"/>
              </a:rPr>
              <a:t>Relation</a:t>
            </a:r>
            <a:r>
              <a:rPr lang="en-US" dirty="0">
                <a:solidFill>
                  <a:schemeClr val="bg1"/>
                </a:solidFill>
                <a:latin typeface="Palatino Linotype" panose="02040502050505030304" pitchFamily="18" charset="0"/>
              </a:rPr>
              <a:t> </a:t>
            </a:r>
            <a:r>
              <a:rPr lang="en-US" b="1" dirty="0">
                <a:solidFill>
                  <a:schemeClr val="bg1"/>
                </a:solidFill>
                <a:latin typeface="Palatino Linotype" panose="02040502050505030304" pitchFamily="18" charset="0"/>
              </a:rPr>
              <a:t>key</a:t>
            </a:r>
            <a:r>
              <a:rPr lang="en-US" dirty="0">
                <a:solidFill>
                  <a:schemeClr val="bg1"/>
                </a:solidFill>
                <a:latin typeface="Palatino Linotype" panose="02040502050505030304" pitchFamily="18" charset="0"/>
              </a:rPr>
              <a:t> −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5589240"/>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767408" y="4005064"/>
            <a:ext cx="8784976" cy="646331"/>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student(prn, name, address, phone, DoB, age, hobby, email</a:t>
            </a:r>
            <a:r>
              <a:rPr lang="en-US" b="1">
                <a:latin typeface="Palatino Linotype" panose="02040502050505030304" pitchFamily="18" charset="0"/>
              </a:rPr>
              <a:t>, status)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
        <p:nvSpPr>
          <p:cNvPr id="3" name="TextBox 2">
            <a:extLst>
              <a:ext uri="{FF2B5EF4-FFF2-40B4-BE49-F238E27FC236}">
                <a16:creationId xmlns:a16="http://schemas.microsoft.com/office/drawing/2014/main" id="{F635C33E-77E3-514E-4FDF-65802D53D236}"/>
              </a:ext>
            </a:extLst>
          </p:cNvPr>
          <p:cNvSpPr txBox="1"/>
          <p:nvPr/>
        </p:nvSpPr>
        <p:spPr>
          <a:xfrm>
            <a:off x="295596" y="5733256"/>
            <a:ext cx="11486199" cy="769441"/>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400" b="1"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i="0" dirty="0">
                <a:solidFill>
                  <a:srgbClr val="374151"/>
                </a:solidFill>
                <a:effectLst/>
                <a:latin typeface="Palatino Linotype" panose="02040502050505030304" pitchFamily="18" charset="0"/>
              </a:rPr>
              <a:t>In database management systems, null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385836278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1598" y="3084481"/>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335360" y="44624"/>
            <a:ext cx="11521280" cy="310854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subquery must be enclosed in parentheses.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Use single-row operators with single-row subqueries, and use multiple-row operators with multiple-row subqueries.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 subquery (inner query) returns a null value to the outer query, the outer query will not return any rows when using certain comparison operators in a </a:t>
            </a:r>
            <a:r>
              <a:rPr lang="en-IN" dirty="0">
                <a:solidFill>
                  <a:srgbClr val="0070C0"/>
                </a:solidFill>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ORDER</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BY</a:t>
            </a:r>
            <a:r>
              <a:rPr lang="en-IN" dirty="0">
                <a:latin typeface="Arial" panose="020B0604020202020204" pitchFamily="34" charset="0"/>
                <a:cs typeface="Arial" panose="020B0604020202020204" pitchFamily="34" charset="0"/>
              </a:rPr>
              <a:t> takes precedence.</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occurs within a subquery and also is applied in the outer query, the outermost </a:t>
            </a:r>
            <a:r>
              <a:rPr lang="en-IN" dirty="0">
                <a:solidFill>
                  <a:srgbClr val="0070C0"/>
                </a:solidFill>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takes precedence.</a:t>
            </a:r>
          </a:p>
        </p:txBody>
      </p:sp>
      <p:sp>
        <p:nvSpPr>
          <p:cNvPr id="5" name="Rectangle 4"/>
          <p:cNvSpPr/>
          <p:nvPr/>
        </p:nvSpPr>
        <p:spPr>
          <a:xfrm>
            <a:off x="335360" y="4389492"/>
            <a:ext cx="11521280" cy="141577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may use comparison operators such as </a:t>
            </a:r>
            <a:r>
              <a:rPr lang="en-IN" b="1" dirty="0">
                <a:solidFill>
                  <a:schemeClr val="accent5">
                    <a:lumMod val="75000"/>
                  </a:schemeClr>
                </a:solidFill>
                <a:latin typeface="Arial" panose="020B0604020202020204" pitchFamily="34" charset="0"/>
                <a:cs typeface="Arial" panose="020B0604020202020204" pitchFamily="34" charset="0"/>
              </a:rPr>
              <a:t>&lt;&gt;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&lt;=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&gt;=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with a single row subquery.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row subquery returns one or more rows to the outer SQL statement. You may use the </a:t>
            </a:r>
            <a:r>
              <a:rPr lang="en-IN" b="1"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b="1" dirty="0">
                <a:solidFill>
                  <a:schemeClr val="accent5">
                    <a:lumMod val="75000"/>
                  </a:schemeClr>
                </a:solidFill>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or </a:t>
            </a:r>
            <a:r>
              <a:rPr lang="en-IN" b="1" dirty="0">
                <a:solidFill>
                  <a:schemeClr val="accent5">
                    <a:lumMod val="75000"/>
                  </a:schemeClr>
                </a:solidFill>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operator in outer query to handle a subquery that returns multiple rows.</a:t>
            </a:r>
          </a:p>
        </p:txBody>
      </p:sp>
      <p:sp>
        <p:nvSpPr>
          <p:cNvPr id="6" name="Rectangle 5">
            <a:extLst>
              <a:ext uri="{FF2B5EF4-FFF2-40B4-BE49-F238E27FC236}">
                <a16:creationId xmlns:a16="http://schemas.microsoft.com/office/drawing/2014/main" id="{D957517D-6CB1-4177-82F4-D0B5B31CFA01}"/>
              </a:ext>
            </a:extLst>
          </p:cNvPr>
          <p:cNvSpPr/>
          <p:nvPr/>
        </p:nvSpPr>
        <p:spPr>
          <a:xfrm>
            <a:off x="2283842" y="3933056"/>
            <a:ext cx="7111242" cy="400110"/>
          </a:xfrm>
          <a:prstGeom prst="rect">
            <a:avLst/>
          </a:prstGeom>
        </p:spPr>
        <p:txBody>
          <a:bodyPr wrap="none">
            <a:spAutoFit/>
          </a:bodyPr>
          <a:lstStyle/>
          <a:p>
            <a:r>
              <a:rPr lang="en-US" sz="2000" dirty="0">
                <a:solidFill>
                  <a:srgbClr val="222222"/>
                </a:solidFill>
                <a:latin typeface="Palatino Linotype" panose="02040502050505030304" pitchFamily="18" charset="0"/>
                <a:cs typeface="Segoe UI Light" panose="020B0502040204020203" pitchFamily="34" charset="0"/>
              </a:rPr>
              <a:t>A subquery is a </a:t>
            </a:r>
            <a:r>
              <a:rPr lang="en-US" sz="2000" dirty="0">
                <a:solidFill>
                  <a:srgbClr val="0070C0"/>
                </a:solidFill>
                <a:latin typeface="Palatino Linotype" panose="02040502050505030304" pitchFamily="18" charset="0"/>
                <a:cs typeface="Arial" panose="020B0604020202020204" pitchFamily="34" charset="0"/>
              </a:rPr>
              <a:t>SELECT</a:t>
            </a:r>
            <a:r>
              <a:rPr lang="en-US" sz="2000" dirty="0">
                <a:solidFill>
                  <a:srgbClr val="222222"/>
                </a:solidFill>
                <a:latin typeface="Palatino Linotype" panose="02040502050505030304" pitchFamily="18" charset="0"/>
                <a:cs typeface="Segoe UI Light" panose="020B0502040204020203" pitchFamily="34" charset="0"/>
              </a:rPr>
              <a:t> statement within another statement.</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9875729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subqueries</a:t>
            </a:r>
            <a:endParaRPr lang="en-IN" sz="3200" i="1" dirty="0">
              <a:solidFill>
                <a:srgbClr val="FF9900"/>
              </a:solidFill>
              <a:latin typeface="Arial" pitchFamily="34" charset="0"/>
              <a:cs typeface="Arial" pitchFamily="34" charset="0"/>
            </a:endParaRPr>
          </a:p>
        </p:txBody>
      </p:sp>
      <p:sp>
        <p:nvSpPr>
          <p:cNvPr id="7" name="Rectangle 6"/>
          <p:cNvSpPr/>
          <p:nvPr/>
        </p:nvSpPr>
        <p:spPr>
          <a:xfrm>
            <a:off x="335360" y="908720"/>
            <a:ext cx="10585176" cy="259558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 may occur in:</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SELECT</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FROM</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bg2">
                    <a:lumMod val="50000"/>
                  </a:schemeClr>
                </a:solidFill>
                <a:latin typeface="Arial" panose="020B0604020202020204" pitchFamily="34" charset="0"/>
                <a:cs typeface="Arial" panose="020B0604020202020204" pitchFamily="34" charset="0"/>
              </a:rPr>
              <a:t>WHERE</a:t>
            </a:r>
            <a:r>
              <a:rPr lang="en-IN" b="1" dirty="0">
                <a:solidFill>
                  <a:schemeClr val="tx2">
                    <a:lumMod val="50000"/>
                  </a:schemeClr>
                </a:solidFill>
                <a:latin typeface="Arial" panose="020B0604020202020204" pitchFamily="34" charset="0"/>
                <a:cs typeface="Arial" panose="020B0604020202020204" pitchFamily="34" charset="0"/>
              </a:rPr>
              <a:t> </a:t>
            </a:r>
            <a:r>
              <a:rPr lang="en-IN" dirty="0">
                <a:solidFill>
                  <a:schemeClr val="tx2">
                    <a:lumMod val="50000"/>
                  </a:schemeClr>
                </a:solidFill>
                <a:latin typeface="Arial" panose="020B0604020202020204" pitchFamily="34" charset="0"/>
                <a:cs typeface="Arial" panose="020B0604020202020204" pitchFamily="34" charset="0"/>
              </a:rPr>
              <a:t>clause</a:t>
            </a:r>
          </a:p>
          <a:p>
            <a:pPr marL="285750" indent="-285750">
              <a:lnSpc>
                <a:spcPct val="150000"/>
              </a:lnSpc>
              <a:buFont typeface="Arial" panose="020B0604020202020204" pitchFamily="34" charset="0"/>
              <a:buChar char="•"/>
            </a:pPr>
            <a:r>
              <a:rPr lang="en-IN" dirty="0">
                <a:solidFill>
                  <a:schemeClr val="tx2">
                    <a:lumMod val="50000"/>
                  </a:schemeClr>
                </a:solidFill>
                <a:latin typeface="Arial" panose="020B0604020202020204" pitchFamily="34" charset="0"/>
                <a:cs typeface="Arial" panose="020B0604020202020204" pitchFamily="34" charset="0"/>
              </a:rPr>
              <a:t>A </a:t>
            </a:r>
            <a:r>
              <a:rPr lang="en-IN" dirty="0">
                <a:solidFill>
                  <a:schemeClr val="bg2">
                    <a:lumMod val="50000"/>
                  </a:schemeClr>
                </a:solidFill>
                <a:latin typeface="Arial" panose="020B0604020202020204" pitchFamily="34" charset="0"/>
                <a:cs typeface="Arial" panose="020B0604020202020204" pitchFamily="34" charset="0"/>
              </a:rPr>
              <a:t>HAVING</a:t>
            </a:r>
            <a:r>
              <a:rPr lang="en-IN" dirty="0">
                <a:solidFill>
                  <a:schemeClr val="tx2">
                    <a:lumMod val="50000"/>
                  </a:schemeClr>
                </a:solidFill>
                <a:latin typeface="Arial" panose="020B0604020202020204" pitchFamily="34" charset="0"/>
                <a:cs typeface="Arial" panose="020B0604020202020204" pitchFamily="34" charset="0"/>
              </a:rPr>
              <a:t> clause</a:t>
            </a:r>
          </a:p>
        </p:txBody>
      </p:sp>
      <p:sp>
        <p:nvSpPr>
          <p:cNvPr id="10" name="Rectangle 9">
            <a:extLst>
              <a:ext uri="{FF2B5EF4-FFF2-40B4-BE49-F238E27FC236}">
                <a16:creationId xmlns:a16="http://schemas.microsoft.com/office/drawing/2014/main" id="{0ACFCB24-6937-45BD-B5FA-73C94D1B45F2}"/>
              </a:ext>
            </a:extLst>
          </p:cNvPr>
          <p:cNvSpPr/>
          <p:nvPr/>
        </p:nvSpPr>
        <p:spPr>
          <a:xfrm>
            <a:off x="335360" y="3573017"/>
            <a:ext cx="10585176" cy="301108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b="1" dirty="0">
              <a:solidFill>
                <a:srgbClr val="FF0000"/>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A subquery's outer statement can be any one of:</a:t>
            </a:r>
          </a:p>
          <a:p>
            <a:endParaRPr lang="en-IN" sz="8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SELECT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INSERT</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UPDATE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DELETE</a:t>
            </a:r>
          </a:p>
          <a:p>
            <a:pPr marL="285750" indent="-285750">
              <a:lnSpc>
                <a:spcPct val="150000"/>
              </a:lnSpc>
              <a:buFont typeface="Arial" panose="020B0604020202020204" pitchFamily="34" charset="0"/>
              <a:buChar char="•"/>
            </a:pPr>
            <a:r>
              <a:rPr lang="en-IN" dirty="0">
                <a:solidFill>
                  <a:schemeClr val="bg2">
                    <a:lumMod val="50000"/>
                  </a:schemeClr>
                </a:solidFill>
                <a:latin typeface="Arial" panose="020B0604020202020204" pitchFamily="34" charset="0"/>
                <a:cs typeface="Arial" panose="020B0604020202020204" pitchFamily="34" charset="0"/>
              </a:rPr>
              <a:t>CREATE</a:t>
            </a:r>
          </a:p>
        </p:txBody>
      </p:sp>
      <p:pic>
        <p:nvPicPr>
          <p:cNvPr id="8" name="Picture 7">
            <a:extLst>
              <a:ext uri="{FF2B5EF4-FFF2-40B4-BE49-F238E27FC236}">
                <a16:creationId xmlns:a16="http://schemas.microsoft.com/office/drawing/2014/main" id="{9E4963D5-C5D7-4665-A966-D1AF5B3615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15681" y="4785181"/>
            <a:ext cx="8114203" cy="1914956"/>
          </a:xfrm>
          <a:prstGeom prst="rect">
            <a:avLst/>
          </a:prstGeom>
        </p:spPr>
      </p:pic>
      <p:sp>
        <p:nvSpPr>
          <p:cNvPr id="9" name="Rectangle 8">
            <a:extLst>
              <a:ext uri="{FF2B5EF4-FFF2-40B4-BE49-F238E27FC236}">
                <a16:creationId xmlns:a16="http://schemas.microsoft.com/office/drawing/2014/main" id="{38E668E6-D763-4DD7-AB71-D43E411C0A17}"/>
              </a:ext>
            </a:extLst>
          </p:cNvPr>
          <p:cNvSpPr/>
          <p:nvPr/>
        </p:nvSpPr>
        <p:spPr>
          <a:xfrm>
            <a:off x="335360" y="268796"/>
            <a:ext cx="7622728" cy="400110"/>
          </a:xfrm>
          <a:prstGeom prst="rect">
            <a:avLst/>
          </a:prstGeom>
        </p:spPr>
        <p:txBody>
          <a:bodyPr wrap="none">
            <a:spAutoFit/>
          </a:bodyPr>
          <a:lstStyle/>
          <a:p>
            <a:r>
              <a:rPr lang="en-US" sz="2000" b="1" dirty="0">
                <a:solidFill>
                  <a:srgbClr val="222222"/>
                </a:solidFill>
                <a:latin typeface="arial" panose="020B0604020202020204" pitchFamily="34" charset="0"/>
              </a:rPr>
              <a:t>A subquery is a SELECT statement within another statement.</a:t>
            </a:r>
            <a:endParaRPr lang="en-IN" sz="2000" dirty="0"/>
          </a:p>
        </p:txBody>
      </p:sp>
      <p:sp>
        <p:nvSpPr>
          <p:cNvPr id="11" name="TextBox 10">
            <a:extLst>
              <a:ext uri="{FF2B5EF4-FFF2-40B4-BE49-F238E27FC236}">
                <a16:creationId xmlns:a16="http://schemas.microsoft.com/office/drawing/2014/main" id="{450AC769-D0FF-4978-9ED0-FE91EA469A93}"/>
              </a:ext>
            </a:extLst>
          </p:cNvPr>
          <p:cNvSpPr txBox="1"/>
          <p:nvPr/>
        </p:nvSpPr>
        <p:spPr>
          <a:xfrm>
            <a:off x="7464152" y="745259"/>
            <a:ext cx="4464496" cy="327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INSERT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UPDATE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DELETE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999999"/>
                </a:solidFill>
                <a:effectLst/>
                <a:latin typeface="Liberation Mono"/>
              </a:rPr>
              <a:t> </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TABLE</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VIEW</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dirty="0">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DECLARE</a:t>
            </a:r>
            <a:r>
              <a:rPr lang="en-US" sz="2000" b="0" i="0" dirty="0">
                <a:solidFill>
                  <a:srgbClr val="000000"/>
                </a:solidFill>
                <a:effectLst/>
                <a:latin typeface="Liberation Mono"/>
              </a:rPr>
              <a:t> </a:t>
            </a:r>
            <a:r>
              <a:rPr lang="en-US" sz="2000" b="0" i="0" dirty="0">
                <a:solidFill>
                  <a:srgbClr val="0077AA"/>
                </a:solidFill>
                <a:effectLst/>
                <a:latin typeface="Liberation Mono"/>
              </a:rPr>
              <a:t>CURSOR</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r>
              <a:rPr lang="en-US" sz="2000" b="0" i="0" dirty="0">
                <a:effectLst/>
                <a:latin typeface="Liberation Mono"/>
              </a:rPr>
              <a:t>AS</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r>
              <a:rPr lang="en-US" sz="2000" b="0" i="0" dirty="0">
                <a:solidFill>
                  <a:srgbClr val="000000"/>
                </a:solidFill>
                <a:effectLst/>
                <a:latin typeface="Liberation Mono"/>
              </a:rPr>
              <a:t> </a:t>
            </a:r>
          </a:p>
          <a:p>
            <a:pPr marL="285750" indent="-285750">
              <a:lnSpc>
                <a:spcPct val="150000"/>
              </a:lnSpc>
              <a:buFont typeface="Arial" panose="020B0604020202020204" pitchFamily="34" charset="0"/>
              <a:buChar char="•"/>
            </a:pPr>
            <a:r>
              <a:rPr lang="en-US" sz="2000" b="0" i="0" dirty="0">
                <a:solidFill>
                  <a:srgbClr val="0077AA"/>
                </a:solidFill>
                <a:effectLst/>
                <a:latin typeface="Liberation Mono"/>
              </a:rPr>
              <a:t>EXPLAIN</a:t>
            </a:r>
            <a:r>
              <a:rPr lang="en-US" sz="2000" b="0" i="0" dirty="0">
                <a:solidFill>
                  <a:srgbClr val="000000"/>
                </a:solidFill>
                <a:effectLst/>
                <a:latin typeface="Liberation Mono"/>
              </a:rPr>
              <a:t> </a:t>
            </a:r>
            <a:r>
              <a:rPr lang="en-US" sz="2000" b="0" i="0" dirty="0">
                <a:solidFill>
                  <a:srgbClr val="0077AA"/>
                </a:solidFill>
                <a:effectLst/>
                <a:latin typeface="Liberation Mono"/>
              </a:rPr>
              <a:t>SELECT</a:t>
            </a:r>
            <a:r>
              <a:rPr lang="en-US" sz="2000" b="0" i="0" dirty="0">
                <a:solidFill>
                  <a:srgbClr val="000000"/>
                </a:solidFill>
                <a:effectLst/>
                <a:latin typeface="Liberation Mono"/>
              </a:rPr>
              <a:t> </a:t>
            </a:r>
            <a:r>
              <a:rPr lang="en-US" sz="2000" b="0" i="0" dirty="0">
                <a:solidFill>
                  <a:schemeClr val="bg1">
                    <a:lumMod val="50000"/>
                  </a:schemeClr>
                </a:solidFill>
                <a:effectLst/>
                <a:latin typeface="Liberation Mono"/>
              </a:rPr>
              <a:t>. . .</a:t>
            </a:r>
            <a:endParaRPr lang="en-IN" sz="2000" dirty="0">
              <a:solidFill>
                <a:schemeClr val="bg1">
                  <a:lumMod val="50000"/>
                </a:schemeClr>
              </a:solidFill>
            </a:endParaRPr>
          </a:p>
        </p:txBody>
      </p:sp>
    </p:spTree>
    <p:extLst>
      <p:ext uri="{BB962C8B-B14F-4D97-AF65-F5344CB8AC3E}">
        <p14:creationId xmlns:p14="http://schemas.microsoft.com/office/powerpoint/2010/main" val="283744813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types of subqueries</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D5FC8C6F-A860-4B65-9F3C-1DF9E7AE9598}"/>
              </a:ext>
            </a:extLst>
          </p:cNvPr>
          <p:cNvSpPr/>
          <p:nvPr/>
        </p:nvSpPr>
        <p:spPr>
          <a:xfrm>
            <a:off x="191344" y="1117188"/>
            <a:ext cx="11809312" cy="3477875"/>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The Subquery as Scalar Operand</a:t>
            </a:r>
            <a:r>
              <a:rPr lang="en-IN" sz="2000" dirty="0">
                <a:solidFill>
                  <a:srgbClr val="C00000"/>
                </a:solidFill>
                <a:latin typeface="Arial" panose="020B0604020202020204" pitchFamily="34" charset="0"/>
                <a:cs typeface="Arial" panose="020B0604020202020204" pitchFamily="34" charset="0"/>
              </a:rPr>
              <a:t> – </a:t>
            </a:r>
            <a:r>
              <a:rPr lang="en-IN" sz="2000" dirty="0">
                <a:solidFill>
                  <a:srgbClr val="0070C0"/>
                </a:solidFill>
                <a:latin typeface="Arial" panose="020B0604020202020204" pitchFamily="34" charset="0"/>
                <a:cs typeface="Arial" panose="020B0604020202020204" pitchFamily="34" charset="0"/>
              </a:rPr>
              <a:t>SELECT clause</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Comparisons using Subqueries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dirty="0">
                <a:solidFill>
                  <a:srgbClr val="0070C0"/>
                </a:solidFill>
                <a:latin typeface="Arial" panose="020B0604020202020204" pitchFamily="34" charset="0"/>
                <a:cs typeface="Arial" panose="020B0604020202020204" pitchFamily="34" charset="0"/>
              </a:rPr>
              <a:t>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Single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in the FROM Clause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INLINE VIEWS</a:t>
            </a:r>
            <a:r>
              <a:rPr lang="en-IN" sz="2000" dirty="0">
                <a:solidFill>
                  <a:schemeClr val="bg1">
                    <a:lumMod val="50000"/>
                  </a:schemeClr>
                </a:solidFill>
                <a:latin typeface="Arial" panose="020B0604020202020204" pitchFamily="34" charset="0"/>
                <a:cs typeface="Arial" panose="020B0604020202020204" pitchFamily="34" charset="0"/>
              </a:rPr>
              <a:t> (</a:t>
            </a:r>
            <a:r>
              <a:rPr lang="en-IN" sz="2000" i="1" dirty="0">
                <a:solidFill>
                  <a:schemeClr val="bg2">
                    <a:lumMod val="25000"/>
                  </a:schemeClr>
                </a:solidFill>
                <a:latin typeface="Arial" panose="020B0604020202020204" pitchFamily="34" charset="0"/>
                <a:cs typeface="Arial" panose="020B0604020202020204" pitchFamily="34" charset="0"/>
              </a:rPr>
              <a:t>Derived Tables</a:t>
            </a:r>
            <a:r>
              <a:rPr lang="en-IN" sz="2000" dirty="0">
                <a:solidFill>
                  <a:schemeClr val="bg1">
                    <a:lumMod val="50000"/>
                  </a:schemeClr>
                </a:solidFill>
                <a:latin typeface="Arial" panose="020B0604020202020204" pitchFamily="34" charset="0"/>
                <a:cs typeface="Arial" panose="020B0604020202020204" pitchFamily="34" charset="0"/>
              </a:rPr>
              <a:t>)</a:t>
            </a:r>
            <a:endParaRPr lang="en-IN" sz="20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ALL, ANY, IN, or SOME </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WHERE / HAVING clause </a:t>
            </a:r>
            <a:r>
              <a:rPr lang="en-IN" sz="2000" dirty="0">
                <a:solidFill>
                  <a:schemeClr val="bg1">
                    <a:lumMod val="50000"/>
                  </a:schemeClr>
                </a:solidFill>
                <a:latin typeface="Arial" panose="020B0604020202020204" pitchFamily="34" charset="0"/>
                <a:cs typeface="Arial" panose="020B0604020202020204" pitchFamily="34" charset="0"/>
              </a:rPr>
              <a:t>(</a:t>
            </a:r>
            <a:r>
              <a:rPr lang="en-IN" sz="2000" i="1" dirty="0">
                <a:solidFill>
                  <a:schemeClr val="bg2">
                    <a:lumMod val="25000"/>
                  </a:schemeClr>
                </a:solidFill>
                <a:latin typeface="Arial" panose="020B0604020202020204" pitchFamily="34" charset="0"/>
                <a:cs typeface="Arial" panose="020B0604020202020204" pitchFamily="34" charset="0"/>
              </a:rPr>
              <a:t>Multiple row subquery</a:t>
            </a:r>
            <a:r>
              <a:rPr lang="en-IN" sz="2000" dirty="0">
                <a:solidFill>
                  <a:schemeClr val="bg1">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8080"/>
                </a:solidFill>
                <a:latin typeface="Arial" panose="020B0604020202020204" pitchFamily="34" charset="0"/>
                <a:cs typeface="Arial" panose="020B0604020202020204" pitchFamily="34" charset="0"/>
              </a:rPr>
              <a:t>Subqueries with EXISTS or NOT EXISTS</a:t>
            </a:r>
          </a:p>
          <a:p>
            <a:pPr marL="285750" indent="-285750">
              <a:buFont typeface="Arial" panose="020B0604020202020204" pitchFamily="34" charset="0"/>
              <a:buChar char="•"/>
            </a:pPr>
            <a:endParaRPr lang="en-IN" sz="20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chemeClr val="bg1"/>
                </a:solidFill>
                <a:latin typeface="Arial" panose="020B0604020202020204" pitchFamily="34" charset="0"/>
                <a:cs typeface="Arial" panose="020B0604020202020204" pitchFamily="34" charset="0"/>
              </a:rPr>
              <a:t>Row Subqueries</a:t>
            </a:r>
          </a:p>
        </p:txBody>
      </p:sp>
    </p:spTree>
    <p:extLst>
      <p:ext uri="{BB962C8B-B14F-4D97-AF65-F5344CB8AC3E}">
        <p14:creationId xmlns:p14="http://schemas.microsoft.com/office/powerpoint/2010/main" val="1986046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subquery as scalar operand</a:t>
            </a:r>
          </a:p>
        </p:txBody>
      </p:sp>
      <p:sp>
        <p:nvSpPr>
          <p:cNvPr id="6" name="Rectangle 5">
            <a:extLst>
              <a:ext uri="{FF2B5EF4-FFF2-40B4-BE49-F238E27FC236}">
                <a16:creationId xmlns:a16="http://schemas.microsoft.com/office/drawing/2014/main" id="{B9EF8C19-36F5-4FA6-BC72-2468C4F6F61A}"/>
              </a:ext>
            </a:extLst>
          </p:cNvPr>
          <p:cNvSpPr/>
          <p:nvPr/>
        </p:nvSpPr>
        <p:spPr>
          <a:xfrm>
            <a:off x="370570" y="1951092"/>
            <a:ext cx="11270046" cy="10772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subquery that returns </a:t>
            </a:r>
            <a:r>
              <a:rPr lang="en-IN"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scalar subquery is a simple operand, and you can use it almost anywhere a single column value is legal. </a:t>
            </a:r>
          </a:p>
        </p:txBody>
      </p:sp>
      <p:sp>
        <p:nvSpPr>
          <p:cNvPr id="7" name="Rectangle 6">
            <a:extLst>
              <a:ext uri="{FF2B5EF4-FFF2-40B4-BE49-F238E27FC236}">
                <a16:creationId xmlns:a16="http://schemas.microsoft.com/office/drawing/2014/main" id="{E17DFD44-BDA1-4D9B-9E9F-0849485627B0}"/>
              </a:ext>
            </a:extLst>
          </p:cNvPr>
          <p:cNvSpPr/>
          <p:nvPr/>
        </p:nvSpPr>
        <p:spPr>
          <a:xfrm>
            <a:off x="397989" y="3308791"/>
            <a:ext cx="11449272" cy="1200329"/>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0 rows then the value of scalar subquery expression is </a:t>
            </a:r>
            <a:r>
              <a:rPr lang="en-IN" b="1" dirty="0">
                <a:solidFill>
                  <a:srgbClr val="C00000"/>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subquery returns more than one row then MySQL returns an </a:t>
            </a:r>
            <a:r>
              <a:rPr lang="en-IN" b="1" dirty="0">
                <a:solidFill>
                  <a:srgbClr val="C00000"/>
                </a:solidFill>
                <a:latin typeface="Arial" panose="020B0604020202020204" pitchFamily="34" charset="0"/>
                <a:cs typeface="Arial" panose="020B0604020202020204" pitchFamily="34" charset="0"/>
              </a:rPr>
              <a:t>error</a:t>
            </a:r>
            <a:r>
              <a:rPr lang="en-IN"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687FF894-F8BE-439C-9153-F332E606C665}"/>
              </a:ext>
            </a:extLst>
          </p:cNvPr>
          <p:cNvSpPr/>
          <p:nvPr/>
        </p:nvSpPr>
        <p:spPr>
          <a:xfrm>
            <a:off x="317732" y="1231200"/>
            <a:ext cx="10350268"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dirty="0">
                <a:solidFill>
                  <a:srgbClr val="0077AA"/>
                </a:solidFill>
                <a:latin typeface="Liberation Mono"/>
                <a:cs typeface="Arial" panose="020B0604020202020204" pitchFamily="34" charset="0"/>
              </a:rPr>
              <a:t> </a:t>
            </a:r>
          </a:p>
        </p:txBody>
      </p:sp>
      <p:sp>
        <p:nvSpPr>
          <p:cNvPr id="11" name="TextBox 10">
            <a:extLst>
              <a:ext uri="{FF2B5EF4-FFF2-40B4-BE49-F238E27FC236}">
                <a16:creationId xmlns:a16="http://schemas.microsoft.com/office/drawing/2014/main" id="{D21A6BBD-FB4B-4B93-912D-F7C069433FB1}"/>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155589414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val="8922953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in the from clause</a:t>
            </a: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10" name="Rectangle 9">
            <a:extLst>
              <a:ext uri="{FF2B5EF4-FFF2-40B4-BE49-F238E27FC236}">
                <a16:creationId xmlns:a16="http://schemas.microsoft.com/office/drawing/2014/main" id="{F1AC34AE-65CB-4807-8585-F4B2095C0287}"/>
              </a:ext>
            </a:extLst>
          </p:cNvPr>
          <p:cNvSpPr/>
          <p:nvPr/>
        </p:nvSpPr>
        <p:spPr>
          <a:xfrm>
            <a:off x="317731" y="1231200"/>
            <a:ext cx="11250745"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name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a:t>
            </a:r>
          </a:p>
        </p:txBody>
      </p:sp>
      <p:sp>
        <p:nvSpPr>
          <p:cNvPr id="11" name="Rectangle 10">
            <a:extLst>
              <a:ext uri="{FF2B5EF4-FFF2-40B4-BE49-F238E27FC236}">
                <a16:creationId xmlns:a16="http://schemas.microsoft.com/office/drawing/2014/main" id="{8781ACCE-E917-423E-AD57-A6717C4BFCBB}"/>
              </a:ext>
            </a:extLst>
          </p:cNvPr>
          <p:cNvSpPr/>
          <p:nvPr/>
        </p:nvSpPr>
        <p:spPr>
          <a:xfrm>
            <a:off x="192524" y="1772816"/>
            <a:ext cx="11663322" cy="861774"/>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Every table in a FROM clause must have a name, therefore the [AS] name clause is mandatory.</a:t>
            </a:r>
          </a:p>
        </p:txBody>
      </p:sp>
      <p:sp>
        <p:nvSpPr>
          <p:cNvPr id="12" name="TextBox 11">
            <a:extLst>
              <a:ext uri="{FF2B5EF4-FFF2-40B4-BE49-F238E27FC236}">
                <a16:creationId xmlns:a16="http://schemas.microsoft.com/office/drawing/2014/main" id="{0B7BB87B-ADB4-4CA8-A501-B430328C56C4}"/>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00305442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comparisons using subqueries</a:t>
            </a:r>
          </a:p>
        </p:txBody>
      </p:sp>
      <p:sp>
        <p:nvSpPr>
          <p:cNvPr id="7" name="Rectangle 6">
            <a:extLst>
              <a:ext uri="{FF2B5EF4-FFF2-40B4-BE49-F238E27FC236}">
                <a16:creationId xmlns:a16="http://schemas.microsoft.com/office/drawing/2014/main" id="{0166CC75-6263-46A2-911A-7AE05D220DD4}"/>
              </a:ext>
            </a:extLst>
          </p:cNvPr>
          <p:cNvSpPr/>
          <p:nvPr/>
        </p:nvSpPr>
        <p:spPr>
          <a:xfrm>
            <a:off x="317732" y="1920895"/>
            <a:ext cx="7849666" cy="150810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subquery can be used before or after any of the comparison operators.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value can be the result of an arithmetic expression or a function. </a:t>
            </a:r>
          </a:p>
        </p:txBody>
      </p:sp>
      <p:sp>
        <p:nvSpPr>
          <p:cNvPr id="10" name="Rectangle 9">
            <a:extLst>
              <a:ext uri="{FF2B5EF4-FFF2-40B4-BE49-F238E27FC236}">
                <a16:creationId xmlns:a16="http://schemas.microsoft.com/office/drawing/2014/main" id="{075FB479-82DE-48C8-BE21-4694A8DD9FA2}"/>
              </a:ext>
            </a:extLst>
          </p:cNvPr>
          <p:cNvSpPr/>
          <p:nvPr/>
        </p:nvSpPr>
        <p:spPr>
          <a:xfrm>
            <a:off x="317732" y="12312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as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a:t>
            </a:r>
            <a:r>
              <a:rPr lang="en-US" sz="2000" b="1" i="1" dirty="0">
                <a:solidFill>
                  <a:srgbClr val="0077AA"/>
                </a:solidFill>
                <a:latin typeface="Liberation Mono"/>
                <a:cs typeface="Arial" panose="020B0604020202020204" pitchFamily="34" charset="0"/>
              </a:rPr>
              <a:t>p</a:t>
            </a:r>
            <a:r>
              <a:rPr lang="en-US" sz="2000" dirty="0">
                <a:solidFill>
                  <a:srgbClr val="0077AA"/>
                </a:solidFill>
                <a:latin typeface="Liberation Mono"/>
                <a:cs typeface="Arial" panose="020B0604020202020204" pitchFamily="34" charset="0"/>
              </a:rPr>
              <a:t> =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7FCA9A62-668D-4887-916E-D9E699A2848F}"/>
              </a:ext>
            </a:extLst>
          </p:cNvPr>
          <p:cNvSpPr/>
          <p:nvPr/>
        </p:nvSpPr>
        <p:spPr>
          <a:xfrm>
            <a:off x="4439816" y="545485"/>
            <a:ext cx="6370655" cy="400110"/>
          </a:xfrm>
          <a:prstGeom prst="rect">
            <a:avLst/>
          </a:prstGeom>
        </p:spPr>
        <p:txBody>
          <a:bodyPr wrap="none">
            <a:spAutoFit/>
          </a:bodyPr>
          <a:lstStyle/>
          <a:p>
            <a:pPr>
              <a:defRPr/>
            </a:pPr>
            <a:r>
              <a:rPr lang="en-IN" sz="2000" dirty="0">
                <a:solidFill>
                  <a:schemeClr val="bg2">
                    <a:lumMod val="25000"/>
                  </a:schemeClr>
                </a:solidFill>
                <a:latin typeface="Arial" panose="020B0604020202020204" pitchFamily="34" charset="0"/>
                <a:cs typeface="Arial" panose="020B0604020202020204" pitchFamily="34" charset="0"/>
              </a:rPr>
              <a:t>Comparison Operators like : =, !=/&lt;&gt;, &gt;, &gt;=, &lt;, &lt;= ,&lt;=&gt;</a:t>
            </a:r>
          </a:p>
        </p:txBody>
      </p:sp>
      <p:sp>
        <p:nvSpPr>
          <p:cNvPr id="11" name="TextBox 10">
            <a:extLst>
              <a:ext uri="{FF2B5EF4-FFF2-40B4-BE49-F238E27FC236}">
                <a16:creationId xmlns:a16="http://schemas.microsoft.com/office/drawing/2014/main" id="{7C934552-AA18-482F-A6FD-12E215C97905}"/>
              </a:ext>
            </a:extLst>
          </p:cNvPr>
          <p:cNvSpPr txBox="1"/>
          <p:nvPr/>
        </p:nvSpPr>
        <p:spPr>
          <a:xfrm>
            <a:off x="263352" y="692696"/>
            <a:ext cx="11592493" cy="369332"/>
          </a:xfrm>
          <a:prstGeom prst="rect">
            <a:avLst/>
          </a:prstGeom>
          <a:noFill/>
        </p:spPr>
        <p:txBody>
          <a:bodyPr wrap="square">
            <a:spAutoFit/>
          </a:bodyPr>
          <a:lstStyle/>
          <a:p>
            <a:r>
              <a:rPr lang="en-IN" sz="1800" dirty="0">
                <a:latin typeface="Palatino Linotype" panose="02040502050505030304" pitchFamily="18" charset="0"/>
              </a:rPr>
              <a:t>TODO</a:t>
            </a:r>
          </a:p>
        </p:txBody>
      </p:sp>
    </p:spTree>
    <p:extLst>
      <p:ext uri="{BB962C8B-B14F-4D97-AF65-F5344CB8AC3E}">
        <p14:creationId xmlns:p14="http://schemas.microsoft.com/office/powerpoint/2010/main" val="427656794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some</a:t>
            </a:r>
          </a:p>
        </p:txBody>
      </p:sp>
    </p:spTree>
    <p:extLst>
      <p:ext uri="{BB962C8B-B14F-4D97-AF65-F5344CB8AC3E}">
        <p14:creationId xmlns:p14="http://schemas.microsoft.com/office/powerpoint/2010/main" val="633614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429000"/>
            <a:ext cx="11809312" cy="332777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format, and constraints of a column, and defines the range of values that are valid for that column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in, all, any, some</a:t>
            </a:r>
          </a:p>
        </p:txBody>
      </p:sp>
      <p:sp>
        <p:nvSpPr>
          <p:cNvPr id="3" name="Rectangle 2"/>
          <p:cNvSpPr/>
          <p:nvPr/>
        </p:nvSpPr>
        <p:spPr>
          <a:xfrm>
            <a:off x="335361" y="728008"/>
            <a:ext cx="7284640" cy="1692771"/>
          </a:xfrm>
          <a:prstGeom prst="rect">
            <a:avLst/>
          </a:prstGeom>
        </p:spPr>
        <p:txBody>
          <a:bodyPr wrap="square">
            <a:spAutoFit/>
          </a:bodyPr>
          <a:lstStyle/>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endParaRPr lang="en-IN" sz="800" dirty="0">
              <a:solidFill>
                <a:srgbClr val="00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solidFill>
                <a:srgbClr val="0077AA"/>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dirty="0">
                <a:solidFill>
                  <a:schemeClr val="accent5">
                    <a:lumMod val="75000"/>
                  </a:schemeClr>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cs typeface="Arial" panose="020B0604020202020204" pitchFamily="34" charset="0"/>
              </a:rPr>
              <a:t>(</a:t>
            </a:r>
            <a:r>
              <a:rPr lang="en-IN" sz="2000" i="1" dirty="0">
                <a:solidFill>
                  <a:schemeClr val="tx2"/>
                </a:solidFill>
                <a:latin typeface="Arial" panose="020B0604020202020204" pitchFamily="34" charset="0"/>
                <a:cs typeface="Arial" panose="020B0604020202020204" pitchFamily="34" charset="0"/>
              </a:rPr>
              <a:t>subquery</a:t>
            </a:r>
            <a:r>
              <a:rPr lang="en-IN" sz="2000" dirty="0">
                <a:solidFill>
                  <a:srgbClr val="0077AA"/>
                </a:solidFill>
                <a:latin typeface="Arial" panose="020B0604020202020204" pitchFamily="34" charset="0"/>
                <a:cs typeface="Arial" panose="020B0604020202020204" pitchFamily="34" charset="0"/>
              </a:rPr>
              <a:t>)</a:t>
            </a:r>
          </a:p>
        </p:txBody>
      </p:sp>
      <p:sp>
        <p:nvSpPr>
          <p:cNvPr id="10" name="Rectangle 9"/>
          <p:cNvSpPr/>
          <p:nvPr/>
        </p:nvSpPr>
        <p:spPr>
          <a:xfrm>
            <a:off x="7620001" y="757696"/>
            <a:ext cx="4380655"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76516013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63352" y="620688"/>
            <a:ext cx="11593288"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384" y="3429000"/>
            <a:ext cx="5040000" cy="3309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2584" y="3410159"/>
            <a:ext cx="5040000" cy="325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63352" y="619200"/>
            <a:ext cx="11592000" cy="2534027"/>
          </a:xfrm>
          <a:prstGeom prst="rect">
            <a:avLst/>
          </a:prstGeom>
          <a:noFill/>
        </p:spPr>
        <p:txBody>
          <a:bodyPr wrap="square">
            <a:spAutoFit/>
          </a:bodyPr>
          <a:lstStyle/>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lnSpc>
                <a:spcPct val="150000"/>
              </a:lnSpc>
              <a:buSzPts val="1000"/>
              <a:buFont typeface="Symbol" panose="05050102010706020507" pitchFamily="18" charset="2"/>
              <a:buChar char=""/>
            </a:pPr>
            <a:r>
              <a:rPr lang="en-US"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dirty="0">
              <a:solidFill>
                <a:schemeClr val="bg2">
                  <a:lumMod val="1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70" y="3443627"/>
            <a:ext cx="5539015"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7627" y="3380450"/>
            <a:ext cx="5539013" cy="322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
        <p:nvSpPr>
          <p:cNvPr id="4" name="TextBox 3">
            <a:extLst>
              <a:ext uri="{FF2B5EF4-FFF2-40B4-BE49-F238E27FC236}">
                <a16:creationId xmlns:a16="http://schemas.microsoft.com/office/drawing/2014/main" id="{516B4B0D-37BD-4C2F-A556-90597599C81E}"/>
              </a:ext>
            </a:extLst>
          </p:cNvPr>
          <p:cNvSpPr txBox="1"/>
          <p:nvPr/>
        </p:nvSpPr>
        <p:spPr>
          <a:xfrm>
            <a:off x="407368" y="332656"/>
            <a:ext cx="6096000" cy="37375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A67F59"/>
                </a:solidFill>
                <a:latin typeface="Liberation Mono"/>
              </a:rPr>
              <a:t>*</a:t>
            </a:r>
            <a:r>
              <a:rPr lang="en-IN" sz="1800" dirty="0">
                <a:effectLst/>
                <a:latin typeface="Liberation Mono"/>
                <a:ea typeface="Calibri" panose="020F0502020204030204" pitchFamily="34" charset="0"/>
                <a:cs typeface="Times New Roman" panose="02020603050405020304" pitchFamily="18" charset="0"/>
              </a:rPr>
              <a:t> </a:t>
            </a:r>
            <a:r>
              <a:rPr lang="en-IN" dirty="0">
                <a:solidFill>
                  <a:srgbClr val="0077AA"/>
                </a:solidFill>
                <a:latin typeface="Liberation Mono"/>
              </a:rPr>
              <a:t>FROM</a:t>
            </a:r>
            <a:r>
              <a:rPr lang="en-IN" sz="1800" dirty="0">
                <a:effectLst/>
                <a:latin typeface="Liberation Mono"/>
                <a:ea typeface="Calibri" panose="020F0502020204030204" pitchFamily="34" charset="0"/>
                <a:cs typeface="Times New Roman" panose="02020603050405020304" pitchFamily="18" charset="0"/>
              </a:rPr>
              <a:t> emp </a:t>
            </a:r>
            <a:r>
              <a:rPr lang="en-IN" dirty="0">
                <a:solidFill>
                  <a:srgbClr val="0077AA"/>
                </a:solidFill>
                <a:latin typeface="Liberation Mono"/>
              </a:rPr>
              <a:t>WHERE</a:t>
            </a:r>
            <a:r>
              <a:rPr lang="en-IN" sz="1800" dirty="0">
                <a:effectLst/>
                <a:latin typeface="Liberation Mono"/>
                <a:ea typeface="Calibri" panose="020F0502020204030204" pitchFamily="34" charset="0"/>
                <a:cs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EXISTS</a:t>
            </a:r>
            <a:r>
              <a:rPr lang="en-IN" sz="1800" dirty="0">
                <a:effectLst/>
                <a:latin typeface="Liberation Mono"/>
                <a:ea typeface="Calibri" panose="020F0502020204030204" pitchFamily="34" charset="0"/>
                <a:cs typeface="Times New Roman" panose="02020603050405020304" pitchFamily="18" charset="0"/>
              </a:rPr>
              <a:t> </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dirty="0">
                <a:solidFill>
                  <a:srgbClr val="0077AA"/>
                </a:solidFill>
                <a:latin typeface="Liberation Mono"/>
              </a:rPr>
              <a:t>SELECT</a:t>
            </a:r>
            <a:r>
              <a:rPr lang="en-IN" sz="1800" dirty="0">
                <a:effectLst/>
                <a:latin typeface="Liberation Mono"/>
                <a:ea typeface="Calibri" panose="020F0502020204030204" pitchFamily="34" charset="0"/>
                <a:cs typeface="Times New Roman" panose="02020603050405020304" pitchFamily="18" charset="0"/>
              </a:rPr>
              <a:t> 1</a:t>
            </a:r>
            <a:r>
              <a:rPr lang="en-IN" sz="1800" dirty="0">
                <a:solidFill>
                  <a:schemeClr val="bg1">
                    <a:lumMod val="50000"/>
                  </a:schemeClr>
                </a:solidFill>
                <a:effectLst/>
                <a:latin typeface="Liberation Mono"/>
                <a:ea typeface="Calibri" panose="020F0502020204030204" pitchFamily="34" charset="0"/>
                <a:cs typeface="Times New Roman" panose="02020603050405020304" pitchFamily="18" charset="0"/>
              </a:rPr>
              <a:t>)</a:t>
            </a:r>
            <a:r>
              <a:rPr lang="en-IN" sz="1800" dirty="0">
                <a:effectLst/>
                <a:latin typeface="Liberation Mono"/>
                <a:ea typeface="Calibri" panose="020F0502020204030204" pitchFamily="34" charset="0"/>
                <a:cs typeface="Times New Roman" panose="02020603050405020304" pitchFamily="18" charset="0"/>
              </a:rPr>
              <a:t>;</a:t>
            </a:r>
            <a:endParaRPr lang="en-IN" sz="1600" dirty="0">
              <a:effectLst/>
              <a:latin typeface="Liberation Mono"/>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4787196"/>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subqueries with exists or not exists</a:t>
            </a:r>
          </a:p>
        </p:txBody>
      </p:sp>
      <p:sp>
        <p:nvSpPr>
          <p:cNvPr id="5" name="Rectangle 4"/>
          <p:cNvSpPr/>
          <p:nvPr/>
        </p:nvSpPr>
        <p:spPr>
          <a:xfrm>
            <a:off x="335360" y="838200"/>
            <a:ext cx="1144927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returns TRUE and in this case NOT EXISTS subquery will return FALSE.</a:t>
            </a:r>
          </a:p>
        </p:txBody>
      </p:sp>
      <p:sp>
        <p:nvSpPr>
          <p:cNvPr id="2" name="Rectangle 1"/>
          <p:cNvSpPr/>
          <p:nvPr/>
        </p:nvSpPr>
        <p:spPr>
          <a:xfrm>
            <a:off x="335360" y="3052117"/>
            <a:ext cx="11449272" cy="1384995"/>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NOT</a:t>
            </a:r>
            <a:r>
              <a:rPr lang="en-IN" b="1"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EXISTS</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deptno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m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NOT</a:t>
            </a:r>
            <a:r>
              <a:rPr lang="en-US" b="1"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EXISTS</a:t>
            </a:r>
            <a:r>
              <a:rPr lang="en-US" b="1"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WHERE</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e.mgr</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m.empno</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7" name="Rectangle 6">
            <a:extLst>
              <a:ext uri="{FF2B5EF4-FFF2-40B4-BE49-F238E27FC236}">
                <a16:creationId xmlns:a16="http://schemas.microsoft.com/office/drawing/2014/main" id="{D4BD00E9-B8FC-4806-A336-FEB5DA968BEF}"/>
              </a:ext>
            </a:extLst>
          </p:cNvPr>
          <p:cNvSpPr/>
          <p:nvPr/>
        </p:nvSpPr>
        <p:spPr>
          <a:xfrm>
            <a:off x="317732" y="1620000"/>
            <a:ext cx="9378668" cy="400110"/>
          </a:xfrm>
          <a:prstGeom prst="rect">
            <a:avLst/>
          </a:prstGeom>
        </p:spPr>
        <p:txBody>
          <a:bodyPr wrap="square">
            <a:spAutoFit/>
          </a:bodyPr>
          <a:lstStyle/>
          <a:p>
            <a:pPr eaLnBrk="0" fontAlgn="base" hangingPunct="0">
              <a:spcBef>
                <a:spcPct val="0"/>
              </a:spcBef>
              <a:spcAft>
                <a:spcPct val="0"/>
              </a:spcAft>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4</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WHERE [NOT] EXISTS  (</a:t>
            </a:r>
            <a:r>
              <a:rPr lang="en-US" sz="2000" b="1" i="1" dirty="0">
                <a:solidFill>
                  <a:schemeClr val="tx2"/>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  </a:t>
            </a:r>
          </a:p>
        </p:txBody>
      </p:sp>
      <p:sp>
        <p:nvSpPr>
          <p:cNvPr id="8" name="Rectangle 7">
            <a:extLst>
              <a:ext uri="{FF2B5EF4-FFF2-40B4-BE49-F238E27FC236}">
                <a16:creationId xmlns:a16="http://schemas.microsoft.com/office/drawing/2014/main" id="{8146F898-F24C-4ACB-83C1-8E1260993154}"/>
              </a:ext>
            </a:extLst>
          </p:cNvPr>
          <p:cNvSpPr/>
          <p:nvPr/>
        </p:nvSpPr>
        <p:spPr>
          <a:xfrm>
            <a:off x="335360" y="2492896"/>
            <a:ext cx="11449272"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records will be displayed from outer SELECT statement…. </a:t>
            </a:r>
          </a:p>
        </p:txBody>
      </p:sp>
      <p:sp>
        <p:nvSpPr>
          <p:cNvPr id="9" name="TextBox 8">
            <a:extLst>
              <a:ext uri="{FF2B5EF4-FFF2-40B4-BE49-F238E27FC236}">
                <a16:creationId xmlns:a16="http://schemas.microsoft.com/office/drawing/2014/main" id="{6AAF593A-2B6F-4663-9442-87BA5E417ADA}"/>
              </a:ext>
            </a:extLst>
          </p:cNvPr>
          <p:cNvSpPr txBox="1"/>
          <p:nvPr/>
        </p:nvSpPr>
        <p:spPr>
          <a:xfrm>
            <a:off x="317732" y="4581128"/>
            <a:ext cx="11466900" cy="8771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endParaRPr lang="en-IN" sz="4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dept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latin typeface="Liberation Mono"/>
                <a:cs typeface="Arial" panose="020B0604020202020204" pitchFamily="34" charset="0"/>
              </a:rPr>
              <a:t> </a:t>
            </a:r>
            <a:r>
              <a:rPr lang="en-IN" dirty="0">
                <a:solidFill>
                  <a:srgbClr val="000000"/>
                </a:solidFill>
                <a:latin typeface="Liberation Mono"/>
              </a:rPr>
              <a:t>deptno</a:t>
            </a:r>
            <a:r>
              <a:rPr lang="en-IN" dirty="0">
                <a:solidFill>
                  <a:schemeClr val="accent5">
                    <a:lumMod val="75000"/>
                  </a:schemeClr>
                </a:solidFill>
                <a:latin typeface="Liberation Mono"/>
                <a:cs typeface="Arial" panose="020B0604020202020204" pitchFamily="34" charset="0"/>
              </a:rPr>
              <a:t> NOT IN</a:t>
            </a:r>
            <a:r>
              <a:rPr lang="en-IN" b="1"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latin typeface="Liberation Mono"/>
                <a:cs typeface="Arial" panose="020B0604020202020204" pitchFamily="34" charset="0"/>
              </a:rPr>
              <a:t> emp </a:t>
            </a:r>
            <a:r>
              <a:rPr lang="en-IN" dirty="0">
                <a:solidFill>
                  <a:srgbClr val="0077AA"/>
                </a:solidFill>
                <a:latin typeface="Liberation Mono"/>
                <a:ea typeface="Times New Roman" panose="02020603050405020304" pitchFamily="18" charset="0"/>
                <a:cs typeface="Times New Roman" panose="02020603050405020304" pitchFamily="18" charset="0"/>
              </a:rPr>
              <a:t>WHERE</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emp.deptno</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dept.deptno</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DA50F8D5-75FC-4E34-993E-01DEE0EB81BC}"/>
              </a:ext>
            </a:extLst>
          </p:cNvPr>
          <p:cNvSpPr txBox="1"/>
          <p:nvPr/>
        </p:nvSpPr>
        <p:spPr>
          <a:xfrm>
            <a:off x="335360" y="5589240"/>
            <a:ext cx="11593287"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f </a:t>
            </a:r>
            <a:r>
              <a:rPr lang="en-IN" dirty="0">
                <a:solidFill>
                  <a:srgbClr val="0077AA"/>
                </a:solidFill>
                <a:latin typeface="Liberation Mono"/>
              </a:rPr>
              <a:t>WHERE</a:t>
            </a:r>
            <a:r>
              <a:rPr lang="en-IN"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m  </a:t>
            </a:r>
            <a:r>
              <a:rPr lang="en-IN" dirty="0">
                <a:solidFill>
                  <a:srgbClr val="0077AA"/>
                </a:solidFill>
                <a:latin typeface="Liberation Mono"/>
              </a:rPr>
              <a:t>WHERE</a:t>
            </a:r>
            <a:r>
              <a:rPr lang="en-IN" dirty="0">
                <a:latin typeface="Liberation Mono"/>
              </a:rPr>
              <a:t> f.deptno </a:t>
            </a:r>
            <a:r>
              <a:rPr lang="en-IN" dirty="0">
                <a:solidFill>
                  <a:schemeClr val="accent5">
                    <a:lumMod val="75000"/>
                  </a:schemeClr>
                </a:solidFill>
                <a:latin typeface="Liberation Mono"/>
              </a:rPr>
              <a:t>=</a:t>
            </a:r>
            <a:r>
              <a:rPr lang="en-IN" dirty="0">
                <a:latin typeface="Liberation Mono"/>
              </a:rPr>
              <a:t> m.deptno </a:t>
            </a:r>
            <a:r>
              <a:rPr lang="en-IN" dirty="0">
                <a:solidFill>
                  <a:schemeClr val="accent5">
                    <a:lumMod val="75000"/>
                  </a:schemeClr>
                </a:solidFill>
                <a:latin typeface="Liberation Mono"/>
                <a:cs typeface="Arial" panose="020B0604020202020204" pitchFamily="34" charset="0"/>
              </a:rPr>
              <a:t>AND</a:t>
            </a:r>
            <a:r>
              <a:rPr lang="en-IN" dirty="0">
                <a:latin typeface="Liberation Mono"/>
              </a:rPr>
              <a:t>  gender </a:t>
            </a:r>
            <a:r>
              <a:rPr lang="en-IN" dirty="0">
                <a:solidFill>
                  <a:schemeClr val="accent5">
                    <a:lumMod val="75000"/>
                  </a:schemeClr>
                </a:solidFill>
                <a:latin typeface="Liberation Mono"/>
              </a:rPr>
              <a:t>= </a:t>
            </a:r>
            <a:r>
              <a:rPr lang="en-IN" dirty="0">
                <a:latin typeface="Liberation Mono"/>
              </a:rPr>
              <a:t>'m</a:t>
            </a:r>
            <a:r>
              <a:rPr lang="en-US" dirty="0">
                <a:latin typeface="Liberation Mono"/>
              </a:rPr>
              <a:t>'</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 m </a:t>
            </a:r>
            <a:r>
              <a:rPr lang="en-US" dirty="0">
                <a:solidFill>
                  <a:srgbClr val="0077AA"/>
                </a:solidFill>
                <a:latin typeface="Liberation Mono"/>
              </a:rPr>
              <a:t>WHERE</a:t>
            </a:r>
            <a:r>
              <a:rPr lang="en-US" dirty="0">
                <a:latin typeface="Liberation Mono"/>
              </a:rPr>
              <a:t> </a:t>
            </a:r>
            <a:r>
              <a:rPr lang="en-IN" dirty="0">
                <a:solidFill>
                  <a:schemeClr val="accent5">
                    <a:lumMod val="75000"/>
                  </a:schemeClr>
                </a:solidFill>
                <a:latin typeface="Liberation Mono"/>
                <a:cs typeface="Arial" panose="020B0604020202020204" pitchFamily="34" charset="0"/>
              </a:rPr>
              <a:t>NOT</a:t>
            </a:r>
            <a:r>
              <a:rPr lang="en-IN" dirty="0">
                <a:latin typeface="Liberation Mono"/>
              </a:rPr>
              <a:t> </a:t>
            </a:r>
            <a:r>
              <a:rPr lang="en-IN" dirty="0">
                <a:solidFill>
                  <a:schemeClr val="accent5">
                    <a:lumMod val="75000"/>
                  </a:schemeClr>
                </a:solidFill>
                <a:latin typeface="Liberation Mono"/>
                <a:cs typeface="Arial" panose="020B0604020202020204" pitchFamily="34" charset="0"/>
              </a:rPr>
              <a:t>EXISTS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SELECT</a:t>
            </a:r>
            <a:r>
              <a:rPr lang="en-US" dirty="0">
                <a:latin typeface="Liberation Mono"/>
              </a:rPr>
              <a:t> true </a:t>
            </a:r>
            <a:r>
              <a:rPr lang="en-US" dirty="0">
                <a:solidFill>
                  <a:srgbClr val="0077AA"/>
                </a:solidFill>
                <a:latin typeface="Liberation Mono"/>
              </a:rPr>
              <a:t>FROM</a:t>
            </a:r>
            <a:r>
              <a:rPr lang="en-US" dirty="0">
                <a:latin typeface="Liberation Mono"/>
              </a:rPr>
              <a:t> emp f </a:t>
            </a:r>
            <a:r>
              <a:rPr lang="en-US" dirty="0">
                <a:solidFill>
                  <a:srgbClr val="0077AA"/>
                </a:solidFill>
                <a:latin typeface="Liberation Mono"/>
              </a:rPr>
              <a:t>WHERE</a:t>
            </a:r>
            <a:r>
              <a:rPr lang="en-US" dirty="0">
                <a:latin typeface="Liberation Mono"/>
              </a:rPr>
              <a:t> m.deptno </a:t>
            </a:r>
            <a:r>
              <a:rPr lang="en-US" dirty="0">
                <a:solidFill>
                  <a:schemeClr val="accent5">
                    <a:lumMod val="75000"/>
                  </a:schemeClr>
                </a:solidFill>
                <a:latin typeface="Liberation Mono"/>
              </a:rPr>
              <a:t>=</a:t>
            </a:r>
            <a:r>
              <a:rPr lang="en-US" dirty="0">
                <a:latin typeface="Liberation Mono"/>
              </a:rPr>
              <a:t> f.deptno </a:t>
            </a:r>
            <a:r>
              <a:rPr lang="en-US" dirty="0">
                <a:solidFill>
                  <a:schemeClr val="accent5">
                    <a:lumMod val="75000"/>
                  </a:schemeClr>
                </a:solidFill>
                <a:latin typeface="Liberation Mono"/>
              </a:rPr>
              <a:t>AND</a:t>
            </a:r>
            <a:r>
              <a:rPr lang="en-US" dirty="0">
                <a:latin typeface="Liberation Mono"/>
              </a:rPr>
              <a:t> f.gender </a:t>
            </a:r>
            <a:r>
              <a:rPr lang="en-US" dirty="0">
                <a:solidFill>
                  <a:schemeClr val="accent5">
                    <a:lumMod val="75000"/>
                  </a:schemeClr>
                </a:solidFill>
                <a:latin typeface="Liberation Mono"/>
              </a:rPr>
              <a:t>= </a:t>
            </a:r>
            <a:r>
              <a:rPr lang="en-US" dirty="0">
                <a:latin typeface="Liberation Mono"/>
              </a:rPr>
              <a:t>'f'</a:t>
            </a:r>
            <a:r>
              <a:rPr lang="en-US" dirty="0">
                <a:solidFill>
                  <a:schemeClr val="bg1">
                    <a:lumMod val="65000"/>
                  </a:schemeClr>
                </a:solidFill>
                <a:latin typeface="Liberation Mono"/>
                <a:cs typeface="Arial" panose="020B0604020202020204" pitchFamily="34" charset="0"/>
              </a:rPr>
              <a:t>)</a:t>
            </a:r>
            <a:r>
              <a:rPr lang="en-IN" dirty="0">
                <a:latin typeface="Liberation Mono"/>
              </a:rPr>
              <a:t>;</a:t>
            </a:r>
            <a:endParaRPr lang="en-IN" dirty="0">
              <a:solidFill>
                <a:schemeClr val="bg1">
                  <a:lumMod val="6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
        <p:nvSpPr>
          <p:cNvPr id="3" name="TextBox 2">
            <a:extLst>
              <a:ext uri="{FF2B5EF4-FFF2-40B4-BE49-F238E27FC236}">
                <a16:creationId xmlns:a16="http://schemas.microsoft.com/office/drawing/2014/main" id="{F2C0FD05-B0C6-4B05-BCDC-54C5E2927D5A}"/>
              </a:ext>
            </a:extLst>
          </p:cNvPr>
          <p:cNvSpPr txBox="1"/>
          <p:nvPr/>
        </p:nvSpPr>
        <p:spPr>
          <a:xfrm>
            <a:off x="5375920" y="1196752"/>
            <a:ext cx="924866" cy="646331"/>
          </a:xfrm>
          <a:prstGeom prst="rect">
            <a:avLst/>
          </a:prstGeom>
          <a:noFill/>
        </p:spPr>
        <p:txBody>
          <a:bodyPr wrap="square">
            <a:spAutoFit/>
          </a:bodyPr>
          <a:lstStyle/>
          <a:p>
            <a:r>
              <a:rPr lang="en-IN" dirty="0">
                <a:solidFill>
                  <a:schemeClr val="accent5">
                    <a:lumMod val="75000"/>
                  </a:schemeClr>
                </a:solidFill>
                <a:latin typeface="Liberation Mono"/>
              </a:rPr>
              <a:t>IS NULL</a:t>
            </a:r>
          </a:p>
          <a:p>
            <a:r>
              <a:rPr lang="en-IN" dirty="0">
                <a:solidFill>
                  <a:schemeClr val="accent4">
                    <a:lumMod val="50000"/>
                  </a:schemeClr>
                </a:solidFill>
                <a:latin typeface="Liberation Mono"/>
                <a:cs typeface="Arial" panose="020B0604020202020204" pitchFamily="34" charset="0"/>
              </a:rPr>
              <a:t>NULL</a:t>
            </a:r>
            <a:r>
              <a:rPr lang="en-IN" dirty="0">
                <a:solidFill>
                  <a:schemeClr val="accent5">
                    <a:lumMod val="75000"/>
                  </a:schemeClr>
                </a:solidFill>
                <a:latin typeface="Liberation Mono"/>
              </a:rPr>
              <a:t> </a:t>
            </a:r>
            <a:endParaRPr lang="en-IN"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a:t>
            </a:r>
            <a:endParaRPr lang="en-IN" sz="3200" i="1" dirty="0">
              <a:solidFill>
                <a:srgbClr val="FF9900"/>
              </a:solidFill>
              <a:latin typeface="Arial" pitchFamily="34" charset="0"/>
              <a:cs typeface="Arial" pitchFamily="34" charset="0"/>
            </a:endParaRPr>
          </a:p>
        </p:txBody>
      </p:sp>
      <p:sp>
        <p:nvSpPr>
          <p:cNvPr id="3" name="Rectangle 2"/>
          <p:cNvSpPr/>
          <p:nvPr/>
        </p:nvSpPr>
        <p:spPr>
          <a:xfrm>
            <a:off x="911424" y="1535301"/>
            <a:ext cx="9604176"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
        <p:nvSpPr>
          <p:cNvPr id="5" name="Rectangle 4">
            <a:extLst>
              <a:ext uri="{FF2B5EF4-FFF2-40B4-BE49-F238E27FC236}">
                <a16:creationId xmlns:a16="http://schemas.microsoft.com/office/drawing/2014/main" id="{ABF2A16B-D56B-43DA-8ADE-AB999D15A0D8}"/>
              </a:ext>
            </a:extLst>
          </p:cNvPr>
          <p:cNvSpPr/>
          <p:nvPr/>
        </p:nvSpPr>
        <p:spPr>
          <a:xfrm>
            <a:off x="911424" y="792597"/>
            <a:ext cx="3862851" cy="461665"/>
          </a:xfrm>
          <a:prstGeom prst="rect">
            <a:avLst/>
          </a:prstGeom>
          <a:noFill/>
        </p:spPr>
        <p:txBody>
          <a:bodyPr wrap="square">
            <a:spAutoFit/>
          </a:bodyPr>
          <a:lstStyle/>
          <a:p>
            <a:r>
              <a:rPr lang="en-US" sz="2400" i="1" dirty="0">
                <a:latin typeface="Arial" pitchFamily="34" charset="0"/>
                <a:cs typeface="Arial" pitchFamily="34" charset="0"/>
              </a:rPr>
              <a:t>Type of JOINS</a:t>
            </a:r>
            <a:endParaRPr lang="en-IN" sz="2400" i="1" dirty="0">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cartesian or product join</a:t>
            </a:r>
          </a:p>
        </p:txBody>
      </p:sp>
      <p:sp>
        <p:nvSpPr>
          <p:cNvPr id="3" name="Rectangle 2"/>
          <p:cNvSpPr/>
          <p:nvPr/>
        </p:nvSpPr>
        <p:spPr>
          <a:xfrm>
            <a:off x="119335" y="3717032"/>
            <a:ext cx="11953329" cy="1138773"/>
          </a:xfrm>
          <a:prstGeom prst="rect">
            <a:avLst/>
          </a:prstGeom>
        </p:spPr>
        <p:txBody>
          <a:bodyPr wrap="square">
            <a:spAutoFit/>
          </a:bodyPr>
          <a:lstStyle/>
          <a:p>
            <a:pPr marL="342900" indent="-342900">
              <a:buFont typeface="Arial" panose="020B0604020202020204" pitchFamily="34" charset="0"/>
              <a:buChar char="•"/>
            </a:pPr>
            <a:r>
              <a:rPr lang="en-US" sz="2000" b="1" dirty="0"/>
              <a:t>Cartesian/Product means</a:t>
            </a:r>
            <a:r>
              <a:rPr lang="en-US" sz="2000" dirty="0"/>
              <a:t> Number of Rows present in Table 1 Multiplied by Number of Rows present in Table 2. </a:t>
            </a:r>
          </a:p>
          <a:p>
            <a:pPr marL="342900" indent="-342900">
              <a:buFont typeface="Arial" panose="020B0604020202020204" pitchFamily="34" charset="0"/>
              <a:buChar char="•"/>
            </a:pPr>
            <a:endParaRPr lang="en-US" sz="800" dirty="0"/>
          </a:p>
          <a:p>
            <a:pPr marL="342900" indent="-342900">
              <a:buFont typeface="Arial" panose="020B0604020202020204" pitchFamily="34" charset="0"/>
              <a:buChar char="•"/>
            </a:pPr>
            <a:r>
              <a:rPr lang="en-US" sz="2000" b="1" dirty="0"/>
              <a:t>Cross Join in MySQL</a:t>
            </a:r>
            <a:r>
              <a:rPr lang="en-US" sz="2000" dirty="0"/>
              <a:t> does not require any common column to </a:t>
            </a:r>
            <a:r>
              <a:rPr lang="en-US" sz="2000" b="1" dirty="0"/>
              <a:t>join</a:t>
            </a:r>
            <a:r>
              <a:rPr lang="en-US" sz="2000" dirty="0"/>
              <a:t> two table.</a:t>
            </a:r>
            <a:endParaRPr lang="en-US" sz="2000" dirty="0">
              <a:latin typeface="Arial" pitchFamily="34" charset="0"/>
              <a:cs typeface="Arial" pitchFamily="34" charset="0"/>
            </a:endParaRPr>
          </a:p>
        </p:txBody>
      </p:sp>
      <p:pic>
        <p:nvPicPr>
          <p:cNvPr id="4" name="Picture 3">
            <a:extLst>
              <a:ext uri="{FF2B5EF4-FFF2-40B4-BE49-F238E27FC236}">
                <a16:creationId xmlns:a16="http://schemas.microsoft.com/office/drawing/2014/main" id="{C9F71B28-AB5B-4809-ACAC-C75B55E625FC}"/>
              </a:ext>
            </a:extLst>
          </p:cNvPr>
          <p:cNvPicPr>
            <a:picLocks noChangeAspect="1"/>
          </p:cNvPicPr>
          <p:nvPr/>
        </p:nvPicPr>
        <p:blipFill>
          <a:blip r:embed="rId2" cstate="print"/>
          <a:stretch>
            <a:fillRect/>
          </a:stretch>
        </p:blipFill>
        <p:spPr>
          <a:xfrm>
            <a:off x="1534886" y="188640"/>
            <a:ext cx="9133114" cy="1980000"/>
          </a:xfrm>
          <a:prstGeom prst="rect">
            <a:avLst/>
          </a:prstGeom>
        </p:spPr>
      </p:pic>
      <p:pic>
        <p:nvPicPr>
          <p:cNvPr id="5" name="Picture 4">
            <a:extLst>
              <a:ext uri="{FF2B5EF4-FFF2-40B4-BE49-F238E27FC236}">
                <a16:creationId xmlns:a16="http://schemas.microsoft.com/office/drawing/2014/main" id="{8471E16C-E211-4A9A-AD8D-17EE0120DC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3743" y="5877272"/>
            <a:ext cx="4202314" cy="711591"/>
          </a:xfrm>
          <a:prstGeom prst="rect">
            <a:avLst/>
          </a:prstGeom>
        </p:spPr>
      </p:pic>
      <p:sp>
        <p:nvSpPr>
          <p:cNvPr id="8" name="TextBox 7">
            <a:extLst>
              <a:ext uri="{FF2B5EF4-FFF2-40B4-BE49-F238E27FC236}">
                <a16:creationId xmlns:a16="http://schemas.microsoft.com/office/drawing/2014/main" id="{689B0AA3-450C-E333-B966-B28741F98FC4}"/>
              </a:ext>
            </a:extLst>
          </p:cNvPr>
          <p:cNvSpPr txBox="1"/>
          <p:nvPr/>
        </p:nvSpPr>
        <p:spPr>
          <a:xfrm>
            <a:off x="126664" y="5158933"/>
            <a:ext cx="11938670" cy="646331"/>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 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n + m attributes Q(A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A</a:t>
            </a:r>
            <a:r>
              <a:rPr lang="en-IN" baseline="-25000" dirty="0">
                <a:latin typeface="Palatino Linotype" panose="02040502050505030304" pitchFamily="18" charset="0"/>
              </a:rPr>
              <a:t>n </a:t>
            </a:r>
            <a:r>
              <a:rPr lang="en-IN" dirty="0">
                <a:latin typeface="Palatino Linotype" panose="02040502050505030304" pitchFamily="18" charset="0"/>
              </a:rPr>
              <a:t>, 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sz="1800" dirty="0">
                <a:solidFill>
                  <a:schemeClr val="bg1">
                    <a:lumMod val="50000"/>
                  </a:schemeClr>
                </a:solidFill>
                <a:latin typeface="Liberation Mono"/>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in that order.</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Rectangle 35"/>
          <p:cNvSpPr/>
          <p:nvPr/>
        </p:nvSpPr>
        <p:spPr>
          <a:xfrm>
            <a:off x="380960" y="836712"/>
            <a:ext cx="11501518" cy="646331"/>
          </a:xfrm>
          <a:prstGeom prst="rect">
            <a:avLst/>
          </a:prstGeom>
        </p:spPr>
        <p:txBody>
          <a:bodyPr wrap="square">
            <a:spAutoFit/>
          </a:bodyPr>
          <a:lstStyle/>
          <a:p>
            <a:r>
              <a:rPr lang="en-US" dirty="0">
                <a:latin typeface="Palatino Linotype" panose="02040502050505030304" pitchFamily="18" charset="0"/>
              </a:rPr>
              <a:t>The CROSS JOIN gets a row from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then creates a new row for every row in the second table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 It then does the same for the next row for in the first table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 and so on.</a:t>
            </a:r>
          </a:p>
        </p:txBody>
      </p:sp>
      <p:sp>
        <p:nvSpPr>
          <p:cNvPr id="6" name="Rectangle 5">
            <a:extLst>
              <a:ext uri="{FF2B5EF4-FFF2-40B4-BE49-F238E27FC236}">
                <a16:creationId xmlns:a16="http://schemas.microsoft.com/office/drawing/2014/main" id="{5DBCFAB2-335A-4530-B177-292E67401396}"/>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cartesian or product</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BC5688F5-114B-43E6-A46B-20876015172C}"/>
              </a:ext>
            </a:extLst>
          </p:cNvPr>
          <p:cNvPicPr>
            <a:picLocks noChangeAspect="1"/>
          </p:cNvPicPr>
          <p:nvPr/>
        </p:nvPicPr>
        <p:blipFill>
          <a:blip r:embed="rId2"/>
          <a:stretch>
            <a:fillRect/>
          </a:stretch>
        </p:blipFill>
        <p:spPr>
          <a:xfrm>
            <a:off x="551383" y="1715642"/>
            <a:ext cx="11161241" cy="4610100"/>
          </a:xfrm>
          <a:prstGeom prst="rect">
            <a:avLst/>
          </a:prstGeom>
        </p:spPr>
      </p:pic>
    </p:spTree>
    <p:extLst>
      <p:ext uri="{BB962C8B-B14F-4D97-AF65-F5344CB8AC3E}">
        <p14:creationId xmlns:p14="http://schemas.microsoft.com/office/powerpoint/2010/main" val="4253925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cross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621524"/>
            <a:ext cx="11449272"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407368" y="1628800"/>
            <a:ext cx="9067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 </a:t>
            </a:r>
            <a:r>
              <a:rPr lang="en-US" sz="2000" dirty="0">
                <a:solidFill>
                  <a:srgbClr val="0077AA"/>
                </a:solidFill>
                <a:uFill>
                  <a:solidFill>
                    <a:srgbClr val="C00000"/>
                  </a:solidFill>
                </a:uFill>
                <a:latin typeface="Liberation Mono"/>
              </a:rPr>
              <a:t>CROSS JOIN</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latin typeface="Liberation Mono"/>
              </a:rPr>
              <a:t>,</a:t>
            </a:r>
            <a:r>
              <a:rPr lang="en-US" sz="2000" dirty="0">
                <a:solidFill>
                  <a:srgbClr val="0077AA"/>
                </a:solidFill>
                <a:latin typeface="Liberation Mono"/>
              </a:rPr>
              <a:t> </a:t>
            </a:r>
            <a:r>
              <a:rPr lang="en-US" sz="2000" dirty="0">
                <a:solidFill>
                  <a:schemeClr val="bg1">
                    <a:lumMod val="50000"/>
                  </a:schemeClr>
                </a:solidFill>
                <a:latin typeface="Liberation Mono"/>
              </a:rPr>
              <a:t>. . .</a:t>
            </a:r>
          </a:p>
        </p:txBody>
      </p:sp>
      <p:sp>
        <p:nvSpPr>
          <p:cNvPr id="10" name="Rectangle 9"/>
          <p:cNvSpPr/>
          <p:nvPr/>
        </p:nvSpPr>
        <p:spPr>
          <a:xfrm>
            <a:off x="187370" y="3933056"/>
            <a:ext cx="4545540"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envelope </a:t>
            </a:r>
            <a:r>
              <a:rPr lang="en-IN" dirty="0">
                <a:solidFill>
                  <a:schemeClr val="accent5">
                    <a:lumMod val="75000"/>
                  </a:schemeClr>
                </a:solidFill>
                <a:latin typeface="Liberation Mono"/>
                <a:cs typeface="Arial" panose="020B0604020202020204" pitchFamily="34" charset="0"/>
              </a:rPr>
              <a:t>CROSS</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docs;</a:t>
            </a:r>
          </a:p>
        </p:txBody>
      </p:sp>
      <p:pic>
        <p:nvPicPr>
          <p:cNvPr id="2" name="Picture 1">
            <a:extLst>
              <a:ext uri="{FF2B5EF4-FFF2-40B4-BE49-F238E27FC236}">
                <a16:creationId xmlns:a16="http://schemas.microsoft.com/office/drawing/2014/main" id="{142FFB09-74F7-468D-A126-1C8409FE6939}"/>
              </a:ext>
            </a:extLst>
          </p:cNvPr>
          <p:cNvPicPr>
            <a:picLocks noChangeAspect="1"/>
          </p:cNvPicPr>
          <p:nvPr/>
        </p:nvPicPr>
        <p:blipFill>
          <a:blip r:embed="rId2"/>
          <a:stretch>
            <a:fillRect/>
          </a:stretch>
        </p:blipFill>
        <p:spPr>
          <a:xfrm>
            <a:off x="6933339" y="2159216"/>
            <a:ext cx="4835718" cy="2716235"/>
          </a:xfrm>
          <a:prstGeom prst="rect">
            <a:avLst/>
          </a:prstGeom>
        </p:spPr>
      </p:pic>
      <p:pic>
        <p:nvPicPr>
          <p:cNvPr id="6" name="Picture 5">
            <a:extLst>
              <a:ext uri="{FF2B5EF4-FFF2-40B4-BE49-F238E27FC236}">
                <a16:creationId xmlns:a16="http://schemas.microsoft.com/office/drawing/2014/main" id="{6DB13CF5-F0E3-4A15-BF73-0BA620B89CCD}"/>
              </a:ext>
            </a:extLst>
          </p:cNvPr>
          <p:cNvPicPr>
            <a:picLocks noChangeAspect="1"/>
          </p:cNvPicPr>
          <p:nvPr/>
        </p:nvPicPr>
        <p:blipFill>
          <a:blip r:embed="rId3"/>
          <a:stretch>
            <a:fillRect/>
          </a:stretch>
        </p:blipFill>
        <p:spPr>
          <a:xfrm>
            <a:off x="187370" y="4501323"/>
            <a:ext cx="4835718" cy="2024021"/>
          </a:xfrm>
          <a:prstGeom prst="rect">
            <a:avLst/>
          </a:prstGeom>
        </p:spPr>
      </p:pic>
      <p:pic>
        <p:nvPicPr>
          <p:cNvPr id="12" name="Picture 11">
            <a:extLst>
              <a:ext uri="{FF2B5EF4-FFF2-40B4-BE49-F238E27FC236}">
                <a16:creationId xmlns:a16="http://schemas.microsoft.com/office/drawing/2014/main" id="{3762B5C9-C641-4CB8-95CE-0731B3459938}"/>
              </a:ext>
            </a:extLst>
          </p:cNvPr>
          <p:cNvPicPr>
            <a:picLocks noChangeAspect="1"/>
          </p:cNvPicPr>
          <p:nvPr/>
        </p:nvPicPr>
        <p:blipFill>
          <a:blip r:embed="rId4"/>
          <a:stretch>
            <a:fillRect/>
          </a:stretch>
        </p:blipFill>
        <p:spPr>
          <a:xfrm>
            <a:off x="263352" y="2708920"/>
            <a:ext cx="1631871" cy="861757"/>
          </a:xfrm>
          <a:prstGeom prst="rect">
            <a:avLst/>
          </a:prstGeom>
        </p:spPr>
      </p:pic>
      <p:pic>
        <p:nvPicPr>
          <p:cNvPr id="13" name="Picture 12">
            <a:extLst>
              <a:ext uri="{FF2B5EF4-FFF2-40B4-BE49-F238E27FC236}">
                <a16:creationId xmlns:a16="http://schemas.microsoft.com/office/drawing/2014/main" id="{D33098D5-0306-4810-A3AF-7FC36C3D8E63}"/>
              </a:ext>
            </a:extLst>
          </p:cNvPr>
          <p:cNvPicPr>
            <a:picLocks noChangeAspect="1"/>
          </p:cNvPicPr>
          <p:nvPr/>
        </p:nvPicPr>
        <p:blipFill>
          <a:blip r:embed="rId5"/>
          <a:stretch>
            <a:fillRect/>
          </a:stretch>
        </p:blipFill>
        <p:spPr>
          <a:xfrm>
            <a:off x="3416362" y="2714141"/>
            <a:ext cx="2074685" cy="858875"/>
          </a:xfrm>
          <a:prstGeom prst="rect">
            <a:avLst/>
          </a:prstGeom>
        </p:spPr>
      </p:pic>
      <p:sp>
        <p:nvSpPr>
          <p:cNvPr id="15" name="TextBox 14">
            <a:extLst>
              <a:ext uri="{FF2B5EF4-FFF2-40B4-BE49-F238E27FC236}">
                <a16:creationId xmlns:a16="http://schemas.microsoft.com/office/drawing/2014/main" id="{867761B3-90F0-458A-9566-A6B4CF0C5B85}"/>
              </a:ext>
            </a:extLst>
          </p:cNvPr>
          <p:cNvSpPr txBox="1"/>
          <p:nvPr/>
        </p:nvSpPr>
        <p:spPr>
          <a:xfrm>
            <a:off x="191344" y="2298358"/>
            <a:ext cx="1501496" cy="338554"/>
          </a:xfrm>
          <a:prstGeom prst="rect">
            <a:avLst/>
          </a:prstGeom>
          <a:noFill/>
        </p:spPr>
        <p:txBody>
          <a:bodyPr wrap="square">
            <a:spAutoFit/>
          </a:bodyPr>
          <a:lstStyle/>
          <a:p>
            <a:r>
              <a:rPr lang="en-US" sz="1600" b="1" dirty="0">
                <a:latin typeface="Liberation Mono"/>
                <a:cs typeface="Arial" panose="020B0604020202020204" pitchFamily="34" charset="0"/>
              </a:rPr>
              <a:t>envelope </a:t>
            </a:r>
            <a:r>
              <a:rPr lang="en-US" sz="1600" b="1" dirty="0">
                <a:solidFill>
                  <a:srgbClr val="0077AA"/>
                </a:solidFill>
                <a:latin typeface="Liberation Mono"/>
                <a:ea typeface="Times New Roman" panose="02020603050405020304" pitchFamily="18" charset="0"/>
              </a:rPr>
              <a:t>Table </a:t>
            </a:r>
            <a:endParaRPr lang="en-IN" sz="1600" b="1" dirty="0"/>
          </a:p>
        </p:txBody>
      </p:sp>
      <p:sp>
        <p:nvSpPr>
          <p:cNvPr id="17" name="TextBox 16">
            <a:extLst>
              <a:ext uri="{FF2B5EF4-FFF2-40B4-BE49-F238E27FC236}">
                <a16:creationId xmlns:a16="http://schemas.microsoft.com/office/drawing/2014/main" id="{A1A5741E-0A85-47FF-8307-FDB315185836}"/>
              </a:ext>
            </a:extLst>
          </p:cNvPr>
          <p:cNvSpPr txBox="1"/>
          <p:nvPr/>
        </p:nvSpPr>
        <p:spPr>
          <a:xfrm>
            <a:off x="3340380" y="2298358"/>
            <a:ext cx="1171444" cy="338554"/>
          </a:xfrm>
          <a:prstGeom prst="rect">
            <a:avLst/>
          </a:prstGeom>
          <a:noFill/>
        </p:spPr>
        <p:txBody>
          <a:bodyPr wrap="square">
            <a:spAutoFit/>
          </a:bodyPr>
          <a:lstStyle/>
          <a:p>
            <a:r>
              <a:rPr lang="en-US" sz="1600" b="1" dirty="0">
                <a:latin typeface="Liberation Mono"/>
                <a:cs typeface="Arial" panose="020B0604020202020204" pitchFamily="34" charset="0"/>
              </a:rPr>
              <a:t>docs </a:t>
            </a:r>
            <a:r>
              <a:rPr lang="en-US" sz="1600" b="1" dirty="0">
                <a:solidFill>
                  <a:srgbClr val="0077AA"/>
                </a:solidFill>
                <a:latin typeface="Liberation Mono"/>
                <a:ea typeface="Times New Roman" panose="02020603050405020304" pitchFamily="18" charset="0"/>
              </a:rPr>
              <a:t>Table </a:t>
            </a:r>
            <a:endParaRPr lang="en-IN" sz="1600" b="1" dirty="0"/>
          </a:p>
        </p:txBody>
      </p:sp>
    </p:spTree>
    <p:extLst>
      <p:ext uri="{BB962C8B-B14F-4D97-AF65-F5344CB8AC3E}">
        <p14:creationId xmlns:p14="http://schemas.microsoft.com/office/powerpoint/2010/main" val="32471803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199141" y="2114582"/>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equi join</a:t>
            </a:r>
          </a:p>
        </p:txBody>
      </p:sp>
      <p:pic>
        <p:nvPicPr>
          <p:cNvPr id="4" name="Picture 3">
            <a:extLst>
              <a:ext uri="{FF2B5EF4-FFF2-40B4-BE49-F238E27FC236}">
                <a16:creationId xmlns:a16="http://schemas.microsoft.com/office/drawing/2014/main" id="{D71FC329-17AC-4EDB-A885-C3835D125185}"/>
              </a:ext>
            </a:extLst>
          </p:cNvPr>
          <p:cNvPicPr>
            <a:picLocks noChangeAspect="1"/>
          </p:cNvPicPr>
          <p:nvPr/>
        </p:nvPicPr>
        <p:blipFill>
          <a:blip r:embed="rId2" cstate="print"/>
          <a:stretch>
            <a:fillRect/>
          </a:stretch>
        </p:blipFill>
        <p:spPr>
          <a:xfrm>
            <a:off x="1524000" y="188640"/>
            <a:ext cx="9144000" cy="1981200"/>
          </a:xfrm>
          <a:prstGeom prst="rect">
            <a:avLst/>
          </a:prstGeom>
        </p:spPr>
      </p:pic>
      <p:sp>
        <p:nvSpPr>
          <p:cNvPr id="6" name="Rectangle 5">
            <a:extLst>
              <a:ext uri="{FF2B5EF4-FFF2-40B4-BE49-F238E27FC236}">
                <a16:creationId xmlns:a16="http://schemas.microsoft.com/office/drawing/2014/main" id="{ACC523C7-43BF-4A5C-861C-7415E663E131}"/>
              </a:ext>
            </a:extLst>
          </p:cNvPr>
          <p:cNvSpPr/>
          <p:nvPr/>
        </p:nvSpPr>
        <p:spPr>
          <a:xfrm>
            <a:off x="407368" y="3283866"/>
            <a:ext cx="11305256" cy="163121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An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 </a:t>
            </a:r>
            <a:r>
              <a:rPr lang="en-US" sz="2000" dirty="0">
                <a:latin typeface="Palatino Linotype" panose="02040502050505030304" pitchFamily="18" charset="0"/>
                <a:cs typeface="Segoe UI Light" panose="020B0502040204020203" pitchFamily="34" charset="0"/>
              </a:rPr>
              <a:t> is a join with a join condition containing an equality operator.  An equijoin returns only those rows that have equivalent values for the specified columns. Rows that match remain in the result, those that don't are rejected. The match condition is commonly called the </a:t>
            </a:r>
            <a:r>
              <a:rPr lang="en-US" sz="2000" b="1" dirty="0">
                <a:latin typeface="Palatino Linotype" panose="02040502050505030304" pitchFamily="18" charset="0"/>
                <a:cs typeface="Segoe UI Light" panose="020B0502040204020203" pitchFamily="34" charset="0"/>
              </a:rPr>
              <a:t>join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condition</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equi</a:t>
            </a:r>
            <a:r>
              <a:rPr lang="en-US" sz="2000" dirty="0">
                <a:latin typeface="Palatino Linotype" panose="02040502050505030304" pitchFamily="18" charset="0"/>
                <a:cs typeface="Segoe UI Light" panose="020B0502040204020203" pitchFamily="34" charset="0"/>
              </a:rPr>
              <a:t> </a:t>
            </a:r>
            <a:r>
              <a:rPr lang="en-US" sz="2000" b="1" dirty="0">
                <a:latin typeface="Palatino Linotype" panose="02040502050505030304" pitchFamily="18" charset="0"/>
                <a:cs typeface="Segoe UI Light" panose="020B0502040204020203" pitchFamily="34" charset="0"/>
              </a:rPr>
              <a:t>join / Inner Join</a:t>
            </a:r>
            <a:r>
              <a:rPr lang="en-IN" sz="2000" dirty="0">
                <a:latin typeface="Palatino Linotype" panose="02040502050505030304" pitchFamily="18" charset="0"/>
                <a:cs typeface="Segoe UI Light" panose="020B0502040204020203" pitchFamily="34" charset="0"/>
              </a:rPr>
              <a:t> returns rows when there is at least one match in both tables.</a:t>
            </a:r>
            <a:endParaRPr lang="en-US" sz="2000" dirty="0">
              <a:latin typeface="Palatino Linotype" panose="02040502050505030304" pitchFamily="18" charset="0"/>
              <a:cs typeface="Segoe UI Light" panose="020B0502040204020203" pitchFamily="34" charset="0"/>
            </a:endParaRPr>
          </a:p>
        </p:txBody>
      </p:sp>
      <p:grpSp>
        <p:nvGrpSpPr>
          <p:cNvPr id="5" name="Group 4">
            <a:extLst>
              <a:ext uri="{FF2B5EF4-FFF2-40B4-BE49-F238E27FC236}">
                <a16:creationId xmlns:a16="http://schemas.microsoft.com/office/drawing/2014/main" id="{83AD5093-709B-B873-1847-EA742D695B2B}"/>
              </a:ext>
            </a:extLst>
          </p:cNvPr>
          <p:cNvGrpSpPr/>
          <p:nvPr/>
        </p:nvGrpSpPr>
        <p:grpSpPr>
          <a:xfrm>
            <a:off x="407368" y="5169966"/>
            <a:ext cx="11305256" cy="923330"/>
            <a:chOff x="407368" y="5169966"/>
            <a:chExt cx="11305256" cy="923330"/>
          </a:xfrm>
        </p:grpSpPr>
        <p:sp>
          <p:nvSpPr>
            <p:cNvPr id="3" name="TextBox 2">
              <a:extLst>
                <a:ext uri="{FF2B5EF4-FFF2-40B4-BE49-F238E27FC236}">
                  <a16:creationId xmlns:a16="http://schemas.microsoft.com/office/drawing/2014/main" id="{FD95D98B-69B7-FF9E-75A6-72EF34B621A6}"/>
                </a:ext>
              </a:extLst>
            </p:cNvPr>
            <p:cNvSpPr txBox="1"/>
            <p:nvPr/>
          </p:nvSpPr>
          <p:spPr>
            <a:xfrm>
              <a:off x="407368" y="5169966"/>
              <a:ext cx="11305256" cy="923330"/>
            </a:xfrm>
            <a:prstGeom prst="rect">
              <a:avLst/>
            </a:prstGeom>
            <a:noFill/>
          </p:spPr>
          <p:txBody>
            <a:bodyPr wrap="square">
              <a:spAutoFit/>
            </a:bodyPr>
            <a:lstStyle/>
            <a:p>
              <a:r>
                <a:rPr lang="en-IN" dirty="0">
                  <a:latin typeface="Palatino Linotype" panose="02040502050505030304" pitchFamily="18" charset="0"/>
                </a:rPr>
                <a:t>The result of R(A</a:t>
              </a:r>
              <a:r>
                <a:rPr lang="en-IN" baseline="-25000" dirty="0">
                  <a:latin typeface="Palatino Linotype" panose="02040502050505030304" pitchFamily="18" charset="0"/>
                </a:rPr>
                <a:t>1</a:t>
              </a:r>
              <a:r>
                <a:rPr lang="en-IN" dirty="0">
                  <a:latin typeface="Palatino Linotype" panose="02040502050505030304" pitchFamily="18" charset="0"/>
                </a:rPr>
                <a:t>, A</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A</a:t>
              </a:r>
              <a:r>
                <a:rPr lang="en-IN" baseline="-25000" dirty="0">
                  <a:latin typeface="Palatino Linotype" panose="02040502050505030304" pitchFamily="18" charset="0"/>
                </a:rPr>
                <a:t>n</a:t>
              </a:r>
              <a:r>
                <a:rPr lang="en-IN" dirty="0">
                  <a:latin typeface="Palatino Linotype" panose="02040502050505030304" pitchFamily="18" charset="0"/>
                </a:rPr>
                <a:t>)          </a:t>
              </a:r>
              <a:r>
                <a:rPr lang="en-IN" baseline="-25000" dirty="0">
                  <a:latin typeface="Palatino Linotype" panose="02040502050505030304" pitchFamily="18" charset="0"/>
                </a:rPr>
                <a:t>&lt;join condition&gt; </a:t>
              </a:r>
              <a:r>
                <a:rPr lang="en-IN" dirty="0">
                  <a:latin typeface="Palatino Linotype" panose="02040502050505030304" pitchFamily="18" charset="0"/>
                </a:rPr>
                <a:t>S(B</a:t>
              </a:r>
              <a:r>
                <a:rPr lang="en-IN" baseline="-25000" dirty="0">
                  <a:latin typeface="Palatino Linotype" panose="02040502050505030304" pitchFamily="18" charset="0"/>
                </a:rPr>
                <a:t>1</a:t>
              </a:r>
              <a:r>
                <a:rPr lang="en-IN" dirty="0">
                  <a:latin typeface="Palatino Linotype" panose="02040502050505030304" pitchFamily="18" charset="0"/>
                </a:rPr>
                <a:t>, B</a:t>
              </a:r>
              <a:r>
                <a:rPr lang="en-IN" baseline="-25000" dirty="0">
                  <a:latin typeface="Palatino Linotype" panose="02040502050505030304" pitchFamily="18" charset="0"/>
                </a:rPr>
                <a:t>2</a:t>
              </a:r>
              <a:r>
                <a:rPr lang="en-IN" dirty="0">
                  <a:latin typeface="Palatino Linotype" panose="02040502050505030304" pitchFamily="18" charset="0"/>
                </a:rPr>
                <a:t>, </a:t>
              </a:r>
              <a:r>
                <a:rPr lang="en-US"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 B</a:t>
              </a:r>
              <a:r>
                <a:rPr lang="en-IN" baseline="-25000" dirty="0">
                  <a:latin typeface="Palatino Linotype" panose="02040502050505030304" pitchFamily="18" charset="0"/>
                </a:rPr>
                <a:t>m</a:t>
              </a:r>
              <a:r>
                <a:rPr lang="en-IN" dirty="0">
                  <a:latin typeface="Palatino Linotype" panose="02040502050505030304" pitchFamily="18" charset="0"/>
                </a:rPr>
                <a:t>) is a relation Q with degree </a:t>
              </a:r>
              <a:r>
                <a:rPr lang="en-IN" b="1" dirty="0">
                  <a:latin typeface="Palatino Linotype" panose="02040502050505030304" pitchFamily="18" charset="0"/>
                </a:rPr>
                <a:t>n + m </a:t>
              </a:r>
              <a:r>
                <a:rPr lang="en-IN" dirty="0">
                  <a:latin typeface="Palatino Linotype" panose="02040502050505030304" pitchFamily="18" charset="0"/>
                </a:rPr>
                <a:t>attributes </a:t>
              </a:r>
              <a:r>
                <a:rPr lang="en-IN" b="1" dirty="0">
                  <a:latin typeface="Palatino Linotype" panose="02040502050505030304" pitchFamily="18" charset="0"/>
                </a:rPr>
                <a:t>Q(A</a:t>
              </a:r>
              <a:r>
                <a:rPr lang="en-IN" b="1" baseline="-25000" dirty="0">
                  <a:latin typeface="Palatino Linotype" panose="02040502050505030304" pitchFamily="18" charset="0"/>
                </a:rPr>
                <a:t>1</a:t>
              </a:r>
              <a:r>
                <a:rPr lang="en-IN" b="1" dirty="0">
                  <a:latin typeface="Palatino Linotype" panose="02040502050505030304" pitchFamily="18" charset="0"/>
                </a:rPr>
                <a:t>, A</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A</a:t>
              </a:r>
              <a:r>
                <a:rPr lang="en-IN" b="1" baseline="-25000" dirty="0">
                  <a:latin typeface="Palatino Linotype" panose="02040502050505030304" pitchFamily="18" charset="0"/>
                </a:rPr>
                <a:t>n </a:t>
              </a:r>
              <a:r>
                <a:rPr lang="en-IN" b="1" dirty="0">
                  <a:latin typeface="Palatino Linotype" panose="02040502050505030304" pitchFamily="18" charset="0"/>
                </a:rPr>
                <a:t>, B</a:t>
              </a:r>
              <a:r>
                <a:rPr lang="en-IN" b="1" baseline="-25000" dirty="0">
                  <a:latin typeface="Palatino Linotype" panose="02040502050505030304" pitchFamily="18" charset="0"/>
                </a:rPr>
                <a:t>1</a:t>
              </a:r>
              <a:r>
                <a:rPr lang="en-IN" b="1" dirty="0">
                  <a:latin typeface="Palatino Linotype" panose="02040502050505030304" pitchFamily="18" charset="0"/>
                </a:rPr>
                <a:t>, B</a:t>
              </a:r>
              <a:r>
                <a:rPr lang="en-IN" b="1" baseline="-25000" dirty="0">
                  <a:latin typeface="Palatino Linotype" panose="02040502050505030304" pitchFamily="18" charset="0"/>
                </a:rPr>
                <a:t>2</a:t>
              </a:r>
              <a:r>
                <a:rPr lang="en-IN" b="1" dirty="0">
                  <a:latin typeface="Palatino Linotype" panose="02040502050505030304" pitchFamily="18" charset="0"/>
                </a:rPr>
                <a:t>, </a:t>
              </a:r>
              <a:r>
                <a:rPr lang="en-US" b="1" dirty="0">
                  <a:solidFill>
                    <a:schemeClr val="bg1">
                      <a:lumMod val="50000"/>
                    </a:schemeClr>
                  </a:solidFill>
                  <a:latin typeface="Palatino Linotype" panose="02040502050505030304" pitchFamily="18" charset="0"/>
                </a:rPr>
                <a:t>. . .</a:t>
              </a:r>
              <a:r>
                <a:rPr lang="en-IN" b="1" dirty="0">
                  <a:latin typeface="Palatino Linotype" panose="02040502050505030304" pitchFamily="18" charset="0"/>
                </a:rPr>
                <a:t> , B</a:t>
              </a:r>
              <a:r>
                <a:rPr lang="en-IN" b="1" baseline="-25000" dirty="0">
                  <a:latin typeface="Palatino Linotype" panose="02040502050505030304" pitchFamily="18" charset="0"/>
                </a:rPr>
                <a:t>m</a:t>
              </a:r>
              <a:r>
                <a:rPr lang="en-IN" b="1" dirty="0">
                  <a:latin typeface="Palatino Linotype" panose="02040502050505030304" pitchFamily="18" charset="0"/>
                </a:rPr>
                <a:t>), in that order</a:t>
              </a:r>
              <a:r>
                <a:rPr lang="en-IN" dirty="0">
                  <a:latin typeface="Palatino Linotype" panose="02040502050505030304" pitchFamily="18" charset="0"/>
                </a:rPr>
                <a:t>. </a:t>
              </a:r>
              <a:r>
                <a:rPr lang="en-US" dirty="0">
                  <a:latin typeface="Palatino Linotype" panose="02040502050505030304" pitchFamily="18" charset="0"/>
                </a:rPr>
                <a:t>Q has one tuple for each combination of tuples—one from R and one from S—whenever the combination satisfies the join condition.</a:t>
              </a:r>
              <a:endParaRPr lang="en-IN" dirty="0">
                <a:latin typeface="Palatino Linotype" panose="02040502050505030304" pitchFamily="18" charset="0"/>
              </a:endParaRPr>
            </a:p>
          </p:txBody>
        </p:sp>
        <p:sp>
          <p:nvSpPr>
            <p:cNvPr id="9" name="Flowchart: Collate 8">
              <a:extLst>
                <a:ext uri="{FF2B5EF4-FFF2-40B4-BE49-F238E27FC236}">
                  <a16:creationId xmlns:a16="http://schemas.microsoft.com/office/drawing/2014/main" id="{84DCBDDD-3FF5-03E0-A9F9-5575FC44E390}"/>
                </a:ext>
              </a:extLst>
            </p:cNvPr>
            <p:cNvSpPr/>
            <p:nvPr/>
          </p:nvSpPr>
          <p:spPr>
            <a:xfrm rot="16200000">
              <a:off x="3828618" y="5266426"/>
              <a:ext cx="142275" cy="216024"/>
            </a:xfrm>
            <a:prstGeom prst="flowChartCol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79376" y="764704"/>
            <a:ext cx="11233248" cy="646331"/>
          </a:xfrm>
          <a:prstGeom prst="rect">
            <a:avLst/>
          </a:prstGeom>
        </p:spPr>
        <p:txBody>
          <a:bodyPr wrap="square">
            <a:spAutoFit/>
          </a:bodyPr>
          <a:lstStyle/>
          <a:p>
            <a:r>
              <a:rPr lang="en-US" dirty="0">
                <a:latin typeface="Palatino Linotype" panose="02040502050505030304" pitchFamily="18" charset="0"/>
              </a:rPr>
              <a:t>The following table illustrates the inner join of two tables </a:t>
            </a:r>
            <a:r>
              <a:rPr lang="en-US" b="1" i="1" dirty="0">
                <a:latin typeface="Palatino Linotype" panose="02040502050505030304" pitchFamily="18" charset="0"/>
              </a:rPr>
              <a:t>r</a:t>
            </a:r>
            <a:r>
              <a:rPr lang="en-US" baseline="-25000" dirty="0">
                <a:latin typeface="Palatino Linotype" panose="02040502050505030304" pitchFamily="18" charset="0"/>
              </a:rPr>
              <a:t>1</a:t>
            </a:r>
            <a:r>
              <a:rPr lang="en-US" dirty="0">
                <a:latin typeface="Palatino Linotype" panose="02040502050505030304" pitchFamily="18" charset="0"/>
              </a:rPr>
              <a:t>(AC-1, AC-2, AC-3, AC-4, AC-5) and </a:t>
            </a:r>
            <a:r>
              <a:rPr lang="en-US" b="1" i="1" dirty="0">
                <a:latin typeface="Palatino Linotype" panose="02040502050505030304" pitchFamily="18" charset="0"/>
              </a:rPr>
              <a:t>r</a:t>
            </a:r>
            <a:r>
              <a:rPr lang="en-US" baseline="-25000" dirty="0">
                <a:latin typeface="Palatino Linotype" panose="02040502050505030304" pitchFamily="18" charset="0"/>
              </a:rPr>
              <a:t>2</a:t>
            </a:r>
            <a:r>
              <a:rPr lang="en-US" dirty="0">
                <a:latin typeface="Palatino Linotype" panose="02040502050505030304" pitchFamily="18" charset="0"/>
              </a:rPr>
              <a:t>(C-1, C-2, C-3, C-4). The result includes rows: (2,A), (3,B), and (4,C) as they have the same patterns.</a:t>
            </a:r>
          </a:p>
        </p:txBody>
      </p:sp>
      <p:pic>
        <p:nvPicPr>
          <p:cNvPr id="23" name="Picture 22"/>
          <p:cNvPicPr>
            <a:picLocks noChangeAspect="1"/>
          </p:cNvPicPr>
          <p:nvPr/>
        </p:nvPicPr>
        <p:blipFill>
          <a:blip r:embed="rId2"/>
          <a:stretch>
            <a:fillRect/>
          </a:stretch>
        </p:blipFill>
        <p:spPr>
          <a:xfrm>
            <a:off x="503040" y="1841315"/>
            <a:ext cx="11137576" cy="4612021"/>
          </a:xfrm>
          <a:prstGeom prst="rect">
            <a:avLst/>
          </a:prstGeom>
        </p:spPr>
      </p:pic>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equi join example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964463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inner join</a:t>
            </a:r>
          </a:p>
        </p:txBody>
      </p:sp>
      <p:sp>
        <p:nvSpPr>
          <p:cNvPr id="3" name="Rectangle 2"/>
          <p:cNvSpPr/>
          <p:nvPr/>
        </p:nvSpPr>
        <p:spPr>
          <a:xfrm>
            <a:off x="407368" y="3283866"/>
            <a:ext cx="11305256" cy="707886"/>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The inner join is one of the most commonly used joins in SQL. The inner join clause allows you to query data from two or more related tables.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cstate="print"/>
          <a:stretch>
            <a:fillRect/>
          </a:stretch>
        </p:blipFill>
        <p:spPr>
          <a:xfrm>
            <a:off x="4750002" y="5377071"/>
            <a:ext cx="7416824" cy="1480928"/>
          </a:xfrm>
          <a:prstGeom prst="rect">
            <a:avLst/>
          </a:prstGeom>
        </p:spPr>
      </p:pic>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inner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335360" y="838201"/>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335360" y="1628800"/>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ON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12" name="Rectangle 11"/>
          <p:cNvSpPr/>
          <p:nvPr/>
        </p:nvSpPr>
        <p:spPr>
          <a:xfrm>
            <a:off x="335360" y="76200"/>
            <a:ext cx="5760640" cy="646331"/>
          </a:xfrm>
          <a:prstGeom prst="rect">
            <a:avLst/>
          </a:prstGeom>
          <a:solidFill>
            <a:srgbClr val="FEFAE8"/>
          </a:solidFill>
        </p:spPr>
        <p:txBody>
          <a:bodyPr wrap="square">
            <a:spAutoFit/>
          </a:bodyPr>
          <a:lstStyle/>
          <a:p>
            <a:r>
              <a:rPr lang="en-IN" dirty="0">
                <a:solidFill>
                  <a:schemeClr val="tx1">
                    <a:lumMod val="75000"/>
                    <a:lumOff val="25000"/>
                  </a:schemeClr>
                </a:solidFill>
                <a:latin typeface="Arial" panose="020B0604020202020204" pitchFamily="34" charset="0"/>
                <a:cs typeface="Arial" panose="020B0604020202020204" pitchFamily="34" charset="0"/>
              </a:rPr>
              <a:t>INNER JOIN returns rows when there is at least one match in both tables.</a:t>
            </a:r>
          </a:p>
        </p:txBody>
      </p:sp>
      <p:sp>
        <p:nvSpPr>
          <p:cNvPr id="3" name="Rectangle 2"/>
          <p:cNvSpPr/>
          <p:nvPr/>
        </p:nvSpPr>
        <p:spPr>
          <a:xfrm>
            <a:off x="263352" y="2132856"/>
            <a:ext cx="1137726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a:t>
            </a:r>
            <a:r>
              <a:rPr lang="en-US" dirty="0">
                <a:latin typeface="Liberation Mono"/>
                <a:cs typeface="Arial" panose="020B0604020202020204" pitchFamily="34" charset="0"/>
              </a:rPr>
              <a:t> employee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INNER</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cs typeface="Arial" panose="020B0604020202020204" pitchFamily="34" charset="0"/>
              </a:rPr>
              <a:t>JOIN</a:t>
            </a:r>
            <a:r>
              <a:rPr lang="en-US" dirty="0">
                <a:latin typeface="Liberation Mono"/>
                <a:cs typeface="Arial" panose="020B0604020202020204" pitchFamily="34" charset="0"/>
              </a:rPr>
              <a:t> qualification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ON</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emp</a:t>
            </a:r>
            <a:r>
              <a:rPr lang="en-US" dirty="0">
                <a:latin typeface="Liberation Mono"/>
                <a:cs typeface="Arial" panose="020B0604020202020204" pitchFamily="34" charset="0"/>
              </a:rPr>
              <a:t>.id </a:t>
            </a:r>
            <a:r>
              <a:rPr lang="en-US" dirty="0">
                <a:solidFill>
                  <a:schemeClr val="accent5">
                    <a:lumMod val="75000"/>
                  </a:schemeClr>
                </a:solidFill>
                <a:latin typeface="Liberation Mono"/>
              </a:rPr>
              <a:t>=</a:t>
            </a:r>
            <a:r>
              <a:rPr lang="en-US" dirty="0">
                <a:latin typeface="Liberation Mono"/>
                <a:cs typeface="Arial" panose="020B0604020202020204" pitchFamily="34" charset="0"/>
              </a:rPr>
              <a:t> </a:t>
            </a:r>
            <a:r>
              <a:rPr lang="en-US" dirty="0">
                <a:solidFill>
                  <a:schemeClr val="tx1">
                    <a:lumMod val="50000"/>
                    <a:lumOff val="50000"/>
                  </a:schemeClr>
                </a:solidFill>
                <a:latin typeface="Liberation Mono"/>
                <a:cs typeface="Arial" panose="020B0604020202020204" pitchFamily="34" charset="0"/>
              </a:rPr>
              <a:t>quali</a:t>
            </a:r>
            <a:r>
              <a:rPr lang="en-US" dirty="0">
                <a:latin typeface="Liberation Mono"/>
                <a:cs typeface="Arial" panose="020B0604020202020204" pitchFamily="34" charset="0"/>
              </a:rPr>
              <a:t>.employeeid;</a:t>
            </a:r>
          </a:p>
        </p:txBody>
      </p:sp>
    </p:spTree>
    <p:extLst>
      <p:ext uri="{BB962C8B-B14F-4D97-AF65-F5344CB8AC3E}">
        <p14:creationId xmlns:p14="http://schemas.microsoft.com/office/powerpoint/2010/main" val="41596499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natural join</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natural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1124744"/>
            <a:ext cx="10400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91344" y="1657794"/>
            <a:ext cx="89916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 </a:t>
            </a:r>
            <a:r>
              <a:rPr lang="en-US" sz="2000" dirty="0">
                <a:solidFill>
                  <a:srgbClr val="0077AA"/>
                </a:solidFill>
                <a:uFill>
                  <a:solidFill>
                    <a:srgbClr val="FF0000"/>
                  </a:solidFill>
                </a:uFill>
                <a:latin typeface="Liberation Mono"/>
              </a:rPr>
              <a:t>NATURAL [INNER]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endParaRPr lang="en-US" sz="2000" dirty="0">
              <a:solidFill>
                <a:srgbClr val="0077AA"/>
              </a:solidFill>
              <a:latin typeface="Liberation Mono"/>
            </a:endParaRPr>
          </a:p>
        </p:txBody>
      </p:sp>
      <p:sp>
        <p:nvSpPr>
          <p:cNvPr id="8" name="Rectangle 7"/>
          <p:cNvSpPr/>
          <p:nvPr/>
        </p:nvSpPr>
        <p:spPr>
          <a:xfrm>
            <a:off x="191344" y="227823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NATURAL</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a:t>
            </a:r>
          </a:p>
        </p:txBody>
      </p:sp>
      <p:sp>
        <p:nvSpPr>
          <p:cNvPr id="11" name="Rectangle 10"/>
          <p:cNvSpPr/>
          <p:nvPr/>
        </p:nvSpPr>
        <p:spPr>
          <a:xfrm>
            <a:off x="191344" y="2798768"/>
            <a:ext cx="11665296" cy="175432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must be of the same name.</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columns datatype may differ.</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91344" y="5788195"/>
            <a:ext cx="6700553" cy="646331"/>
          </a:xfrm>
          <a:prstGeom prst="rect">
            <a:avLst/>
          </a:prstGeom>
          <a:noFill/>
        </p:spPr>
        <p:txBody>
          <a:bodyPr wrap="square">
            <a:spAutoFit/>
          </a:bodyPr>
          <a:lstStyle/>
          <a:p>
            <a:r>
              <a:rPr lang="en-IN" b="1" dirty="0">
                <a:solidFill>
                  <a:schemeClr val="tx1">
                    <a:lumMod val="75000"/>
                    <a:lumOff val="25000"/>
                  </a:schemeClr>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263352" y="4715852"/>
            <a:ext cx="11665296" cy="369332"/>
          </a:xfrm>
          <a:prstGeom prst="rect">
            <a:avLst/>
          </a:prstGeom>
        </p:spPr>
        <p:txBody>
          <a:bodyPr wrap="square">
            <a:spAutoFit/>
          </a:bodyPr>
          <a:lstStyle/>
          <a:p>
            <a:r>
              <a:rPr lang="en-US" dirty="0">
                <a:solidFill>
                  <a:srgbClr val="006C86"/>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006C86"/>
                </a:solidFill>
                <a:latin typeface="Arial" pitchFamily="34" charset="0"/>
                <a:cs typeface="Arial" pitchFamily="34" charset="0"/>
              </a:rPr>
              <a:t>can be used with a </a:t>
            </a:r>
            <a:r>
              <a:rPr lang="en-US" b="1" dirty="0">
                <a:solidFill>
                  <a:srgbClr val="C74C49"/>
                </a:solidFill>
                <a:latin typeface="Arial" pitchFamily="34" charset="0"/>
                <a:cs typeface="Arial" pitchFamily="34" charset="0"/>
              </a:rPr>
              <a:t>LEFT OUTER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join</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or</a:t>
            </a:r>
            <a:r>
              <a:rPr lang="en-US" b="1" dirty="0">
                <a:solidFill>
                  <a:srgbClr val="006C86"/>
                </a:solidFill>
                <a:latin typeface="Arial" pitchFamily="34" charset="0"/>
                <a:cs typeface="Arial" pitchFamily="34" charset="0"/>
              </a:rPr>
              <a:t> </a:t>
            </a:r>
            <a:r>
              <a:rPr lang="en-US" dirty="0">
                <a:solidFill>
                  <a:srgbClr val="006C86"/>
                </a:solidFill>
                <a:latin typeface="Arial" pitchFamily="34" charset="0"/>
                <a:cs typeface="Arial" pitchFamily="34" charset="0"/>
              </a:rPr>
              <a:t>a</a:t>
            </a:r>
            <a:r>
              <a:rPr lang="en-US" b="1" dirty="0">
                <a:solidFill>
                  <a:srgbClr val="006C86"/>
                </a:solidFill>
                <a:latin typeface="Arial" pitchFamily="34" charset="0"/>
                <a:cs typeface="Arial" pitchFamily="34" charset="0"/>
              </a:rPr>
              <a:t> </a:t>
            </a:r>
            <a:r>
              <a:rPr lang="en-US" b="1" dirty="0">
                <a:solidFill>
                  <a:srgbClr val="C74C49"/>
                </a:solidFill>
                <a:latin typeface="Arial" pitchFamily="34" charset="0"/>
                <a:cs typeface="Arial" pitchFamily="34" charset="0"/>
              </a:rPr>
              <a:t>RIGHT OUTER </a:t>
            </a:r>
            <a:r>
              <a:rPr lang="en-US" dirty="0">
                <a:solidFill>
                  <a:srgbClr val="006C86"/>
                </a:solidFill>
                <a:latin typeface="Arial" pitchFamily="34" charset="0"/>
                <a:cs typeface="Arial" pitchFamily="34" charset="0"/>
              </a:rPr>
              <a:t>join.</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192" y="5643276"/>
            <a:ext cx="3539893" cy="936170"/>
          </a:xfrm>
          <a:prstGeom prst="rect">
            <a:avLst/>
          </a:prstGeom>
        </p:spPr>
      </p:pic>
      <p:sp>
        <p:nvSpPr>
          <p:cNvPr id="6" name="Rectangle 5"/>
          <p:cNvSpPr/>
          <p:nvPr/>
        </p:nvSpPr>
        <p:spPr>
          <a:xfrm>
            <a:off x="191344" y="205051"/>
            <a:ext cx="6336704" cy="584775"/>
          </a:xfrm>
          <a:prstGeom prst="rect">
            <a:avLst/>
          </a:prstGeom>
          <a:noFill/>
        </p:spPr>
        <p:txBody>
          <a:bodyPr wrap="square">
            <a:spAutoFit/>
          </a:bodyPr>
          <a:lstStyle/>
          <a:p>
            <a:r>
              <a:rPr lang="en-IN" sz="16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simple join</a:t>
            </a:r>
          </a:p>
        </p:txBody>
      </p:sp>
      <p:sp>
        <p:nvSpPr>
          <p:cNvPr id="3" name="Rectangle 2"/>
          <p:cNvSpPr/>
          <p:nvPr/>
        </p:nvSpPr>
        <p:spPr>
          <a:xfrm>
            <a:off x="2952728" y="3283866"/>
            <a:ext cx="6858048" cy="400110"/>
          </a:xfrm>
          <a:prstGeom prst="rect">
            <a:avLst/>
          </a:prstGeom>
        </p:spPr>
        <p:txBody>
          <a:bodyPr wrap="square">
            <a:spAutoFit/>
          </a:bodyPr>
          <a:lstStyle/>
          <a:p>
            <a:r>
              <a:rPr lang="en-US" sz="2000" dirty="0">
                <a:solidFill>
                  <a:schemeClr val="bg2">
                    <a:lumMod val="50000"/>
                  </a:schemeClr>
                </a:solidFill>
                <a:latin typeface="Palatino Linotype" panose="02040502050505030304" pitchFamily="18" charset="0"/>
                <a:cs typeface="Arial" pitchFamily="34" charset="0"/>
              </a:rPr>
              <a:t>TODO</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simple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560784"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560784" y="1307069"/>
            <a:ext cx="1079180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SIMPLE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USING</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a:t>
            </a:r>
          </a:p>
        </p:txBody>
      </p:sp>
      <p:sp>
        <p:nvSpPr>
          <p:cNvPr id="8" name="Rectangle 7"/>
          <p:cNvSpPr/>
          <p:nvPr/>
        </p:nvSpPr>
        <p:spPr>
          <a:xfrm>
            <a:off x="560784" y="2072044"/>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IN" dirty="0">
                <a:solidFill>
                  <a:schemeClr val="accent5">
                    <a:lumMod val="75000"/>
                  </a:schemeClr>
                </a:solidFill>
                <a:latin typeface="Liberation Mono"/>
                <a:cs typeface="Arial" panose="020B0604020202020204" pitchFamily="34" charset="0"/>
              </a:rPr>
              <a:t>SIMPLE</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latin typeface="Liberation Mono"/>
                <a:cs typeface="Arial" panose="020B0604020202020204" pitchFamily="34" charset="0"/>
              </a:rPr>
              <a:t> dept </a:t>
            </a:r>
            <a:r>
              <a:rPr lang="en-IN" dirty="0">
                <a:solidFill>
                  <a:srgbClr val="DD4A68"/>
                </a:solidFill>
                <a:latin typeface="Liberation Mono"/>
                <a:ea typeface="Times New Roman" panose="02020603050405020304" pitchFamily="18" charset="0"/>
              </a:rPr>
              <a:t>USING</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deptno</a:t>
            </a:r>
            <a:r>
              <a:rPr lang="en-IN" dirty="0">
                <a:solidFill>
                  <a:schemeClr val="bg1">
                    <a:lumMod val="65000"/>
                  </a:schemeClr>
                </a:solidFill>
                <a:latin typeface="Liberation Mono"/>
                <a:ea typeface="Times New Roman" panose="02020603050405020304" pitchFamily="18"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3785259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outer joins</a:t>
            </a:r>
          </a:p>
        </p:txBody>
      </p:sp>
      <p:sp>
        <p:nvSpPr>
          <p:cNvPr id="3" name="Rectangle 2"/>
          <p:cNvSpPr/>
          <p:nvPr/>
        </p:nvSpPr>
        <p:spPr>
          <a:xfrm>
            <a:off x="407368" y="3283866"/>
            <a:ext cx="11377264" cy="707886"/>
          </a:xfrm>
          <a:prstGeom prst="rect">
            <a:avLst/>
          </a:prstGeom>
        </p:spPr>
        <p:txBody>
          <a:bodyPr wrap="square">
            <a:spAutoFit/>
          </a:bodyPr>
          <a:lstStyle/>
          <a:p>
            <a:r>
              <a:rPr lang="en-US" sz="2000" b="0" i="0" dirty="0">
                <a:solidFill>
                  <a:srgbClr val="222222"/>
                </a:solidFill>
                <a:effectLst/>
                <a:latin typeface="Palatino Linotype" panose="02040502050505030304" pitchFamily="18" charset="0"/>
                <a:cs typeface="Segoe UI Light" panose="020B0502040204020203" pitchFamily="34" charset="0"/>
              </a:rPr>
              <a:t>In an outer join, along with rows that satisfy the matching criteria, we also include some or all rows that do not match the criteria.</a:t>
            </a:r>
            <a:endParaRPr lang="en-US" sz="2000" dirty="0">
              <a:solidFill>
                <a:schemeClr val="bg2">
                  <a:lumMod val="50000"/>
                </a:schemeClr>
              </a:solidFill>
              <a:latin typeface="Palatino Linotype" panose="02040502050505030304" pitchFamily="18" charset="0"/>
              <a:cs typeface="Segoe UI Light" panose="020B05020402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left outer join </a:t>
            </a:r>
            <a:endParaRPr lang="en-IN" sz="3200" i="1" dirty="0">
              <a:solidFill>
                <a:srgbClr val="FF9900"/>
              </a:solidFill>
              <a:latin typeface="Arial" pitchFamily="34" charset="0"/>
              <a:cs typeface="Arial" pitchFamily="34" charset="0"/>
            </a:endParaRPr>
          </a:p>
        </p:txBody>
      </p:sp>
      <p:pic>
        <p:nvPicPr>
          <p:cNvPr id="41" name="Picture 40"/>
          <p:cNvPicPr>
            <a:picLocks noChangeAspect="1"/>
          </p:cNvPicPr>
          <p:nvPr/>
        </p:nvPicPr>
        <p:blipFill>
          <a:blip r:embed="rId2" cstate="print"/>
          <a:stretch>
            <a:fillRect/>
          </a:stretch>
        </p:blipFill>
        <p:spPr>
          <a:xfrm>
            <a:off x="335360" y="3645024"/>
            <a:ext cx="9096996" cy="1695884"/>
          </a:xfrm>
          <a:prstGeom prst="rect">
            <a:avLst/>
          </a:prstGeom>
        </p:spPr>
      </p:pic>
      <p:sp>
        <p:nvSpPr>
          <p:cNvPr id="42" name="Rectangle 41"/>
          <p:cNvSpPr/>
          <p:nvPr/>
        </p:nvSpPr>
        <p:spPr>
          <a:xfrm>
            <a:off x="335360" y="838200"/>
            <a:ext cx="1152128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with the matching rows in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right side when there is no match.</a:t>
            </a:r>
          </a:p>
        </p:txBody>
      </p:sp>
      <p:sp>
        <p:nvSpPr>
          <p:cNvPr id="43" name="Rectangle 42"/>
          <p:cNvSpPr/>
          <p:nvPr/>
        </p:nvSpPr>
        <p:spPr>
          <a:xfrm>
            <a:off x="335360" y="1761531"/>
            <a:ext cx="11521280"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LEFT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8FF30102-743E-4CB4-A104-F0539F9C2F43}"/>
              </a:ext>
            </a:extLst>
          </p:cNvPr>
          <p:cNvSpPr/>
          <p:nvPr/>
        </p:nvSpPr>
        <p:spPr>
          <a:xfrm>
            <a:off x="335360" y="2427172"/>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LEFT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138787949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right outer join</a:t>
            </a:r>
            <a:endParaRPr lang="en-IN" sz="3200" i="1" dirty="0">
              <a:solidFill>
                <a:srgbClr val="FF9900"/>
              </a:solidFill>
              <a:latin typeface="Arial" pitchFamily="34" charset="0"/>
              <a:cs typeface="Arial" pitchFamily="34" charset="0"/>
            </a:endParaRPr>
          </a:p>
        </p:txBody>
      </p:sp>
      <p:pic>
        <p:nvPicPr>
          <p:cNvPr id="32" name="Picture 31"/>
          <p:cNvPicPr>
            <a:picLocks noChangeAspect="1"/>
          </p:cNvPicPr>
          <p:nvPr/>
        </p:nvPicPr>
        <p:blipFill>
          <a:blip r:embed="rId2" cstate="print"/>
          <a:stretch>
            <a:fillRect/>
          </a:stretch>
        </p:blipFill>
        <p:spPr>
          <a:xfrm>
            <a:off x="311326" y="3887834"/>
            <a:ext cx="9067800" cy="1714500"/>
          </a:xfrm>
          <a:prstGeom prst="rect">
            <a:avLst/>
          </a:prstGeom>
        </p:spPr>
      </p:pic>
      <p:sp>
        <p:nvSpPr>
          <p:cNvPr id="34" name="Rectangle 33"/>
          <p:cNvSpPr/>
          <p:nvPr/>
        </p:nvSpPr>
        <p:spPr>
          <a:xfrm>
            <a:off x="335360" y="838200"/>
            <a:ext cx="1147450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2</a:t>
            </a:r>
            <a:r>
              <a:rPr lang="en-IN" dirty="0">
                <a:latin typeface="Arial" panose="020B0604020202020204" pitchFamily="34" charset="0"/>
                <a:cs typeface="Arial" panose="020B0604020202020204" pitchFamily="34" charset="0"/>
              </a:rPr>
              <a:t>), with the matching rows in the left table (</a:t>
            </a:r>
            <a:r>
              <a:rPr lang="en-IN" b="1" i="1" dirty="0">
                <a:latin typeface="Arial" panose="020B0604020202020204" pitchFamily="34" charset="0"/>
                <a:cs typeface="Arial" panose="020B0604020202020204" pitchFamily="34" charset="0"/>
              </a:rPr>
              <a:t>r</a:t>
            </a:r>
            <a:r>
              <a:rPr lang="en-IN" baseline="-25000"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The result is NULL in the left side table when there is no match.</a:t>
            </a:r>
          </a:p>
        </p:txBody>
      </p:sp>
      <p:sp>
        <p:nvSpPr>
          <p:cNvPr id="35" name="Rectangle 34"/>
          <p:cNvSpPr/>
          <p:nvPr/>
        </p:nvSpPr>
        <p:spPr>
          <a:xfrm>
            <a:off x="335360" y="1923872"/>
            <a:ext cx="11377264"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RIGHT [OUTER ] JOIN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 </a:t>
            </a:r>
            <a:r>
              <a:rPr lang="en-US" sz="2000" dirty="0">
                <a:solidFill>
                  <a:srgbClr val="0077AA"/>
                </a:solidFill>
                <a:uFill>
                  <a:solidFill>
                    <a:srgbClr val="FF0000"/>
                  </a:solidFill>
                </a:uFill>
                <a:latin typeface="Liberation Mono"/>
              </a:rPr>
              <a:t>ON</a:t>
            </a:r>
            <a:r>
              <a:rPr lang="en-US"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 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
        <p:nvSpPr>
          <p:cNvPr id="7" name="Rectangle 6">
            <a:extLst>
              <a:ext uri="{FF2B5EF4-FFF2-40B4-BE49-F238E27FC236}">
                <a16:creationId xmlns:a16="http://schemas.microsoft.com/office/drawing/2014/main" id="{D4B8948A-1A80-488F-80A5-5B7C9F568034}"/>
              </a:ext>
            </a:extLst>
          </p:cNvPr>
          <p:cNvSpPr/>
          <p:nvPr/>
        </p:nvSpPr>
        <p:spPr>
          <a:xfrm>
            <a:off x="335360" y="2627620"/>
            <a:ext cx="11377264" cy="369332"/>
          </a:xfrm>
          <a:prstGeom prst="rect">
            <a:avLst/>
          </a:prstGeom>
        </p:spPr>
        <p:txBody>
          <a:bodyPr wrap="square">
            <a:spAutoFit/>
          </a:bodyPr>
          <a:lstStyle/>
          <a:p>
            <a:r>
              <a:rPr lang="en-IN" dirty="0">
                <a:solidFill>
                  <a:srgbClr val="0077AA"/>
                </a:solidFill>
                <a:latin typeface="Liberation Mono"/>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rPr>
              <a:t>FROM</a:t>
            </a:r>
            <a:r>
              <a:rPr lang="en-IN" dirty="0">
                <a:latin typeface="Liberation Mono"/>
                <a:cs typeface="Arial" panose="020B0604020202020204" pitchFamily="34" charset="0"/>
              </a:rPr>
              <a:t> orders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RIGHT</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OUTER</a:t>
            </a:r>
            <a:r>
              <a:rPr lang="en-IN" dirty="0">
                <a:solidFill>
                  <a:srgbClr val="E0D612"/>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JOIN</a:t>
            </a:r>
            <a:r>
              <a:rPr lang="en-IN" dirty="0">
                <a:solidFill>
                  <a:srgbClr val="E0D612"/>
                </a:solidFill>
                <a:latin typeface="Liberation Mono"/>
                <a:cs typeface="Arial" panose="020B0604020202020204" pitchFamily="34" charset="0"/>
              </a:rPr>
              <a:t> </a:t>
            </a:r>
            <a:r>
              <a:rPr lang="en-IN" dirty="0">
                <a:latin typeface="Liberation Mono"/>
                <a:cs typeface="Arial" panose="020B0604020202020204" pitchFamily="34" charset="0"/>
              </a:rPr>
              <a:t>employee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 </a:t>
            </a:r>
            <a:r>
              <a:rPr lang="en-IN" dirty="0">
                <a:solidFill>
                  <a:srgbClr val="DD4A68"/>
                </a:solidFill>
                <a:latin typeface="Liberation Mono"/>
              </a:rPr>
              <a:t>ON</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emp</a:t>
            </a:r>
            <a:r>
              <a:rPr lang="en-IN" dirty="0">
                <a:latin typeface="Liberation Mono"/>
                <a:cs typeface="Arial" panose="020B0604020202020204" pitchFamily="34" charset="0"/>
              </a:rPr>
              <a:t>.id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chemeClr val="tx1">
                    <a:lumMod val="50000"/>
                    <a:lumOff val="50000"/>
                  </a:schemeClr>
                </a:solidFill>
                <a:latin typeface="Liberation Mono"/>
                <a:cs typeface="Arial" panose="020B0604020202020204" pitchFamily="34" charset="0"/>
              </a:rPr>
              <a:t>ord</a:t>
            </a:r>
            <a:r>
              <a:rPr lang="en-IN" dirty="0">
                <a:latin typeface="Liberation Mono"/>
                <a:cs typeface="Arial" panose="020B0604020202020204" pitchFamily="34" charset="0"/>
              </a:rPr>
              <a:t>.employeeid;</a:t>
            </a:r>
          </a:p>
        </p:txBody>
      </p:sp>
    </p:spTree>
    <p:extLst>
      <p:ext uri="{BB962C8B-B14F-4D97-AF65-F5344CB8AC3E}">
        <p14:creationId xmlns:p14="http://schemas.microsoft.com/office/powerpoint/2010/main" val="97814769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self joins</a:t>
            </a:r>
          </a:p>
        </p:txBody>
      </p:sp>
      <p:sp>
        <p:nvSpPr>
          <p:cNvPr id="3" name="Rectangle 2"/>
          <p:cNvSpPr/>
          <p:nvPr/>
        </p:nvSpPr>
        <p:spPr>
          <a:xfrm>
            <a:off x="2952728" y="3283866"/>
            <a:ext cx="6858048" cy="430887"/>
          </a:xfrm>
          <a:prstGeom prst="rect">
            <a:avLst/>
          </a:prstGeom>
        </p:spPr>
        <p:txBody>
          <a:bodyPr wrap="square">
            <a:spAutoFit/>
          </a:bodyPr>
          <a:lstStyle/>
          <a:p>
            <a:r>
              <a:rPr lang="en-US" sz="2200" dirty="0">
                <a:solidFill>
                  <a:schemeClr val="bg2">
                    <a:lumMod val="50000"/>
                  </a:schemeClr>
                </a:solidFill>
                <a:latin typeface="Arial" pitchFamily="34" charset="0"/>
                <a:cs typeface="Arial" pitchFamily="34" charset="0"/>
              </a:rPr>
              <a:t>TODO</a:t>
            </a:r>
          </a:p>
        </p:txBody>
      </p:sp>
      <p:sp>
        <p:nvSpPr>
          <p:cNvPr id="4" name="Rectangle 3"/>
          <p:cNvSpPr/>
          <p:nvPr/>
        </p:nvSpPr>
        <p:spPr>
          <a:xfrm>
            <a:off x="1666844" y="357167"/>
            <a:ext cx="6858048" cy="430887"/>
          </a:xfrm>
          <a:prstGeom prst="rect">
            <a:avLst/>
          </a:prstGeom>
        </p:spPr>
        <p:txBody>
          <a:bodyPr wrap="square">
            <a:spAutoFit/>
          </a:bodyPr>
          <a:lstStyle/>
          <a:p>
            <a:r>
              <a:rPr lang="en-US" sz="2200" dirty="0">
                <a:solidFill>
                  <a:schemeClr val="accent4">
                    <a:lumMod val="50000"/>
                  </a:schemeClr>
                </a:solidFill>
                <a:latin typeface="Arial" pitchFamily="34" charset="0"/>
                <a:cs typeface="Arial" pitchFamily="34" charset="0"/>
              </a:rPr>
              <a:t>TODO</a:t>
            </a:r>
          </a:p>
        </p:txBody>
      </p:sp>
    </p:spTree>
    <p:extLst>
      <p:ext uri="{BB962C8B-B14F-4D97-AF65-F5344CB8AC3E}">
        <p14:creationId xmlns:p14="http://schemas.microsoft.com/office/powerpoint/2010/main" val="413668776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joins – self join</a:t>
            </a:r>
            <a:endParaRPr lang="en-IN" sz="3200" i="1" dirty="0">
              <a:solidFill>
                <a:srgbClr val="FF9900"/>
              </a:solidFill>
              <a:latin typeface="Arial" pitchFamily="34" charset="0"/>
              <a:cs typeface="Arial" pitchFamily="34" charset="0"/>
            </a:endParaRPr>
          </a:p>
        </p:txBody>
      </p:sp>
      <p:sp>
        <p:nvSpPr>
          <p:cNvPr id="5" name="Rectangle 4"/>
          <p:cNvSpPr/>
          <p:nvPr/>
        </p:nvSpPr>
        <p:spPr>
          <a:xfrm>
            <a:off x="191344" y="838200"/>
            <a:ext cx="11809312"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91344" y="1916832"/>
            <a:ext cx="8991600" cy="400110"/>
          </a:xfrm>
          <a:prstGeom prst="rect">
            <a:avLst/>
          </a:prstGeom>
        </p:spPr>
        <p:txBody>
          <a:bodyPr wrap="square">
            <a:spAutoFit/>
          </a:bodyPr>
          <a:lstStyle/>
          <a:p>
            <a:r>
              <a:rPr lang="en-IN" sz="2000" dirty="0">
                <a:solidFill>
                  <a:srgbClr val="0077AA"/>
                </a:solidFill>
                <a:latin typeface="Liberation Mono"/>
              </a:rPr>
              <a:t>SELECT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US" sz="2000" dirty="0">
                <a:solidFill>
                  <a:srgbClr val="0077AA"/>
                </a:solidFill>
                <a:latin typeface="Liberation Mono"/>
                <a:cs typeface="Arial" panose="020B0604020202020204" pitchFamily="34" charset="0"/>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IN" sz="2000" dirty="0">
                <a:solidFill>
                  <a:srgbClr val="0077AA"/>
                </a:solidFill>
                <a:latin typeface="Liberation Mono"/>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latin typeface="Liberation Mono"/>
              </a:rPr>
              <a:t>,</a:t>
            </a:r>
            <a:r>
              <a:rPr lang="en-IN" sz="2000" dirty="0">
                <a:solidFill>
                  <a:srgbClr val="0077AA"/>
                </a:solidFill>
                <a:latin typeface="Liberation Mono"/>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  WHERE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x</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77AA"/>
                </a:solidFill>
                <a:latin typeface="Liberation Mono"/>
              </a:rPr>
              <a:t> =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y</a:t>
            </a:r>
            <a:r>
              <a:rPr lang="en-IN" sz="2000" dirty="0">
                <a:solidFill>
                  <a:srgbClr val="0077AA"/>
                </a:solidFill>
                <a:latin typeface="Liberation Mono"/>
              </a:rPr>
              <a:t>.</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7" name="Rectangle 6">
            <a:extLst>
              <a:ext uri="{FF2B5EF4-FFF2-40B4-BE49-F238E27FC236}">
                <a16:creationId xmlns:a16="http://schemas.microsoft.com/office/drawing/2014/main" id="{481AAC23-AB87-434A-A6EE-BFAD013A8792}"/>
              </a:ext>
            </a:extLst>
          </p:cNvPr>
          <p:cNvSpPr/>
          <p:nvPr/>
        </p:nvSpPr>
        <p:spPr>
          <a:xfrm>
            <a:off x="257696" y="3212976"/>
            <a:ext cx="11598943" cy="400110"/>
          </a:xfrm>
          <a:prstGeom prst="rect">
            <a:avLst/>
          </a:prstGeom>
        </p:spPr>
        <p:txBody>
          <a:bodyPr wrap="square">
            <a:spAutoFit/>
          </a:bodyPr>
          <a:lstStyle/>
          <a:p>
            <a:pPr algn="ctr"/>
            <a:r>
              <a:rPr lang="en-US" sz="2000" b="1" dirty="0">
                <a:solidFill>
                  <a:srgbClr val="222222"/>
                </a:solidFill>
                <a:latin typeface="Palatino Linotype" panose="02040502050505030304" pitchFamily="18" charset="0"/>
                <a:cs typeface="Segoe UI Light" panose="020B0502040204020203" pitchFamily="34" charset="0"/>
              </a:rPr>
              <a:t>Set operators</a:t>
            </a:r>
            <a:r>
              <a:rPr lang="en-US" sz="2000" dirty="0">
                <a:solidFill>
                  <a:srgbClr val="222222"/>
                </a:solidFill>
                <a:latin typeface="Palatino Linotype" panose="02040502050505030304" pitchFamily="18" charset="0"/>
                <a:cs typeface="Segoe UI Light" panose="020B0502040204020203" pitchFamily="34" charset="0"/>
              </a:rPr>
              <a:t> are used to join the results of two (or more) SELECT statements. </a:t>
            </a:r>
          </a:p>
        </p:txBody>
      </p:sp>
      <p:sp>
        <p:nvSpPr>
          <p:cNvPr id="9" name="Rectangle 8">
            <a:extLst>
              <a:ext uri="{FF2B5EF4-FFF2-40B4-BE49-F238E27FC236}">
                <a16:creationId xmlns:a16="http://schemas.microsoft.com/office/drawing/2014/main" id="{B8B8EFA4-FD7A-4CF6-ABA8-F65B473B2E7B}"/>
              </a:ext>
            </a:extLst>
          </p:cNvPr>
          <p:cNvSpPr/>
          <p:nvPr/>
        </p:nvSpPr>
        <p:spPr>
          <a:xfrm>
            <a:off x="262558" y="4782051"/>
            <a:ext cx="11305256" cy="1107996"/>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data type. (Not in MySQL)</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operation</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A369FBB9-5F6F-4ED7-8DFA-6633A0EE997C}"/>
              </a:ext>
            </a:extLst>
          </p:cNvPr>
          <p:cNvSpPr/>
          <p:nvPr/>
        </p:nvSpPr>
        <p:spPr>
          <a:xfrm>
            <a:off x="190550" y="980728"/>
            <a:ext cx="4177258"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UNION</a:t>
            </a:r>
            <a:r>
              <a:rPr lang="en-IN" sz="2000" dirty="0">
                <a:solidFill>
                  <a:srgbClr val="000000"/>
                </a:solidFill>
                <a:latin typeface="Liberation Mono"/>
                <a:cs typeface="Arial" panose="020B0604020202020204" pitchFamily="34" charset="0"/>
              </a:rPr>
              <a:t> </a:t>
            </a:r>
            <a:r>
              <a:rPr lang="en-IN" sz="2000" dirty="0">
                <a:solidFill>
                  <a:srgbClr val="999999"/>
                </a:solidFill>
                <a:latin typeface="Liberation Mono"/>
                <a:cs typeface="Arial" panose="020B0604020202020204" pitchFamily="34" charset="0"/>
              </a:rPr>
              <a:t>[</a:t>
            </a:r>
            <a:r>
              <a:rPr lang="en-IN" sz="2000" dirty="0">
                <a:solidFill>
                  <a:schemeClr val="accent4">
                    <a:lumMod val="50000"/>
                  </a:schemeClr>
                </a:solidFill>
                <a:latin typeface="Liberation Mono"/>
                <a:cs typeface="Arial" panose="020B0604020202020204" pitchFamily="34" charset="0"/>
              </a:rPr>
              <a:t>ALL</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11" name="Rectangle 10">
            <a:extLst>
              <a:ext uri="{FF2B5EF4-FFF2-40B4-BE49-F238E27FC236}">
                <a16:creationId xmlns:a16="http://schemas.microsoft.com/office/drawing/2014/main" id="{F9590813-CFDE-4636-BA1E-5753A9ABF1C2}"/>
              </a:ext>
            </a:extLst>
          </p:cNvPr>
          <p:cNvSpPr/>
          <p:nvPr/>
        </p:nvSpPr>
        <p:spPr>
          <a:xfrm>
            <a:off x="190550" y="47667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2" name="Rectangle 1">
            <a:extLst>
              <a:ext uri="{FF2B5EF4-FFF2-40B4-BE49-F238E27FC236}">
                <a16:creationId xmlns:a16="http://schemas.microsoft.com/office/drawing/2014/main" id="{0059ACD6-29B5-BA3E-E37F-8807CA74D9E1}"/>
              </a:ext>
            </a:extLst>
          </p:cNvPr>
          <p:cNvSpPr/>
          <p:nvPr/>
        </p:nvSpPr>
        <p:spPr>
          <a:xfrm>
            <a:off x="210300" y="1772816"/>
            <a:ext cx="11683894"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UNION</a:t>
            </a:r>
            <a:r>
              <a:rPr lang="en-US" dirty="0">
                <a:latin typeface="Liberation Mono"/>
                <a:cs typeface="Arial" panose="020B0604020202020204" pitchFamily="34" charset="0"/>
              </a:rPr>
              <a:t> </a:t>
            </a:r>
            <a:r>
              <a:rPr lang="en-US" dirty="0">
                <a:solidFill>
                  <a:schemeClr val="accent4">
                    <a:lumMod val="50000"/>
                  </a:schemeClr>
                </a:solidFill>
                <a:latin typeface="Liberation Mono"/>
              </a:rPr>
              <a:t>ALL</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3" name="Rectangle 2">
            <a:extLst>
              <a:ext uri="{FF2B5EF4-FFF2-40B4-BE49-F238E27FC236}">
                <a16:creationId xmlns:a16="http://schemas.microsoft.com/office/drawing/2014/main" id="{31081AF2-42CB-BBB9-64EA-B95A78D0D4D2}"/>
              </a:ext>
            </a:extLst>
          </p:cNvPr>
          <p:cNvSpPr/>
          <p:nvPr/>
        </p:nvSpPr>
        <p:spPr>
          <a:xfrm>
            <a:off x="190550" y="4139788"/>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INTERSECT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5" name="Rectangle 4">
            <a:extLst>
              <a:ext uri="{FF2B5EF4-FFF2-40B4-BE49-F238E27FC236}">
                <a16:creationId xmlns:a16="http://schemas.microsoft.com/office/drawing/2014/main" id="{95862DF8-8B28-CFFA-78D4-F071CEBC466B}"/>
              </a:ext>
            </a:extLst>
          </p:cNvPr>
          <p:cNvSpPr/>
          <p:nvPr/>
        </p:nvSpPr>
        <p:spPr>
          <a:xfrm>
            <a:off x="211355" y="3284984"/>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INTERSECT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6" name="Rectangle 5">
            <a:extLst>
              <a:ext uri="{FF2B5EF4-FFF2-40B4-BE49-F238E27FC236}">
                <a16:creationId xmlns:a16="http://schemas.microsoft.com/office/drawing/2014/main" id="{EFF1B05E-E52F-856D-6304-3E101B3CE6FC}"/>
              </a:ext>
            </a:extLst>
          </p:cNvPr>
          <p:cNvSpPr/>
          <p:nvPr/>
        </p:nvSpPr>
        <p:spPr>
          <a:xfrm>
            <a:off x="190550" y="2780928"/>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7" name="Rectangle 6">
            <a:extLst>
              <a:ext uri="{FF2B5EF4-FFF2-40B4-BE49-F238E27FC236}">
                <a16:creationId xmlns:a16="http://schemas.microsoft.com/office/drawing/2014/main" id="{3CE4B2C4-A6B5-B3A1-4911-EA7EBE05376A}"/>
              </a:ext>
            </a:extLst>
          </p:cNvPr>
          <p:cNvSpPr/>
          <p:nvPr/>
        </p:nvSpPr>
        <p:spPr>
          <a:xfrm>
            <a:off x="190550" y="5229200"/>
            <a:ext cx="5113362" cy="707886"/>
          </a:xfrm>
          <a:prstGeom prst="rect">
            <a:avLst/>
          </a:prstGeom>
        </p:spPr>
        <p:txBody>
          <a:bodyPr wrap="square">
            <a:spAutoFit/>
          </a:bodyPr>
          <a:lstStyle/>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r>
              <a:rPr lang="en-IN" sz="2000" dirty="0">
                <a:solidFill>
                  <a:schemeClr val="accent4">
                    <a:lumMod val="50000"/>
                  </a:schemeClr>
                </a:solidFill>
                <a:latin typeface="Liberation Mono"/>
                <a:cs typeface="Arial" panose="020B0604020202020204" pitchFamily="34" charset="0"/>
              </a:rPr>
              <a:t>EXCEPT</a:t>
            </a:r>
            <a:endParaRPr lang="en-IN" sz="2000" dirty="0">
              <a:solidFill>
                <a:srgbClr val="000000"/>
              </a:solidFill>
              <a:latin typeface="Liberation Mono"/>
              <a:cs typeface="Arial" panose="020B0604020202020204" pitchFamily="34" charset="0"/>
            </a:endParaRPr>
          </a:p>
          <a:p>
            <a:r>
              <a:rPr lang="en-IN" sz="2000" dirty="0">
                <a:solidFill>
                  <a:srgbClr val="0077AA"/>
                </a:solidFill>
                <a:latin typeface="Liberation Mono"/>
                <a:cs typeface="Arial" panose="020B0604020202020204" pitchFamily="34" charset="0"/>
              </a:rPr>
              <a:t>SELECT</a:t>
            </a:r>
            <a:r>
              <a:rPr lang="en-IN" sz="2000" dirty="0">
                <a:solidFill>
                  <a:srgbClr val="000000"/>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000000"/>
                </a:solidFill>
                <a:latin typeface="Liberation Mono"/>
                <a:cs typeface="Arial" panose="020B0604020202020204" pitchFamily="34" charset="0"/>
              </a:rPr>
              <a:t> </a:t>
            </a:r>
            <a:endParaRPr lang="en-IN" sz="2000"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08805571-B67B-6D1D-F435-D5994157DC82}"/>
              </a:ext>
            </a:extLst>
          </p:cNvPr>
          <p:cNvSpPr/>
          <p:nvPr/>
        </p:nvSpPr>
        <p:spPr>
          <a:xfrm>
            <a:off x="190550" y="4797152"/>
            <a:ext cx="1326004" cy="523220"/>
          </a:xfrm>
          <a:prstGeom prst="rect">
            <a:avLst/>
          </a:prstGeom>
        </p:spPr>
        <p:txBody>
          <a:bodyPr wrap="squar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9" name="Rectangle 8">
            <a:extLst>
              <a:ext uri="{FF2B5EF4-FFF2-40B4-BE49-F238E27FC236}">
                <a16:creationId xmlns:a16="http://schemas.microsoft.com/office/drawing/2014/main" id="{7D7B09B7-38A7-7FCB-4909-1D80A8A81EEE}"/>
              </a:ext>
            </a:extLst>
          </p:cNvPr>
          <p:cNvSpPr/>
          <p:nvPr/>
        </p:nvSpPr>
        <p:spPr>
          <a:xfrm>
            <a:off x="210300" y="6106651"/>
            <a:ext cx="11683894"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books </a:t>
            </a:r>
            <a:r>
              <a:rPr lang="en-US" dirty="0">
                <a:solidFill>
                  <a:schemeClr val="accent4">
                    <a:lumMod val="50000"/>
                  </a:schemeClr>
                </a:solidFill>
                <a:latin typeface="Liberation Mono"/>
                <a:ea typeface="Times New Roman" panose="02020603050405020304" pitchFamily="18" charset="0"/>
              </a:rPr>
              <a:t>EXCEPT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a:t>
            </a:r>
            <a:r>
              <a:rPr lang="en-US" dirty="0">
                <a:latin typeface="Liberation Mono"/>
                <a:cs typeface="Arial" panose="020B0604020202020204" pitchFamily="34" charset="0"/>
              </a:rPr>
              <a:t> newbooks;</a:t>
            </a:r>
          </a:p>
        </p:txBody>
      </p:sp>
      <p:sp>
        <p:nvSpPr>
          <p:cNvPr id="13" name="TextBox 12">
            <a:extLst>
              <a:ext uri="{FF2B5EF4-FFF2-40B4-BE49-F238E27FC236}">
                <a16:creationId xmlns:a16="http://schemas.microsoft.com/office/drawing/2014/main" id="{714A77DC-CA74-0FD0-D7C8-82C7C41AC1E8}"/>
              </a:ext>
            </a:extLst>
          </p:cNvPr>
          <p:cNvSpPr txBox="1"/>
          <p:nvPr/>
        </p:nvSpPr>
        <p:spPr>
          <a:xfrm>
            <a:off x="4367808" y="5060394"/>
            <a:ext cx="6094378" cy="646331"/>
          </a:xfrm>
          <a:prstGeom prst="rect">
            <a:avLst/>
          </a:prstGeom>
          <a:noFill/>
        </p:spPr>
        <p:txBody>
          <a:bodyPr wrap="square">
            <a:spAutoFit/>
          </a:bodyPr>
          <a:lstStyle/>
          <a:p>
            <a:r>
              <a:rPr lang="en-US" b="0" i="0" dirty="0">
                <a:solidFill>
                  <a:srgbClr val="000000"/>
                </a:solidFill>
                <a:effectLst/>
                <a:latin typeface="Nunito" pitchFamily="2" charset="0"/>
              </a:rPr>
              <a:t>EXCEPT returns rows from first dataset, which are not available in the second dataset.</a:t>
            </a:r>
            <a:endParaRPr lang="en-IN" dirty="0"/>
          </a:p>
        </p:txBody>
      </p:sp>
    </p:spTree>
    <p:extLst>
      <p:ext uri="{BB962C8B-B14F-4D97-AF65-F5344CB8AC3E}">
        <p14:creationId xmlns:p14="http://schemas.microsoft.com/office/powerpoint/2010/main" val="40345687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71192"/>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
        <p:nvSpPr>
          <p:cNvPr id="3" name="Rectangle 2"/>
          <p:cNvSpPr/>
          <p:nvPr/>
        </p:nvSpPr>
        <p:spPr>
          <a:xfrm>
            <a:off x="335360" y="142852"/>
            <a:ext cx="11449272" cy="923330"/>
          </a:xfrm>
          <a:prstGeom prst="rect">
            <a:avLst/>
          </a:prstGeom>
        </p:spPr>
        <p:txBody>
          <a:bodyPr wrap="square">
            <a:spAutoFit/>
          </a:bodyPr>
          <a:lstStyle/>
          <a:p>
            <a:r>
              <a:rPr lang="en-US" dirty="0">
                <a:solidFill>
                  <a:schemeClr val="tx1">
                    <a:lumMod val="85000"/>
                    <a:lumOff val="15000"/>
                  </a:schemeClr>
                </a:solidFill>
                <a:latin typeface="Arial" panose="020B0604020202020204" pitchFamily="34" charset="0"/>
                <a:cs typeface="Arial" panose="020B0604020202020204" pitchFamily="34" charset="0"/>
              </a:rPr>
              <a:t>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in SQL as a logical subset of data from one or more tables. Views are used to restrict data access. A </a:t>
            </a:r>
            <a:r>
              <a:rPr lang="en-US" b="1" i="1" dirty="0">
                <a:solidFill>
                  <a:schemeClr val="tx1">
                    <a:lumMod val="85000"/>
                    <a:lumOff val="15000"/>
                  </a:schemeClr>
                </a:solidFill>
                <a:latin typeface="Arial" panose="020B0604020202020204" pitchFamily="34" charset="0"/>
                <a:cs typeface="Arial" panose="020B0604020202020204" pitchFamily="34" charset="0"/>
              </a:rPr>
              <a:t>VIEW</a:t>
            </a:r>
            <a:r>
              <a:rPr lang="en-US" dirty="0">
                <a:solidFill>
                  <a:schemeClr val="tx1">
                    <a:lumMod val="85000"/>
                    <a:lumOff val="15000"/>
                  </a:schemeClr>
                </a:solidFill>
                <a:latin typeface="Arial" panose="020B0604020202020204" pitchFamily="34" charset="0"/>
                <a:cs typeface="Arial" panose="020B0604020202020204" pitchFamily="34" charset="0"/>
              </a:rPr>
              <a:t> contains no data of its own but its like window through which data from tables can be viewed or changed. The table on which a View is based are called BASE Tables.</a:t>
            </a:r>
          </a:p>
        </p:txBody>
      </p:sp>
      <p:sp>
        <p:nvSpPr>
          <p:cNvPr id="4" name="Rectangle 3"/>
          <p:cNvSpPr/>
          <p:nvPr/>
        </p:nvSpPr>
        <p:spPr>
          <a:xfrm>
            <a:off x="328221" y="1231012"/>
            <a:ext cx="11449272" cy="1261884"/>
          </a:xfrm>
          <a:prstGeom prst="rect">
            <a:avLst/>
          </a:prstGeom>
        </p:spPr>
        <p:txBody>
          <a:bodyPr wrap="square">
            <a:spAutoFit/>
          </a:bodyPr>
          <a:lstStyle/>
          <a:p>
            <a:r>
              <a:rPr lang="en-US" dirty="0">
                <a:solidFill>
                  <a:schemeClr val="bg2">
                    <a:lumMod val="25000"/>
                  </a:schemeClr>
                </a:solidFill>
                <a:latin typeface="Arial" panose="020B0604020202020204" pitchFamily="34" charset="0"/>
                <a:cs typeface="Arial" panose="020B0604020202020204" pitchFamily="34" charset="0"/>
              </a:rPr>
              <a:t>There are 2 types of Views in SQL: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Simple View    </a:t>
            </a:r>
            <a:r>
              <a:rPr lang="en-US" dirty="0">
                <a:solidFill>
                  <a:schemeClr val="bg2">
                    <a:lumMod val="25000"/>
                  </a:schemeClr>
                </a:solidFill>
                <a:latin typeface="Arial" panose="020B0604020202020204" pitchFamily="34" charset="0"/>
                <a:cs typeface="Arial" panose="020B0604020202020204" pitchFamily="34" charset="0"/>
              </a:rPr>
              <a:t>: Simple views can only contain a single base table. </a:t>
            </a:r>
          </a:p>
          <a:p>
            <a:pPr marL="285750" indent="-285750">
              <a:buFont typeface="Arial" panose="020B0604020202020204" pitchFamily="34" charset="0"/>
              <a:buChar char="•"/>
            </a:pPr>
            <a:r>
              <a:rPr lang="en-US" sz="2000" b="1" dirty="0">
                <a:solidFill>
                  <a:schemeClr val="bg2">
                    <a:lumMod val="25000"/>
                  </a:schemeClr>
                </a:solidFill>
                <a:latin typeface="Arial" panose="020B0604020202020204" pitchFamily="34" charset="0"/>
                <a:cs typeface="Arial" panose="020B0604020202020204" pitchFamily="34" charset="0"/>
              </a:rPr>
              <a:t>Complex View </a:t>
            </a:r>
            <a:r>
              <a:rPr lang="en-US" dirty="0">
                <a:solidFill>
                  <a:schemeClr val="bg2">
                    <a:lumMod val="25000"/>
                  </a:schemeClr>
                </a:solidFill>
                <a:latin typeface="Arial" panose="020B0604020202020204" pitchFamily="34" charset="0"/>
                <a:cs typeface="Arial" panose="020B0604020202020204" pitchFamily="34" charset="0"/>
              </a:rPr>
              <a:t>: Complex views can be constructed on more than one base table. In particular, complex views can contain: join conditions, a group by clause, a order by clause.</a:t>
            </a:r>
          </a:p>
        </p:txBody>
      </p:sp>
      <p:pic>
        <p:nvPicPr>
          <p:cNvPr id="6" name="Picture 5">
            <a:extLst>
              <a:ext uri="{FF2B5EF4-FFF2-40B4-BE49-F238E27FC236}">
                <a16:creationId xmlns:a16="http://schemas.microsoft.com/office/drawing/2014/main" id="{0E057382-20E0-47B5-97F3-35F8E0D11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9857"/>
            <a:ext cx="7104112" cy="3473047"/>
          </a:xfrm>
          <a:prstGeom prst="rect">
            <a:avLst/>
          </a:prstGeom>
        </p:spPr>
      </p:pic>
    </p:spTree>
    <p:extLst>
      <p:ext uri="{BB962C8B-B14F-4D97-AF65-F5344CB8AC3E}">
        <p14:creationId xmlns:p14="http://schemas.microsoft.com/office/powerpoint/2010/main" val="240656169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view</a:t>
            </a:r>
          </a:p>
        </p:txBody>
      </p:sp>
      <p:sp>
        <p:nvSpPr>
          <p:cNvPr id="3" name="Rectangle 2"/>
          <p:cNvSpPr/>
          <p:nvPr/>
        </p:nvSpPr>
        <p:spPr>
          <a:xfrm>
            <a:off x="263352" y="806408"/>
            <a:ext cx="8991600" cy="400110"/>
          </a:xfrm>
          <a:prstGeom prst="rect">
            <a:avLst/>
          </a:prstGeom>
        </p:spPr>
        <p:txBody>
          <a:bodyPr wrap="square">
            <a:spAutoFit/>
          </a:bodyPr>
          <a:lstStyle/>
          <a:p>
            <a:r>
              <a:rPr lang="en-IN" sz="2000" dirty="0">
                <a:solidFill>
                  <a:schemeClr val="accent2">
                    <a:lumMod val="50000"/>
                  </a:schemeClr>
                </a:solidFill>
                <a:latin typeface="Arial" panose="020B0604020202020204" pitchFamily="34" charset="0"/>
                <a:cs typeface="Arial" panose="020B0604020202020204" pitchFamily="34" charset="0"/>
              </a:rPr>
              <a:t>Views are not updatable in the following cases:</a:t>
            </a:r>
          </a:p>
        </p:txBody>
      </p:sp>
      <p:sp>
        <p:nvSpPr>
          <p:cNvPr id="5" name="Rectangle 4"/>
          <p:cNvSpPr/>
          <p:nvPr/>
        </p:nvSpPr>
        <p:spPr>
          <a:xfrm>
            <a:off x="263352" y="1428150"/>
            <a:ext cx="11665296" cy="2923877"/>
          </a:xfrm>
          <a:prstGeom prst="rect">
            <a:avLst/>
          </a:prstGeom>
          <a:noFill/>
        </p:spPr>
        <p:txBody>
          <a:bodyPr wrap="square">
            <a:spAutoFit/>
          </a:bodyPr>
          <a:lstStyle/>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A table in the FROM clause is reference by a subquery in the WHERE statement.</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There is a subquery in the SELECT clause.</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SQL statement defining the view joins tables.</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One of the tables in the FROM clause is a non-updatable view.</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SELECT statement of the view contains an aggregate function such as SUM(), COUNT(), MAX(), MIN(), and so on.</a:t>
            </a:r>
          </a:p>
          <a:p>
            <a:pPr marL="285750" indent="-285750" algn="just">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solidFill>
                  <a:schemeClr val="bg2">
                    <a:lumMod val="25000"/>
                  </a:schemeClr>
                </a:solidFill>
                <a:latin typeface="Arial" panose="020B0604020202020204" pitchFamily="34" charset="0"/>
                <a:cs typeface="Arial" panose="020B0604020202020204" pitchFamily="34" charset="0"/>
              </a:rPr>
              <a:t>The keywords DISTINCT, GROUP BY, HAVING clause, LIMIT clause, UNION, or UNION ALL appear in the defining SQL statement.</a:t>
            </a:r>
          </a:p>
        </p:txBody>
      </p:sp>
    </p:spTree>
    <p:extLst>
      <p:ext uri="{BB962C8B-B14F-4D97-AF65-F5344CB8AC3E}">
        <p14:creationId xmlns:p14="http://schemas.microsoft.com/office/powerpoint/2010/main" val="26621155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view/ show create view</a:t>
            </a:r>
          </a:p>
        </p:txBody>
      </p:sp>
      <p:sp>
        <p:nvSpPr>
          <p:cNvPr id="5" name="Rectangle 4"/>
          <p:cNvSpPr/>
          <p:nvPr/>
        </p:nvSpPr>
        <p:spPr>
          <a:xfrm>
            <a:off x="479376" y="838201"/>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479376" y="1737957"/>
            <a:ext cx="8839200" cy="707886"/>
          </a:xfrm>
          <a:prstGeom prst="rect">
            <a:avLst/>
          </a:prstGeom>
        </p:spPr>
        <p:txBody>
          <a:bodyPr wrap="square">
            <a:spAutoFit/>
          </a:bodyPr>
          <a:lstStyle/>
          <a:p>
            <a:r>
              <a:rPr lang="en-IN" sz="2000" dirty="0">
                <a:solidFill>
                  <a:srgbClr val="0077AA"/>
                </a:solidFill>
                <a:latin typeface="Liberation Mono"/>
              </a:rPr>
              <a:t>CREATE [OR REPLACE]  VIEW view_name [(column_list)]</a:t>
            </a:r>
          </a:p>
          <a:p>
            <a:r>
              <a:rPr lang="en-IN" sz="2000" dirty="0">
                <a:solidFill>
                  <a:srgbClr val="0077AA"/>
                </a:solidFill>
                <a:latin typeface="Liberation Mono"/>
              </a:rPr>
              <a:t>     AS select_statement  [WITH CHECK OPTION]</a:t>
            </a:r>
            <a:endParaRPr lang="en-US" sz="2000" dirty="0">
              <a:solidFill>
                <a:srgbClr val="0077AA"/>
              </a:solidFill>
              <a:latin typeface="Liberation Mono"/>
            </a:endParaRPr>
          </a:p>
        </p:txBody>
      </p:sp>
      <p:sp>
        <p:nvSpPr>
          <p:cNvPr id="2" name="Rectangle 1">
            <a:extLst>
              <a:ext uri="{FF2B5EF4-FFF2-40B4-BE49-F238E27FC236}">
                <a16:creationId xmlns:a16="http://schemas.microsoft.com/office/drawing/2014/main" id="{8EA7C993-8660-36B4-8B1E-FD30141DE782}"/>
              </a:ext>
            </a:extLst>
          </p:cNvPr>
          <p:cNvSpPr/>
          <p:nvPr/>
        </p:nvSpPr>
        <p:spPr>
          <a:xfrm>
            <a:off x="479376" y="3200748"/>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a:t>
            </a:r>
            <a:r>
              <a:rPr lang="en-US" dirty="0">
                <a:latin typeface="Liberation Mono"/>
              </a:rPr>
              <a:t>view_name</a:t>
            </a:r>
            <a:endParaRPr lang="en-IN" dirty="0">
              <a:latin typeface="Liberation Mono"/>
            </a:endParaRPr>
          </a:p>
        </p:txBody>
      </p:sp>
      <p:sp>
        <p:nvSpPr>
          <p:cNvPr id="3" name="Rectangle 2">
            <a:extLst>
              <a:ext uri="{FF2B5EF4-FFF2-40B4-BE49-F238E27FC236}">
                <a16:creationId xmlns:a16="http://schemas.microsoft.com/office/drawing/2014/main" id="{F51E18B8-B790-D9C3-A78A-FF0292B9FB6F}"/>
              </a:ext>
            </a:extLst>
          </p:cNvPr>
          <p:cNvSpPr/>
          <p:nvPr/>
        </p:nvSpPr>
        <p:spPr>
          <a:xfrm>
            <a:off x="479376" y="3645024"/>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Tree>
    <p:extLst>
      <p:ext uri="{BB962C8B-B14F-4D97-AF65-F5344CB8AC3E}">
        <p14:creationId xmlns:p14="http://schemas.microsoft.com/office/powerpoint/2010/main" val="41275560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547058" y="945148"/>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This statement changes the definition of a view, which must exist.</a:t>
            </a:r>
            <a:endParaRPr lang="en-IN" dirty="0">
              <a:solidFill>
                <a:schemeClr val="bg1"/>
              </a:solidFill>
              <a:latin typeface="Palatino Linotype" panose="02040502050505030304" pitchFamily="18" charset="0"/>
              <a:cs typeface="Arial" panose="020B0604020202020204" pitchFamily="34" charset="0"/>
            </a:endParaRPr>
          </a:p>
        </p:txBody>
      </p:sp>
      <p:sp>
        <p:nvSpPr>
          <p:cNvPr id="6" name="Rectangle 5"/>
          <p:cNvSpPr/>
          <p:nvPr/>
        </p:nvSpPr>
        <p:spPr>
          <a:xfrm>
            <a:off x="623249" y="1478547"/>
            <a:ext cx="8838049" cy="1015663"/>
          </a:xfrm>
          <a:prstGeom prst="rect">
            <a:avLst/>
          </a:prstGeom>
        </p:spPr>
        <p:txBody>
          <a:bodyPr wrap="square">
            <a:spAutoFit/>
          </a:bodyPr>
          <a:lstStyle/>
          <a:p>
            <a:r>
              <a:rPr lang="en-IN" sz="2000" dirty="0">
                <a:solidFill>
                  <a:srgbClr val="0077AA"/>
                </a:solidFill>
                <a:latin typeface="Liberation Mono"/>
              </a:rPr>
              <a:t>ALTER VIEW </a:t>
            </a:r>
            <a:r>
              <a:rPr lang="en-IN" sz="2000" dirty="0">
                <a:latin typeface="Liberation Mono"/>
              </a:rPr>
              <a:t>view_name [(column_list)]</a:t>
            </a:r>
          </a:p>
          <a:p>
            <a:r>
              <a:rPr lang="en-IN" sz="2000" dirty="0">
                <a:solidFill>
                  <a:srgbClr val="0077AA"/>
                </a:solidFill>
                <a:latin typeface="Liberation Mono"/>
              </a:rPr>
              <a:t>    AS select_statement</a:t>
            </a:r>
          </a:p>
          <a:p>
            <a:r>
              <a:rPr lang="en-IN" sz="2000" dirty="0">
                <a:solidFill>
                  <a:srgbClr val="0077AA"/>
                </a:solidFill>
                <a:latin typeface="Liberation Mono"/>
              </a:rPr>
              <a:t>    [WITH CHECK OPTION]</a:t>
            </a:r>
            <a:endParaRPr lang="en-US" sz="2000" dirty="0">
              <a:solidFill>
                <a:srgbClr val="0077AA"/>
              </a:solidFill>
              <a:latin typeface="Liberation Mono"/>
            </a:endParaRPr>
          </a:p>
        </p:txBody>
      </p:sp>
      <p:sp>
        <p:nvSpPr>
          <p:cNvPr id="9" name="Rectangle 8"/>
          <p:cNvSpPr/>
          <p:nvPr/>
        </p:nvSpPr>
        <p:spPr>
          <a:xfrm>
            <a:off x="551527" y="4064151"/>
            <a:ext cx="8838049"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475336" y="3573016"/>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VIEW removes one or more views.</a:t>
            </a:r>
            <a:endParaRPr lang="en-IN" dirty="0">
              <a:solidFill>
                <a:schemeClr val="bg1"/>
              </a:solidFill>
              <a:latin typeface="Palatino Linotype" panose="02040502050505030304" pitchFamily="18" charset="0"/>
              <a:cs typeface="Arial" panose="020B0604020202020204" pitchFamily="34" charset="0"/>
            </a:endParaRPr>
          </a:p>
        </p:txBody>
      </p:sp>
      <p:sp>
        <p:nvSpPr>
          <p:cNvPr id="2" name="Rectangle 1">
            <a:extLst>
              <a:ext uri="{FF2B5EF4-FFF2-40B4-BE49-F238E27FC236}">
                <a16:creationId xmlns:a16="http://schemas.microsoft.com/office/drawing/2014/main" id="{A193B986-F6C7-4DA4-8794-993E472DA552}"/>
              </a:ext>
            </a:extLst>
          </p:cNvPr>
          <p:cNvSpPr/>
          <p:nvPr/>
        </p:nvSpPr>
        <p:spPr>
          <a:xfrm>
            <a:off x="479376" y="5024210"/>
            <a:ext cx="10657184" cy="1323439"/>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studentid10view, studentviewwithcheck;</a:t>
            </a: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studentTotalMarksView, studentAddressView;</a:t>
            </a:r>
          </a:p>
        </p:txBody>
      </p:sp>
      <p:sp>
        <p:nvSpPr>
          <p:cNvPr id="11" name="Rectangle 10">
            <a:extLst>
              <a:ext uri="{FF2B5EF4-FFF2-40B4-BE49-F238E27FC236}">
                <a16:creationId xmlns:a16="http://schemas.microsoft.com/office/drawing/2014/main" id="{F522BC75-1355-425B-B281-8FC71B49C7DC}"/>
              </a:ext>
            </a:extLst>
          </p:cNvPr>
          <p:cNvSpPr/>
          <p:nvPr/>
        </p:nvSpPr>
        <p:spPr>
          <a:xfrm>
            <a:off x="475336" y="2420889"/>
            <a:ext cx="10657184" cy="76944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e.g.</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VIEW</a:t>
            </a:r>
            <a:r>
              <a:rPr lang="en-IN" dirty="0">
                <a:latin typeface="Liberation Mono"/>
                <a:cs typeface="Arial" panose="020B0604020202020204" pitchFamily="34" charset="0"/>
              </a:rPr>
              <a:t> studentview AS </a:t>
            </a:r>
            <a:r>
              <a:rPr lang="en-IN" dirty="0">
                <a:solidFill>
                  <a:srgbClr val="0077AA"/>
                </a:solidFill>
                <a:latin typeface="Liberation Mono"/>
              </a:rPr>
              <a:t>SELECT</a:t>
            </a:r>
            <a:r>
              <a:rPr lang="en-IN" dirty="0">
                <a:latin typeface="Liberation Mono"/>
                <a:cs typeface="Arial" panose="020B0604020202020204" pitchFamily="34" charset="0"/>
              </a:rPr>
              <a:t> namefirst, namelast, emailid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student;</a:t>
            </a:r>
          </a:p>
        </p:txBody>
      </p:sp>
      <p:sp>
        <p:nvSpPr>
          <p:cNvPr id="3" name="Rectangle 2">
            <a:extLst>
              <a:ext uri="{FF2B5EF4-FFF2-40B4-BE49-F238E27FC236}">
                <a16:creationId xmlns:a16="http://schemas.microsoft.com/office/drawing/2014/main" id="{9E5AC732-1151-487C-BC74-E074C4D7A172}"/>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 drop view</a:t>
            </a:r>
          </a:p>
        </p:txBody>
      </p:sp>
    </p:spTree>
    <p:extLst>
      <p:ext uri="{BB962C8B-B14F-4D97-AF65-F5344CB8AC3E}">
        <p14:creationId xmlns:p14="http://schemas.microsoft.com/office/powerpoint/2010/main" val="45968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6" name="Rectangle 5">
            <a:extLst>
              <a:ext uri="{FF2B5EF4-FFF2-40B4-BE49-F238E27FC236}">
                <a16:creationId xmlns:a16="http://schemas.microsoft.com/office/drawing/2014/main" id="{7A48E473-F89F-4197-8A2D-B6FA2A12B551}"/>
              </a:ext>
            </a:extLst>
          </p:cNvPr>
          <p:cNvSpPr/>
          <p:nvPr/>
        </p:nvSpPr>
        <p:spPr>
          <a:xfrm>
            <a:off x="406574" y="3212976"/>
            <a:ext cx="11089232" cy="2862322"/>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006C86"/>
                </a:solidFill>
              </a:rPr>
              <a:t>it is a schema object.</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is used by the server to speed up the retrieval of rows.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reduces disk I/O(input/output) process.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helps to speed up select queries where clauses, but it slows down data input, with the update and the insert statements.</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dirty="0">
                <a:solidFill>
                  <a:srgbClr val="006C86"/>
                </a:solidFill>
              </a:rPr>
              <a:t>it can be created or dropped with no effect on the data.</a:t>
            </a:r>
          </a:p>
          <a:p>
            <a:pPr marL="342900" indent="-342900" algn="just">
              <a:buFont typeface="Arial" panose="020B0604020202020204" pitchFamily="34" charset="0"/>
              <a:buChar char="•"/>
            </a:pPr>
            <a:endParaRPr lang="en-US" sz="800" dirty="0">
              <a:solidFill>
                <a:srgbClr val="006C86"/>
              </a:solidFill>
            </a:endParaRPr>
          </a:p>
          <a:p>
            <a:pPr marL="342900" indent="-342900" algn="just">
              <a:buFont typeface="Arial" panose="020B0604020202020204" pitchFamily="34" charset="0"/>
              <a:buChar char="•"/>
            </a:pPr>
            <a:r>
              <a:rPr lang="en-US" sz="2000">
                <a:solidFill>
                  <a:srgbClr val="006C86"/>
                </a:solidFill>
              </a:rPr>
              <a:t>multiple columns </a:t>
            </a:r>
            <a:r>
              <a:rPr lang="en-US" sz="2000" dirty="0">
                <a:solidFill>
                  <a:srgbClr val="006C86"/>
                </a:solidFill>
              </a:rPr>
              <a:t>index may consist of up to 16 columns.</a:t>
            </a:r>
          </a:p>
        </p:txBody>
      </p:sp>
    </p:spTree>
    <p:extLst>
      <p:ext uri="{BB962C8B-B14F-4D97-AF65-F5344CB8AC3E}">
        <p14:creationId xmlns:p14="http://schemas.microsoft.com/office/powerpoint/2010/main" val="133822700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index</a:t>
            </a:r>
          </a:p>
        </p:txBody>
      </p:sp>
      <p:sp>
        <p:nvSpPr>
          <p:cNvPr id="3" name="Rectangle 2"/>
          <p:cNvSpPr/>
          <p:nvPr/>
        </p:nvSpPr>
        <p:spPr>
          <a:xfrm>
            <a:off x="191344" y="838200"/>
            <a:ext cx="11809312"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a:t>
            </a:r>
            <a:r>
              <a:rPr lang="en-IN" b="1" dirty="0">
                <a:latin typeface="Arial" panose="020B0604020202020204" pitchFamily="34" charset="0"/>
                <a:cs typeface="Arial" panose="020B0604020202020204" pitchFamily="34" charset="0"/>
              </a:rPr>
              <a:t>from the index file</a:t>
            </a:r>
            <a:r>
              <a:rPr lang="en-IN" dirty="0">
                <a:latin typeface="Arial" panose="020B0604020202020204" pitchFamily="34" charset="0"/>
                <a:cs typeface="Arial" panose="020B0604020202020204" pitchFamily="34" charset="0"/>
              </a:rPr>
              <a:t>)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91344" y="2527281"/>
            <a:ext cx="11809312" cy="1354217"/>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0EA59238-B526-49EB-A121-9A6FD52C1AA4}"/>
              </a:ext>
            </a:extLst>
          </p:cNvPr>
          <p:cNvSpPr/>
          <p:nvPr/>
        </p:nvSpPr>
        <p:spPr>
          <a:xfrm>
            <a:off x="273997" y="5085184"/>
            <a:ext cx="7616252" cy="1631216"/>
          </a:xfrm>
          <a:prstGeom prst="rect">
            <a:avLst/>
          </a:prstGeom>
        </p:spPr>
        <p:txBody>
          <a:bodyPr wrap="non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Index name can have max 64 char.</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anose="020B0604020202020204" pitchFamily="34" charset="0"/>
              </a:rPr>
              <a:t>It is not possible to create an INDEX on a VIEW.</a:t>
            </a:r>
          </a:p>
          <a:p>
            <a:pPr marL="285750" indent="-285750">
              <a:buFont typeface="Arial" panose="020B0604020202020204" pitchFamily="34" charset="0"/>
              <a:buChar char="•"/>
            </a:pPr>
            <a:endParaRPr lang="en-IN"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drop the BASE TABLE, the INDEX will be dropped automatically.</a:t>
            </a:r>
          </a:p>
        </p:txBody>
      </p:sp>
    </p:spTree>
    <p:extLst>
      <p:ext uri="{BB962C8B-B14F-4D97-AF65-F5344CB8AC3E}">
        <p14:creationId xmlns:p14="http://schemas.microsoft.com/office/powerpoint/2010/main" val="174354364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747C56AD-42B0-4B5B-AD54-9ABF91A44D83}"/>
              </a:ext>
            </a:extLst>
          </p:cNvPr>
          <p:cNvSpPr/>
          <p:nvPr/>
        </p:nvSpPr>
        <p:spPr>
          <a:xfrm>
            <a:off x="1676182" y="1600202"/>
            <a:ext cx="8838049" cy="707886"/>
          </a:xfrm>
          <a:prstGeom prst="rect">
            <a:avLst/>
          </a:prstGeom>
        </p:spPr>
        <p:txBody>
          <a:bodyPr wrap="square">
            <a:spAutoFit/>
          </a:bodyPr>
          <a:lstStyle/>
          <a:p>
            <a:r>
              <a:rPr lang="en-IN" sz="2000" dirty="0">
                <a:solidFill>
                  <a:srgbClr val="0077AA"/>
                </a:solidFill>
                <a:latin typeface="Liberation Mono"/>
              </a:rPr>
              <a:t>CREATE [UNIQUE] INDEX </a:t>
            </a:r>
            <a:r>
              <a:rPr lang="en-IN" sz="2000" dirty="0">
                <a:latin typeface="Liberation Mono"/>
              </a:rPr>
              <a:t>index_name</a:t>
            </a:r>
          </a:p>
          <a:p>
            <a:r>
              <a:rPr lang="en-IN" sz="2000" dirty="0">
                <a:solidFill>
                  <a:srgbClr val="0077AA"/>
                </a:solidFill>
                <a:latin typeface="Liberation Mono"/>
              </a:rPr>
              <a:t>    ON </a:t>
            </a:r>
            <a:r>
              <a:rPr lang="en-IN" sz="2000" dirty="0">
                <a:latin typeface="Liberation Mono"/>
              </a:rPr>
              <a:t>tbl_name </a:t>
            </a:r>
            <a:r>
              <a:rPr lang="en-IN" sz="2000" dirty="0">
                <a:solidFill>
                  <a:srgbClr val="0077AA"/>
                </a:solidFill>
                <a:latin typeface="Liberation Mono"/>
              </a:rPr>
              <a:t>(</a:t>
            </a:r>
            <a:r>
              <a:rPr lang="en-IN" sz="2000" dirty="0">
                <a:latin typeface="Liberation Mono"/>
              </a:rPr>
              <a:t>index_col_name,...</a:t>
            </a:r>
            <a:r>
              <a:rPr lang="en-IN" sz="2000" dirty="0">
                <a:solidFill>
                  <a:srgbClr val="0077AA"/>
                </a:solidFill>
                <a:latin typeface="Liberation Mono"/>
              </a:rPr>
              <a:t>)</a:t>
            </a:r>
            <a:endParaRPr lang="en-US" sz="2000" dirty="0">
              <a:solidFill>
                <a:srgbClr val="0077AA"/>
              </a:solidFill>
              <a:latin typeface="Liberation Mono"/>
            </a:endParaRPr>
          </a:p>
        </p:txBody>
      </p:sp>
      <p:sp>
        <p:nvSpPr>
          <p:cNvPr id="9" name="Rectangle 8">
            <a:extLst>
              <a:ext uri="{FF2B5EF4-FFF2-40B4-BE49-F238E27FC236}">
                <a16:creationId xmlns:a16="http://schemas.microsoft.com/office/drawing/2014/main" id="{919B6212-FF29-4CD5-894A-1C9A68B28D87}"/>
              </a:ext>
            </a:extLst>
          </p:cNvPr>
          <p:cNvSpPr/>
          <p:nvPr/>
        </p:nvSpPr>
        <p:spPr>
          <a:xfrm>
            <a:off x="1676182" y="2492896"/>
            <a:ext cx="8838049" cy="1849865"/>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a:lnSpc>
                <a:spcPct val="150000"/>
              </a:lnSpc>
            </a:pPr>
            <a:endParaRPr lang="en-IN" sz="800" dirty="0">
              <a:solidFill>
                <a:srgbClr val="FF0000"/>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i</a:t>
            </a:r>
            <a:r>
              <a:rPr lang="en-IN" dirty="0">
                <a:latin typeface="Liberation Mono"/>
                <a:ea typeface="Times New Roman" panose="02020603050405020304" pitchFamily="18" charset="0"/>
              </a:rPr>
              <a:t>ndexOnName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rPr>
              <a:t>CREATE</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INDEX</a:t>
            </a:r>
            <a:r>
              <a:rPr lang="en-IN" dirty="0">
                <a:solidFill>
                  <a:schemeClr val="tx1">
                    <a:lumMod val="95000"/>
                    <a:lumOff val="5000"/>
                  </a:schemeClr>
                </a:solidFill>
                <a:latin typeface="Liberation Mono"/>
                <a:cs typeface="Arial" panose="020B0604020202020204" pitchFamily="34" charset="0"/>
              </a:rPr>
              <a:t> indexOnUniversity </a:t>
            </a:r>
            <a:r>
              <a:rPr lang="en-IN" dirty="0">
                <a:solidFill>
                  <a:srgbClr val="0077AA"/>
                </a:solidFill>
                <a:latin typeface="Liberation Mono"/>
                <a:ea typeface="Times New Roman" panose="02020603050405020304" pitchFamily="18" charset="0"/>
              </a:rPr>
              <a:t>ON</a:t>
            </a:r>
            <a:r>
              <a:rPr lang="en-IN" dirty="0">
                <a:solidFill>
                  <a:schemeClr val="tx1">
                    <a:lumMod val="95000"/>
                    <a:lumOff val="5000"/>
                  </a:schemeClr>
                </a:solidFill>
                <a:latin typeface="Liberation Mono"/>
                <a:cs typeface="Arial" panose="020B0604020202020204" pitchFamily="34" charset="0"/>
              </a:rPr>
              <a:t> student_qualifications</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university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UNIQUE</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uniqueIndexOnName </a:t>
            </a:r>
            <a:r>
              <a:rPr lang="en-IN" dirty="0">
                <a:solidFill>
                  <a:srgbClr val="0077AA"/>
                </a:solidFill>
                <a:latin typeface="Liberation Mono"/>
                <a:ea typeface="Times New Roman" panose="02020603050405020304" pitchFamily="18" charset="0"/>
              </a:rPr>
              <a:t>ON</a:t>
            </a:r>
            <a:r>
              <a:rPr lang="en-IN" dirty="0">
                <a:latin typeface="Liberation Mono"/>
                <a:ea typeface="Arial Unicode MS"/>
                <a:cs typeface="Arial" panose="020B0604020202020204" pitchFamily="34" charset="0"/>
              </a:rPr>
              <a:t> </a:t>
            </a:r>
            <a:r>
              <a:rPr lang="en-IN" dirty="0">
                <a:latin typeface="Liberation Mono"/>
                <a:ea typeface="Times New Roman" panose="02020603050405020304" pitchFamily="18" charset="0"/>
              </a:rPr>
              <a:t>emp</a:t>
            </a:r>
            <a:r>
              <a:rPr lang="en-IN" dirty="0">
                <a:solidFill>
                  <a:schemeClr val="bg1">
                    <a:lumMod val="65000"/>
                  </a:schemeClr>
                </a:solidFill>
                <a:latin typeface="Liberation Mono"/>
                <a:ea typeface="Arial Unicode MS"/>
                <a:cs typeface="Arial" panose="020B0604020202020204" pitchFamily="34"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Arial Unicode MS"/>
                <a:cs typeface="Arial" panose="020B0604020202020204" pitchFamily="34" charset="0"/>
              </a:rPr>
              <a:t>)</a:t>
            </a:r>
            <a:r>
              <a:rPr lang="en-IN" dirty="0">
                <a:solidFill>
                  <a:schemeClr val="tx1">
                    <a:lumMod val="95000"/>
                    <a:lumOff val="5000"/>
                  </a:schemeClr>
                </a:solidFill>
                <a:latin typeface="Liberation Mono"/>
                <a:ea typeface="Arial Unicode MS"/>
                <a:cs typeface="Arial" panose="020B0604020202020204" pitchFamily="34" charset="0"/>
              </a:rPr>
              <a:t>;</a:t>
            </a:r>
          </a:p>
        </p:txBody>
      </p:sp>
    </p:spTree>
    <p:extLst>
      <p:ext uri="{BB962C8B-B14F-4D97-AF65-F5344CB8AC3E}">
        <p14:creationId xmlns:p14="http://schemas.microsoft.com/office/powerpoint/2010/main" val="177320055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INDEX Syntax</a:t>
            </a:r>
          </a:p>
        </p:txBody>
      </p:sp>
      <p:sp>
        <p:nvSpPr>
          <p:cNvPr id="6" name="Rectangle 5"/>
          <p:cNvSpPr/>
          <p:nvPr/>
        </p:nvSpPr>
        <p:spPr>
          <a:xfrm>
            <a:off x="1415480" y="5661248"/>
            <a:ext cx="8839200" cy="416011"/>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
        <p:nvSpPr>
          <p:cNvPr id="11" name="Rectangle 10">
            <a:extLst>
              <a:ext uri="{FF2B5EF4-FFF2-40B4-BE49-F238E27FC236}">
                <a16:creationId xmlns:a16="http://schemas.microsoft.com/office/drawing/2014/main" id="{090B0674-7475-4FA3-8ED6-5B18A7CB3C40}"/>
              </a:ext>
            </a:extLst>
          </p:cNvPr>
          <p:cNvSpPr/>
          <p:nvPr/>
        </p:nvSpPr>
        <p:spPr>
          <a:xfrm>
            <a:off x="609520" y="2058970"/>
            <a:ext cx="8761859" cy="1323439"/>
          </a:xfrm>
          <a:prstGeom prst="rect">
            <a:avLst/>
          </a:prstGeom>
          <a:solidFill>
            <a:schemeClr val="bg1"/>
          </a:solidFill>
        </p:spPr>
        <p:txBody>
          <a:bodyPr wrap="square">
            <a:spAutoFit/>
          </a:bodyPr>
          <a:lstStyle/>
          <a:p>
            <a:r>
              <a:rPr lang="en-US" sz="2000" dirty="0">
                <a:solidFill>
                  <a:srgbClr val="0077AA"/>
                </a:solidFill>
                <a:latin typeface="Liberation Mono"/>
              </a:rPr>
              <a:t>SHOW {INDEX | INDEXES | KEYS}</a:t>
            </a:r>
          </a:p>
          <a:p>
            <a:r>
              <a:rPr lang="en-US" sz="2000" dirty="0">
                <a:solidFill>
                  <a:srgbClr val="0077AA"/>
                </a:solidFill>
                <a:latin typeface="Liberation Mono"/>
              </a:rPr>
              <a:t>    {FROM | IN} tbl_name</a:t>
            </a:r>
          </a:p>
          <a:p>
            <a:r>
              <a:rPr lang="en-US" sz="2000" dirty="0">
                <a:solidFill>
                  <a:srgbClr val="0077AA"/>
                </a:solidFill>
                <a:latin typeface="Liberation Mono"/>
              </a:rPr>
              <a:t>    [{FROM | IN} db_name]</a:t>
            </a:r>
          </a:p>
          <a:p>
            <a:r>
              <a:rPr lang="en-US" sz="2000" dirty="0">
                <a:solidFill>
                  <a:srgbClr val="0077AA"/>
                </a:solidFill>
                <a:latin typeface="Liberation Mono"/>
              </a:rPr>
              <a:t>    [WHERE expr]</a:t>
            </a:r>
            <a:endParaRPr lang="en-IN" sz="2000" dirty="0">
              <a:solidFill>
                <a:srgbClr val="0077AA"/>
              </a:solidFill>
              <a:latin typeface="Liberation Mono"/>
            </a:endParaRPr>
          </a:p>
        </p:txBody>
      </p:sp>
      <p:sp>
        <p:nvSpPr>
          <p:cNvPr id="12" name="Rectangle 11">
            <a:extLst>
              <a:ext uri="{FF2B5EF4-FFF2-40B4-BE49-F238E27FC236}">
                <a16:creationId xmlns:a16="http://schemas.microsoft.com/office/drawing/2014/main" id="{8D629726-6613-454E-A007-490A9A4C0788}"/>
              </a:ext>
            </a:extLst>
          </p:cNvPr>
          <p:cNvSpPr/>
          <p:nvPr/>
        </p:nvSpPr>
        <p:spPr>
          <a:xfrm>
            <a:off x="609520" y="3493846"/>
            <a:ext cx="8838049" cy="1434367"/>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ea typeface="Times New Roman" panose="02020603050405020304" pitchFamily="18" charset="0"/>
              </a:rPr>
              <a:t>e.g.</a:t>
            </a:r>
          </a:p>
          <a:p>
            <a:pPr marL="342900" indent="-342900">
              <a:lnSpc>
                <a:spcPct val="150000"/>
              </a:lnSpc>
              <a:buFont typeface="Arial" panose="020B0604020202020204" pitchFamily="34" charset="0"/>
              <a:buChar char="•"/>
            </a:pPr>
            <a:endParaRPr lang="en-IN" sz="800" dirty="0">
              <a:solidFill>
                <a:srgbClr val="0077AA"/>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INDEX</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rPr>
              <a:t>SHOW</a:t>
            </a:r>
            <a:r>
              <a:rPr lang="en-US" dirty="0">
                <a:latin typeface="Liberation Mono"/>
                <a:ea typeface="Arial Unicode MS"/>
                <a:cs typeface="Arial" panose="020B0604020202020204" pitchFamily="34" charset="0"/>
              </a:rPr>
              <a:t> </a:t>
            </a:r>
            <a:r>
              <a:rPr lang="en-US" dirty="0">
                <a:solidFill>
                  <a:srgbClr val="0077AA"/>
                </a:solidFill>
                <a:latin typeface="Liberation Mono"/>
              </a:rPr>
              <a:t>INDEX</a:t>
            </a:r>
            <a:r>
              <a:rPr lang="en-US" dirty="0">
                <a:latin typeface="Liberation Mono"/>
                <a:ea typeface="Arial Unicode MS"/>
                <a:cs typeface="Arial" panose="020B0604020202020204" pitchFamily="34" charset="0"/>
              </a:rPr>
              <a:t> </a:t>
            </a:r>
            <a:r>
              <a:rPr lang="en-US" dirty="0">
                <a:solidFill>
                  <a:srgbClr val="0077AA"/>
                </a:solidFill>
                <a:latin typeface="Liberation Mono"/>
              </a:rPr>
              <a:t>FROM</a:t>
            </a:r>
            <a:r>
              <a:rPr lang="en-US" dirty="0">
                <a:latin typeface="Liberation Mono"/>
                <a:ea typeface="Arial Unicode MS"/>
                <a:cs typeface="Arial" panose="020B0604020202020204" pitchFamily="34" charset="0"/>
              </a:rPr>
              <a:t> student_qualifications;</a:t>
            </a:r>
            <a:endParaRPr lang="en-IN" dirty="0">
              <a:latin typeface="Liberation Mono"/>
              <a:ea typeface="Arial Unicode MS"/>
              <a:cs typeface="Arial" panose="020B0604020202020204" pitchFamily="34" charset="0"/>
            </a:endParaRPr>
          </a:p>
        </p:txBody>
      </p:sp>
      <p:sp>
        <p:nvSpPr>
          <p:cNvPr id="13" name="Rectangle 12">
            <a:extLst>
              <a:ext uri="{FF2B5EF4-FFF2-40B4-BE49-F238E27FC236}">
                <a16:creationId xmlns:a16="http://schemas.microsoft.com/office/drawing/2014/main" id="{96098953-215A-45B9-A129-D8510CF84139}"/>
              </a:ext>
            </a:extLst>
          </p:cNvPr>
          <p:cNvSpPr/>
          <p:nvPr/>
        </p:nvSpPr>
        <p:spPr>
          <a:xfrm>
            <a:off x="609520" y="1198493"/>
            <a:ext cx="11174318" cy="646331"/>
          </a:xfrm>
          <a:prstGeom prst="rect">
            <a:avLst/>
          </a:prstGeom>
        </p:spPr>
        <p:txBody>
          <a:bodyPr wrap="square">
            <a:spAutoFit/>
          </a:bodyPr>
          <a:lstStyle/>
          <a:p>
            <a:r>
              <a:rPr lang="en-IN" dirty="0">
                <a:latin typeface="Palatino Linotype" panose="02040502050505030304" pitchFamily="18" charset="0"/>
              </a:rPr>
              <a:t>To get the index of a table, you specify the table name after the FROM keyword. The statement will return the index information associated with the table in the current database.</a:t>
            </a:r>
          </a:p>
        </p:txBody>
      </p:sp>
    </p:spTree>
    <p:extLst>
      <p:ext uri="{BB962C8B-B14F-4D97-AF65-F5344CB8AC3E}">
        <p14:creationId xmlns:p14="http://schemas.microsoft.com/office/powerpoint/2010/main" val="267880681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index</a:t>
            </a:r>
          </a:p>
        </p:txBody>
      </p:sp>
      <p:sp>
        <p:nvSpPr>
          <p:cNvPr id="7" name="Rectangle 6">
            <a:extLst>
              <a:ext uri="{FF2B5EF4-FFF2-40B4-BE49-F238E27FC236}">
                <a16:creationId xmlns:a16="http://schemas.microsoft.com/office/drawing/2014/main" id="{2C3DABE4-7400-4CC2-8D57-E0D7A27A6012}"/>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DROP INDEX drops the index named index_name from the table tbl_name.</a:t>
            </a:r>
            <a:endParaRPr lang="en-IN" dirty="0">
              <a:solidFill>
                <a:schemeClr val="bg1"/>
              </a:solidFill>
              <a:latin typeface="Palatino Linotype" panose="02040502050505030304" pitchFamily="18" charset="0"/>
              <a:cs typeface="Arial" panose="020B0604020202020204" pitchFamily="34" charset="0"/>
            </a:endParaRPr>
          </a:p>
        </p:txBody>
      </p:sp>
      <p:sp>
        <p:nvSpPr>
          <p:cNvPr id="8" name="Rectangle 7">
            <a:extLst>
              <a:ext uri="{FF2B5EF4-FFF2-40B4-BE49-F238E27FC236}">
                <a16:creationId xmlns:a16="http://schemas.microsoft.com/office/drawing/2014/main" id="{D90F735F-FC14-4A0C-B2D9-FF2B4E3C8473}"/>
              </a:ext>
            </a:extLst>
          </p:cNvPr>
          <p:cNvSpPr/>
          <p:nvPr/>
        </p:nvSpPr>
        <p:spPr>
          <a:xfrm>
            <a:off x="767408" y="1669033"/>
            <a:ext cx="8761859" cy="400110"/>
          </a:xfrm>
          <a:prstGeom prst="rect">
            <a:avLst/>
          </a:prstGeom>
          <a:solidFill>
            <a:schemeClr val="bg1"/>
          </a:solidFill>
        </p:spPr>
        <p:txBody>
          <a:bodyPr wrap="square">
            <a:spAutoFit/>
          </a:bodyPr>
          <a:lstStyle/>
          <a:p>
            <a:r>
              <a:rPr lang="en-IN" sz="2000" dirty="0">
                <a:solidFill>
                  <a:srgbClr val="0077AA"/>
                </a:solidFill>
                <a:latin typeface="Liberation Mono"/>
              </a:rPr>
              <a:t>DROP INDEX </a:t>
            </a:r>
            <a:r>
              <a:rPr lang="en-IN" sz="2000" dirty="0">
                <a:latin typeface="Liberation Mono"/>
              </a:rPr>
              <a:t>index_name </a:t>
            </a:r>
            <a:r>
              <a:rPr lang="en-IN" sz="2000" dirty="0">
                <a:solidFill>
                  <a:srgbClr val="0077AA"/>
                </a:solidFill>
                <a:latin typeface="Liberation Mono"/>
              </a:rPr>
              <a:t>ON </a:t>
            </a:r>
            <a:r>
              <a:rPr lang="en-IN" sz="2000" dirty="0">
                <a:latin typeface="Liberation Mono"/>
              </a:rPr>
              <a:t>tbl_name</a:t>
            </a:r>
          </a:p>
        </p:txBody>
      </p:sp>
      <p:sp>
        <p:nvSpPr>
          <p:cNvPr id="9" name="Rectangle 8">
            <a:extLst>
              <a:ext uri="{FF2B5EF4-FFF2-40B4-BE49-F238E27FC236}">
                <a16:creationId xmlns:a16="http://schemas.microsoft.com/office/drawing/2014/main" id="{788DD586-7FA6-4796-84A5-3FE913AB63FC}"/>
              </a:ext>
            </a:extLst>
          </p:cNvPr>
          <p:cNvSpPr/>
          <p:nvPr/>
        </p:nvSpPr>
        <p:spPr>
          <a:xfrm>
            <a:off x="767408" y="2348880"/>
            <a:ext cx="5974905" cy="1569660"/>
          </a:xfrm>
          <a:prstGeom prst="rect">
            <a:avLst/>
          </a:prstGeom>
        </p:spPr>
        <p:txBody>
          <a:bodyPr wrap="none">
            <a:spAutoFit/>
          </a:bodyPr>
          <a:lstStyle/>
          <a:p>
            <a:r>
              <a:rPr lang="en-IN" dirty="0">
                <a:solidFill>
                  <a:srgbClr val="FF0000"/>
                </a:solidFill>
                <a:latin typeface="Arial" panose="020B0604020202020204" pitchFamily="34" charset="0"/>
                <a:ea typeface="Times New Roman" panose="02020603050405020304" pitchFamily="18" charset="0"/>
              </a:rPr>
              <a:t>e.g.</a:t>
            </a:r>
          </a:p>
          <a:p>
            <a:endParaRPr lang="en-IN" sz="800" dirty="0">
              <a:solidFill>
                <a:srgbClr val="0077AA"/>
              </a:solidFill>
              <a:latin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i</a:t>
            </a:r>
            <a:r>
              <a:rPr lang="en-IN" dirty="0">
                <a:latin typeface="Liberation Mono"/>
                <a:ea typeface="Times New Roman" panose="02020603050405020304" pitchFamily="18" charset="0"/>
              </a:rPr>
              <a:t>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solidFill>
                  <a:schemeClr val="tx1">
                    <a:lumMod val="95000"/>
                    <a:lumOff val="5000"/>
                  </a:schemeClr>
                </a:solidFill>
                <a:latin typeface="Liberation Mono"/>
                <a:cs typeface="Arial" panose="020B0604020202020204" pitchFamily="34" charset="0"/>
              </a:rPr>
              <a:t>indexOnUniversity</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student_qualifications;</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0077AA"/>
                </a:solidFill>
                <a:latin typeface="Liberation Mono"/>
              </a:rPr>
              <a:t>INDEX</a:t>
            </a:r>
            <a:r>
              <a:rPr lang="en-IN" dirty="0">
                <a:latin typeface="Liberation Mono"/>
                <a:cs typeface="Arial" panose="020B0604020202020204" pitchFamily="34" charset="0"/>
              </a:rPr>
              <a:t> </a:t>
            </a:r>
            <a:r>
              <a:rPr lang="en-IN" dirty="0">
                <a:latin typeface="Liberation Mono"/>
                <a:ea typeface="Arial Unicode MS"/>
                <a:cs typeface="Arial" panose="020B0604020202020204" pitchFamily="34" charset="0"/>
              </a:rPr>
              <a:t>uniqueIndexOnName</a:t>
            </a:r>
            <a:r>
              <a:rPr lang="en-IN" dirty="0">
                <a:latin typeface="Liberation Mono"/>
                <a:cs typeface="Arial" panose="020B0604020202020204" pitchFamily="34" charset="0"/>
              </a:rPr>
              <a:t> </a:t>
            </a:r>
            <a:r>
              <a:rPr lang="en-IN" dirty="0">
                <a:solidFill>
                  <a:srgbClr val="0077AA"/>
                </a:solidFill>
                <a:latin typeface="Liberation Mono"/>
              </a:rPr>
              <a:t>ON</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emp</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24866380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user and grant/revoke privileges </a:t>
            </a:r>
          </a:p>
        </p:txBody>
      </p:sp>
    </p:spTree>
    <p:extLst>
      <p:ext uri="{BB962C8B-B14F-4D97-AF65-F5344CB8AC3E}">
        <p14:creationId xmlns:p14="http://schemas.microsoft.com/office/powerpoint/2010/main" val="175002202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user</a:t>
            </a:r>
          </a:p>
        </p:txBody>
      </p:sp>
      <p:sp>
        <p:nvSpPr>
          <p:cNvPr id="9" name="TextBox 8">
            <a:extLst>
              <a:ext uri="{FF2B5EF4-FFF2-40B4-BE49-F238E27FC236}">
                <a16:creationId xmlns:a16="http://schemas.microsoft.com/office/drawing/2014/main" id="{04E95129-809F-483A-9A10-1E4726569CE6}"/>
              </a:ext>
            </a:extLst>
          </p:cNvPr>
          <p:cNvSpPr txBox="1"/>
          <p:nvPr/>
        </p:nvSpPr>
        <p:spPr>
          <a:xfrm>
            <a:off x="691218" y="1700808"/>
            <a:ext cx="10733374" cy="1261884"/>
          </a:xfrm>
          <a:prstGeom prst="rect">
            <a:avLst/>
          </a:prstGeom>
          <a:noFill/>
        </p:spPr>
        <p:txBody>
          <a:bodyPr wrap="square">
            <a:spAutoFit/>
          </a:bodyPr>
          <a:lstStyle/>
          <a:p>
            <a:r>
              <a:rPr lang="en-US" sz="2000" b="0" i="0" dirty="0">
                <a:solidFill>
                  <a:srgbClr val="0077AA"/>
                </a:solidFill>
                <a:effectLst/>
                <a:latin typeface="Liberation Mono"/>
              </a:rPr>
              <a:t>CREATE</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dirty="0">
                <a:solidFill>
                  <a:srgbClr val="0077AA"/>
                </a:solidFill>
                <a:latin typeface="Liberation Mono"/>
              </a:rPr>
              <a:t>NOT</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 </a:t>
            </a:r>
            <a:r>
              <a:rPr lang="en-US" sz="2000" b="0" i="0" dirty="0">
                <a:solidFill>
                  <a:srgbClr val="0077AA"/>
                </a:solidFill>
                <a:effectLst/>
                <a:latin typeface="Liberation Mono"/>
              </a:rPr>
              <a:t>IDENTIFIED BY </a:t>
            </a:r>
            <a:r>
              <a:rPr lang="en-US" sz="2000" b="0" i="1" dirty="0">
                <a:solidFill>
                  <a:srgbClr val="000000"/>
                </a:solidFill>
                <a:effectLst/>
                <a:latin typeface="Liberation Mono"/>
              </a:rPr>
              <a:t>'password'</a:t>
            </a:r>
          </a:p>
          <a:p>
            <a:endParaRPr lang="en-US" sz="800" i="1" dirty="0">
              <a:solidFill>
                <a:srgbClr val="000000"/>
              </a:solidFill>
              <a:latin typeface="Liberation Mono"/>
            </a:endParaRPr>
          </a:p>
          <a:p>
            <a:r>
              <a:rPr lang="en-IN" sz="2000" b="0" i="0" dirty="0">
                <a:solidFill>
                  <a:srgbClr val="0077AA"/>
                </a:solidFill>
                <a:effectLst/>
                <a:latin typeface="Liberation Mono"/>
              </a:rPr>
              <a:t>SET</a:t>
            </a:r>
            <a:r>
              <a:rPr lang="en-IN" sz="2000" b="0" i="0" dirty="0">
                <a:solidFill>
                  <a:srgbClr val="000000"/>
                </a:solidFill>
                <a:effectLst/>
                <a:latin typeface="Liberation Mono"/>
              </a:rPr>
              <a:t> </a:t>
            </a:r>
            <a:r>
              <a:rPr lang="en-IN" sz="2000" b="0" i="0" dirty="0">
                <a:solidFill>
                  <a:srgbClr val="0077AA"/>
                </a:solidFill>
                <a:effectLst/>
                <a:latin typeface="Liberation Mono"/>
              </a:rPr>
              <a:t>PASSWORD</a:t>
            </a:r>
            <a:r>
              <a:rPr lang="en-IN" sz="2000" b="0" i="0" dirty="0">
                <a:solidFill>
                  <a:srgbClr val="000000"/>
                </a:solidFill>
                <a:effectLst/>
                <a:latin typeface="Liberation Mono"/>
              </a:rPr>
              <a:t> </a:t>
            </a:r>
            <a:r>
              <a:rPr lang="en-IN" sz="2000" b="0" i="0" dirty="0">
                <a:solidFill>
                  <a:srgbClr val="0077AA"/>
                </a:solidFill>
                <a:effectLst/>
                <a:latin typeface="Liberation Mono"/>
              </a:rPr>
              <a:t>FOR</a:t>
            </a:r>
            <a:r>
              <a:rPr lang="en-IN" sz="2000" b="0" i="0" dirty="0">
                <a:solidFill>
                  <a:srgbClr val="000000"/>
                </a:solidFill>
                <a:effectLst/>
                <a:latin typeface="Liberation Mono"/>
              </a:rPr>
              <a:t> </a:t>
            </a:r>
            <a:r>
              <a:rPr lang="en-US" sz="2000" b="0" i="0" dirty="0">
                <a:solidFill>
                  <a:srgbClr val="000000"/>
                </a:solidFill>
                <a:effectLst/>
                <a:latin typeface="Liberation Mono"/>
              </a:rPr>
              <a:t> '</a:t>
            </a:r>
            <a:r>
              <a:rPr lang="en-US" sz="2000" b="0" i="1" dirty="0">
                <a:solidFill>
                  <a:srgbClr val="000000"/>
                </a:solidFill>
                <a:effectLst/>
                <a:latin typeface="Liberation Mono"/>
              </a:rPr>
              <a:t>user_name'@'localhost'</a:t>
            </a:r>
            <a:r>
              <a:rPr lang="en-IN" sz="2000" b="0" i="0" dirty="0">
                <a:solidFill>
                  <a:srgbClr val="999999"/>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0" dirty="0">
                <a:solidFill>
                  <a:srgbClr val="669900"/>
                </a:solidFill>
                <a:effectLst/>
                <a:latin typeface="Liberation Mono"/>
              </a:rPr>
              <a:t>'</a:t>
            </a:r>
            <a:r>
              <a:rPr lang="en-IN" sz="2000" b="0" i="1" dirty="0">
                <a:solidFill>
                  <a:srgbClr val="669900"/>
                </a:solidFill>
                <a:effectLst/>
                <a:latin typeface="Liberation Mono"/>
              </a:rPr>
              <a:t>auth_string</a:t>
            </a:r>
            <a:r>
              <a:rPr lang="en-IN" sz="2000" b="0" i="0" dirty="0">
                <a:solidFill>
                  <a:srgbClr val="669900"/>
                </a:solidFill>
                <a:effectLst/>
                <a:latin typeface="Liberation Mono"/>
              </a:rPr>
              <a:t>'</a:t>
            </a:r>
            <a:endParaRPr lang="en-US" sz="2000" b="0" i="1" dirty="0">
              <a:solidFill>
                <a:srgbClr val="000000"/>
              </a:solidFill>
              <a:effectLst/>
              <a:latin typeface="Liberation Mono"/>
            </a:endParaRPr>
          </a:p>
          <a:p>
            <a:endParaRPr lang="en-US" sz="800" i="1" dirty="0">
              <a:solidFill>
                <a:srgbClr val="000000"/>
              </a:solidFill>
              <a:latin typeface="Liberation Mono"/>
            </a:endParaRPr>
          </a:p>
          <a:p>
            <a:r>
              <a:rPr lang="en-US" sz="2000" b="0" i="0" dirty="0">
                <a:solidFill>
                  <a:srgbClr val="0077AA"/>
                </a:solidFill>
                <a:effectLst/>
                <a:latin typeface="Liberation Mono"/>
              </a:rPr>
              <a:t>DROP</a:t>
            </a:r>
            <a:r>
              <a:rPr lang="en-US" sz="2000" b="0" i="0" dirty="0">
                <a:solidFill>
                  <a:srgbClr val="000000"/>
                </a:solidFill>
                <a:effectLst/>
                <a:latin typeface="Liberation Mono"/>
              </a:rPr>
              <a:t> </a:t>
            </a:r>
            <a:r>
              <a:rPr lang="en-US" sz="2000" b="0" i="0" dirty="0">
                <a:solidFill>
                  <a:srgbClr val="0077AA"/>
                </a:solidFill>
                <a:effectLst/>
                <a:latin typeface="Liberation Mono"/>
              </a:rPr>
              <a:t>USER</a:t>
            </a:r>
            <a:r>
              <a:rPr lang="en-US" sz="2000" b="0" i="0" dirty="0">
                <a:solidFill>
                  <a:srgbClr val="000000"/>
                </a:solidFill>
                <a:effectLst/>
                <a:latin typeface="Liberation Mono"/>
              </a:rPr>
              <a:t> </a:t>
            </a:r>
            <a:r>
              <a:rPr lang="en-US" sz="2000" b="0" i="0" dirty="0">
                <a:solidFill>
                  <a:srgbClr val="999999"/>
                </a:solidFill>
                <a:effectLst/>
                <a:latin typeface="Liberation Mono"/>
              </a:rPr>
              <a:t>[</a:t>
            </a:r>
            <a:r>
              <a:rPr lang="en-US" sz="2000" b="0" i="0" dirty="0">
                <a:solidFill>
                  <a:srgbClr val="0077AA"/>
                </a:solidFill>
                <a:effectLst/>
                <a:latin typeface="Liberation Mono"/>
              </a:rPr>
              <a:t>IF</a:t>
            </a:r>
            <a:r>
              <a:rPr lang="en-US" sz="2000" b="0" i="0" dirty="0">
                <a:solidFill>
                  <a:srgbClr val="000000"/>
                </a:solidFill>
                <a:effectLst/>
                <a:latin typeface="Liberation Mono"/>
              </a:rPr>
              <a:t> </a:t>
            </a:r>
            <a:r>
              <a:rPr lang="en-US" sz="2000" b="0" i="0" dirty="0">
                <a:solidFill>
                  <a:srgbClr val="0077AA"/>
                </a:solidFill>
                <a:effectLst/>
                <a:latin typeface="Liberation Mono"/>
              </a:rPr>
              <a:t>EXISTS</a:t>
            </a:r>
            <a:r>
              <a:rPr lang="en-US" sz="2000" b="0" i="0" dirty="0">
                <a:solidFill>
                  <a:srgbClr val="999999"/>
                </a:solidFill>
                <a:effectLst/>
                <a:latin typeface="Liberation Mono"/>
              </a:rPr>
              <a:t>]</a:t>
            </a:r>
            <a:r>
              <a:rPr lang="en-US" sz="2000" b="0" i="0" dirty="0">
                <a:solidFill>
                  <a:srgbClr val="000000"/>
                </a:solidFill>
                <a:effectLst/>
                <a:latin typeface="Liberation Mono"/>
              </a:rPr>
              <a:t> '</a:t>
            </a:r>
            <a:r>
              <a:rPr lang="en-US" sz="2000" b="0" i="1" dirty="0">
                <a:solidFill>
                  <a:srgbClr val="000000"/>
                </a:solidFill>
                <a:effectLst/>
                <a:latin typeface="Liberation Mono"/>
              </a:rPr>
              <a:t>user_name' @'localhost'</a:t>
            </a:r>
            <a:endParaRPr lang="en-IN" sz="2000" dirty="0">
              <a:latin typeface="Liberation Mono"/>
            </a:endParaRPr>
          </a:p>
        </p:txBody>
      </p:sp>
      <p:sp>
        <p:nvSpPr>
          <p:cNvPr id="10" name="Rectangle 9">
            <a:extLst>
              <a:ext uri="{FF2B5EF4-FFF2-40B4-BE49-F238E27FC236}">
                <a16:creationId xmlns:a16="http://schemas.microsoft.com/office/drawing/2014/main" id="{F454BE50-4A4E-4D06-AB0C-AB584C310321}"/>
              </a:ext>
            </a:extLst>
          </p:cNvPr>
          <p:cNvSpPr/>
          <p:nvPr/>
        </p:nvSpPr>
        <p:spPr>
          <a:xfrm>
            <a:off x="479376" y="3483585"/>
            <a:ext cx="10945216" cy="116955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CREATE</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US" sz="1800" b="0" i="1" dirty="0">
                <a:solidFill>
                  <a:srgbClr val="000000"/>
                </a:solidFill>
                <a:effectLst/>
                <a:latin typeface="Liberation Mono"/>
              </a:rPr>
              <a:t> </a:t>
            </a:r>
            <a:r>
              <a:rPr lang="en-US" sz="1800" b="0" i="0" dirty="0">
                <a:solidFill>
                  <a:srgbClr val="0077AA"/>
                </a:solidFill>
                <a:effectLst/>
                <a:latin typeface="Liberation Mono"/>
              </a:rPr>
              <a:t>IDENTIFIED BY </a:t>
            </a:r>
            <a:r>
              <a:rPr lang="en-US" dirty="0">
                <a:solidFill>
                  <a:srgbClr val="669900"/>
                </a:solidFill>
                <a:latin typeface="Liberation Mono"/>
              </a:rPr>
              <a:t>'saleel</a:t>
            </a:r>
            <a:r>
              <a:rPr lang="en-IN" sz="1800" b="0" i="0" dirty="0">
                <a:solidFill>
                  <a:srgbClr val="669900"/>
                </a:solidFill>
                <a:effectLst/>
                <a:latin typeface="Liberation Mono"/>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sz="1800" b="0" i="0" dirty="0">
                <a:solidFill>
                  <a:srgbClr val="0077AA"/>
                </a:solidFill>
                <a:effectLst/>
                <a:latin typeface="Liberation Mono"/>
              </a:rPr>
              <a:t>SET</a:t>
            </a:r>
            <a:r>
              <a:rPr lang="en-IN" sz="1800" b="0" i="0" dirty="0">
                <a:solidFill>
                  <a:srgbClr val="000000"/>
                </a:solidFill>
                <a:effectLst/>
                <a:latin typeface="Liberation Mono"/>
              </a:rPr>
              <a:t> </a:t>
            </a:r>
            <a:r>
              <a:rPr lang="en-IN" sz="1800" b="0" i="0" dirty="0">
                <a:solidFill>
                  <a:srgbClr val="0077AA"/>
                </a:solidFill>
                <a:effectLst/>
                <a:latin typeface="Liberation Mono"/>
              </a:rPr>
              <a:t>PASSWORD</a:t>
            </a:r>
            <a:r>
              <a:rPr lang="en-IN" sz="1800" b="0" i="0" dirty="0">
                <a:solidFill>
                  <a:srgbClr val="000000"/>
                </a:solidFill>
                <a:effectLst/>
                <a:latin typeface="Liberation Mono"/>
              </a:rPr>
              <a:t> </a:t>
            </a:r>
            <a:r>
              <a:rPr lang="en-IN" sz="1800" b="0" i="0" dirty="0">
                <a:solidFill>
                  <a:srgbClr val="0077AA"/>
                </a:solidFill>
                <a:effectLst/>
                <a:latin typeface="Liberation Mono"/>
              </a:rPr>
              <a:t>FOR</a:t>
            </a:r>
            <a:r>
              <a:rPr lang="en-IN"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sz="1800" b="0" i="0" dirty="0">
                <a:solidFill>
                  <a:srgbClr val="999999"/>
                </a:solidFill>
                <a:effectLst/>
                <a:latin typeface="Liberation Mono"/>
              </a:rPr>
              <a:t> </a:t>
            </a:r>
            <a:r>
              <a:rPr lang="en-IN" sz="1800" b="0" i="0" dirty="0">
                <a:solidFill>
                  <a:srgbClr val="A67F59"/>
                </a:solidFill>
                <a:effectLst/>
                <a:latin typeface="Liberation Mono"/>
              </a:rPr>
              <a:t>=</a:t>
            </a:r>
            <a:r>
              <a:rPr lang="en-IN" sz="1800" b="0" i="0" dirty="0">
                <a:solidFill>
                  <a:srgbClr val="000000"/>
                </a:solidFill>
                <a:effectLst/>
                <a:latin typeface="Liberation Mono"/>
              </a:rPr>
              <a:t> </a:t>
            </a:r>
            <a:r>
              <a:rPr lang="en-IN" sz="1800" b="0" i="0" dirty="0">
                <a:solidFill>
                  <a:srgbClr val="669900"/>
                </a:solidFill>
                <a:effectLst/>
                <a:latin typeface="Liberation Mono"/>
              </a:rPr>
              <a:t>'</a:t>
            </a:r>
            <a:r>
              <a:rPr lang="en-IN" sz="1800" b="0" i="1" dirty="0">
                <a:solidFill>
                  <a:srgbClr val="669900"/>
                </a:solidFill>
                <a:effectLst/>
                <a:latin typeface="Liberation Mono"/>
              </a:rPr>
              <a:t>sharmin</a:t>
            </a:r>
            <a:r>
              <a:rPr lang="en-IN" sz="1800" b="0" i="0" dirty="0">
                <a:solidFill>
                  <a:srgbClr val="669900"/>
                </a:solidFill>
                <a:effectLst/>
                <a:latin typeface="Liberation Mono"/>
              </a:rPr>
              <a:t>'</a:t>
            </a:r>
            <a:r>
              <a:rPr lang="en-IN" dirty="0">
                <a:latin typeface="Liberation Mono"/>
                <a:cs typeface="Arial" panose="020B0604020202020204" pitchFamily="34" charset="0"/>
              </a:rPr>
              <a:t>;</a:t>
            </a:r>
            <a:endParaRPr lang="en-US" sz="1800" b="0" i="0" dirty="0">
              <a:solidFill>
                <a:srgbClr val="0077AA"/>
              </a:solidFill>
              <a:effectLst/>
              <a:latin typeface="Liberation Mono"/>
            </a:endParaRPr>
          </a:p>
          <a:p>
            <a:pPr marL="285750" indent="-285750">
              <a:buFont typeface="Arial" panose="020B0604020202020204" pitchFamily="34" charset="0"/>
              <a:buChar char="•"/>
            </a:pPr>
            <a:endParaRPr lang="en-US" sz="800" dirty="0">
              <a:solidFill>
                <a:srgbClr val="0077AA"/>
              </a:solidFill>
              <a:latin typeface="Liberation Mono"/>
            </a:endParaRPr>
          </a:p>
          <a:p>
            <a:pPr marL="285750" indent="-285750">
              <a:buFont typeface="Arial" panose="020B0604020202020204" pitchFamily="34" charset="0"/>
              <a:buChar char="•"/>
            </a:pPr>
            <a:r>
              <a:rPr lang="en-US" sz="1800" b="0" i="0" dirty="0">
                <a:solidFill>
                  <a:srgbClr val="0077AA"/>
                </a:solidFill>
                <a:effectLst/>
                <a:latin typeface="Liberation Mono"/>
              </a:rPr>
              <a:t>DROP</a:t>
            </a:r>
            <a:r>
              <a:rPr lang="en-US" sz="1800" b="0" i="0" dirty="0">
                <a:solidFill>
                  <a:srgbClr val="000000"/>
                </a:solidFill>
                <a:effectLst/>
                <a:latin typeface="Liberation Mono"/>
              </a:rPr>
              <a:t> </a:t>
            </a:r>
            <a:r>
              <a:rPr lang="en-US" sz="1800" b="0" i="0" dirty="0">
                <a:solidFill>
                  <a:srgbClr val="0077AA"/>
                </a:solidFill>
                <a:effectLst/>
                <a:latin typeface="Liberation Mono"/>
              </a:rPr>
              <a:t>USER</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2572623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2"/>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grant/revoke privileges</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04E95129-809F-483A-9A10-1E4726569CE6}"/>
              </a:ext>
            </a:extLst>
          </p:cNvPr>
          <p:cNvSpPr txBox="1"/>
          <p:nvPr/>
        </p:nvSpPr>
        <p:spPr>
          <a:xfrm>
            <a:off x="479376" y="1700808"/>
            <a:ext cx="11305256" cy="830997"/>
          </a:xfrm>
          <a:prstGeom prst="rect">
            <a:avLst/>
          </a:prstGeom>
          <a:noFill/>
        </p:spPr>
        <p:txBody>
          <a:bodyPr wrap="square">
            <a:spAutoFit/>
          </a:bodyPr>
          <a:lstStyle/>
          <a:p>
            <a:r>
              <a:rPr lang="en-US" sz="2000" dirty="0">
                <a:solidFill>
                  <a:srgbClr val="0077AA"/>
                </a:solidFill>
                <a:latin typeface="Liberation Mono"/>
              </a:rPr>
              <a:t>GRANT</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TO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r>
              <a:rPr lang="en-IN" sz="2000" b="0" i="0" dirty="0">
                <a:solidFill>
                  <a:srgbClr val="0077AA"/>
                </a:solidFill>
                <a:effectLst/>
                <a:latin typeface="Liberation Mono"/>
              </a:rPr>
              <a:t> </a:t>
            </a:r>
          </a:p>
          <a:p>
            <a:endParaRPr lang="en-IN" sz="800" dirty="0">
              <a:solidFill>
                <a:srgbClr val="0077AA"/>
              </a:solidFill>
              <a:latin typeface="Liberation Mono"/>
            </a:endParaRPr>
          </a:p>
          <a:p>
            <a:r>
              <a:rPr lang="en-US" sz="2000" dirty="0">
                <a:solidFill>
                  <a:srgbClr val="0077AA"/>
                </a:solidFill>
                <a:latin typeface="Liberation Mono"/>
              </a:rPr>
              <a:t>REVOKE</a:t>
            </a:r>
            <a:r>
              <a:rPr lang="en-US" sz="2000" b="0" i="0" dirty="0">
                <a:solidFill>
                  <a:srgbClr val="000000"/>
                </a:solidFill>
                <a:effectLst/>
                <a:latin typeface="Liberation Mono"/>
              </a:rPr>
              <a:t> </a:t>
            </a:r>
            <a:r>
              <a:rPr lang="en-IN" sz="2000" b="0" i="1" dirty="0">
                <a:solidFill>
                  <a:srgbClr val="000000"/>
                </a:solidFill>
                <a:effectLst/>
                <a:latin typeface="Liberation Mono"/>
              </a:rPr>
              <a:t>priv_type </a:t>
            </a:r>
            <a:r>
              <a:rPr lang="en-IN" sz="2000" b="0" i="0" dirty="0">
                <a:solidFill>
                  <a:srgbClr val="0077AA"/>
                </a:solidFill>
                <a:effectLst/>
                <a:latin typeface="Liberation Mono"/>
              </a:rPr>
              <a:t>ON</a:t>
            </a:r>
            <a:r>
              <a:rPr lang="en-IN" sz="2000" b="0" i="0" dirty="0">
                <a:solidFill>
                  <a:srgbClr val="000000"/>
                </a:solidFill>
                <a:effectLst/>
                <a:latin typeface="Liberation Mono"/>
              </a:rPr>
              <a:t> </a:t>
            </a:r>
            <a:r>
              <a:rPr lang="en-IN" sz="2000" b="0" i="1" dirty="0">
                <a:solidFill>
                  <a:srgbClr val="000000"/>
                </a:solidFill>
                <a:effectLst/>
                <a:latin typeface="Liberation Mono"/>
              </a:rPr>
              <a:t>object_type </a:t>
            </a:r>
            <a:r>
              <a:rPr lang="en-IN" sz="2000" b="0" i="0" dirty="0">
                <a:solidFill>
                  <a:srgbClr val="0077AA"/>
                </a:solidFill>
                <a:effectLst/>
                <a:latin typeface="Liberation Mono"/>
              </a:rPr>
              <a:t>FROM </a:t>
            </a:r>
            <a:r>
              <a:rPr lang="en-US" sz="2000" b="0" i="0" dirty="0">
                <a:solidFill>
                  <a:srgbClr val="000000"/>
                </a:solidFill>
                <a:effectLst/>
                <a:latin typeface="Liberation Mono"/>
              </a:rPr>
              <a:t>'</a:t>
            </a:r>
            <a:r>
              <a:rPr lang="en-US" sz="2000" b="0" i="1" dirty="0">
                <a:solidFill>
                  <a:srgbClr val="000000"/>
                </a:solidFill>
                <a:effectLst/>
                <a:latin typeface="Liberation Mono"/>
              </a:rPr>
              <a:t>user_name'@'localhost'</a:t>
            </a:r>
            <a:endParaRPr lang="en-IN" sz="2000" dirty="0">
              <a:latin typeface="Liberation Mono"/>
            </a:endParaRPr>
          </a:p>
        </p:txBody>
      </p:sp>
      <p:sp>
        <p:nvSpPr>
          <p:cNvPr id="7" name="Rectangle 6">
            <a:extLst>
              <a:ext uri="{FF2B5EF4-FFF2-40B4-BE49-F238E27FC236}">
                <a16:creationId xmlns:a16="http://schemas.microsoft.com/office/drawing/2014/main" id="{A7A59AC5-2FC2-4702-9A5A-0DCB58DFB504}"/>
              </a:ext>
            </a:extLst>
          </p:cNvPr>
          <p:cNvSpPr/>
          <p:nvPr/>
        </p:nvSpPr>
        <p:spPr>
          <a:xfrm>
            <a:off x="691218" y="1081520"/>
            <a:ext cx="8990430"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TODO</a:t>
            </a:r>
            <a:endParaRPr lang="en-IN" dirty="0">
              <a:solidFill>
                <a:schemeClr val="bg1"/>
              </a:solidFill>
              <a:latin typeface="Palatino Linotype" panose="02040502050505030304" pitchFamily="18" charset="0"/>
              <a:cs typeface="Arial" panose="020B0604020202020204" pitchFamily="34" charset="0"/>
            </a:endParaRPr>
          </a:p>
        </p:txBody>
      </p:sp>
      <p:graphicFrame>
        <p:nvGraphicFramePr>
          <p:cNvPr id="2" name="Table 1">
            <a:extLst>
              <a:ext uri="{FF2B5EF4-FFF2-40B4-BE49-F238E27FC236}">
                <a16:creationId xmlns:a16="http://schemas.microsoft.com/office/drawing/2014/main" id="{EC64E0E2-04F5-4103-9693-4DA2EA5AB497}"/>
              </a:ext>
            </a:extLst>
          </p:cNvPr>
          <p:cNvGraphicFramePr>
            <a:graphicFrameLocks noGrp="1"/>
          </p:cNvGraphicFramePr>
          <p:nvPr/>
        </p:nvGraphicFramePr>
        <p:xfrm>
          <a:off x="7608168" y="694748"/>
          <a:ext cx="4396670" cy="1872960"/>
        </p:xfrm>
        <a:graphic>
          <a:graphicData uri="http://schemas.openxmlformats.org/drawingml/2006/table">
            <a:tbl>
              <a:tblPr/>
              <a:tblGrid>
                <a:gridCol w="2198335">
                  <a:extLst>
                    <a:ext uri="{9D8B030D-6E8A-4147-A177-3AD203B41FA5}">
                      <a16:colId xmlns:a16="http://schemas.microsoft.com/office/drawing/2014/main" val="438212384"/>
                    </a:ext>
                  </a:extLst>
                </a:gridCol>
                <a:gridCol w="2198335">
                  <a:extLst>
                    <a:ext uri="{9D8B030D-6E8A-4147-A177-3AD203B41FA5}">
                      <a16:colId xmlns:a16="http://schemas.microsoft.com/office/drawing/2014/main" val="3928249199"/>
                    </a:ext>
                  </a:extLst>
                </a:gridCol>
              </a:tblGrid>
              <a:tr h="86879">
                <a:tc>
                  <a:txBody>
                    <a:bodyPr/>
                    <a:lstStyle/>
                    <a:p>
                      <a:pPr algn="ctr" fontAlgn="base"/>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IN" sz="2200" b="0" i="0" dirty="0">
                          <a:effectLst/>
                          <a:latin typeface="Liberation Mono"/>
                        </a:rPr>
                        <a:t>Privilege</a:t>
                      </a: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80632347"/>
                  </a:ext>
                </a:extLst>
              </a:tr>
              <a:tr h="158778">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ALL [PRIVILEGES]</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SELECT</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289364826"/>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CREATE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INSERT</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503141627"/>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ALTER</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UPDATE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461106098"/>
                  </a:ext>
                </a:extLst>
              </a:tr>
              <a:tr h="158778">
                <a:tc>
                  <a:txBody>
                    <a:bodyPr/>
                    <a:lstStyle/>
                    <a:p>
                      <a:pPr marL="174625" marR="0" lvl="0" indent="0" algn="l" defTabSz="914400" rtl="0" eaLnBrk="1" fontAlgn="base" latinLnBrk="0" hangingPunct="1">
                        <a:lnSpc>
                          <a:spcPct val="100000"/>
                        </a:lnSpc>
                        <a:spcBef>
                          <a:spcPts val="0"/>
                        </a:spcBef>
                        <a:spcAft>
                          <a:spcPts val="0"/>
                        </a:spcAft>
                        <a:buClrTx/>
                        <a:buSzTx/>
                        <a:buFont typeface="Arial" panose="020B0604020202020204" pitchFamily="34" charset="0"/>
                        <a:buNone/>
                        <a:tabLst/>
                        <a:defRPr/>
                      </a:pPr>
                      <a:r>
                        <a:rPr lang="en-IN" sz="1900" u="none" strike="noStrike" dirty="0">
                          <a:solidFill>
                            <a:schemeClr val="accent3">
                              <a:lumMod val="50000"/>
                            </a:schemeClr>
                          </a:solidFill>
                          <a:effectLst/>
                          <a:latin typeface="Liberation Mono"/>
                        </a:rPr>
                        <a:t>DROP</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DELETE</a:t>
                      </a: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132490423"/>
                  </a:ext>
                </a:extLst>
              </a:tr>
              <a:tr h="86879">
                <a:tc>
                  <a:txBody>
                    <a:bodyPr/>
                    <a:lstStyle/>
                    <a:p>
                      <a:pPr marL="174625" indent="0" fontAlgn="base">
                        <a:buFont typeface="Arial" panose="020B0604020202020204" pitchFamily="34" charset="0"/>
                        <a:buNone/>
                      </a:pPr>
                      <a:r>
                        <a:rPr lang="en-IN" sz="1900" u="none" strike="noStrike" dirty="0">
                          <a:solidFill>
                            <a:schemeClr val="accent3">
                              <a:lumMod val="50000"/>
                            </a:schemeClr>
                          </a:solidFill>
                          <a:effectLst/>
                          <a:latin typeface="Liberation Mono"/>
                        </a:rPr>
                        <a:t>EXECUTE</a:t>
                      </a:r>
                      <a:endParaRPr lang="en-IN"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marL="0" indent="0" fontAlgn="base">
                        <a:buFontTx/>
                        <a:buNone/>
                      </a:pPr>
                      <a:endParaRPr lang="en-US" sz="1900" dirty="0">
                        <a:solidFill>
                          <a:schemeClr val="accent3">
                            <a:lumMod val="50000"/>
                          </a:schemeClr>
                        </a:solidFill>
                        <a:effectLst/>
                        <a:latin typeface="Liberation Mono"/>
                      </a:endParaRPr>
                    </a:p>
                  </a:txBody>
                  <a:tcPr marL="7490" marR="7490" marT="7490" marB="7490">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203084677"/>
                  </a:ext>
                </a:extLst>
              </a:tr>
            </a:tbl>
          </a:graphicData>
        </a:graphic>
      </p:graphicFrame>
      <p:sp>
        <p:nvSpPr>
          <p:cNvPr id="10" name="Rectangle 9">
            <a:extLst>
              <a:ext uri="{FF2B5EF4-FFF2-40B4-BE49-F238E27FC236}">
                <a16:creationId xmlns:a16="http://schemas.microsoft.com/office/drawing/2014/main" id="{89C97C1C-A8D7-41C9-A1DB-B075CD9414F6}"/>
              </a:ext>
            </a:extLst>
          </p:cNvPr>
          <p:cNvSpPr/>
          <p:nvPr/>
        </p:nvSpPr>
        <p:spPr>
          <a:xfrm>
            <a:off x="479376" y="3195553"/>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000000"/>
                </a:solidFill>
                <a:latin typeface="Liberation Mono"/>
              </a:rPr>
              <a:t>db1.</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GRANT ALL PRIVILEGES ON </a:t>
            </a:r>
            <a:r>
              <a:rPr lang="en-US" dirty="0">
                <a:solidFill>
                  <a:srgbClr val="A67F59"/>
                </a:solidFill>
                <a:latin typeface="Liberation Mono"/>
              </a:rPr>
              <a:t>*</a:t>
            </a:r>
            <a:r>
              <a:rPr lang="en-US" dirty="0">
                <a:solidFill>
                  <a:srgbClr val="000000"/>
                </a:solidFill>
                <a:latin typeface="Liberation Mono"/>
              </a:rPr>
              <a:t>.</a:t>
            </a:r>
            <a:r>
              <a:rPr lang="en-US" dirty="0">
                <a:solidFill>
                  <a:srgbClr val="A67F59"/>
                </a:solidFill>
                <a:latin typeface="Liberation Mono"/>
              </a:rPr>
              <a:t>*</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US" dirty="0">
                <a:solidFill>
                  <a:srgbClr val="A67F59"/>
                </a:solidFill>
                <a:latin typeface="Liberation Mono"/>
              </a:rPr>
              <a:t>@</a:t>
            </a:r>
            <a:r>
              <a:rPr lang="en-US" dirty="0">
                <a:solidFill>
                  <a:srgbClr val="669900"/>
                </a:solidFill>
                <a:latin typeface="Liberation Mono"/>
              </a:rPr>
              <a:t>'localhost'</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6E758B24-3EAC-46B6-81E8-237C01CF7904}"/>
              </a:ext>
            </a:extLst>
          </p:cNvPr>
          <p:cNvSpPr/>
          <p:nvPr/>
        </p:nvSpPr>
        <p:spPr>
          <a:xfrm>
            <a:off x="479376" y="4387436"/>
            <a:ext cx="11305256" cy="769441"/>
          </a:xfrm>
          <a:prstGeom prst="rect">
            <a:avLst/>
          </a:prstGeom>
        </p:spPr>
        <p:txBody>
          <a:bodyPr wrap="square">
            <a:spAutoFit/>
          </a:bodyPr>
          <a:lstStyle/>
          <a:p>
            <a:pPr marL="285750" indent="-285750">
              <a:buFont typeface="Arial" panose="020B0604020202020204" pitchFamily="34" charset="0"/>
              <a:buChar char="•"/>
            </a:pPr>
            <a:r>
              <a:rPr lang="en-US" sz="1800" b="0" i="0" dirty="0">
                <a:solidFill>
                  <a:srgbClr val="0077AA"/>
                </a:solidFill>
                <a:effectLst/>
                <a:latin typeface="Liberation Mono"/>
              </a:rPr>
              <a:t>GRANT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TO</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sz="1800" b="0" i="0" dirty="0">
                <a:solidFill>
                  <a:srgbClr val="0077AA"/>
                </a:solidFill>
                <a:effectLst/>
                <a:latin typeface="Liberation Mono"/>
              </a:rPr>
              <a:t>REVOKE INSERT, UPDATE ON </a:t>
            </a:r>
            <a:r>
              <a:rPr lang="en-US" sz="1800" b="0" i="0" dirty="0">
                <a:effectLst/>
                <a:latin typeface="Liberation Mono"/>
              </a:rPr>
              <a:t>emp</a:t>
            </a:r>
            <a:r>
              <a:rPr lang="en-US" sz="1800" b="0" i="0" dirty="0">
                <a:solidFill>
                  <a:srgbClr val="000000"/>
                </a:solidFill>
                <a:effectLst/>
                <a:latin typeface="Liberation Mono"/>
              </a:rPr>
              <a:t> </a:t>
            </a:r>
            <a:r>
              <a:rPr lang="en-US" dirty="0">
                <a:solidFill>
                  <a:srgbClr val="0077AA"/>
                </a:solidFill>
                <a:latin typeface="Liberation Mono"/>
              </a:rPr>
              <a:t>FROM</a:t>
            </a:r>
            <a:r>
              <a:rPr lang="en-US" sz="1800" b="0" i="0" dirty="0">
                <a:solidFill>
                  <a:srgbClr val="000000"/>
                </a:solidFill>
                <a:effectLst/>
                <a:latin typeface="Liberation Mono"/>
              </a:rPr>
              <a:t> </a:t>
            </a:r>
            <a:r>
              <a:rPr lang="en-US" dirty="0">
                <a:solidFill>
                  <a:srgbClr val="669900"/>
                </a:solidFill>
                <a:latin typeface="Liberation Mono"/>
              </a:rPr>
              <a:t>'saleel'</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4685138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val="498136785"/>
      </p:ext>
    </p:extLst>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a:t>
            </a:r>
            <a:endParaRPr lang="en-IN" sz="3200" i="1" dirty="0">
              <a:solidFill>
                <a:srgbClr val="FF9900"/>
              </a:solidFill>
              <a:latin typeface="Arial" pitchFamily="34" charset="0"/>
              <a:cs typeface="Arial" pitchFamily="34" charset="0"/>
            </a:endParaRPr>
          </a:p>
        </p:txBody>
      </p:sp>
      <p:sp>
        <p:nvSpPr>
          <p:cNvPr id="6" name="Rectangle 5"/>
          <p:cNvSpPr/>
          <p:nvPr/>
        </p:nvSpPr>
        <p:spPr>
          <a:xfrm>
            <a:off x="372215" y="1043444"/>
            <a:ext cx="11429793"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91344" y="3582595"/>
            <a:ext cx="11809312" cy="144655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Selects column values and stores them into variables.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Writes a single row to a file without any formatting.</a:t>
            </a:r>
            <a:endParaRPr lang="en-IN" b="1" i="1" dirty="0">
              <a:latin typeface="Arial" panose="020B0604020202020204" pitchFamily="34" charset="0"/>
              <a:cs typeface="Arial" panose="020B0604020202020204" pitchFamily="34" charset="0"/>
            </a:endParaRPr>
          </a:p>
        </p:txBody>
      </p:sp>
      <p:sp>
        <p:nvSpPr>
          <p:cNvPr id="9" name="Rectangle 8"/>
          <p:cNvSpPr/>
          <p:nvPr/>
        </p:nvSpPr>
        <p:spPr>
          <a:xfrm>
            <a:off x="469229" y="1735648"/>
            <a:ext cx="11236068" cy="1261884"/>
          </a:xfrm>
          <a:prstGeom prst="rect">
            <a:avLst/>
          </a:prstGeom>
        </p:spPr>
        <p:txBody>
          <a:bodyPr wrap="square">
            <a:spAutoFit/>
          </a:bodyPr>
          <a:lstStyle/>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var_list</a:t>
            </a:r>
          </a:p>
          <a:p>
            <a:endParaRPr lang="en-IN" sz="800" dirty="0">
              <a:solidFill>
                <a:srgbClr val="298AE5"/>
              </a:solidFill>
              <a:latin typeface="Liberation Mono"/>
              <a:cs typeface="Arial" panose="020B0604020202020204" pitchFamily="34" charset="0"/>
            </a:endParaRPr>
          </a:p>
          <a:p>
            <a:r>
              <a:rPr lang="en-IN" sz="2000" dirty="0">
                <a:solidFill>
                  <a:srgbClr val="0077AA"/>
                </a:solidFill>
                <a:latin typeface="Liberation Mono"/>
              </a:rPr>
              <a:t>SELECT</a:t>
            </a:r>
            <a:r>
              <a:rPr lang="en-IN"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INTO</a:t>
            </a:r>
            <a:r>
              <a:rPr lang="en-IN" sz="2000" dirty="0">
                <a:solidFill>
                  <a:srgbClr val="298AE5"/>
                </a:solidFill>
                <a:latin typeface="Liberation Mono"/>
                <a:cs typeface="Arial" panose="020B0604020202020204" pitchFamily="34" charset="0"/>
              </a:rPr>
              <a:t> </a:t>
            </a:r>
            <a:r>
              <a:rPr lang="en-IN" sz="2000" dirty="0">
                <a:solidFill>
                  <a:srgbClr val="0077AA"/>
                </a:solidFill>
                <a:latin typeface="Liberation Mono"/>
              </a:rPr>
              <a:t>OUTFILE</a:t>
            </a:r>
          </a:p>
          <a:p>
            <a:endParaRPr lang="en-IN" sz="800" dirty="0">
              <a:solidFill>
                <a:srgbClr val="298AE5"/>
              </a:solidFill>
              <a:latin typeface="Liberation Mono"/>
              <a:cs typeface="Arial" panose="020B0604020202020204" pitchFamily="34" charset="0"/>
            </a:endParaRPr>
          </a:p>
          <a:p>
            <a:r>
              <a:rPr lang="en-US" sz="2000" dirty="0">
                <a:solidFill>
                  <a:srgbClr val="0077AA"/>
                </a:solidFill>
                <a:latin typeface="Liberation Mono"/>
              </a:rPr>
              <a:t>SELECT</a:t>
            </a:r>
            <a:r>
              <a:rPr lang="en-US" sz="2000" dirty="0">
                <a:solidFill>
                  <a:srgbClr val="298AE5"/>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INTO</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DUMPFILE</a:t>
            </a:r>
          </a:p>
        </p:txBody>
      </p:sp>
      <p:sp>
        <p:nvSpPr>
          <p:cNvPr id="7" name="Rectangle 6">
            <a:extLst>
              <a:ext uri="{FF2B5EF4-FFF2-40B4-BE49-F238E27FC236}">
                <a16:creationId xmlns:a16="http://schemas.microsoft.com/office/drawing/2014/main" id="{85BA5BD7-A5C5-4D39-A2DD-E5D9A7198AD4}"/>
              </a:ext>
            </a:extLst>
          </p:cNvPr>
          <p:cNvSpPr/>
          <p:nvPr/>
        </p:nvSpPr>
        <p:spPr>
          <a:xfrm>
            <a:off x="372215" y="191870"/>
            <a:ext cx="7414041"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chemeClr val="accent6">
                    <a:lumMod val="50000"/>
                  </a:schemeClr>
                </a:solidFill>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16661356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AEDABB-F563-4039-90DE-3205895303F5}"/>
              </a:ext>
            </a:extLst>
          </p:cNvPr>
          <p:cNvSpPr/>
          <p:nvPr/>
        </p:nvSpPr>
        <p:spPr>
          <a:xfrm>
            <a:off x="438087" y="5830594"/>
            <a:ext cx="8624704" cy="769441"/>
          </a:xfrm>
          <a:prstGeom prst="rect">
            <a:avLst/>
          </a:prstGeom>
        </p:spPr>
        <p:txBody>
          <a:bodyPr wrap="square">
            <a:spAutoFit/>
          </a:bodyPr>
          <a:lstStyle/>
          <a:p>
            <a:r>
              <a:rPr lang="en-IN" dirty="0">
                <a:solidFill>
                  <a:schemeClr val="accent6">
                    <a:lumMod val="50000"/>
                  </a:schemeClr>
                </a:solidFill>
              </a:rPr>
              <a:t>set A – { 25, 29, 45, 23, 60, 51, 35, …. }</a:t>
            </a:r>
          </a:p>
          <a:p>
            <a:endParaRPr lang="en-IN" sz="800" dirty="0">
              <a:solidFill>
                <a:schemeClr val="accent6">
                  <a:lumMod val="50000"/>
                </a:schemeClr>
              </a:solidFill>
            </a:endParaRPr>
          </a:p>
          <a:p>
            <a:r>
              <a:rPr lang="en-IN" dirty="0">
                <a:solidFill>
                  <a:schemeClr val="accent6">
                    <a:lumMod val="50000"/>
                  </a:schemeClr>
                </a:solidFill>
              </a:rPr>
              <a:t>set B – { Ben, Jo, Kim, Tom, Toy, Sam, Don, …. }  </a:t>
            </a:r>
          </a:p>
        </p:txBody>
      </p:sp>
      <p:sp>
        <p:nvSpPr>
          <p:cNvPr id="7" name="Rectangle 6">
            <a:extLst>
              <a:ext uri="{FF2B5EF4-FFF2-40B4-BE49-F238E27FC236}">
                <a16:creationId xmlns:a16="http://schemas.microsoft.com/office/drawing/2014/main" id="{C15B5B7D-F84D-4CB0-9BE3-E25CC24D8390}"/>
              </a:ext>
            </a:extLst>
          </p:cNvPr>
          <p:cNvSpPr/>
          <p:nvPr/>
        </p:nvSpPr>
        <p:spPr>
          <a:xfrm>
            <a:off x="457747" y="5334825"/>
            <a:ext cx="792088" cy="461665"/>
          </a:xfrm>
          <a:prstGeom prst="rect">
            <a:avLst/>
          </a:prstGeom>
        </p:spPr>
        <p:txBody>
          <a:bodyPr wrap="square">
            <a:spAutoFit/>
          </a:bodyPr>
          <a:lstStyle/>
          <a:p>
            <a:r>
              <a:rPr lang="en-US" sz="2400" b="1" dirty="0">
                <a:solidFill>
                  <a:schemeClr val="accent2">
                    <a:lumMod val="50000"/>
                  </a:schemeClr>
                </a:solidFill>
                <a:latin typeface="-apple-system"/>
              </a:rPr>
              <a:t>data</a:t>
            </a:r>
            <a:endParaRPr lang="en-IN" sz="2200" b="1" dirty="0"/>
          </a:p>
        </p:txBody>
      </p:sp>
      <p:sp>
        <p:nvSpPr>
          <p:cNvPr id="8" name="Rectangle 7">
            <a:extLst>
              <a:ext uri="{FF2B5EF4-FFF2-40B4-BE49-F238E27FC236}">
                <a16:creationId xmlns:a16="http://schemas.microsoft.com/office/drawing/2014/main" id="{B1B66409-5192-407D-9CFA-2C5B1BE8FBEC}"/>
              </a:ext>
            </a:extLst>
          </p:cNvPr>
          <p:cNvSpPr/>
          <p:nvPr/>
        </p:nvSpPr>
        <p:spPr>
          <a:xfrm>
            <a:off x="438088" y="3303894"/>
            <a:ext cx="11296167" cy="461665"/>
          </a:xfrm>
          <a:prstGeom prst="rect">
            <a:avLst/>
          </a:prstGeom>
        </p:spPr>
        <p:txBody>
          <a:bodyPr wrap="square">
            <a:spAutoFit/>
          </a:bodyPr>
          <a:lstStyle/>
          <a:p>
            <a:r>
              <a:rPr lang="en-US" sz="2400" b="1" dirty="0">
                <a:solidFill>
                  <a:schemeClr val="accent2">
                    <a:lumMod val="50000"/>
                  </a:schemeClr>
                </a:solidFill>
                <a:latin typeface="-apple-system"/>
              </a:rPr>
              <a:t>Information</a:t>
            </a:r>
            <a:endParaRPr lang="en-IN" sz="2200" b="1" dirty="0"/>
          </a:p>
        </p:txBody>
      </p:sp>
      <p:sp>
        <p:nvSpPr>
          <p:cNvPr id="11" name="Rectangle 10">
            <a:extLst>
              <a:ext uri="{FF2B5EF4-FFF2-40B4-BE49-F238E27FC236}">
                <a16:creationId xmlns:a16="http://schemas.microsoft.com/office/drawing/2014/main" id="{D1DCE3E7-B13B-43D7-AC3B-8ACA827F63D3}"/>
              </a:ext>
            </a:extLst>
          </p:cNvPr>
          <p:cNvSpPr/>
          <p:nvPr/>
        </p:nvSpPr>
        <p:spPr>
          <a:xfrm>
            <a:off x="457748" y="3757859"/>
            <a:ext cx="11772843" cy="1446550"/>
          </a:xfrm>
          <a:prstGeom prst="rect">
            <a:avLst/>
          </a:prstGeom>
        </p:spPr>
        <p:txBody>
          <a:bodyPr wrap="square">
            <a:spAutoFit/>
          </a:bodyPr>
          <a:lstStyle/>
          <a:p>
            <a:r>
              <a:rPr lang="en-US" dirty="0">
                <a:solidFill>
                  <a:schemeClr val="accent6">
                    <a:lumMod val="50000"/>
                  </a:schemeClr>
                </a:solidFill>
              </a:rPr>
              <a:t>Now we arrange the data and make some sense and create information.</a:t>
            </a:r>
          </a:p>
          <a:p>
            <a:endParaRPr lang="en-US" sz="800" dirty="0">
              <a:solidFill>
                <a:schemeClr val="accent6">
                  <a:lumMod val="50000"/>
                </a:schemeClr>
              </a:solidFill>
            </a:endParaRPr>
          </a:p>
          <a:p>
            <a:r>
              <a:rPr lang="en-US" dirty="0">
                <a:solidFill>
                  <a:schemeClr val="accent6">
                    <a:lumMod val="50000"/>
                  </a:schemeClr>
                </a:solidFill>
              </a:rPr>
              <a:t>set A is </a:t>
            </a:r>
            <a:r>
              <a:rPr lang="en-US" b="1" dirty="0">
                <a:solidFill>
                  <a:schemeClr val="accent6">
                    <a:lumMod val="50000"/>
                  </a:schemeClr>
                </a:solidFill>
              </a:rPr>
              <a:t>Age</a:t>
            </a:r>
            <a:r>
              <a:rPr lang="en-US" dirty="0">
                <a:solidFill>
                  <a:schemeClr val="accent6">
                    <a:lumMod val="50000"/>
                  </a:schemeClr>
                </a:solidFill>
              </a:rPr>
              <a:t>, set B is </a:t>
            </a:r>
            <a:r>
              <a:rPr lang="en-US" b="1" dirty="0">
                <a:solidFill>
                  <a:schemeClr val="accent6">
                    <a:lumMod val="50000"/>
                  </a:schemeClr>
                </a:solidFill>
              </a:rPr>
              <a:t>Name</a:t>
            </a:r>
          </a:p>
          <a:p>
            <a:endParaRPr lang="en-IN" sz="800" dirty="0">
              <a:solidFill>
                <a:schemeClr val="accent6">
                  <a:lumMod val="50000"/>
                </a:schemeClr>
              </a:solidFill>
            </a:endParaRPr>
          </a:p>
          <a:p>
            <a:r>
              <a:rPr lang="en-IN" dirty="0">
                <a:solidFill>
                  <a:schemeClr val="accent6">
                    <a:lumMod val="50000"/>
                  </a:schemeClr>
                </a:solidFill>
              </a:rPr>
              <a:t>Age – { 25, 29, 45, 23, 60, 51, 35, …. }</a:t>
            </a:r>
          </a:p>
          <a:p>
            <a:r>
              <a:rPr lang="en-IN" dirty="0">
                <a:solidFill>
                  <a:schemeClr val="accent6">
                    <a:lumMod val="50000"/>
                  </a:schemeClr>
                </a:solidFill>
              </a:rPr>
              <a:t>Name – { Ben, Jo, Kim, Tom, Toy, Sam, Don, …. }  </a:t>
            </a:r>
            <a:r>
              <a:rPr lang="en-US" dirty="0">
                <a:solidFill>
                  <a:schemeClr val="accent6">
                    <a:lumMod val="50000"/>
                  </a:schemeClr>
                </a:solidFill>
              </a:rPr>
              <a:t> </a:t>
            </a:r>
          </a:p>
        </p:txBody>
      </p:sp>
      <p:sp>
        <p:nvSpPr>
          <p:cNvPr id="14" name="Rectangle 13">
            <a:extLst>
              <a:ext uri="{FF2B5EF4-FFF2-40B4-BE49-F238E27FC236}">
                <a16:creationId xmlns:a16="http://schemas.microsoft.com/office/drawing/2014/main" id="{7F5ED22A-FEB2-4C80-B64C-28D2EDE51207}"/>
              </a:ext>
            </a:extLst>
          </p:cNvPr>
          <p:cNvSpPr/>
          <p:nvPr/>
        </p:nvSpPr>
        <p:spPr>
          <a:xfrm>
            <a:off x="406491" y="1916832"/>
            <a:ext cx="1656184" cy="461665"/>
          </a:xfrm>
          <a:prstGeom prst="rect">
            <a:avLst/>
          </a:prstGeom>
        </p:spPr>
        <p:txBody>
          <a:bodyPr wrap="square">
            <a:spAutoFit/>
          </a:bodyPr>
          <a:lstStyle/>
          <a:p>
            <a:r>
              <a:rPr lang="en-US" sz="2400" b="1" dirty="0">
                <a:solidFill>
                  <a:schemeClr val="accent2">
                    <a:lumMod val="50000"/>
                  </a:schemeClr>
                </a:solidFill>
                <a:latin typeface="-apple-system"/>
              </a:rPr>
              <a:t>knowledge</a:t>
            </a:r>
            <a:endParaRPr lang="en-IN" sz="2200" b="1" dirty="0"/>
          </a:p>
        </p:txBody>
      </p:sp>
      <p:sp>
        <p:nvSpPr>
          <p:cNvPr id="15" name="Rectangle 14">
            <a:extLst>
              <a:ext uri="{FF2B5EF4-FFF2-40B4-BE49-F238E27FC236}">
                <a16:creationId xmlns:a16="http://schemas.microsoft.com/office/drawing/2014/main" id="{D08E8734-6BA9-4783-8F0D-EA96309D347E}"/>
              </a:ext>
            </a:extLst>
          </p:cNvPr>
          <p:cNvSpPr/>
          <p:nvPr/>
        </p:nvSpPr>
        <p:spPr>
          <a:xfrm>
            <a:off x="418365" y="2373595"/>
            <a:ext cx="11772843" cy="769441"/>
          </a:xfrm>
          <a:prstGeom prst="rect">
            <a:avLst/>
          </a:prstGeom>
        </p:spPr>
        <p:txBody>
          <a:bodyPr wrap="square">
            <a:spAutoFit/>
          </a:bodyPr>
          <a:lstStyle/>
          <a:p>
            <a:r>
              <a:rPr lang="en-US" dirty="0">
                <a:solidFill>
                  <a:schemeClr val="accent6">
                    <a:lumMod val="50000"/>
                  </a:schemeClr>
                </a:solidFill>
              </a:rPr>
              <a:t>Age of employees: </a:t>
            </a:r>
          </a:p>
          <a:p>
            <a:endParaRPr lang="en-US" sz="800" dirty="0">
              <a:solidFill>
                <a:schemeClr val="accent6">
                  <a:lumMod val="50000"/>
                </a:schemeClr>
              </a:solidFill>
            </a:endParaRPr>
          </a:p>
          <a:p>
            <a:r>
              <a:rPr lang="en-US" dirty="0">
                <a:solidFill>
                  <a:schemeClr val="accent6">
                    <a:lumMod val="50000"/>
                  </a:schemeClr>
                </a:solidFill>
              </a:rPr>
              <a:t>R = { Ben is 25 yrs. Old, Jo is 29 yrs. Old, </a:t>
            </a:r>
            <a:r>
              <a:rPr lang="en-IN" dirty="0">
                <a:solidFill>
                  <a:schemeClr val="accent6">
                    <a:lumMod val="50000"/>
                  </a:schemeClr>
                </a:solidFill>
              </a:rPr>
              <a:t>Kim</a:t>
            </a:r>
            <a:r>
              <a:rPr lang="en-US" dirty="0">
                <a:solidFill>
                  <a:schemeClr val="accent6">
                    <a:lumMod val="50000"/>
                  </a:schemeClr>
                </a:solidFill>
              </a:rPr>
              <a:t> is 45 yrs. Old, </a:t>
            </a:r>
            <a:r>
              <a:rPr lang="en-IN" dirty="0">
                <a:solidFill>
                  <a:schemeClr val="accent6">
                    <a:lumMod val="50000"/>
                  </a:schemeClr>
                </a:solidFill>
              </a:rPr>
              <a:t>Tom</a:t>
            </a:r>
            <a:r>
              <a:rPr lang="en-US" dirty="0">
                <a:solidFill>
                  <a:schemeClr val="accent6">
                    <a:lumMod val="50000"/>
                  </a:schemeClr>
                </a:solidFill>
              </a:rPr>
              <a:t> is 23 yrs. Old, </a:t>
            </a:r>
            <a:r>
              <a:rPr lang="en-IN" dirty="0">
                <a:solidFill>
                  <a:schemeClr val="accent6">
                    <a:lumMod val="50000"/>
                  </a:schemeClr>
                </a:solidFill>
              </a:rPr>
              <a:t>Toy</a:t>
            </a:r>
            <a:r>
              <a:rPr lang="en-US" dirty="0">
                <a:solidFill>
                  <a:schemeClr val="accent6">
                    <a:lumMod val="50000"/>
                  </a:schemeClr>
                </a:solidFill>
              </a:rPr>
              <a:t> is 60 yrs. Old</a:t>
            </a:r>
            <a:r>
              <a:rPr lang="en-IN" dirty="0">
                <a:solidFill>
                  <a:schemeClr val="accent6">
                    <a:lumMod val="50000"/>
                  </a:schemeClr>
                </a:solidFill>
              </a:rPr>
              <a:t> , ….  }</a:t>
            </a:r>
          </a:p>
        </p:txBody>
      </p:sp>
      <p:sp>
        <p:nvSpPr>
          <p:cNvPr id="16" name="Rectangle 15">
            <a:extLst>
              <a:ext uri="{FF2B5EF4-FFF2-40B4-BE49-F238E27FC236}">
                <a16:creationId xmlns:a16="http://schemas.microsoft.com/office/drawing/2014/main" id="{FDDC83C1-EBE6-49E4-92ED-CEA0081C7912}"/>
              </a:ext>
            </a:extLst>
          </p:cNvPr>
          <p:cNvSpPr/>
          <p:nvPr/>
        </p:nvSpPr>
        <p:spPr>
          <a:xfrm>
            <a:off x="403016" y="6749"/>
            <a:ext cx="1327603" cy="461665"/>
          </a:xfrm>
          <a:prstGeom prst="rect">
            <a:avLst/>
          </a:prstGeom>
        </p:spPr>
        <p:txBody>
          <a:bodyPr wrap="square">
            <a:spAutoFit/>
          </a:bodyPr>
          <a:lstStyle/>
          <a:p>
            <a:r>
              <a:rPr lang="en-US" sz="2400" b="1" dirty="0">
                <a:solidFill>
                  <a:schemeClr val="accent2">
                    <a:lumMod val="50000"/>
                  </a:schemeClr>
                </a:solidFill>
                <a:latin typeface="-apple-system"/>
              </a:rPr>
              <a:t>wisdom</a:t>
            </a:r>
            <a:endParaRPr lang="en-IN" sz="2200" b="1" dirty="0"/>
          </a:p>
        </p:txBody>
      </p:sp>
      <p:sp>
        <p:nvSpPr>
          <p:cNvPr id="17" name="Rectangle 16">
            <a:extLst>
              <a:ext uri="{FF2B5EF4-FFF2-40B4-BE49-F238E27FC236}">
                <a16:creationId xmlns:a16="http://schemas.microsoft.com/office/drawing/2014/main" id="{8DD21DF6-5DCF-40F5-8749-8D201E3020F9}"/>
              </a:ext>
            </a:extLst>
          </p:cNvPr>
          <p:cNvSpPr/>
          <p:nvPr/>
        </p:nvSpPr>
        <p:spPr>
          <a:xfrm>
            <a:off x="403018" y="552133"/>
            <a:ext cx="11772843" cy="1200329"/>
          </a:xfrm>
          <a:prstGeom prst="rect">
            <a:avLst/>
          </a:prstGeom>
        </p:spPr>
        <p:txBody>
          <a:bodyPr wrap="square">
            <a:spAutoFit/>
          </a:bodyPr>
          <a:lstStyle/>
          <a:p>
            <a:pPr marL="342900" indent="-342900">
              <a:buFont typeface="Arial" panose="020B0604020202020204" pitchFamily="34" charset="0"/>
              <a:buChar char="•"/>
            </a:pPr>
            <a:r>
              <a:rPr lang="en-US" dirty="0">
                <a:solidFill>
                  <a:schemeClr val="accent6">
                    <a:lumMod val="50000"/>
                  </a:schemeClr>
                </a:solidFill>
              </a:rPr>
              <a:t>Our employees Ben, Jo, and Tom are young.</a:t>
            </a:r>
          </a:p>
          <a:p>
            <a:pPr marL="342900" indent="-342900">
              <a:buFont typeface="Arial" panose="020B0604020202020204" pitchFamily="34" charset="0"/>
              <a:buChar char="•"/>
            </a:pPr>
            <a:r>
              <a:rPr lang="en-US" dirty="0">
                <a:solidFill>
                  <a:schemeClr val="accent6">
                    <a:lumMod val="50000"/>
                  </a:schemeClr>
                </a:solidFill>
              </a:rPr>
              <a:t>Our employees Ben, Jo, and Tom are in 20’s</a:t>
            </a:r>
          </a:p>
          <a:p>
            <a:pPr marL="342900" indent="-342900">
              <a:buFont typeface="Arial" panose="020B0604020202020204" pitchFamily="34" charset="0"/>
              <a:buChar char="•"/>
            </a:pPr>
            <a:r>
              <a:rPr lang="en-US" dirty="0">
                <a:solidFill>
                  <a:schemeClr val="accent6">
                    <a:lumMod val="50000"/>
                  </a:schemeClr>
                </a:solidFill>
              </a:rPr>
              <a:t>Toy is going to retire next year.</a:t>
            </a:r>
          </a:p>
          <a:p>
            <a:pPr marL="342900" indent="-342900">
              <a:buFont typeface="Arial" panose="020B0604020202020204" pitchFamily="34" charset="0"/>
              <a:buChar char="•"/>
            </a:pPr>
            <a:r>
              <a:rPr lang="en-US" dirty="0">
                <a:solidFill>
                  <a:schemeClr val="accent6">
                    <a:lumMod val="50000"/>
                  </a:schemeClr>
                </a:solidFill>
              </a:rPr>
              <a:t>….</a:t>
            </a:r>
          </a:p>
        </p:txBody>
      </p:sp>
      <p:pic>
        <p:nvPicPr>
          <p:cNvPr id="18" name="Picture 2" descr="Related image">
            <a:extLst>
              <a:ext uri="{FF2B5EF4-FFF2-40B4-BE49-F238E27FC236}">
                <a16:creationId xmlns:a16="http://schemas.microsoft.com/office/drawing/2014/main" id="{1BA4D43C-4A0F-4990-A50E-06B71D2750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75247" y="3542079"/>
            <a:ext cx="3824152" cy="31992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F5B0A7-FEC2-447A-854C-8248C07EE76F}"/>
              </a:ext>
            </a:extLst>
          </p:cNvPr>
          <p:cNvSpPr/>
          <p:nvPr/>
        </p:nvSpPr>
        <p:spPr>
          <a:xfrm>
            <a:off x="10796388" y="3789765"/>
            <a:ext cx="1327332" cy="646331"/>
          </a:xfrm>
          <a:prstGeom prst="rect">
            <a:avLst/>
          </a:prstGeom>
        </p:spPr>
        <p:txBody>
          <a:bodyPr wrap="square">
            <a:spAutoFit/>
          </a:bodyPr>
          <a:lstStyle/>
          <a:p>
            <a:r>
              <a:rPr lang="en-IN" dirty="0">
                <a:solidFill>
                  <a:srgbClr val="C00000"/>
                </a:solidFill>
                <a:latin typeface="Arial" panose="020B0604020202020204" pitchFamily="34" charset="0"/>
              </a:rPr>
              <a:t>The </a:t>
            </a:r>
            <a:r>
              <a:rPr lang="en-IN" b="1" dirty="0">
                <a:solidFill>
                  <a:srgbClr val="C00000"/>
                </a:solidFill>
                <a:latin typeface="Arial" panose="020B0604020202020204" pitchFamily="34" charset="0"/>
              </a:rPr>
              <a:t>DIKW pyramid</a:t>
            </a:r>
            <a:endParaRPr lang="en-IN" dirty="0">
              <a:solidFill>
                <a:srgbClr val="C00000"/>
              </a:solidFill>
            </a:endParaRPr>
          </a:p>
        </p:txBody>
      </p:sp>
    </p:spTree>
    <p:extLst>
      <p:ext uri="{BB962C8B-B14F-4D97-AF65-F5344CB8AC3E}">
        <p14:creationId xmlns:p14="http://schemas.microsoft.com/office/powerpoint/2010/main" val="97866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1" grpId="0"/>
      <p:bldP spid="14" grpId="0"/>
      <p:bldP spid="15"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val="2483309414"/>
      </p:ext>
    </p:extLst>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var_list</a:t>
            </a:r>
            <a:endParaRPr lang="en-IN" sz="3200" i="1" dirty="0">
              <a:solidFill>
                <a:srgbClr val="FF9900"/>
              </a:solidFill>
              <a:latin typeface="Arial" pitchFamily="34" charset="0"/>
              <a:cs typeface="Arial" pitchFamily="34" charset="0"/>
            </a:endParaRPr>
          </a:p>
        </p:txBody>
      </p:sp>
      <p:sp>
        <p:nvSpPr>
          <p:cNvPr id="6" name="Rectangle 5"/>
          <p:cNvSpPr/>
          <p:nvPr/>
        </p:nvSpPr>
        <p:spPr>
          <a:xfrm>
            <a:off x="455787" y="838201"/>
            <a:ext cx="11426925"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551384" y="1598474"/>
            <a:ext cx="11233248"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var_list</a:t>
            </a:r>
          </a:p>
        </p:txBody>
      </p:sp>
      <p:sp>
        <p:nvSpPr>
          <p:cNvPr id="5" name="Rectangle 4"/>
          <p:cNvSpPr/>
          <p:nvPr/>
        </p:nvSpPr>
        <p:spPr>
          <a:xfrm>
            <a:off x="551384" y="2081749"/>
            <a:ext cx="11233248" cy="147732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p:txBody>
      </p:sp>
    </p:spTree>
    <p:extLst>
      <p:ext uri="{BB962C8B-B14F-4D97-AF65-F5344CB8AC3E}">
        <p14:creationId xmlns:p14="http://schemas.microsoft.com/office/powerpoint/2010/main" val="1195651254"/>
      </p:ext>
    </p:extLst>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91344" y="4091884"/>
            <a:ext cx="5736250" cy="1200329"/>
          </a:xfrm>
          <a:prstGeom prst="rect">
            <a:avLst/>
          </a:prstGeom>
        </p:spPr>
        <p:txBody>
          <a:bodyPr wrap="none">
            <a:spAutoFit/>
          </a:bodyPr>
          <a:lstStyle/>
          <a:p>
            <a:r>
              <a:rPr lang="en-US" sz="2400" dirty="0">
                <a:solidFill>
                  <a:schemeClr val="tx1">
                    <a:lumMod val="85000"/>
                    <a:lumOff val="15000"/>
                  </a:schemeClr>
                </a:solidFill>
                <a:latin typeface="Liberation Mono"/>
              </a:rPr>
              <a:t>If not working then do changes in </a:t>
            </a:r>
            <a:r>
              <a:rPr lang="en-US" sz="2400" b="1" i="1" dirty="0">
                <a:solidFill>
                  <a:schemeClr val="accent5">
                    <a:lumMod val="75000"/>
                  </a:schemeClr>
                </a:solidFill>
                <a:latin typeface="Liberation Mono"/>
              </a:rPr>
              <a:t>my.ini</a:t>
            </a:r>
            <a:r>
              <a:rPr lang="en-US" sz="2400" b="1" dirty="0">
                <a:solidFill>
                  <a:srgbClr val="00B0F0"/>
                </a:solidFill>
                <a:latin typeface="Liberation Mono"/>
              </a:rPr>
              <a:t> </a:t>
            </a:r>
            <a:r>
              <a:rPr lang="en-US" sz="2400" dirty="0">
                <a:solidFill>
                  <a:schemeClr val="tx1">
                    <a:lumMod val="85000"/>
                    <a:lumOff val="15000"/>
                  </a:schemeClr>
                </a:solidFill>
                <a:latin typeface="Liberation Mono"/>
              </a:rPr>
              <a:t>file.</a:t>
            </a:r>
          </a:p>
          <a:p>
            <a:endParaRPr lang="en-US" sz="800" dirty="0">
              <a:solidFill>
                <a:srgbClr val="00B0F0"/>
              </a:solidFill>
              <a:latin typeface="Liberation Mono"/>
            </a:endParaRPr>
          </a:p>
          <a:p>
            <a:r>
              <a:rPr lang="en-US" sz="2000" dirty="0">
                <a:solidFill>
                  <a:srgbClr val="669900"/>
                </a:solidFill>
                <a:latin typeface="Liberation Mono"/>
              </a:rPr>
              <a:t>secure_file_priv </a:t>
            </a:r>
            <a:r>
              <a:rPr lang="en-US" sz="2000" dirty="0">
                <a:solidFill>
                  <a:srgbClr val="A67F59"/>
                </a:solidFill>
                <a:latin typeface="Liberation Mono"/>
              </a:rPr>
              <a:t>=</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cs typeface="Arial" panose="020B0604020202020204" pitchFamily="34" charset="0"/>
              </a:rPr>
              <a:t>""</a:t>
            </a:r>
          </a:p>
          <a:p>
            <a:r>
              <a:rPr lang="en-US" sz="2000" dirty="0">
                <a:solidFill>
                  <a:srgbClr val="0077AA"/>
                </a:solidFill>
                <a:latin typeface="Liberation Mono"/>
              </a:rPr>
              <a:t>SHOW</a:t>
            </a:r>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VARIABLES</a:t>
            </a:r>
            <a:r>
              <a:rPr lang="en-US" sz="2000" dirty="0">
                <a:solidFill>
                  <a:srgbClr val="298AE5"/>
                </a:solidFill>
                <a:latin typeface="Liberation Mono"/>
                <a:cs typeface="Arial" panose="020B0604020202020204" pitchFamily="34" charset="0"/>
              </a:rPr>
              <a:t> </a:t>
            </a:r>
            <a:r>
              <a:rPr lang="en-US" sz="2000" dirty="0">
                <a:solidFill>
                  <a:srgbClr val="A67F59"/>
                </a:solidFill>
                <a:latin typeface="Liberation Mono"/>
              </a:rPr>
              <a:t>LIKE</a:t>
            </a:r>
            <a:r>
              <a:rPr lang="en-US" sz="2000" dirty="0">
                <a:solidFill>
                  <a:srgbClr val="298AE5"/>
                </a:solidFill>
                <a:latin typeface="Liberation Mono"/>
                <a:cs typeface="Arial" panose="020B0604020202020204" pitchFamily="34" charset="0"/>
              </a:rPr>
              <a:t> </a:t>
            </a:r>
            <a:r>
              <a:rPr lang="en-US" sz="2000" dirty="0">
                <a:solidFill>
                  <a:schemeClr val="tx1">
                    <a:lumMod val="85000"/>
                    <a:lumOff val="15000"/>
                  </a:schemeClr>
                </a:solidFill>
                <a:latin typeface="Liberation Mono"/>
              </a:rPr>
              <a:t>"</a:t>
            </a:r>
            <a:r>
              <a:rPr lang="en-US" sz="2000" dirty="0">
                <a:solidFill>
                  <a:srgbClr val="669900"/>
                </a:solidFill>
                <a:latin typeface="Liberation Mono"/>
              </a:rPr>
              <a:t>secure_file_priv</a:t>
            </a:r>
            <a:r>
              <a:rPr lang="en-US" sz="2000" dirty="0">
                <a:solidFill>
                  <a:schemeClr val="tx1">
                    <a:lumMod val="85000"/>
                    <a:lumOff val="15000"/>
                  </a:schemeClr>
                </a:solidFill>
                <a:latin typeface="Liberation Mono"/>
              </a:rPr>
              <a:t>"</a:t>
            </a:r>
            <a:r>
              <a:rPr lang="en-US" sz="2000" dirty="0">
                <a:solidFill>
                  <a:schemeClr val="tx1">
                    <a:lumMod val="85000"/>
                    <a:lumOff val="15000"/>
                  </a:schemeClr>
                </a:solidFill>
                <a:latin typeface="Liberation Mono"/>
                <a:cs typeface="Arial" panose="020B0604020202020204" pitchFamily="34" charset="0"/>
              </a:rPr>
              <a:t>;</a:t>
            </a:r>
          </a:p>
        </p:txBody>
      </p:sp>
      <p:sp>
        <p:nvSpPr>
          <p:cNvPr id="5" name="Rectangle 2">
            <a:extLst>
              <a:ext uri="{FF2B5EF4-FFF2-40B4-BE49-F238E27FC236}">
                <a16:creationId xmlns:a16="http://schemas.microsoft.com/office/drawing/2014/main" id="{6C72BE06-4B41-4A7E-9B19-71E8B41235C4}"/>
              </a:ext>
            </a:extLst>
          </p:cNvPr>
          <p:cNvSpPr>
            <a:spLocks noChangeArrowheads="1"/>
          </p:cNvSpPr>
          <p:nvPr/>
        </p:nvSpPr>
        <p:spPr bwMode="auto">
          <a:xfrm>
            <a:off x="191344" y="-21408"/>
            <a:ext cx="11665296" cy="1938992"/>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variable_name        | value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secure_file_priv      | C:/ProgramData/MySQL/MySQL Server 8.0/Uploads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I can only read files from the /</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rPr>
              <a:t>Uploads</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directory.</a:t>
            </a:r>
          </a:p>
        </p:txBody>
      </p:sp>
    </p:spTree>
    <p:extLst>
      <p:ext uri="{BB962C8B-B14F-4D97-AF65-F5344CB8AC3E}">
        <p14:creationId xmlns:p14="http://schemas.microsoft.com/office/powerpoint/2010/main" val="3874618867"/>
      </p:ext>
    </p:extLst>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outfile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236039" y="838201"/>
            <a:ext cx="11573423"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335360" y="1598474"/>
            <a:ext cx="11377264" cy="400110"/>
          </a:xfrm>
          <a:prstGeom prst="rect">
            <a:avLst/>
          </a:prstGeom>
        </p:spPr>
        <p:txBody>
          <a:bodyPr wrap="square">
            <a:spAutoFit/>
          </a:bodyPr>
          <a:lstStyle/>
          <a:p>
            <a:r>
              <a:rPr lang="en-IN" sz="2000" dirty="0">
                <a:solidFill>
                  <a:srgbClr val="0077AA"/>
                </a:solidFill>
                <a:latin typeface="Liberation Mono"/>
              </a:rPr>
              <a:t>SELECT </a:t>
            </a:r>
            <a:r>
              <a:rPr lang="en-US" sz="2000" dirty="0">
                <a:solidFill>
                  <a:schemeClr val="bg1">
                    <a:lumMod val="50000"/>
                  </a:schemeClr>
                </a:solidFill>
                <a:latin typeface="Liberation Mono"/>
              </a:rPr>
              <a:t>. . .</a:t>
            </a:r>
            <a:r>
              <a:rPr lang="en-IN" sz="2000" dirty="0">
                <a:solidFill>
                  <a:srgbClr val="0077AA"/>
                </a:solidFill>
                <a:latin typeface="Liberation Mono"/>
              </a:rPr>
              <a:t> INTO </a:t>
            </a:r>
            <a:r>
              <a:rPr lang="en-IN" sz="2000" dirty="0">
                <a:solidFill>
                  <a:schemeClr val="tx1">
                    <a:lumMod val="75000"/>
                    <a:lumOff val="25000"/>
                  </a:schemeClr>
                </a:solidFill>
                <a:latin typeface="Liberation Mono"/>
              </a:rPr>
              <a:t>OUTFILE</a:t>
            </a:r>
          </a:p>
        </p:txBody>
      </p:sp>
      <p:sp>
        <p:nvSpPr>
          <p:cNvPr id="7" name="Rectangle 6"/>
          <p:cNvSpPr/>
          <p:nvPr/>
        </p:nvSpPr>
        <p:spPr>
          <a:xfrm>
            <a:off x="236039" y="2149113"/>
            <a:ext cx="11791929" cy="304698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 </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 </a:t>
            </a:r>
            <a:r>
              <a:rPr lang="en-IN" dirty="0">
                <a:solidFill>
                  <a:srgbClr val="0077AA"/>
                </a:solidFill>
                <a:latin typeface="Liberation Mono"/>
                <a:cs typeface="Arial" panose="020B0604020202020204" pitchFamily="34" charset="0"/>
              </a:rPr>
              <a:t>FIELDS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OPTIONALLY</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ENCLOSED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 </a:t>
            </a:r>
            <a:r>
              <a:rPr lang="en-IN" dirty="0">
                <a:solidFill>
                  <a:srgbClr val="0077AA"/>
                </a:solidFill>
                <a:latin typeface="Liberation Mono"/>
                <a:cs typeface="Arial" panose="020B0604020202020204" pitchFamily="34" charset="0"/>
              </a:rPr>
              <a:t>LINES</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TERMINATED</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Arial" panose="020B0604020202020204" pitchFamily="34" charset="0"/>
              </a:rPr>
              <a:t> '\n';</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"DEPT"</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"DNAME"</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"LOC"</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"PWD"</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"STARTEDON"</a:t>
            </a:r>
            <a:r>
              <a:rPr lang="en-US" dirty="0">
                <a:latin typeface="Liberation Mono"/>
                <a:cs typeface="Arial" panose="020B0604020202020204" pitchFamily="34" charset="0"/>
              </a:rPr>
              <a:t> UNION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dept;</a:t>
            </a:r>
            <a:endParaRPr lang="en-IN" dirty="0">
              <a:latin typeface="Liberation Mono"/>
              <a:cs typeface="Arial" panose="020B0604020202020204" pitchFamily="34" charset="0"/>
            </a:endParaRPr>
          </a:p>
        </p:txBody>
      </p:sp>
      <p:sp>
        <p:nvSpPr>
          <p:cNvPr id="2" name="Rectangle 1">
            <a:extLst>
              <a:ext uri="{FF2B5EF4-FFF2-40B4-BE49-F238E27FC236}">
                <a16:creationId xmlns:a16="http://schemas.microsoft.com/office/drawing/2014/main" id="{E4516F8F-7E06-45C7-8C67-FA8D6D291539}"/>
              </a:ext>
            </a:extLst>
          </p:cNvPr>
          <p:cNvSpPr/>
          <p:nvPr/>
        </p:nvSpPr>
        <p:spPr>
          <a:xfrm>
            <a:off x="335360" y="5539879"/>
            <a:ext cx="6096000" cy="769441"/>
          </a:xfrm>
          <a:prstGeom prst="rect">
            <a:avLst/>
          </a:prstGeom>
        </p:spPr>
        <p:txBody>
          <a:bodyPr>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"/tmp/emp.csv"</a:t>
            </a:r>
            <a:r>
              <a:rPr lang="en-IN" dirty="0">
                <a:latin typeface="Liberation Mono"/>
                <a:cs typeface="Arial" panose="020B0604020202020204" pitchFamily="34" charset="0"/>
              </a:rPr>
              <a:t>;</a:t>
            </a:r>
          </a:p>
          <a:p>
            <a:pPr marL="342900" indent="-342900">
              <a:buFont typeface="Arial" panose="020B0604020202020204" pitchFamily="34" charset="0"/>
              <a:buChar char="•"/>
            </a:pPr>
            <a:endParaRPr lang="en-IN" sz="800" dirty="0">
              <a:latin typeface="Liberation Mono"/>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emp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OUTFILE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cxnSp>
        <p:nvCxnSpPr>
          <p:cNvPr id="10" name="Straight Connector 9">
            <a:extLst>
              <a:ext uri="{FF2B5EF4-FFF2-40B4-BE49-F238E27FC236}">
                <a16:creationId xmlns:a16="http://schemas.microsoft.com/office/drawing/2014/main" id="{7C07C240-DB4B-4C4A-94E4-0C844282E7D1}"/>
              </a:ext>
            </a:extLst>
          </p:cNvPr>
          <p:cNvCxnSpPr/>
          <p:nvPr/>
        </p:nvCxnSpPr>
        <p:spPr>
          <a:xfrm>
            <a:off x="236039" y="5395863"/>
            <a:ext cx="11692609"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2574476"/>
      </p:ext>
    </p:extLst>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val="3113369704"/>
      </p:ext>
    </p:extLst>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into dumpfile</a:t>
            </a:r>
            <a:endParaRPr lang="en-IN" sz="3200" i="1" dirty="0">
              <a:solidFill>
                <a:srgbClr val="FF9900"/>
              </a:solidFill>
              <a:latin typeface="Arial" pitchFamily="34" charset="0"/>
              <a:cs typeface="Arial" pitchFamily="34" charset="0"/>
            </a:endParaRPr>
          </a:p>
        </p:txBody>
      </p:sp>
      <p:sp>
        <p:nvSpPr>
          <p:cNvPr id="6" name="Rectangle 5"/>
          <p:cNvSpPr/>
          <p:nvPr/>
        </p:nvSpPr>
        <p:spPr>
          <a:xfrm>
            <a:off x="382537" y="838200"/>
            <a:ext cx="11353675"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479376" y="1916668"/>
            <a:ext cx="11161240" cy="400110"/>
          </a:xfrm>
          <a:prstGeom prst="rect">
            <a:avLst/>
          </a:prstGeom>
        </p:spPr>
        <p:txBody>
          <a:bodyPr wrap="square">
            <a:spAutoFit/>
          </a:bodyPr>
          <a:lstStyle/>
          <a:p>
            <a:r>
              <a:rPr lang="en-US" sz="2000" dirty="0">
                <a:solidFill>
                  <a:srgbClr val="0077AA"/>
                </a:solidFill>
                <a:latin typeface="Liberation Mono"/>
              </a:rPr>
              <a:t>SELECT </a:t>
            </a:r>
            <a:r>
              <a:rPr lang="en-US" sz="2000" dirty="0">
                <a:solidFill>
                  <a:schemeClr val="bg1">
                    <a:lumMod val="50000"/>
                  </a:schemeClr>
                </a:solidFill>
                <a:latin typeface="Liberation Mono"/>
              </a:rPr>
              <a:t>. . .</a:t>
            </a:r>
            <a:r>
              <a:rPr lang="en-US" sz="2000" dirty="0">
                <a:solidFill>
                  <a:srgbClr val="0077AA"/>
                </a:solidFill>
                <a:latin typeface="Liberation Mono"/>
              </a:rPr>
              <a:t> INTO </a:t>
            </a:r>
            <a:r>
              <a:rPr lang="en-US" sz="2000" dirty="0">
                <a:solidFill>
                  <a:schemeClr val="tx1">
                    <a:lumMod val="75000"/>
                    <a:lumOff val="25000"/>
                  </a:schemeClr>
                </a:solidFill>
                <a:latin typeface="Liberation Mono"/>
              </a:rPr>
              <a:t>DUMPFILE</a:t>
            </a:r>
            <a:endParaRPr lang="en-IN" sz="2000" dirty="0">
              <a:solidFill>
                <a:schemeClr val="tx1">
                  <a:lumMod val="75000"/>
                  <a:lumOff val="25000"/>
                </a:schemeClr>
              </a:solidFill>
              <a:latin typeface="Liberation Mono"/>
            </a:endParaRPr>
          </a:p>
        </p:txBody>
      </p:sp>
      <p:sp>
        <p:nvSpPr>
          <p:cNvPr id="7" name="Rectangle 6"/>
          <p:cNvSpPr/>
          <p:nvPr/>
        </p:nvSpPr>
        <p:spPr>
          <a:xfrm>
            <a:off x="479376" y="2492514"/>
            <a:ext cx="11161240" cy="369332"/>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identifier</a:t>
            </a:r>
            <a:r>
              <a:rPr lang="en-US" dirty="0">
                <a:solidFill>
                  <a:schemeClr val="tx1">
                    <a:lumMod val="95000"/>
                    <a:lumOff val="5000"/>
                  </a:schemeClr>
                </a:solidFill>
                <a:latin typeface="Liberation Mono"/>
                <a:cs typeface="Arial" panose="020B0604020202020204" pitchFamily="34" charset="0"/>
              </a:rPr>
              <a:t>.</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empno </a:t>
            </a:r>
            <a:r>
              <a:rPr lang="en-IN" dirty="0">
                <a:solidFill>
                  <a:schemeClr val="accent5">
                    <a:lumMod val="75000"/>
                  </a:schemeClr>
                </a:solidFill>
                <a:latin typeface="Liberation Mono"/>
              </a:rPr>
              <a:t>=</a:t>
            </a:r>
            <a:r>
              <a:rPr lang="en-IN" dirty="0">
                <a:latin typeface="Liberation Mono"/>
                <a:cs typeface="Arial" panose="020B0604020202020204" pitchFamily="34" charset="0"/>
              </a:rPr>
              <a:t> </a:t>
            </a:r>
            <a:r>
              <a:rPr lang="en-IN" dirty="0">
                <a:solidFill>
                  <a:srgbClr val="990055"/>
                </a:solidFill>
                <a:latin typeface="Liberation Mono"/>
              </a:rPr>
              <a:t>7788</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DUMPFILE</a:t>
            </a:r>
            <a:r>
              <a:rPr lang="en-IN" dirty="0">
                <a:latin typeface="Liberation Mono"/>
                <a:cs typeface="Arial" panose="020B0604020202020204" pitchFamily="34" charset="0"/>
              </a:rPr>
              <a:t> </a:t>
            </a:r>
            <a:r>
              <a:rPr lang="en-IN" dirty="0">
                <a:solidFill>
                  <a:srgbClr val="669900"/>
                </a:solidFill>
                <a:latin typeface="Liberation Mono"/>
              </a:rPr>
              <a:t>"/tmp/emp.txt"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764902352"/>
      </p:ext>
    </p:extLst>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335360" y="3352801"/>
            <a:ext cx="11521280" cy="707886"/>
          </a:xfrm>
          <a:prstGeom prst="rect">
            <a:avLst/>
          </a:prstGeom>
        </p:spPr>
        <p:txBody>
          <a:bodyPr wrap="square">
            <a:spAutoFit/>
          </a:bodyPr>
          <a:lstStyle/>
          <a:p>
            <a:pPr algn="just"/>
            <a:r>
              <a:rPr lang="en-IN" sz="2000" dirty="0">
                <a:latin typeface="Palatino Linotype" panose="02040502050505030304" pitchFamily="18"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69375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a:t>
            </a:r>
          </a:p>
          <a:p>
            <a:pPr algn="ctr"/>
            <a:r>
              <a:rPr lang="en-IN" sz="4800" dirty="0">
                <a:solidFill>
                  <a:srgbClr val="DC525C"/>
                </a:solidFill>
                <a:latin typeface="Segoe UI Light" panose="020B0502040204020203" pitchFamily="34" charset="0"/>
                <a:cs typeface="Segoe UI Light" panose="020B0502040204020203" pitchFamily="34" charset="0"/>
              </a:rPr>
              <a:t>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087E69C5-420A-4BB5-9D75-63EDE6D52E76}"/>
              </a:ext>
            </a:extLst>
          </p:cNvPr>
          <p:cNvSpPr/>
          <p:nvPr/>
        </p:nvSpPr>
        <p:spPr>
          <a:xfrm>
            <a:off x="191344" y="188640"/>
            <a:ext cx="11809312" cy="270843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2">
                    <a:lumMod val="75000"/>
                  </a:schemeClr>
                </a:solidFill>
                <a:latin typeface="Palatino Linotype" panose="02040502050505030304" pitchFamily="18" charset="0"/>
              </a:rPr>
              <a:t>Statements that return a </a:t>
            </a:r>
            <a:r>
              <a:rPr lang="en-IN" sz="2400" b="1" dirty="0">
                <a:solidFill>
                  <a:schemeClr val="tx2">
                    <a:lumMod val="75000"/>
                  </a:schemeClr>
                </a:solidFill>
                <a:latin typeface="Palatino Linotype" panose="02040502050505030304" pitchFamily="18" charset="0"/>
              </a:rPr>
              <a:t>result set </a:t>
            </a:r>
            <a:r>
              <a:rPr lang="en-IN" dirty="0">
                <a:solidFill>
                  <a:schemeClr val="tx2">
                    <a:lumMod val="75000"/>
                  </a:schemeClr>
                </a:solidFill>
                <a:latin typeface="Palatino Linotype" panose="02040502050505030304" pitchFamily="18" charset="0"/>
              </a:rPr>
              <a:t>can be used within a STORED PROCEDURE but </a:t>
            </a:r>
            <a:r>
              <a:rPr lang="en-IN" sz="2400" dirty="0">
                <a:solidFill>
                  <a:srgbClr val="FF0000"/>
                </a:solidFill>
                <a:latin typeface="Palatino Linotype" panose="02040502050505030304" pitchFamily="18" charset="0"/>
              </a:rPr>
              <a:t>not</a:t>
            </a:r>
            <a:r>
              <a:rPr lang="en-IN" dirty="0">
                <a:solidFill>
                  <a:schemeClr val="tx2">
                    <a:lumMod val="75000"/>
                  </a:schemeClr>
                </a:solidFill>
                <a:latin typeface="Palatino Linotype" panose="02040502050505030304" pitchFamily="18" charset="0"/>
              </a:rPr>
              <a:t> within a STORED FUNCTION. This prohibition includes </a:t>
            </a:r>
            <a:r>
              <a:rPr lang="en-IN" dirty="0">
                <a:solidFill>
                  <a:srgbClr val="006C86"/>
                </a:solidFill>
                <a:latin typeface="Palatino Linotype" panose="02040502050505030304" pitchFamily="18" charset="0"/>
              </a:rPr>
              <a:t>SELECT</a:t>
            </a:r>
            <a:r>
              <a:rPr lang="en-IN" dirty="0">
                <a:solidFill>
                  <a:schemeClr val="tx2">
                    <a:lumMod val="75000"/>
                  </a:schemeClr>
                </a:solidFill>
                <a:latin typeface="Palatino Linotype" panose="02040502050505030304" pitchFamily="18" charset="0"/>
              </a:rPr>
              <a:t> statements that do not have an </a:t>
            </a:r>
            <a:r>
              <a:rPr lang="en-IN" dirty="0">
                <a:solidFill>
                  <a:srgbClr val="006C86"/>
                </a:solidFill>
                <a:latin typeface="Palatino Linotype" panose="02040502050505030304" pitchFamily="18" charset="0"/>
              </a:rPr>
              <a:t>INTO</a:t>
            </a:r>
            <a:r>
              <a:rPr lang="en-IN" dirty="0">
                <a:solidFill>
                  <a:schemeClr val="tx2">
                    <a:lumMod val="75000"/>
                  </a:schemeClr>
                </a:solidFill>
                <a:latin typeface="Palatino Linotype" panose="02040502050505030304" pitchFamily="18" charset="0"/>
              </a:rPr>
              <a:t> </a:t>
            </a:r>
            <a:r>
              <a:rPr lang="en-IN" dirty="0">
                <a:solidFill>
                  <a:srgbClr val="006C86"/>
                </a:solidFill>
                <a:latin typeface="Palatino Linotype" panose="02040502050505030304" pitchFamily="18" charset="0"/>
              </a:rPr>
              <a:t>var_list </a:t>
            </a:r>
            <a:r>
              <a:rPr lang="en-IN" dirty="0">
                <a:solidFill>
                  <a:schemeClr val="tx2">
                    <a:lumMod val="75000"/>
                  </a:schemeClr>
                </a:solidFill>
                <a:latin typeface="Palatino Linotype" panose="02040502050505030304" pitchFamily="18" charset="0"/>
              </a:rPr>
              <a:t>clause.</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DDL statements, such as </a:t>
            </a:r>
            <a:r>
              <a:rPr lang="en-US" dirty="0">
                <a:solidFill>
                  <a:srgbClr val="006C86"/>
                </a:solidFill>
                <a:latin typeface="Palatino Linotype" panose="02040502050505030304" pitchFamily="18" charset="0"/>
              </a:rPr>
              <a:t>CREATE</a:t>
            </a:r>
            <a:r>
              <a:rPr lang="en-US" dirty="0">
                <a:solidFill>
                  <a:schemeClr val="tx2">
                    <a:lumMod val="75000"/>
                  </a:schemeClr>
                </a:solidFill>
                <a:latin typeface="Palatino Linotype" panose="02040502050505030304" pitchFamily="18" charset="0"/>
              </a:rPr>
              <a:t>, </a:t>
            </a:r>
            <a:r>
              <a:rPr lang="en-US" dirty="0">
                <a:solidFill>
                  <a:srgbClr val="006C86"/>
                </a:solidFill>
                <a:latin typeface="Palatino Linotype" panose="02040502050505030304" pitchFamily="18" charset="0"/>
              </a:rPr>
              <a:t>ALTER</a:t>
            </a:r>
            <a:r>
              <a:rPr lang="en-US" dirty="0">
                <a:solidFill>
                  <a:schemeClr val="tx2">
                    <a:lumMod val="75000"/>
                  </a:schemeClr>
                </a:solidFill>
                <a:latin typeface="Palatino Linotype" panose="02040502050505030304" pitchFamily="18" charset="0"/>
              </a:rPr>
              <a:t>, and </a:t>
            </a:r>
            <a:r>
              <a:rPr lang="en-US" dirty="0">
                <a:solidFill>
                  <a:srgbClr val="006C86"/>
                </a:solidFill>
                <a:latin typeface="Palatino Linotype" panose="02040502050505030304" pitchFamily="18" charset="0"/>
              </a:rPr>
              <a:t>DROP</a:t>
            </a:r>
            <a:r>
              <a:rPr lang="en-US" dirty="0">
                <a:solidFill>
                  <a:schemeClr val="tx2">
                    <a:lumMod val="75000"/>
                  </a:schemeClr>
                </a:solidFill>
                <a:latin typeface="Palatino Linotype" panose="02040502050505030304" pitchFamily="18" charset="0"/>
              </a:rPr>
              <a:t> etc. are permits STORED PROCEDURES, (</a:t>
            </a:r>
            <a:r>
              <a:rPr lang="en-US" sz="2000" b="1" dirty="0">
                <a:solidFill>
                  <a:srgbClr val="C00000"/>
                </a:solidFill>
                <a:latin typeface="Palatino Linotype" panose="02040502050505030304" pitchFamily="18" charset="0"/>
              </a:rPr>
              <a:t>but not in </a:t>
            </a:r>
            <a:r>
              <a:rPr lang="en-US" dirty="0">
                <a:solidFill>
                  <a:schemeClr val="tx2">
                    <a:lumMod val="75000"/>
                  </a:schemeClr>
                </a:solidFill>
                <a:latin typeface="Palatino Linotype" panose="02040502050505030304" pitchFamily="18" charset="0"/>
              </a:rPr>
              <a:t>STORED FUNCTIONS).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ERROR 1314 (0A000): USE command is not allowed in stored procedures</a:t>
            </a:r>
          </a:p>
          <a:p>
            <a:pPr marL="285750" indent="-285750">
              <a:buFont typeface="Arial" panose="020B0604020202020204" pitchFamily="34" charset="0"/>
              <a:buChar char="•"/>
            </a:pPr>
            <a:endParaRPr lang="en-US" sz="8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Stored PROCEDURES and FUNCTIONS name can have max 64 char.</a:t>
            </a:r>
          </a:p>
        </p:txBody>
      </p:sp>
      <p:sp>
        <p:nvSpPr>
          <p:cNvPr id="8" name="TextBox 7">
            <a:extLst>
              <a:ext uri="{FF2B5EF4-FFF2-40B4-BE49-F238E27FC236}">
                <a16:creationId xmlns:a16="http://schemas.microsoft.com/office/drawing/2014/main" id="{C2EEBB75-D77D-4CBB-9F7C-CC85AFDC35F6}"/>
              </a:ext>
            </a:extLst>
          </p:cNvPr>
          <p:cNvSpPr txBox="1"/>
          <p:nvPr/>
        </p:nvSpPr>
        <p:spPr>
          <a:xfrm>
            <a:off x="1676400" y="4449306"/>
            <a:ext cx="8839200" cy="70788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GRANT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EXECUTE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 object_name </a:t>
            </a:r>
            <a:r>
              <a:rPr lang="en-IN" dirty="0">
                <a:solidFill>
                  <a:srgbClr val="0077AA"/>
                </a:solidFill>
                <a:latin typeface="Segoe UI Semilight" panose="020B0402040204020203" pitchFamily="34" charset="0"/>
                <a:cs typeface="Segoe UI Semilight" panose="020B0402040204020203" pitchFamily="34" charset="0"/>
              </a:rPr>
              <a:t>TO</a:t>
            </a:r>
            <a:r>
              <a:rPr lang="en-IN" dirty="0">
                <a:latin typeface="Segoe UI Semilight" panose="020B0402040204020203" pitchFamily="34" charset="0"/>
                <a:cs typeface="Segoe UI Semilight" panose="020B0402040204020203" pitchFamily="34" charset="0"/>
              </a:rPr>
              <a:t> user;</a:t>
            </a:r>
          </a:p>
          <a:p>
            <a:endParaRPr lang="en-IN" sz="4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REVOKE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EXECUTE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latin typeface="Segoe UI Semilight" panose="020B0402040204020203" pitchFamily="34" charset="0"/>
                <a:cs typeface="Segoe UI Semilight" panose="020B0402040204020203" pitchFamily="34" charset="0"/>
              </a:rPr>
              <a:t> |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cs typeface="Segoe UI Semilight" panose="020B0402040204020203" pitchFamily="34" charset="0"/>
              </a:rPr>
              <a:t> ] object_name </a:t>
            </a:r>
            <a:r>
              <a:rPr lang="en-US" dirty="0">
                <a:solidFill>
                  <a:srgbClr val="0077AA"/>
                </a:solidFill>
                <a:latin typeface="Segoe UI Semilight" panose="020B0402040204020203" pitchFamily="34" charset="0"/>
                <a:cs typeface="Segoe UI Semilight" panose="020B0402040204020203" pitchFamily="34" charset="0"/>
              </a:rPr>
              <a:t>FROM</a:t>
            </a:r>
            <a:r>
              <a:rPr lang="en-US" dirty="0">
                <a:latin typeface="Segoe UI Semilight" panose="020B0402040204020203" pitchFamily="34" charset="0"/>
                <a:cs typeface="Segoe UI Semilight" panose="020B0402040204020203" pitchFamily="34" charset="0"/>
              </a:rPr>
              <a:t> user;</a:t>
            </a:r>
            <a:endParaRPr lang="en-IN" dirty="0">
              <a:latin typeface="Segoe UI Semilight" panose="020B0402040204020203" pitchFamily="34" charset="0"/>
              <a:cs typeface="Segoe UI Semilight" panose="020B0402040204020203" pitchFamily="34" charset="0"/>
            </a:endParaRPr>
          </a:p>
        </p:txBody>
      </p:sp>
      <p:sp>
        <p:nvSpPr>
          <p:cNvPr id="7" name="TextBox 6">
            <a:extLst>
              <a:ext uri="{FF2B5EF4-FFF2-40B4-BE49-F238E27FC236}">
                <a16:creationId xmlns:a16="http://schemas.microsoft.com/office/drawing/2014/main" id="{4718AB44-4E64-4B8A-80BC-E689E8609A5A}"/>
              </a:ext>
            </a:extLst>
          </p:cNvPr>
          <p:cNvSpPr txBox="1"/>
          <p:nvPr/>
        </p:nvSpPr>
        <p:spPr>
          <a:xfrm>
            <a:off x="191344" y="5827911"/>
            <a:ext cx="6096000" cy="738664"/>
          </a:xfrm>
          <a:prstGeom prst="rect">
            <a:avLst/>
          </a:prstGeom>
          <a:noFill/>
        </p:spPr>
        <p:txBody>
          <a:bodyPr wrap="square">
            <a:spAutoFit/>
          </a:bodyPr>
          <a:lstStyle/>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t> </a:t>
            </a:r>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&lt;routine_name&gt;</a:t>
            </a:r>
          </a:p>
          <a:p>
            <a:pPr marL="171450" indent="-171450">
              <a:buFont typeface="Arial" panose="020B0604020202020204" pitchFamily="34" charset="0"/>
              <a:buChar char="•"/>
            </a:pPr>
            <a:endParaRPr lang="en-IN" sz="600" dirty="0">
              <a:solidFill>
                <a:srgbClr val="0077AA"/>
              </a:solidFill>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latin typeface="Segoe UI Semilight" panose="020B0402040204020203" pitchFamily="34" charset="0"/>
                <a:cs typeface="Segoe UI Semilight" panose="020B0402040204020203" pitchFamily="34" charset="0"/>
              </a:rPr>
              <a:t>SHOW</a:t>
            </a:r>
            <a:r>
              <a:rPr lang="en-IN" dirty="0">
                <a:solidFill>
                  <a:srgbClr val="0077AA"/>
                </a:solidFill>
                <a:latin typeface="Segoe UI Semilight" panose="020B0402040204020203" pitchFamily="34" charset="0"/>
                <a:cs typeface="Segoe UI Semilight" panose="020B0402040204020203" pitchFamily="34" charset="0"/>
              </a:rPr>
              <a:t> CREATE FUNCTION </a:t>
            </a:r>
            <a:r>
              <a:rPr lang="en-IN" dirty="0">
                <a:latin typeface="Segoe UI Semilight" panose="020B0402040204020203" pitchFamily="34" charset="0"/>
                <a:cs typeface="Segoe UI Semilight" panose="020B0402040204020203" pitchFamily="34" charset="0"/>
              </a:rPr>
              <a:t>&lt;routine_name&gt;</a:t>
            </a:r>
          </a:p>
        </p:txBody>
      </p:sp>
    </p:spTree>
    <p:extLst>
      <p:ext uri="{BB962C8B-B14F-4D97-AF65-F5344CB8AC3E}">
        <p14:creationId xmlns:p14="http://schemas.microsoft.com/office/powerpoint/2010/main" val="369113892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3" name="Rectangle 2"/>
          <p:cNvSpPr/>
          <p:nvPr/>
        </p:nvSpPr>
        <p:spPr>
          <a:xfrm>
            <a:off x="263352" y="692696"/>
            <a:ext cx="1169012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2369880"/>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solidFill>
                  <a:srgbClr val="0077AA"/>
                </a:solidFill>
                <a:latin typeface="Liberation Mono"/>
              </a:rPr>
              <a:t>proc_parameter:</a:t>
            </a:r>
          </a:p>
          <a:p>
            <a:r>
              <a:rPr lang="en-IN" sz="2000" dirty="0">
                <a:solidFill>
                  <a:srgbClr val="0077AA"/>
                </a:solidFill>
                <a:latin typeface="Liberation Mono"/>
              </a:rPr>
              <a:t>    [ IN | OUT | INOUT ] param_name type</a:t>
            </a:r>
          </a:p>
          <a:p>
            <a:endParaRPr lang="en-IN" sz="2000" dirty="0">
              <a:solidFill>
                <a:srgbClr val="0077AA"/>
              </a:solidFill>
              <a:latin typeface="Liberation Mono"/>
            </a:endParaRPr>
          </a:p>
          <a:p>
            <a:endParaRPr lang="en-IN" sz="800" dirty="0">
              <a:solidFill>
                <a:srgbClr val="0077AA"/>
              </a:solidFill>
              <a:latin typeface="Liberation Mono"/>
            </a:endParaRPr>
          </a:p>
          <a:p>
            <a:r>
              <a:rPr lang="en-IN" sz="2000" dirty="0">
                <a:solidFill>
                  <a:srgbClr val="0077AA"/>
                </a:solidFill>
                <a:latin typeface="Liberation Mono"/>
              </a:rPr>
              <a:t>CREATE FUNCTION sp_name ([func_parameter[,...]])</a:t>
            </a:r>
          </a:p>
          <a:p>
            <a:r>
              <a:rPr lang="en-IN" sz="2000" dirty="0">
                <a:solidFill>
                  <a:srgbClr val="0077AA"/>
                </a:solidFill>
                <a:latin typeface="Liberation Mono"/>
              </a:rPr>
              <a:t>    RETURNS type</a:t>
            </a:r>
          </a:p>
          <a:p>
            <a:r>
              <a:rPr lang="en-IN" sz="2000" dirty="0">
                <a:solidFill>
                  <a:srgbClr val="0077AA"/>
                </a:solidFill>
                <a:latin typeface="Liberation Mono"/>
              </a:rPr>
              <a:t>DETERMINISTIC</a:t>
            </a:r>
          </a:p>
        </p:txBody>
      </p:sp>
      <p:sp>
        <p:nvSpPr>
          <p:cNvPr id="6" name="Rectangle 5"/>
          <p:cNvSpPr/>
          <p:nvPr/>
        </p:nvSpPr>
        <p:spPr>
          <a:xfrm>
            <a:off x="9876212" y="2708920"/>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591068" y="1890410"/>
            <a:ext cx="5375920"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
        <p:nvSpPr>
          <p:cNvPr id="9" name="TextBox 8">
            <a:extLst>
              <a:ext uri="{FF2B5EF4-FFF2-40B4-BE49-F238E27FC236}">
                <a16:creationId xmlns:a16="http://schemas.microsoft.com/office/drawing/2014/main" id="{AF32A960-C42B-437F-AAFB-22E1766A3FC9}"/>
              </a:ext>
            </a:extLst>
          </p:cNvPr>
          <p:cNvSpPr txBox="1"/>
          <p:nvPr/>
        </p:nvSpPr>
        <p:spPr>
          <a:xfrm>
            <a:off x="244244" y="6165304"/>
            <a:ext cx="11618118" cy="707886"/>
          </a:xfrm>
          <a:prstGeom prst="rect">
            <a:avLst/>
          </a:prstGeom>
          <a:noFill/>
        </p:spPr>
        <p:txBody>
          <a:bodyPr wrap="square">
            <a:spAutoFit/>
          </a:bodyPr>
          <a:lstStyle/>
          <a:p>
            <a:r>
              <a:rPr lang="en-IN" sz="2000" b="1" dirty="0">
                <a:latin typeface="Liberation Mono"/>
              </a:rPr>
              <a:t>Parameter</a:t>
            </a:r>
            <a:r>
              <a:rPr lang="en-IN" sz="2000" dirty="0">
                <a:latin typeface="Liberation Mono"/>
              </a:rPr>
              <a:t>: Is an unknown thing. Means it exists but don’t know it. </a:t>
            </a:r>
          </a:p>
          <a:p>
            <a:r>
              <a:rPr lang="en-IN" sz="2000" dirty="0">
                <a:solidFill>
                  <a:srgbClr val="FF0000"/>
                </a:solidFill>
                <a:latin typeface="Liberation Mono"/>
              </a:rPr>
              <a:t>e.g. </a:t>
            </a:r>
            <a:r>
              <a:rPr lang="en-IN" sz="2000" dirty="0">
                <a:latin typeface="Liberation Mono"/>
              </a:rPr>
              <a:t>Blood sugar it exists but we don’t know it.</a:t>
            </a:r>
            <a:endParaRPr lang="en-IN" sz="2000" dirty="0"/>
          </a:p>
        </p:txBody>
      </p:sp>
      <p:sp>
        <p:nvSpPr>
          <p:cNvPr id="10" name="Rectangle 9">
            <a:extLst>
              <a:ext uri="{FF2B5EF4-FFF2-40B4-BE49-F238E27FC236}">
                <a16:creationId xmlns:a16="http://schemas.microsoft.com/office/drawing/2014/main" id="{7427CB8D-6244-44BF-A312-A2C020168846}"/>
              </a:ext>
            </a:extLst>
          </p:cNvPr>
          <p:cNvSpPr/>
          <p:nvPr/>
        </p:nvSpPr>
        <p:spPr>
          <a:xfrm>
            <a:off x="361027" y="40114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11" name="Rectangle 10">
            <a:extLst>
              <a:ext uri="{FF2B5EF4-FFF2-40B4-BE49-F238E27FC236}">
                <a16:creationId xmlns:a16="http://schemas.microsoft.com/office/drawing/2014/main" id="{AB1789F4-D14B-436B-9B95-1FD934D4F8C2}"/>
              </a:ext>
            </a:extLst>
          </p:cNvPr>
          <p:cNvSpPr/>
          <p:nvPr/>
        </p:nvSpPr>
        <p:spPr>
          <a:xfrm>
            <a:off x="6158328" y="3518715"/>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EXISTS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6351979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proc_parameter - out | inout param-name type</a:t>
            </a:r>
          </a:p>
        </p:txBody>
      </p:sp>
      <p:sp>
        <p:nvSpPr>
          <p:cNvPr id="3" name="Rectangle 2"/>
          <p:cNvSpPr/>
          <p:nvPr/>
        </p:nvSpPr>
        <p:spPr>
          <a:xfrm>
            <a:off x="263352" y="692696"/>
            <a:ext cx="1169012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3495" y="1419160"/>
            <a:ext cx="9949705" cy="1015663"/>
          </a:xfrm>
          <a:prstGeom prst="rect">
            <a:avLst/>
          </a:prstGeom>
          <a:solidFill>
            <a:schemeClr val="bg1"/>
          </a:solidFill>
        </p:spPr>
        <p:txBody>
          <a:bodyPr wrap="square">
            <a:spAutoFit/>
          </a:bodyPr>
          <a:lstStyle/>
          <a:p>
            <a:r>
              <a:rPr lang="en-IN" sz="2000" dirty="0">
                <a:solidFill>
                  <a:srgbClr val="0077AA"/>
                </a:solidFill>
                <a:latin typeface="Liberation Mono"/>
              </a:rPr>
              <a:t>CREATE PROCEDURE sp_name ([proc_parameter[,...]])</a:t>
            </a:r>
          </a:p>
          <a:p>
            <a:r>
              <a:rPr lang="en-IN" sz="2000" dirty="0">
                <a:latin typeface="Liberation Mono"/>
              </a:rPr>
              <a:t>proc_parameter:</a:t>
            </a:r>
          </a:p>
          <a:p>
            <a:r>
              <a:rPr lang="en-IN" sz="2000" dirty="0">
                <a:solidFill>
                  <a:srgbClr val="0077AA"/>
                </a:solidFill>
                <a:latin typeface="Liberation Mono"/>
              </a:rPr>
              <a:t>    </a:t>
            </a:r>
            <a:r>
              <a:rPr lang="en-IN" sz="2000" dirty="0">
                <a:solidFill>
                  <a:schemeClr val="bg1">
                    <a:lumMod val="50000"/>
                  </a:schemeClr>
                </a:solidFill>
                <a:latin typeface="Liberation Mono"/>
              </a:rPr>
              <a:t>[</a:t>
            </a:r>
            <a:r>
              <a:rPr lang="en-IN" sz="2000" dirty="0">
                <a:solidFill>
                  <a:srgbClr val="FD8603"/>
                </a:solidFill>
                <a:latin typeface="Liberation Mono"/>
              </a:rPr>
              <a:t> IN </a:t>
            </a:r>
            <a:r>
              <a:rPr lang="en-IN" sz="2000" dirty="0">
                <a:solidFill>
                  <a:schemeClr val="bg1">
                    <a:lumMod val="50000"/>
                  </a:schemeClr>
                </a:solidFill>
                <a:latin typeface="Liberation Mono"/>
              </a:rPr>
              <a:t>|</a:t>
            </a:r>
            <a:r>
              <a:rPr lang="en-IN" sz="2000" dirty="0">
                <a:solidFill>
                  <a:srgbClr val="FD8603"/>
                </a:solidFill>
                <a:latin typeface="Liberation Mono"/>
              </a:rPr>
              <a:t> OUT </a:t>
            </a:r>
            <a:r>
              <a:rPr lang="en-IN" sz="2000" dirty="0">
                <a:solidFill>
                  <a:schemeClr val="bg1">
                    <a:lumMod val="50000"/>
                  </a:schemeClr>
                </a:solidFill>
                <a:latin typeface="Liberation Mono"/>
              </a:rPr>
              <a:t>|</a:t>
            </a:r>
            <a:r>
              <a:rPr lang="en-IN" sz="2000" dirty="0">
                <a:solidFill>
                  <a:srgbClr val="FD8603"/>
                </a:solidFill>
                <a:latin typeface="Liberation Mono"/>
              </a:rPr>
              <a:t> INOUT </a:t>
            </a:r>
            <a:r>
              <a:rPr lang="en-IN" sz="2000" dirty="0">
                <a:solidFill>
                  <a:schemeClr val="bg1">
                    <a:lumMod val="50000"/>
                  </a:schemeClr>
                </a:solidFill>
                <a:latin typeface="Liberation Mono"/>
              </a:rPr>
              <a:t>]</a:t>
            </a:r>
            <a:r>
              <a:rPr lang="en-IN" sz="2000" dirty="0">
                <a:solidFill>
                  <a:srgbClr val="FD8603"/>
                </a:solidFill>
                <a:latin typeface="Liberation Mono"/>
              </a:rPr>
              <a:t> param_name type</a:t>
            </a:r>
          </a:p>
        </p:txBody>
      </p:sp>
      <p:sp>
        <p:nvSpPr>
          <p:cNvPr id="12" name="TextBox 11">
            <a:extLst>
              <a:ext uri="{FF2B5EF4-FFF2-40B4-BE49-F238E27FC236}">
                <a16:creationId xmlns:a16="http://schemas.microsoft.com/office/drawing/2014/main" id="{42473276-B36C-41DA-8448-22E4B9842446}"/>
              </a:ext>
            </a:extLst>
          </p:cNvPr>
          <p:cNvSpPr txBox="1"/>
          <p:nvPr/>
        </p:nvSpPr>
        <p:spPr>
          <a:xfrm>
            <a:off x="413494" y="2924944"/>
            <a:ext cx="11155114" cy="1785104"/>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algn="just"/>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For each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 pass a user-defined variable in the </a:t>
            </a:r>
            <a:r>
              <a:rPr lang="en-IN" b="1" dirty="0">
                <a:latin typeface="Palatino Linotype" panose="02040502050505030304" pitchFamily="18" charset="0"/>
              </a:rPr>
              <a:t>CALL</a:t>
            </a:r>
            <a:r>
              <a:rPr lang="en-IN" dirty="0">
                <a:latin typeface="Palatino Linotype" panose="02040502050505030304" pitchFamily="18" charset="0"/>
              </a:rPr>
              <a:t> statement that invokes the PROCEDURE. So that you can obtain its value when the PROCEDURE returns.</a:t>
            </a:r>
          </a:p>
          <a:p>
            <a:pPr marL="285750" indent="-285750" algn="just">
              <a:buFont typeface="Arial" panose="020B0604020202020204" pitchFamily="34" charset="0"/>
              <a:buChar char="•"/>
            </a:pPr>
            <a:endParaRPr lang="en-IN" sz="800" dirty="0">
              <a:latin typeface="Palatino Linotype" panose="02040502050505030304" pitchFamily="18" charset="0"/>
            </a:endParaRPr>
          </a:p>
          <a:p>
            <a:pPr marL="285750" indent="-285750" algn="just">
              <a:buFont typeface="Arial" panose="020B0604020202020204" pitchFamily="34" charset="0"/>
              <a:buChar char="•"/>
            </a:pPr>
            <a:r>
              <a:rPr lang="en-IN" dirty="0">
                <a:latin typeface="Palatino Linotype" panose="02040502050505030304" pitchFamily="18" charset="0"/>
              </a:rPr>
              <a:t>If you are calling the PROCEDURE from within another stored PROCEDURE or FUNCTION, you can also pass a routine parameter or local routine variable as an </a:t>
            </a:r>
            <a:r>
              <a:rPr lang="en-IN" b="1" dirty="0">
                <a:latin typeface="Palatino Linotype" panose="02040502050505030304" pitchFamily="18" charset="0"/>
              </a:rPr>
              <a:t>OUT</a:t>
            </a:r>
            <a:r>
              <a:rPr lang="en-IN" dirty="0">
                <a:latin typeface="Palatino Linotype" panose="02040502050505030304" pitchFamily="18" charset="0"/>
              </a:rPr>
              <a:t> or </a:t>
            </a:r>
            <a:r>
              <a:rPr lang="en-IN" b="1" dirty="0">
                <a:latin typeface="Palatino Linotype" panose="02040502050505030304" pitchFamily="18" charset="0"/>
              </a:rPr>
              <a:t>INOUT</a:t>
            </a:r>
            <a:r>
              <a:rPr lang="en-IN" dirty="0">
                <a:latin typeface="Palatino Linotype" panose="02040502050505030304" pitchFamily="18" charset="0"/>
              </a:rPr>
              <a:t> parameter.</a:t>
            </a:r>
          </a:p>
        </p:txBody>
      </p:sp>
    </p:spTree>
    <p:extLst>
      <p:ext uri="{BB962C8B-B14F-4D97-AF65-F5344CB8AC3E}">
        <p14:creationId xmlns:p14="http://schemas.microsoft.com/office/powerpoint/2010/main" val="2425644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spTree>
    <p:extLst>
      <p:ext uri="{BB962C8B-B14F-4D97-AF65-F5344CB8AC3E}">
        <p14:creationId xmlns:p14="http://schemas.microsoft.com/office/powerpoint/2010/main" val="791138314"/>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and function</a:t>
            </a:r>
          </a:p>
        </p:txBody>
      </p:sp>
      <p:sp>
        <p:nvSpPr>
          <p:cNvPr id="6" name="Rectangle 5">
            <a:extLst>
              <a:ext uri="{FF2B5EF4-FFF2-40B4-BE49-F238E27FC236}">
                <a16:creationId xmlns:a16="http://schemas.microsoft.com/office/drawing/2014/main" id="{E9A2D1C9-1561-460B-BE5E-5BB2A50A12A5}"/>
              </a:ext>
            </a:extLst>
          </p:cNvPr>
          <p:cNvSpPr/>
          <p:nvPr/>
        </p:nvSpPr>
        <p:spPr>
          <a:xfrm>
            <a:off x="227348" y="928671"/>
            <a:ext cx="11737304" cy="3077766"/>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rPr>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FUNCTIONS are normally used for computations where as PROCEDURES are normally used for executing business logic.</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returns 1 value only. PROCEDURE can return multiple values (max 1024).</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can be called directly by SQL statement like select func_name from dual while PROCEDURES cannot.</a:t>
            </a:r>
          </a:p>
          <a:p>
            <a:pPr marL="285750" indent="-285750">
              <a:buFont typeface="Arial" panose="020B0604020202020204" pitchFamily="34" charset="0"/>
              <a:buChar char="•"/>
            </a:pPr>
            <a:endParaRPr lang="en-IN" sz="800"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A FUNCTION dose  not allow the use of DDL statements (like: CREATE, ALTER, DROP etc.) while PROCEDURE  can.</a:t>
            </a:r>
          </a:p>
        </p:txBody>
      </p:sp>
      <p:sp>
        <p:nvSpPr>
          <p:cNvPr id="7" name="Rectangle 6">
            <a:extLst>
              <a:ext uri="{FF2B5EF4-FFF2-40B4-BE49-F238E27FC236}">
                <a16:creationId xmlns:a16="http://schemas.microsoft.com/office/drawing/2014/main" id="{E154FDA3-6358-4826-A655-B2127B6A1EF6}"/>
              </a:ext>
            </a:extLst>
          </p:cNvPr>
          <p:cNvSpPr/>
          <p:nvPr/>
        </p:nvSpPr>
        <p:spPr>
          <a:xfrm>
            <a:off x="227348" y="4031193"/>
            <a:ext cx="11737304" cy="830997"/>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
        <p:nvSpPr>
          <p:cNvPr id="8" name="TextBox 7">
            <a:extLst>
              <a:ext uri="{FF2B5EF4-FFF2-40B4-BE49-F238E27FC236}">
                <a16:creationId xmlns:a16="http://schemas.microsoft.com/office/drawing/2014/main" id="{4F29923A-1946-4AD1-AB53-B1F1112C5E6B}"/>
              </a:ext>
            </a:extLst>
          </p:cNvPr>
          <p:cNvSpPr txBox="1"/>
          <p:nvPr/>
        </p:nvSpPr>
        <p:spPr>
          <a:xfrm>
            <a:off x="227348" y="5006206"/>
            <a:ext cx="11737304" cy="116955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p>
          <a:p>
            <a:pPr marL="285750" indent="-285750">
              <a:buFont typeface="Arial" panose="020B0604020202020204" pitchFamily="34" charset="0"/>
              <a:buChar char="•"/>
            </a:pPr>
            <a:r>
              <a:rPr lang="en-IN" dirty="0">
                <a:latin typeface="Palatino Linotype" panose="02040502050505030304" pitchFamily="18" charset="0"/>
              </a:rPr>
              <a:t>MySQL permits routines to contain DDL statements, such as CREATE, ALTER and DROP in </a:t>
            </a:r>
            <a:r>
              <a:rPr lang="en-IN" b="1" dirty="0">
                <a:latin typeface="Palatino Linotype" panose="02040502050505030304" pitchFamily="18" charset="0"/>
              </a:rPr>
              <a:t>stored procedure,</a:t>
            </a:r>
          </a:p>
          <a:p>
            <a:pPr marL="285750" indent="-285750">
              <a:buFont typeface="Arial" panose="020B0604020202020204" pitchFamily="34" charset="0"/>
              <a:buChar char="•"/>
            </a:pPr>
            <a:endParaRPr lang="en-IN" sz="400" b="1" dirty="0">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but DDL statements, such as CREATE, ALTER and DROP are not permits in </a:t>
            </a:r>
            <a:r>
              <a:rPr lang="en-IN" b="1" dirty="0">
                <a:latin typeface="Palatino Linotype" panose="02040502050505030304" pitchFamily="18" charset="0"/>
              </a:rPr>
              <a:t>stored function</a:t>
            </a:r>
            <a:r>
              <a:rPr lang="en-IN" dirty="0">
                <a:latin typeface="Palatino Linotype" panose="02040502050505030304" pitchFamily="18" charset="0"/>
              </a:rPr>
              <a:t>.</a:t>
            </a:r>
          </a:p>
        </p:txBody>
      </p:sp>
    </p:spTree>
    <p:extLst>
      <p:ext uri="{BB962C8B-B14F-4D97-AF65-F5344CB8AC3E}">
        <p14:creationId xmlns:p14="http://schemas.microsoft.com/office/powerpoint/2010/main" val="333302152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and call stored procedure</a:t>
            </a:r>
          </a:p>
        </p:txBody>
      </p:sp>
      <p:sp>
        <p:nvSpPr>
          <p:cNvPr id="3" name="Rectangle 2"/>
          <p:cNvSpPr/>
          <p:nvPr/>
        </p:nvSpPr>
        <p:spPr>
          <a:xfrm>
            <a:off x="455787" y="692696"/>
            <a:ext cx="11184829"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84881" y="1484784"/>
            <a:ext cx="10900469" cy="769441"/>
          </a:xfrm>
          <a:prstGeom prst="rect">
            <a:avLst/>
          </a:prstGeom>
          <a:solidFill>
            <a:schemeClr val="bg1"/>
          </a:solidFill>
        </p:spPr>
        <p:txBody>
          <a:bodyPr wrap="square">
            <a:spAutoFit/>
          </a:bodyPr>
          <a:lstStyle/>
          <a:p>
            <a:r>
              <a:rPr lang="en-IN" dirty="0">
                <a:solidFill>
                  <a:srgbClr val="0077AA"/>
                </a:solidFill>
                <a:latin typeface="Liberation Mono"/>
              </a:rPr>
              <a:t>source </a:t>
            </a:r>
            <a:r>
              <a:rPr lang="en-IN" i="1" dirty="0" err="1">
                <a:solidFill>
                  <a:srgbClr val="000000"/>
                </a:solidFill>
                <a:latin typeface="Liberation Mono"/>
              </a:rPr>
              <a:t>file_name.sql</a:t>
            </a:r>
            <a:endParaRPr lang="en-IN" i="1" dirty="0">
              <a:solidFill>
                <a:srgbClr val="000000"/>
              </a:solidFill>
              <a:latin typeface="Liberation Mono"/>
            </a:endParaRPr>
          </a:p>
          <a:p>
            <a:endParaRPr lang="en-IN" sz="800" dirty="0">
              <a:solidFill>
                <a:srgbClr val="0077AA"/>
              </a:solidFill>
              <a:latin typeface="Liberation Mono"/>
            </a:endParaRPr>
          </a:p>
          <a:p>
            <a:r>
              <a:rPr lang="en-IN" dirty="0">
                <a:solidFill>
                  <a:srgbClr val="0077AA"/>
                </a:solidFill>
                <a:latin typeface="Liberation Mono"/>
              </a:rPr>
              <a:t>\. </a:t>
            </a:r>
            <a:r>
              <a:rPr lang="en-IN" i="1" dirty="0" err="1">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551383" y="2494637"/>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 </a:t>
            </a:r>
            <a:r>
              <a:rPr lang="en-IN" dirty="0" err="1">
                <a:solidFill>
                  <a:srgbClr val="006C86"/>
                </a:solidFill>
                <a:latin typeface="Liberation Mono"/>
                <a:ea typeface="Segoe UI Symbol" panose="020B0502040204020203" pitchFamily="34" charset="0"/>
                <a:cs typeface="Segoe UI Semilight" panose="020B0402040204020203" pitchFamily="34" charset="0"/>
              </a:rPr>
              <a:t>file_name.sql</a:t>
            </a:r>
            <a:r>
              <a:rPr lang="en-IN" dirty="0">
                <a:solidFill>
                  <a:srgbClr val="006C86"/>
                </a:solidFill>
                <a:latin typeface="Liberation Mono"/>
                <a:ea typeface="Segoe UI Symbol" panose="020B0502040204020203" pitchFamily="34" charset="0"/>
                <a:cs typeface="Segoe UI Semilight" panose="020B0402040204020203" pitchFamily="34" charset="0"/>
              </a:rPr>
              <a:t>;</a:t>
            </a:r>
          </a:p>
        </p:txBody>
      </p:sp>
      <p:sp>
        <p:nvSpPr>
          <p:cNvPr id="6" name="Rectangle 5"/>
          <p:cNvSpPr/>
          <p:nvPr/>
        </p:nvSpPr>
        <p:spPr>
          <a:xfrm>
            <a:off x="455787" y="3513782"/>
            <a:ext cx="11184829"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551383" y="5662989"/>
            <a:ext cx="10995255"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a:p>
            <a:r>
              <a:rPr lang="en-IN" dirty="0">
                <a:solidFill>
                  <a:srgbClr val="006C86"/>
                </a:solidFill>
                <a:latin typeface="Liberation Mono"/>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551383" y="4646121"/>
            <a:ext cx="5687201" cy="769441"/>
          </a:xfrm>
          <a:prstGeom prst="rect">
            <a:avLst/>
          </a:prstGeom>
        </p:spPr>
        <p:txBody>
          <a:bodyPr wrap="square">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endParaRPr lang="en-IN" sz="800" dirty="0">
              <a:solidFill>
                <a:srgbClr val="999999"/>
              </a:solidFill>
              <a:latin typeface="Liberation Mono"/>
            </a:endParaRP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371364" y="3225969"/>
            <a:ext cx="11449272" cy="1015663"/>
          </a:xfrm>
          <a:prstGeom prst="rect">
            <a:avLst/>
          </a:prstGeom>
          <a:noFill/>
        </p:spPr>
        <p:txBody>
          <a:bodyPr wrap="square">
            <a:spAutoFit/>
          </a:bodyPr>
          <a:lstStyle/>
          <a:p>
            <a:pPr algn="just"/>
            <a:r>
              <a:rPr lang="en-IN" sz="2000" dirty="0">
                <a:latin typeface="Palatino Linotype" panose="02040502050505030304" pitchFamily="18"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077888" y="2636912"/>
            <a:ext cx="10036224"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a:t>
            </a:r>
          </a:p>
          <a:p>
            <a:pPr algn="ctr"/>
            <a:r>
              <a:rPr lang="en-US" sz="4800" dirty="0">
                <a:solidFill>
                  <a:srgbClr val="DC525C"/>
                </a:solidFill>
                <a:latin typeface="Segoe UI Light" panose="020B0502040204020203" pitchFamily="34" charset="0"/>
                <a:cs typeface="Segoe UI Light" panose="020B0502040204020203" pitchFamily="34" charset="0"/>
              </a:rPr>
              <a:t>compound-statement</a:t>
            </a:r>
          </a:p>
        </p:txBody>
      </p:sp>
      <p:sp>
        <p:nvSpPr>
          <p:cNvPr id="3" name="Rectangle 2"/>
          <p:cNvSpPr/>
          <p:nvPr/>
        </p:nvSpPr>
        <p:spPr>
          <a:xfrm>
            <a:off x="551384" y="4289028"/>
            <a:ext cx="11089232" cy="2308324"/>
          </a:xfrm>
          <a:prstGeom prst="rect">
            <a:avLst/>
          </a:prstGeom>
          <a:noFill/>
        </p:spPr>
        <p:txBody>
          <a:bodyPr wrap="square">
            <a:spAutoFit/>
          </a:bodyPr>
          <a:lstStyle/>
          <a:p>
            <a:pPr algn="just"/>
            <a:r>
              <a:rPr lang="en-IN" sz="2200" dirty="0">
                <a:latin typeface="Palatino Linotype" panose="02040502050505030304" pitchFamily="18" charset="0"/>
                <a:cs typeface="Arial" panose="020B0604020202020204" pitchFamily="34" charset="0"/>
              </a:rPr>
              <a:t>A compound statement is a block that can contain:</a:t>
            </a:r>
          </a:p>
          <a:p>
            <a:pPr algn="just"/>
            <a:endParaRPr lang="en-IN" sz="200" dirty="0">
              <a:latin typeface="Palatino Linotype" panose="02040502050505030304" pitchFamily="18" charset="0"/>
              <a:cs typeface="Arial" panose="020B0604020202020204" pitchFamily="34" charset="0"/>
            </a:endParaRP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other blocks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variables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cursors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declarations of exception handlers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compound statements</a:t>
            </a:r>
          </a:p>
          <a:p>
            <a:pPr marL="342900" indent="-342900" algn="just">
              <a:buFont typeface="Arial" panose="020B0604020202020204" pitchFamily="34" charset="0"/>
              <a:buChar char="•"/>
            </a:pPr>
            <a:r>
              <a:rPr lang="en-IN" sz="2000" dirty="0">
                <a:solidFill>
                  <a:srgbClr val="006C86"/>
                </a:solidFill>
                <a:latin typeface="Palatino Linotype" panose="02040502050505030304" pitchFamily="18" charset="0"/>
                <a:cs typeface="Arial" panose="020B0604020202020204" pitchFamily="34" charset="0"/>
              </a:rPr>
              <a:t>flow control constructs such as loops and conditional tests</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156EF34E-4EDC-478C-A30C-4560F43935D5}"/>
              </a:ext>
            </a:extLst>
          </p:cNvPr>
          <p:cNvSpPr/>
          <p:nvPr/>
        </p:nvSpPr>
        <p:spPr>
          <a:xfrm>
            <a:off x="577845" y="260648"/>
            <a:ext cx="4942091" cy="209288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42266D04-809B-41C7-BD10-8AAA2350448F}"/>
              </a:ext>
            </a:extLst>
          </p:cNvPr>
          <p:cNvSpPr/>
          <p:nvPr/>
        </p:nvSpPr>
        <p:spPr>
          <a:xfrm>
            <a:off x="6047980" y="260648"/>
            <a:ext cx="5808660" cy="2616101"/>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r>
              <a:rPr lang="en-IN" dirty="0">
                <a:solidFill>
                  <a:srgbClr val="0077AA"/>
                </a:solidFill>
                <a:latin typeface="Liberation Mono"/>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statements…….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b="1" dirty="0">
                <a:latin typeface="Segoe UI Semilight" panose="020B0402040204020203" pitchFamily="34" charset="0"/>
                <a:ea typeface="Segoe UI Symbol" panose="020B0502040204020203" pitchFamily="34" charset="0"/>
                <a:cs typeface="Segoe UI Semilight" panose="020B0402040204020203" pitchFamily="34" charset="0"/>
              </a:rPr>
              <a:t>return (something);</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19808519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845775266"/>
              </p:ext>
            </p:extLst>
          </p:nvPr>
        </p:nvGraphicFramePr>
        <p:xfrm>
          <a:off x="7464152" y="730622"/>
          <a:ext cx="4680520" cy="426720"/>
        </p:xfrm>
        <a:graphic>
          <a:graphicData uri="http://schemas.openxmlformats.org/drawingml/2006/table">
            <a:tbl>
              <a:tblPr/>
              <a:tblGrid>
                <a:gridCol w="4680520">
                  <a:extLst>
                    <a:ext uri="{9D8B030D-6E8A-4147-A177-3AD203B41FA5}">
                      <a16:colId xmlns:a16="http://schemas.microsoft.com/office/drawing/2014/main" val="20000"/>
                    </a:ext>
                  </a:extLst>
                </a:gridCol>
              </a:tblGrid>
              <a:tr h="0">
                <a:tc>
                  <a:txBody>
                    <a:bodyPr/>
                    <a:lstStyle/>
                    <a:p>
                      <a:pPr algn="l" fontAlgn="t" latinLnBrk="1"/>
                      <a:r>
                        <a:rPr lang="en-IN" sz="2200" dirty="0">
                          <a:solidFill>
                            <a:srgbClr val="FECF84"/>
                          </a:solidFill>
                          <a:effectLst/>
                          <a:latin typeface="inherit"/>
                        </a:rPr>
                        <a:t>DECLARE</a:t>
                      </a:r>
                      <a:r>
                        <a:rPr lang="en-IN" sz="2200" dirty="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p>
                  </a:txBody>
                  <a:tcPr>
                    <a:lnL>
                      <a:noFill/>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sp>
        <p:nvSpPr>
          <p:cNvPr id="5" name="Rectangle 4"/>
          <p:cNvSpPr/>
          <p:nvPr/>
        </p:nvSpPr>
        <p:spPr>
          <a:xfrm>
            <a:off x="9865096" y="188640"/>
            <a:ext cx="2279576" cy="369332"/>
          </a:xfrm>
          <a:prstGeom prst="rect">
            <a:avLst/>
          </a:prstGeom>
        </p:spPr>
        <p:txBody>
          <a:bodyPr wrap="square">
            <a:spAutoFit/>
          </a:bodyPr>
          <a:lstStyle/>
          <a:p>
            <a:r>
              <a:rPr lang="en-IN" dirty="0">
                <a:solidFill>
                  <a:srgbClr val="000000"/>
                </a:solidFill>
                <a:latin typeface="Open Sans"/>
              </a:rPr>
              <a:t>Declaring variables</a:t>
            </a:r>
          </a:p>
        </p:txBody>
      </p:sp>
      <p:sp>
        <p:nvSpPr>
          <p:cNvPr id="7" name="Rectangle 6"/>
          <p:cNvSpPr/>
          <p:nvPr/>
        </p:nvSpPr>
        <p:spPr>
          <a:xfrm>
            <a:off x="9840416" y="1324071"/>
            <a:ext cx="2304256" cy="369332"/>
          </a:xfrm>
          <a:prstGeom prst="rect">
            <a:avLst/>
          </a:prstGeom>
        </p:spPr>
        <p:txBody>
          <a:bodyPr wrap="square">
            <a:spAutoFit/>
          </a:bodyPr>
          <a:lstStyle/>
          <a:p>
            <a:r>
              <a:rPr lang="en-IN"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3254880247"/>
              </p:ext>
            </p:extLst>
          </p:nvPr>
        </p:nvGraphicFramePr>
        <p:xfrm>
          <a:off x="7464152" y="1766899"/>
          <a:ext cx="4680520" cy="640080"/>
        </p:xfrm>
        <a:graphic>
          <a:graphicData uri="http://schemas.openxmlformats.org/drawingml/2006/table">
            <a:tbl>
              <a:tblPr/>
              <a:tblGrid>
                <a:gridCol w="234675">
                  <a:extLst>
                    <a:ext uri="{9D8B030D-6E8A-4147-A177-3AD203B41FA5}">
                      <a16:colId xmlns:a16="http://schemas.microsoft.com/office/drawing/2014/main" val="20000"/>
                    </a:ext>
                  </a:extLst>
                </a:gridCol>
                <a:gridCol w="4445845">
                  <a:extLst>
                    <a:ext uri="{9D8B030D-6E8A-4147-A177-3AD203B41FA5}">
                      <a16:colId xmlns:a16="http://schemas.microsoft.com/office/drawing/2014/main" val="20001"/>
                    </a:ext>
                  </a:extLst>
                </a:gridCol>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ECF84"/>
                          </a:solidFill>
                          <a:effectLst/>
                          <a:latin typeface="inherit"/>
                        </a:rPr>
                        <a:t>INT</a:t>
                      </a:r>
                      <a:r>
                        <a:rPr lang="en-IN" dirty="0">
                          <a:solidFill>
                            <a:srgbClr val="FFFFFF"/>
                          </a:solidFill>
                          <a:effectLst/>
                          <a:latin typeface="inherit"/>
                        </a:rPr>
                        <a:t>;</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a:solidFill>
                            <a:srgbClr val="FFFFFF"/>
                          </a:solidFill>
                          <a:effectLst/>
                          <a:latin typeface="inherit"/>
                        </a:rPr>
                        <a:t>z</a:t>
                      </a:r>
                      <a:r>
                        <a:rPr lang="en-IN" dirty="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extLst>
                  <a:ext uri="{0D108BD9-81ED-4DB2-BD59-A6C34878D82A}">
                    <a16:rowId xmlns:a16="http://schemas.microsoft.com/office/drawing/2014/main" val="10000"/>
                  </a:ext>
                </a:extLst>
              </a:tr>
            </a:tbl>
          </a:graphicData>
        </a:graphic>
      </p:graphicFrame>
      <p:graphicFrame>
        <p:nvGraphicFramePr>
          <p:cNvPr id="10" name="Table 10">
            <a:extLst>
              <a:ext uri="{FF2B5EF4-FFF2-40B4-BE49-F238E27FC236}">
                <a16:creationId xmlns:a16="http://schemas.microsoft.com/office/drawing/2014/main" id="{3F172B1E-4033-426E-BFBA-4A88D0906D67}"/>
              </a:ext>
            </a:extLst>
          </p:cNvPr>
          <p:cNvGraphicFramePr>
            <a:graphicFrameLocks noGrp="1"/>
          </p:cNvGraphicFramePr>
          <p:nvPr>
            <p:extLst>
              <p:ext uri="{D42A27DB-BD31-4B8C-83A1-F6EECF244321}">
                <p14:modId xmlns:p14="http://schemas.microsoft.com/office/powerpoint/2010/main" val="3370665896"/>
              </p:ext>
            </p:extLst>
          </p:nvPr>
        </p:nvGraphicFramePr>
        <p:xfrm>
          <a:off x="335360" y="813832"/>
          <a:ext cx="3762215" cy="1828800"/>
        </p:xfrm>
        <a:graphic>
          <a:graphicData uri="http://schemas.openxmlformats.org/drawingml/2006/table">
            <a:tbl>
              <a:tblPr firstRow="1" bandRow="1">
                <a:tableStyleId>{BDBED569-4797-4DF1-A0F4-6AAB3CD982D8}</a:tableStyleId>
              </a:tblPr>
              <a:tblGrid>
                <a:gridCol w="451466">
                  <a:extLst>
                    <a:ext uri="{9D8B030D-6E8A-4147-A177-3AD203B41FA5}">
                      <a16:colId xmlns:a16="http://schemas.microsoft.com/office/drawing/2014/main" val="1380068625"/>
                    </a:ext>
                  </a:extLst>
                </a:gridCol>
                <a:gridCol w="3310749">
                  <a:extLst>
                    <a:ext uri="{9D8B030D-6E8A-4147-A177-3AD203B41FA5}">
                      <a16:colId xmlns:a16="http://schemas.microsoft.com/office/drawing/2014/main" val="4212706371"/>
                    </a:ext>
                  </a:extLst>
                </a:gridCol>
              </a:tblGrid>
              <a:tr h="370840">
                <a:tc>
                  <a:txBody>
                    <a:bodyPr/>
                    <a:lstStyle/>
                    <a:p>
                      <a:r>
                        <a:rPr lang="en-US" sz="1800" b="0" kern="1200" dirty="0">
                          <a:solidFill>
                            <a:srgbClr val="006C86"/>
                          </a:solidFill>
                          <a:latin typeface="Palatino Linotype" panose="02040502050505030304" pitchFamily="18" charset="0"/>
                          <a:ea typeface="+mn-ea"/>
                          <a:cs typeface="+mn-cs"/>
                        </a:rPr>
                        <a:t> 1.</a:t>
                      </a:r>
                    </a:p>
                    <a:p>
                      <a:r>
                        <a:rPr lang="en-US" sz="1800" b="0" kern="1200" dirty="0">
                          <a:solidFill>
                            <a:srgbClr val="006C86"/>
                          </a:solidFill>
                          <a:latin typeface="Palatino Linotype" panose="02040502050505030304" pitchFamily="18" charset="0"/>
                          <a:ea typeface="+mn-ea"/>
                          <a:cs typeface="+mn-cs"/>
                        </a:rPr>
                        <a:t> </a:t>
                      </a:r>
                    </a:p>
                    <a:p>
                      <a:endParaRPr lang="en-US" sz="1200" b="0" kern="1200" dirty="0">
                        <a:solidFill>
                          <a:srgbClr val="006C86"/>
                        </a:solidFill>
                        <a:latin typeface="Palatino Linotype" panose="02040502050505030304" pitchFamily="18" charset="0"/>
                        <a:ea typeface="+mn-ea"/>
                        <a:cs typeface="+mn-cs"/>
                      </a:endParaRPr>
                    </a:p>
                    <a:p>
                      <a:r>
                        <a:rPr lang="en-US" sz="1800" b="0" kern="1200" dirty="0">
                          <a:solidFill>
                            <a:srgbClr val="006C86"/>
                          </a:solidFill>
                          <a:latin typeface="Palatino Linotype" panose="02040502050505030304" pitchFamily="18" charset="0"/>
                          <a:ea typeface="+mn-ea"/>
                          <a:cs typeface="+mn-cs"/>
                        </a:rPr>
                        <a:t> 2.</a:t>
                      </a:r>
                    </a:p>
                    <a:p>
                      <a:endParaRPr lang="en-IN" sz="1800" b="0" kern="1200" dirty="0">
                        <a:solidFill>
                          <a:srgbClr val="006C86"/>
                        </a:solidFill>
                        <a:latin typeface="Palatino Linotype" panose="02040502050505030304" pitchFamily="18" charset="0"/>
                        <a:ea typeface="+mn-ea"/>
                        <a:cs typeface="+mn-cs"/>
                      </a:endParaRPr>
                    </a:p>
                    <a:p>
                      <a:endParaRPr lang="en-IN" sz="1200" b="0" kern="1200" dirty="0">
                        <a:solidFill>
                          <a:srgbClr val="006C86"/>
                        </a:solidFill>
                        <a:latin typeface="Palatino Linotype" panose="02040502050505030304" pitchFamily="18" charset="0"/>
                        <a:ea typeface="+mn-ea"/>
                        <a:cs typeface="+mn-cs"/>
                      </a:endParaRPr>
                    </a:p>
                    <a:p>
                      <a:r>
                        <a:rPr lang="en-IN" sz="1800" b="0" kern="1200" dirty="0">
                          <a:solidFill>
                            <a:srgbClr val="006C86"/>
                          </a:solidFill>
                          <a:latin typeface="Palatino Linotype" panose="02040502050505030304" pitchFamily="18" charset="0"/>
                          <a:ea typeface="+mn-ea"/>
                          <a:cs typeface="+mn-cs"/>
                        </a:rPr>
                        <a:t> 3. </a:t>
                      </a:r>
                    </a:p>
                  </a:txBody>
                  <a:tcPr/>
                </a:tc>
                <a:tc>
                  <a:txBody>
                    <a:bodyPr/>
                    <a:lstStyle/>
                    <a:p>
                      <a:pPr algn="l" fontAlgn="t" latinLnBrk="1"/>
                      <a:r>
                        <a:rPr lang="en-IN" sz="1800" b="0" kern="1200" dirty="0">
                          <a:solidFill>
                            <a:srgbClr val="006C86"/>
                          </a:solidFill>
                          <a:latin typeface="Palatino Linotype" panose="02040502050505030304" pitchFamily="18" charset="0"/>
                          <a:ea typeface="+mn-ea"/>
                          <a:cs typeface="+mn-cs"/>
                        </a:rPr>
                        <a:t>declare x INT DEFAULT 0;</a:t>
                      </a:r>
                    </a:p>
                    <a:p>
                      <a:pPr algn="l" fontAlgn="t" latinLnBrk="1"/>
                      <a:r>
                        <a:rPr lang="en-IN" sz="1800" b="0" kern="1200" dirty="0">
                          <a:solidFill>
                            <a:srgbClr val="006C86"/>
                          </a:solidFill>
                          <a:latin typeface="Palatino Linotype" panose="02040502050505030304" pitchFamily="18" charset="0"/>
                          <a:ea typeface="+mn-ea"/>
                          <a:cs typeface="+mn-cs"/>
                        </a:rPr>
                        <a:t>SET x := 10;</a:t>
                      </a:r>
                    </a:p>
                    <a:p>
                      <a:endParaRPr lang="en-IN" sz="1200" b="0" kern="1200" dirty="0">
                        <a:solidFill>
                          <a:srgbClr val="006C86"/>
                        </a:solidFill>
                        <a:latin typeface="Palatino Linotype" panose="02040502050505030304" pitchFamily="18" charset="0"/>
                        <a:ea typeface="+mn-ea"/>
                        <a:cs typeface="+mn-cs"/>
                      </a:endParaRPr>
                    </a:p>
                    <a:p>
                      <a:pPr algn="l" fontAlgn="t" latinLnBrk="1"/>
                      <a:r>
                        <a:rPr lang="en-IN" sz="1800" b="0" kern="1200" dirty="0">
                          <a:solidFill>
                            <a:srgbClr val="006C86"/>
                          </a:solidFill>
                          <a:latin typeface="Palatino Linotype" panose="02040502050505030304" pitchFamily="18" charset="0"/>
                          <a:ea typeface="+mn-ea"/>
                          <a:cs typeface="+mn-cs"/>
                        </a:rPr>
                        <a:t>declare y INT;</a:t>
                      </a:r>
                    </a:p>
                    <a:p>
                      <a:pPr algn="l" fontAlgn="t" latinLnBrk="1"/>
                      <a:r>
                        <a:rPr lang="en-IN" sz="1800" b="0" kern="1200" dirty="0">
                          <a:solidFill>
                            <a:srgbClr val="006C86"/>
                          </a:solidFill>
                          <a:latin typeface="Palatino Linotype" panose="02040502050505030304" pitchFamily="18" charset="0"/>
                          <a:ea typeface="+mn-ea"/>
                          <a:cs typeface="+mn-cs"/>
                        </a:rPr>
                        <a:t>SET y := 10;</a:t>
                      </a:r>
                    </a:p>
                    <a:p>
                      <a:pPr algn="l" fontAlgn="t" latinLnBrk="1"/>
                      <a:endParaRPr lang="en-IN" sz="1200" b="0" kern="1200" dirty="0">
                        <a:solidFill>
                          <a:srgbClr val="006C86"/>
                        </a:solidFill>
                        <a:latin typeface="Palatino Linotype" panose="02040502050505030304" pitchFamily="18" charset="0"/>
                        <a:ea typeface="+mn-ea"/>
                        <a:cs typeface="+mn-cs"/>
                      </a:endParaRPr>
                    </a:p>
                    <a:p>
                      <a:pPr algn="l" fontAlgn="t" latinLnBrk="1"/>
                      <a:r>
                        <a:rPr lang="en-US" dirty="0">
                          <a:solidFill>
                            <a:srgbClr val="006C86"/>
                          </a:solidFill>
                          <a:latin typeface="Palatino Linotype" panose="02040502050505030304" pitchFamily="18" charset="0"/>
                        </a:rPr>
                        <a:t>SET x := </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SELECT 1001</a:t>
                      </a:r>
                      <a:r>
                        <a:rPr lang="en-US" dirty="0">
                          <a:solidFill>
                            <a:schemeClr val="bg1">
                              <a:lumMod val="65000"/>
                            </a:schemeClr>
                          </a:solidFill>
                          <a:latin typeface="Palatino Linotype" panose="02040502050505030304" pitchFamily="18" charset="0"/>
                        </a:rPr>
                        <a:t>)</a:t>
                      </a:r>
                      <a:r>
                        <a:rPr lang="en-US" dirty="0">
                          <a:solidFill>
                            <a:srgbClr val="006C86"/>
                          </a:solidFill>
                          <a:latin typeface="Palatino Linotype" panose="02040502050505030304" pitchFamily="18" charset="0"/>
                        </a:rPr>
                        <a:t> </a:t>
                      </a:r>
                      <a:endParaRPr lang="en-IN" sz="1800" b="0" kern="1200" dirty="0">
                        <a:solidFill>
                          <a:srgbClr val="006C86"/>
                        </a:solidFill>
                        <a:latin typeface="Palatino Linotype" panose="02040502050505030304" pitchFamily="18" charset="0"/>
                        <a:ea typeface="+mn-ea"/>
                        <a:cs typeface="+mn-cs"/>
                      </a:endParaRPr>
                    </a:p>
                  </a:txBody>
                  <a:tcPr/>
                </a:tc>
                <a:extLst>
                  <a:ext uri="{0D108BD9-81ED-4DB2-BD59-A6C34878D82A}">
                    <a16:rowId xmlns:a16="http://schemas.microsoft.com/office/drawing/2014/main" val="485078474"/>
                  </a:ext>
                </a:extLst>
              </a:tr>
            </a:tbl>
          </a:graphicData>
        </a:graphic>
      </p:graphicFrame>
      <p:graphicFrame>
        <p:nvGraphicFramePr>
          <p:cNvPr id="12" name="Table 11">
            <a:extLst>
              <a:ext uri="{FF2B5EF4-FFF2-40B4-BE49-F238E27FC236}">
                <a16:creationId xmlns:a16="http://schemas.microsoft.com/office/drawing/2014/main" id="{B49C3EEB-4DB9-432E-8F3C-A19C6AA9D636}"/>
              </a:ext>
            </a:extLst>
          </p:cNvPr>
          <p:cNvGraphicFramePr>
            <a:graphicFrameLocks noGrp="1"/>
          </p:cNvGraphicFramePr>
          <p:nvPr>
            <p:extLst>
              <p:ext uri="{D42A27DB-BD31-4B8C-83A1-F6EECF244321}">
                <p14:modId xmlns:p14="http://schemas.microsoft.com/office/powerpoint/2010/main" val="1115958814"/>
              </p:ext>
            </p:extLst>
          </p:nvPr>
        </p:nvGraphicFramePr>
        <p:xfrm>
          <a:off x="245553" y="258276"/>
          <a:ext cx="7938679" cy="396240"/>
        </p:xfrm>
        <a:graphic>
          <a:graphicData uri="http://schemas.openxmlformats.org/drawingml/2006/table">
            <a:tbl>
              <a:tblPr/>
              <a:tblGrid>
                <a:gridCol w="7938679">
                  <a:extLst>
                    <a:ext uri="{9D8B030D-6E8A-4147-A177-3AD203B41FA5}">
                      <a16:colId xmlns:a16="http://schemas.microsoft.com/office/drawing/2014/main" val="20000"/>
                    </a:ext>
                  </a:extLst>
                </a:gridCol>
              </a:tblGrid>
              <a:tr h="0">
                <a:tc>
                  <a:txBody>
                    <a:bodyPr/>
                    <a:lstStyle/>
                    <a:p>
                      <a:pPr algn="l" fontAlgn="t" latinLnBrk="1"/>
                      <a:r>
                        <a:rPr lang="en-IN" sz="2000" kern="1200" dirty="0">
                          <a:solidFill>
                            <a:srgbClr val="0077AA"/>
                          </a:solidFill>
                          <a:latin typeface="Liberation Mono"/>
                          <a:ea typeface="+mn-ea"/>
                          <a:cs typeface="+mn-cs"/>
                        </a:rPr>
                        <a:t>DECLARE</a:t>
                      </a:r>
                      <a:r>
                        <a:rPr lang="en-IN" sz="2000" dirty="0">
                          <a:solidFill>
                            <a:schemeClr val="tx1"/>
                          </a:solidFill>
                          <a:effectLst/>
                          <a:latin typeface="Liberation Mono"/>
                        </a:rPr>
                        <a:t> variable_name </a:t>
                      </a:r>
                      <a:r>
                        <a:rPr lang="en-IN" sz="2000" kern="1200" dirty="0">
                          <a:solidFill>
                            <a:srgbClr val="0077AA"/>
                          </a:solidFill>
                          <a:latin typeface="Liberation Mono"/>
                          <a:ea typeface="+mn-ea"/>
                          <a:cs typeface="+mn-cs"/>
                        </a:rPr>
                        <a:t>datatype</a:t>
                      </a:r>
                      <a:r>
                        <a:rPr lang="en-IN" sz="2000" dirty="0">
                          <a:solidFill>
                            <a:schemeClr val="tx1"/>
                          </a:solidFill>
                          <a:effectLst/>
                          <a:latin typeface="Liberation Mono"/>
                        </a:rPr>
                        <a:t>(size) [ </a:t>
                      </a:r>
                      <a:r>
                        <a:rPr lang="en-IN" sz="2000" kern="1200" dirty="0">
                          <a:solidFill>
                            <a:srgbClr val="0077AA"/>
                          </a:solidFill>
                          <a:latin typeface="Liberation Mono"/>
                          <a:ea typeface="+mn-ea"/>
                          <a:cs typeface="+mn-cs"/>
                        </a:rPr>
                        <a:t>DEFAULT</a:t>
                      </a:r>
                      <a:r>
                        <a:rPr lang="en-IN" sz="2000" dirty="0">
                          <a:solidFill>
                            <a:schemeClr val="tx1"/>
                          </a:solidFill>
                          <a:effectLst/>
                          <a:latin typeface="Liberation Mono"/>
                        </a:rPr>
                        <a:t> default_value ];</a:t>
                      </a:r>
                    </a:p>
                  </a:txBody>
                  <a:tcPr marL="91428" marR="91428">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5" name="Title 1">
            <a:extLst>
              <a:ext uri="{FF2B5EF4-FFF2-40B4-BE49-F238E27FC236}">
                <a16:creationId xmlns:a16="http://schemas.microsoft.com/office/drawing/2014/main" id="{88C4D779-39FC-4B32-8EA9-DD5BE4BF17F1}"/>
              </a:ext>
            </a:extLst>
          </p:cNvPr>
          <p:cNvSpPr txBox="1">
            <a:spLocks/>
          </p:cNvSpPr>
          <p:nvPr/>
        </p:nvSpPr>
        <p:spPr>
          <a:xfrm>
            <a:off x="1865669" y="2434208"/>
            <a:ext cx="8838049"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17" name="Rectangle 16">
            <a:extLst>
              <a:ext uri="{FF2B5EF4-FFF2-40B4-BE49-F238E27FC236}">
                <a16:creationId xmlns:a16="http://schemas.microsoft.com/office/drawing/2014/main" id="{13AA09E0-DD4B-4DE7-AF9E-2C0042441DCC}"/>
              </a:ext>
            </a:extLst>
          </p:cNvPr>
          <p:cNvSpPr/>
          <p:nvPr/>
        </p:nvSpPr>
        <p:spPr>
          <a:xfrm>
            <a:off x="296069" y="3834333"/>
            <a:ext cx="11487768" cy="1538883"/>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solidFill>
                <a:srgbClr val="006C86"/>
              </a:solidFill>
              <a:latin typeface="Palatino Linotype" panose="02040502050505030304" pitchFamily="18" charset="0"/>
            </a:endParaRPr>
          </a:p>
          <a:p>
            <a:pPr marL="285750" indent="-285750">
              <a:buFont typeface="Arial" panose="020B0604020202020204" pitchFamily="34" charset="0"/>
              <a:buChar char="•"/>
            </a:pPr>
            <a:r>
              <a:rPr lang="en-IN" dirty="0">
                <a:solidFill>
                  <a:srgbClr val="006C86"/>
                </a:solidFill>
                <a:latin typeface="Palatino Linotype" panose="02040502050505030304" pitchFamily="18" charset="0"/>
              </a:rPr>
              <a:t>DECLARE </a:t>
            </a:r>
            <a:r>
              <a:rPr lang="en-IN" dirty="0">
                <a:solidFill>
                  <a:schemeClr val="tx2">
                    <a:lumMod val="75000"/>
                  </a:schemeClr>
                </a:solidFill>
                <a:latin typeface="Palatino Linotype" panose="02040502050505030304" pitchFamily="18" charset="0"/>
              </a:rPr>
              <a:t>is permitted only inside a </a:t>
            </a:r>
            <a:r>
              <a:rPr lang="en-IN" dirty="0">
                <a:solidFill>
                  <a:srgbClr val="006C86"/>
                </a:solidFill>
                <a:latin typeface="Palatino Linotype" panose="02040502050505030304" pitchFamily="18" charset="0"/>
              </a:rPr>
              <a:t>BEGIN ... END</a:t>
            </a:r>
            <a:r>
              <a:rPr lang="en-IN" dirty="0">
                <a:solidFill>
                  <a:schemeClr val="tx2">
                    <a:lumMod val="75000"/>
                  </a:schemeClr>
                </a:solidFill>
                <a:latin typeface="Palatino Linotype" panose="02040502050505030304" pitchFamily="18" charset="0"/>
              </a:rPr>
              <a:t> compound statement and must be at its start, before any other statements.</a:t>
            </a:r>
          </a:p>
          <a:p>
            <a:pPr marL="285750" indent="-285750">
              <a:buFont typeface="Arial" panose="020B0604020202020204" pitchFamily="34" charset="0"/>
              <a:buChar char="•"/>
            </a:pPr>
            <a:endParaRPr lang="en-IN" sz="200" dirty="0">
              <a:solidFill>
                <a:schemeClr val="tx2">
                  <a:lumMod val="75000"/>
                </a:schemeClr>
              </a:solidFill>
              <a:latin typeface="Palatino Linotype" panose="02040502050505030304" pitchFamily="18" charset="0"/>
            </a:endParaRPr>
          </a:p>
          <a:p>
            <a:pPr marL="285750" indent="-285750">
              <a:buFont typeface="Arial" panose="020B0604020202020204" pitchFamily="34" charset="0"/>
              <a:buChar char="•"/>
            </a:pPr>
            <a:r>
              <a:rPr lang="en-US" dirty="0">
                <a:solidFill>
                  <a:schemeClr val="tx2">
                    <a:lumMod val="75000"/>
                  </a:schemeClr>
                </a:solidFill>
                <a:latin typeface="Palatino Linotype" panose="02040502050505030304" pitchFamily="18" charset="0"/>
              </a:rPr>
              <a:t>Only scalar values can be assigned. For example, a statement such as </a:t>
            </a:r>
            <a:r>
              <a:rPr lang="en-US" dirty="0">
                <a:solidFill>
                  <a:srgbClr val="006C86"/>
                </a:solidFill>
                <a:latin typeface="Palatino Linotype" panose="02040502050505030304" pitchFamily="18" charset="0"/>
              </a:rPr>
              <a:t>SET x = (SELECT 1, 2) </a:t>
            </a:r>
            <a:r>
              <a:rPr lang="en-US" sz="2400" dirty="0">
                <a:solidFill>
                  <a:srgbClr val="C00000"/>
                </a:solidFill>
                <a:latin typeface="Palatino Linotype" panose="02040502050505030304" pitchFamily="18" charset="0"/>
              </a:rPr>
              <a:t>is invalid</a:t>
            </a:r>
            <a:r>
              <a:rPr lang="en-US" dirty="0">
                <a:solidFill>
                  <a:schemeClr val="tx2">
                    <a:lumMod val="75000"/>
                  </a:schemeClr>
                </a:solidFill>
                <a:latin typeface="Palatino Linotype" panose="02040502050505030304" pitchFamily="18" charset="0"/>
              </a:rPr>
              <a:t>.</a:t>
            </a:r>
            <a:endParaRPr lang="en-IN" dirty="0">
              <a:solidFill>
                <a:schemeClr val="tx2">
                  <a:lumMod val="75000"/>
                </a:schemeClr>
              </a:solidFill>
              <a:latin typeface="Palatino Linotype" panose="02040502050505030304" pitchFamily="18" charset="0"/>
            </a:endParaRPr>
          </a:p>
        </p:txBody>
      </p:sp>
    </p:spTree>
    <p:extLst>
      <p:ext uri="{BB962C8B-B14F-4D97-AF65-F5344CB8AC3E}">
        <p14:creationId xmlns:p14="http://schemas.microsoft.com/office/powerpoint/2010/main" val="34651244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 default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240016" y="4069308"/>
            <a:ext cx="561268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set @x = </a:t>
            </a:r>
            <a:r>
              <a:rPr lang="en-IN" dirty="0">
                <a:solidFill>
                  <a:srgbClr val="669900"/>
                </a:solidFill>
                <a:latin typeface="Segoe UI Semilight" panose="020B0402040204020203" pitchFamily="34" charset="0"/>
                <a:cs typeface="Segoe UI Semilight" panose="020B0402040204020203" pitchFamily="34" charset="0"/>
              </a:rPr>
              <a:t>'Infoway'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@x;</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3512" y="0"/>
            <a:ext cx="10044608"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 variable declare and user-defined variables </a:t>
            </a:r>
          </a:p>
        </p:txBody>
      </p:sp>
      <p:sp>
        <p:nvSpPr>
          <p:cNvPr id="3" name="Rectangle 2"/>
          <p:cNvSpPr/>
          <p:nvPr/>
        </p:nvSpPr>
        <p:spPr>
          <a:xfrm>
            <a:off x="407368" y="838200"/>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411875" y="16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339304" y="4073004"/>
            <a:ext cx="5468664"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(SELECT 1001);</a:t>
            </a:r>
          </a:p>
          <a:p>
            <a:pPr marL="261938"/>
            <a:r>
              <a:rPr lang="en-US" dirty="0">
                <a:latin typeface="Segoe UI Semilight" panose="020B0402040204020203" pitchFamily="34" charset="0"/>
                <a:cs typeface="Segoe UI Semilight" panose="020B0402040204020203" pitchFamily="34" charset="0"/>
              </a:rPr>
              <a:t>   SET @y := (SELECT 2001);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
        <p:nvSpPr>
          <p:cNvPr id="6" name="Rectangle 5"/>
          <p:cNvSpPr/>
          <p:nvPr/>
        </p:nvSpPr>
        <p:spPr>
          <a:xfrm>
            <a:off x="339304" y="2438653"/>
            <a:ext cx="1116124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411875" y="3316922"/>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5663952" y="4069308"/>
            <a:ext cx="618874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latin typeface="Segoe UI Semilight" panose="020B04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RETURNS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SET x := (SELECT 1002);</a:t>
            </a:r>
          </a:p>
          <a:p>
            <a:pPr marL="261938"/>
            <a:r>
              <a:rPr lang="en-US" dirty="0">
                <a:latin typeface="Segoe UI Semilight" panose="020B0402040204020203" pitchFamily="34" charset="0"/>
                <a:cs typeface="Segoe UI Semilight" panose="020B0402040204020203" pitchFamily="34" charset="0"/>
              </a:rPr>
              <a:t>    SET @y := (SELECT 2002);</a:t>
            </a:r>
          </a:p>
          <a:p>
            <a:pPr marL="261938"/>
            <a:r>
              <a:rPr lang="en-US" dirty="0">
                <a:latin typeface="Segoe UI Semilight" panose="020B04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cs typeface="Segoe UI Semilight" panose="020B0402040204020203" pitchFamily="34" charset="0"/>
              </a:rPr>
              <a:t>(x);</a:t>
            </a:r>
            <a:r>
              <a:rPr lang="en-IN" dirty="0">
                <a:latin typeface="Segoe UI Semilight" panose="020B04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cxnSp>
        <p:nvCxnSpPr>
          <p:cNvPr id="9" name="Straight Connector 8"/>
          <p:cNvCxnSpPr>
            <a:cxnSpLocks/>
          </p:cNvCxnSpPr>
          <p:nvPr/>
        </p:nvCxnSpPr>
        <p:spPr>
          <a:xfrm>
            <a:off x="405249" y="2276872"/>
            <a:ext cx="1134287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DA7075B-EDB3-4B50-A0AB-CD0369F3C1B5}"/>
              </a:ext>
            </a:extLst>
          </p:cNvPr>
          <p:cNvSpPr txBox="1"/>
          <p:nvPr/>
        </p:nvSpPr>
        <p:spPr>
          <a:xfrm>
            <a:off x="6888088" y="1607361"/>
            <a:ext cx="6096000" cy="369332"/>
          </a:xfrm>
          <a:prstGeom prst="rect">
            <a:avLst/>
          </a:prstGeom>
          <a:noFill/>
        </p:spPr>
        <p:txBody>
          <a:bodyPr wrap="square">
            <a:spAutoFit/>
          </a:bodyPr>
          <a:lstStyle/>
          <a:p>
            <a:r>
              <a:rPr lang="en-IN" dirty="0">
                <a:solidFill>
                  <a:srgbClr val="834689"/>
                </a:solidFill>
                <a:latin typeface="Segoe UI Semilight" panose="020B0402040204020203" pitchFamily="34" charset="0"/>
                <a:cs typeface="Segoe UI Semilight" panose="020B0402040204020203" pitchFamily="34" charset="0"/>
              </a:rPr>
              <a:t>VARCHAR</a:t>
            </a:r>
            <a:endParaRPr lang="en-IN" dirty="0"/>
          </a:p>
        </p:txBody>
      </p:sp>
    </p:spTree>
    <p:extLst>
      <p:ext uri="{BB962C8B-B14F-4D97-AF65-F5344CB8AC3E}">
        <p14:creationId xmlns:p14="http://schemas.microsoft.com/office/powerpoint/2010/main" val="378844275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669900"/>
                </a:solidFill>
                <a:latin typeface="Segoe UI Semilight" panose="020B0402040204020203" pitchFamily="34" charset="0"/>
                <a:cs typeface="Segoe UI Semilight" panose="020B0402040204020203" pitchFamily="34" charset="0"/>
              </a:rPr>
              <a:t>"Hello World123"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INTO para1;</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a:t>
            </a:r>
          </a:p>
        </p:txBody>
      </p:sp>
    </p:spTree>
    <p:extLst>
      <p:ext uri="{BB962C8B-B14F-4D97-AF65-F5344CB8AC3E}">
        <p14:creationId xmlns:p14="http://schemas.microsoft.com/office/powerpoint/2010/main" val="161780597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 particular position or area</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 --</a:t>
            </a:r>
            <a:r>
              <a:rPr lang="en-US" sz="2200" b="0" i="0" dirty="0">
                <a:solidFill>
                  <a:srgbClr val="202124"/>
                </a:solidFill>
                <a:effectLst/>
                <a:latin typeface="Palatino Linotype" panose="02040502050505030304" pitchFamily="18" charset="0"/>
              </a:rPr>
              <a:t>an object that is not named</a:t>
            </a:r>
            <a:endParaRPr lang="en-IN" sz="2200" dirty="0">
              <a:solidFill>
                <a:schemeClr val="bg2">
                  <a:lumMod val="25000"/>
                </a:schemeClr>
              </a:solidFill>
              <a:latin typeface="Palatino Linotype" panose="02040502050505030304" pitchFamily="18"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a:t>
            </a:r>
            <a:r>
              <a:rPr lang="en-IN" sz="2200">
                <a:solidFill>
                  <a:schemeClr val="tx1">
                    <a:lumMod val="85000"/>
                    <a:lumOff val="15000"/>
                  </a:schemeClr>
                </a:solidFill>
                <a:latin typeface="Palatino Linotype" panose="02040502050505030304" pitchFamily="18" charset="0"/>
              </a:rPr>
              <a:t>, student’s </a:t>
            </a:r>
            <a:r>
              <a:rPr lang="en-IN" sz="2200" dirty="0">
                <a:solidFill>
                  <a:schemeClr val="tx1">
                    <a:lumMod val="85000"/>
                    <a:lumOff val="15000"/>
                  </a:schemeClr>
                </a:solidFill>
                <a:latin typeface="Palatino Linotype" panose="02040502050505030304" pitchFamily="18" charset="0"/>
              </a:rPr>
              <a:t>attendance, …</a:t>
            </a:r>
            <a:r>
              <a:rPr lang="en-IN" sz="2200" dirty="0">
                <a:solidFill>
                  <a:schemeClr val="bg2">
                    <a:lumMod val="25000"/>
                  </a:schemeClr>
                </a:solidFill>
                <a:latin typeface="Palatino Linotype" panose="02040502050505030304" pitchFamily="18" charset="0"/>
              </a:rPr>
              <a:t>) --</a:t>
            </a:r>
            <a:r>
              <a:rPr lang="en-IN" sz="2200" b="0" i="0" dirty="0">
                <a:solidFill>
                  <a:srgbClr val="202124"/>
                </a:solidFill>
                <a:effectLst/>
                <a:latin typeface="Palatino Linotype" panose="02040502050505030304" pitchFamily="18" charset="0"/>
              </a:rPr>
              <a:t> an idea</a:t>
            </a:r>
            <a:r>
              <a:rPr lang="en-IN" sz="22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Palatino Linotype" panose="02040502050505030304" pitchFamily="18" charset="0"/>
                <a:ea typeface="MS Mincho" pitchFamily="49" charset="-128"/>
                <a:cs typeface="Arial" pitchFamily="34" charset="0"/>
              </a:rPr>
              <a:t>All these entities have some</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attributes</a:t>
            </a:r>
            <a:r>
              <a:rPr lang="en-US" sz="2400" b="1" dirty="0">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or</a:t>
            </a:r>
            <a:r>
              <a:rPr lang="en-US" sz="2400" b="1" dirty="0">
                <a:latin typeface="Palatino Linotype" panose="02040502050505030304" pitchFamily="18" charset="0"/>
                <a:ea typeface="MS Mincho" pitchFamily="49" charset="-128"/>
                <a:cs typeface="Arial" pitchFamily="34" charset="0"/>
              </a:rPr>
              <a:t> </a:t>
            </a:r>
            <a:r>
              <a:rPr lang="en-US" sz="2400" b="1" dirty="0">
                <a:solidFill>
                  <a:srgbClr val="C00000"/>
                </a:solidFill>
                <a:latin typeface="Palatino Linotype" panose="02040502050505030304" pitchFamily="18" charset="0"/>
                <a:ea typeface="MS Mincho" pitchFamily="49" charset="-128"/>
                <a:cs typeface="Arial" pitchFamily="34" charset="0"/>
              </a:rPr>
              <a:t>properties</a:t>
            </a:r>
            <a:r>
              <a:rPr lang="en-US" sz="2400" dirty="0">
                <a:solidFill>
                  <a:srgbClr val="C00000"/>
                </a:solidFill>
                <a:latin typeface="Palatino Linotype" panose="02040502050505030304" pitchFamily="18" charset="0"/>
                <a:ea typeface="MS Mincho" pitchFamily="49" charset="-128"/>
                <a:cs typeface="Arial" pitchFamily="34" charset="0"/>
              </a:rPr>
              <a:t> </a:t>
            </a:r>
            <a:r>
              <a:rPr lang="en-US" sz="2400" dirty="0">
                <a:latin typeface="Palatino Linotype" panose="02040502050505030304" pitchFamily="18" charset="0"/>
                <a:ea typeface="MS Mincho" pitchFamily="49" charset="-128"/>
                <a:cs typeface="Arial" pitchFamily="34" charset="0"/>
              </a:rPr>
              <a:t>that give them their </a:t>
            </a:r>
            <a:r>
              <a:rPr lang="en-US" sz="2400" b="1" dirty="0">
                <a:latin typeface="Palatino Linotype" panose="02040502050505030304" pitchFamily="18" charset="0"/>
                <a:ea typeface="MS Mincho" pitchFamily="49" charset="-128"/>
                <a:cs typeface="Arial" pitchFamily="34" charset="0"/>
              </a:rPr>
              <a:t>identity</a:t>
            </a:r>
            <a:r>
              <a:rPr lang="en-US" sz="2400" dirty="0">
                <a:latin typeface="Palatino Linotype" panose="02040502050505030304" pitchFamily="18" charset="0"/>
                <a:ea typeface="MS Mincho" pitchFamily="49" charset="-128"/>
                <a:cs typeface="Arial" pitchFamily="34" charset="0"/>
              </a:rPr>
              <a:t>.</a:t>
            </a:r>
            <a:endParaRPr lang="en-US" sz="2400" dirty="0">
              <a:latin typeface="Palatino Linotype" panose="02040502050505030304" pitchFamily="18"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val="2612566419"/>
      </p:ext>
    </p:extLst>
  </p:cSld>
  <p:clrMapOvr>
    <a:masterClrMapping/>
  </p:clrMapOvr>
  <p:transition/>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if and loop </a:t>
            </a:r>
            <a:endParaRPr lang="en-IN" sz="3200" i="1" dirty="0">
              <a:solidFill>
                <a:srgbClr val="FF99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322920"/>
      </p:ext>
    </p:extLst>
  </p:cSld>
  <p:clrMapOvr>
    <a:masterClrMapping/>
  </p:clrMapOvr>
  <p:transition/>
</p:sld>
</file>

<file path=ppt/slides/slide3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5" name="Rectangle 4">
            <a:extLst>
              <a:ext uri="{FF2B5EF4-FFF2-40B4-BE49-F238E27FC236}">
                <a16:creationId xmlns:a16="http://schemas.microsoft.com/office/drawing/2014/main" id="{0C32BCA3-032A-4E2E-95A3-B978B1F49C73}"/>
              </a:ext>
            </a:extLst>
          </p:cNvPr>
          <p:cNvSpPr/>
          <p:nvPr/>
        </p:nvSpPr>
        <p:spPr>
          <a:xfrm>
            <a:off x="2062758" y="3228945"/>
            <a:ext cx="8838049" cy="400110"/>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 procedure is a group of PL/SQL statements that you can call by name.</a:t>
            </a:r>
          </a:p>
        </p:txBody>
      </p:sp>
      <p:sp>
        <p:nvSpPr>
          <p:cNvPr id="6" name="Rectangle 5">
            <a:extLst>
              <a:ext uri="{FF2B5EF4-FFF2-40B4-BE49-F238E27FC236}">
                <a16:creationId xmlns:a16="http://schemas.microsoft.com/office/drawing/2014/main" id="{89D4B3DA-2B20-48BD-916D-D58F609BC0F2}"/>
              </a:ext>
            </a:extLst>
          </p:cNvPr>
          <p:cNvSpPr/>
          <p:nvPr/>
        </p:nvSpPr>
        <p:spPr>
          <a:xfrm>
            <a:off x="550590" y="3933056"/>
            <a:ext cx="10873208" cy="2369880"/>
          </a:xfrm>
          <a:prstGeom prst="rect">
            <a:avLst/>
          </a:prstGeom>
          <a:solidFill>
            <a:schemeClr val="bg1"/>
          </a:solid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Remember:</a:t>
            </a:r>
          </a:p>
          <a:p>
            <a:pPr>
              <a:buFont typeface="Arial" panose="020B0604020202020204" pitchFamily="34" charset="0"/>
              <a:buNone/>
            </a:pPr>
            <a:endParaRPr lang="en-IN" sz="800" dirty="0">
              <a:solidFill>
                <a:srgbClr val="FF0000"/>
              </a:solidFill>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It is </a:t>
            </a:r>
            <a:r>
              <a:rPr lang="en-IN" b="1" dirty="0">
                <a:latin typeface="Palatino Linotype" panose="02040502050505030304" pitchFamily="18" charset="0"/>
                <a:cs typeface="Segoe UI Light" panose="020B0502040204020203" pitchFamily="34" charset="0"/>
              </a:rPr>
              <a:t>not permitted </a:t>
            </a:r>
            <a:r>
              <a:rPr lang="en-IN" dirty="0">
                <a:latin typeface="Palatino Linotype" panose="02040502050505030304" pitchFamily="18" charset="0"/>
                <a:cs typeface="Segoe UI Light" panose="020B0502040204020203" pitchFamily="34" charset="0"/>
              </a:rPr>
              <a:t>to assign the value DEFAULT to stored PROCEDURE or FUNCTION parameters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solidFill>
                  <a:srgbClr val="FF0000"/>
                </a:solidFill>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p_ID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rPr>
              <a:t> 10)</a:t>
            </a:r>
          </a:p>
          <a:p>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Or stored program local variables</a:t>
            </a:r>
          </a:p>
          <a:p>
            <a:r>
              <a:rPr lang="en-IN" dirty="0">
                <a:latin typeface="Palatino Linotype" panose="02040502050505030304" pitchFamily="18" charset="0"/>
                <a:cs typeface="Segoe UI Light" panose="020B0502040204020203" pitchFamily="34" charset="0"/>
              </a:rPr>
              <a:t>     </a:t>
            </a:r>
            <a:r>
              <a:rPr lang="en-IN" dirty="0">
                <a:solidFill>
                  <a:srgbClr val="FF0000"/>
                </a:solidFill>
                <a:latin typeface="Palatino Linotype" panose="02040502050505030304" pitchFamily="18" charset="0"/>
                <a:cs typeface="Segoe UI Light" panose="020B0502040204020203" pitchFamily="34" charset="0"/>
              </a:rPr>
              <a:t>e.g. </a:t>
            </a:r>
          </a:p>
          <a:p>
            <a:r>
              <a:rPr lang="en-IN" dirty="0">
                <a:latin typeface="Palatino Linotype" panose="02040502050505030304" pitchFamily="18" charset="0"/>
                <a:cs typeface="Segoe UI Light" panose="020B05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SET</a:t>
            </a:r>
            <a:r>
              <a:rPr lang="en-IN" dirty="0">
                <a:latin typeface="Segoe UI Semilight" panose="020B0402040204020203" pitchFamily="34" charset="0"/>
                <a:cs typeface="Segoe UI Semilight" panose="020B0402040204020203" pitchFamily="34" charset="0"/>
              </a:rPr>
              <a:t> var_name = </a:t>
            </a:r>
            <a:r>
              <a:rPr lang="en-IN" dirty="0">
                <a:solidFill>
                  <a:srgbClr val="0077AA"/>
                </a:solidFill>
                <a:latin typeface="Segoe UI Semilight" panose="020B0402040204020203" pitchFamily="34" charset="0"/>
                <a:cs typeface="Segoe UI Semilight" panose="020B0402040204020203" pitchFamily="34" charset="0"/>
              </a:rPr>
              <a:t>DEFAULT</a:t>
            </a:r>
            <a:r>
              <a:rPr lang="en-IN" dirty="0">
                <a:latin typeface="Segoe UI Semilight" panose="020B0402040204020203" pitchFamily="34" charset="0"/>
                <a:cs typeface="Segoe UI Semilight" panose="020B0402040204020203" pitchFamily="34" charset="0"/>
              </a:rPr>
              <a:t> some_value.</a:t>
            </a:r>
          </a:p>
        </p:txBody>
      </p:sp>
    </p:spTree>
    <p:extLst>
      <p:ext uri="{BB962C8B-B14F-4D97-AF65-F5344CB8AC3E}">
        <p14:creationId xmlns:p14="http://schemas.microsoft.com/office/powerpoint/2010/main" val="120844497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9376" y="765364"/>
            <a:ext cx="10112424"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479376" y="3261171"/>
            <a:ext cx="10112424"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a:t>
            </a:r>
            <a:r>
              <a:rPr lang="en-IN" dirty="0">
                <a:solidFill>
                  <a:srgbClr val="990055"/>
                </a:solidFill>
                <a:latin typeface="Segoe UI Semilight" panose="020B0402040204020203" pitchFamily="34" charset="0"/>
                <a:cs typeface="Segoe UI Semilight" panose="020B0402040204020203" pitchFamily="34" charset="0"/>
              </a:rPr>
              <a:t>7788</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6700"/>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657601"/>
            <a:ext cx="10040416" cy="261610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15</a:t>
            </a:r>
            <a:r>
              <a:rPr lang="en-IN" dirty="0">
                <a:solidFill>
                  <a:schemeClr val="bg1">
                    <a:lumMod val="65000"/>
                  </a:schemeClr>
                </a:solidFill>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9376" y="3269883"/>
            <a:ext cx="1036915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j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 = para1;</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9376" y="767478"/>
            <a:ext cx="1011242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if (SELECT true FROM dept WHERE deptno =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FROM emp WHERE deptno = 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"Data Not Found";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778072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739676"/>
            <a:ext cx="10040416"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311113"/>
            <a:ext cx="10040416" cy="206210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myprocedure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p1 = p1+2;</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551384" y="5602014"/>
            <a:ext cx="6039916" cy="923330"/>
          </a:xfrm>
          <a:prstGeom prst="rect">
            <a:avLst/>
          </a:prstGeom>
          <a:noFill/>
        </p:spPr>
        <p:txBody>
          <a:bodyPr wrap="square" rtlCol="0">
            <a:spAutoFit/>
          </a:bodyPr>
          <a:lstStyle/>
          <a:p>
            <a:r>
              <a:rPr lang="en-IN" dirty="0">
                <a:solidFill>
                  <a:schemeClr val="accent5">
                    <a:lumMod val="50000"/>
                  </a:schemeClr>
                </a:solidFill>
                <a:latin typeface="Liberation Mono"/>
              </a:rPr>
              <a:t>mysql&gt; </a:t>
            </a:r>
            <a:r>
              <a:rPr lang="en-IN" dirty="0">
                <a:latin typeface="Liberation Mono"/>
              </a:rPr>
              <a:t>SET </a:t>
            </a:r>
            <a:r>
              <a:rPr lang="en-IN" i="1" dirty="0">
                <a:latin typeface="Liberation Mono"/>
              </a:rPr>
              <a:t>@x </a:t>
            </a:r>
            <a:r>
              <a:rPr lang="en-IN" dirty="0">
                <a:latin typeface="Liberation Mono"/>
              </a:rPr>
              <a:t>= </a:t>
            </a:r>
            <a:r>
              <a:rPr lang="en-IN" dirty="0">
                <a:solidFill>
                  <a:srgbClr val="990055"/>
                </a:solidFill>
                <a:latin typeface="Segoe UI Semilight" panose="020B0402040204020203" pitchFamily="34" charset="0"/>
                <a:cs typeface="Segoe UI Semilight" panose="020B0402040204020203" pitchFamily="34" charset="0"/>
              </a:rPr>
              <a:t>10</a:t>
            </a:r>
          </a:p>
          <a:p>
            <a:r>
              <a:rPr lang="en-IN" dirty="0">
                <a:solidFill>
                  <a:schemeClr val="accent5">
                    <a:lumMod val="50000"/>
                  </a:schemeClr>
                </a:solidFill>
                <a:latin typeface="Liberation Mono"/>
              </a:rPr>
              <a:t>mysql&gt; </a:t>
            </a:r>
            <a:r>
              <a:rPr lang="en-IN" dirty="0">
                <a:latin typeface="Liberation Mono"/>
              </a:rPr>
              <a:t>CALL procudeureName(</a:t>
            </a:r>
            <a:r>
              <a:rPr lang="en-IN" i="1" dirty="0">
                <a:latin typeface="Liberation Mono"/>
              </a:rPr>
              <a:t>@x</a:t>
            </a:r>
            <a:r>
              <a:rPr lang="en-IN" dirty="0">
                <a:latin typeface="Liberation Mono"/>
              </a:rPr>
              <a:t>);</a:t>
            </a:r>
          </a:p>
          <a:p>
            <a:r>
              <a:rPr lang="en-IN" dirty="0">
                <a:solidFill>
                  <a:schemeClr val="accent5">
                    <a:lumMod val="50000"/>
                  </a:schemeClr>
                </a:solidFill>
                <a:latin typeface="Liberation Mono"/>
              </a:rPr>
              <a:t>mysql&gt;</a:t>
            </a:r>
            <a:r>
              <a:rPr lang="en-IN" dirty="0">
                <a:latin typeface="Liberation Mono"/>
              </a:rPr>
              <a:t> SELECT </a:t>
            </a:r>
            <a:r>
              <a:rPr lang="en-IN" i="1" dirty="0">
                <a:latin typeface="Liberation Mono"/>
              </a:rPr>
              <a:t>@x</a:t>
            </a:r>
            <a:endParaRPr lang="en-IN" dirty="0">
              <a:latin typeface="Liberation Mono"/>
            </a:endParaRPr>
          </a:p>
        </p:txBody>
      </p:sp>
    </p:spTree>
    <p:extLst>
      <p:ext uri="{BB962C8B-B14F-4D97-AF65-F5344CB8AC3E}">
        <p14:creationId xmlns:p14="http://schemas.microsoft.com/office/powerpoint/2010/main" val="303062799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8" name="Rectangle 7"/>
          <p:cNvSpPr/>
          <p:nvPr/>
        </p:nvSpPr>
        <p:spPr>
          <a:xfrm>
            <a:off x="478800" y="404664"/>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2549803"/>
            <a:ext cx="1144927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v2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v3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solidFill>
                  <a:srgbClr val="2658E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v4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4782051"/>
            <a:ext cx="1094521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A67F59"/>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FROM emp LIMIT var1;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CREATE TABLE temp (col1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D7C80D8-7987-4255-AD31-512DA2BD6169}"/>
              </a:ext>
            </a:extLst>
          </p:cNvPr>
          <p:cNvSpPr/>
          <p:nvPr/>
        </p:nvSpPr>
        <p:spPr>
          <a:xfrm>
            <a:off x="478800" y="3284984"/>
            <a:ext cx="113058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346939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84738" y="291789"/>
            <a:ext cx="11486200" cy="1323439"/>
          </a:xfrm>
          <a:prstGeom prst="rect">
            <a:avLst/>
          </a:prstGeom>
        </p:spPr>
        <p:txBody>
          <a:bodyPr wrap="square">
            <a:spAutoFit/>
          </a:bodyPr>
          <a:lstStyle/>
          <a:p>
            <a:pPr algn="just"/>
            <a:r>
              <a:rPr lang="en-IN" dirty="0">
                <a:solidFill>
                  <a:schemeClr val="accent6">
                    <a:lumMod val="75000"/>
                  </a:schemeClr>
                </a:solidFill>
                <a:latin typeface="Palatino Linotype" panose="02040502050505030304" pitchFamily="18" charset="0"/>
                <a:cs typeface="Arial" panose="020B0604020202020204" pitchFamily="34" charset="0"/>
              </a:rPr>
              <a:t>When you are designing attributes for your entities, </a:t>
            </a:r>
            <a:r>
              <a:rPr lang="en-IN" sz="2000" b="1" dirty="0">
                <a:solidFill>
                  <a:srgbClr val="006C86"/>
                </a:solidFill>
                <a:latin typeface="Palatino Linotype" panose="02040502050505030304" pitchFamily="18" charset="0"/>
                <a:cs typeface="Arial" panose="020B0604020202020204" pitchFamily="34" charset="0"/>
              </a:rPr>
              <a:t>you will sometimes find that an attribute does not have a value</a:t>
            </a:r>
            <a:r>
              <a:rPr lang="en-IN" dirty="0">
                <a:solidFill>
                  <a:schemeClr val="accent6">
                    <a:lumMod val="75000"/>
                  </a:schemeClr>
                </a:solidFill>
                <a:latin typeface="Palatino Linotype" panose="02040502050505030304" pitchFamily="18" charset="0"/>
                <a:cs typeface="Arial" panose="020B0604020202020204" pitchFamily="34" charset="0"/>
              </a:rPr>
              <a:t>. </a:t>
            </a:r>
            <a:r>
              <a:rPr lang="en-IN" dirty="0">
                <a:solidFill>
                  <a:srgbClr val="FF0000"/>
                </a:solidFill>
                <a:latin typeface="Palatino Linotype" panose="02040502050505030304" pitchFamily="18" charset="0"/>
                <a:cs typeface="Arial" panose="020B0604020202020204" pitchFamily="34" charset="0"/>
              </a:rPr>
              <a:t>For example</a:t>
            </a:r>
            <a:r>
              <a:rPr lang="en-IN" dirty="0">
                <a:solidFill>
                  <a:schemeClr val="accent6">
                    <a:lumMod val="75000"/>
                  </a:schemeClr>
                </a:solidFill>
                <a:latin typeface="Palatino Linotype" panose="02040502050505030304" pitchFamily="18" charset="0"/>
                <a:cs typeface="Arial" panose="020B0604020202020204" pitchFamily="34" charset="0"/>
              </a:rPr>
              <a:t>, you might want an attribute for a person's middle name, but you can't require a value because some people have no middle name</a:t>
            </a:r>
            <a:r>
              <a:rPr lang="en-IN" i="1" dirty="0">
                <a:solidFill>
                  <a:srgbClr val="D9DD21"/>
                </a:solidFill>
                <a:latin typeface="Palatino Linotype" panose="02040502050505030304" pitchFamily="18" charset="0"/>
                <a:cs typeface="Arial" panose="020B0604020202020204" pitchFamily="34" charset="0"/>
              </a:rPr>
              <a:t>. </a:t>
            </a:r>
            <a:r>
              <a:rPr lang="en-IN" sz="2000" b="1" dirty="0">
                <a:latin typeface="Palatino Linotype" panose="02040502050505030304" pitchFamily="18" charset="0"/>
                <a:cs typeface="Arial" panose="020B0604020202020204" pitchFamily="34" charset="0"/>
              </a:rPr>
              <a:t>For these, you can define the attribute so that it can contain null values.</a:t>
            </a:r>
            <a:endParaRPr lang="en-IN" b="1" dirty="0">
              <a:latin typeface="Palatino Linotype" panose="02040502050505030304" pitchFamily="18" charset="0"/>
              <a:cs typeface="Arial" panose="020B0604020202020204" pitchFamily="34" charset="0"/>
            </a:endParaRPr>
          </a:p>
        </p:txBody>
      </p:sp>
      <p:sp>
        <p:nvSpPr>
          <p:cNvPr id="5" name="Rectangle 4"/>
          <p:cNvSpPr/>
          <p:nvPr/>
        </p:nvSpPr>
        <p:spPr>
          <a:xfrm>
            <a:off x="184738" y="4255348"/>
            <a:ext cx="9223630" cy="1323439"/>
          </a:xfrm>
          <a:prstGeom prst="rect">
            <a:avLst/>
          </a:prstGeom>
        </p:spPr>
        <p:txBody>
          <a:bodyPr wrap="square">
            <a:spAutoFit/>
          </a:bodyPr>
          <a:lstStyle/>
          <a:p>
            <a:pPr algn="just"/>
            <a:r>
              <a:rPr lang="en-IN" sz="2000" b="1" dirty="0">
                <a:solidFill>
                  <a:srgbClr val="006C86"/>
                </a:solidFill>
                <a:latin typeface="Palatino Linotype" panose="02040502050505030304" pitchFamily="18" charset="0"/>
                <a:cs typeface="Arial" panose="020B0604020202020204" pitchFamily="34" charset="0"/>
              </a:rPr>
              <a:t>In some cases, you might not want a specific attribute to contain a null value</a:t>
            </a:r>
            <a:r>
              <a:rPr lang="en-IN" dirty="0">
                <a:solidFill>
                  <a:schemeClr val="accent6">
                    <a:lumMod val="75000"/>
                  </a:schemeClr>
                </a:solidFill>
                <a:latin typeface="Palatino Linotype" panose="02040502050505030304" pitchFamily="18" charset="0"/>
                <a:cs typeface="Arial" panose="020B0604020202020204" pitchFamily="34" charset="0"/>
              </a:rPr>
              <a:t>, but you don't want to require that the user or program always provide a value. In this case, a default value might be appropriate. </a:t>
            </a:r>
            <a:r>
              <a:rPr lang="en-IN" sz="2000" b="1" dirty="0">
                <a:latin typeface="Palatino Linotype" panose="02040502050505030304" pitchFamily="18" charset="0"/>
                <a:cs typeface="Arial" panose="020B0604020202020204" pitchFamily="34" charset="0"/>
              </a:rPr>
              <a:t>A default value is a value that applies to an attribute if no other valid value is available</a:t>
            </a:r>
            <a:r>
              <a:rPr lang="en-IN" sz="2000" dirty="0">
                <a:latin typeface="Palatino Linotype" panose="02040502050505030304" pitchFamily="18" charset="0"/>
                <a:cs typeface="Arial" panose="020B0604020202020204" pitchFamily="34" charset="0"/>
              </a:rPr>
              <a:t>.</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grpSp>
        <p:nvGrpSpPr>
          <p:cNvPr id="23" name="Group 22">
            <a:extLst>
              <a:ext uri="{FF2B5EF4-FFF2-40B4-BE49-F238E27FC236}">
                <a16:creationId xmlns:a16="http://schemas.microsoft.com/office/drawing/2014/main" id="{39BBDCA1-26A5-C1CE-FE97-8AB8785DD545}"/>
              </a:ext>
            </a:extLst>
          </p:cNvPr>
          <p:cNvGrpSpPr/>
          <p:nvPr/>
        </p:nvGrpSpPr>
        <p:grpSpPr>
          <a:xfrm>
            <a:off x="9792550" y="4437112"/>
            <a:ext cx="2245156" cy="1981171"/>
            <a:chOff x="9874933" y="3958791"/>
            <a:chExt cx="2245156" cy="1981171"/>
          </a:xfrm>
        </p:grpSpPr>
        <p:sp>
          <p:nvSpPr>
            <p:cNvPr id="7" name="Rectangle 6">
              <a:extLst>
                <a:ext uri="{FF2B5EF4-FFF2-40B4-BE49-F238E27FC236}">
                  <a16:creationId xmlns:a16="http://schemas.microsoft.com/office/drawing/2014/main" id="{60E04438-E074-F27F-9F4D-3E888A3F974B}"/>
                </a:ext>
              </a:extLst>
            </p:cNvPr>
            <p:cNvSpPr/>
            <p:nvPr/>
          </p:nvSpPr>
          <p:spPr>
            <a:xfrm>
              <a:off x="9874933" y="3958791"/>
              <a:ext cx="2244184" cy="63532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Entity</a:t>
              </a:r>
            </a:p>
          </p:txBody>
        </p:sp>
        <p:sp>
          <p:nvSpPr>
            <p:cNvPr id="14" name="Rectangle 13">
              <a:extLst>
                <a:ext uri="{FF2B5EF4-FFF2-40B4-BE49-F238E27FC236}">
                  <a16:creationId xmlns:a16="http://schemas.microsoft.com/office/drawing/2014/main" id="{8A1E1EDB-7BE3-D789-8417-0FF8C58F5F10}"/>
                </a:ext>
              </a:extLst>
            </p:cNvPr>
            <p:cNvSpPr/>
            <p:nvPr/>
          </p:nvSpPr>
          <p:spPr>
            <a:xfrm>
              <a:off x="9878952"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1</a:t>
              </a:r>
            </a:p>
          </p:txBody>
        </p:sp>
        <p:cxnSp>
          <p:nvCxnSpPr>
            <p:cNvPr id="17" name="Straight Arrow Connector 16">
              <a:extLst>
                <a:ext uri="{FF2B5EF4-FFF2-40B4-BE49-F238E27FC236}">
                  <a16:creationId xmlns:a16="http://schemas.microsoft.com/office/drawing/2014/main" id="{BE6CB586-4D09-C232-DB22-98BF72A55FA2}"/>
                </a:ext>
              </a:extLst>
            </p:cNvPr>
            <p:cNvCxnSpPr>
              <a:cxnSpLocks/>
            </p:cNvCxnSpPr>
            <p:nvPr/>
          </p:nvCxnSpPr>
          <p:spPr>
            <a:xfrm>
              <a:off x="11084655" y="4594111"/>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09EF36-5219-D238-D655-1EAEBCEEC8D1}"/>
                </a:ext>
              </a:extLst>
            </p:cNvPr>
            <p:cNvCxnSpPr/>
            <p:nvPr/>
          </p:nvCxnSpPr>
          <p:spPr>
            <a:xfrm>
              <a:off x="10129449"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E2A1D6-1D8C-4316-4514-DFC2EDC0B923}"/>
                </a:ext>
              </a:extLst>
            </p:cNvPr>
            <p:cNvSpPr/>
            <p:nvPr/>
          </p:nvSpPr>
          <p:spPr>
            <a:xfrm>
              <a:off x="988362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1</a:t>
              </a:r>
            </a:p>
          </p:txBody>
        </p:sp>
        <p:sp>
          <p:nvSpPr>
            <p:cNvPr id="24" name="Rectangle 23">
              <a:extLst>
                <a:ext uri="{FF2B5EF4-FFF2-40B4-BE49-F238E27FC236}">
                  <a16:creationId xmlns:a16="http://schemas.microsoft.com/office/drawing/2014/main" id="{003C602D-73BF-A6EA-40A0-93BBF4557755}"/>
                </a:ext>
              </a:extLst>
            </p:cNvPr>
            <p:cNvSpPr/>
            <p:nvPr/>
          </p:nvSpPr>
          <p:spPr>
            <a:xfrm>
              <a:off x="1032387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id="{0C481D22-48AB-D605-F28A-AFF0565AD9A3}"/>
                </a:ext>
              </a:extLst>
            </p:cNvPr>
            <p:cNvSpPr/>
            <p:nvPr/>
          </p:nvSpPr>
          <p:spPr>
            <a:xfrm>
              <a:off x="10771630"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3</a:t>
              </a:r>
            </a:p>
          </p:txBody>
        </p:sp>
        <p:sp>
          <p:nvSpPr>
            <p:cNvPr id="26" name="Rectangle 25">
              <a:extLst>
                <a:ext uri="{FF2B5EF4-FFF2-40B4-BE49-F238E27FC236}">
                  <a16:creationId xmlns:a16="http://schemas.microsoft.com/office/drawing/2014/main" id="{8874B126-45BD-8357-111C-3D14F74AE168}"/>
                </a:ext>
              </a:extLst>
            </p:cNvPr>
            <p:cNvSpPr/>
            <p:nvPr/>
          </p:nvSpPr>
          <p:spPr>
            <a:xfrm>
              <a:off x="11220766"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a:t>
              </a:r>
              <a:r>
                <a:rPr lang="en-IN" baseline="-25000" dirty="0">
                  <a:solidFill>
                    <a:schemeClr val="tx1"/>
                  </a:solidFill>
                  <a:latin typeface="Arial" panose="020B0604020202020204" pitchFamily="34" charset="0"/>
                  <a:cs typeface="Arial" panose="020B0604020202020204" pitchFamily="34" charset="0"/>
                </a:rPr>
                <a:t>4</a:t>
              </a:r>
            </a:p>
          </p:txBody>
        </p:sp>
        <p:sp>
          <p:nvSpPr>
            <p:cNvPr id="27" name="Rectangle 26">
              <a:extLst>
                <a:ext uri="{FF2B5EF4-FFF2-40B4-BE49-F238E27FC236}">
                  <a16:creationId xmlns:a16="http://schemas.microsoft.com/office/drawing/2014/main" id="{75316CF2-A403-D883-CC06-B16B38B18B4D}"/>
                </a:ext>
              </a:extLst>
            </p:cNvPr>
            <p:cNvSpPr/>
            <p:nvPr/>
          </p:nvSpPr>
          <p:spPr>
            <a:xfrm>
              <a:off x="11669144" y="4878043"/>
              <a:ext cx="450945" cy="43204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cxnSp>
          <p:nvCxnSpPr>
            <p:cNvPr id="28" name="Straight Arrow Connector 27">
              <a:extLst>
                <a:ext uri="{FF2B5EF4-FFF2-40B4-BE49-F238E27FC236}">
                  <a16:creationId xmlns:a16="http://schemas.microsoft.com/office/drawing/2014/main" id="{99130A10-A074-F5B9-CF80-6CFE961D2087}"/>
                </a:ext>
              </a:extLst>
            </p:cNvPr>
            <p:cNvCxnSpPr/>
            <p:nvPr/>
          </p:nvCxnSpPr>
          <p:spPr>
            <a:xfrm>
              <a:off x="1056795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3C3891F2-6BE6-E0D3-318A-1398487E0BF9}"/>
                </a:ext>
              </a:extLst>
            </p:cNvPr>
            <p:cNvSpPr/>
            <p:nvPr/>
          </p:nvSpPr>
          <p:spPr>
            <a:xfrm>
              <a:off x="1032213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2</a:t>
              </a:r>
            </a:p>
          </p:txBody>
        </p:sp>
        <p:cxnSp>
          <p:nvCxnSpPr>
            <p:cNvPr id="30" name="Straight Arrow Connector 29">
              <a:extLst>
                <a:ext uri="{FF2B5EF4-FFF2-40B4-BE49-F238E27FC236}">
                  <a16:creationId xmlns:a16="http://schemas.microsoft.com/office/drawing/2014/main" id="{DBFD7156-1226-ECDB-EB10-E5553D26BEF1}"/>
                </a:ext>
              </a:extLst>
            </p:cNvPr>
            <p:cNvCxnSpPr/>
            <p:nvPr/>
          </p:nvCxnSpPr>
          <p:spPr>
            <a:xfrm>
              <a:off x="11006272"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4657F5F-CE66-C2FE-C6E7-0F319BC88E85}"/>
                </a:ext>
              </a:extLst>
            </p:cNvPr>
            <p:cNvSpPr/>
            <p:nvPr/>
          </p:nvSpPr>
          <p:spPr>
            <a:xfrm>
              <a:off x="10760451"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3</a:t>
              </a:r>
            </a:p>
          </p:txBody>
        </p:sp>
        <p:cxnSp>
          <p:nvCxnSpPr>
            <p:cNvPr id="32" name="Straight Arrow Connector 31">
              <a:extLst>
                <a:ext uri="{FF2B5EF4-FFF2-40B4-BE49-F238E27FC236}">
                  <a16:creationId xmlns:a16="http://schemas.microsoft.com/office/drawing/2014/main" id="{56BD4AB5-D942-A66D-ED74-DDD0E3E53CB5}"/>
                </a:ext>
              </a:extLst>
            </p:cNvPr>
            <p:cNvCxnSpPr/>
            <p:nvPr/>
          </p:nvCxnSpPr>
          <p:spPr>
            <a:xfrm>
              <a:off x="11466587"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445858B-A1D0-D37F-C3F3-48D9C2C1DB6F}"/>
                </a:ext>
              </a:extLst>
            </p:cNvPr>
            <p:cNvSpPr/>
            <p:nvPr/>
          </p:nvSpPr>
          <p:spPr>
            <a:xfrm>
              <a:off x="11211038"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v</a:t>
              </a:r>
              <a:r>
                <a:rPr lang="en-IN" baseline="-25000" dirty="0">
                  <a:solidFill>
                    <a:schemeClr val="tx1"/>
                  </a:solidFill>
                  <a:latin typeface="Arial" panose="020B0604020202020204" pitchFamily="34" charset="0"/>
                  <a:cs typeface="Arial" panose="020B0604020202020204" pitchFamily="34" charset="0"/>
                </a:rPr>
                <a:t>4</a:t>
              </a:r>
            </a:p>
          </p:txBody>
        </p:sp>
        <p:cxnSp>
          <p:nvCxnSpPr>
            <p:cNvPr id="34" name="Straight Arrow Connector 33">
              <a:extLst>
                <a:ext uri="{FF2B5EF4-FFF2-40B4-BE49-F238E27FC236}">
                  <a16:creationId xmlns:a16="http://schemas.microsoft.com/office/drawing/2014/main" id="{7698045C-6F97-072C-7EB9-86387C1C3C9A}"/>
                </a:ext>
              </a:extLst>
            </p:cNvPr>
            <p:cNvCxnSpPr/>
            <p:nvPr/>
          </p:nvCxnSpPr>
          <p:spPr>
            <a:xfrm>
              <a:off x="11874486" y="5337889"/>
              <a:ext cx="0" cy="2970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DB3DB90-EFF1-9E99-FF9E-E3C4715B1218}"/>
                </a:ext>
              </a:extLst>
            </p:cNvPr>
            <p:cNvSpPr/>
            <p:nvPr/>
          </p:nvSpPr>
          <p:spPr>
            <a:xfrm>
              <a:off x="11628665" y="5634891"/>
              <a:ext cx="446270" cy="30507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a:t>
              </a:r>
            </a:p>
          </p:txBody>
        </p:sp>
      </p:grpSp>
      <p:sp>
        <p:nvSpPr>
          <p:cNvPr id="8" name="TextBox 7">
            <a:extLst>
              <a:ext uri="{FF2B5EF4-FFF2-40B4-BE49-F238E27FC236}">
                <a16:creationId xmlns:a16="http://schemas.microsoft.com/office/drawing/2014/main" id="{ABAFAE02-F1D4-2E2A-90DF-B4ADD1F11AEF}"/>
              </a:ext>
            </a:extLst>
          </p:cNvPr>
          <p:cNvSpPr txBox="1"/>
          <p:nvPr/>
        </p:nvSpPr>
        <p:spPr>
          <a:xfrm>
            <a:off x="184737" y="1872318"/>
            <a:ext cx="11486199" cy="369332"/>
          </a:xfrm>
          <a:prstGeom prst="rect">
            <a:avLst/>
          </a:prstGeom>
          <a:noFill/>
        </p:spPr>
        <p:txBody>
          <a:bodyPr wrap="square">
            <a:spAutoFit/>
          </a:bodyPr>
          <a:lstStyle/>
          <a:p>
            <a:r>
              <a:rPr lang="en-US" b="0" i="0" dirty="0">
                <a:solidFill>
                  <a:srgbClr val="374151"/>
                </a:solidFill>
                <a:effectLst/>
                <a:latin typeface="Palatino Linotype" panose="02040502050505030304" pitchFamily="18" charset="0"/>
              </a:rPr>
              <a:t>In database management systems, </a:t>
            </a:r>
            <a:r>
              <a:rPr lang="en-US" b="1" i="0" dirty="0">
                <a:solidFill>
                  <a:srgbClr val="374151"/>
                </a:solidFill>
                <a:effectLst/>
                <a:latin typeface="Palatino Linotype" panose="02040502050505030304" pitchFamily="18" charset="0"/>
              </a:rPr>
              <a:t>null</a:t>
            </a:r>
            <a:r>
              <a:rPr lang="en-US" b="0" i="0" dirty="0">
                <a:solidFill>
                  <a:srgbClr val="374151"/>
                </a:solidFill>
                <a:effectLst/>
                <a:latin typeface="Palatino Linotype" panose="02040502050505030304" pitchFamily="18" charset="0"/>
              </a:rPr>
              <a:t> is used to represent missing or unknown data in a table column. </a:t>
            </a:r>
            <a:endParaRPr lang="en-IN" dirty="0">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6" name="Rectangle 5"/>
          <p:cNvSpPr/>
          <p:nvPr/>
        </p:nvSpPr>
        <p:spPr>
          <a:xfrm>
            <a:off x="478800" y="711876"/>
            <a:ext cx="996840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declare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exit handler for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1146 CREATE TABLE abc(id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abc;</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563139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stored procedure - examples</a:t>
            </a:r>
          </a:p>
        </p:txBody>
      </p:sp>
      <p:sp>
        <p:nvSpPr>
          <p:cNvPr id="7" name="Rectangle 6"/>
          <p:cNvSpPr/>
          <p:nvPr/>
        </p:nvSpPr>
        <p:spPr>
          <a:xfrm>
            <a:off x="478800" y="712800"/>
            <a:ext cx="11089808" cy="36625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IN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D7311"/>
                </a:solidFill>
                <a:latin typeface="Segoe UI Semilight" panose="020B0402040204020203" pitchFamily="34" charset="0"/>
                <a:ea typeface="Segoe UI Symbol" panose="020B0502040204020203" pitchFamily="34" charset="0"/>
                <a:cs typeface="Segoe UI Semilight" panose="020B0402040204020203" pitchFamily="34" charset="0"/>
              </a:rPr>
              <a:t>OUT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z1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x + y;</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z1 = x * y;</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endParaRPr lang="en-IN" sz="800" dirty="0">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SET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50000"/>
                  </a:schemeClr>
                </a:solidFill>
                <a:latin typeface="Segoe UI Semilight" panose="020B0402040204020203" pitchFamily="34" charset="0"/>
                <a:cs typeface="Segoe UI Semilight" panose="020B0402040204020203" pitchFamily="34" charset="0"/>
              </a:rPr>
              <a:t>mysql&gt;</a:t>
            </a:r>
            <a:r>
              <a:rPr lang="en-IN" dirty="0">
                <a:latin typeface="Segoe UI Semilight" panose="020B0402040204020203" pitchFamily="34" charset="0"/>
                <a:cs typeface="Segoe UI Semilight" panose="020B0402040204020203" pitchFamily="34" charset="0"/>
              </a:rPr>
              <a:t> CALL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pro1</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5</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4</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i="1" dirty="0">
                <a:latin typeface="Segoe UI Semilight" panose="020B0402040204020203" pitchFamily="34" charset="0"/>
                <a:cs typeface="Segoe UI Semilight" panose="020B0402040204020203" pitchFamily="34" charset="0"/>
              </a:rPr>
              <a:t>@b</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40127641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44217"/>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647718" y="5579536"/>
            <a:ext cx="11316186" cy="1107996"/>
          </a:xfrm>
          <a:prstGeom prst="rect">
            <a:avLst/>
          </a:prstGeom>
          <a:noFill/>
        </p:spPr>
        <p:txBody>
          <a:bodyPr wrap="square">
            <a:spAutoFit/>
          </a:bodyPr>
          <a:lstStyle/>
          <a:p>
            <a:pPr>
              <a:buFont typeface="Arial" panose="020B0604020202020204" pitchFamily="34" charset="0"/>
              <a:buNone/>
            </a:pPr>
            <a:r>
              <a:rPr lang="en-IN" sz="2200" dirty="0">
                <a:solidFill>
                  <a:srgbClr val="FF0000"/>
                </a:solidFill>
                <a:latin typeface="Arial" panose="020B0604020202020204" pitchFamily="34" charset="0"/>
                <a:cs typeface="Arial" panose="020B0604020202020204" pitchFamily="34" charset="0"/>
              </a:rPr>
              <a:t>Note:</a:t>
            </a:r>
          </a:p>
          <a:p>
            <a:pPr>
              <a:buFont typeface="Arial" panose="020B0604020202020204" pitchFamily="34" charset="0"/>
              <a:buNone/>
            </a:pPr>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Cursor declarations must appear before handler declarations. Variable and condition declarations must appear before cursor or handler declarations.</a:t>
            </a:r>
          </a:p>
        </p:txBody>
      </p:sp>
      <p:grpSp>
        <p:nvGrpSpPr>
          <p:cNvPr id="4" name="Group 3">
            <a:extLst>
              <a:ext uri="{FF2B5EF4-FFF2-40B4-BE49-F238E27FC236}">
                <a16:creationId xmlns:a16="http://schemas.microsoft.com/office/drawing/2014/main" id="{DC43F8D2-1A42-4C35-BC63-1A8AD08BDEDB}"/>
              </a:ext>
            </a:extLst>
          </p:cNvPr>
          <p:cNvGrpSpPr/>
          <p:nvPr/>
        </p:nvGrpSpPr>
        <p:grpSpPr>
          <a:xfrm>
            <a:off x="898753" y="731392"/>
            <a:ext cx="10093791" cy="1617488"/>
            <a:chOff x="647718" y="440568"/>
            <a:chExt cx="10093791" cy="1617488"/>
          </a:xfrm>
        </p:grpSpPr>
        <p:grpSp>
          <p:nvGrpSpPr>
            <p:cNvPr id="5" name="Group 4">
              <a:extLst>
                <a:ext uri="{FF2B5EF4-FFF2-40B4-BE49-F238E27FC236}">
                  <a16:creationId xmlns:a16="http://schemas.microsoft.com/office/drawing/2014/main" id="{95856DA0-474F-4317-A927-C84BFE77C0BF}"/>
                </a:ext>
              </a:extLst>
            </p:cNvPr>
            <p:cNvGrpSpPr/>
            <p:nvPr/>
          </p:nvGrpSpPr>
          <p:grpSpPr>
            <a:xfrm>
              <a:off x="647718" y="628938"/>
              <a:ext cx="10093791" cy="1429118"/>
              <a:chOff x="647718" y="628938"/>
              <a:chExt cx="10093791" cy="1429118"/>
            </a:xfrm>
          </p:grpSpPr>
          <p:grpSp>
            <p:nvGrpSpPr>
              <p:cNvPr id="8" name="Group 7">
                <a:extLst>
                  <a:ext uri="{FF2B5EF4-FFF2-40B4-BE49-F238E27FC236}">
                    <a16:creationId xmlns:a16="http://schemas.microsoft.com/office/drawing/2014/main" id="{B5FEA38A-C033-4199-AC95-2DECC68117DA}"/>
                  </a:ext>
                </a:extLst>
              </p:cNvPr>
              <p:cNvGrpSpPr/>
              <p:nvPr/>
            </p:nvGrpSpPr>
            <p:grpSpPr>
              <a:xfrm>
                <a:off x="647718" y="1296056"/>
                <a:ext cx="10093791" cy="762000"/>
                <a:chOff x="119336" y="792000"/>
                <a:chExt cx="10093791" cy="762000"/>
              </a:xfrm>
            </p:grpSpPr>
            <p:grpSp>
              <p:nvGrpSpPr>
                <p:cNvPr id="13" name="Group 12">
                  <a:extLst>
                    <a:ext uri="{FF2B5EF4-FFF2-40B4-BE49-F238E27FC236}">
                      <a16:creationId xmlns:a16="http://schemas.microsoft.com/office/drawing/2014/main" id="{B5EB268D-E90C-4FA0-B436-A8B18BD40034}"/>
                    </a:ext>
                  </a:extLst>
                </p:cNvPr>
                <p:cNvGrpSpPr/>
                <p:nvPr/>
              </p:nvGrpSpPr>
              <p:grpSpPr>
                <a:xfrm>
                  <a:off x="119336" y="799648"/>
                  <a:ext cx="10093791" cy="703131"/>
                  <a:chOff x="1163574" y="466218"/>
                  <a:chExt cx="9561060" cy="514510"/>
                </a:xfrm>
              </p:grpSpPr>
              <p:grpSp>
                <p:nvGrpSpPr>
                  <p:cNvPr id="17" name="Group 16">
                    <a:extLst>
                      <a:ext uri="{FF2B5EF4-FFF2-40B4-BE49-F238E27FC236}">
                        <a16:creationId xmlns:a16="http://schemas.microsoft.com/office/drawing/2014/main" id="{C6CDE622-C042-42BD-A595-CBE0155F7CF3}"/>
                      </a:ext>
                    </a:extLst>
                  </p:cNvPr>
                  <p:cNvGrpSpPr/>
                  <p:nvPr/>
                </p:nvGrpSpPr>
                <p:grpSpPr>
                  <a:xfrm>
                    <a:off x="1163574" y="476672"/>
                    <a:ext cx="1993026" cy="504056"/>
                    <a:chOff x="-106283" y="476672"/>
                    <a:chExt cx="1993026" cy="504056"/>
                  </a:xfrm>
                </p:grpSpPr>
                <p:sp>
                  <p:nvSpPr>
                    <p:cNvPr id="31" name="Rectangle 30">
                      <a:extLst>
                        <a:ext uri="{FF2B5EF4-FFF2-40B4-BE49-F238E27FC236}">
                          <a16:creationId xmlns:a16="http://schemas.microsoft.com/office/drawing/2014/main" id="{4C504192-D77B-4709-92EC-A71A012FEF81}"/>
                        </a:ext>
                      </a:extLst>
                    </p:cNvPr>
                    <p:cNvSpPr/>
                    <p:nvPr/>
                  </p:nvSpPr>
                  <p:spPr>
                    <a:xfrm>
                      <a:off x="-106283" y="476672"/>
                      <a:ext cx="163092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4C2FFB71-4A0D-4C29-88E7-25BE1F5B386D}"/>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980CB93-B278-4D58-977C-4F9A155FC6D4}"/>
                        </a:ext>
                      </a:extLst>
                    </p:cNvPr>
                    <p:cNvSpPr txBox="1"/>
                    <p:nvPr/>
                  </p:nvSpPr>
                  <p:spPr>
                    <a:xfrm>
                      <a:off x="-1517" y="579200"/>
                      <a:ext cx="146995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DECLARE</a:t>
                      </a:r>
                      <a:endParaRPr lang="en-IN" sz="2000" dirty="0">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198BD154-0921-40D0-9B23-D2277B4AFA48}"/>
                      </a:ext>
                    </a:extLst>
                  </p:cNvPr>
                  <p:cNvGrpSpPr/>
                  <p:nvPr/>
                </p:nvGrpSpPr>
                <p:grpSpPr>
                  <a:xfrm>
                    <a:off x="3215680" y="476672"/>
                    <a:ext cx="3364464" cy="504056"/>
                    <a:chOff x="4001955" y="476672"/>
                    <a:chExt cx="3364464" cy="504056"/>
                  </a:xfrm>
                </p:grpSpPr>
                <p:grpSp>
                  <p:nvGrpSpPr>
                    <p:cNvPr id="24" name="Group 23">
                      <a:extLst>
                        <a:ext uri="{FF2B5EF4-FFF2-40B4-BE49-F238E27FC236}">
                          <a16:creationId xmlns:a16="http://schemas.microsoft.com/office/drawing/2014/main" id="{A8DDEB8A-C2B1-4F1E-8C8B-805D7C9F907A}"/>
                        </a:ext>
                      </a:extLst>
                    </p:cNvPr>
                    <p:cNvGrpSpPr/>
                    <p:nvPr/>
                  </p:nvGrpSpPr>
                  <p:grpSpPr>
                    <a:xfrm>
                      <a:off x="4001955" y="476672"/>
                      <a:ext cx="2003296" cy="504056"/>
                      <a:chOff x="288049" y="476672"/>
                      <a:chExt cx="2003296" cy="504056"/>
                    </a:xfrm>
                  </p:grpSpPr>
                  <p:sp>
                    <p:nvSpPr>
                      <p:cNvPr id="28" name="Rectangle 27">
                        <a:extLst>
                          <a:ext uri="{FF2B5EF4-FFF2-40B4-BE49-F238E27FC236}">
                            <a16:creationId xmlns:a16="http://schemas.microsoft.com/office/drawing/2014/main" id="{8935AA7F-847E-4334-BB24-1762B3573F7D}"/>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0DBCFEE7-5CE4-41FE-9C04-F1C85E626D98}"/>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AE61A716-84A5-42C0-B999-F537DEE37D66}"/>
                          </a:ext>
                        </a:extLst>
                      </p:cNvPr>
                      <p:cNvSpPr txBox="1"/>
                      <p:nvPr/>
                    </p:nvSpPr>
                    <p:spPr>
                      <a:xfrm>
                        <a:off x="598461" y="579200"/>
                        <a:ext cx="98559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OPEN</a:t>
                        </a:r>
                        <a:endParaRPr lang="en-IN" sz="2000" dirty="0">
                          <a:latin typeface="Arial" panose="020B06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D79E2DF3-84C0-42E0-BBED-1D13F0758B91}"/>
                        </a:ext>
                      </a:extLst>
                    </p:cNvPr>
                    <p:cNvGrpSpPr/>
                    <p:nvPr/>
                  </p:nvGrpSpPr>
                  <p:grpSpPr>
                    <a:xfrm>
                      <a:off x="6077741" y="476672"/>
                      <a:ext cx="1288678" cy="504056"/>
                      <a:chOff x="119336" y="476672"/>
                      <a:chExt cx="1288678" cy="504056"/>
                    </a:xfrm>
                  </p:grpSpPr>
                  <p:sp>
                    <p:nvSpPr>
                      <p:cNvPr id="26" name="Rectangle 25">
                        <a:extLst>
                          <a:ext uri="{FF2B5EF4-FFF2-40B4-BE49-F238E27FC236}">
                            <a16:creationId xmlns:a16="http://schemas.microsoft.com/office/drawing/2014/main" id="{5E856735-A8F8-46E8-A987-B0F51EFF39BF}"/>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CE6B1135-2F6F-42C8-9073-A3C888954EE1}"/>
                          </a:ext>
                        </a:extLst>
                      </p:cNvPr>
                      <p:cNvSpPr txBox="1"/>
                      <p:nvPr/>
                    </p:nvSpPr>
                    <p:spPr>
                      <a:xfrm>
                        <a:off x="269121" y="579200"/>
                        <a:ext cx="1048459"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FETCH</a:t>
                        </a:r>
                        <a:endParaRPr lang="en-IN" sz="2000" dirty="0">
                          <a:latin typeface="Arial" panose="020B0604020202020204" pitchFamily="34" charset="0"/>
                          <a:cs typeface="Arial" panose="020B0604020202020204" pitchFamily="34" charset="0"/>
                        </a:endParaRPr>
                      </a:p>
                    </p:txBody>
                  </p:sp>
                </p:grpSp>
              </p:grpSp>
              <p:sp>
                <p:nvSpPr>
                  <p:cNvPr id="19" name="Arrow: Right 18">
                    <a:extLst>
                      <a:ext uri="{FF2B5EF4-FFF2-40B4-BE49-F238E27FC236}">
                        <a16:creationId xmlns:a16="http://schemas.microsoft.com/office/drawing/2014/main" id="{21C56DAC-A922-41B9-9202-95D3A534987D}"/>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284214E1-B210-4AED-A811-3AC1864887C3}"/>
                      </a:ext>
                    </a:extLst>
                  </p:cNvPr>
                  <p:cNvGrpSpPr/>
                  <p:nvPr/>
                </p:nvGrpSpPr>
                <p:grpSpPr>
                  <a:xfrm>
                    <a:off x="9393646" y="466218"/>
                    <a:ext cx="1330988" cy="504056"/>
                    <a:chOff x="1265910" y="-654489"/>
                    <a:chExt cx="1330988" cy="504056"/>
                  </a:xfrm>
                </p:grpSpPr>
                <p:sp>
                  <p:nvSpPr>
                    <p:cNvPr id="22" name="Rectangle 21">
                      <a:extLst>
                        <a:ext uri="{FF2B5EF4-FFF2-40B4-BE49-F238E27FC236}">
                          <a16:creationId xmlns:a16="http://schemas.microsoft.com/office/drawing/2014/main" id="{A94FA904-054C-45CA-A192-C7FD40AF42BB}"/>
                        </a:ext>
                      </a:extLst>
                    </p:cNvPr>
                    <p:cNvSpPr/>
                    <p:nvPr/>
                  </p:nvSpPr>
                  <p:spPr>
                    <a:xfrm>
                      <a:off x="1265910" y="-654489"/>
                      <a:ext cx="133098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01C3F5A-08AD-4BD8-8B36-B57EA91619E1}"/>
                        </a:ext>
                      </a:extLst>
                    </p:cNvPr>
                    <p:cNvSpPr txBox="1"/>
                    <p:nvPr/>
                  </p:nvSpPr>
                  <p:spPr>
                    <a:xfrm>
                      <a:off x="1402325" y="-562879"/>
                      <a:ext cx="1030835" cy="292777"/>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CLOSE</a:t>
                      </a:r>
                      <a:endParaRPr lang="en-IN" sz="2000" dirty="0">
                        <a:latin typeface="Arial" panose="020B0604020202020204" pitchFamily="34" charset="0"/>
                        <a:cs typeface="Arial" panose="020B0604020202020204" pitchFamily="34" charset="0"/>
                      </a:endParaRPr>
                    </a:p>
                  </p:txBody>
                </p:sp>
              </p:grpSp>
              <p:sp>
                <p:nvSpPr>
                  <p:cNvPr id="21" name="Arrow: Right 20">
                    <a:extLst>
                      <a:ext uri="{FF2B5EF4-FFF2-40B4-BE49-F238E27FC236}">
                        <a16:creationId xmlns:a16="http://schemas.microsoft.com/office/drawing/2014/main" id="{CC7F035D-016B-42AD-AC0E-869306174EBA}"/>
                      </a:ext>
                    </a:extLst>
                  </p:cNvPr>
                  <p:cNvSpPr/>
                  <p:nvPr/>
                </p:nvSpPr>
                <p:spPr>
                  <a:xfrm>
                    <a:off x="8695749" y="559756"/>
                    <a:ext cx="629689"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E8CA374F-7E42-4F6A-8BFB-3F21119A0D30}"/>
                    </a:ext>
                  </a:extLst>
                </p:cNvPr>
                <p:cNvGrpSpPr/>
                <p:nvPr/>
              </p:nvGrpSpPr>
              <p:grpSpPr>
                <a:xfrm>
                  <a:off x="6312024" y="792000"/>
                  <a:ext cx="1680360" cy="762000"/>
                  <a:chOff x="10351369" y="764789"/>
                  <a:chExt cx="1680360" cy="732941"/>
                </a:xfrm>
              </p:grpSpPr>
              <p:sp>
                <p:nvSpPr>
                  <p:cNvPr id="15" name="Diamond 14">
                    <a:extLst>
                      <a:ext uri="{FF2B5EF4-FFF2-40B4-BE49-F238E27FC236}">
                        <a16:creationId xmlns:a16="http://schemas.microsoft.com/office/drawing/2014/main" id="{4705E544-E5B9-4C76-9118-9196592E960A}"/>
                      </a:ext>
                    </a:extLst>
                  </p:cNvPr>
                  <p:cNvSpPr/>
                  <p:nvPr/>
                </p:nvSpPr>
                <p:spPr>
                  <a:xfrm>
                    <a:off x="10351369" y="764789"/>
                    <a:ext cx="1680360" cy="732941"/>
                  </a:xfrm>
                  <a:prstGeom prst="diamond">
                    <a:avLst/>
                  </a:prstGeom>
                  <a:pattFill prst="pct5">
                    <a:fgClr>
                      <a:schemeClr val="accent1"/>
                    </a:fgClr>
                    <a:bgClr>
                      <a:schemeClr val="bg1"/>
                    </a:bgClr>
                  </a:pattFill>
                  <a:ln w="25400">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2CB7BE17-FB7C-4C00-B932-0B8462A22892}"/>
                      </a:ext>
                    </a:extLst>
                  </p:cNvPr>
                  <p:cNvSpPr txBox="1"/>
                  <p:nvPr/>
                </p:nvSpPr>
                <p:spPr>
                  <a:xfrm>
                    <a:off x="10705233" y="944791"/>
                    <a:ext cx="1069586" cy="400110"/>
                  </a:xfrm>
                  <a:prstGeom prst="rect">
                    <a:avLst/>
                  </a:prstGeom>
                  <a:noFill/>
                </p:spPr>
                <p:txBody>
                  <a:bodyPr wrap="square">
                    <a:spAutoFit/>
                  </a:bodyPr>
                  <a:lstStyle/>
                  <a:p>
                    <a:r>
                      <a:rPr lang="en-US" sz="2000" b="0" i="0" dirty="0">
                        <a:effectLst/>
                        <a:latin typeface="Arial" panose="020B0604020202020204" pitchFamily="34" charset="0"/>
                        <a:cs typeface="Arial" panose="020B0604020202020204" pitchFamily="34" charset="0"/>
                      </a:rPr>
                      <a:t>EMPTY</a:t>
                    </a:r>
                    <a:endParaRPr lang="en-IN" sz="2000" dirty="0">
                      <a:latin typeface="Arial" panose="020B0604020202020204" pitchFamily="34" charset="0"/>
                      <a:cs typeface="Arial" panose="020B0604020202020204" pitchFamily="34" charset="0"/>
                    </a:endParaRPr>
                  </a:p>
                </p:txBody>
              </p:sp>
            </p:grpSp>
          </p:grpSp>
          <p:grpSp>
            <p:nvGrpSpPr>
              <p:cNvPr id="9" name="Group 8">
                <a:extLst>
                  <a:ext uri="{FF2B5EF4-FFF2-40B4-BE49-F238E27FC236}">
                    <a16:creationId xmlns:a16="http://schemas.microsoft.com/office/drawing/2014/main" id="{63EA6A4A-1A02-4B27-9741-C6F651D290F3}"/>
                  </a:ext>
                </a:extLst>
              </p:cNvPr>
              <p:cNvGrpSpPr/>
              <p:nvPr/>
            </p:nvGrpSpPr>
            <p:grpSpPr>
              <a:xfrm>
                <a:off x="7420923" y="628938"/>
                <a:ext cx="492032" cy="644985"/>
                <a:chOff x="7420923" y="764704"/>
                <a:chExt cx="492032" cy="520445"/>
              </a:xfrm>
            </p:grpSpPr>
            <p:sp>
              <p:nvSpPr>
                <p:cNvPr id="11" name="Arrow: Right 10">
                  <a:extLst>
                    <a:ext uri="{FF2B5EF4-FFF2-40B4-BE49-F238E27FC236}">
                      <a16:creationId xmlns:a16="http://schemas.microsoft.com/office/drawing/2014/main" id="{CCB4DC65-D9C7-405B-8B00-DB07842682CF}"/>
                    </a:ext>
                  </a:extLst>
                </p:cNvPr>
                <p:cNvSpPr/>
                <p:nvPr/>
              </p:nvSpPr>
              <p:spPr>
                <a:xfrm rot="16200000">
                  <a:off x="7416834" y="768793"/>
                  <a:ext cx="500209" cy="492032"/>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CEBC3A7-31E8-44BD-87D2-85FA5EB3DEB9}"/>
                    </a:ext>
                  </a:extLst>
                </p:cNvPr>
                <p:cNvSpPr txBox="1"/>
                <p:nvPr/>
              </p:nvSpPr>
              <p:spPr>
                <a:xfrm>
                  <a:off x="7521159" y="862958"/>
                  <a:ext cx="244674" cy="422191"/>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N</a:t>
                  </a:r>
                </a:p>
                <a:p>
                  <a:r>
                    <a:rPr lang="en-US" sz="1400" b="1" dirty="0">
                      <a:latin typeface="Arial" panose="020B0604020202020204" pitchFamily="34" charset="0"/>
                      <a:cs typeface="Arial" panose="020B0604020202020204" pitchFamily="34" charset="0"/>
                    </a:rPr>
                    <a:t>O</a:t>
                  </a:r>
                  <a:endParaRPr lang="en-IN" b="1" dirty="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B0A0AAB-38A9-49A1-B251-24881B571E5D}"/>
                  </a:ext>
                </a:extLst>
              </p:cNvPr>
              <p:cNvSpPr txBox="1"/>
              <p:nvPr/>
            </p:nvSpPr>
            <p:spPr>
              <a:xfrm>
                <a:off x="8617720" y="1533260"/>
                <a:ext cx="664775" cy="307777"/>
              </a:xfrm>
              <a:prstGeom prst="rect">
                <a:avLst/>
              </a:prstGeom>
              <a:noFill/>
            </p:spPr>
            <p:txBody>
              <a:bodyPr wrap="square">
                <a:spAutoFit/>
              </a:bodyPr>
              <a:lstStyle/>
              <a:p>
                <a:r>
                  <a:rPr lang="en-US" sz="1400" b="1" i="0" dirty="0">
                    <a:effectLst/>
                    <a:latin typeface="Arial" panose="020B0604020202020204" pitchFamily="34" charset="0"/>
                    <a:cs typeface="Arial" panose="020B0604020202020204" pitchFamily="34" charset="0"/>
                  </a:rPr>
                  <a:t>YES</a:t>
                </a:r>
                <a:endParaRPr lang="en-IN" b="1" dirty="0">
                  <a:latin typeface="Arial" panose="020B0604020202020204" pitchFamily="34" charset="0"/>
                  <a:cs typeface="Arial" panose="020B0604020202020204" pitchFamily="34" charset="0"/>
                </a:endParaRPr>
              </a:p>
            </p:txBody>
          </p:sp>
        </p:grpSp>
        <p:cxnSp>
          <p:nvCxnSpPr>
            <p:cNvPr id="6" name="Connector: Elbow 5">
              <a:extLst>
                <a:ext uri="{FF2B5EF4-FFF2-40B4-BE49-F238E27FC236}">
                  <a16:creationId xmlns:a16="http://schemas.microsoft.com/office/drawing/2014/main" id="{D0BCA60E-4CCF-4BF1-BDB1-9E1242F08544}"/>
                </a:ext>
              </a:extLst>
            </p:cNvPr>
            <p:cNvCxnSpPr>
              <a:cxnSpLocks/>
            </p:cNvCxnSpPr>
            <p:nvPr/>
          </p:nvCxnSpPr>
          <p:spPr>
            <a:xfrm rot="16200000" flipV="1">
              <a:off x="6124114" y="-895953"/>
              <a:ext cx="197532" cy="2892630"/>
            </a:xfrm>
            <a:prstGeom prst="bentConnector2">
              <a:avLst/>
            </a:prstGeom>
            <a:ln w="19050">
              <a:solidFill>
                <a:srgbClr val="2658E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AD1B068-9C8B-43D6-9884-81EC565C6CE7}"/>
                </a:ext>
              </a:extLst>
            </p:cNvPr>
            <p:cNvCxnSpPr>
              <a:cxnSpLocks/>
            </p:cNvCxnSpPr>
            <p:nvPr/>
          </p:nvCxnSpPr>
          <p:spPr>
            <a:xfrm>
              <a:off x="4764845" y="440568"/>
              <a:ext cx="0" cy="925874"/>
            </a:xfrm>
            <a:prstGeom prst="straightConnector1">
              <a:avLst/>
            </a:prstGeom>
            <a:ln w="19050">
              <a:solidFill>
                <a:srgbClr val="2658E6"/>
              </a:solidFill>
              <a:tailEnd type="triangle"/>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BC874E16-5F19-455D-96B1-0AEB2252C355}"/>
              </a:ext>
            </a:extLst>
          </p:cNvPr>
          <p:cNvSpPr txBox="1"/>
          <p:nvPr/>
        </p:nvSpPr>
        <p:spPr>
          <a:xfrm>
            <a:off x="479377" y="3034209"/>
            <a:ext cx="11484528" cy="400110"/>
          </a:xfrm>
          <a:prstGeom prst="rect">
            <a:avLst/>
          </a:prstGeom>
          <a:noFill/>
        </p:spPr>
        <p:txBody>
          <a:bodyPr wrap="square">
            <a:spAutoFit/>
          </a:bodyPr>
          <a:lstStyle/>
          <a:p>
            <a:r>
              <a:rPr lang="en-US" sz="2000" b="0" i="0" dirty="0">
                <a:solidFill>
                  <a:srgbClr val="000000"/>
                </a:solidFill>
                <a:effectLst/>
                <a:latin typeface="Palatino Linotype" panose="02040502050505030304" pitchFamily="18" charset="0"/>
              </a:rPr>
              <a:t>A cursor allows you to </a:t>
            </a:r>
            <a:r>
              <a:rPr lang="en-US" sz="2000" b="0" i="0" u="none" strike="noStrike" dirty="0">
                <a:effectLst/>
                <a:latin typeface="Palatino Linotype" panose="02040502050505030304" pitchFamily="18" charset="0"/>
              </a:rPr>
              <a:t>iterate </a:t>
            </a:r>
            <a:r>
              <a:rPr lang="en-US" sz="2000" b="0" i="0" dirty="0">
                <a:solidFill>
                  <a:srgbClr val="000000"/>
                </a:solidFill>
                <a:effectLst/>
                <a:latin typeface="Palatino Linotype" panose="02040502050505030304" pitchFamily="18" charset="0"/>
              </a:rPr>
              <a:t>a set of rows returned by a query and process each row individually.</a:t>
            </a:r>
            <a:endParaRPr lang="en-IN" sz="2000" dirty="0">
              <a:latin typeface="Palatino Linotype" panose="02040502050505030304" pitchFamily="18" charset="0"/>
            </a:endParaRPr>
          </a:p>
        </p:txBody>
      </p:sp>
      <p:sp>
        <p:nvSpPr>
          <p:cNvPr id="38" name="TextBox 37">
            <a:extLst>
              <a:ext uri="{FF2B5EF4-FFF2-40B4-BE49-F238E27FC236}">
                <a16:creationId xmlns:a16="http://schemas.microsoft.com/office/drawing/2014/main" id="{E9047D83-67D5-45DA-8779-31C9F4627A8F}"/>
              </a:ext>
            </a:extLst>
          </p:cNvPr>
          <p:cNvSpPr txBox="1"/>
          <p:nvPr/>
        </p:nvSpPr>
        <p:spPr>
          <a:xfrm>
            <a:off x="647718" y="3573016"/>
            <a:ext cx="10884138" cy="1938992"/>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Read only: </a:t>
            </a:r>
            <a:r>
              <a:rPr lang="en-US" dirty="0">
                <a:latin typeface="Arial" panose="020B0604020202020204" pitchFamily="34" charset="0"/>
                <a:cs typeface="Arial" panose="020B0604020202020204" pitchFamily="34" charset="0"/>
              </a:rPr>
              <a:t>Not updatable.</a:t>
            </a:r>
          </a:p>
          <a:p>
            <a:pPr marL="285750" indent="-285750">
              <a:buFont typeface="Arial" panose="020B0604020202020204" pitchFamily="34" charset="0"/>
              <a:buChar char="•"/>
            </a:pPr>
            <a:r>
              <a:rPr lang="en-US" dirty="0">
                <a:solidFill>
                  <a:srgbClr val="006C86"/>
                </a:solidFill>
                <a:latin typeface="Arial" panose="020B0604020202020204" pitchFamily="34" charset="0"/>
                <a:cs typeface="Arial" panose="020B0604020202020204" pitchFamily="34" charset="0"/>
              </a:rPr>
              <a:t>Nonscrollable:</a:t>
            </a:r>
            <a:r>
              <a:rPr lang="en-US" dirty="0">
                <a:latin typeface="Arial" panose="020B0604020202020204" pitchFamily="34" charset="0"/>
                <a:cs typeface="Arial" panose="020B0604020202020204" pitchFamily="34" charset="0"/>
              </a:rPr>
              <a:t> Can be traversed only in one direction and cannot skip rows.</a:t>
            </a:r>
          </a:p>
          <a:p>
            <a:pPr marL="285750" indent="-285750">
              <a:buFont typeface="Arial" panose="020B0604020202020204" pitchFamily="34" charset="0"/>
              <a:buChar char="•"/>
            </a:pPr>
            <a:r>
              <a:rPr lang="en-IN" dirty="0">
                <a:solidFill>
                  <a:srgbClr val="006C86"/>
                </a:solidFill>
                <a:latin typeface="Arial" panose="020B0604020202020204" pitchFamily="34" charset="0"/>
                <a:cs typeface="Arial" panose="020B0604020202020204" pitchFamily="34" charset="0"/>
              </a:rPr>
              <a:t>Asensitive:</a:t>
            </a:r>
            <a:r>
              <a:rPr lang="en-IN" dirty="0">
                <a:latin typeface="Arial" panose="020B0604020202020204" pitchFamily="34" charset="0"/>
                <a:cs typeface="Arial" panose="020B0604020202020204" pitchFamily="34" charset="0"/>
              </a:rPr>
              <a:t> there are two kinds of cursors: asensitive cursor and insensitive cursor. An asensitive cursor points to the actual data, whereas an insensitive cursor uses a temporary copy of the data. </a:t>
            </a:r>
            <a:r>
              <a:rPr lang="en-IN" b="0" i="0" dirty="0">
                <a:solidFill>
                  <a:srgbClr val="000000"/>
                </a:solidFill>
                <a:effectLst/>
                <a:latin typeface="Arial" panose="020B0604020202020204" pitchFamily="34" charset="0"/>
                <a:cs typeface="Arial" panose="020B0604020202020204" pitchFamily="34" charset="0"/>
              </a:rPr>
              <a:t>MySQL cursor is asensitive.</a:t>
            </a:r>
            <a:endParaRPr lang="en-IN"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2974D3FB-E441-4B08-B990-0E68E379C449}"/>
              </a:ext>
            </a:extLst>
          </p:cNvPr>
          <p:cNvSpPr txBox="1"/>
          <p:nvPr/>
        </p:nvSpPr>
        <p:spPr>
          <a:xfrm>
            <a:off x="20587" y="153889"/>
            <a:ext cx="5571357"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22222"/>
                </a:solidFill>
                <a:effectLst/>
                <a:latin typeface="arial" panose="020B0604020202020204" pitchFamily="34" charset="0"/>
              </a:rPr>
              <a:t>A </a:t>
            </a:r>
            <a:r>
              <a:rPr lang="en-US" b="1" i="0" dirty="0">
                <a:solidFill>
                  <a:srgbClr val="222222"/>
                </a:solidFill>
                <a:effectLst/>
                <a:latin typeface="arial" panose="020B0604020202020204" pitchFamily="34" charset="0"/>
              </a:rPr>
              <a:t>cursor</a:t>
            </a:r>
            <a:r>
              <a:rPr lang="en-US" b="0" i="0" dirty="0">
                <a:solidFill>
                  <a:srgbClr val="222222"/>
                </a:solidFill>
                <a:effectLst/>
                <a:latin typeface="arial" panose="020B0604020202020204" pitchFamily="34" charset="0"/>
              </a:rPr>
              <a:t> is a temporary work area created in the system memory when a SQL statement is executed.</a:t>
            </a:r>
            <a:endParaRPr lang="en-IN" dirty="0"/>
          </a:p>
        </p:txBody>
      </p:sp>
    </p:spTree>
    <p:extLst>
      <p:ext uri="{BB962C8B-B14F-4D97-AF65-F5344CB8AC3E}">
        <p14:creationId xmlns:p14="http://schemas.microsoft.com/office/powerpoint/2010/main" val="3844564716"/>
      </p:ext>
    </p:extLst>
  </p:cSld>
  <p:clrMapOvr>
    <a:masterClrMapping/>
  </p:clrMapOvr>
  <p:transition/>
</p:sld>
</file>

<file path=ppt/slides/slide3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870228-14E9-4F50-B170-62647BEAFAD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
        <p:nvSpPr>
          <p:cNvPr id="5" name="Rectangle 4">
            <a:extLst>
              <a:ext uri="{FF2B5EF4-FFF2-40B4-BE49-F238E27FC236}">
                <a16:creationId xmlns:a16="http://schemas.microsoft.com/office/drawing/2014/main" id="{D7DCC006-7D08-49E2-B8F9-52BCA0813FAD}"/>
              </a:ext>
            </a:extLst>
          </p:cNvPr>
          <p:cNvSpPr/>
          <p:nvPr/>
        </p:nvSpPr>
        <p:spPr>
          <a:xfrm>
            <a:off x="262558" y="620688"/>
            <a:ext cx="11593288" cy="5663089"/>
          </a:xfrm>
          <a:prstGeom prst="rect">
            <a:avLst/>
          </a:prstGeom>
        </p:spPr>
        <p:txBody>
          <a:bodyPr wrap="square">
            <a:spAutoFit/>
          </a:bodyPr>
          <a:lstStyle/>
          <a:p>
            <a:r>
              <a:rPr lang="en-IN" sz="2400" dirty="0">
                <a:solidFill>
                  <a:srgbClr val="FF0000"/>
                </a:solidFill>
                <a:latin typeface="Palatino Linotype" panose="02040502050505030304" pitchFamily="18" charset="0"/>
                <a:cs typeface="Arial" panose="020B0604020202020204" pitchFamily="34" charset="0"/>
              </a:rPr>
              <a:t>STEPS:</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0077AA"/>
                </a:solidFill>
                <a:latin typeface="Liberation Mono"/>
              </a:rPr>
              <a:t>DECLARE cursor_name CURSOR FOR select_statement</a:t>
            </a:r>
            <a:endParaRPr lang="en-IN" dirty="0">
              <a:solidFill>
                <a:srgbClr val="0077AA"/>
              </a:solidFill>
              <a:latin typeface="Liberation Mono"/>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endParaRPr lang="en-IN" sz="800" dirty="0">
              <a:solidFill>
                <a:srgbClr val="FF0000"/>
              </a:solidFill>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declares a cursor and associates it with a SELECT statement that retrieves the rows to be traversed by the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OPEN cursor_name</a:t>
            </a:r>
            <a:endParaRPr lang="en-IN" dirty="0">
              <a:solidFill>
                <a:srgbClr val="0077AA"/>
              </a:solidFill>
              <a:latin typeface="Liberation Mono"/>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opens a previously declared cursor.</a:t>
            </a:r>
          </a:p>
          <a:p>
            <a:pPr marL="261938"/>
            <a:endParaRPr lang="en-IN" sz="800" dirty="0">
              <a:solidFill>
                <a:srgbClr val="0077AA"/>
              </a:solidFill>
              <a:latin typeface="Palatino Linotype" panose="02040502050505030304" pitchFamily="18" charset="0"/>
            </a:endParaRPr>
          </a:p>
          <a:p>
            <a:pPr marL="261938"/>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FETCH [[NEXT] FROM] cursor_name INTO var_name [, var_name] </a:t>
            </a:r>
            <a:r>
              <a:rPr lang="en-IN" sz="2000" dirty="0">
                <a:solidFill>
                  <a:schemeClr val="bg1">
                    <a:lumMod val="50000"/>
                  </a:schemeClr>
                </a:solidFill>
                <a:latin typeface="Liberation Mono"/>
              </a:rPr>
              <a:t>. . .</a:t>
            </a:r>
            <a:endParaRPr lang="en-IN" dirty="0">
              <a:solidFill>
                <a:schemeClr val="bg1">
                  <a:lumMod val="50000"/>
                </a:schemeClr>
              </a:solidFill>
              <a:latin typeface="Liberation Mono"/>
            </a:endParaRPr>
          </a:p>
          <a:p>
            <a:pPr marL="285750" indent="-285750">
              <a:buFont typeface="Arial" panose="020B0604020202020204" pitchFamily="34" charset="0"/>
              <a:buChar char="•"/>
            </a:pPr>
            <a:endParaRPr lang="en-IN" sz="400" dirty="0">
              <a:solidFill>
                <a:srgbClr val="0077AA"/>
              </a:solidFill>
              <a:latin typeface="Palatino Linotype" panose="02040502050505030304" pitchFamily="18" charset="0"/>
            </a:endParaRPr>
          </a:p>
          <a:p>
            <a:pPr marL="261938"/>
            <a:r>
              <a:rPr lang="en-IN" dirty="0">
                <a:latin typeface="Palatino Linotype" panose="02040502050505030304" pitchFamily="18"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p>
          <a:p>
            <a:pPr marL="261938"/>
            <a:endParaRPr lang="en-IN" sz="8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If no more rows are available, a </a:t>
            </a:r>
            <a:r>
              <a:rPr lang="en-IN" b="1" dirty="0">
                <a:latin typeface="Palatino Linotype" panose="02040502050505030304" pitchFamily="18" charset="0"/>
                <a:cs typeface="Arial" panose="020B0604020202020204" pitchFamily="34" charset="0"/>
              </a:rPr>
              <a:t>No Data condition</a:t>
            </a:r>
            <a:r>
              <a:rPr lang="en-IN" dirty="0">
                <a:latin typeface="Palatino Linotype" panose="02040502050505030304" pitchFamily="18" charset="0"/>
                <a:cs typeface="Arial" panose="020B0604020202020204" pitchFamily="34" charset="0"/>
              </a:rPr>
              <a:t>.</a:t>
            </a:r>
            <a:endParaRPr lang="en-IN" b="1"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endParaRPr lang="en-IN" sz="800" dirty="0">
              <a:solidFill>
                <a:srgbClr val="0077AA"/>
              </a:solidFill>
              <a:latin typeface="Palatino Linotype" panose="02040502050505030304" pitchFamily="18" charset="0"/>
            </a:endParaRPr>
          </a:p>
          <a:p>
            <a:pPr marL="285750" indent="-285750">
              <a:buFont typeface="Arial" panose="020B0604020202020204" pitchFamily="34" charset="0"/>
              <a:buChar char="•"/>
            </a:pPr>
            <a:r>
              <a:rPr lang="en-IN" sz="2000" dirty="0">
                <a:solidFill>
                  <a:srgbClr val="0077AA"/>
                </a:solidFill>
                <a:latin typeface="Liberation Mono"/>
              </a:rPr>
              <a:t>CLOSE cursor_name</a:t>
            </a:r>
            <a:endParaRPr lang="en-IN" dirty="0">
              <a:solidFill>
                <a:srgbClr val="0077AA"/>
              </a:solidFill>
              <a:latin typeface="Liberation Mono"/>
            </a:endParaRPr>
          </a:p>
          <a:p>
            <a:endParaRPr lang="en-IN" sz="400" dirty="0">
              <a:latin typeface="Palatino Linotype" panose="02040502050505030304" pitchFamily="18" charset="0"/>
              <a:cs typeface="Arial" panose="020B0604020202020204" pitchFamily="34" charset="0"/>
            </a:endParaRPr>
          </a:p>
          <a:p>
            <a:pPr marL="261938"/>
            <a:r>
              <a:rPr lang="en-IN" dirty="0">
                <a:latin typeface="Palatino Linotype" panose="02040502050505030304" pitchFamily="18" charset="0"/>
                <a:cs typeface="Arial" panose="020B0604020202020204" pitchFamily="34" charset="0"/>
              </a:rPr>
              <a:t>This statement closes a previously opened cursor.</a:t>
            </a:r>
            <a:endParaRPr lang="en-IN" dirty="0">
              <a:solidFill>
                <a:schemeClr val="bg1"/>
              </a:solidFill>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84093036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263352" y="711472"/>
            <a:ext cx="11665296"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Q1. Using cursor get all student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551384" y="1173619"/>
            <a:ext cx="11377264" cy="5078313"/>
          </a:xfrm>
          <a:prstGeom prst="rect">
            <a:avLst/>
          </a:prstGeom>
          <a:noFill/>
        </p:spPr>
        <p:txBody>
          <a:bodyPr wrap="square">
            <a:spAutoFit/>
          </a:bodyPr>
          <a:lstStyle/>
          <a:p>
            <a:r>
              <a:rPr lang="en-US" dirty="0">
                <a:solidFill>
                  <a:srgbClr val="0077AA"/>
                </a:solidFill>
                <a:latin typeface="Segoe UI Semilight" panose="020B0402040204020203" pitchFamily="34" charset="0"/>
                <a:cs typeface="Segoe UI Semilight" panose="020B0402040204020203" pitchFamily="34" charset="0"/>
              </a:rPr>
              <a:t>DROP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 IF EXISTS </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getAllStudent;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r>
              <a:rPr lang="en-US" dirty="0">
                <a:solidFill>
                  <a:srgbClr val="0077AA"/>
                </a:solidFill>
                <a:latin typeface="Segoe UI Semilight" panose="020B0402040204020203" pitchFamily="34" charset="0"/>
                <a:cs typeface="Segoe UI Semilight" panose="020B0402040204020203" pitchFamily="34" charset="0"/>
              </a:rPr>
              <a:t>CREATE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PROCEDURE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getAllStudent()</a:t>
            </a:r>
          </a:p>
          <a:p>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v_namefirst, v_namelast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DATE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declare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dirty="0">
                <a:latin typeface="Segoe UI Semilight" panose="020B0402040204020203" pitchFamily="34" charset="0"/>
                <a:cs typeface="Segoe UI Semilight" panose="020B0402040204020203" pitchFamily="34" charset="0"/>
              </a:rPr>
              <a:t>    declare c1 </a:t>
            </a:r>
            <a:r>
              <a:rPr lang="en-US" dirty="0">
                <a:solidFill>
                  <a:srgbClr val="834689"/>
                </a:solidFill>
                <a:latin typeface="Segoe UI Semilight" panose="020B0402040204020203" pitchFamily="34" charset="0"/>
                <a:cs typeface="Segoe UI Semilight" panose="020B0402040204020203" pitchFamily="34" charset="0"/>
              </a:rPr>
              <a:t>CURSOR</a:t>
            </a:r>
            <a:r>
              <a:rPr lang="en-US" dirty="0">
                <a:latin typeface="Segoe UI Semilight" panose="020B0402040204020203" pitchFamily="34" charset="0"/>
                <a:cs typeface="Segoe UI Semilight" panose="020B0402040204020203" pitchFamily="34" charset="0"/>
              </a:rPr>
              <a:t> FOR SELECT </a:t>
            </a:r>
            <a:r>
              <a:rPr lang="en-US" dirty="0">
                <a:solidFill>
                  <a:srgbClr val="A67F59"/>
                </a:solidFill>
                <a:latin typeface="Segoe UI Semilight" panose="020B0402040204020203" pitchFamily="34" charset="0"/>
                <a:cs typeface="Segoe UI Semilight" panose="020B0402040204020203" pitchFamily="34" charset="0"/>
              </a:rPr>
              <a:t>*</a:t>
            </a:r>
            <a:r>
              <a:rPr lang="en-US" dirty="0">
                <a:latin typeface="Segoe UI Semilight" panose="020B0402040204020203" pitchFamily="34" charset="0"/>
                <a:cs typeface="Segoe UI Semilight" panose="020B0402040204020203" pitchFamily="34" charset="0"/>
              </a:rPr>
              <a:t> FROM student;</a:t>
            </a:r>
          </a:p>
          <a:p>
            <a:r>
              <a:rPr lang="en-US" dirty="0">
                <a:latin typeface="Segoe UI Semilight" panose="020B0402040204020203" pitchFamily="34" charset="0"/>
                <a:cs typeface="Segoe UI Semilight" panose="020B0402040204020203" pitchFamily="34" charset="0"/>
              </a:rPr>
              <a:t>    declare </a:t>
            </a:r>
            <a:r>
              <a:rPr lang="en-US" dirty="0">
                <a:solidFill>
                  <a:srgbClr val="F63122"/>
                </a:solidFill>
                <a:latin typeface="Segoe UI Semilight" panose="020B0402040204020203" pitchFamily="34" charset="0"/>
                <a:cs typeface="Segoe UI Semilight" panose="020B0402040204020203" pitchFamily="34" charset="0"/>
              </a:rPr>
              <a:t>EXIT HANDLER FOR NOT FOUND </a:t>
            </a:r>
            <a:r>
              <a:rPr lang="en-US" dirty="0">
                <a:latin typeface="Segoe UI Semilight" panose="020B0402040204020203" pitchFamily="34" charset="0"/>
                <a:cs typeface="Segoe UI Semilight" panose="020B0402040204020203" pitchFamily="34" charset="0"/>
              </a:rPr>
              <a:t>SELECT </a:t>
            </a:r>
            <a:r>
              <a:rPr lang="en-US" dirty="0">
                <a:solidFill>
                  <a:srgbClr val="669900"/>
                </a:solidFill>
                <a:latin typeface="Segoe UI Semilight" panose="020B0402040204020203" pitchFamily="34" charset="0"/>
                <a:cs typeface="Segoe UI Semilight" panose="020B0402040204020203" pitchFamily="34" charset="0"/>
              </a:rPr>
              <a:t>"No more student found"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OPEN</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 </a:t>
            </a:r>
            <a:r>
              <a:rPr lang="en-US" dirty="0">
                <a:solidFill>
                  <a:srgbClr val="0077AA"/>
                </a:solidFill>
                <a:latin typeface="Segoe UI Semilight" panose="020B0402040204020203" pitchFamily="34" charset="0"/>
                <a:cs typeface="Segoe UI Semilight" panose="020B0402040204020203" pitchFamily="34" charset="0"/>
              </a:rPr>
              <a:t>loop</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FETCH</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dirty="0">
                <a:solidFill>
                  <a:srgbClr val="0077AA"/>
                </a:solidFill>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v_ID, v_namefirst, v_namelast, </a:t>
            </a:r>
            <a:r>
              <a:rPr lang="en-US" dirty="0" err="1">
                <a:solidFill>
                  <a:schemeClr val="tx1">
                    <a:lumMod val="95000"/>
                    <a:lumOff val="5000"/>
                  </a:schemeClr>
                </a:solidFill>
                <a:latin typeface="Segoe UI Semilight" panose="020B0402040204020203" pitchFamily="34" charset="0"/>
                <a:cs typeface="Segoe UI Semilight" panose="020B0402040204020203" pitchFamily="34" charset="0"/>
              </a:rPr>
              <a:t>v_dob</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v_emailID;</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loop</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lbl;</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CLOSE</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85C0840-4AF8-4CBF-96CC-7C9B8D5C525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306308074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483051"/>
            <a:ext cx="11953328" cy="618630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_status,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status, total FROM ord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WHERE custid =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40B538A9-8474-4DE9-BFA5-2BAF98F7A07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834351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19336" y="278060"/>
            <a:ext cx="11953328" cy="646330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procedurename(_custID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_status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b1: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(SELECT true FROM customer WHERE custid= _custID)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 FROM customer WHERE custid= _custID;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b2: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_orderdate, _shipdate </a:t>
            </a:r>
            <a:r>
              <a:rPr lang="en-IN" dirty="0">
                <a:solidFill>
                  <a:srgbClr val="834689"/>
                </a:solidFill>
                <a:latin typeface="Segoe UI Semilight" panose="020B0402040204020203" pitchFamily="34" charset="0"/>
                <a:cs typeface="Segoe UI Semilight" panose="020B0402040204020203" pitchFamily="34" charset="0"/>
              </a:rPr>
              <a:t>DATETIME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_commplan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(45);</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_total </a:t>
            </a:r>
            <a:r>
              <a:rPr lang="en-IN" dirty="0">
                <a:solidFill>
                  <a:srgbClr val="834689"/>
                </a:solidFill>
                <a:latin typeface="Segoe UI Semilight" panose="020B0402040204020203" pitchFamily="34" charset="0"/>
                <a:cs typeface="Segoe UI Semilight" panose="020B0402040204020203" pitchFamily="34" charset="0"/>
              </a:rPr>
              <a:t>FLOAT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(8,2);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ordID, orderdate, commplan, shipdate, total   FROM ord WHERE custid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_custID  and status= _status;</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_ordID, _orderdate, _commplan, _shipdate,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_ordID, _orderdate, _commplan, _shipdate, _status _total;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b2;</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b1 $$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3BFBE10C-E9A3-4EDE-834C-EE180EE209E1}"/>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2691635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3354D7-970D-4888-9F46-BFFCD1A8C4A7}"/>
              </a:ext>
            </a:extLst>
          </p:cNvPr>
          <p:cNvSpPr/>
          <p:nvPr/>
        </p:nvSpPr>
        <p:spPr>
          <a:xfrm>
            <a:off x="0" y="523221"/>
            <a:ext cx="9649072" cy="369332"/>
          </a:xfrm>
          <a:prstGeom prst="rect">
            <a:avLst/>
          </a:prstGeom>
          <a:noFill/>
        </p:spPr>
        <p:txBody>
          <a:bodyPr wrap="square">
            <a:spAutoFit/>
          </a:bodyPr>
          <a:lstStyle/>
          <a:p>
            <a:pPr defTabSz="900113"/>
            <a:r>
              <a:rPr lang="en-IN" dirty="0">
                <a:latin typeface="Arial" panose="020B0604020202020204" pitchFamily="34" charset="0"/>
                <a:cs typeface="Arial" panose="020B0604020202020204" pitchFamily="34" charset="0"/>
              </a:rPr>
              <a:t>Q2 Write a program to enter studentID and using cursor get his student qualification details. </a:t>
            </a:r>
          </a:p>
        </p:txBody>
      </p:sp>
      <p:sp>
        <p:nvSpPr>
          <p:cNvPr id="10" name="Rectangle 9">
            <a:extLst>
              <a:ext uri="{FF2B5EF4-FFF2-40B4-BE49-F238E27FC236}">
                <a16:creationId xmlns:a16="http://schemas.microsoft.com/office/drawing/2014/main" id="{A6AAE254-1EBD-419D-86B0-D26ECDDC8284}"/>
              </a:ext>
            </a:extLst>
          </p:cNvPr>
          <p:cNvSpPr/>
          <p:nvPr/>
        </p:nvSpPr>
        <p:spPr>
          <a:xfrm>
            <a:off x="795" y="908721"/>
            <a:ext cx="12190412" cy="6063198"/>
          </a:xfrm>
          <a:prstGeom prst="rect">
            <a:avLst/>
          </a:prstGeom>
          <a:noFill/>
        </p:spPr>
        <p:txBody>
          <a:bodyPr wrap="square">
            <a:spAutoFit/>
          </a:bodyPr>
          <a:lstStyle/>
          <a:p>
            <a:r>
              <a:rPr lang="en-US" sz="1600" dirty="0">
                <a:solidFill>
                  <a:srgbClr val="0077AA"/>
                </a:solidFill>
                <a:latin typeface="Segoe UI Semilight" panose="020B0402040204020203" pitchFamily="34" charset="0"/>
                <a:cs typeface="Segoe UI Semilight" panose="020B0402040204020203" pitchFamily="34" charset="0"/>
              </a:rPr>
              <a:t>DROP</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if EXISTS getStudentQualification;</a:t>
            </a:r>
          </a:p>
          <a:p>
            <a:r>
              <a:rPr lang="en-US" sz="1600" dirty="0">
                <a:solidFill>
                  <a:srgbClr val="0077AA"/>
                </a:solidFill>
                <a:latin typeface="Segoe UI Semilight" panose="020B0402040204020203" pitchFamily="34" charset="0"/>
                <a:cs typeface="Segoe UI Semilight" panose="020B0402040204020203" pitchFamily="34" charset="0"/>
              </a:rPr>
              <a:t>CREATE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PROCEDURE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getStudentQualification(v_ID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b1:</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into x </a:t>
            </a:r>
            <a:r>
              <a:rPr lang="en-US" sz="1600" dirty="0">
                <a:solidFill>
                  <a:srgbClr val="0077AA"/>
                </a:solidFill>
                <a:latin typeface="Segoe UI Semilight" panose="020B0402040204020203" pitchFamily="34" charset="0"/>
                <a:cs typeface="Segoe UI Semilight" panose="020B0402040204020203" pitchFamily="34" charset="0"/>
              </a:rPr>
              <a:t>FROM</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student </a:t>
            </a:r>
            <a:r>
              <a:rPr lang="en-US" sz="1600" dirty="0">
                <a:solidFill>
                  <a:srgbClr val="0077AA"/>
                </a:solidFill>
                <a:latin typeface="Segoe UI Semilight" panose="020B0402040204020203" pitchFamily="34" charset="0"/>
                <a:cs typeface="Segoe UI Semilight" panose="020B0402040204020203" pitchFamily="34" charset="0"/>
              </a:rPr>
              <a:t>WHERE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ID = v_ID;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if x is null then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SELECT "Student not found....";</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else</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b="1"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b2: </a:t>
            </a:r>
            <a:r>
              <a:rPr lang="en-US" sz="1600" dirty="0">
                <a:solidFill>
                  <a:srgbClr val="0077AA"/>
                </a:solidFill>
                <a:latin typeface="Segoe UI Semilight" panose="020B0402040204020203" pitchFamily="34" charset="0"/>
                <a:cs typeface="Segoe UI Semilight" panose="020B0402040204020203" pitchFamily="34" charset="0"/>
              </a:rPr>
              <a:t>begin</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v_name, v_college, v_university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(128);</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v_marks </a:t>
            </a:r>
            <a:r>
              <a:rPr lang="en-US" sz="1600" dirty="0">
                <a:solidFill>
                  <a:srgbClr val="834689"/>
                </a:solidFill>
                <a:latin typeface="Segoe UI Semilight" panose="020B0402040204020203" pitchFamily="34" charset="0"/>
                <a:cs typeface="Segoe UI Semilight" panose="020B0402040204020203" pitchFamily="34" charset="0"/>
              </a:rPr>
              <a:t>VARCHAR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(45);</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v_year </a:t>
            </a:r>
            <a:r>
              <a:rPr lang="en-US" sz="1600" dirty="0">
                <a:solidFill>
                  <a:srgbClr val="834689"/>
                </a:solidFill>
                <a:latin typeface="Segoe UI Semilight" panose="020B0402040204020203" pitchFamily="34" charset="0"/>
                <a:cs typeface="Segoe UI Semilight" panose="020B0402040204020203" pitchFamily="34" charset="0"/>
              </a:rPr>
              <a:t>INT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c1 </a:t>
            </a:r>
            <a:r>
              <a:rPr lang="en-US" sz="1600" dirty="0">
                <a:solidFill>
                  <a:srgbClr val="834689"/>
                </a:solidFill>
                <a:latin typeface="Segoe UI Semilight" panose="020B0402040204020203" pitchFamily="34" charset="0"/>
                <a:cs typeface="Segoe UI Semilight" panose="020B0402040204020203" pitchFamily="34" charset="0"/>
              </a:rPr>
              <a:t>CURSOR</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for SELECT name, college, university, marks, year FROM student_qualifications where studentID = x;</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declare </a:t>
            </a:r>
            <a:r>
              <a:rPr lang="en-US" sz="1600" dirty="0">
                <a:solidFill>
                  <a:srgbClr val="F63122"/>
                </a:solidFill>
                <a:latin typeface="Segoe UI Semilight" panose="020B0402040204020203" pitchFamily="34" charset="0"/>
                <a:cs typeface="Segoe UI Semilight" panose="020B0402040204020203" pitchFamily="34" charset="0"/>
              </a:rPr>
              <a:t>EXIT HANDLER FOR NOT FOUND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SELECT </a:t>
            </a:r>
            <a:r>
              <a:rPr lang="en-US" sz="1600" dirty="0">
                <a:solidFill>
                  <a:srgbClr val="669900"/>
                </a:solidFill>
                <a:latin typeface="Segoe UI Semilight" panose="020B0402040204020203" pitchFamily="34" charset="0"/>
                <a:cs typeface="Segoe UI Semilight" panose="020B0402040204020203" pitchFamily="34" charset="0"/>
              </a:rPr>
              <a:t>"Done"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OPEN</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lbl:</a:t>
            </a:r>
            <a:r>
              <a:rPr lang="en-US" dirty="0">
                <a:solidFill>
                  <a:srgbClr val="0077AA"/>
                </a:solidFill>
                <a:latin typeface="Segoe UI Semilight" panose="020B0402040204020203" pitchFamily="34" charset="0"/>
                <a:cs typeface="Segoe UI Semilight" panose="020B0402040204020203" pitchFamily="34" charset="0"/>
              </a:rPr>
              <a:t>loop</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FETCH</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r>
              <a:rPr lang="en-US" sz="1600" dirty="0">
                <a:solidFill>
                  <a:srgbClr val="0077AA"/>
                </a:solidFill>
                <a:latin typeface="Segoe UI Semilight" panose="020B0402040204020203" pitchFamily="34" charset="0"/>
                <a:cs typeface="Segoe UI Semilight" panose="020B0402040204020203" pitchFamily="34" charset="0"/>
              </a:rPr>
              <a:t>INTO</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SELECT</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v_name, v_college, v_university, v_marks, v_year;</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end loop </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lbl;</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CLOSE</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c1;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b2;</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end if;</a:t>
            </a:r>
          </a:p>
          <a:p>
            <a:r>
              <a:rPr lang="en-US" sz="1600" dirty="0">
                <a:solidFill>
                  <a:srgbClr val="0077AA"/>
                </a:solidFill>
                <a:latin typeface="Segoe UI Semilight" panose="020B0402040204020203" pitchFamily="34" charset="0"/>
                <a:cs typeface="Segoe UI Semilight" panose="020B0402040204020203" pitchFamily="34" charset="0"/>
              </a:rPr>
              <a:t>end</a:t>
            </a:r>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 b1 $$</a:t>
            </a:r>
          </a:p>
          <a:p>
            <a:r>
              <a:rPr lang="en-US" sz="1600"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endParaRPr lang="en-IN" sz="1600" dirty="0">
              <a:solidFill>
                <a:schemeClr val="tx1">
                  <a:lumMod val="95000"/>
                  <a:lumOff val="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Rectangle 8">
            <a:extLst>
              <a:ext uri="{FF2B5EF4-FFF2-40B4-BE49-F238E27FC236}">
                <a16:creationId xmlns:a16="http://schemas.microsoft.com/office/drawing/2014/main" id="{0449B06B-43AC-4CCA-8A25-4325CFD78F7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cursor </a:t>
            </a:r>
          </a:p>
        </p:txBody>
      </p:sp>
    </p:spTree>
    <p:extLst>
      <p:ext uri="{BB962C8B-B14F-4D97-AF65-F5344CB8AC3E}">
        <p14:creationId xmlns:p14="http://schemas.microsoft.com/office/powerpoint/2010/main" val="103317766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58785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25</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done </a:t>
            </a:r>
            <a:r>
              <a:rPr lang="en-IN" dirty="0">
                <a:solidFill>
                  <a:srgbClr val="834689"/>
                </a:solidFill>
                <a:latin typeface="Segoe UI Semilight" panose="020B0402040204020203" pitchFamily="34" charset="0"/>
                <a:cs typeface="Segoe UI Semilight" panose="020B0402040204020203" pitchFamily="34" charset="0"/>
              </a:rPr>
              <a:t>TINYINT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FALSE;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varempno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varename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empno, ename FROM emp WHERE job = 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NOT FOUND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 done=true;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 </a:t>
            </a:r>
            <a:r>
              <a:rPr lang="en-IN" dirty="0">
                <a:solidFill>
                  <a:srgbClr val="0077AA"/>
                </a:solidFill>
                <a:latin typeface="Segoe UI Semilight" panose="020B0402040204020203" pitchFamily="34" charset="0"/>
                <a:cs typeface="Segoe UI Semilight" panose="020B0402040204020203" pitchFamily="34" charset="0"/>
              </a:rPr>
              <a:t>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varempno, varename;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done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 loop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cursor</a:t>
            </a:r>
            <a:endParaRPr lang="en-IN" sz="3200" i="1" dirty="0">
              <a:solidFill>
                <a:srgbClr val="FF9900"/>
              </a:solidFill>
              <a:latin typeface="Arial" pitchFamily="34" charset="0"/>
              <a:cs typeface="Arial" pitchFamily="34" charset="0"/>
            </a:endParaRPr>
          </a:p>
        </p:txBody>
      </p:sp>
      <p:sp>
        <p:nvSpPr>
          <p:cNvPr id="3" name="Rectangle 2"/>
          <p:cNvSpPr/>
          <p:nvPr/>
        </p:nvSpPr>
        <p:spPr>
          <a:xfrm>
            <a:off x="623392" y="652896"/>
            <a:ext cx="1094521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p, q, r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c1 </a:t>
            </a:r>
            <a:r>
              <a:rPr lang="en-IN" dirty="0">
                <a:solidFill>
                  <a:srgbClr val="834689"/>
                </a:solidFill>
                <a:latin typeface="Segoe UI Semilight" panose="020B0402040204020203" pitchFamily="34" charset="0"/>
                <a:cs typeface="Segoe UI Semilight" panose="020B0402040204020203" pitchFamily="34" charset="0"/>
              </a:rPr>
              <a:t>CURSOR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FOR SELECT * FROM d;</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F63122"/>
                </a:solidFill>
                <a:latin typeface="Segoe UI Semilight" panose="020B0402040204020203" pitchFamily="34" charset="0"/>
                <a:cs typeface="Segoe UI Semilight" panose="020B0402040204020203" pitchFamily="34" charset="0"/>
              </a:rPr>
              <a:t>EXIT HANDLER FOR 1329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a:t>
            </a:r>
            <a:r>
              <a:rPr lang="en-IN" dirty="0">
                <a:solidFill>
                  <a:srgbClr val="669900"/>
                </a:solidFill>
                <a:latin typeface="Segoe UI Semilight" panose="020B0402040204020203" pitchFamily="34" charset="0"/>
                <a:cs typeface="Segoe UI Semilight" panose="020B0402040204020203" pitchFamily="34" charset="0"/>
              </a:rPr>
              <a:t>"No More data to extract"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as R1;</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OPEN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a:t>
            </a:r>
          </a:p>
          <a:p>
            <a:pPr marL="273050"/>
            <a:r>
              <a:rPr lang="en-IN" dirty="0">
                <a:highlight>
                  <a:srgbClr val="FFFF00"/>
                </a:highlight>
                <a:latin typeface="Segoe UI Semilight" panose="020B0402040204020203" pitchFamily="34" charset="0"/>
                <a:ea typeface="Segoe UI Symbol" panose="020B0502040204020203" pitchFamily="34" charset="0"/>
                <a:cs typeface="Segoe UI Semilight" panose="020B0402040204020203" pitchFamily="34" charset="0"/>
              </a:rPr>
              <a:t>      SELECT sleep(20);</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lbl:</a:t>
            </a:r>
            <a:r>
              <a:rPr lang="en-IN" dirty="0">
                <a:solidFill>
                  <a:srgbClr val="0077AA"/>
                </a:solidFill>
                <a:latin typeface="Segoe UI Semilight" panose="020B0402040204020203" pitchFamily="34" charset="0"/>
                <a:cs typeface="Segoe UI Semilight" panose="020B0402040204020203" pitchFamily="34" charset="0"/>
              </a:rPr>
              <a:t>loop</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FETCH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r>
              <a:rPr lang="en-IN" dirty="0">
                <a:solidFill>
                  <a:srgbClr val="0077AA"/>
                </a:solidFill>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p, q, r;</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x, p, q, r;</a:t>
            </a:r>
          </a:p>
          <a:p>
            <a:pPr marL="273050"/>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loop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CLOSE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c1;  </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73050"/>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57160957-32A6-4BAB-94CF-1CBFB3F96C6E}"/>
              </a:ext>
            </a:extLst>
          </p:cNvPr>
          <p:cNvSpPr txBox="1"/>
          <p:nvPr/>
        </p:nvSpPr>
        <p:spPr>
          <a:xfrm>
            <a:off x="4655840" y="5385410"/>
            <a:ext cx="2592288" cy="707886"/>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1</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call pro1();</a:t>
            </a:r>
          </a:p>
        </p:txBody>
      </p:sp>
      <p:sp>
        <p:nvSpPr>
          <p:cNvPr id="8" name="TextBox 7">
            <a:extLst>
              <a:ext uri="{FF2B5EF4-FFF2-40B4-BE49-F238E27FC236}">
                <a16:creationId xmlns:a16="http://schemas.microsoft.com/office/drawing/2014/main" id="{3051BD50-626E-4BD3-AC66-6A9D61787751}"/>
              </a:ext>
            </a:extLst>
          </p:cNvPr>
          <p:cNvSpPr txBox="1"/>
          <p:nvPr/>
        </p:nvSpPr>
        <p:spPr>
          <a:xfrm>
            <a:off x="7236994" y="5385410"/>
            <a:ext cx="4691654" cy="984885"/>
          </a:xfrm>
          <a:prstGeom prst="rect">
            <a:avLst/>
          </a:prstGeom>
          <a:noFill/>
        </p:spPr>
        <p:txBody>
          <a:bodyPr wrap="square">
            <a:spAutoFit/>
          </a:bodyPr>
          <a:lstStyle/>
          <a:p>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USER root session 2</a:t>
            </a:r>
          </a:p>
          <a:p>
            <a:endParaRPr lang="en-IN" sz="400" dirty="0">
              <a:solidFill>
                <a:schemeClr val="tx1">
                  <a:lumMod val="85000"/>
                  <a:lumOff val="15000"/>
                </a:schemeClr>
              </a:solidFill>
              <a:latin typeface="Segoe UI Semilight" panose="020B0402040204020203" pitchFamily="34" charset="0"/>
              <a:cs typeface="Segoe UI Semilight" panose="020B0402040204020203" pitchFamily="34" charset="0"/>
            </a:endParaRP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INTO</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VALUES</a:t>
            </a:r>
            <a:r>
              <a:rPr lang="en-IN" dirty="0">
                <a:solidFill>
                  <a:schemeClr val="tx1">
                    <a:lumMod val="85000"/>
                    <a:lumOff val="15000"/>
                  </a:schemeClr>
                </a:solidFill>
                <a:latin typeface="Segoe UI Semilight" panose="020B0402040204020203" pitchFamily="34" charset="0"/>
                <a:cs typeface="Segoe UI Semilight" panose="020B0402040204020203" pitchFamily="34" charset="0"/>
              </a:rPr>
              <a:t>(1,1,1,1);</a:t>
            </a:r>
          </a:p>
          <a:p>
            <a:r>
              <a:rPr lang="en-IN" dirty="0">
                <a:solidFill>
                  <a:schemeClr val="accent6">
                    <a:lumMod val="50000"/>
                  </a:schemeClr>
                </a:solidFill>
                <a:latin typeface="Segoe UI Semilight" panose="020B0402040204020203" pitchFamily="34" charset="0"/>
                <a:cs typeface="Segoe UI Semilight" panose="020B0402040204020203" pitchFamily="34" charset="0"/>
              </a:rPr>
              <a:t>mysql&gt; commit;</a:t>
            </a:r>
            <a:endParaRPr lang="en-IN" dirty="0">
              <a:solidFill>
                <a:schemeClr val="tx1">
                  <a:lumMod val="85000"/>
                  <a:lumOff val="1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5315400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550" y="77771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8" name="Rectangle 7"/>
          <p:cNvSpPr/>
          <p:nvPr/>
        </p:nvSpPr>
        <p:spPr>
          <a:xfrm>
            <a:off x="259549" y="1700808"/>
            <a:ext cx="11525081" cy="707886"/>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ATTRIBUTES / FIELDS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902772141"/>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extLst>
                    <a:ext uri="{9D8B030D-6E8A-4147-A177-3AD203B41FA5}">
                      <a16:colId xmlns:a16="http://schemas.microsoft.com/office/drawing/2014/main" val="20000"/>
                    </a:ext>
                  </a:extLst>
                </a:gridCol>
                <a:gridCol w="2117035">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577008">
                  <a:extLst>
                    <a:ext uri="{9D8B030D-6E8A-4147-A177-3AD203B41FA5}">
                      <a16:colId xmlns:a16="http://schemas.microsoft.com/office/drawing/2014/main" val="20003"/>
                    </a:ext>
                  </a:extLst>
                </a:gridCol>
                <a:gridCol w="1089991">
                  <a:extLst>
                    <a:ext uri="{9D8B030D-6E8A-4147-A177-3AD203B41FA5}">
                      <a16:colId xmlns:a16="http://schemas.microsoft.com/office/drawing/2014/main" val="20004"/>
                    </a:ext>
                  </a:extLst>
                </a:gridCol>
              </a:tblGrid>
              <a:tr h="401320">
                <a:tc>
                  <a:txBody>
                    <a:bodyPr/>
                    <a:lstStyle/>
                    <a:p>
                      <a:pPr algn="l"/>
                      <a:r>
                        <a:rPr lang="en-US" b="1" dirty="0">
                          <a:latin typeface="Arial" panose="020B0604020202020204" pitchFamily="34" charset="0"/>
                          <a:cs typeface="Arial" panose="020B0604020202020204" pitchFamily="34" charset="0"/>
                        </a:rPr>
                        <a:t>I</a:t>
                      </a:r>
                      <a:r>
                        <a:rPr lang="en-IN" b="1" dirty="0">
                          <a:latin typeface="Arial" panose="020B0604020202020204" pitchFamily="34" charset="0"/>
                          <a:cs typeface="Arial" panose="020B0604020202020204" pitchFamily="34" charset="0"/>
                        </a:rPr>
                        <a:t>D</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EmployeeName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 Job</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Hiredate</a:t>
                      </a:r>
                    </a:p>
                  </a:txBody>
                  <a:tcPr anchor="ctr">
                    <a:solidFill>
                      <a:schemeClr val="accent4"/>
                    </a:solidFill>
                  </a:tcPr>
                </a:tc>
                <a:tc>
                  <a:txBody>
                    <a:bodyPr/>
                    <a:lstStyle/>
                    <a:p>
                      <a:r>
                        <a:rPr lang="en-IN" b="1" dirty="0">
                          <a:latin typeface="Arial" panose="020B0604020202020204" pitchFamily="34" charset="0"/>
                          <a:cs typeface="Arial" panose="020B0604020202020204" pitchFamily="34" charset="0"/>
                        </a:rPr>
                        <a:t>Salary</a:t>
                      </a:r>
                    </a:p>
                  </a:txBody>
                  <a:tcPr anchor="ctr">
                    <a:solidFill>
                      <a:schemeClr val="accent4"/>
                    </a:solidFill>
                  </a:tcPr>
                </a:tc>
                <a:extLst>
                  <a:ext uri="{0D108BD9-81ED-4DB2-BD59-A6C34878D82A}">
                    <a16:rowId xmlns:a16="http://schemas.microsoft.com/office/drawing/2014/main" val="10000"/>
                  </a:ext>
                </a:extLst>
              </a:tr>
              <a:tr h="401320">
                <a:tc>
                  <a:txBody>
                    <a:bodyPr/>
                    <a:lstStyle/>
                    <a:p>
                      <a:r>
                        <a:rPr lang="en-IN" dirty="0">
                          <a:latin typeface="Arial" panose="020B0604020202020204" pitchFamily="34" charset="0"/>
                          <a:cs typeface="Arial" panose="020B0604020202020204" pitchFamily="34" charset="0"/>
                        </a:rPr>
                        <a:t>1</a:t>
                      </a:r>
                    </a:p>
                  </a:txBody>
                  <a:tcPr/>
                </a:tc>
                <a:tc>
                  <a:txBody>
                    <a:bodyPr/>
                    <a:lstStyle/>
                    <a:p>
                      <a:r>
                        <a:rPr lang="en-IN" dirty="0">
                          <a:latin typeface="Arial" panose="020B0604020202020204" pitchFamily="34" charset="0"/>
                          <a:cs typeface="Arial" panose="020B0604020202020204" pitchFamily="34" charset="0"/>
                        </a:rPr>
                        <a:t>KING</a:t>
                      </a:r>
                    </a:p>
                  </a:txBody>
                  <a:tcPr/>
                </a:tc>
                <a:tc>
                  <a:txBody>
                    <a:bodyPr/>
                    <a:lstStyle/>
                    <a:p>
                      <a:r>
                        <a:rPr lang="en-IN" dirty="0">
                          <a:latin typeface="Arial" panose="020B0604020202020204" pitchFamily="34" charset="0"/>
                          <a:cs typeface="Arial" panose="020B0604020202020204" pitchFamily="34" charset="0"/>
                        </a:rPr>
                        <a:t>PRESIDENT</a:t>
                      </a:r>
                    </a:p>
                  </a:txBody>
                  <a:tcPr/>
                </a:tc>
                <a:tc>
                  <a:txBody>
                    <a:bodyPr/>
                    <a:lstStyle/>
                    <a:p>
                      <a:r>
                        <a:rPr lang="en-IN" dirty="0">
                          <a:latin typeface="Arial" panose="020B0604020202020204" pitchFamily="34" charset="0"/>
                          <a:cs typeface="Arial" panose="020B0604020202020204" pitchFamily="34" charset="0"/>
                        </a:rPr>
                        <a:t>2017-02-15</a:t>
                      </a:r>
                    </a:p>
                  </a:txBody>
                  <a:tcPr/>
                </a:tc>
                <a:tc>
                  <a:txBody>
                    <a:bodyPr/>
                    <a:lstStyle/>
                    <a:p>
                      <a:r>
                        <a:rPr lang="en-IN" dirty="0">
                          <a:latin typeface="Arial" panose="020B0604020202020204" pitchFamily="34" charset="0"/>
                          <a:cs typeface="Arial" panose="020B0604020202020204" pitchFamily="34" charset="0"/>
                        </a:rPr>
                        <a:t>5000</a:t>
                      </a:r>
                    </a:p>
                  </a:txBody>
                  <a:tcPr/>
                </a:tc>
                <a:extLst>
                  <a:ext uri="{0D108BD9-81ED-4DB2-BD59-A6C34878D82A}">
                    <a16:rowId xmlns:a16="http://schemas.microsoft.com/office/drawing/2014/main" val="10001"/>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01320">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3"/>
                  </a:ext>
                </a:extLst>
              </a:tr>
              <a:tr h="401320">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a:latin typeface="Arial" panose="020B0604020202020204" pitchFamily="34" charset="0"/>
                          <a:cs typeface="Arial" panose="020B0604020202020204" pitchFamily="34" charset="0"/>
                        </a:rPr>
                        <a:t>…</a:t>
                      </a:r>
                    </a:p>
                  </a:txBody>
                  <a:tcPr/>
                </a:tc>
                <a:tc>
                  <a:txBody>
                    <a:bodyPr/>
                    <a:lstStyle/>
                    <a:p>
                      <a:pPr algn="l"/>
                      <a:r>
                        <a:rPr lang="en-IN"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0004"/>
                  </a:ext>
                </a:extLst>
              </a:tr>
            </a:tbl>
          </a:graphicData>
        </a:graphic>
      </p:graphicFrame>
      <p:grpSp>
        <p:nvGrpSpPr>
          <p:cNvPr id="14" name="Group 13">
            <a:extLst>
              <a:ext uri="{FF2B5EF4-FFF2-40B4-BE49-F238E27FC236}">
                <a16:creationId xmlns:a16="http://schemas.microsoft.com/office/drawing/2014/main" id="{88328BE5-92DD-42B5-A967-04A0A19FBDAE}"/>
              </a:ext>
            </a:extLst>
          </p:cNvPr>
          <p:cNvGrpSpPr/>
          <p:nvPr/>
        </p:nvGrpSpPr>
        <p:grpSpPr>
          <a:xfrm>
            <a:off x="1525708" y="2708920"/>
            <a:ext cx="9218491" cy="3456384"/>
            <a:chOff x="1556658" y="2819400"/>
            <a:chExt cx="9218491" cy="3456384"/>
          </a:xfrm>
        </p:grpSpPr>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sp>
          <p:nvSpPr>
            <p:cNvPr id="58" name="TextBox 57"/>
            <p:cNvSpPr txBox="1"/>
            <p:nvPr/>
          </p:nvSpPr>
          <p:spPr>
            <a:xfrm>
              <a:off x="9906000" y="4867562"/>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grpSp>
          <p:nvGrpSpPr>
            <p:cNvPr id="13" name="Group 12">
              <a:extLst>
                <a:ext uri="{FF2B5EF4-FFF2-40B4-BE49-F238E27FC236}">
                  <a16:creationId xmlns:a16="http://schemas.microsoft.com/office/drawing/2014/main" id="{1D28ED62-3F5B-4128-BA80-E1DBCFDB575F}"/>
                </a:ext>
              </a:extLst>
            </p:cNvPr>
            <p:cNvGrpSpPr/>
            <p:nvPr/>
          </p:nvGrpSpPr>
          <p:grpSpPr>
            <a:xfrm>
              <a:off x="1600202" y="3159072"/>
              <a:ext cx="8305798" cy="3116712"/>
              <a:chOff x="1600202" y="3159072"/>
              <a:chExt cx="8305798" cy="3116712"/>
            </a:xfrm>
          </p:grpSpPr>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nvGrpSpPr>
              <p:cNvPr id="12" name="Group 11">
                <a:extLst>
                  <a:ext uri="{FF2B5EF4-FFF2-40B4-BE49-F238E27FC236}">
                    <a16:creationId xmlns:a16="http://schemas.microsoft.com/office/drawing/2014/main" id="{935CDA9E-1A83-401B-8B16-510BA6A8A4C3}"/>
                  </a:ext>
                </a:extLst>
              </p:cNvPr>
              <p:cNvGrpSpPr/>
              <p:nvPr/>
            </p:nvGrpSpPr>
            <p:grpSpPr>
              <a:xfrm>
                <a:off x="1600202" y="3159072"/>
                <a:ext cx="8305798" cy="3116712"/>
                <a:chOff x="1600202" y="3159072"/>
                <a:chExt cx="8305798" cy="3116712"/>
              </a:xfrm>
            </p:grpSpPr>
            <p:grpSp>
              <p:nvGrpSpPr>
                <p:cNvPr id="5" name="Group 4">
                  <a:extLst>
                    <a:ext uri="{FF2B5EF4-FFF2-40B4-BE49-F238E27FC236}">
                      <a16:creationId xmlns:a16="http://schemas.microsoft.com/office/drawing/2014/main" id="{C41844B2-F668-4544-A1A3-C5FB9E65A881}"/>
                    </a:ext>
                  </a:extLst>
                </p:cNvPr>
                <p:cNvGrpSpPr/>
                <p:nvPr/>
              </p:nvGrpSpPr>
              <p:grpSpPr>
                <a:xfrm>
                  <a:off x="1600202" y="3159072"/>
                  <a:ext cx="1600198" cy="1536918"/>
                  <a:chOff x="1600202" y="3159072"/>
                  <a:chExt cx="1600198" cy="1536918"/>
                </a:xfrm>
              </p:grpSpPr>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9E79E13-3EF4-4136-AEC3-6022E6378D96}"/>
                    </a:ext>
                  </a:extLst>
                </p:cNvPr>
                <p:cNvGrpSpPr/>
                <p:nvPr/>
              </p:nvGrpSpPr>
              <p:grpSpPr>
                <a:xfrm>
                  <a:off x="9098750" y="4565052"/>
                  <a:ext cx="807250" cy="1710732"/>
                  <a:chOff x="9098750" y="4565052"/>
                  <a:chExt cx="807250" cy="1710732"/>
                </a:xfrm>
              </p:grpSpPr>
              <p:cxnSp>
                <p:nvCxnSpPr>
                  <p:cNvPr id="63" name="Straight Arrow Connector 62"/>
                  <p:cNvCxnSpPr/>
                  <p:nvPr/>
                </p:nvCxnSpPr>
                <p:spPr>
                  <a:xfrm>
                    <a:off x="9636916" y="5085705"/>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862044C4-FE6A-4D8C-8828-D4692F0EADFC}"/>
                      </a:ext>
                    </a:extLst>
                  </p:cNvPr>
                  <p:cNvGrpSpPr/>
                  <p:nvPr/>
                </p:nvGrpSpPr>
                <p:grpSpPr>
                  <a:xfrm>
                    <a:off x="9098750" y="4565052"/>
                    <a:ext cx="484351" cy="1710732"/>
                    <a:chOff x="9098750" y="4565052"/>
                    <a:chExt cx="484351" cy="1710732"/>
                  </a:xfrm>
                </p:grpSpPr>
                <p:cxnSp>
                  <p:nvCxnSpPr>
                    <p:cNvPr id="70" name="Straight Arrow Connector 69"/>
                    <p:cNvCxnSpPr/>
                    <p:nvPr/>
                  </p:nvCxnSpPr>
                  <p:spPr>
                    <a:xfrm flipH="1">
                      <a:off x="9098750" y="456672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742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98096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361384"/>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565052"/>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641AFF62-3334-4F72-97FD-77A90710EA23}"/>
                    </a:ext>
                  </a:extLst>
                </p:cNvPr>
                <p:cNvGrpSpPr/>
                <p:nvPr/>
              </p:nvGrpSpPr>
              <p:grpSpPr>
                <a:xfrm>
                  <a:off x="2498412" y="3313668"/>
                  <a:ext cx="7315200" cy="648732"/>
                  <a:chOff x="2498412" y="3313668"/>
                  <a:chExt cx="7315200" cy="648732"/>
                </a:xfrm>
              </p:grpSpPr>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AEBEAD12-8566-4817-9B97-8EE7F5277472}"/>
                      </a:ext>
                    </a:extLst>
                  </p:cNvPr>
                  <p:cNvGrpSpPr/>
                  <p:nvPr/>
                </p:nvGrpSpPr>
                <p:grpSpPr>
                  <a:xfrm>
                    <a:off x="2498412" y="3657600"/>
                    <a:ext cx="7315200" cy="304800"/>
                    <a:chOff x="2498412" y="3657600"/>
                    <a:chExt cx="7315200" cy="304800"/>
                  </a:xfrm>
                </p:grpSpPr>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243956014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val="3663969365"/>
      </p:ext>
    </p:extLst>
  </p:cSld>
  <p:clrMapOvr>
    <a:masterClrMapping/>
  </p:clrMapOvr>
  <p:transition/>
</p:sld>
</file>

<file path=ppt/slides/slide3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exception / signal </a:t>
            </a:r>
          </a:p>
        </p:txBody>
      </p:sp>
      <p:sp>
        <p:nvSpPr>
          <p:cNvPr id="8" name="Rectangle 7"/>
          <p:cNvSpPr/>
          <p:nvPr/>
        </p:nvSpPr>
        <p:spPr>
          <a:xfrm>
            <a:off x="478800" y="767478"/>
            <a:ext cx="10040416" cy="507831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procedurename()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a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101;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pPr marL="261938"/>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 = 10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'ok';</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p:transition/>
</p:sld>
</file>

<file path=ppt/slides/slide3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4" name="Rectangle 3"/>
          <p:cNvSpPr/>
          <p:nvPr/>
        </p:nvSpPr>
        <p:spPr>
          <a:xfrm>
            <a:off x="498746" y="3103660"/>
            <a:ext cx="11377264" cy="707886"/>
          </a:xfrm>
          <a:prstGeom prst="rect">
            <a:avLst/>
          </a:prstGeom>
          <a:noFill/>
        </p:spPr>
        <p:txBody>
          <a:bodyPr wrap="square">
            <a:spAutoFit/>
          </a:bodyPr>
          <a:lstStyle/>
          <a:p>
            <a:pPr algn="just"/>
            <a:r>
              <a:rPr lang="en-IN"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RETURNS</a:t>
            </a:r>
            <a:r>
              <a:rPr lang="en-IN" sz="1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 may be specified </a:t>
            </a:r>
            <a:r>
              <a:rPr lang="en-IN" i="1" dirty="0">
                <a:latin typeface="Arial" panose="020B0604020202020204" pitchFamily="34" charset="0"/>
                <a:cs typeface="Arial" panose="020B0604020202020204" pitchFamily="34" charset="0"/>
              </a:rPr>
              <a:t>only for a FUNCTION</a:t>
            </a:r>
            <a:r>
              <a:rPr lang="en-IN" dirty="0">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latin typeface="Arial" panose="020B0604020202020204" pitchFamily="34" charset="0"/>
                <a:cs typeface="Arial" panose="020B0604020202020204" pitchFamily="34" charset="0"/>
              </a:rPr>
              <a:t>RETURN</a:t>
            </a:r>
            <a:r>
              <a:rPr lang="en-IN" dirty="0">
                <a:latin typeface="Arial" panose="020B0604020202020204" pitchFamily="34" charset="0"/>
                <a:cs typeface="Arial" panose="020B0604020202020204" pitchFamily="34" charset="0"/>
              </a:rPr>
              <a:t> value statement.</a:t>
            </a:r>
          </a:p>
        </p:txBody>
      </p:sp>
      <p:sp>
        <p:nvSpPr>
          <p:cNvPr id="5" name="Rectangle 4"/>
          <p:cNvSpPr/>
          <p:nvPr/>
        </p:nvSpPr>
        <p:spPr>
          <a:xfrm>
            <a:off x="299356" y="3894277"/>
            <a:ext cx="11576654"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Arial" panose="020B0604020202020204" pitchFamily="34" charset="0"/>
              </a:rPr>
              <a:t>:  </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1415 (0A000): Not allowed to return a result set from a function</a:t>
            </a:r>
          </a:p>
          <a:p>
            <a:pPr lvl="1"/>
            <a:r>
              <a:rPr lang="en-IN" dirty="0">
                <a:solidFill>
                  <a:srgbClr val="FF0000"/>
                </a:solidFill>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Arial" panose="020B0604020202020204" pitchFamily="34" charset="0"/>
                <a:cs typeface="Arial" panose="020B0604020202020204" pitchFamily="34" charset="0"/>
              </a:rPr>
              <a:t>"Hello World"</a:t>
            </a:r>
            <a:r>
              <a:rPr lang="en-IN"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will not work in FUNCTION</a:t>
            </a:r>
          </a:p>
          <a:p>
            <a:pPr lvl="1"/>
            <a:endParaRPr lang="en-IN" sz="400" dirty="0">
              <a:solidFill>
                <a:srgbClr val="92D050"/>
              </a:solidFill>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"Hello</a:t>
            </a:r>
            <a:r>
              <a:rPr lang="en-IN" dirty="0">
                <a:latin typeface="Arial" panose="020B0604020202020204" pitchFamily="34" charset="0"/>
                <a:cs typeface="Arial" panose="020B0604020202020204" pitchFamily="34" charset="0"/>
              </a:rPr>
              <a:t> </a:t>
            </a:r>
            <a:r>
              <a:rPr lang="en-IN" dirty="0">
                <a:solidFill>
                  <a:srgbClr val="669900"/>
                </a:solidFill>
                <a:latin typeface="Segoe UI Semilight" panose="020B0402040204020203" pitchFamily="34" charset="0"/>
                <a:cs typeface="Segoe UI Semilight" panose="020B0402040204020203" pitchFamily="34" charset="0"/>
              </a:rPr>
              <a:t>World"</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cs typeface="Arial" panose="020B0604020202020204" pitchFamily="34" charset="0"/>
              </a:rPr>
              <a:t>INTO</a:t>
            </a:r>
            <a:r>
              <a:rPr lang="en-IN" dirty="0">
                <a:latin typeface="Arial" panose="020B0604020202020204" pitchFamily="34" charset="0"/>
                <a:cs typeface="Arial" panose="020B0604020202020204" pitchFamily="34" charset="0"/>
              </a:rPr>
              <a:t> x;     </a:t>
            </a:r>
            <a:r>
              <a:rPr lang="en-IN" dirty="0">
                <a:solidFill>
                  <a:srgbClr val="92D050"/>
                </a:solidFill>
                <a:latin typeface="Arial" panose="020B0604020202020204" pitchFamily="34" charset="0"/>
                <a:cs typeface="Arial" panose="020B0604020202020204" pitchFamily="34" charset="0"/>
              </a:rPr>
              <a:t>// will work in FUNCTION</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1336 (0A000) : Dynamic SQL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a:p>
            <a:pPr marL="285750" lvl="1"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IN" dirty="0">
                <a:latin typeface="Arial" panose="020B0604020202020204" pitchFamily="34" charset="0"/>
                <a:cs typeface="Arial" panose="020B0604020202020204" pitchFamily="34" charset="0"/>
              </a:rPr>
              <a:t>ERROR 1422 (HY000) : Explicit or implicit commit is not allowed in </a:t>
            </a:r>
            <a:r>
              <a:rPr lang="en-IN" b="1" dirty="0">
                <a:latin typeface="Arial" panose="020B0604020202020204" pitchFamily="34" charset="0"/>
                <a:cs typeface="Arial" panose="020B0604020202020204" pitchFamily="34" charset="0"/>
              </a:rPr>
              <a:t>stored function</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trigger</a:t>
            </a:r>
            <a:r>
              <a:rPr lang="en-IN" dirty="0">
                <a:latin typeface="Arial" panose="020B0604020202020204" pitchFamily="34" charset="0"/>
                <a:cs typeface="Arial" panose="020B0604020202020204" pitchFamily="34" charset="0"/>
              </a:rPr>
              <a:t>.</a:t>
            </a:r>
          </a:p>
        </p:txBody>
      </p:sp>
      <p:sp>
        <p:nvSpPr>
          <p:cNvPr id="6" name="Rectangle 5"/>
          <p:cNvSpPr/>
          <p:nvPr/>
        </p:nvSpPr>
        <p:spPr>
          <a:xfrm>
            <a:off x="6384032" y="1158114"/>
            <a:ext cx="5929354" cy="400110"/>
          </a:xfrm>
          <a:prstGeom prst="rect">
            <a:avLst/>
          </a:prstGeom>
        </p:spPr>
        <p:txBody>
          <a:bodyPr wrap="square">
            <a:spAutoFit/>
          </a:bodyPr>
          <a:lstStyle/>
          <a:p>
            <a:r>
              <a:rPr lang="en-US" sz="2000" dirty="0">
                <a:solidFill>
                  <a:schemeClr val="accent2">
                    <a:lumMod val="50000"/>
                  </a:schemeClr>
                </a:solidFill>
              </a:rPr>
              <a:t>SET GLOBAL log_bin_trust_function_creators = 1;</a:t>
            </a:r>
          </a:p>
        </p:txBody>
      </p:sp>
      <p:sp>
        <p:nvSpPr>
          <p:cNvPr id="7" name="Rectangle 6">
            <a:extLst>
              <a:ext uri="{FF2B5EF4-FFF2-40B4-BE49-F238E27FC236}">
                <a16:creationId xmlns:a16="http://schemas.microsoft.com/office/drawing/2014/main" id="{60FC5E54-DB6D-4370-90FA-4BBF1F55F28E}"/>
              </a:ext>
            </a:extLst>
          </p:cNvPr>
          <p:cNvSpPr/>
          <p:nvPr/>
        </p:nvSpPr>
        <p:spPr>
          <a:xfrm>
            <a:off x="258024" y="1178328"/>
            <a:ext cx="11617986" cy="1107996"/>
          </a:xfrm>
          <a:prstGeom prst="rect">
            <a:avLst/>
          </a:prstGeom>
          <a:no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By default, all parameters are IN parameters.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specify IN , OUT or INOUT modifiers to the parameters.</a:t>
            </a:r>
          </a:p>
        </p:txBody>
      </p:sp>
      <p:sp>
        <p:nvSpPr>
          <p:cNvPr id="10" name="TextBox 9">
            <a:extLst>
              <a:ext uri="{FF2B5EF4-FFF2-40B4-BE49-F238E27FC236}">
                <a16:creationId xmlns:a16="http://schemas.microsoft.com/office/drawing/2014/main" id="{0A8DBDF6-3BA6-41CD-9D0F-E7CED0CD30F7}"/>
              </a:ext>
            </a:extLst>
          </p:cNvPr>
          <p:cNvSpPr txBox="1"/>
          <p:nvPr/>
        </p:nvSpPr>
        <p:spPr>
          <a:xfrm>
            <a:off x="159697" y="147568"/>
            <a:ext cx="11814640" cy="877163"/>
          </a:xfrm>
          <a:prstGeom prst="rect">
            <a:avLst/>
          </a:prstGeom>
          <a:noFill/>
        </p:spPr>
        <p:txBody>
          <a:bodyPr wrap="square">
            <a:spAutoFit/>
          </a:bodyPr>
          <a:lstStyle/>
          <a:p>
            <a:r>
              <a:rPr lang="en-IN" sz="1700" dirty="0"/>
              <a:t>A deterministic function always returns the same result for the same input parameters whereas a non-deterministic function returns different results for the same input parameters. If you don’t use DETERMINISTIC or NOT DETERMINISTIC , MySQL uses the NOT DETERMINISTIC option by default.</a:t>
            </a:r>
          </a:p>
        </p:txBody>
      </p:sp>
    </p:spTree>
    <p:extLst>
      <p:ext uri="{BB962C8B-B14F-4D97-AF65-F5344CB8AC3E}">
        <p14:creationId xmlns:p14="http://schemas.microsoft.com/office/powerpoint/2010/main" val="64507137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8800" y="767478"/>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1001;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478800" y="3868013"/>
            <a:ext cx="1018443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functionname(para1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total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SUM</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INTO total FROM emp WHERE job=para1;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total</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8" name="Rectangle 7"/>
          <p:cNvSpPr/>
          <p:nvPr/>
        </p:nvSpPr>
        <p:spPr>
          <a:xfrm>
            <a:off x="479376" y="1070734"/>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MAX(deptno) + 1  FROM dept);</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a:extLst>
              <a:ext uri="{FF2B5EF4-FFF2-40B4-BE49-F238E27FC236}">
                <a16:creationId xmlns:a16="http://schemas.microsoft.com/office/drawing/2014/main" id="{F9150500-D075-4434-B795-9ABB4C13BF18}"/>
              </a:ext>
            </a:extLst>
          </p:cNvPr>
          <p:cNvSpPr/>
          <p:nvPr/>
        </p:nvSpPr>
        <p:spPr>
          <a:xfrm>
            <a:off x="479376" y="3663022"/>
            <a:ext cx="11233248"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INT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rgbClr val="834689"/>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CONCAT(UPPER(LEFT(x,1)), SUBSTR(LOWER(x), 2 ));</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FUNCTION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y, z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(40) default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cnt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default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CAST(CHAR(FLOOR(65 + RAND() * 27)) as CHAR) INTO y;</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CAST(CHAR(FLOOR( 97 + RAND() * 27)) as CHAR) INTO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x := CONCAT(x, y, z);</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cnt &gt; 2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cnt := cnt + 1;</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US" dirty="0">
                <a:solidFill>
                  <a:srgbClr val="FD8603"/>
                </a:solidFill>
                <a:latin typeface="Segoe UI Semilight" panose="020B0402040204020203" pitchFamily="34" charset="0"/>
                <a:cs typeface="Segoe UI Semilight" panose="020B0402040204020203" pitchFamily="34" charset="0"/>
              </a:rPr>
              <a:t>    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259416275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8C9F9D44-9CFB-4069-BE75-0742C52A58DE}"/>
              </a:ext>
            </a:extLst>
          </p:cNvPr>
          <p:cNvSpPr/>
          <p:nvPr/>
        </p:nvSpPr>
        <p:spPr>
          <a:xfrm>
            <a:off x="479376" y="1069200"/>
            <a:ext cx="11233248"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(xx </a:t>
            </a:r>
            <a:r>
              <a:rPr lang="en-IN"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50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solidFill>
                <a:srgbClr val="0077AA"/>
              </a:solidFill>
              <a:latin typeface="Segoe UI Semilight" panose="020B04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DETERMINISTIC</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BOOL</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SELECT True INTO x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if x 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return (SELECT CONCAT(ename, " ", job, " ", sal) FROM emp WHERE empno = xx);</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"deptno is not valid";</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end if;	</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615445566"/>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 </a:t>
            </a:r>
            <a:r>
              <a:rPr lang="en-IN" dirty="0">
                <a:solidFill>
                  <a:srgbClr val="834689"/>
                </a:solidFill>
                <a:latin typeface="Segoe UI Semilight" panose="020B0402040204020203" pitchFamily="34" charset="0"/>
                <a:cs typeface="Segoe UI Semilight" panose="020B0402040204020203" pitchFamily="34" charset="0"/>
              </a:rPr>
              <a:t>INT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87274413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4801314"/>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1944216" cy="369332"/>
          </a:xfrm>
          <a:prstGeom prst="rect">
            <a:avLst/>
          </a:prstGeom>
          <a:noFill/>
        </p:spPr>
        <p:txBody>
          <a:bodyPr wrap="square">
            <a:spAutoFit/>
          </a:bodyPr>
          <a:lstStyle/>
          <a:p>
            <a:r>
              <a:rPr lang="en-IN" dirty="0">
                <a:solidFill>
                  <a:srgbClr val="C00000"/>
                </a:solidFill>
              </a:rPr>
              <a:t>GITA     | G,I,T,A</a:t>
            </a:r>
          </a:p>
        </p:txBody>
      </p:sp>
    </p:spTree>
    <p:extLst>
      <p:ext uri="{BB962C8B-B14F-4D97-AF65-F5344CB8AC3E}">
        <p14:creationId xmlns:p14="http://schemas.microsoft.com/office/powerpoint/2010/main" val="242174661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479376" y="1069200"/>
            <a:ext cx="11305256"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r>
              <a:rPr lang="en-IN" dirty="0">
                <a:solidFill>
                  <a:srgbClr val="0077AA"/>
                </a:solidFill>
                <a:latin typeface="Segoe UI Semilight" panose="020B0402040204020203" pitchFamily="34" charset="0"/>
                <a:cs typeface="Segoe UI Semilight" panose="020B0402040204020203" pitchFamily="34" charset="0"/>
              </a:rPr>
              <a:t>begin</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default "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NOT BETWEEN 48 AND 57 then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 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 y, 1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x</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SUBSTR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TRIM</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 LENGTH</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z</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6001GITA     | GITA</a:t>
            </a:r>
          </a:p>
        </p:txBody>
      </p:sp>
    </p:spTree>
    <p:extLst>
      <p:ext uri="{BB962C8B-B14F-4D97-AF65-F5344CB8AC3E}">
        <p14:creationId xmlns:p14="http://schemas.microsoft.com/office/powerpoint/2010/main" val="1784364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7" name="TextBox 6">
            <a:extLst>
              <a:ext uri="{FF2B5EF4-FFF2-40B4-BE49-F238E27FC236}">
                <a16:creationId xmlns:a16="http://schemas.microsoft.com/office/drawing/2014/main" id="{462E110E-D421-6066-C66B-72DE2EC5F071}"/>
              </a:ext>
            </a:extLst>
          </p:cNvPr>
          <p:cNvSpPr txBox="1"/>
          <p:nvPr/>
        </p:nvSpPr>
        <p:spPr>
          <a:xfrm>
            <a:off x="479376" y="5391337"/>
            <a:ext cx="11161240" cy="1107996"/>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p>
          <a:p>
            <a:r>
              <a:rPr lang="en-IN" dirty="0">
                <a:latin typeface="Palatino Linotype" panose="02040502050505030304" pitchFamily="18" charset="0"/>
              </a:rPr>
              <a:t>In SQL, the same name can be used for two (or more) attributes as long as the attributes are in different relations.</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5" name="Rectangle 4">
            <a:extLst>
              <a:ext uri="{FF2B5EF4-FFF2-40B4-BE49-F238E27FC236}">
                <a16:creationId xmlns:a16="http://schemas.microsoft.com/office/drawing/2014/main" id="{69D863AA-C99D-4312-97F5-3307CFA7A9E9}"/>
              </a:ext>
            </a:extLst>
          </p:cNvPr>
          <p:cNvSpPr/>
          <p:nvPr/>
        </p:nvSpPr>
        <p:spPr>
          <a:xfrm>
            <a:off x="191344" y="1069200"/>
            <a:ext cx="11809312"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functionname;</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x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 RETURNS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(1000)</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DETERMINISTIC</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begin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y INT default 0;</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z VARCHAR(1000) default "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lbl:loop</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y := y+1;</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ASCII(SUBSTR( x, y, 1 )) NOT BETWEEN 65 AND 90 and  ASCII(SUBSTR( x, y, 1 )) not between 97 AND  122 then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z  := CONCAT( z, SUBSTR( x, y, 1 ));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y &gt; LENGTH(x) then</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leave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loop lbl;</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FD8603"/>
                </a:solidFill>
                <a:latin typeface="Segoe UI Semilight" panose="020B0402040204020203" pitchFamily="34" charset="0"/>
                <a:cs typeface="Segoe UI Semilight" panose="020B0402040204020203" pitchFamily="34" charset="0"/>
              </a:rPr>
              <a:t>return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(SUBSTR(TRIM(z),1, LENGTH(z)));</a:t>
            </a:r>
          </a:p>
          <a:p>
            <a:pPr marL="261938">
              <a:tabLst>
                <a:tab pos="261938" algn="l"/>
              </a:tabLst>
            </a:pP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tabLst>
                <a:tab pos="261938" algn="l"/>
              </a:tabLst>
            </a:pPr>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78CD4886-36B6-4E4C-B81D-BEE067A865B0}"/>
              </a:ext>
            </a:extLst>
          </p:cNvPr>
          <p:cNvSpPr txBox="1"/>
          <p:nvPr/>
        </p:nvSpPr>
        <p:spPr>
          <a:xfrm>
            <a:off x="191344" y="209359"/>
            <a:ext cx="2160240" cy="369332"/>
          </a:xfrm>
          <a:prstGeom prst="rect">
            <a:avLst/>
          </a:prstGeom>
          <a:noFill/>
        </p:spPr>
        <p:txBody>
          <a:bodyPr wrap="square">
            <a:spAutoFit/>
          </a:bodyPr>
          <a:lstStyle/>
          <a:p>
            <a:r>
              <a:rPr lang="en-IN" dirty="0">
                <a:solidFill>
                  <a:srgbClr val="C00000"/>
                </a:solidFill>
              </a:rPr>
              <a:t>GITA6001     | 6001</a:t>
            </a:r>
          </a:p>
        </p:txBody>
      </p:sp>
    </p:spTree>
    <p:extLst>
      <p:ext uri="{BB962C8B-B14F-4D97-AF65-F5344CB8AC3E}">
        <p14:creationId xmlns:p14="http://schemas.microsoft.com/office/powerpoint/2010/main" val="282088400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user defined function - examples</a:t>
            </a:r>
          </a:p>
        </p:txBody>
      </p:sp>
      <p:sp>
        <p:nvSpPr>
          <p:cNvPr id="6" name="Rectangle 5">
            <a:extLst>
              <a:ext uri="{FF2B5EF4-FFF2-40B4-BE49-F238E27FC236}">
                <a16:creationId xmlns:a16="http://schemas.microsoft.com/office/drawing/2014/main" id="{83BB7B94-80FB-40D9-9578-D7FC4C5D6C39}"/>
              </a:ext>
            </a:extLst>
          </p:cNvPr>
          <p:cNvSpPr/>
          <p:nvPr/>
        </p:nvSpPr>
        <p:spPr>
          <a:xfrm>
            <a:off x="478800" y="1069200"/>
            <a:ext cx="1130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FUNCTION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FUNCTION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functionname() </a:t>
            </a:r>
            <a:r>
              <a:rPr lang="en-IN" dirty="0">
                <a:solidFill>
                  <a:srgbClr val="0077AA"/>
                </a:solidFill>
                <a:latin typeface="Segoe UI Semilight" panose="020B0402040204020203" pitchFamily="34" charset="0"/>
                <a:cs typeface="Segoe UI Semilight" panose="020B0402040204020203" pitchFamily="34" charset="0"/>
              </a:rPr>
              <a:t>RETURNS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20</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sz="1800" dirty="0">
                <a:solidFill>
                  <a:srgbClr val="0077AA"/>
                </a:solidFill>
                <a:latin typeface="Segoe UI Semilight" panose="020B0402040204020203" pitchFamily="34" charset="0"/>
                <a:cs typeface="Segoe UI Semilight" panose="020B0402040204020203" pitchFamily="34" charset="0"/>
              </a:rPr>
              <a:t>DETERMINISTIC</a:t>
            </a:r>
            <a:endPar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#CREATE TABLE temp (col1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#ALTER TABLE temp ADD col2 INT;</a:t>
            </a:r>
          </a:p>
          <a:p>
            <a:pPr marL="261938"/>
            <a:r>
              <a:rPr lang="en-IN"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   #DROP TABLE temp;</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FD8603"/>
                </a:solidFill>
                <a:latin typeface="Segoe UI Semilight" panose="020B0402040204020203" pitchFamily="34" charset="0"/>
                <a:cs typeface="Segoe UI Semilight" panose="020B0402040204020203" pitchFamily="34" charset="0"/>
              </a:rPr>
              <a:t>return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"done";</a:t>
            </a:r>
            <a:endParaRPr lang="en-IN" dirty="0">
              <a:solidFill>
                <a:srgbClr val="41C60C"/>
              </a:solidFill>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TextBox 6">
            <a:extLst>
              <a:ext uri="{FF2B5EF4-FFF2-40B4-BE49-F238E27FC236}">
                <a16:creationId xmlns:a16="http://schemas.microsoft.com/office/drawing/2014/main" id="{6436E620-69BD-4155-898A-F51C2C057C49}"/>
              </a:ext>
            </a:extLst>
          </p:cNvPr>
          <p:cNvSpPr txBox="1"/>
          <p:nvPr/>
        </p:nvSpPr>
        <p:spPr>
          <a:xfrm>
            <a:off x="479376" y="4415946"/>
            <a:ext cx="11303424" cy="400110"/>
          </a:xfrm>
          <a:prstGeom prst="rect">
            <a:avLst/>
          </a:prstGeom>
          <a:noFill/>
        </p:spPr>
        <p:txBody>
          <a:bodyPr wrap="square">
            <a:spAutoFit/>
          </a:bodyPr>
          <a:lstStyle/>
          <a:p>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ERROR 1422 (HY000): </a:t>
            </a:r>
            <a:r>
              <a:rPr lang="en-US" sz="2000" b="1"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Explicit or implicit commit </a:t>
            </a:r>
            <a:r>
              <a:rPr lang="en-US" sz="2000" dirty="0">
                <a:solidFill>
                  <a:srgbClr val="C00000"/>
                </a:solidFill>
                <a:latin typeface="Segoe UI Semilight" panose="020B0402040204020203" pitchFamily="34" charset="0"/>
                <a:ea typeface="Segoe UI Symbol" panose="020B0502040204020203" pitchFamily="34" charset="0"/>
                <a:cs typeface="Segoe UI Semilight" panose="020B0402040204020203" pitchFamily="34" charset="0"/>
              </a:rPr>
              <a:t>is not allowed in stored function or trigger.</a:t>
            </a:r>
            <a:endParaRPr lang="en-IN" sz="2000" dirty="0"/>
          </a:p>
        </p:txBody>
      </p:sp>
    </p:spTree>
    <p:extLst>
      <p:ext uri="{BB962C8B-B14F-4D97-AF65-F5344CB8AC3E}">
        <p14:creationId xmlns:p14="http://schemas.microsoft.com/office/powerpoint/2010/main" val="1440917904"/>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98884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6" name="TextBox 5">
            <a:extLst>
              <a:ext uri="{FF2B5EF4-FFF2-40B4-BE49-F238E27FC236}">
                <a16:creationId xmlns:a16="http://schemas.microsoft.com/office/drawing/2014/main" id="{FFB0035A-44FA-4390-A025-9F457B0836DC}"/>
              </a:ext>
            </a:extLst>
          </p:cNvPr>
          <p:cNvSpPr txBox="1"/>
          <p:nvPr/>
        </p:nvSpPr>
        <p:spPr>
          <a:xfrm>
            <a:off x="335360" y="2983632"/>
            <a:ext cx="11629292" cy="1323439"/>
          </a:xfrm>
          <a:prstGeom prst="rect">
            <a:avLst/>
          </a:prstGeom>
          <a:noFill/>
        </p:spPr>
        <p:txBody>
          <a:bodyPr wrap="square">
            <a:spAutoFit/>
          </a:bodyPr>
          <a:lstStyle/>
          <a:p>
            <a:r>
              <a:rPr lang="en-US" sz="2000" b="0" i="0" dirty="0">
                <a:solidFill>
                  <a:srgbClr val="171717"/>
                </a:solidFill>
                <a:effectLst/>
                <a:latin typeface="Palatino Linotype" panose="02040502050505030304" pitchFamily="18" charset="0"/>
              </a:rPr>
              <a:t>A trigger is a special type of stored procedure that automatically runs when an event occurs in the database server. DML triggers run when a user tries to modify data through a data manipulation language (DML) event. DML events are INSERT, UPDATE, or DELETE statements on a TABLE or VIEW.</a:t>
            </a:r>
            <a:endParaRPr lang="en-IN" sz="2000" dirty="0">
              <a:latin typeface="Palatino Linotype" panose="02040502050505030304" pitchFamily="18" charset="0"/>
            </a:endParaRPr>
          </a:p>
        </p:txBody>
      </p:sp>
      <p:sp>
        <p:nvSpPr>
          <p:cNvPr id="8" name="Rectangle 7">
            <a:extLst>
              <a:ext uri="{FF2B5EF4-FFF2-40B4-BE49-F238E27FC236}">
                <a16:creationId xmlns:a16="http://schemas.microsoft.com/office/drawing/2014/main" id="{ECDA4E93-A1B0-4A58-964C-C1AAE3632EB3}"/>
              </a:ext>
            </a:extLst>
          </p:cNvPr>
          <p:cNvSpPr/>
          <p:nvPr/>
        </p:nvSpPr>
        <p:spPr>
          <a:xfrm>
            <a:off x="406574" y="4320386"/>
            <a:ext cx="11377264" cy="2492990"/>
          </a:xfrm>
          <a:prstGeom prst="rect">
            <a:avLst/>
          </a:prstGeom>
          <a:solidFill>
            <a:schemeClr val="bg1"/>
          </a:solidFill>
        </p:spPr>
        <p:txBody>
          <a:bodyPr wrap="square">
            <a:spAutoFit/>
          </a:bodyPr>
          <a:lstStyle/>
          <a:p>
            <a:pPr algn="just"/>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pPr algn="just"/>
            <a:endParaRPr lang="en-IN" sz="800" dirty="0">
              <a:solidFill>
                <a:srgbClr val="FF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trigger is always associated with the table named tbl_name, which must refer to a permanent table.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You cannot associate a trigger with a TEMPORARY table or a VIEW. </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you drop a table, any triggers for the table are also dropped.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ERROR 1415 (0A000): Not allowed to return a result set from a trigger.</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
        <p:nvSpPr>
          <p:cNvPr id="7" name="TextBox 6">
            <a:extLst>
              <a:ext uri="{FF2B5EF4-FFF2-40B4-BE49-F238E27FC236}">
                <a16:creationId xmlns:a16="http://schemas.microsoft.com/office/drawing/2014/main" id="{9109F0B2-5C1E-4B43-A5A7-180639AB1DA6}"/>
              </a:ext>
            </a:extLst>
          </p:cNvPr>
          <p:cNvSpPr txBox="1"/>
          <p:nvPr/>
        </p:nvSpPr>
        <p:spPr>
          <a:xfrm>
            <a:off x="119336" y="71333"/>
            <a:ext cx="11414062" cy="2185214"/>
          </a:xfrm>
          <a:prstGeom prst="rect">
            <a:avLst/>
          </a:prstGeom>
          <a:noFill/>
        </p:spPr>
        <p:txBody>
          <a:bodyPr wrap="square">
            <a:spAutoFit/>
          </a:bodyPr>
          <a:lstStyle/>
          <a:p>
            <a:pPr algn="l"/>
            <a:r>
              <a:rPr lang="en-US" b="1" i="0" dirty="0">
                <a:solidFill>
                  <a:srgbClr val="3A3A3A"/>
                </a:solidFill>
                <a:effectLst/>
                <a:latin typeface="Work Sans" panose="020B0604020202020204" pitchFamily="2" charset="0"/>
              </a:rPr>
              <a:t>Triggers are mainly required for the following purposes:</a:t>
            </a:r>
          </a:p>
          <a:p>
            <a:pPr algn="l"/>
            <a:endParaRPr lang="en-US" sz="8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To maintain complex integrity constraints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Auditing table information by recording the changes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Signaling other program actions when changes are made to the table</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Enforcing complex business rules</a:t>
            </a:r>
          </a:p>
          <a:p>
            <a:pPr marL="285750" indent="-285750" algn="l">
              <a:buFont typeface="Arial" panose="020B0604020202020204" pitchFamily="34" charset="0"/>
              <a:buChar char="•"/>
            </a:pPr>
            <a:endParaRPr lang="en-US" sz="400" b="0" i="0" dirty="0">
              <a:solidFill>
                <a:srgbClr val="3A3A3A"/>
              </a:solidFill>
              <a:effectLst/>
              <a:latin typeface="Work Sans" panose="020B0604020202020204" pitchFamily="2" charset="0"/>
            </a:endParaRPr>
          </a:p>
          <a:p>
            <a:pPr marL="285750" indent="-285750" algn="l">
              <a:buFont typeface="Arial" panose="020B0604020202020204" pitchFamily="34" charset="0"/>
              <a:buChar char="•"/>
            </a:pPr>
            <a:r>
              <a:rPr lang="en-US" b="0" i="0" dirty="0">
                <a:solidFill>
                  <a:srgbClr val="3A3A3A"/>
                </a:solidFill>
                <a:effectLst/>
                <a:latin typeface="Work Sans" panose="020B0604020202020204" pitchFamily="2" charset="0"/>
              </a:rPr>
              <a:t>Preventing invalid transactions</a:t>
            </a:r>
          </a:p>
        </p:txBody>
      </p:sp>
      <p:sp>
        <p:nvSpPr>
          <p:cNvPr id="4" name="TextBox 3">
            <a:extLst>
              <a:ext uri="{FF2B5EF4-FFF2-40B4-BE49-F238E27FC236}">
                <a16:creationId xmlns:a16="http://schemas.microsoft.com/office/drawing/2014/main" id="{452EE37F-CA72-763E-17C9-EDB94FF33AD8}"/>
              </a:ext>
            </a:extLst>
          </p:cNvPr>
          <p:cNvSpPr txBox="1"/>
          <p:nvPr/>
        </p:nvSpPr>
        <p:spPr>
          <a:xfrm>
            <a:off x="9048328" y="106757"/>
            <a:ext cx="3024336" cy="923330"/>
          </a:xfrm>
          <a:prstGeom prst="rect">
            <a:avLst/>
          </a:prstGeom>
          <a:noFill/>
        </p:spPr>
        <p:txBody>
          <a:bodyPr wrap="square">
            <a:spAutoFit/>
          </a:bodyPr>
          <a:lstStyle/>
          <a:p>
            <a:r>
              <a:rPr lang="en-US" i="0" dirty="0">
                <a:solidFill>
                  <a:srgbClr val="C00000"/>
                </a:solidFill>
                <a:effectLst/>
                <a:latin typeface="Open Sans" panose="020B0606030504020204" pitchFamily="34" charset="0"/>
              </a:rPr>
              <a:t>Triggers activate only for changes made to tables by SQL statements.</a:t>
            </a:r>
            <a:endParaRPr lang="en-IN" dirty="0">
              <a:solidFill>
                <a:srgbClr val="C00000"/>
              </a:solidFill>
            </a:endParaRPr>
          </a:p>
        </p:txBody>
      </p:sp>
    </p:spTree>
    <p:extLst>
      <p:ext uri="{BB962C8B-B14F-4D97-AF65-F5344CB8AC3E}">
        <p14:creationId xmlns:p14="http://schemas.microsoft.com/office/powerpoint/2010/main" val="2024117397"/>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490690" y="1624732"/>
            <a:ext cx="11005910" cy="2154436"/>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sz="800"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490690" y="838200"/>
            <a:ext cx="1100591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p>
        </p:txBody>
      </p:sp>
      <p:sp>
        <p:nvSpPr>
          <p:cNvPr id="7" name="Rectangle 6"/>
          <p:cNvSpPr/>
          <p:nvPr/>
        </p:nvSpPr>
        <p:spPr>
          <a:xfrm>
            <a:off x="490690" y="4283804"/>
            <a:ext cx="10819369" cy="369332"/>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SHOW CREATE TRIGGER </a:t>
            </a:r>
            <a:r>
              <a:rPr lang="en-IN" dirty="0">
                <a:latin typeface="Liberation Mono"/>
              </a:rPr>
              <a:t>trigger_name</a:t>
            </a:r>
          </a:p>
        </p:txBody>
      </p:sp>
      <p:sp>
        <p:nvSpPr>
          <p:cNvPr id="2" name="Rectangle 1"/>
          <p:cNvSpPr/>
          <p:nvPr/>
        </p:nvSpPr>
        <p:spPr>
          <a:xfrm>
            <a:off x="490690" y="5117122"/>
            <a:ext cx="6981957"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val="1888187217"/>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07368" y="992917"/>
            <a:ext cx="11377264" cy="4524315"/>
          </a:xfrm>
          <a:prstGeom prst="rect">
            <a:avLst/>
          </a:prstGeom>
          <a:solidFill>
            <a:schemeClr val="bg1"/>
          </a:solidFill>
        </p:spPr>
        <p:txBody>
          <a:bodyPr wrap="square">
            <a:spAutoFit/>
          </a:bodyPr>
          <a:lstStyle/>
          <a:p>
            <a:pPr algn="just"/>
            <a:r>
              <a:rPr lang="en-IN" dirty="0">
                <a:latin typeface="Palatino Linotype" panose="02040502050505030304" pitchFamily="18"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Palatino Linotype" panose="02040502050505030304" pitchFamily="18" charset="0"/>
              <a:cs typeface="Arial" panose="020B0604020202020204" pitchFamily="34" charset="0"/>
            </a:endParaRPr>
          </a:p>
          <a:p>
            <a:pPr algn="just"/>
            <a:r>
              <a:rPr lang="en-IN" dirty="0">
                <a:latin typeface="Palatino Linotype" panose="02040502050505030304" pitchFamily="18"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trigger_time  and  trigger_event ?</a:t>
            </a:r>
            <a:endParaRPr lang="en-IN" sz="3200" i="1" dirty="0">
              <a:solidFill>
                <a:srgbClr val="FF9900"/>
              </a:solidFill>
              <a:latin typeface="Arial" pitchFamily="34" charset="0"/>
              <a:cs typeface="Arial" pitchFamily="34" charset="0"/>
            </a:endParaRPr>
          </a:p>
        </p:txBody>
      </p:sp>
      <p:sp>
        <p:nvSpPr>
          <p:cNvPr id="5" name="Rectangle 4"/>
          <p:cNvSpPr/>
          <p:nvPr/>
        </p:nvSpPr>
        <p:spPr>
          <a:xfrm>
            <a:off x="407368" y="982469"/>
            <a:ext cx="11449272" cy="646331"/>
          </a:xfrm>
          <a:prstGeom prst="rect">
            <a:avLst/>
          </a:prstGeom>
        </p:spPr>
        <p:txBody>
          <a:bodyPr wrap="square">
            <a:spAutoFit/>
          </a:bodyPr>
          <a:lstStyle/>
          <a:p>
            <a:pPr algn="just"/>
            <a:r>
              <a:rPr lang="en-US" b="1" dirty="0">
                <a:latin typeface="Palatino Linotype" panose="02040502050505030304" pitchFamily="18" charset="0"/>
                <a:cs typeface="Arial" panose="020B0604020202020204" pitchFamily="34" charset="0"/>
              </a:rPr>
              <a:t>trigger_time</a:t>
            </a:r>
            <a:r>
              <a:rPr lang="en-US" dirty="0">
                <a:latin typeface="Palatino Linotype" panose="02040502050505030304" pitchFamily="18" charset="0"/>
                <a:cs typeface="Arial" panose="020B0604020202020204" pitchFamily="34" charset="0"/>
              </a:rPr>
              <a:t> : trigger_time is the trigger action time. It can be </a:t>
            </a:r>
            <a:r>
              <a:rPr lang="en-US" b="1" dirty="0">
                <a:latin typeface="Palatino Linotype" panose="02040502050505030304" pitchFamily="18" charset="0"/>
                <a:cs typeface="Arial" panose="020B0604020202020204" pitchFamily="34" charset="0"/>
              </a:rPr>
              <a:t>BEFORE</a:t>
            </a:r>
            <a:r>
              <a:rPr lang="en-US" dirty="0">
                <a:latin typeface="Palatino Linotype" panose="02040502050505030304" pitchFamily="18" charset="0"/>
                <a:cs typeface="Arial" panose="020B0604020202020204" pitchFamily="34" charset="0"/>
              </a:rPr>
              <a:t> or </a:t>
            </a:r>
            <a:r>
              <a:rPr lang="en-US" b="1" dirty="0">
                <a:latin typeface="Palatino Linotype" panose="02040502050505030304" pitchFamily="18" charset="0"/>
                <a:cs typeface="Arial" panose="020B0604020202020204" pitchFamily="34" charset="0"/>
              </a:rPr>
              <a:t>AFTER</a:t>
            </a:r>
            <a:r>
              <a:rPr lang="en-US" dirty="0">
                <a:latin typeface="Palatino Linotype" panose="02040502050505030304" pitchFamily="18" charset="0"/>
                <a:cs typeface="Arial" panose="020B0604020202020204" pitchFamily="34" charset="0"/>
              </a:rPr>
              <a:t> to indicate that the trigger activates before or after each row to be modified.</a:t>
            </a:r>
          </a:p>
        </p:txBody>
      </p:sp>
      <p:sp>
        <p:nvSpPr>
          <p:cNvPr id="6" name="Rectangle 5"/>
          <p:cNvSpPr/>
          <p:nvPr/>
        </p:nvSpPr>
        <p:spPr>
          <a:xfrm>
            <a:off x="407368" y="1916832"/>
            <a:ext cx="11449272" cy="369332"/>
          </a:xfrm>
          <a:prstGeom prst="rect">
            <a:avLst/>
          </a:prstGeom>
        </p:spPr>
        <p:txBody>
          <a:bodyPr wrap="square">
            <a:spAutoFit/>
          </a:bodyPr>
          <a:lstStyle/>
          <a:p>
            <a:r>
              <a:rPr lang="en-US" b="1" dirty="0">
                <a:latin typeface="Palatino Linotype" panose="02040502050505030304" pitchFamily="18" charset="0"/>
                <a:cs typeface="Arial" panose="020B0604020202020204" pitchFamily="34" charset="0"/>
              </a:rPr>
              <a:t>trigger_event</a:t>
            </a:r>
            <a:r>
              <a:rPr lang="en-US" dirty="0">
                <a:latin typeface="Palatino Linotype" panose="02040502050505030304" pitchFamily="18" charset="0"/>
                <a:cs typeface="Arial" panose="020B0604020202020204" pitchFamily="34" charset="0"/>
              </a:rPr>
              <a:t> : trigger_event indicates the kind of operation that activates the trigger.</a:t>
            </a:r>
          </a:p>
        </p:txBody>
      </p:sp>
      <p:sp>
        <p:nvSpPr>
          <p:cNvPr id="2" name="Rectangle 1">
            <a:extLst>
              <a:ext uri="{FF2B5EF4-FFF2-40B4-BE49-F238E27FC236}">
                <a16:creationId xmlns:a16="http://schemas.microsoft.com/office/drawing/2014/main" id="{8B8A6DB7-8E54-4182-9E74-0791D0F68CDA}"/>
              </a:ext>
            </a:extLst>
          </p:cNvPr>
          <p:cNvSpPr/>
          <p:nvPr/>
        </p:nvSpPr>
        <p:spPr>
          <a:xfrm>
            <a:off x="463972" y="4797152"/>
            <a:ext cx="11103842" cy="1415772"/>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Arial" panose="020B0604020202020204" pitchFamily="34" charset="0"/>
                <a:cs typeface="Arial" panose="020B0604020202020204" pitchFamily="34" charset="0"/>
              </a:rPr>
              <a:t>:</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 TABLE and TRUNCATE TABLE statements on the table do not activate this trigger, because they do not use DELETE.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Dropping a partition does not activate DELETE triggers, either.</a:t>
            </a:r>
          </a:p>
        </p:txBody>
      </p:sp>
      <p:sp>
        <p:nvSpPr>
          <p:cNvPr id="9" name="Rectangle 8">
            <a:extLst>
              <a:ext uri="{FF2B5EF4-FFF2-40B4-BE49-F238E27FC236}">
                <a16:creationId xmlns:a16="http://schemas.microsoft.com/office/drawing/2014/main" id="{3AD3FAF4-D22C-4669-90CE-B70FFE3947F9}"/>
              </a:ext>
            </a:extLst>
          </p:cNvPr>
          <p:cNvSpPr/>
          <p:nvPr/>
        </p:nvSpPr>
        <p:spPr>
          <a:xfrm>
            <a:off x="478582" y="2636912"/>
            <a:ext cx="11089232" cy="1785104"/>
          </a:xfrm>
          <a:prstGeom prst="rect">
            <a:avLst/>
          </a:prstGeom>
        </p:spPr>
        <p:txBody>
          <a:bodyPr wrap="square">
            <a:spAutoFit/>
          </a:bodyPr>
          <a:lstStyle/>
          <a:p>
            <a:pPr algn="just"/>
            <a:r>
              <a:rPr lang="en-IN" b="1" dirty="0">
                <a:latin typeface="Palatino Linotype" panose="02040502050505030304" pitchFamily="18" charset="0"/>
                <a:cs typeface="Arial" panose="020B0604020202020204" pitchFamily="34" charset="0"/>
              </a:rPr>
              <a:t>INSERT</a:t>
            </a:r>
            <a:r>
              <a:rPr lang="en-IN" dirty="0">
                <a:latin typeface="Palatino Linotype" panose="02040502050505030304" pitchFamily="18" charset="0"/>
                <a:cs typeface="Arial" panose="020B0604020202020204" pitchFamily="34" charset="0"/>
              </a:rPr>
              <a:t>: The trigger activates whenever a new row is inserted into the table; for example</a:t>
            </a:r>
            <a:r>
              <a:rPr lang="en-IN" b="1" dirty="0">
                <a:latin typeface="Palatino Linotype" panose="02040502050505030304" pitchFamily="18" charset="0"/>
                <a:cs typeface="Arial" panose="020B0604020202020204" pitchFamily="34" charset="0"/>
              </a:rPr>
              <a:t>, through INSERT statements.</a:t>
            </a:r>
          </a:p>
          <a:p>
            <a:pPr algn="just"/>
            <a:endParaRPr lang="en-IN" sz="1000"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UPDATE</a:t>
            </a:r>
            <a:r>
              <a:rPr lang="en-IN" dirty="0">
                <a:latin typeface="Palatino Linotype" panose="02040502050505030304" pitchFamily="18" charset="0"/>
                <a:cs typeface="Arial" panose="020B0604020202020204" pitchFamily="34" charset="0"/>
              </a:rPr>
              <a:t>: The trigger activates whenever a row is modified; for example, </a:t>
            </a:r>
            <a:r>
              <a:rPr lang="en-IN" b="1" dirty="0">
                <a:latin typeface="Palatino Linotype" panose="02040502050505030304" pitchFamily="18" charset="0"/>
                <a:cs typeface="Arial" panose="020B0604020202020204" pitchFamily="34" charset="0"/>
              </a:rPr>
              <a:t>through UPDATE statements.</a:t>
            </a:r>
          </a:p>
          <a:p>
            <a:pPr algn="just"/>
            <a:endParaRPr lang="en-IN" sz="1000" b="1" dirty="0">
              <a:latin typeface="Palatino Linotype" panose="02040502050505030304" pitchFamily="18" charset="0"/>
              <a:cs typeface="Arial" panose="020B0604020202020204" pitchFamily="34" charset="0"/>
            </a:endParaRPr>
          </a:p>
          <a:p>
            <a:pPr algn="just"/>
            <a:r>
              <a:rPr lang="en-IN" b="1" dirty="0">
                <a:latin typeface="Palatino Linotype" panose="02040502050505030304" pitchFamily="18" charset="0"/>
                <a:cs typeface="Arial" panose="020B0604020202020204" pitchFamily="34" charset="0"/>
              </a:rPr>
              <a:t>DELETE</a:t>
            </a:r>
            <a:r>
              <a:rPr lang="en-IN" dirty="0">
                <a:latin typeface="Palatino Linotype" panose="02040502050505030304" pitchFamily="18" charset="0"/>
                <a:cs typeface="Arial" panose="020B0604020202020204" pitchFamily="34" charset="0"/>
              </a:rPr>
              <a:t>: The trigger activates whenever a row is deleted from the table; for example, </a:t>
            </a:r>
            <a:r>
              <a:rPr lang="en-IN" b="1" dirty="0">
                <a:latin typeface="Palatino Linotype" panose="02040502050505030304" pitchFamily="18" charset="0"/>
                <a:cs typeface="Arial" panose="020B0604020202020204" pitchFamily="34" charset="0"/>
              </a:rPr>
              <a:t>through DELETE and REPLACE statements.</a:t>
            </a:r>
            <a:r>
              <a:rPr lang="en-IN" dirty="0">
                <a:latin typeface="Palatino Linotype" panose="02040502050505030304" pitchFamily="18" charset="0"/>
                <a:cs typeface="Arial" panose="020B0604020202020204" pitchFamily="34" charset="0"/>
              </a:rPr>
              <a:t> </a:t>
            </a:r>
          </a:p>
        </p:txBody>
      </p:sp>
    </p:spTree>
    <p:extLst>
      <p:ext uri="{BB962C8B-B14F-4D97-AF65-F5344CB8AC3E}">
        <p14:creationId xmlns:p14="http://schemas.microsoft.com/office/powerpoint/2010/main" val="272211911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before and after</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90601"/>
            <a:ext cx="11521280" cy="2585323"/>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new and old</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838201"/>
            <a:ext cx="11306224" cy="646331"/>
          </a:xfrm>
          <a:prstGeom prst="rect">
            <a:avLst/>
          </a:prstGeom>
        </p:spPr>
        <p:txBody>
          <a:bodyPr wrap="square">
            <a:spAutoFit/>
          </a:bodyPr>
          <a:lstStyle/>
          <a:p>
            <a:pPr algn="just"/>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keywords enable you to access columns in the rows affected by a trigger. </a:t>
            </a:r>
            <a:r>
              <a:rPr lang="en-IN" b="1" dirty="0">
                <a:latin typeface="Palatino Linotype" panose="02040502050505030304" pitchFamily="18" charset="0"/>
                <a:cs typeface="Arial" panose="020B0604020202020204" pitchFamily="34" charset="0"/>
              </a:rPr>
              <a:t>OLD</a:t>
            </a:r>
            <a:r>
              <a:rPr lang="en-IN" dirty="0">
                <a:latin typeface="Palatino Linotype" panose="02040502050505030304" pitchFamily="18" charset="0"/>
                <a:cs typeface="Arial" panose="020B0604020202020204" pitchFamily="34" charset="0"/>
              </a:rPr>
              <a:t> and </a:t>
            </a:r>
            <a:r>
              <a:rPr lang="en-IN" b="1" dirty="0">
                <a:latin typeface="Palatino Linotype" panose="02040502050505030304" pitchFamily="18" charset="0"/>
                <a:cs typeface="Arial" panose="020B0604020202020204" pitchFamily="34" charset="0"/>
              </a:rPr>
              <a:t>NEW</a:t>
            </a:r>
            <a:r>
              <a:rPr lang="en-IN" dirty="0">
                <a:latin typeface="Palatino Linotype" panose="02040502050505030304" pitchFamily="18" charset="0"/>
                <a:cs typeface="Arial" panose="020B0604020202020204" pitchFamily="34" charset="0"/>
              </a:rPr>
              <a:t> are MySQL extensions to triggers; they are not case sensitive.</a:t>
            </a:r>
            <a:endParaRPr lang="en-US" dirty="0">
              <a:latin typeface="Palatino Linotype" panose="02040502050505030304" pitchFamily="18" charset="0"/>
              <a:cs typeface="Arial" panose="020B0604020202020204" pitchFamily="34" charset="0"/>
            </a:endParaRPr>
          </a:p>
        </p:txBody>
      </p:sp>
      <p:sp>
        <p:nvSpPr>
          <p:cNvPr id="7" name="Rectangle 6"/>
          <p:cNvSpPr/>
          <p:nvPr/>
        </p:nvSpPr>
        <p:spPr>
          <a:xfrm>
            <a:off x="479376" y="1688069"/>
            <a:ext cx="11305256" cy="707886"/>
          </a:xfrm>
          <a:prstGeom prst="rect">
            <a:avLst/>
          </a:prstGeom>
          <a:noFill/>
        </p:spPr>
        <p:txBody>
          <a:bodyPr wrap="square">
            <a:spAutoFit/>
          </a:bodyPr>
          <a:lstStyle/>
          <a:p>
            <a:r>
              <a:rPr lang="en-IN" sz="2000" dirty="0">
                <a:solidFill>
                  <a:schemeClr val="bg2">
                    <a:lumMod val="50000"/>
                  </a:schemeClr>
                </a:solidFill>
                <a:latin typeface="Palatino Linotype" panose="02040502050505030304" pitchFamily="18"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479376" y="2630270"/>
            <a:ext cx="11305256" cy="1446550"/>
          </a:xfrm>
          <a:prstGeom prst="rect">
            <a:avLst/>
          </a:prstGeom>
        </p:spPr>
        <p:txBody>
          <a:bodyPr wrap="square">
            <a:spAutoFit/>
          </a:bodyPr>
          <a:lstStyle/>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INSERT trigger, only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OLD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 DELETE trigger, only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can be used; there is no </a:t>
            </a:r>
            <a:r>
              <a:rPr lang="en-IN" b="1" dirty="0">
                <a:latin typeface="Palatino Linotype" panose="02040502050505030304" pitchFamily="18" charset="0"/>
                <a:cs typeface="Arial" panose="020B0604020202020204" pitchFamily="34" charset="0"/>
              </a:rPr>
              <a:t>NEW </a:t>
            </a:r>
            <a:r>
              <a:rPr lang="en-IN" dirty="0">
                <a:latin typeface="Palatino Linotype" panose="02040502050505030304" pitchFamily="18" charset="0"/>
                <a:cs typeface="Arial" panose="020B0604020202020204" pitchFamily="34" charset="0"/>
              </a:rPr>
              <a:t>row. </a:t>
            </a:r>
          </a:p>
          <a:p>
            <a:pPr marL="285750" indent="-285750" algn="just">
              <a:buFont typeface="Arial" panose="020B0604020202020204" pitchFamily="34" charset="0"/>
              <a:buChar char="•"/>
            </a:pPr>
            <a:endParaRPr lang="en-IN" sz="800" dirty="0">
              <a:latin typeface="Palatino Linotype" panose="02040502050505030304" pitchFamily="18" charset="0"/>
              <a:cs typeface="Arial" panose="020B0604020202020204"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Arial" panose="020B0604020202020204" pitchFamily="34" charset="0"/>
              </a:rPr>
              <a:t>In an UPDATE trigger, you can use </a:t>
            </a:r>
            <a:r>
              <a:rPr lang="en-IN" b="1" dirty="0">
                <a:latin typeface="Palatino Linotype" panose="02040502050505030304" pitchFamily="18" charset="0"/>
                <a:cs typeface="Arial" panose="020B0604020202020204" pitchFamily="34" charset="0"/>
              </a:rPr>
              <a:t>OLD.col_name</a:t>
            </a:r>
            <a:r>
              <a:rPr lang="en-IN" dirty="0">
                <a:latin typeface="Palatino Linotype" panose="02040502050505030304" pitchFamily="18" charset="0"/>
                <a:cs typeface="Arial" panose="020B0604020202020204" pitchFamily="34" charset="0"/>
              </a:rPr>
              <a:t> to refer to the columns of a row before it is updated and </a:t>
            </a:r>
            <a:r>
              <a:rPr lang="en-IN" b="1" dirty="0">
                <a:latin typeface="Palatino Linotype" panose="02040502050505030304" pitchFamily="18" charset="0"/>
                <a:cs typeface="Arial" panose="020B0604020202020204" pitchFamily="34" charset="0"/>
              </a:rPr>
              <a:t>NEW.col_name</a:t>
            </a:r>
            <a:r>
              <a:rPr lang="en-IN" dirty="0">
                <a:latin typeface="Palatino Linotype" panose="02040502050505030304" pitchFamily="18" charset="0"/>
                <a:cs typeface="Arial" panose="020B0604020202020204" pitchFamily="34" charset="0"/>
              </a:rPr>
              <a:t> to refer to the columns of the row after it is updated.</a:t>
            </a:r>
            <a:endParaRPr lang="en-US" dirty="0">
              <a:latin typeface="Palatino Linotype" panose="02040502050505030304" pitchFamily="18" charset="0"/>
              <a:cs typeface="Arial" panose="020B0604020202020204" pitchFamily="34" charset="0"/>
            </a:endParaRPr>
          </a:p>
        </p:txBody>
      </p:sp>
      <p:sp>
        <p:nvSpPr>
          <p:cNvPr id="2" name="Rectangle 1"/>
          <p:cNvSpPr/>
          <p:nvPr/>
        </p:nvSpPr>
        <p:spPr>
          <a:xfrm>
            <a:off x="479376" y="4419601"/>
            <a:ext cx="11305256" cy="1323439"/>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6803460" y="6085821"/>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NOTE</a:t>
            </a:r>
            <a:endParaRPr lang="en-IN" sz="3200" i="1" dirty="0">
              <a:solidFill>
                <a:srgbClr val="FF9900"/>
              </a:solidFill>
              <a:latin typeface="Arial" pitchFamily="34" charset="0"/>
              <a:cs typeface="Arial" pitchFamily="34" charset="0"/>
            </a:endParaRPr>
          </a:p>
        </p:txBody>
      </p:sp>
      <p:sp>
        <p:nvSpPr>
          <p:cNvPr id="5" name="Rectangle 4"/>
          <p:cNvSpPr/>
          <p:nvPr/>
        </p:nvSpPr>
        <p:spPr>
          <a:xfrm>
            <a:off x="119336" y="838200"/>
            <a:ext cx="12072664" cy="646331"/>
          </a:xfrm>
          <a:prstGeom prst="rect">
            <a:avLst/>
          </a:prstGeom>
        </p:spPr>
        <p:txBody>
          <a:bodyPr wrap="square">
            <a:spAutoFit/>
          </a:bodyPr>
          <a:lstStyle/>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The trigger cannot use the </a:t>
            </a:r>
            <a:r>
              <a:rPr lang="en-IN" b="1" i="1" dirty="0">
                <a:latin typeface="Palatino Linotype" panose="02040502050505030304" pitchFamily="18" charset="0"/>
                <a:cs typeface="Arial" panose="020B0604020202020204" pitchFamily="34" charset="0"/>
              </a:rPr>
              <a:t>CALL</a:t>
            </a:r>
            <a:r>
              <a:rPr lang="en-IN" dirty="0">
                <a:latin typeface="Palatino Linotype" panose="02040502050505030304" pitchFamily="18"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trigger </a:t>
            </a:r>
            <a:endParaRPr lang="en-IN" sz="3200" i="1" dirty="0">
              <a:solidFill>
                <a:srgbClr val="FF9900"/>
              </a:solidFill>
              <a:latin typeface="Arial" pitchFamily="34" charset="0"/>
              <a:cs typeface="Arial" pitchFamily="34" charset="0"/>
            </a:endParaRPr>
          </a:p>
        </p:txBody>
      </p:sp>
      <p:sp>
        <p:nvSpPr>
          <p:cNvPr id="9" name="Rectangle 8"/>
          <p:cNvSpPr/>
          <p:nvPr/>
        </p:nvSpPr>
        <p:spPr>
          <a:xfrm>
            <a:off x="591133" y="1881664"/>
            <a:ext cx="11014038"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496221" y="838201"/>
            <a:ext cx="11203935"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591133" y="2648129"/>
            <a:ext cx="11014038"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695400" y="3886201"/>
            <a:ext cx="11004756" cy="923330"/>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 PRN,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
        <p:nvSpPr>
          <p:cNvPr id="6" name="TextBox 5">
            <a:extLst>
              <a:ext uri="{FF2B5EF4-FFF2-40B4-BE49-F238E27FC236}">
                <a16:creationId xmlns:a16="http://schemas.microsoft.com/office/drawing/2014/main" id="{567DFBA1-EB48-9374-3259-4686F132EE49}"/>
              </a:ext>
            </a:extLst>
          </p:cNvPr>
          <p:cNvSpPr txBox="1"/>
          <p:nvPr/>
        </p:nvSpPr>
        <p:spPr>
          <a:xfrm>
            <a:off x="7608168" y="1035886"/>
            <a:ext cx="4487144" cy="1631216"/>
          </a:xfrm>
          <a:prstGeom prst="rect">
            <a:avLst/>
          </a:prstGeom>
          <a:noFill/>
        </p:spPr>
        <p:txBody>
          <a:bodyPr wrap="square">
            <a:spAutoFit/>
          </a:bodyPr>
          <a:lstStyle/>
          <a:p>
            <a:r>
              <a:rPr lang="en-US" sz="2000" b="0" i="0" dirty="0">
                <a:solidFill>
                  <a:srgbClr val="374151"/>
                </a:solidFill>
                <a:effectLst/>
                <a:latin typeface="Palatino Linotype" panose="02040502050505030304" pitchFamily="18" charset="0"/>
              </a:rPr>
              <a:t>Employee ID: An employee ID can be a composite attribute, which is composed of sub-attributes such as department code, job code, and employee number.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Rectangle 7"/>
          <p:cNvSpPr/>
          <p:nvPr/>
        </p:nvSpPr>
        <p:spPr>
          <a:xfrm>
            <a:off x="623392" y="788076"/>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SELECT 'Hello World';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#error</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623392" y="34290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677887"/>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UPDATE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OLD.dname, NEW.dname</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78800" y="4761362"/>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DELETE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OLD.deptno, OLD.dname, OLD.loc, OLD.pwd, now(), user()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478800" y="548680"/>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d1 VALUES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BF3C017-98D1-42FC-9180-E0A00845CAF3}"/>
              </a:ext>
            </a:extLst>
          </p:cNvPr>
          <p:cNvGrpSpPr/>
          <p:nvPr/>
        </p:nvGrpSpPr>
        <p:grpSpPr>
          <a:xfrm>
            <a:off x="133326" y="1474906"/>
            <a:ext cx="11843244" cy="3416320"/>
            <a:chOff x="133326" y="1474906"/>
            <a:chExt cx="11843244" cy="3416320"/>
          </a:xfrm>
        </p:grpSpPr>
        <p:sp>
          <p:nvSpPr>
            <p:cNvPr id="3" name="Rectangle 2"/>
            <p:cNvSpPr/>
            <p:nvPr/>
          </p:nvSpPr>
          <p:spPr>
            <a:xfrm>
              <a:off x="133326" y="1474906"/>
              <a:ext cx="5746650"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066606" y="1474906"/>
              <a:ext cx="5909964"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SELECT COUNT(*) INTO x FROM dept;</a:t>
              </a:r>
            </a:p>
            <a:p>
              <a:pPr marL="273050"/>
              <a:r>
                <a:rPr lang="en-US" dirty="0">
                  <a:latin typeface="Segoe UI Semilight" panose="020B0402040204020203" pitchFamily="34" charset="0"/>
                  <a:cs typeface="Segoe UI Semilight" panose="020B0402040204020203" pitchFamily="34" charset="0"/>
                </a:rPr>
                <a:t>  if x &gt; 4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'error’</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  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77162743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293463-C338-4ED6-BBAC-2AC83CC8E867}"/>
              </a:ext>
            </a:extLst>
          </p:cNvPr>
          <p:cNvGrpSpPr/>
          <p:nvPr/>
        </p:nvGrpSpPr>
        <p:grpSpPr>
          <a:xfrm>
            <a:off x="109292" y="2924944"/>
            <a:ext cx="11963372" cy="2308324"/>
            <a:chOff x="156192" y="1474906"/>
            <a:chExt cx="11916472" cy="2308324"/>
          </a:xfrm>
        </p:grpSpPr>
        <p:sp>
          <p:nvSpPr>
            <p:cNvPr id="3" name="Rectangle 2"/>
            <p:cNvSpPr/>
            <p:nvPr/>
          </p:nvSpPr>
          <p:spPr>
            <a:xfrm>
              <a:off x="156192" y="1474906"/>
              <a:ext cx="610669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BEFORE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2" name="Rectangle 1">
              <a:extLst>
                <a:ext uri="{FF2B5EF4-FFF2-40B4-BE49-F238E27FC236}">
                  <a16:creationId xmlns:a16="http://schemas.microsoft.com/office/drawing/2014/main" id="{1A3A7B6B-591C-4455-8079-F429127ABC83}"/>
                </a:ext>
              </a:extLst>
            </p:cNvPr>
            <p:cNvSpPr/>
            <p:nvPr/>
          </p:nvSpPr>
          <p:spPr>
            <a:xfrm>
              <a:off x="6192094" y="1474906"/>
              <a:ext cx="5880570" cy="230832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a:t>
              </a:r>
              <a:r>
                <a:rPr lang="en-US"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delimiter $$</a:t>
              </a:r>
            </a:p>
            <a:p>
              <a:pPr marL="273050"/>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AFTER INSERT ON</a:t>
              </a:r>
              <a:r>
                <a:rPr lang="en-US" dirty="0">
                  <a:latin typeface="Segoe UI Semilight" panose="020B0402040204020203" pitchFamily="34" charset="0"/>
                  <a:cs typeface="Segoe UI Semilight" panose="020B0402040204020203" pitchFamily="34" charset="0"/>
                </a:rPr>
                <a:t> temp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INSERT INTO temp1 VALUES(NEW.c1);</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grpSp>
      <p:sp>
        <p:nvSpPr>
          <p:cNvPr id="9" name="TextBox 8">
            <a:extLst>
              <a:ext uri="{FF2B5EF4-FFF2-40B4-BE49-F238E27FC236}">
                <a16:creationId xmlns:a16="http://schemas.microsoft.com/office/drawing/2014/main" id="{282BC04E-60FA-4CFD-84B3-21AD84FEF675}"/>
              </a:ext>
            </a:extLst>
          </p:cNvPr>
          <p:cNvSpPr txBox="1"/>
          <p:nvPr/>
        </p:nvSpPr>
        <p:spPr>
          <a:xfrm>
            <a:off x="190224" y="683196"/>
            <a:ext cx="6985895" cy="430887"/>
          </a:xfrm>
          <a:prstGeom prst="rect">
            <a:avLst/>
          </a:prstGeom>
          <a:noFill/>
        </p:spPr>
        <p:txBody>
          <a:bodyPr wrap="square">
            <a:spAutoFit/>
          </a:bodyPr>
          <a:lstStyle/>
          <a:p>
            <a:r>
              <a:rPr lang="en-US" sz="2200" dirty="0">
                <a:solidFill>
                  <a:schemeClr val="accent4">
                    <a:lumMod val="50000"/>
                  </a:schemeClr>
                </a:solidFill>
                <a:latin typeface="arial" panose="020B0604020202020204" pitchFamily="34" charset="0"/>
              </a:rPr>
              <a:t>Difference between BEFORE and AFTER trigger.</a:t>
            </a:r>
            <a:endParaRPr lang="en-IN" sz="2200" dirty="0">
              <a:solidFill>
                <a:schemeClr val="accent4">
                  <a:lumMod val="50000"/>
                </a:schemeClr>
              </a:solidFill>
            </a:endParaRPr>
          </a:p>
        </p:txBody>
      </p:sp>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D44C41F2-17AC-4261-AA8B-0272FE88CC20}"/>
              </a:ext>
            </a:extLst>
          </p:cNvPr>
          <p:cNvSpPr txBox="1"/>
          <p:nvPr/>
        </p:nvSpPr>
        <p:spPr>
          <a:xfrm>
            <a:off x="190224" y="1556792"/>
            <a:ext cx="7345936"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a:t>
            </a:r>
            <a:r>
              <a:rPr lang="en-IN" dirty="0">
                <a:solidFill>
                  <a:srgbClr val="C00000"/>
                </a:solidFill>
                <a:latin typeface="Segoe UI Semilight" panose="020B0402040204020203" pitchFamily="34" charset="0"/>
                <a:cs typeface="Segoe UI Semilight" panose="020B0402040204020203" pitchFamily="34" charset="0"/>
              </a:rPr>
              <a:t>PRIMARY KEY AUTO_INCREMENT</a:t>
            </a:r>
            <a:r>
              <a:rPr lang="en-IN" dirty="0">
                <a:latin typeface="Segoe UI Semilight" panose="020B0402040204020203" pitchFamily="34" charset="0"/>
                <a:cs typeface="Segoe UI Semilight" panose="020B0402040204020203" pitchFamily="34" charset="0"/>
              </a:rPr>
              <a:t>, c2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endParaRPr lang="en-IN" sz="800" dirty="0">
              <a:latin typeface="Segoe UI Semilight" panose="020B0402040204020203" pitchFamily="34" charset="0"/>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TABLE</a:t>
            </a:r>
            <a:r>
              <a:rPr lang="en-IN" dirty="0">
                <a:latin typeface="Segoe UI Semilight" panose="020B0402040204020203" pitchFamily="34" charset="0"/>
                <a:cs typeface="Segoe UI Semilight" panose="020B0402040204020203" pitchFamily="34" charset="0"/>
              </a:rPr>
              <a:t> temp1(c1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p:txBody>
      </p:sp>
      <p:sp>
        <p:nvSpPr>
          <p:cNvPr id="10" name="TextBox 9">
            <a:extLst>
              <a:ext uri="{FF2B5EF4-FFF2-40B4-BE49-F238E27FC236}">
                <a16:creationId xmlns:a16="http://schemas.microsoft.com/office/drawing/2014/main" id="{ED6AB609-4DBC-4041-8E45-D7BB642149F7}"/>
              </a:ext>
            </a:extLst>
          </p:cNvPr>
          <p:cNvSpPr txBox="1"/>
          <p:nvPr/>
        </p:nvSpPr>
        <p:spPr>
          <a:xfrm>
            <a:off x="190224"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
        <p:nvSpPr>
          <p:cNvPr id="11" name="TextBox 10">
            <a:extLst>
              <a:ext uri="{FF2B5EF4-FFF2-40B4-BE49-F238E27FC236}">
                <a16:creationId xmlns:a16="http://schemas.microsoft.com/office/drawing/2014/main" id="{886CB166-697D-4944-9E10-3B12164A2756}"/>
              </a:ext>
            </a:extLst>
          </p:cNvPr>
          <p:cNvSpPr txBox="1"/>
          <p:nvPr/>
        </p:nvSpPr>
        <p:spPr>
          <a:xfrm>
            <a:off x="6209567" y="5647313"/>
            <a:ext cx="3097464"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SELECT </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FROM </a:t>
            </a:r>
            <a:r>
              <a:rPr lang="en-IN" dirty="0">
                <a:latin typeface="Segoe UI Semilight" panose="020B0402040204020203" pitchFamily="34" charset="0"/>
                <a:cs typeface="Segoe UI Semilight" panose="020B0402040204020203" pitchFamily="34" charset="0"/>
              </a:rPr>
              <a:t>temp1;</a:t>
            </a:r>
            <a:r>
              <a:rPr lang="en-US" dirty="0">
                <a:solidFill>
                  <a:srgbClr val="0077AA"/>
                </a:solidFill>
                <a:latin typeface="Segoe UI Semilight" panose="020B0402040204020203" pitchFamily="34" charset="0"/>
                <a:cs typeface="Segoe UI Semilight" panose="020B0402040204020203" pitchFamily="34" charset="0"/>
              </a:rPr>
              <a:t> </a:t>
            </a:r>
            <a:endParaRPr lang="en-IN" dirty="0">
              <a:solidFill>
                <a:srgbClr val="0077AA"/>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7590011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2422043"/>
            <a:ext cx="11089232" cy="42473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dump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NEW.id mod 3;</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if x = 0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disk3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2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disk2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elseif x = 1 then</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disk1 VALUES(NEW.id, NEW.name, NEW.salary, </a:t>
            </a:r>
            <a:r>
              <a:rPr lang="en-IN" dirty="0" err="1">
                <a:latin typeface="Segoe UI Semilight" panose="020B0402040204020203" pitchFamily="34" charset="0"/>
                <a:ea typeface="Segoe UI Symbol" panose="020B0502040204020203" pitchFamily="34" charset="0"/>
                <a:cs typeface="Segoe UI Semilight" panose="020B0402040204020203" pitchFamily="34" charset="0"/>
              </a:rPr>
              <a:t>NEW.isActive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9" name="TextBox 8">
            <a:extLst>
              <a:ext uri="{FF2B5EF4-FFF2-40B4-BE49-F238E27FC236}">
                <a16:creationId xmlns:a16="http://schemas.microsoft.com/office/drawing/2014/main" id="{57FB6DC8-63C9-47B9-9C7C-0EE641AE7636}"/>
              </a:ext>
            </a:extLst>
          </p:cNvPr>
          <p:cNvSpPr txBox="1"/>
          <p:nvPr/>
        </p:nvSpPr>
        <p:spPr>
          <a:xfrm>
            <a:off x="478800" y="727536"/>
            <a:ext cx="1108923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TABLE IF EXISTS </a:t>
            </a:r>
            <a:r>
              <a:rPr lang="en-IN" dirty="0">
                <a:latin typeface="Segoe UI Semilight" panose="020B0402040204020203" pitchFamily="34" charset="0"/>
                <a:cs typeface="Segoe UI Semilight" panose="020B0402040204020203" pitchFamily="34" charset="0"/>
              </a:rPr>
              <a:t>dump, disk1, disk2, disk3;</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dump(id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primary key auto_increment,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disk1(id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disk2(id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CREATE TABLE </a:t>
            </a:r>
            <a:r>
              <a:rPr lang="en-IN" dirty="0">
                <a:latin typeface="Segoe UI Semilight" panose="020B0402040204020203" pitchFamily="34" charset="0"/>
                <a:cs typeface="Segoe UI Semilight" panose="020B0402040204020203" pitchFamily="34" charset="0"/>
              </a:rPr>
              <a:t>disk3(id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name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salary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isActive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351071337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2" name="Rectangle 1"/>
          <p:cNvSpPr/>
          <p:nvPr/>
        </p:nvSpPr>
        <p:spPr>
          <a:xfrm>
            <a:off x="478800" y="2948684"/>
            <a:ext cx="1003203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DATE_FORMAT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a:solidFill>
                  <a:srgbClr val="669900"/>
                </a:solidFill>
                <a:latin typeface="Segoe UI Semilight" panose="020B0402040204020203" pitchFamily="34" charset="0"/>
                <a:cs typeface="Segoe UI Semilight" panose="020B0402040204020203" pitchFamily="34" charset="0"/>
              </a:rPr>
              <a:t>'Wednesday'</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478800" y="585330"/>
            <a:ext cx="100320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AFTER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d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NEW.deptno, NEW.dname, NEW.loc, NEW.pwd,  now</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user</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455761"/>
            <a:ext cx="1087320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NEW.dname = </a:t>
            </a:r>
            <a:r>
              <a:rPr lang="en-IN" dirty="0">
                <a:solidFill>
                  <a:srgbClr val="669900"/>
                </a:solidFill>
                <a:latin typeface="Segoe UI Semilight" panose="020B0402040204020203" pitchFamily="34" charset="0"/>
                <a:cs typeface="Segoe UI Semilight" panose="020B0402040204020203" pitchFamily="34" charset="0"/>
              </a:rPr>
              <a:t>'A'</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NEW.dname = </a:t>
            </a:r>
            <a:r>
              <a:rPr lang="en-IN" dirty="0">
                <a:solidFill>
                  <a:srgbClr val="669900"/>
                </a:solidFill>
                <a:latin typeface="Segoe UI Semilight" panose="020B0402040204020203" pitchFamily="34" charset="0"/>
                <a:cs typeface="Segoe UI Semilight" panose="020B0402040204020203" pitchFamily="34" charset="0"/>
              </a:rPr>
              <a:t>'Apple'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else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'My error message'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a:extLst>
              <a:ext uri="{FF2B5EF4-FFF2-40B4-BE49-F238E27FC236}">
                <a16:creationId xmlns:a16="http://schemas.microsoft.com/office/drawing/2014/main" id="{3667C4A6-9CA5-463F-907A-8BA24251252E}"/>
              </a:ext>
            </a:extLst>
          </p:cNvPr>
          <p:cNvSpPr/>
          <p:nvPr/>
        </p:nvSpPr>
        <p:spPr>
          <a:xfrm>
            <a:off x="479376" y="4149080"/>
            <a:ext cx="1116124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NEW.deptno &lt; 50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department number'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solidFill>
                  <a:srgbClr val="0077AA"/>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1714839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p:cNvSpPr/>
          <p:nvPr/>
        </p:nvSpPr>
        <p:spPr>
          <a:xfrm>
            <a:off x="479376" y="3623609"/>
            <a:ext cx="1116124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&lt;= 0 </a:t>
            </a:r>
            <a:r>
              <a:rPr lang="en-US" dirty="0">
                <a:latin typeface="Segoe UI Semilight" panose="020B0402040204020203" pitchFamily="34" charset="0"/>
                <a:cs typeface="Segoe UI Semilight" panose="020B0402040204020203" pitchFamily="34" charset="0"/>
              </a:rPr>
              <a:t>then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US"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.sal = 25000;</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end</a:t>
            </a:r>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if</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31903" y="4916270"/>
            <a:ext cx="5256585"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479376" y="6265275"/>
            <a:ext cx="9577064"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emp (empno,  ename,  sal,  mgr,  deptno) VALUES(1, ‘ abc',   -10000,  7788, 10);</a:t>
            </a:r>
          </a:p>
        </p:txBody>
      </p:sp>
      <p:sp>
        <p:nvSpPr>
          <p:cNvPr id="9" name="Rectangle 8">
            <a:extLst>
              <a:ext uri="{FF2B5EF4-FFF2-40B4-BE49-F238E27FC236}">
                <a16:creationId xmlns:a16="http://schemas.microsoft.com/office/drawing/2014/main" id="{07A1832A-034E-4739-AE64-A9C8C30F83AD}"/>
              </a:ext>
            </a:extLst>
          </p:cNvPr>
          <p:cNvSpPr/>
          <p:nvPr/>
        </p:nvSpPr>
        <p:spPr>
          <a:xfrm>
            <a:off x="479376" y="620688"/>
            <a:ext cx="11161240" cy="2585323"/>
          </a:xfrm>
          <a:prstGeom prst="rect">
            <a:avLst/>
          </a:prstGeom>
          <a:noFill/>
        </p:spPr>
        <p:txBody>
          <a:bodyPr wrap="square">
            <a:spAutoFit/>
          </a:bodyPr>
          <a:lstStyle/>
          <a:p>
            <a:pPr marL="285750" indent="-285750">
              <a:buFont typeface="Arial" panose="020B0604020202020204" pitchFamily="34" charset="0"/>
              <a:buChar char="•"/>
            </a:pPr>
            <a:r>
              <a:rPr lang="en-IN">
                <a:solidFill>
                  <a:srgbClr val="0077AA"/>
                </a:solidFill>
                <a:latin typeface="Segoe UI Semilight" panose="020B0402040204020203" pitchFamily="34" charset="0"/>
                <a:cs typeface="Segoe UI Semilight" panose="020B0402040204020203" pitchFamily="34" charset="0"/>
              </a:rPr>
              <a:t>DROP TRIGGER IF EXISTS</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a:solidFill>
                  <a:srgbClr val="0077AA"/>
                </a:solidFill>
                <a:latin typeface="Segoe UI Semilight" panose="020B0402040204020203" pitchFamily="34" charset="0"/>
                <a:cs typeface="Segoe UI Semilight" panose="020B0402040204020203" pitchFamily="34" charset="0"/>
              </a:rPr>
              <a:t>CREATE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TRIGGER</a:t>
            </a:r>
            <a:r>
              <a:rPr lang="en-IN">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a:solidFill>
                  <a:srgbClr val="0077AA"/>
                </a:solidFill>
                <a:latin typeface="Segoe UI Semilight" panose="020B0402040204020203" pitchFamily="34" charset="0"/>
                <a:cs typeface="Segoe UI Semilight" panose="020B0402040204020203" pitchFamily="34" charset="0"/>
              </a:rPr>
              <a:t>BEFORE</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INSERT</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ON</a:t>
            </a:r>
            <a:r>
              <a:rPr lang="en-IN">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a:solidFill>
                  <a:srgbClr val="0077AA"/>
                </a:solidFill>
                <a:latin typeface="Segoe UI Semilight" panose="020B0402040204020203" pitchFamily="34" charset="0"/>
                <a:cs typeface="Segoe UI Semilight" panose="020B0402040204020203" pitchFamily="34" charset="0"/>
              </a:rPr>
              <a:t>FOR</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EACH</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rgbClr val="0077AA"/>
                </a:solidFill>
                <a:latin typeface="Segoe UI Semilight" panose="020B0402040204020203" pitchFamily="34" charset="0"/>
                <a:cs typeface="Segoe UI Semilight" panose="020B0402040204020203" pitchFamily="34" charset="0"/>
              </a:rPr>
              <a:t>ROW</a:t>
            </a:r>
          </a:p>
          <a:p>
            <a:pPr marL="261938"/>
            <a:r>
              <a:rPr lang="en-IN">
                <a:solidFill>
                  <a:srgbClr val="0077AA"/>
                </a:solidFill>
                <a:latin typeface="Segoe UI Semilight" panose="020B0402040204020203" pitchFamily="34" charset="0"/>
                <a:cs typeface="Segoe UI Semilight" panose="020B0402040204020203" pitchFamily="34" charset="0"/>
              </a:rPr>
              <a:t>begin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a:latin typeface="Segoe UI Semilight" panose="020B0402040204020203" pitchFamily="34" charset="0"/>
                <a:ea typeface="Segoe UI Symbol" panose="020B0502040204020203" pitchFamily="34" charset="0"/>
                <a:cs typeface="Segoe UI Semilight" panose="020B0402040204020203" pitchFamily="34" charset="0"/>
              </a:rPr>
              <a:t>.deptno &lt; 50 </a:t>
            </a:r>
            <a:r>
              <a:rPr lang="en-IN">
                <a:latin typeface="Segoe UI Semilight" panose="020B0402040204020203" pitchFamily="34" charset="0"/>
                <a:cs typeface="Segoe UI Semilight" panose="020B0402040204020203" pitchFamily="34" charset="0"/>
              </a:rPr>
              <a:t>then</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a:solidFill>
                  <a:srgbClr val="669900"/>
                </a:solidFill>
                <a:latin typeface="Segoe UI Semilight" panose="020B0402040204020203" pitchFamily="34" charset="0"/>
                <a:cs typeface="Segoe UI Semilight" panose="020B0402040204020203" pitchFamily="34" charset="0"/>
              </a:rPr>
              <a:t>'42000'</a:t>
            </a:r>
            <a:r>
              <a:rPr lang="en-IN">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a:solidFill>
                  <a:srgbClr val="669900"/>
                </a:solidFill>
                <a:latin typeface="Segoe UI Semilight" panose="020B0402040204020203" pitchFamily="34" charset="0"/>
                <a:cs typeface="Segoe UI Semilight" panose="020B0402040204020203" pitchFamily="34" charset="0"/>
              </a:rPr>
              <a:t>'Invalid department number'</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end</a:t>
            </a:r>
            <a:r>
              <a:rPr lang="en-IN">
                <a:solidFill>
                  <a:srgbClr val="0077AA"/>
                </a:solidFill>
                <a:latin typeface="Segoe UI Semilight" panose="020B0402040204020203" pitchFamily="34" charset="0"/>
                <a:cs typeface="Segoe UI Semilight" panose="020B0402040204020203" pitchFamily="34" charset="0"/>
              </a:rPr>
              <a:t> </a:t>
            </a:r>
            <a:r>
              <a:rPr lang="en-IN">
                <a:latin typeface="Segoe UI Semilight" panose="020B0402040204020203" pitchFamily="34" charset="0"/>
                <a:cs typeface="Segoe UI Semilight" panose="020B0402040204020203" pitchFamily="34" charset="0"/>
              </a:rPr>
              <a:t>if</a:t>
            </a:r>
            <a:r>
              <a:rPr lang="en-IN">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a:solidFill>
                  <a:srgbClr val="0077AA"/>
                </a:solidFill>
                <a:latin typeface="Segoe UI Semilight" panose="020B0402040204020203" pitchFamily="34" charset="0"/>
                <a:cs typeface="Segoe UI Semilight" panose="020B0402040204020203" pitchFamily="34" charset="0"/>
              </a:rPr>
              <a:t>end</a:t>
            </a:r>
            <a:r>
              <a:rPr lang="en-IN">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092632628"/>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9376" y="605586"/>
            <a:ext cx="1152128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city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msg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(100);</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.c1 &lt;&gt;  </a:t>
            </a:r>
            <a:r>
              <a:rPr lang="en-IN" dirty="0">
                <a:solidFill>
                  <a:srgbClr val="669900"/>
                </a:solidFill>
                <a:latin typeface="Segoe UI Semilight" panose="020B0402040204020203" pitchFamily="34" charset="0"/>
                <a:cs typeface="Segoe UI Semilight" panose="020B0402040204020203" pitchFamily="34" charset="0"/>
              </a:rPr>
              <a:t>'Pune'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msg = </a:t>
            </a:r>
            <a:r>
              <a:rPr lang="en-IN" dirty="0">
                <a:solidFill>
                  <a:srgbClr val="669900"/>
                </a:solidFill>
                <a:latin typeface="Segoe UI Semilight" panose="020B0402040204020203" pitchFamily="34" charset="0"/>
                <a:cs typeface="Segoe UI Semilight" panose="020B0402040204020203" pitchFamily="34" charset="0"/>
              </a:rPr>
              <a:t>'Invalid city name'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msg;</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a:extLst>
              <a:ext uri="{FF2B5EF4-FFF2-40B4-BE49-F238E27FC236}">
                <a16:creationId xmlns:a16="http://schemas.microsoft.com/office/drawing/2014/main" id="{30C44DC3-D275-48FE-8DA2-C2054FE74334}"/>
              </a:ext>
            </a:extLst>
          </p:cNvPr>
          <p:cNvSpPr/>
          <p:nvPr/>
        </p:nvSpPr>
        <p:spPr>
          <a:xfrm>
            <a:off x="479376" y="3919118"/>
            <a:ext cx="11521280"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US" dirty="0">
                <a:solidFill>
                  <a:srgbClr val="0077AA"/>
                </a:solidFill>
                <a:latin typeface="Segoe UI Semilight" panose="020B0402040204020203" pitchFamily="34" charset="0"/>
                <a:cs typeface="Segoe UI Semilight" panose="020B0402040204020203" pitchFamily="34" charset="0"/>
              </a:rPr>
              <a:t>FOR EACH</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   set NEW.dname = upper</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NEW.dname</a:t>
            </a:r>
            <a:r>
              <a:rPr lang="en-US"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endParaRPr lang="en-US" dirty="0">
              <a:latin typeface="Segoe UI Semilight" panose="020B0402040204020203" pitchFamily="34" charset="0"/>
              <a:ea typeface="Segoe UI Symbol" panose="020B0502040204020203" pitchFamily="34" charset="0"/>
              <a:cs typeface="Segoe UI Semilight" panose="020B0402040204020203" pitchFamily="34" charset="0"/>
            </a:endParaRPr>
          </a:p>
          <a:p>
            <a:pPr marL="261938"/>
            <a:r>
              <a:rPr lang="en-US" dirty="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a:extLst>
              <a:ext uri="{FF2B5EF4-FFF2-40B4-BE49-F238E27FC236}">
                <a16:creationId xmlns:a16="http://schemas.microsoft.com/office/drawing/2014/main" id="{5FBEB6CC-5B69-4BBA-AF90-E880A109FB7F}"/>
              </a:ext>
            </a:extLst>
          </p:cNvPr>
          <p:cNvSpPr/>
          <p:nvPr/>
        </p:nvSpPr>
        <p:spPr>
          <a:xfrm>
            <a:off x="767408" y="5965805"/>
            <a:ext cx="4724400" cy="369332"/>
          </a:xfrm>
          <a:prstGeom prst="rect">
            <a:avLst/>
          </a:prstGeom>
        </p:spPr>
        <p:txBody>
          <a:bodyPr wrap="square">
            <a:spAutoFit/>
          </a:bodyPr>
          <a:lstStyle/>
          <a:p>
            <a:r>
              <a:rPr lang="en-US" dirty="0">
                <a:solidFill>
                  <a:schemeClr val="accent5">
                    <a:lumMod val="50000"/>
                  </a:schemeClr>
                </a:solidFill>
                <a:latin typeface="Liberation Mono"/>
              </a:rPr>
              <a:t>mysql&gt;</a:t>
            </a:r>
            <a:r>
              <a:rPr lang="en-US" dirty="0">
                <a:latin typeface="Liberation Mono"/>
              </a:rPr>
              <a:t> INSERT INTO dept VALUES(2, </a:t>
            </a:r>
            <a:r>
              <a:rPr lang="en-US" dirty="0">
                <a:solidFill>
                  <a:srgbClr val="669900"/>
                </a:solidFill>
                <a:latin typeface="Segoe UI Semilight" panose="020B0402040204020203" pitchFamily="34" charset="0"/>
                <a:cs typeface="Segoe UI Semilight" panose="020B0402040204020203" pitchFamily="34" charset="0"/>
              </a:rPr>
              <a:t>'abc'</a:t>
            </a:r>
            <a:r>
              <a:rPr lang="en-US" dirty="0">
                <a:latin typeface="Liberation Mono"/>
              </a:rPr>
              <a:t>, 2, 2);</a:t>
            </a:r>
          </a:p>
        </p:txBody>
      </p:sp>
    </p:spTree>
    <p:extLst>
      <p:ext uri="{BB962C8B-B14F-4D97-AF65-F5344CB8AC3E}">
        <p14:creationId xmlns:p14="http://schemas.microsoft.com/office/powerpoint/2010/main" val="1092632628"/>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p:cNvSpPr/>
          <p:nvPr/>
        </p:nvSpPr>
        <p:spPr>
          <a:xfrm>
            <a:off x="478800" y="3435270"/>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MAX(deptno) + 1 FROM dept</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 = x;</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TextBox 5">
            <a:extLst>
              <a:ext uri="{FF2B5EF4-FFF2-40B4-BE49-F238E27FC236}">
                <a16:creationId xmlns:a16="http://schemas.microsoft.com/office/drawing/2014/main" id="{6345288B-F7CC-4554-903D-B6833EF300A9}"/>
              </a:ext>
            </a:extLst>
          </p:cNvPr>
          <p:cNvSpPr txBox="1"/>
          <p:nvPr/>
        </p:nvSpPr>
        <p:spPr>
          <a:xfrm>
            <a:off x="478800" y="605586"/>
            <a:ext cx="100091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cs typeface="Segoe UI Semilight" panose="020B0402040204020203" pitchFamily="34" charset="0"/>
              </a:rPr>
              <a:t> dept </a:t>
            </a:r>
            <a:r>
              <a:rPr lang="en-IN" dirty="0">
                <a:solidFill>
                  <a:srgbClr val="0077AA"/>
                </a:solidFill>
                <a:latin typeface="Segoe UI Semilight" panose="020B0402040204020203" pitchFamily="34" charset="0"/>
                <a:cs typeface="Segoe UI Semilight" panose="020B0402040204020203" pitchFamily="34" charset="0"/>
              </a:rPr>
              <a:t>FOR</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default 0;</a:t>
            </a:r>
          </a:p>
          <a:p>
            <a:pPr marL="273050"/>
            <a:r>
              <a:rPr lang="en-IN" dirty="0">
                <a:latin typeface="Segoe UI Semilight" panose="020B0402040204020203" pitchFamily="34" charset="0"/>
                <a:cs typeface="Segoe UI Semilight" panose="020B0402040204020203" pitchFamily="34" charset="0"/>
              </a:rPr>
              <a:t>    SELECT MAX(id) + 1 INTO x FROM log;</a:t>
            </a:r>
          </a:p>
          <a:p>
            <a:pPr marL="273050"/>
            <a:r>
              <a:rPr lang="en-IN" dirty="0">
                <a:latin typeface="Segoe UI Semilight" panose="020B0402040204020203" pitchFamily="34" charset="0"/>
                <a:cs typeface="Segoe UI Semilight" panose="020B0402040204020203" pitchFamily="34" charset="0"/>
              </a:rPr>
              <a:t>    INSERT INTO log VALUES</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x, </a:t>
            </a:r>
            <a:r>
              <a:rPr lang="en-IN" dirty="0">
                <a:solidFill>
                  <a:srgbClr val="669900"/>
                </a:solidFill>
                <a:latin typeface="Segoe UI Semilight" panose="020B0402040204020203" pitchFamily="34" charset="0"/>
                <a:cs typeface="Segoe UI Semilight" panose="020B0402040204020203" pitchFamily="34" charset="0"/>
              </a:rPr>
              <a:t>'Data inserted'</a:t>
            </a:r>
            <a:r>
              <a:rPr lang="en-IN" dirty="0">
                <a:latin typeface="Segoe UI Semilight" panose="020B0402040204020203" pitchFamily="34" charset="0"/>
                <a:cs typeface="Segoe UI Semilight" panose="020B0402040204020203" pitchFamily="34" charset="0"/>
              </a:rPr>
              <a:t>, curdate(),curtime(), user()</a:t>
            </a:r>
            <a:r>
              <a:rPr lang="en-IN" dirty="0">
                <a:solidFill>
                  <a:schemeClr val="bg1">
                    <a:lumMod val="50000"/>
                  </a:schemeClr>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389554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335594" y="3723997"/>
            <a:ext cx="105851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IF EXISTS </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triggerName;</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Liberation Mono"/>
              </a:rPr>
              <a:t>tempCustomer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FOR</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EACH</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default 0;</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MAX(CAST(SUBSTR(customerID, 6) </a:t>
            </a:r>
            <a:r>
              <a:rPr lang="en-US" dirty="0">
                <a:latin typeface="Segoe UI Semilight" panose="020B0402040204020203" pitchFamily="34" charset="0"/>
                <a:cs typeface="Segoe UI Semilight" panose="020B0402040204020203" pitchFamily="34" charset="0"/>
              </a:rPr>
              <a:t>AS</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signed)) + 1 </a:t>
            </a:r>
            <a:r>
              <a:rPr lang="en-US" dirty="0">
                <a:latin typeface="Segoe UI Semilight" panose="020B0402040204020203" pitchFamily="34" charset="0"/>
                <a:cs typeface="Segoe UI Semilight" panose="020B0402040204020203" pitchFamily="34" charset="0"/>
              </a:rPr>
              <a:t>INTO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x FR</a:t>
            </a:r>
            <a:r>
              <a:rPr lang="en-US" dirty="0">
                <a:latin typeface="Segoe UI Semilight" panose="020B0402040204020203" pitchFamily="34" charset="0"/>
                <a:cs typeface="Segoe UI Semilight" panose="020B0402040204020203" pitchFamily="34" charset="0"/>
              </a:rPr>
              <a:t>O</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M tempCustomer;</a:t>
            </a:r>
          </a:p>
          <a:p>
            <a:pPr marL="261938"/>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set</a:t>
            </a:r>
            <a:r>
              <a:rPr lang="en-US" dirty="0">
                <a:solidFill>
                  <a:schemeClr val="tx1">
                    <a:lumMod val="95000"/>
                    <a:lumOff val="5000"/>
                  </a:schemeClr>
                </a:solidFill>
                <a:latin typeface="Segoe UI Semilight" panose="020B0402040204020203" pitchFamily="34" charset="0"/>
                <a:cs typeface="Segoe UI Semilight" panose="020B0402040204020203" pitchFamily="34" charset="0"/>
              </a:rPr>
              <a:t> NEW.customerID := concat('Cust-', x);</a:t>
            </a:r>
            <a:endParaRPr lang="en-IN" dirty="0">
              <a:solidFill>
                <a:schemeClr val="tx1">
                  <a:lumMod val="95000"/>
                  <a:lumOff val="5000"/>
                </a:schemeClr>
              </a:solidFill>
              <a:latin typeface="Segoe UI Semilight" panose="020B0402040204020203" pitchFamily="34" charset="0"/>
              <a:cs typeface="Segoe UI Semilight" panose="020B0402040204020203" pitchFamily="34" charset="0"/>
            </a:endParaRP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 $</a:t>
            </a:r>
          </a:p>
          <a:p>
            <a:pPr marL="261938"/>
            <a:r>
              <a:rPr lang="en-IN" dirty="0">
                <a:solidFill>
                  <a:schemeClr val="tx1">
                    <a:lumMod val="95000"/>
                    <a:lumOff val="5000"/>
                  </a:schemeClr>
                </a:solidFill>
                <a:latin typeface="Segoe UI Semilight" panose="020B0402040204020203" pitchFamily="34" charset="0"/>
                <a:cs typeface="Segoe UI Semilight" panose="020B0402040204020203" pitchFamily="34" charset="0"/>
              </a:rPr>
              <a:t>delimiter ;</a:t>
            </a:r>
          </a:p>
        </p:txBody>
      </p:sp>
      <p:sp>
        <p:nvSpPr>
          <p:cNvPr id="9" name="Rectangle 8">
            <a:extLst>
              <a:ext uri="{FF2B5EF4-FFF2-40B4-BE49-F238E27FC236}">
                <a16:creationId xmlns:a16="http://schemas.microsoft.com/office/drawing/2014/main" id="{16C2D93E-389C-479B-B637-C96FB8F04BC8}"/>
              </a:ext>
            </a:extLst>
          </p:cNvPr>
          <p:cNvSpPr/>
          <p:nvPr/>
        </p:nvSpPr>
        <p:spPr>
          <a:xfrm>
            <a:off x="335594" y="332656"/>
            <a:ext cx="3384142" cy="1200329"/>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tempCustomer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customerName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4" name="TextBox 13">
            <a:extLst>
              <a:ext uri="{FF2B5EF4-FFF2-40B4-BE49-F238E27FC236}">
                <a16:creationId xmlns:a16="http://schemas.microsoft.com/office/drawing/2014/main" id="{2409FC44-2E9D-4DF1-9E94-13B80E322985}"/>
              </a:ext>
            </a:extLst>
          </p:cNvPr>
          <p:cNvSpPr txBox="1"/>
          <p:nvPr/>
        </p:nvSpPr>
        <p:spPr>
          <a:xfrm>
            <a:off x="335594" y="1628800"/>
            <a:ext cx="6096000" cy="1754326"/>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cs typeface="Segoe UI Semilight" panose="020B0402040204020203" pitchFamily="34" charset="0"/>
              </a:rPr>
              <a:t>'Cust-1001'</a:t>
            </a:r>
            <a:r>
              <a:rPr lang="en-IN" dirty="0">
                <a:latin typeface="Liberation Mono"/>
              </a:rPr>
              <a:t>, </a:t>
            </a:r>
            <a:r>
              <a:rPr lang="en-IN" dirty="0">
                <a:solidFill>
                  <a:srgbClr val="669900"/>
                </a:solidFill>
                <a:latin typeface="Liberation Mono"/>
                <a:cs typeface="Segoe UI Semilight" panose="020B0402040204020203" pitchFamily="34" charset="0"/>
              </a:rPr>
              <a:t>'saleel'</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'Cust-2001'</a:t>
            </a:r>
            <a:r>
              <a:rPr lang="en-IN" dirty="0">
                <a:latin typeface="Liberation Mono"/>
              </a:rPr>
              <a:t>, </a:t>
            </a:r>
            <a:r>
              <a:rPr lang="en-IN" dirty="0">
                <a:solidFill>
                  <a:srgbClr val="669900"/>
                </a:solidFill>
                <a:latin typeface="Liberation Mono"/>
                <a:cs typeface="Segoe UI Semilight" panose="020B0402040204020203" pitchFamily="34" charset="0"/>
              </a:rPr>
              <a:t>'sharmin'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'Cust-003'</a:t>
            </a:r>
            <a:r>
              <a:rPr lang="en-IN" dirty="0">
                <a:latin typeface="Liberation Mono"/>
              </a:rPr>
              <a:t>, </a:t>
            </a:r>
            <a:r>
              <a:rPr lang="en-IN" dirty="0">
                <a:solidFill>
                  <a:srgbClr val="669900"/>
                </a:solidFill>
                <a:latin typeface="Liberation Mono"/>
                <a:cs typeface="Segoe UI Semilight" panose="020B0402040204020203" pitchFamily="34" charset="0"/>
              </a:rPr>
              <a:t>'ruhan'</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'Cust-0075'</a:t>
            </a:r>
            <a:r>
              <a:rPr lang="en-IN" dirty="0">
                <a:latin typeface="Liberation Mono"/>
              </a:rPr>
              <a:t>, </a:t>
            </a:r>
            <a:r>
              <a:rPr lang="en-IN" dirty="0">
                <a:solidFill>
                  <a:srgbClr val="669900"/>
                </a:solidFill>
                <a:latin typeface="Liberation Mono"/>
                <a:cs typeface="Segoe UI Semilight" panose="020B0402040204020203" pitchFamily="34" charset="0"/>
              </a:rPr>
              <a:t>'sangita'</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'Cust-75'</a:t>
            </a:r>
            <a:r>
              <a:rPr lang="en-IN" dirty="0">
                <a:latin typeface="Liberation Mono"/>
              </a:rPr>
              <a:t>, </a:t>
            </a:r>
            <a:r>
              <a:rPr lang="en-IN" dirty="0">
                <a:solidFill>
                  <a:srgbClr val="669900"/>
                </a:solidFill>
                <a:latin typeface="Liberation Mono"/>
                <a:cs typeface="Segoe UI Semilight" panose="020B0402040204020203" pitchFamily="34" charset="0"/>
              </a:rPr>
              <a:t>'</a:t>
            </a:r>
            <a:r>
              <a:rPr lang="en-IN" dirty="0" err="1">
                <a:solidFill>
                  <a:srgbClr val="669900"/>
                </a:solidFill>
                <a:latin typeface="Liberation Mono"/>
                <a:cs typeface="Segoe UI Semilight" panose="020B0402040204020203" pitchFamily="34" charset="0"/>
              </a:rPr>
              <a:t>bandish</a:t>
            </a:r>
            <a:r>
              <a:rPr lang="en-IN" dirty="0">
                <a:solidFill>
                  <a:srgbClr val="669900"/>
                </a:solidFill>
                <a:latin typeface="Liberation Mono"/>
                <a:cs typeface="Segoe UI Semilight" panose="020B0402040204020203" pitchFamily="34" charset="0"/>
              </a:rPr>
              <a:t>'</a:t>
            </a:r>
            <a:r>
              <a:rPr lang="en-IN" dirty="0">
                <a:solidFill>
                  <a:schemeClr val="bg1">
                    <a:lumMod val="50000"/>
                  </a:schemeClr>
                </a:solidFill>
                <a:latin typeface="Liberation Mono"/>
              </a:rPr>
              <a:t>)</a:t>
            </a:r>
            <a:r>
              <a:rPr lang="en-IN" dirty="0">
                <a:latin typeface="Liberation Mono"/>
              </a:rPr>
              <a:t>;</a:t>
            </a:r>
          </a:p>
          <a:p>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tempCustomer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rPr>
              <a:t>(</a:t>
            </a:r>
            <a:r>
              <a:rPr lang="en-IN" dirty="0">
                <a:solidFill>
                  <a:srgbClr val="669900"/>
                </a:solidFill>
                <a:latin typeface="Liberation Mono"/>
                <a:cs typeface="Segoe UI Semilight" panose="020B0402040204020203" pitchFamily="34" charset="0"/>
              </a:rPr>
              <a:t>'Cust-5'</a:t>
            </a:r>
            <a:r>
              <a:rPr lang="en-IN" dirty="0">
                <a:latin typeface="Liberation Mono"/>
              </a:rPr>
              <a:t>, </a:t>
            </a:r>
            <a:r>
              <a:rPr lang="en-IN" dirty="0">
                <a:solidFill>
                  <a:srgbClr val="669900"/>
                </a:solidFill>
                <a:latin typeface="Liberation Mono"/>
                <a:cs typeface="Segoe UI Semilight" panose="020B0402040204020203" pitchFamily="34" charset="0"/>
              </a:rPr>
              <a:t>'vrushali'</a:t>
            </a:r>
            <a:r>
              <a:rPr lang="en-IN" dirty="0">
                <a:solidFill>
                  <a:schemeClr val="bg1">
                    <a:lumMod val="50000"/>
                  </a:schemeClr>
                </a:solidFill>
                <a:latin typeface="Liberation Mono"/>
              </a:rPr>
              <a:t>)</a:t>
            </a:r>
            <a:r>
              <a:rPr lang="en-IN" dirty="0">
                <a:latin typeface="Liberation Mono"/>
              </a:rPr>
              <a:t>;</a:t>
            </a:r>
          </a:p>
        </p:txBody>
      </p:sp>
      <p:sp>
        <p:nvSpPr>
          <p:cNvPr id="10" name="Rectangle 9">
            <a:extLst>
              <a:ext uri="{FF2B5EF4-FFF2-40B4-BE49-F238E27FC236}">
                <a16:creationId xmlns:a16="http://schemas.microsoft.com/office/drawing/2014/main" id="{A35C84F3-5942-4FDC-80E3-9D486B6FD50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34878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3" name="Rectangle 2"/>
          <p:cNvSpPr/>
          <p:nvPr/>
        </p:nvSpPr>
        <p:spPr>
          <a:xfrm>
            <a:off x="478800" y="584776"/>
            <a:ext cx="11377264"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BEFORE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x = </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SELECT deptno FROM dept WHERE deptno = </a:t>
            </a:r>
            <a:r>
              <a:rPr lang="en-IN" dirty="0">
                <a:solidFill>
                  <a:schemeClr val="tx1">
                    <a:lumMod val="85000"/>
                    <a:lumOff val="15000"/>
                  </a:schemeClr>
                </a:solidFill>
                <a:latin typeface="Segoe UI Semilight" panose="020B0402040204020203" pitchFamily="34" charset="0"/>
                <a:ea typeface="Segoe UI Symbol" panose="020B0502040204020203" pitchFamily="34" charset="0"/>
                <a:cs typeface="Segoe UI Semilight" panose="020B0402040204020203" pitchFamily="34" charset="0"/>
              </a:rPr>
              <a:t>NEW</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.deptno</a:t>
            </a:r>
            <a:r>
              <a:rPr lang="en-IN" dirty="0">
                <a:solidFill>
                  <a:schemeClr val="bg1">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x is null </a:t>
            </a:r>
            <a:r>
              <a:rPr lang="en-IN" dirty="0">
                <a:latin typeface="Segoe UI Semilight" panose="020B0402040204020203" pitchFamily="34" charset="0"/>
                <a:cs typeface="Segoe UI Semilight" panose="020B0402040204020203" pitchFamily="34" charset="0"/>
              </a:rPr>
              <a:t>then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'error’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TextBox 4">
            <a:extLst>
              <a:ext uri="{FF2B5EF4-FFF2-40B4-BE49-F238E27FC236}">
                <a16:creationId xmlns:a16="http://schemas.microsoft.com/office/drawing/2014/main" id="{C882E143-B49B-46DD-BDEE-03ADC4C5798D}"/>
              </a:ext>
            </a:extLst>
          </p:cNvPr>
          <p:cNvSpPr txBox="1"/>
          <p:nvPr/>
        </p:nvSpPr>
        <p:spPr>
          <a:xfrm>
            <a:off x="478800" y="3933056"/>
            <a:ext cx="11377264"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SELECT MAX(deptno)  + 1 INTO x FROM dept;</a:t>
            </a:r>
          </a:p>
          <a:p>
            <a:pPr marL="273050"/>
            <a:r>
              <a:rPr lang="en-IN" dirty="0">
                <a:latin typeface="Segoe UI Semilight" panose="020B0402040204020203" pitchFamily="34" charset="0"/>
                <a:cs typeface="Segoe UI Semilight" panose="020B0402040204020203" pitchFamily="34" charset="0"/>
              </a:rPr>
              <a:t>    set NEW.deptno :=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C583B77F-1010-48DE-B5CC-A778EA82FA26}"/>
              </a:ext>
            </a:extLst>
          </p:cNvPr>
          <p:cNvSpPr txBox="1"/>
          <p:nvPr/>
        </p:nvSpPr>
        <p:spPr>
          <a:xfrm>
            <a:off x="479376" y="584775"/>
            <a:ext cx="8352928"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dept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NEW.dname = TRIM(NEW.dname);</a:t>
            </a:r>
          </a:p>
          <a:p>
            <a:pPr marL="273050"/>
            <a:r>
              <a:rPr lang="en-IN" dirty="0">
                <a:latin typeface="Segoe UI Semilight" panose="020B0402040204020203" pitchFamily="34" charset="0"/>
                <a:cs typeface="Segoe UI Semilight" panose="020B0402040204020203" pitchFamily="34" charset="0"/>
              </a:rPr>
              <a:t>  set NEW.loc = TRIM(NEW.loc);</a:t>
            </a:r>
          </a:p>
          <a:p>
            <a:pPr marL="273050"/>
            <a:r>
              <a:rPr lang="en-IN" dirty="0">
                <a:latin typeface="Segoe UI Semilight" panose="020B0402040204020203" pitchFamily="34" charset="0"/>
                <a:cs typeface="Segoe UI Semilight" panose="020B0402040204020203" pitchFamily="34" charset="0"/>
              </a:rPr>
              <a:t>  set NEW.pwd = TRIM(NEW.pwd);</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707546765"/>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59237"/>
            <a:ext cx="11449848" cy="347787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IF EXISTS </a:t>
            </a:r>
            <a:r>
              <a:rPr lang="en-IN" dirty="0">
                <a:latin typeface="Liberation Mono"/>
                <a:cs typeface="Segoe UI Semilight" panose="020B0402040204020203" pitchFamily="34" charset="0"/>
              </a:rPr>
              <a:t>item;</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rPr>
              <a:t>warehouse;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US" dirty="0">
                <a:latin typeface="Liberation Mono"/>
                <a:cs typeface="Leelawadee UI Semilight" panose="020B0402040204020203" pitchFamily="34" charset="-34"/>
              </a:rPr>
              <a:t>item_in_warehouse</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 IF EXISTS </a:t>
            </a:r>
            <a:r>
              <a:rPr lang="en-IN" dirty="0">
                <a:latin typeface="Liberation Mono"/>
                <a:cs typeface="Segoe UI Semilight" panose="020B0402040204020203" pitchFamily="34" charset="0"/>
              </a:rPr>
              <a:t>item_ordered;</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Segoe UI Semilight" panose="020B0402040204020203" pitchFamily="34" charset="0"/>
              </a:rPr>
              <a:t> item</a:t>
            </a:r>
            <a:r>
              <a:rPr lang="en-IN" dirty="0">
                <a:solidFill>
                  <a:schemeClr val="bg1">
                    <a:lumMod val="50000"/>
                  </a:schemeClr>
                </a:solidFill>
                <a:latin typeface="Liberation Mono"/>
                <a:cs typeface="Segoe UI Semilight" panose="020B0402040204020203" pitchFamily="34" charset="0"/>
              </a:rPr>
              <a:t>(</a:t>
            </a:r>
            <a:r>
              <a:rPr lang="en-IN" dirty="0" err="1">
                <a:latin typeface="Liberation Mono"/>
                <a:cs typeface="Segoe UI Semilight" panose="020B0402040204020203" pitchFamily="34" charset="0"/>
              </a:rPr>
              <a:t>itemid</a:t>
            </a:r>
            <a:r>
              <a:rPr lang="en-IN" dirty="0">
                <a:latin typeface="Liberation Mono"/>
                <a:cs typeface="Segoe UI Semilight" panose="020B0402040204020203" pitchFamily="34" charset="0"/>
              </a:rPr>
              <a:t> </a:t>
            </a:r>
            <a:r>
              <a:rPr lang="en-IN" dirty="0">
                <a:solidFill>
                  <a:srgbClr val="834689"/>
                </a:solidFill>
                <a:latin typeface="Liberation Mono"/>
                <a:cs typeface="Segoe UI Semilight" panose="020B0402040204020203" pitchFamily="34" charset="0"/>
              </a:rPr>
              <a:t>INT</a:t>
            </a:r>
            <a:r>
              <a:rPr lang="en-IN" dirty="0">
                <a:latin typeface="Liberation Mono"/>
                <a:cs typeface="Segoe UI Semilight" panose="020B0402040204020203" pitchFamily="34" charset="0"/>
              </a:rPr>
              <a:t>, itemname </a:t>
            </a:r>
            <a:r>
              <a:rPr lang="en-IN" dirty="0">
                <a:solidFill>
                  <a:srgbClr val="834689"/>
                </a:solidFill>
                <a:latin typeface="Liberation Mono"/>
                <a:cs typeface="Segoe UI Semilight" panose="020B0402040204020203" pitchFamily="34" charset="0"/>
              </a:rPr>
              <a:t>VARCHAR</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20</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endParaRPr lang="en-IN"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 TABLE </a:t>
            </a:r>
            <a:r>
              <a:rPr lang="en-IN" dirty="0">
                <a:latin typeface="Liberation Mono"/>
              </a:rPr>
              <a:t>warehouse</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warehouse_id </a:t>
            </a:r>
            <a:r>
              <a:rPr lang="en-IN" dirty="0">
                <a:solidFill>
                  <a:srgbClr val="834689"/>
                </a:solidFill>
                <a:latin typeface="Liberation Mono"/>
                <a:cs typeface="Leelawadee UI Semilight" panose="020B0402040204020203" pitchFamily="34" charset="-34"/>
              </a:rPr>
              <a:t>INT</a:t>
            </a:r>
            <a:r>
              <a:rPr lang="en-IN" dirty="0">
                <a:latin typeface="Liberation Mono"/>
              </a:rPr>
              <a:t>, warehouse_name </a:t>
            </a:r>
            <a:r>
              <a:rPr lang="en-IN" dirty="0">
                <a:solidFill>
                  <a:srgbClr val="834689"/>
                </a:solidFill>
                <a:latin typeface="Liberation Mono"/>
                <a:cs typeface="Leelawadee UI Semilight" panose="020B0402040204020203" pitchFamily="34" charset="-34"/>
              </a:rPr>
              <a:t>VARCHAR</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255</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 channel_id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CREATE</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item_in_warehouse</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a:t>
            </a:r>
            <a:r>
              <a:rPr lang="en-US" dirty="0">
                <a:solidFill>
                  <a:srgbClr val="C00000"/>
                </a:solidFill>
                <a:latin typeface="Liberation Mono"/>
                <a:cs typeface="Leelawadee UI Semilight" panose="020B0402040204020203" pitchFamily="34" charset="-34"/>
              </a:rPr>
              <a:t>PRIMARY KEY AUTO_INCREMENT</a:t>
            </a:r>
            <a:r>
              <a:rPr lang="en-US" dirty="0">
                <a:latin typeface="Liberation Mono"/>
                <a:cs typeface="Leelawadee UI Semilight" panose="020B0402040204020203" pitchFamily="34" charset="-34"/>
              </a:rPr>
              <a:t>, item_id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warehouse_id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minimum_stock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rol </a:t>
            </a:r>
            <a:r>
              <a:rPr lang="en-IN" dirty="0">
                <a:solidFill>
                  <a:srgbClr val="834689"/>
                </a:solidFill>
                <a:latin typeface="Liberation Mono"/>
                <a:cs typeface="Leelawadee UI Semilight" panose="020B0402040204020203" pitchFamily="34" charset="-34"/>
              </a:rPr>
              <a:t>INT</a:t>
            </a:r>
            <a:r>
              <a:rPr lang="en-US" dirty="0">
                <a:latin typeface="Liberation Mono"/>
                <a:cs typeface="Leelawadee UI Semilight" panose="020B0402040204020203" pitchFamily="34" charset="-34"/>
              </a:rPr>
              <a:t>, stock </a:t>
            </a:r>
            <a:r>
              <a:rPr lang="en-IN" dirty="0">
                <a:solidFill>
                  <a:srgbClr val="834689"/>
                </a:solidFill>
                <a:latin typeface="Liberation Mono"/>
                <a:cs typeface="Leelawadee UI Semilight" panose="020B0402040204020203" pitchFamily="34" charset="-34"/>
              </a:rPr>
              <a:t>INT</a:t>
            </a:r>
            <a:r>
              <a:rPr lang="en-US" dirty="0">
                <a:solidFill>
                  <a:schemeClr val="bg1">
                    <a:lumMod val="50000"/>
                  </a:schemeClr>
                </a:solidFill>
                <a:latin typeface="Liberation Mono"/>
                <a:cs typeface="Leelawadee UI Semilight" panose="020B0402040204020203" pitchFamily="34" charset="-34"/>
              </a:rPr>
              <a:t>)</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CREATE</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TABLE</a:t>
            </a:r>
            <a:r>
              <a:rPr lang="en-IN" dirty="0">
                <a:latin typeface="Liberation Mono"/>
                <a:cs typeface="Leelawadee UI Semilight" panose="020B0402040204020203" pitchFamily="34" charset="-34"/>
              </a:rPr>
              <a:t> item_ordered</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orderID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itemID </a:t>
            </a:r>
            <a:r>
              <a:rPr lang="en-IN" dirty="0">
                <a:solidFill>
                  <a:srgbClr val="834689"/>
                </a:solidFill>
                <a:latin typeface="Liberation Mono"/>
                <a:cs typeface="Leelawadee UI Semilight" panose="020B0402040204020203" pitchFamily="34" charset="-34"/>
              </a:rPr>
              <a:t>INT</a:t>
            </a:r>
            <a:r>
              <a:rPr lang="en-IN" dirty="0">
                <a:latin typeface="Liberation Mono"/>
                <a:cs typeface="Leelawadee UI Semilight" panose="020B0402040204020203" pitchFamily="34" charset="-34"/>
              </a:rPr>
              <a:t>, orderDate </a:t>
            </a:r>
            <a:r>
              <a:rPr lang="en-IN" dirty="0">
                <a:solidFill>
                  <a:srgbClr val="834689"/>
                </a:solidFill>
                <a:latin typeface="Liberation Mono"/>
                <a:cs typeface="Leelawadee UI Semilight" panose="020B0402040204020203" pitchFamily="34" charset="-34"/>
              </a:rPr>
              <a:t>DATE</a:t>
            </a:r>
            <a:r>
              <a:rPr lang="en-IN" dirty="0">
                <a:latin typeface="Liberation Mono"/>
                <a:cs typeface="Leelawadee UI Semilight" panose="020B0402040204020203" pitchFamily="34" charset="-34"/>
              </a:rPr>
              <a:t>, orderTime </a:t>
            </a:r>
            <a:r>
              <a:rPr lang="en-IN" dirty="0">
                <a:solidFill>
                  <a:srgbClr val="834689"/>
                </a:solidFill>
                <a:latin typeface="Liberation Mono"/>
                <a:cs typeface="Leelawadee UI Semilight" panose="020B0402040204020203" pitchFamily="34" charset="-34"/>
              </a:rPr>
              <a:t>TIME</a:t>
            </a:r>
            <a:r>
              <a:rPr lang="en-IN" dirty="0">
                <a:latin typeface="Liberation Mono"/>
                <a:cs typeface="Leelawadee UI Semilight" panose="020B0402040204020203" pitchFamily="34" charset="-34"/>
              </a:rPr>
              <a:t>, qty </a:t>
            </a:r>
            <a:r>
              <a:rPr lang="en-IN" dirty="0">
                <a:solidFill>
                  <a:srgbClr val="834689"/>
                </a:solidFill>
                <a:latin typeface="Liberation Mono"/>
                <a:cs typeface="Leelawadee UI Semilight" panose="020B0402040204020203" pitchFamily="34" charset="-34"/>
              </a:rPr>
              <a:t>INT</a:t>
            </a:r>
            <a:r>
              <a:rPr lang="en-IN" dirty="0">
                <a:solidFill>
                  <a:schemeClr val="bg1">
                    <a:lumMod val="50000"/>
                  </a:schemeClr>
                </a:solidFill>
                <a:latin typeface="Liberation Mono"/>
                <a:cs typeface="Leelawadee UI Semilight" panose="020B0402040204020203" pitchFamily="34" charset="-34"/>
              </a:rPr>
              <a:t>)</a:t>
            </a:r>
            <a:r>
              <a:rPr lang="en-IN" dirty="0">
                <a:latin typeface="Liberation Mono"/>
                <a:cs typeface="Leelawadee UI Semilight" panose="020B0402040204020203" pitchFamily="34" charset="-34"/>
              </a:rPr>
              <a:t>;</a:t>
            </a:r>
          </a:p>
        </p:txBody>
      </p:sp>
      <p:sp>
        <p:nvSpPr>
          <p:cNvPr id="4" name="Rectangle 3">
            <a:extLst>
              <a:ext uri="{FF2B5EF4-FFF2-40B4-BE49-F238E27FC236}">
                <a16:creationId xmlns:a16="http://schemas.microsoft.com/office/drawing/2014/main" id="{61992F61-D3C0-4BE9-9A5C-5D020D9587F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151936527"/>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936000"/>
            <a:ext cx="8352928" cy="397031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1, </a:t>
            </a:r>
            <a:r>
              <a:rPr lang="en-IN" dirty="0">
                <a:solidFill>
                  <a:srgbClr val="669900"/>
                </a:solidFill>
                <a:latin typeface="Liberation Mono"/>
                <a:cs typeface="Segoe UI Semilight" panose="020B0402040204020203" pitchFamily="34" charset="0"/>
              </a:rPr>
              <a:t>'SPORTS</a:t>
            </a:r>
            <a:r>
              <a:rPr lang="en-IN" dirty="0">
                <a:latin typeface="Liberation Mono"/>
                <a:cs typeface="Segoe UI Semilight" panose="020B0402040204020203" pitchFamily="34" charset="0"/>
              </a:rPr>
              <a:t> </a:t>
            </a:r>
            <a:r>
              <a:rPr lang="en-IN" dirty="0">
                <a:solidFill>
                  <a:srgbClr val="669900"/>
                </a:solidFill>
                <a:latin typeface="Liberation Mono"/>
                <a:cs typeface="Segoe UI Semilight" panose="020B0402040204020203" pitchFamily="34" charset="0"/>
              </a:rPr>
              <a:t>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2, </a:t>
            </a:r>
            <a:r>
              <a:rPr lang="en-IN" dirty="0">
                <a:solidFill>
                  <a:srgbClr val="669900"/>
                </a:solidFill>
                <a:latin typeface="Liberation Mono"/>
                <a:cs typeface="Segoe UI Semilight" panose="020B0402040204020203" pitchFamily="34" charset="0"/>
              </a:rPr>
              <a:t>'CASUAL SHOES'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3, </a:t>
            </a:r>
            <a:r>
              <a:rPr lang="en-IN" dirty="0">
                <a:solidFill>
                  <a:srgbClr val="669900"/>
                </a:solidFill>
                <a:latin typeface="Liberation Mono"/>
                <a:cs typeface="Segoe UI Semilight" panose="020B0402040204020203" pitchFamily="34" charset="0"/>
              </a:rPr>
              <a:t>'T-SHIRTS'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4, </a:t>
            </a:r>
            <a:r>
              <a:rPr lang="en-IN" dirty="0">
                <a:solidFill>
                  <a:srgbClr val="669900"/>
                </a:solidFill>
                <a:latin typeface="Liberation Mono"/>
                <a:cs typeface="Segoe UI Semilight" panose="020B0402040204020203" pitchFamily="34" charset="0"/>
              </a:rPr>
              <a:t>'JEANS'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5, </a:t>
            </a:r>
            <a:r>
              <a:rPr lang="en-IN" dirty="0">
                <a:solidFill>
                  <a:srgbClr val="669900"/>
                </a:solidFill>
                <a:latin typeface="Liberation Mono"/>
                <a:cs typeface="Segoe UI Semilight" panose="020B0402040204020203" pitchFamily="34" charset="0"/>
              </a:rPr>
              <a:t>'JACKETS'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6, </a:t>
            </a:r>
            <a:r>
              <a:rPr lang="en-IN" dirty="0">
                <a:solidFill>
                  <a:srgbClr val="669900"/>
                </a:solidFill>
                <a:latin typeface="Liberation Mono"/>
                <a:cs typeface="Segoe UI Semilight" panose="020B0402040204020203" pitchFamily="34" charset="0"/>
              </a:rPr>
              <a:t>'SWEATERS'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Segoe UI Semilight" panose="020B0402040204020203" pitchFamily="34" charset="0"/>
              </a:rPr>
              <a:t> item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7, </a:t>
            </a:r>
            <a:r>
              <a:rPr lang="en-IN" dirty="0">
                <a:solidFill>
                  <a:srgbClr val="669900"/>
                </a:solidFill>
                <a:latin typeface="Liberation Mono"/>
                <a:cs typeface="Segoe UI Semilight" panose="020B0402040204020203" pitchFamily="34" charset="0"/>
              </a:rPr>
              <a:t>'WATCHES’</a:t>
            </a:r>
            <a:r>
              <a:rPr lang="en-IN" dirty="0">
                <a:solidFill>
                  <a:schemeClr val="bg1">
                    <a:lumMod val="50000"/>
                  </a:schemeClr>
                </a:solidFill>
                <a:latin typeface="Liberation Mono"/>
                <a:cs typeface="Segoe UI Semilight" panose="020B0402040204020203" pitchFamily="34" charset="0"/>
              </a:rPr>
              <a:t>)</a:t>
            </a:r>
            <a:r>
              <a:rPr lang="en-IN" dirty="0">
                <a:latin typeface="Liberation Mono"/>
                <a:cs typeface="Segoe UI Semilight" panose="020B0402040204020203" pitchFamily="34" charset="0"/>
              </a:rPr>
              <a:t>;</a:t>
            </a:r>
          </a:p>
          <a:p>
            <a:pPr marL="285750" indent="-285750">
              <a:buFont typeface="Arial" panose="020B0604020202020204" pitchFamily="34" charset="0"/>
              <a:buChar char="•"/>
            </a:pPr>
            <a:endParaRPr lang="en-IN" dirty="0">
              <a:latin typeface="Liberation Mono"/>
              <a:cs typeface="Segoe UI Semilight" panose="020B0402040204020203"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143, </a:t>
            </a:r>
            <a:r>
              <a:rPr lang="en-IN" dirty="0">
                <a:solidFill>
                  <a:srgbClr val="669900"/>
                </a:solidFill>
                <a:latin typeface="Liberation Mono"/>
                <a:cs typeface="Segoe UI Semilight" panose="020B0402040204020203" pitchFamily="34" charset="0"/>
              </a:rPr>
              <a:t>'AC Warehouse'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156, </a:t>
            </a:r>
            <a:r>
              <a:rPr lang="en-IN" dirty="0">
                <a:solidFill>
                  <a:srgbClr val="669900"/>
                </a:solidFill>
                <a:latin typeface="Liberation Mono"/>
                <a:cs typeface="Segoe UI Semilight" panose="020B0402040204020203" pitchFamily="34" charset="0"/>
              </a:rPr>
              <a:t>'National'</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231, </a:t>
            </a:r>
            <a:r>
              <a:rPr lang="en-IN" dirty="0">
                <a:solidFill>
                  <a:srgbClr val="669900"/>
                </a:solidFill>
                <a:latin typeface="Liberation Mono"/>
                <a:cs typeface="Segoe UI Semilight" panose="020B0402040204020203" pitchFamily="34" charset="0"/>
              </a:rPr>
              <a:t>'Global'</a:t>
            </a:r>
            <a:r>
              <a:rPr lang="en-IN" dirty="0">
                <a:latin typeface="Liberation Mono"/>
              </a:rPr>
              <a:t>, 3);</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254, </a:t>
            </a:r>
            <a:r>
              <a:rPr lang="en-IN" dirty="0">
                <a:solidFill>
                  <a:srgbClr val="669900"/>
                </a:solidFill>
                <a:latin typeface="Liberation Mono"/>
                <a:cs typeface="Segoe UI Semilight" panose="020B0402040204020203" pitchFamily="34" charset="0"/>
              </a:rPr>
              <a:t>'NON-STOP'</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321, </a:t>
            </a:r>
            <a:r>
              <a:rPr lang="en-IN" dirty="0">
                <a:solidFill>
                  <a:srgbClr val="669900"/>
                </a:solidFill>
                <a:latin typeface="Liberation Mono"/>
                <a:cs typeface="Segoe UI Semilight" panose="020B0402040204020203" pitchFamily="34" charset="0"/>
              </a:rPr>
              <a:t>'Migrant System'</a:t>
            </a:r>
            <a:r>
              <a:rPr lang="en-IN" dirty="0">
                <a:latin typeface="Liberation Mono"/>
              </a:rPr>
              <a:t>, 2</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Segoe UI Semilight" panose="020B0402040204020203" pitchFamily="34" charset="0"/>
              </a:rPr>
              <a:t> </a:t>
            </a:r>
            <a:r>
              <a:rPr lang="en-IN" dirty="0">
                <a:solidFill>
                  <a:srgbClr val="0077AA"/>
                </a:solidFill>
                <a:latin typeface="Liberation Mono"/>
                <a:cs typeface="Arial" panose="020B0604020202020204" pitchFamily="34" charset="0"/>
              </a:rPr>
              <a:t>INTO</a:t>
            </a:r>
            <a:r>
              <a:rPr lang="en-IN" dirty="0">
                <a:latin typeface="Liberation Mono"/>
              </a:rPr>
              <a:t> warehouse </a:t>
            </a:r>
            <a:r>
              <a:rPr lang="en-IN" dirty="0">
                <a:solidFill>
                  <a:srgbClr val="0077AA"/>
                </a:solidFill>
                <a:latin typeface="Liberation Mono"/>
                <a:cs typeface="Arial" panose="020B0604020202020204" pitchFamily="34" charset="0"/>
              </a:rPr>
              <a:t>VALUES</a:t>
            </a:r>
            <a:r>
              <a:rPr lang="en-IN" dirty="0">
                <a:solidFill>
                  <a:schemeClr val="bg1">
                    <a:lumMod val="50000"/>
                  </a:schemeClr>
                </a:solidFill>
                <a:latin typeface="Liberation Mono"/>
                <a:cs typeface="Segoe UI Semilight" panose="020B0402040204020203" pitchFamily="34" charset="0"/>
              </a:rPr>
              <a:t>( </a:t>
            </a:r>
            <a:r>
              <a:rPr lang="en-IN" dirty="0">
                <a:latin typeface="Liberation Mono"/>
              </a:rPr>
              <a:t>464, </a:t>
            </a:r>
            <a:r>
              <a:rPr lang="en-IN" dirty="0">
                <a:solidFill>
                  <a:srgbClr val="669900"/>
                </a:solidFill>
                <a:latin typeface="Liberation Mono"/>
                <a:cs typeface="Segoe UI Semilight" panose="020B0402040204020203" pitchFamily="34" charset="0"/>
              </a:rPr>
              <a:t>'Blaze'</a:t>
            </a:r>
            <a:r>
              <a:rPr lang="en-IN" dirty="0">
                <a:latin typeface="Liberation Mono"/>
              </a:rPr>
              <a:t>, 1</a:t>
            </a:r>
            <a:r>
              <a:rPr lang="en-IN" dirty="0">
                <a:solidFill>
                  <a:schemeClr val="bg1">
                    <a:lumMod val="50000"/>
                  </a:schemeClr>
                </a:solidFill>
                <a:latin typeface="Liberation Mono"/>
                <a:cs typeface="Segoe UI Semilight" panose="020B0402040204020203" pitchFamily="34" charset="0"/>
              </a:rPr>
              <a:t>)</a:t>
            </a:r>
            <a:r>
              <a:rPr lang="en-IN" dirty="0">
                <a:latin typeface="Liberation Mono"/>
              </a:rPr>
              <a:t>;</a:t>
            </a:r>
          </a:p>
        </p:txBody>
      </p:sp>
      <p:sp>
        <p:nvSpPr>
          <p:cNvPr id="9" name="Rectangle 8">
            <a:extLst>
              <a:ext uri="{FF2B5EF4-FFF2-40B4-BE49-F238E27FC236}">
                <a16:creationId xmlns:a16="http://schemas.microsoft.com/office/drawing/2014/main" id="{57810155-3707-4DF3-9D4F-CC883A912F7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236735897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04D4E37-D7DB-444E-B1D9-311A22A1638A}"/>
              </a:ext>
            </a:extLst>
          </p:cNvPr>
          <p:cNvSpPr txBox="1"/>
          <p:nvPr/>
        </p:nvSpPr>
        <p:spPr>
          <a:xfrm>
            <a:off x="478800" y="682818"/>
            <a:ext cx="11582367" cy="397031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1, 143</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2, 156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5, 254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1, 156</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7, 464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5, 464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4, 321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3, 464</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 INTO </a:t>
            </a:r>
            <a:r>
              <a:rPr lang="en-US" dirty="0">
                <a:latin typeface="Liberation Mono"/>
              </a:rPr>
              <a:t>item_in_warehouse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item_id, warehouse_id</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6, 231</a:t>
            </a:r>
            <a:r>
              <a:rPr lang="en-US" dirty="0">
                <a:solidFill>
                  <a:schemeClr val="bg1">
                    <a:lumMod val="50000"/>
                  </a:schemeClr>
                </a:solidFill>
                <a:latin typeface="Liberation Mono"/>
                <a:cs typeface="Segoe UI Semilight" panose="020B0402040204020203" pitchFamily="34" charset="0"/>
              </a:rPr>
              <a:t>)</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16ACC886-76E2-44F9-9C25-2CF3E9F52C29}"/>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375101055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84776"/>
            <a:ext cx="9793088" cy="369331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insert_in_item_ordered;</a:t>
            </a:r>
          </a:p>
          <a:p>
            <a:pPr marL="273050"/>
            <a:r>
              <a:rPr lang="en-US"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insert_in_item_ordered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item_ordered </a:t>
            </a:r>
            <a:r>
              <a:rPr lang="en-US" dirty="0">
                <a:solidFill>
                  <a:srgbClr val="0077AA"/>
                </a:solidFill>
                <a:latin typeface="Segoe UI Semilight" panose="020B0402040204020203" pitchFamily="34" charset="0"/>
                <a:cs typeface="Segoe UI Semilight" panose="020B0402040204020203" pitchFamily="34" charset="0"/>
              </a:rPr>
              <a:t>FOR EACH ROW</a:t>
            </a:r>
          </a:p>
          <a:p>
            <a:pPr marL="273050"/>
            <a:r>
              <a:rPr lang="en-US" dirty="0">
                <a:solidFill>
                  <a:srgbClr val="0077AA"/>
                </a:solidFill>
                <a:latin typeface="Segoe UI Semilight" panose="020B0402040204020203" pitchFamily="34" charset="0"/>
                <a:cs typeface="Segoe UI Semilight" panose="020B0402040204020203" pitchFamily="34" charset="0"/>
              </a:rPr>
              <a:t>begin</a:t>
            </a:r>
          </a:p>
          <a:p>
            <a:pPr marL="273050"/>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INT</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  set NEW.orderDate := current_date();</a:t>
            </a:r>
          </a:p>
          <a:p>
            <a:pPr marL="273050"/>
            <a:r>
              <a:rPr lang="en-US" dirty="0">
                <a:latin typeface="Segoe UI Semilight" panose="020B0402040204020203" pitchFamily="34" charset="0"/>
                <a:cs typeface="Segoe UI Semilight" panose="020B0402040204020203" pitchFamily="34" charset="0"/>
              </a:rPr>
              <a:t>  set NEW.orderTime := current_time();</a:t>
            </a:r>
          </a:p>
          <a:p>
            <a:pPr marL="273050"/>
            <a:r>
              <a:rPr lang="en-US" dirty="0">
                <a:latin typeface="Segoe UI Semilight" panose="020B0402040204020203" pitchFamily="34" charset="0"/>
                <a:cs typeface="Segoe UI Semilight" panose="020B0402040204020203" pitchFamily="34" charset="0"/>
              </a:rPr>
              <a:t>  SELECT itemID INTO x FROM item WHERE itemID = NEW.itemID;</a:t>
            </a:r>
          </a:p>
          <a:p>
            <a:pPr marL="273050"/>
            <a:r>
              <a:rPr lang="en-US" dirty="0">
                <a:latin typeface="Segoe UI Semilight" panose="020B0402040204020203" pitchFamily="34" charset="0"/>
                <a:cs typeface="Segoe UI Semilight" panose="020B0402040204020203" pitchFamily="34" charset="0"/>
              </a:rPr>
              <a:t>  if x is null then</a:t>
            </a:r>
          </a:p>
          <a:p>
            <a:pPr marL="273050"/>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"Item not found in item table!"</a:t>
            </a:r>
            <a:r>
              <a:rPr lang="en-US" dirty="0">
                <a:latin typeface="Segoe UI Semilight" panose="020B0402040204020203" pitchFamily="34" charset="0"/>
                <a:cs typeface="Segoe UI Semilight" panose="020B0402040204020203" pitchFamily="34" charset="0"/>
              </a:rPr>
              <a:t>;</a:t>
            </a:r>
          </a:p>
          <a:p>
            <a:pPr marL="273050"/>
            <a:r>
              <a:rPr lang="en-US" dirty="0">
                <a:latin typeface="Segoe UI Semilight" panose="020B0402040204020203" pitchFamily="34" charset="0"/>
                <a:cs typeface="Segoe UI Semilight" panose="020B0402040204020203" pitchFamily="34" charset="0"/>
              </a:rPr>
              <a:t>end if;</a:t>
            </a:r>
          </a:p>
          <a:p>
            <a:pPr marL="273050"/>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73050"/>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37C7D726-9A13-4D3D-BF6F-B0BF701C1EDF}"/>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410068170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9376" y="573629"/>
            <a:ext cx="1166529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err="1">
                <a:latin typeface="Segoe UI Semilight" panose="020B0402040204020203" pitchFamily="34" charset="0"/>
                <a:cs typeface="Segoe UI Semilight" panose="020B0402040204020203" pitchFamily="34" charset="0"/>
              </a:rPr>
              <a:t>itemid_primarykey</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AFTER INSERT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declare x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SELECT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INTO x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a:t>
            </a:r>
            <a:r>
              <a:rPr lang="en-IN" dirty="0" err="1">
                <a:latin typeface="Segoe UI Semilight" panose="020B0402040204020203" pitchFamily="34" charset="0"/>
                <a:cs typeface="Segoe UI Semilight" panose="020B0402040204020203" pitchFamily="34" charset="0"/>
              </a:rPr>
              <a:t>NEW.itemid</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if x is null then</a:t>
            </a:r>
          </a:p>
          <a:p>
            <a:pPr marL="261938"/>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'itemid already present, cannot insert duplicate </a:t>
            </a:r>
            <a:r>
              <a:rPr lang="en-IN" dirty="0" err="1">
                <a:solidFill>
                  <a:srgbClr val="669900"/>
                </a:solidFill>
                <a:latin typeface="Segoe UI Semilight" panose="020B0402040204020203" pitchFamily="34" charset="0"/>
                <a:cs typeface="Segoe UI Semilight" panose="020B0402040204020203" pitchFamily="34" charset="0"/>
              </a:rPr>
              <a:t>itemid</a:t>
            </a:r>
            <a:r>
              <a:rPr lang="en-IN" dirty="0">
                <a:solidFill>
                  <a:srgbClr val="669900"/>
                </a:solidFill>
                <a:latin typeface="Segoe UI Semilight" panose="020B0402040204020203" pitchFamily="34" charset="0"/>
                <a:cs typeface="Segoe UI Semilight" panose="020B0402040204020203" pitchFamily="34" charset="0"/>
              </a:rPr>
              <a:t>.'</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61938"/>
            <a:r>
              <a:rPr lang="en-IN" dirty="0">
                <a:latin typeface="Segoe UI Semilight" panose="020B04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9CEA5C6-2E3E-4698-95E3-B732D8FCC3FD}"/>
              </a:ext>
            </a:extLst>
          </p:cNvPr>
          <p:cNvSpPr txBox="1"/>
          <p:nvPr/>
        </p:nvSpPr>
        <p:spPr>
          <a:xfrm>
            <a:off x="479376" y="4005064"/>
            <a:ext cx="110892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readOnlyItemName;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readOnlyItemName </a:t>
            </a:r>
            <a:r>
              <a:rPr lang="en-IN" dirty="0">
                <a:solidFill>
                  <a:srgbClr val="0077AA"/>
                </a:solidFill>
                <a:latin typeface="Segoe UI Semilight" panose="020B0402040204020203" pitchFamily="34" charset="0"/>
                <a:cs typeface="Segoe UI Semilight" panose="020B0402040204020203" pitchFamily="34" charset="0"/>
              </a:rPr>
              <a:t>AFTER UPDATE ON </a:t>
            </a:r>
            <a:r>
              <a:rPr lang="en-IN" dirty="0">
                <a:latin typeface="Segoe UI Semilight" panose="020B0402040204020203" pitchFamily="34" charset="0"/>
                <a:cs typeface="Segoe UI Semilight" panose="020B0402040204020203" pitchFamily="34" charset="0"/>
              </a:rPr>
              <a:t>item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 </a:t>
            </a:r>
            <a:r>
              <a:rPr lang="en-IN" dirty="0">
                <a:latin typeface="Segoe UI Semilight" panose="020B0402040204020203" pitchFamily="34" charset="0"/>
                <a:cs typeface="Segoe UI Semilight" panose="020B0402040204020203" pitchFamily="34" charset="0"/>
              </a:rPr>
              <a:t>set message_text = </a:t>
            </a:r>
            <a:r>
              <a:rPr lang="en-IN" dirty="0">
                <a:solidFill>
                  <a:srgbClr val="669900"/>
                </a:solidFill>
                <a:latin typeface="Segoe UI Semilight" panose="020B0402040204020203" pitchFamily="34" charset="0"/>
                <a:cs typeface="Segoe UI Semilight" panose="020B0402040204020203" pitchFamily="34" charset="0"/>
              </a:rPr>
              <a:t>'Product name is read-only and it can not be changed.'</a:t>
            </a:r>
            <a:r>
              <a:rPr lang="en-IN" dirty="0">
                <a:latin typeface="Segoe UI Semilight" panose="020B0402040204020203" pitchFamily="34" charset="0"/>
                <a:cs typeface="Segoe UI Semilight" panose="020B0402040204020203" pitchFamily="34" charset="0"/>
              </a:rPr>
              <a:t>;</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
        <p:nvSpPr>
          <p:cNvPr id="7" name="Rectangle 6">
            <a:extLst>
              <a:ext uri="{FF2B5EF4-FFF2-40B4-BE49-F238E27FC236}">
                <a16:creationId xmlns:a16="http://schemas.microsoft.com/office/drawing/2014/main" id="{2D208877-6FD4-4CCD-A97A-885D95EA2D56}"/>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991331016"/>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233824" cy="452431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insert_item_in_warehouse;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a:t>
            </a:r>
            <a:r>
              <a:rPr lang="en-IN" dirty="0">
                <a:latin typeface="Segoe UI Semilight" panose="020B0402040204020203" pitchFamily="34" charset="0"/>
                <a:cs typeface="Segoe UI Semilight" panose="020B0402040204020203" pitchFamily="34" charset="0"/>
              </a:rPr>
              <a:t> insert_item_in_warehouse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declare itemNotFound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declare warehouseNotFound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 default True;</a:t>
            </a:r>
          </a:p>
          <a:p>
            <a:pPr marL="273050"/>
            <a:r>
              <a:rPr lang="en-IN" dirty="0">
                <a:latin typeface="Segoe UI Semilight" panose="020B0402040204020203" pitchFamily="34" charset="0"/>
                <a:cs typeface="Segoe UI Semilight" panose="020B0402040204020203" pitchFamily="34" charset="0"/>
              </a:rPr>
              <a:t>   SELECT False INTO warehouseNotFound FROM item WHERE </a:t>
            </a:r>
            <a:r>
              <a:rPr lang="en-IN" dirty="0" err="1">
                <a:latin typeface="Segoe UI Semilight" panose="020B0402040204020203" pitchFamily="34" charset="0"/>
                <a:cs typeface="Segoe UI Semilight" panose="020B0402040204020203" pitchFamily="34" charset="0"/>
              </a:rPr>
              <a:t>itemid</a:t>
            </a:r>
            <a:r>
              <a:rPr lang="en-IN" dirty="0">
                <a:latin typeface="Segoe UI Semilight" panose="020B0402040204020203" pitchFamily="34" charset="0"/>
                <a:cs typeface="Segoe UI Semilight" panose="020B0402040204020203" pitchFamily="34" charset="0"/>
              </a:rPr>
              <a:t> = NEW.item_id;</a:t>
            </a:r>
          </a:p>
          <a:p>
            <a:pPr marL="273050"/>
            <a:r>
              <a:rPr lang="en-IN" dirty="0">
                <a:latin typeface="Segoe UI Semilight" panose="020B0402040204020203" pitchFamily="34" charset="0"/>
                <a:cs typeface="Segoe UI Semilight" panose="020B0402040204020203" pitchFamily="34" charset="0"/>
              </a:rPr>
              <a:t>   SELECT False INTO warehouseFound FROM warehouse WHERE warehouse_id = NEW.warehouse_id;</a:t>
            </a:r>
          </a:p>
          <a:p>
            <a:pPr marL="273050"/>
            <a:r>
              <a:rPr lang="en-IN" dirty="0">
                <a:latin typeface="Segoe UI Semilight" panose="020B0402040204020203" pitchFamily="34" charset="0"/>
                <a:cs typeface="Segoe UI Semilight" panose="020B0402040204020203" pitchFamily="34" charset="0"/>
              </a:rPr>
              <a:t>   if itemNotFound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'Item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latin typeface="Segoe UI Semilight" panose="020B0402040204020203" pitchFamily="34" charset="0"/>
                <a:cs typeface="Segoe UI Semilight" panose="020B0402040204020203" pitchFamily="34" charset="0"/>
              </a:rPr>
              <a:t>   if warehouseNotFound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'Warehouse not found!’</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7364669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556910-198E-4D67-805F-1BE1C7E6CC8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440A4DFC-C86F-4349-A30F-6755D7B4E3C5}"/>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Item, </a:t>
            </a:r>
            <a:r>
              <a:rPr lang="en-IN" sz="3200" i="1" dirty="0">
                <a:solidFill>
                  <a:schemeClr val="bg1">
                    <a:lumMod val="65000"/>
                  </a:schemeClr>
                </a:solidFill>
                <a:latin typeface="Arial" pitchFamily="34" charset="0"/>
                <a:cs typeface="Arial" pitchFamily="34" charset="0"/>
              </a:rPr>
              <a:t>warehouse</a:t>
            </a:r>
            <a:r>
              <a:rPr lang="en-IN" sz="3200" dirty="0">
                <a:latin typeface="Liberation Mono"/>
              </a:rPr>
              <a:t> </a:t>
            </a:r>
            <a:r>
              <a:rPr lang="en-IN" sz="3200" i="1" dirty="0">
                <a:solidFill>
                  <a:schemeClr val="bg1">
                    <a:lumMod val="65000"/>
                  </a:schemeClr>
                </a:solidFill>
                <a:latin typeface="Arial" pitchFamily="34" charset="0"/>
                <a:cs typeface="Arial" pitchFamily="34" charset="0"/>
              </a:rPr>
              <a:t>,</a:t>
            </a:r>
            <a:r>
              <a:rPr lang="en-IN" sz="3200" dirty="0">
                <a:latin typeface="Liberation Mono"/>
              </a:rPr>
              <a:t> </a:t>
            </a:r>
            <a:r>
              <a:rPr lang="en-US" sz="3200" i="1" dirty="0">
                <a:solidFill>
                  <a:schemeClr val="bg1">
                    <a:lumMod val="65000"/>
                  </a:schemeClr>
                </a:solidFill>
                <a:latin typeface="Arial" pitchFamily="34" charset="0"/>
                <a:cs typeface="Arial" pitchFamily="34" charset="0"/>
              </a:rPr>
              <a:t>item_ordered, …</a:t>
            </a:r>
            <a:endParaRPr lang="en-IN" sz="3200" i="1" dirty="0">
              <a:solidFill>
                <a:schemeClr val="bg1">
                  <a:lumMod val="65000"/>
                </a:schemeClr>
              </a:solidFill>
              <a:latin typeface="Arial" pitchFamily="34" charset="0"/>
              <a:cs typeface="Arial" pitchFamily="34" charset="0"/>
            </a:endParaRPr>
          </a:p>
        </p:txBody>
      </p:sp>
      <p:sp>
        <p:nvSpPr>
          <p:cNvPr id="5" name="TextBox 4">
            <a:extLst>
              <a:ext uri="{FF2B5EF4-FFF2-40B4-BE49-F238E27FC236}">
                <a16:creationId xmlns:a16="http://schemas.microsoft.com/office/drawing/2014/main" id="{FBDD2534-BE8F-421F-86AE-6CF5065482DD}"/>
              </a:ext>
            </a:extLst>
          </p:cNvPr>
          <p:cNvSpPr txBox="1"/>
          <p:nvPr/>
        </p:nvSpPr>
        <p:spPr>
          <a:xfrm>
            <a:off x="478800" y="616034"/>
            <a:ext cx="11665296" cy="3416320"/>
          </a:xfrm>
          <a:prstGeom prst="rect">
            <a:avLst/>
          </a:prstGeom>
          <a:noFill/>
        </p:spPr>
        <p:txBody>
          <a:bodyPr wrap="square">
            <a:spAutoFit/>
          </a:bodyPr>
          <a:lstStyle/>
          <a:p>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cs typeface="Segoe UI Semilight" panose="020B0402040204020203" pitchFamily="34" charset="0"/>
              </a:rPr>
              <a:t>calculate_minimum_stock_ROL;</a:t>
            </a:r>
          </a:p>
          <a:p>
            <a:r>
              <a:rPr lang="en-IN" dirty="0">
                <a:latin typeface="Segoe UI Semilight" panose="020B0402040204020203" pitchFamily="34" charset="0"/>
                <a:cs typeface="Segoe UI Semilight" panose="020B0402040204020203" pitchFamily="34" charset="0"/>
              </a:rPr>
              <a:t>delimiter $$</a:t>
            </a:r>
          </a:p>
          <a:p>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calculate_minimum_stock_ROL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item_in_warehouse </a:t>
            </a:r>
            <a:r>
              <a:rPr lang="en-IN" dirty="0">
                <a:solidFill>
                  <a:srgbClr val="0077AA"/>
                </a:solidFill>
                <a:latin typeface="Segoe UI Semilight" panose="020B0402040204020203" pitchFamily="34" charset="0"/>
                <a:cs typeface="Segoe UI Semilight" panose="020B0402040204020203" pitchFamily="34" charset="0"/>
              </a:rPr>
              <a:t>FOR EACH ROW</a:t>
            </a:r>
          </a:p>
          <a:p>
            <a:r>
              <a:rPr lang="en-IN" dirty="0">
                <a:solidFill>
                  <a:srgbClr val="0077AA"/>
                </a:solidFill>
                <a:latin typeface="Segoe UI Semilight" panose="020B0402040204020203" pitchFamily="34" charset="0"/>
                <a:cs typeface="Segoe UI Semilight" panose="020B0402040204020203" pitchFamily="34" charset="0"/>
              </a:rPr>
              <a:t>begin</a:t>
            </a:r>
          </a:p>
          <a:p>
            <a:r>
              <a:rPr lang="en-IN" dirty="0">
                <a:latin typeface="Segoe UI Semilight" panose="020B0402040204020203" pitchFamily="34" charset="0"/>
                <a:cs typeface="Segoe UI Semilight" panose="020B0402040204020203" pitchFamily="34" charset="0"/>
              </a:rPr>
              <a:t>    declare _minimum_stock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declare _ROL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a:t>
            </a:r>
          </a:p>
          <a:p>
            <a:r>
              <a:rPr lang="en-IN" dirty="0">
                <a:latin typeface="Segoe UI Semilight" panose="020B0402040204020203" pitchFamily="34" charset="0"/>
                <a:cs typeface="Segoe UI Semilight" panose="020B0402040204020203" pitchFamily="34" charset="0"/>
              </a:rPr>
              <a:t>    set _minimum_stock := NEW.stock / 2;</a:t>
            </a:r>
          </a:p>
          <a:p>
            <a:r>
              <a:rPr lang="en-IN" dirty="0">
                <a:latin typeface="Segoe UI Semilight" panose="020B0402040204020203" pitchFamily="34" charset="0"/>
                <a:cs typeface="Segoe UI Semilight" panose="020B0402040204020203" pitchFamily="34" charset="0"/>
              </a:rPr>
              <a:t>    set _ROL := _minimum_stock * .25;</a:t>
            </a:r>
          </a:p>
          <a:p>
            <a:r>
              <a:rPr lang="en-IN" dirty="0">
                <a:latin typeface="Segoe UI Semilight" panose="020B0402040204020203" pitchFamily="34" charset="0"/>
                <a:cs typeface="Segoe UI Semilight" panose="020B0402040204020203" pitchFamily="34" charset="0"/>
              </a:rPr>
              <a:t>    set NEW.minimum_stock := _minimum_stock;</a:t>
            </a:r>
          </a:p>
          <a:p>
            <a:r>
              <a:rPr lang="en-IN" dirty="0">
                <a:latin typeface="Segoe UI Semilight" panose="020B0402040204020203" pitchFamily="34" charset="0"/>
                <a:cs typeface="Segoe UI Semilight" panose="020B0402040204020203" pitchFamily="34" charset="0"/>
              </a:rPr>
              <a:t>    set NEW.ROL := _ROL;</a:t>
            </a:r>
          </a:p>
          <a:p>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   </a:t>
            </a:r>
          </a:p>
          <a:p>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1087009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a:t>
            </a:r>
            <a:r>
              <a:rPr lang="en-IN" dirty="0">
                <a:solidFill>
                  <a:schemeClr val="bg1">
                    <a:lumMod val="50000"/>
                  </a:schemeClr>
                </a:solidFill>
                <a:latin typeface="Palatino Linotype" panose="02040502050505030304" pitchFamily="18" charset="0"/>
              </a:rPr>
              <a:t>. . .</a:t>
            </a:r>
            <a:r>
              <a:rPr lang="en-IN" dirty="0">
                <a:latin typeface="Palatino Linotype" panose="02040502050505030304" pitchFamily="18" charset="0"/>
              </a:rPr>
              <a:t>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DD7F1C-C3CE-43C0-9885-47E8B533DF48}"/>
              </a:ext>
            </a:extLst>
          </p:cNvPr>
          <p:cNvSpPr txBox="1"/>
          <p:nvPr/>
        </p:nvSpPr>
        <p:spPr>
          <a:xfrm>
            <a:off x="478800" y="936000"/>
            <a:ext cx="11665296"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DROP TABLE IF EXISTS </a:t>
            </a:r>
            <a:r>
              <a:rPr lang="en-US" dirty="0">
                <a:latin typeface="Liberation Mono"/>
                <a:cs typeface="Segoe UI Semilight" panose="020B0402040204020203" pitchFamily="34" charset="0"/>
              </a:rPr>
              <a:t>customer_Account;</a:t>
            </a:r>
          </a:p>
          <a:p>
            <a:endParaRPr lang="en-US" dirty="0">
              <a:latin typeface="Liberation Mono"/>
              <a:cs typeface="Segoe UI Semilight" panose="020B0402040204020203" pitchFamily="34" charset="0"/>
            </a:endParaRPr>
          </a:p>
          <a:p>
            <a:pPr marL="285750" indent="-285750">
              <a:buFont typeface="Arial" panose="020B0604020202020204" pitchFamily="34" charset="0"/>
              <a:buChar char="•"/>
            </a:pPr>
            <a:r>
              <a:rPr lang="en-US" dirty="0">
                <a:solidFill>
                  <a:srgbClr val="0077AA"/>
                </a:solidFill>
                <a:latin typeface="Liberation Mono"/>
                <a:cs typeface="Segoe UI Semilight" panose="020B0402040204020203" pitchFamily="34" charset="0"/>
              </a:rPr>
              <a:t>CREATE</a:t>
            </a:r>
            <a:r>
              <a:rPr lang="en-US" dirty="0">
                <a:latin typeface="Liberation Mono"/>
                <a:cs typeface="Segoe UI Semilight" panose="020B0402040204020203" pitchFamily="34" charset="0"/>
              </a:rPr>
              <a:t> </a:t>
            </a:r>
            <a:r>
              <a:rPr lang="en-US" dirty="0">
                <a:solidFill>
                  <a:srgbClr val="0077AA"/>
                </a:solidFill>
                <a:latin typeface="Liberation Mono"/>
                <a:cs typeface="Segoe UI Semilight" panose="020B0402040204020203" pitchFamily="34" charset="0"/>
              </a:rPr>
              <a:t>TABLE</a:t>
            </a:r>
            <a:r>
              <a:rPr lang="en-US" dirty="0">
                <a:latin typeface="Liberation Mono"/>
                <a:cs typeface="Segoe UI Semilight" panose="020B0402040204020203" pitchFamily="34" charset="0"/>
              </a:rPr>
              <a:t> customer_Account </a:t>
            </a:r>
            <a:r>
              <a:rPr lang="en-US" dirty="0">
                <a:solidFill>
                  <a:schemeClr val="bg1">
                    <a:lumMod val="65000"/>
                  </a:schemeClr>
                </a:solidFill>
                <a:latin typeface="Liberation Mono"/>
                <a:cs typeface="Segoe UI Semilight" panose="020B0402040204020203" pitchFamily="34" charset="0"/>
              </a:rPr>
              <a:t>(</a:t>
            </a:r>
          </a:p>
          <a:p>
            <a:pPr marL="266700"/>
            <a:r>
              <a:rPr lang="en-US" dirty="0">
                <a:latin typeface="Liberation Mono"/>
                <a:cs typeface="Segoe UI Semilight" panose="020B0402040204020203" pitchFamily="34" charset="0"/>
              </a:rPr>
              <a:t>   accountID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customerName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account_Type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20</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openDate </a:t>
            </a:r>
            <a:r>
              <a:rPr lang="en-US" dirty="0">
                <a:solidFill>
                  <a:srgbClr val="834689"/>
                </a:solidFill>
                <a:latin typeface="Liberation Mono"/>
                <a:cs typeface="Segoe UI Semilight" panose="020B0402040204020203" pitchFamily="34" charset="0"/>
              </a:rPr>
              <a:t>DATE</a:t>
            </a:r>
            <a:r>
              <a:rPr lang="en-US" dirty="0">
                <a:latin typeface="Liberation Mono"/>
                <a:cs typeface="Segoe UI Semilight" panose="020B0402040204020203" pitchFamily="34" charset="0"/>
              </a:rPr>
              <a:t>, </a:t>
            </a:r>
          </a:p>
          <a:p>
            <a:pPr marL="266700"/>
            <a:r>
              <a:rPr lang="en-US" dirty="0">
                <a:latin typeface="Liberation Mono"/>
                <a:cs typeface="Segoe UI Semilight" panose="020B0402040204020203" pitchFamily="34" charset="0"/>
              </a:rPr>
              <a:t>   phone_number </a:t>
            </a:r>
            <a:r>
              <a:rPr lang="en-US" dirty="0">
                <a:solidFill>
                  <a:srgbClr val="834689"/>
                </a:solidFill>
                <a:latin typeface="Liberation Mono"/>
                <a:cs typeface="Segoe UI Semilight" panose="020B0402040204020203" pitchFamily="34" charset="0"/>
              </a:rPr>
              <a:t>VARCHAR</a:t>
            </a:r>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12</a:t>
            </a:r>
            <a:r>
              <a:rPr lang="en-US" dirty="0">
                <a:solidFill>
                  <a:schemeClr val="bg1">
                    <a:lumMod val="65000"/>
                  </a:schemeClr>
                </a:solidFill>
                <a:latin typeface="Liberation Mono"/>
                <a:cs typeface="Segoe UI Semilight" panose="020B0402040204020203" pitchFamily="34" charset="0"/>
              </a:rPr>
              <a:t>)</a:t>
            </a:r>
          </a:p>
          <a:p>
            <a:pPr marL="266700"/>
            <a:r>
              <a:rPr lang="en-US" dirty="0">
                <a:solidFill>
                  <a:schemeClr val="bg1">
                    <a:lumMod val="65000"/>
                  </a:schemeClr>
                </a:solidFill>
                <a:latin typeface="Liberation Mono"/>
                <a:cs typeface="Segoe UI Semilight" panose="020B0402040204020203" pitchFamily="34" charset="0"/>
              </a:rPr>
              <a:t>)</a:t>
            </a:r>
            <a:r>
              <a:rPr lang="en-US" dirty="0">
                <a:latin typeface="Liberation Mono"/>
                <a:cs typeface="Segoe UI Semilight" panose="020B0402040204020203" pitchFamily="34" charset="0"/>
              </a:rPr>
              <a:t>;</a:t>
            </a:r>
            <a:endParaRPr lang="en-IN" dirty="0">
              <a:latin typeface="Liberation Mono"/>
              <a:cs typeface="Segoe UI Semilight" panose="020B0402040204020203" pitchFamily="34" charset="0"/>
            </a:endParaRPr>
          </a:p>
        </p:txBody>
      </p:sp>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0856AA4E-94C6-45FE-9743-0EE35ADFD50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Tree>
    <p:extLst>
      <p:ext uri="{BB962C8B-B14F-4D97-AF65-F5344CB8AC3E}">
        <p14:creationId xmlns:p14="http://schemas.microsoft.com/office/powerpoint/2010/main" val="122582622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8" name="TextBox 7">
            <a:extLst>
              <a:ext uri="{FF2B5EF4-FFF2-40B4-BE49-F238E27FC236}">
                <a16:creationId xmlns:a16="http://schemas.microsoft.com/office/drawing/2014/main" id="{64C1E5B4-5DF3-4C0C-AE80-DF7E33D0CBAF}"/>
              </a:ext>
            </a:extLst>
          </p:cNvPr>
          <p:cNvSpPr txBox="1"/>
          <p:nvPr/>
        </p:nvSpPr>
        <p:spPr>
          <a:xfrm>
            <a:off x="478800" y="572400"/>
            <a:ext cx="11161816"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IF EXISTS </a:t>
            </a:r>
            <a:r>
              <a:rPr lang="en-US" dirty="0">
                <a:latin typeface="Segoe UI Semilight" panose="020B0402040204020203" pitchFamily="34" charset="0"/>
                <a:cs typeface="Segoe UI Semilight" panose="020B0402040204020203" pitchFamily="34" charset="0"/>
              </a:rPr>
              <a:t>customer_AccountID;</a:t>
            </a:r>
          </a:p>
          <a:p>
            <a:r>
              <a:rPr lang="en-US" dirty="0">
                <a:latin typeface="Segoe UI Semilight" panose="020B0402040204020203" pitchFamily="34" charset="0"/>
                <a:cs typeface="Segoe UI Semilight" panose="020B0402040204020203" pitchFamily="34" charset="0"/>
              </a:rPr>
              <a:t>     delimiter $$</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CREATE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TRIGGER</a:t>
            </a:r>
            <a:r>
              <a:rPr lang="en-US" dirty="0">
                <a:latin typeface="Segoe UI Semilight" panose="020B0402040204020203" pitchFamily="34" charset="0"/>
                <a:cs typeface="Segoe UI Semilight" panose="020B0402040204020203" pitchFamily="34" charset="0"/>
              </a:rPr>
              <a:t> customer_AccountID </a:t>
            </a:r>
            <a:r>
              <a:rPr lang="en-US" dirty="0">
                <a:solidFill>
                  <a:srgbClr val="0077AA"/>
                </a:solidFill>
                <a:latin typeface="Segoe UI Semilight" panose="020B0402040204020203" pitchFamily="34" charset="0"/>
                <a:cs typeface="Segoe UI Semilight" panose="020B0402040204020203" pitchFamily="34" charset="0"/>
              </a:rPr>
              <a:t>BEFORE</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INSERT</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ON</a:t>
            </a:r>
            <a:r>
              <a:rPr lang="en-US" dirty="0">
                <a:latin typeface="Segoe UI Semilight" panose="020B0402040204020203" pitchFamily="34" charset="0"/>
                <a:cs typeface="Segoe UI Semilight" panose="020B0402040204020203" pitchFamily="34" charset="0"/>
              </a:rPr>
              <a:t> customer_account </a:t>
            </a:r>
            <a:r>
              <a:rPr lang="en-US" dirty="0">
                <a:solidFill>
                  <a:srgbClr val="0077AA"/>
                </a:solidFill>
                <a:latin typeface="Segoe UI Semilight" panose="020B0402040204020203" pitchFamily="34" charset="0"/>
                <a:cs typeface="Segoe UI Semilight" panose="020B0402040204020203" pitchFamily="34" charset="0"/>
              </a:rPr>
              <a:t>FOR</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EACH</a:t>
            </a:r>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ROW</a:t>
            </a:r>
          </a:p>
          <a:p>
            <a:r>
              <a:rPr lang="en-US" dirty="0">
                <a:latin typeface="Segoe UI Semilight" panose="020B0402040204020203" pitchFamily="34" charset="0"/>
                <a:cs typeface="Segoe UI Semilight" panose="020B0402040204020203" pitchFamily="34" charset="0"/>
              </a:rPr>
              <a:t>     </a:t>
            </a:r>
            <a:r>
              <a:rPr lang="en-US" dirty="0">
                <a:solidFill>
                  <a:srgbClr val="0077AA"/>
                </a:solidFill>
                <a:latin typeface="Segoe UI Semilight" panose="020B0402040204020203" pitchFamily="34" charset="0"/>
                <a:cs typeface="Segoe UI Semilight" panose="020B0402040204020203" pitchFamily="34" charset="0"/>
              </a:rPr>
              <a:t>begin</a:t>
            </a:r>
          </a:p>
          <a:p>
            <a:r>
              <a:rPr lang="en-US" dirty="0">
                <a:latin typeface="Segoe UI Semilight" panose="020B0402040204020203" pitchFamily="34" charset="0"/>
                <a:cs typeface="Segoe UI Semilight" panose="020B0402040204020203" pitchFamily="34" charset="0"/>
              </a:rPr>
              <a:t>         declare x int;</a:t>
            </a:r>
          </a:p>
          <a:p>
            <a:r>
              <a:rPr lang="en-US" dirty="0">
                <a:latin typeface="Segoe UI Semilight" panose="020B0402040204020203" pitchFamily="34" charset="0"/>
                <a:cs typeface="Segoe UI Semilight" panose="020B0402040204020203" pitchFamily="34" charset="0"/>
              </a:rPr>
              <a:t>         SELECT ifnull(max(cast(substr(accountID, 5) AS UNSIGNED)),0 ) + 1 INTO x FROM customer_account   </a:t>
            </a:r>
          </a:p>
          <a:p>
            <a:r>
              <a:rPr lang="en-US" dirty="0">
                <a:latin typeface="Segoe UI Semilight" panose="020B0402040204020203" pitchFamily="34" charset="0"/>
                <a:cs typeface="Segoe UI Semilight" panose="020B0402040204020203" pitchFamily="34" charset="0"/>
              </a:rPr>
              <a:t>         WHERE account_Type = NEW.account_Type;</a:t>
            </a:r>
          </a:p>
          <a:p>
            <a:endParaRPr lang="en-US" dirty="0">
              <a:latin typeface="Segoe UI Semilight" panose="020B0402040204020203" pitchFamily="34" charset="0"/>
              <a:cs typeface="Segoe UI Semilight" panose="020B0402040204020203" pitchFamily="34" charset="0"/>
            </a:endParaRPr>
          </a:p>
          <a:p>
            <a:r>
              <a:rPr lang="en-US" dirty="0">
                <a:latin typeface="Segoe UI Semilight" panose="020B0402040204020203" pitchFamily="34" charset="0"/>
                <a:cs typeface="Segoe UI Semilight" panose="020B0402040204020203" pitchFamily="34" charset="0"/>
              </a:rPr>
              <a:t>         if NEW.account_Type = </a:t>
            </a:r>
            <a:r>
              <a:rPr lang="en-US" dirty="0">
                <a:solidFill>
                  <a:srgbClr val="669900"/>
                </a:solidFill>
                <a:latin typeface="Segoe UI Semilight" panose="020B0402040204020203" pitchFamily="34" charset="0"/>
                <a:cs typeface="Segoe UI Semilight" panose="020B0402040204020203" pitchFamily="34" charset="0"/>
              </a:rPr>
              <a:t>'saving'</a:t>
            </a:r>
            <a:r>
              <a:rPr lang="en-US" dirty="0">
                <a:latin typeface="Segoe UI Semilight" panose="020B0402040204020203" pitchFamily="34" charset="0"/>
                <a:cs typeface="Segoe UI Semilight" panose="020B0402040204020203" pitchFamily="34" charset="0"/>
              </a:rPr>
              <a:t> then</a:t>
            </a:r>
          </a:p>
          <a:p>
            <a:r>
              <a:rPr lang="en-US" dirty="0">
                <a:latin typeface="Segoe UI Semilight" panose="020B0402040204020203" pitchFamily="34" charset="0"/>
                <a:cs typeface="Segoe UI Semilight" panose="020B0402040204020203" pitchFamily="34" charset="0"/>
              </a:rPr>
              <a:t>	set NEW.accountID = concat('S/A-', x);</a:t>
            </a:r>
          </a:p>
          <a:p>
            <a:r>
              <a:rPr lang="en-US" dirty="0">
                <a:latin typeface="Segoe UI Semilight" panose="020B0402040204020203" pitchFamily="34" charset="0"/>
                <a:cs typeface="Segoe UI Semilight" panose="020B0402040204020203" pitchFamily="34" charset="0"/>
              </a:rPr>
              <a:t>         elseif NEW.account_Type = </a:t>
            </a:r>
            <a:r>
              <a:rPr lang="en-US" dirty="0">
                <a:solidFill>
                  <a:srgbClr val="669900"/>
                </a:solidFill>
                <a:latin typeface="Segoe UI Semilight" panose="020B0402040204020203" pitchFamily="34" charset="0"/>
                <a:cs typeface="Segoe UI Semilight" panose="020B0402040204020203" pitchFamily="34" charset="0"/>
              </a:rPr>
              <a:t>'current' </a:t>
            </a:r>
            <a:r>
              <a:rPr lang="en-US" dirty="0">
                <a:latin typeface="Segoe UI Semilight" panose="020B0402040204020203" pitchFamily="34" charset="0"/>
                <a:cs typeface="Segoe UI Semilight" panose="020B0402040204020203" pitchFamily="34" charset="0"/>
              </a:rPr>
              <a:t>then</a:t>
            </a:r>
          </a:p>
          <a:p>
            <a:r>
              <a:rPr lang="en-US" dirty="0">
                <a:latin typeface="Segoe UI Semilight" panose="020B0402040204020203" pitchFamily="34" charset="0"/>
                <a:cs typeface="Segoe UI Semilight" panose="020B0402040204020203" pitchFamily="34" charset="0"/>
              </a:rPr>
              <a:t>	set NEW.accountID = concat('C/A-', x);</a:t>
            </a:r>
          </a:p>
          <a:p>
            <a:r>
              <a:rPr lang="en-US" dirty="0">
                <a:latin typeface="Segoe UI Semilight" panose="020B0402040204020203" pitchFamily="34" charset="0"/>
                <a:cs typeface="Segoe UI Semilight" panose="020B0402040204020203" pitchFamily="34" charset="0"/>
              </a:rPr>
              <a:t>         else</a:t>
            </a:r>
          </a:p>
          <a:p>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Type!"</a:t>
            </a:r>
            <a:r>
              <a:rPr lang="en-US" dirty="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         end if;</a:t>
            </a:r>
          </a:p>
          <a:p>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r>
              <a:rPr lang="en-US"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3813310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customer_phone;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customer_phone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set NEW.phone_number := rpad(left(NEW.phone_number, 4), 10, 'x');</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3068960"/>
            <a:ext cx="10188623"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 IF EXISTS </a:t>
            </a:r>
            <a:r>
              <a:rPr lang="en-IN" dirty="0">
                <a:latin typeface="Segoe UI Semilight" panose="020B0402040204020203" pitchFamily="34" charset="0"/>
                <a:cs typeface="Segoe UI Semilight" panose="020B0402040204020203" pitchFamily="34" charset="0"/>
              </a:rPr>
              <a:t>open_date;</a:t>
            </a:r>
          </a:p>
          <a:p>
            <a:pPr marL="273050"/>
            <a:r>
              <a:rPr lang="en-IN" dirty="0">
                <a:latin typeface="Segoe UI Semilight" panose="020B0402040204020203" pitchFamily="34" charset="0"/>
                <a:cs typeface="Segoe UI Semilight" panose="020B0402040204020203" pitchFamily="34" charset="0"/>
              </a:rPr>
              <a:t>delimiter $$</a:t>
            </a:r>
          </a:p>
          <a:p>
            <a:pPr marL="273050"/>
            <a:r>
              <a:rPr lang="en-IN" dirty="0">
                <a:solidFill>
                  <a:srgbClr val="0077AA"/>
                </a:solidFill>
                <a:latin typeface="Segoe UI Semilight" panose="020B0402040204020203" pitchFamily="34" charset="0"/>
                <a:cs typeface="Segoe UI Semilight" panose="020B0402040204020203" pitchFamily="34" charset="0"/>
              </a:rPr>
              <a:t>CREATE TRIGGER </a:t>
            </a:r>
            <a:r>
              <a:rPr lang="en-IN" dirty="0">
                <a:latin typeface="Segoe UI Semilight" panose="020B0402040204020203" pitchFamily="34" charset="0"/>
                <a:cs typeface="Segoe UI Semilight" panose="020B0402040204020203" pitchFamily="34" charset="0"/>
              </a:rPr>
              <a:t>open_date </a:t>
            </a:r>
            <a:r>
              <a:rPr lang="en-IN" dirty="0">
                <a:solidFill>
                  <a:srgbClr val="0077AA"/>
                </a:solidFill>
                <a:latin typeface="Segoe UI Semilight" panose="020B0402040204020203" pitchFamily="34" charset="0"/>
                <a:cs typeface="Segoe UI Semilight" panose="020B0402040204020203" pitchFamily="34" charset="0"/>
              </a:rPr>
              <a:t>BEFORE INSERT ON </a:t>
            </a:r>
            <a:r>
              <a:rPr lang="en-IN" dirty="0">
                <a:latin typeface="Segoe UI Semilight" panose="020B0402040204020203" pitchFamily="34" charset="0"/>
                <a:cs typeface="Segoe UI Semilight" panose="020B0402040204020203" pitchFamily="34" charset="0"/>
              </a:rPr>
              <a:t>customer_account </a:t>
            </a:r>
            <a:r>
              <a:rPr lang="en-IN" dirty="0">
                <a:solidFill>
                  <a:srgbClr val="0077AA"/>
                </a:solidFill>
                <a:latin typeface="Segoe UI Semilight" panose="020B0402040204020203" pitchFamily="34" charset="0"/>
                <a:cs typeface="Segoe UI Semilight" panose="020B0402040204020203" pitchFamily="34" charset="0"/>
              </a:rPr>
              <a:t>FOR EACH ROW</a:t>
            </a:r>
          </a:p>
          <a:p>
            <a:pPr marL="273050"/>
            <a:r>
              <a:rPr lang="en-IN" dirty="0">
                <a:solidFill>
                  <a:srgbClr val="0077AA"/>
                </a:solidFill>
                <a:latin typeface="Segoe UI Semilight" panose="020B0402040204020203" pitchFamily="34" charset="0"/>
                <a:cs typeface="Segoe UI Semilight" panose="020B0402040204020203" pitchFamily="34" charset="0"/>
              </a:rPr>
              <a:t>begin</a:t>
            </a:r>
          </a:p>
          <a:p>
            <a:pPr marL="273050"/>
            <a:r>
              <a:rPr lang="en-IN" dirty="0">
                <a:latin typeface="Segoe UI Semilight" panose="020B0402040204020203" pitchFamily="34" charset="0"/>
                <a:cs typeface="Segoe UI Semilight" panose="020B0402040204020203" pitchFamily="34" charset="0"/>
              </a:rPr>
              <a:t>    if NEW.opendate &gt; curDate() then</a:t>
            </a:r>
          </a:p>
          <a:p>
            <a:pPr marL="273050"/>
            <a:r>
              <a:rPr lang="en-IN" dirty="0">
                <a:latin typeface="Segoe UI Semilight" panose="020B0402040204020203" pitchFamily="34" charset="0"/>
                <a:cs typeface="Segoe UI Semilight" panose="020B0402040204020203" pitchFamily="34" charset="0"/>
              </a:rPr>
              <a:t>       </a:t>
            </a:r>
            <a:r>
              <a:rPr lang="en-IN"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IN" dirty="0">
                <a:latin typeface="Segoe UI Semilight" panose="020B0402040204020203" pitchFamily="34" charset="0"/>
                <a:cs typeface="Segoe UI Semilight" panose="020B0402040204020203" pitchFamily="34" charset="0"/>
              </a:rPr>
              <a:t> sqlstate </a:t>
            </a:r>
            <a:r>
              <a:rPr lang="en-IN" dirty="0">
                <a:solidFill>
                  <a:srgbClr val="669900"/>
                </a:solidFill>
                <a:latin typeface="Segoe UI Semilight" panose="020B0402040204020203" pitchFamily="34" charset="0"/>
                <a:cs typeface="Segoe UI Semilight" panose="020B0402040204020203" pitchFamily="34" charset="0"/>
              </a:rPr>
              <a:t>'42000'</a:t>
            </a:r>
            <a:r>
              <a:rPr lang="en-IN" dirty="0">
                <a:latin typeface="Segoe UI Semilight" panose="020B0402040204020203" pitchFamily="34" charset="0"/>
                <a:cs typeface="Segoe UI Semilight" panose="020B0402040204020203" pitchFamily="34" charset="0"/>
              </a:rPr>
              <a:t> set message_text = </a:t>
            </a:r>
            <a:r>
              <a:rPr lang="en-IN" dirty="0">
                <a:solidFill>
                  <a:srgbClr val="669900"/>
                </a:solidFill>
                <a:latin typeface="Segoe UI Semilight" panose="020B0402040204020203" pitchFamily="34" charset="0"/>
                <a:cs typeface="Segoe UI Semilight" panose="020B0402040204020203" pitchFamily="34" charset="0"/>
              </a:rPr>
              <a:t>'Invalid Opening Date!'</a:t>
            </a:r>
            <a:r>
              <a:rPr lang="en-IN" dirty="0">
                <a:latin typeface="Segoe UI Semilight" panose="020B0402040204020203" pitchFamily="34" charset="0"/>
                <a:cs typeface="Segoe UI Semilight" panose="020B0402040204020203" pitchFamily="34" charset="0"/>
              </a:rPr>
              <a:t>;</a:t>
            </a:r>
          </a:p>
          <a:p>
            <a:pPr marL="273050"/>
            <a:r>
              <a:rPr lang="en-IN" dirty="0">
                <a:latin typeface="Segoe UI Semilight" panose="020B0402040204020203" pitchFamily="34" charset="0"/>
                <a:cs typeface="Segoe UI Semilight" panose="020B0402040204020203" pitchFamily="34" charset="0"/>
              </a:rPr>
              <a:t>    end if;</a:t>
            </a:r>
          </a:p>
          <a:p>
            <a:pPr marL="273050"/>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73050"/>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900503693"/>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188623"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PROCEDURE IF EXISTS </a:t>
            </a:r>
            <a:r>
              <a:rPr lang="en-US" dirty="0">
                <a:latin typeface="Segoe UI Semilight" panose="020B0402040204020203" pitchFamily="34" charset="0"/>
                <a:cs typeface="Segoe UI Semilight" panose="020B0402040204020203" pitchFamily="34" charset="0"/>
              </a:rPr>
              <a:t>showCustomerAccount;</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PROCEDURE </a:t>
            </a:r>
            <a:r>
              <a:rPr lang="en-US" dirty="0">
                <a:latin typeface="Segoe UI Semilight" panose="020B0402040204020203" pitchFamily="34" charset="0"/>
                <a:cs typeface="Segoe UI Semilight" panose="020B0402040204020203" pitchFamily="34" charset="0"/>
              </a:rPr>
              <a:t>showCustomerAccount()</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solidFill>
                  <a:srgbClr val="0077AA"/>
                </a:solidFill>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SELECT * FROM customer_Account;</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
        <p:nvSpPr>
          <p:cNvPr id="10" name="TextBox 9">
            <a:extLst>
              <a:ext uri="{FF2B5EF4-FFF2-40B4-BE49-F238E27FC236}">
                <a16:creationId xmlns:a16="http://schemas.microsoft.com/office/drawing/2014/main" id="{6DE62BB4-2975-41E3-AADF-08C159EDC90C}"/>
              </a:ext>
            </a:extLst>
          </p:cNvPr>
          <p:cNvSpPr txBox="1"/>
          <p:nvPr/>
        </p:nvSpPr>
        <p:spPr>
          <a:xfrm>
            <a:off x="478800" y="2870934"/>
            <a:ext cx="10188623"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lock_issue_card;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lock_issue_card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if @TRIGGER_DISABLED is False or cast(@TRIGGER_DISABLED as char) is null then</a:t>
            </a:r>
          </a:p>
          <a:p>
            <a:pPr marL="261938"/>
            <a:r>
              <a:rPr lang="en-US" dirty="0">
                <a:latin typeface="Segoe UI Semilight" panose="020B0402040204020203" pitchFamily="34" charset="0"/>
                <a:cs typeface="Segoe UI Semilight" panose="020B0402040204020203" pitchFamily="34" charset="0"/>
              </a:rPr>
              <a:t>      set @TRIGGER_DISABLED := True;</a:t>
            </a:r>
          </a:p>
          <a:p>
            <a:pPr marL="261938"/>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'You cannot insert data in issue_card table'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22430827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404648" cy="424731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Segoe UI Semilight" panose="020B0402040204020203" pitchFamily="34" charset="0"/>
                <a:cs typeface="Segoe UI Semilight" panose="020B0402040204020203" pitchFamily="34" charset="0"/>
              </a:rPr>
              <a:t>DROP TRIGGER IF EXISTS </a:t>
            </a:r>
            <a:r>
              <a:rPr lang="en-US" dirty="0">
                <a:latin typeface="Segoe UI Semilight" panose="020B0402040204020203" pitchFamily="34" charset="0"/>
                <a:cs typeface="Segoe UI Semilight" panose="020B0402040204020203" pitchFamily="34" charset="0"/>
              </a:rPr>
              <a:t>issue_card;</a:t>
            </a:r>
          </a:p>
          <a:p>
            <a:pPr marL="261938"/>
            <a:r>
              <a:rPr lang="en-US" dirty="0">
                <a:latin typeface="Segoe UI Semilight" panose="020B0402040204020203" pitchFamily="34" charset="0"/>
                <a:cs typeface="Segoe UI Semilight" panose="020B0402040204020203" pitchFamily="34" charset="0"/>
              </a:rPr>
              <a:t>delimiter $$</a:t>
            </a:r>
          </a:p>
          <a:p>
            <a:pPr marL="261938"/>
            <a:r>
              <a:rPr lang="en-US" dirty="0">
                <a:solidFill>
                  <a:srgbClr val="0077AA"/>
                </a:solidFill>
                <a:latin typeface="Segoe UI Semilight" panose="020B0402040204020203" pitchFamily="34" charset="0"/>
                <a:cs typeface="Segoe UI Semilight" panose="020B0402040204020203" pitchFamily="34" charset="0"/>
              </a:rPr>
              <a:t>CREATE TRIGGER </a:t>
            </a:r>
            <a:r>
              <a:rPr lang="en-US" dirty="0">
                <a:latin typeface="Segoe UI Semilight" panose="020B0402040204020203" pitchFamily="34" charset="0"/>
                <a:cs typeface="Segoe UI Semilight" panose="020B0402040204020203" pitchFamily="34" charset="0"/>
              </a:rPr>
              <a:t>issue_card </a:t>
            </a:r>
            <a:r>
              <a:rPr lang="en-US" dirty="0">
                <a:solidFill>
                  <a:srgbClr val="0077AA"/>
                </a:solidFill>
                <a:latin typeface="Segoe UI Semilight" panose="020B0402040204020203" pitchFamily="34" charset="0"/>
                <a:cs typeface="Segoe UI Semilight" panose="020B0402040204020203" pitchFamily="34" charset="0"/>
              </a:rPr>
              <a:t>BEFORE INSERT ON </a:t>
            </a:r>
            <a:r>
              <a:rPr lang="en-US" dirty="0">
                <a:latin typeface="Segoe UI Semilight" panose="020B0402040204020203" pitchFamily="34" charset="0"/>
                <a:cs typeface="Segoe UI Semilight" panose="020B0402040204020203" pitchFamily="34" charset="0"/>
              </a:rPr>
              <a:t>credit_card </a:t>
            </a:r>
            <a:r>
              <a:rPr lang="en-US" dirty="0">
                <a:solidFill>
                  <a:srgbClr val="0077AA"/>
                </a:solidFill>
                <a:latin typeface="Segoe UI Semilight" panose="020B0402040204020203" pitchFamily="34" charset="0"/>
                <a:cs typeface="Segoe UI Semilight" panose="020B0402040204020203" pitchFamily="34" charset="0"/>
              </a:rPr>
              <a:t>FOR EACH ROW</a:t>
            </a:r>
          </a:p>
          <a:p>
            <a:pPr marL="261938"/>
            <a:r>
              <a:rPr lang="en-US" dirty="0">
                <a:solidFill>
                  <a:srgbClr val="0077AA"/>
                </a:solidFill>
                <a:latin typeface="Segoe UI Semilight" panose="020B0402040204020203" pitchFamily="34" charset="0"/>
                <a:cs typeface="Segoe UI Semilight" panose="020B0402040204020203" pitchFamily="34" charset="0"/>
              </a:rPr>
              <a:t>begin</a:t>
            </a:r>
          </a:p>
          <a:p>
            <a:pPr marL="261938"/>
            <a:r>
              <a:rPr lang="en-US" dirty="0">
                <a:latin typeface="Segoe UI Semilight" panose="020B0402040204020203" pitchFamily="34" charset="0"/>
                <a:cs typeface="Segoe UI Semilight" panose="020B0402040204020203" pitchFamily="34" charset="0"/>
              </a:rPr>
              <a:t>   declare x </a:t>
            </a:r>
            <a:r>
              <a:rPr lang="en-US" dirty="0">
                <a:solidFill>
                  <a:srgbClr val="834689"/>
                </a:solidFill>
                <a:latin typeface="Segoe UI Semilight" panose="020B0402040204020203" pitchFamily="34" charset="0"/>
                <a:cs typeface="Segoe UI Semilight" panose="020B0402040204020203" pitchFamily="34" charset="0"/>
              </a:rPr>
              <a:t>VARCHAR</a:t>
            </a:r>
            <a:r>
              <a:rPr lang="en-US" dirty="0">
                <a:latin typeface="Segoe UI Semilight" panose="020B0402040204020203" pitchFamily="34" charset="0"/>
                <a:cs typeface="Segoe UI Semilight" panose="020B0402040204020203" pitchFamily="34" charset="0"/>
              </a:rPr>
              <a:t>(20);</a:t>
            </a:r>
          </a:p>
          <a:p>
            <a:pPr marL="261938"/>
            <a:r>
              <a:rPr lang="en-US" dirty="0">
                <a:latin typeface="Segoe UI Semilight" panose="020B0402040204020203" pitchFamily="34" charset="0"/>
                <a:cs typeface="Segoe UI Semilight" panose="020B0402040204020203" pitchFamily="34" charset="0"/>
              </a:rPr>
              <a:t>   if @TRIGGER_DISABLED is True then</a:t>
            </a:r>
          </a:p>
          <a:p>
            <a:pPr marL="261938"/>
            <a:r>
              <a:rPr lang="en-US" dirty="0">
                <a:latin typeface="Segoe UI Semilight" panose="020B0402040204020203" pitchFamily="34" charset="0"/>
                <a:cs typeface="Segoe UI Semilight" panose="020B0402040204020203" pitchFamily="34" charset="0"/>
              </a:rPr>
              <a:t>      set @TRIGGER_DISABLED := False;</a:t>
            </a:r>
          </a:p>
          <a:p>
            <a:pPr marL="261938"/>
            <a:r>
              <a:rPr lang="en-US" dirty="0">
                <a:latin typeface="Segoe UI Semilight" panose="020B0402040204020203" pitchFamily="34" charset="0"/>
                <a:cs typeface="Segoe UI Semilight" panose="020B0402040204020203" pitchFamily="34" charset="0"/>
              </a:rPr>
              <a:t>      SELECT  accountID INTO x FROM customer_Account WHERE accountID = NEW.accountID; </a:t>
            </a:r>
          </a:p>
          <a:p>
            <a:pPr marL="261938"/>
            <a:r>
              <a:rPr lang="en-US" dirty="0">
                <a:latin typeface="Segoe UI Semilight" panose="020B0402040204020203" pitchFamily="34" charset="0"/>
                <a:cs typeface="Segoe UI Semilight" panose="020B0402040204020203" pitchFamily="34" charset="0"/>
              </a:rPr>
              <a:t>      if x is null then</a:t>
            </a:r>
          </a:p>
          <a:p>
            <a:pPr marL="812800" indent="-550863"/>
            <a:r>
              <a:rPr lang="en-US" dirty="0">
                <a:latin typeface="Segoe UI Semilight" panose="020B0402040204020203" pitchFamily="34" charset="0"/>
                <a:cs typeface="Segoe UI Semilight" panose="020B0402040204020203" pitchFamily="34" charset="0"/>
              </a:rPr>
              <a:t>         </a:t>
            </a:r>
            <a:r>
              <a:rPr lang="en-US" dirty="0">
                <a:solidFill>
                  <a:schemeClr val="accent4">
                    <a:lumMod val="50000"/>
                  </a:schemeClr>
                </a:solidFill>
                <a:latin typeface="Segoe UI Semilight" panose="020B0402040204020203" pitchFamily="34" charset="0"/>
                <a:ea typeface="Segoe UI Symbol" panose="020B0502040204020203" pitchFamily="34" charset="0"/>
                <a:cs typeface="Segoe UI Semilight" panose="020B0402040204020203" pitchFamily="34" charset="0"/>
              </a:rPr>
              <a:t>signal</a:t>
            </a:r>
            <a:r>
              <a:rPr lang="en-US" dirty="0">
                <a:latin typeface="Segoe UI Semilight" panose="020B0402040204020203" pitchFamily="34" charset="0"/>
                <a:cs typeface="Segoe UI Semilight" panose="020B0402040204020203" pitchFamily="34" charset="0"/>
              </a:rPr>
              <a:t> sqlstate </a:t>
            </a:r>
            <a:r>
              <a:rPr lang="en-US" dirty="0">
                <a:solidFill>
                  <a:srgbClr val="669900"/>
                </a:solidFill>
                <a:latin typeface="Segoe UI Semilight" panose="020B0402040204020203" pitchFamily="34" charset="0"/>
                <a:cs typeface="Segoe UI Semilight" panose="020B0402040204020203" pitchFamily="34" charset="0"/>
              </a:rPr>
              <a:t>'42000'</a:t>
            </a:r>
            <a:r>
              <a:rPr lang="en-US" dirty="0">
                <a:latin typeface="Segoe UI Semilight" panose="020B0402040204020203" pitchFamily="34" charset="0"/>
                <a:cs typeface="Segoe UI Semilight" panose="020B0402040204020203" pitchFamily="34" charset="0"/>
              </a:rPr>
              <a:t> set message_text = </a:t>
            </a:r>
            <a:r>
              <a:rPr lang="en-US" dirty="0">
                <a:solidFill>
                  <a:srgbClr val="669900"/>
                </a:solidFill>
                <a:latin typeface="Segoe UI Semilight" panose="020B0402040204020203" pitchFamily="34" charset="0"/>
                <a:cs typeface="Segoe UI Semilight" panose="020B0402040204020203" pitchFamily="34" charset="0"/>
              </a:rPr>
              <a:t>'Invalid Account Number, card cannot be issued! "Contact customer care!“'</a:t>
            </a:r>
            <a:r>
              <a:rPr lang="en-US" dirty="0">
                <a:latin typeface="Segoe UI Semilight" panose="020B0402040204020203" pitchFamily="34" charset="0"/>
                <a:cs typeface="Segoe UI Semilight" panose="020B0402040204020203" pitchFamily="34" charset="0"/>
              </a:rPr>
              <a:t>;</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latin typeface="Segoe UI Semilight" panose="020B0402040204020203" pitchFamily="34" charset="0"/>
                <a:cs typeface="Segoe UI Semilight" panose="020B0402040204020203" pitchFamily="34" charset="0"/>
              </a:rPr>
              <a:t>   end if;</a:t>
            </a:r>
          </a:p>
          <a:p>
            <a:pPr marL="261938"/>
            <a:r>
              <a:rPr lang="en-US" dirty="0">
                <a:solidFill>
                  <a:srgbClr val="0077AA"/>
                </a:solidFill>
                <a:latin typeface="Segoe UI Semilight" panose="020B0402040204020203" pitchFamily="34" charset="0"/>
                <a:cs typeface="Segoe UI Semilight" panose="020B0402040204020203" pitchFamily="34" charset="0"/>
              </a:rPr>
              <a:t>end</a:t>
            </a:r>
            <a:r>
              <a:rPr lang="en-US" dirty="0">
                <a:latin typeface="Segoe UI Semilight" panose="020B0402040204020203" pitchFamily="34" charset="0"/>
                <a:cs typeface="Segoe UI Semilight" panose="020B0402040204020203" pitchFamily="34" charset="0"/>
              </a:rPr>
              <a:t> $$   </a:t>
            </a:r>
          </a:p>
          <a:p>
            <a:pPr marL="261938"/>
            <a:r>
              <a:rPr lang="en-US" dirty="0">
                <a:latin typeface="Segoe UI Semilight" panose="020B0402040204020203" pitchFamily="34" charset="0"/>
                <a:cs typeface="Segoe UI Semilight" panose="020B0402040204020203" pitchFamily="34" charset="0"/>
              </a:rPr>
              <a:t>delimiter ;</a:t>
            </a:r>
            <a:endParaRPr lang="en-IN"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632678528"/>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FEED80-E431-45F6-9A1E-2CC06E20A14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example of trigger</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4B29BC95-79BE-4370-A266-4F24F1A25728}"/>
              </a:ext>
            </a:extLst>
          </p:cNvPr>
          <p:cNvSpPr/>
          <p:nvPr/>
        </p:nvSpPr>
        <p:spPr>
          <a:xfrm>
            <a:off x="263352" y="-27384"/>
            <a:ext cx="10404648" cy="584775"/>
          </a:xfrm>
          <a:prstGeom prst="rect">
            <a:avLst/>
          </a:prstGeom>
          <a:noFill/>
        </p:spPr>
        <p:txBody>
          <a:bodyPr wrap="square">
            <a:spAutoFit/>
          </a:bodyPr>
          <a:lstStyle/>
          <a:p>
            <a:r>
              <a:rPr lang="en-US" sz="3200" i="1" dirty="0">
                <a:solidFill>
                  <a:schemeClr val="bg1">
                    <a:lumMod val="65000"/>
                  </a:schemeClr>
                </a:solidFill>
                <a:latin typeface="Arial" pitchFamily="34" charset="0"/>
                <a:cs typeface="Arial" pitchFamily="34" charset="0"/>
              </a:rPr>
              <a:t>Bank</a:t>
            </a:r>
            <a:endParaRPr lang="en-IN" sz="3200" i="1" dirty="0">
              <a:solidFill>
                <a:schemeClr val="bg1">
                  <a:lumMod val="65000"/>
                </a:schemeClr>
              </a:solidFill>
              <a:latin typeface="Arial" pitchFamily="34" charset="0"/>
              <a:cs typeface="Arial" pitchFamily="34" charset="0"/>
            </a:endParaRPr>
          </a:p>
        </p:txBody>
      </p:sp>
      <p:sp>
        <p:nvSpPr>
          <p:cNvPr id="9" name="TextBox 8">
            <a:extLst>
              <a:ext uri="{FF2B5EF4-FFF2-40B4-BE49-F238E27FC236}">
                <a16:creationId xmlns:a16="http://schemas.microsoft.com/office/drawing/2014/main" id="{5B48066A-1031-49E8-B714-C6379EF7EA7C}"/>
              </a:ext>
            </a:extLst>
          </p:cNvPr>
          <p:cNvSpPr txBox="1"/>
          <p:nvPr/>
        </p:nvSpPr>
        <p:spPr>
          <a:xfrm>
            <a:off x="478800" y="572400"/>
            <a:ext cx="10801776"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PROCEDURE IF EXISTS </a:t>
            </a:r>
            <a:r>
              <a:rPr lang="en-IN" dirty="0">
                <a:latin typeface="Segoe UI Semilight" panose="020B0402040204020203" pitchFamily="34" charset="0"/>
                <a:cs typeface="Segoe UI Semilight" panose="020B0402040204020203" pitchFamily="34" charset="0"/>
              </a:rPr>
              <a:t>issueCard;</a:t>
            </a:r>
          </a:p>
          <a:p>
            <a:pPr marL="261938"/>
            <a:r>
              <a:rPr lang="en-IN" dirty="0">
                <a:latin typeface="Segoe UI Semilight" panose="020B04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 PROCEDURE </a:t>
            </a:r>
            <a:r>
              <a:rPr lang="en-IN" dirty="0">
                <a:latin typeface="Segoe UI Semilight" panose="020B0402040204020203" pitchFamily="34" charset="0"/>
                <a:cs typeface="Segoe UI Semilight" panose="020B0402040204020203" pitchFamily="34" charset="0"/>
              </a:rPr>
              <a:t>issueCard(in _accountID </a:t>
            </a:r>
            <a:r>
              <a:rPr lang="en-IN" dirty="0">
                <a:solidFill>
                  <a:srgbClr val="834689"/>
                </a:solidFill>
                <a:latin typeface="Segoe UI Semilight" panose="020B0402040204020203" pitchFamily="34" charset="0"/>
                <a:cs typeface="Segoe UI Semilight" panose="020B0402040204020203" pitchFamily="34" charset="0"/>
              </a:rPr>
              <a:t>VARCHAR</a:t>
            </a:r>
            <a:r>
              <a:rPr lang="en-IN" dirty="0">
                <a:latin typeface="Segoe UI Semilight" panose="020B0402040204020203" pitchFamily="34" charset="0"/>
                <a:cs typeface="Segoe UI Semilight" panose="020B0402040204020203" pitchFamily="34" charset="0"/>
              </a:rPr>
              <a:t>(20), _issueDate </a:t>
            </a:r>
            <a:r>
              <a:rPr lang="en-IN" dirty="0">
                <a:solidFill>
                  <a:srgbClr val="834689"/>
                </a:solidFill>
                <a:latin typeface="Segoe UI Semilight" panose="020B0402040204020203" pitchFamily="34" charset="0"/>
                <a:cs typeface="Segoe UI Semilight" panose="020B0402040204020203" pitchFamily="34" charset="0"/>
              </a:rPr>
              <a:t>DATE</a:t>
            </a:r>
            <a:r>
              <a:rPr lang="en-IN" dirty="0">
                <a:latin typeface="Segoe UI Semilight" panose="020B0402040204020203" pitchFamily="34" charset="0"/>
                <a:cs typeface="Segoe UI Semilight" panose="020B0402040204020203" pitchFamily="34" charset="0"/>
              </a:rPr>
              <a:t>, _pin </a:t>
            </a:r>
            <a:r>
              <a:rPr lang="en-IN" dirty="0">
                <a:solidFill>
                  <a:srgbClr val="834689"/>
                </a:solidFill>
                <a:latin typeface="Segoe UI Semilight" panose="020B0402040204020203" pitchFamily="34" charset="0"/>
                <a:cs typeface="Segoe UI Semilight" panose="020B0402040204020203" pitchFamily="34" charset="0"/>
              </a:rPr>
              <a:t>INT</a:t>
            </a:r>
            <a:r>
              <a:rPr lang="en-IN" dirty="0">
                <a:latin typeface="Segoe UI Semilight" panose="020B0402040204020203" pitchFamily="34" charset="0"/>
                <a:cs typeface="Segoe UI Semilight" panose="020B0402040204020203" pitchFamily="34" charset="0"/>
              </a:rPr>
              <a:t>,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 </a:t>
            </a:r>
            <a:r>
              <a:rPr lang="en-IN" dirty="0">
                <a:solidFill>
                  <a:srgbClr val="834689"/>
                </a:solidFill>
                <a:latin typeface="Segoe UI Semilight" panose="020B0402040204020203" pitchFamily="34" charset="0"/>
                <a:cs typeface="Segoe UI Semilight" panose="020B0402040204020203" pitchFamily="34" charset="0"/>
              </a:rPr>
              <a:t>BOOL</a:t>
            </a:r>
            <a:r>
              <a:rPr lang="en-IN" dirty="0">
                <a:latin typeface="Segoe UI Semilight" panose="020B04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cs typeface="Segoe UI Semilight" panose="020B0402040204020203" pitchFamily="34" charset="0"/>
              </a:rPr>
              <a:t>   if @TRIGGER_DISABLED is True then </a:t>
            </a:r>
          </a:p>
          <a:p>
            <a:pPr marL="261938"/>
            <a:r>
              <a:rPr lang="en-IN" dirty="0">
                <a:latin typeface="Segoe UI Semilight" panose="020B0402040204020203" pitchFamily="34" charset="0"/>
                <a:cs typeface="Segoe UI Semilight" panose="020B0402040204020203" pitchFamily="34" charset="0"/>
              </a:rPr>
              <a:t>       INSERT INTO credit_card VALUES(_accountID, _issueDate, _pin, _</a:t>
            </a:r>
            <a:r>
              <a:rPr lang="en-IN" dirty="0" err="1">
                <a:latin typeface="Segoe UI Semilight" panose="020B0402040204020203" pitchFamily="34" charset="0"/>
                <a:cs typeface="Segoe UI Semilight" panose="020B0402040204020203" pitchFamily="34" charset="0"/>
              </a:rPr>
              <a:t>isactive</a:t>
            </a:r>
            <a:r>
              <a:rPr lang="en-IN" dirty="0">
                <a:latin typeface="Segoe UI Semilight" panose="020B0402040204020203" pitchFamily="34" charset="0"/>
                <a:cs typeface="Segoe UI Semilight" panose="020B0402040204020203" pitchFamily="34" charset="0"/>
              </a:rPr>
              <a:t>);</a:t>
            </a:r>
          </a:p>
          <a:p>
            <a:pPr marL="261938"/>
            <a:r>
              <a:rPr lang="en-IN" dirty="0">
                <a:latin typeface="Segoe UI Semilight" panose="020B0402040204020203" pitchFamily="34" charset="0"/>
                <a:cs typeface="Segoe UI Semilight" panose="020B0402040204020203" pitchFamily="34" charset="0"/>
              </a:rPr>
              <a:t>   end if;</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cs typeface="Segoe UI Semilight" panose="020B0402040204020203" pitchFamily="34" charset="0"/>
              </a:rPr>
              <a:t> $$</a:t>
            </a:r>
          </a:p>
          <a:p>
            <a:pPr marL="261938"/>
            <a:r>
              <a:rPr lang="en-IN" dirty="0">
                <a:latin typeface="Segoe UI Semilight" panose="020B04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57391151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SQL Injection</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Injection in Insert/Update</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Load- XML</a:t>
            </a:r>
          </a:p>
        </p:txBody>
      </p:sp>
      <p:sp>
        <p:nvSpPr>
          <p:cNvPr id="3" name="Rectangle 2"/>
          <p:cNvSpPr/>
          <p:nvPr/>
        </p:nvSpPr>
        <p:spPr>
          <a:xfrm>
            <a:off x="1676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1600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0" y="785794"/>
            <a:ext cx="1117614" cy="400110"/>
          </a:xfrm>
          <a:prstGeom prst="rect">
            <a:avLst/>
          </a:prstGeom>
          <a:noFill/>
        </p:spPr>
        <p:txBody>
          <a:bodyPr wrap="none" rtlCol="0">
            <a:spAutoFit/>
          </a:bodyPr>
          <a:lstStyle/>
          <a:p>
            <a:r>
              <a:rPr lang="en-US" sz="2000" dirty="0">
                <a:solidFill>
                  <a:srgbClr val="00B050"/>
                </a:solidFill>
              </a:rPr>
              <a:t>XML File</a:t>
            </a:r>
          </a:p>
        </p:txBody>
      </p:sp>
    </p:spTree>
    <p:extLst>
      <p:ext uri="{BB962C8B-B14F-4D97-AF65-F5344CB8AC3E}">
        <p14:creationId xmlns:p14="http://schemas.microsoft.com/office/powerpoint/2010/main" val="2250237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7" name="Rectangle 6"/>
          <p:cNvSpPr/>
          <p:nvPr/>
        </p:nvSpPr>
        <p:spPr>
          <a:xfrm>
            <a:off x="1595438" y="3864122"/>
            <a:ext cx="9001156" cy="707886"/>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LOAD XML INFILE </a:t>
            </a:r>
            <a:r>
              <a:rPr lang="en-US" sz="2000" dirty="0">
                <a:solidFill>
                  <a:srgbClr val="FFC000"/>
                </a:solidFill>
                <a:latin typeface="Arial" panose="020B0604020202020204" pitchFamily="34" charset="0"/>
                <a:ea typeface="Times New Roman" panose="02020603050405020304" pitchFamily="18" charset="0"/>
              </a:rPr>
              <a:t>‘C:\\EMPLOYEE.XML'</a:t>
            </a:r>
            <a:r>
              <a:rPr lang="en-US" sz="2000" dirty="0">
                <a:solidFill>
                  <a:srgbClr val="0077AA"/>
                </a:solidFill>
                <a:latin typeface="Arial" panose="020B0604020202020204" pitchFamily="34" charset="0"/>
                <a:ea typeface="Times New Roman" panose="02020603050405020304" pitchFamily="18" charset="0"/>
              </a:rPr>
              <a:t> INTO TABLE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 ROWS IDENTIFIED BY </a:t>
            </a:r>
            <a:r>
              <a:rPr lang="en-US" sz="2000" dirty="0">
                <a:solidFill>
                  <a:srgbClr val="FFC000"/>
                </a:solidFill>
                <a:latin typeface="Arial" panose="020B0604020202020204" pitchFamily="34" charset="0"/>
                <a:ea typeface="Times New Roman" panose="02020603050405020304" pitchFamily="18" charset="0"/>
              </a:rPr>
              <a:t>'&lt;employee&gt;'</a:t>
            </a:r>
            <a:r>
              <a:rPr lang="en-US" sz="2000" dirty="0">
                <a:solidFill>
                  <a:srgbClr val="0077AA"/>
                </a:solidFill>
                <a:latin typeface="Arial" panose="020B0604020202020204" pitchFamily="34" charset="0"/>
                <a:ea typeface="Times New Roman" panose="02020603050405020304" pitchFamily="18" charset="0"/>
              </a:rPr>
              <a:t>;</a:t>
            </a:r>
          </a:p>
        </p:txBody>
      </p:sp>
      <p:sp>
        <p:nvSpPr>
          <p:cNvPr id="9" name="Rectangle 8"/>
          <p:cNvSpPr/>
          <p:nvPr/>
        </p:nvSpPr>
        <p:spPr>
          <a:xfrm>
            <a:off x="1809720" y="1428736"/>
            <a:ext cx="8501122" cy="1938992"/>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`EMPLOYEE` </a:t>
            </a:r>
            <a:r>
              <a:rPr lang="en-US" sz="2000" dirty="0"/>
              <a:t>(  </a:t>
            </a:r>
          </a:p>
          <a:p>
            <a:r>
              <a:rPr lang="en-US" sz="2000" dirty="0"/>
              <a:t>	`</a:t>
            </a:r>
            <a:r>
              <a:rPr lang="en-US" sz="2000" dirty="0">
                <a:solidFill>
                  <a:schemeClr val="accent5">
                    <a:lumMod val="75000"/>
                  </a:schemeClr>
                </a:solidFill>
              </a:rPr>
              <a:t>id</a:t>
            </a:r>
            <a:r>
              <a:rPr lang="en-US" sz="2000" dirty="0"/>
              <a:t>` </a:t>
            </a:r>
            <a:r>
              <a:rPr lang="en-US" sz="2000" dirty="0">
                <a:solidFill>
                  <a:schemeClr val="accent2">
                    <a:lumMod val="75000"/>
                  </a:schemeClr>
                </a:solidFill>
              </a:rPr>
              <a:t>varchar </a:t>
            </a:r>
            <a:r>
              <a:rPr lang="en-US" sz="2000" dirty="0"/>
              <a:t>(</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err="1">
                <a:solidFill>
                  <a:schemeClr val="accent5">
                    <a:lumMod val="75000"/>
                  </a:schemeClr>
                </a:solidFill>
              </a:rPr>
              <a:t>firstname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lastname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r>
              <a:rPr lang="en-US" sz="2000" dirty="0"/>
              <a:t>,  </a:t>
            </a:r>
          </a:p>
          <a:p>
            <a:r>
              <a:rPr lang="en-US" sz="2000" dirty="0"/>
              <a:t>	`</a:t>
            </a:r>
            <a:r>
              <a:rPr lang="en-US" sz="2000" dirty="0">
                <a:solidFill>
                  <a:schemeClr val="accent5">
                    <a:lumMod val="75000"/>
                  </a:schemeClr>
                </a:solidFill>
              </a:rPr>
              <a:t>title</a:t>
            </a:r>
            <a:r>
              <a:rPr lang="en-US" sz="2000" dirty="0"/>
              <a:t>` </a:t>
            </a:r>
            <a:r>
              <a:rPr lang="en-US" sz="2000" dirty="0">
                <a:solidFill>
                  <a:schemeClr val="accent2">
                    <a:lumMod val="75000"/>
                  </a:schemeClr>
                </a:solidFill>
              </a:rPr>
              <a:t>varchar</a:t>
            </a:r>
            <a:r>
              <a:rPr lang="en-US" sz="2000" dirty="0"/>
              <a:t> (</a:t>
            </a:r>
            <a:r>
              <a:rPr lang="en-US" sz="2000" dirty="0">
                <a:solidFill>
                  <a:srgbClr val="FFC000"/>
                </a:solidFill>
              </a:rPr>
              <a:t>45</a:t>
            </a:r>
            <a:r>
              <a:rPr lang="en-US" sz="2000" dirty="0"/>
              <a:t>) </a:t>
            </a:r>
            <a:r>
              <a:rPr lang="en-US" sz="2000" dirty="0">
                <a:solidFill>
                  <a:schemeClr val="accent2">
                    <a:lumMod val="75000"/>
                  </a:schemeClr>
                </a:solidFill>
              </a:rPr>
              <a:t>DEFAULT NULL</a:t>
            </a:r>
          </a:p>
          <a:p>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structure for XML file and load XML file.</a:t>
            </a:r>
          </a:p>
        </p:txBody>
      </p:sp>
      <p:sp>
        <p:nvSpPr>
          <p:cNvPr id="11" name="Rectangle 10"/>
          <p:cNvSpPr/>
          <p:nvPr/>
        </p:nvSpPr>
        <p:spPr>
          <a:xfrm>
            <a:off x="1595406" y="5000636"/>
            <a:ext cx="4500594" cy="400110"/>
          </a:xfrm>
          <a:prstGeom prst="rect">
            <a:avLst/>
          </a:prstGeom>
        </p:spPr>
        <p:txBody>
          <a:bodyPr wrap="square">
            <a:spAutoFit/>
          </a:bodyPr>
          <a:lstStyle/>
          <a:p>
            <a:r>
              <a:rPr lang="en-US" sz="2000" dirty="0">
                <a:solidFill>
                  <a:srgbClr val="0077AA"/>
                </a:solidFill>
                <a:latin typeface="Arial" panose="020B0604020202020204" pitchFamily="34" charset="0"/>
                <a:ea typeface="Times New Roman" panose="02020603050405020304" pitchFamily="18" charset="0"/>
              </a:rPr>
              <a:t>SELECT </a:t>
            </a:r>
            <a:r>
              <a:rPr lang="en-US" sz="2000" dirty="0">
                <a:latin typeface="Arial" panose="020B0604020202020204" pitchFamily="34" charset="0"/>
                <a:ea typeface="Times New Roman" panose="02020603050405020304" pitchFamily="18" charset="0"/>
              </a:rPr>
              <a:t>*</a:t>
            </a:r>
            <a:r>
              <a:rPr lang="en-US" sz="2000" dirty="0">
                <a:solidFill>
                  <a:srgbClr val="0077AA"/>
                </a:solidFill>
                <a:latin typeface="Arial" panose="020B0604020202020204" pitchFamily="34" charset="0"/>
                <a:ea typeface="Times New Roman" panose="02020603050405020304" pitchFamily="18" charset="0"/>
              </a:rPr>
              <a:t> FROM </a:t>
            </a:r>
            <a:r>
              <a:rPr lang="en-US" sz="2000" dirty="0">
                <a:latin typeface="Arial" panose="020B0604020202020204" pitchFamily="34" charset="0"/>
                <a:ea typeface="Times New Roman" panose="02020603050405020304" pitchFamily="18" charset="0"/>
              </a:rPr>
              <a:t>EMPLOYEE</a:t>
            </a:r>
            <a:r>
              <a:rPr lang="en-US" sz="2000"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5023735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85794"/>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809720" y="1357299"/>
            <a:ext cx="8501122" cy="4401205"/>
          </a:xfrm>
          <a:prstGeom prst="rect">
            <a:avLst/>
          </a:prstGeom>
        </p:spPr>
        <p:txBody>
          <a:bodyPr wrap="square">
            <a:spAutoFit/>
          </a:bodyPr>
          <a:lstStyle/>
          <a:p>
            <a:r>
              <a:rPr lang="en-US" sz="2000" dirty="0">
                <a:solidFill>
                  <a:srgbClr val="006C86"/>
                </a:solidFill>
              </a:rPr>
              <a:t>SELECT</a:t>
            </a:r>
            <a:r>
              <a:rPr lang="en-US" sz="2000" dirty="0"/>
              <a:t> ExtractValue( </a:t>
            </a:r>
            <a:r>
              <a:rPr lang="en-US" sz="2000" dirty="0">
                <a:solidFill>
                  <a:srgbClr val="FFC000"/>
                </a:solidFill>
              </a:rPr>
              <a:t>'&lt;?xml version="1.0" encoding="UTF-8"?&gt;</a:t>
            </a:r>
          </a:p>
          <a:p>
            <a:r>
              <a:rPr lang="en-US" sz="2000" dirty="0">
                <a:solidFill>
                  <a:srgbClr val="FFC000"/>
                </a:solidFill>
              </a:rPr>
              <a:t>	&lt;student&gt;</a:t>
            </a:r>
          </a:p>
          <a:p>
            <a:r>
              <a:rPr lang="en-US" sz="2000" dirty="0">
                <a:solidFill>
                  <a:srgbClr val="FFC000"/>
                </a:solidFill>
              </a:rPr>
              <a:t>	    &lt;p1&gt;</a:t>
            </a:r>
          </a:p>
          <a:p>
            <a:r>
              <a:rPr lang="en-US" sz="2000" dirty="0">
                <a:solidFill>
                  <a:srgbClr val="FFC000"/>
                </a:solidFill>
              </a:rPr>
              <a:t>		&lt;id&gt;1001&lt;/id&gt;</a:t>
            </a:r>
          </a:p>
          <a:p>
            <a:r>
              <a:rPr lang="en-US" sz="2000" dirty="0">
                <a:solidFill>
                  <a:srgbClr val="FFC000"/>
                </a:solidFill>
              </a:rPr>
              <a:t>		&lt;name&gt; Saleel Bagde &lt;/name&gt;</a:t>
            </a:r>
          </a:p>
          <a:p>
            <a:r>
              <a:rPr lang="en-US" sz="2000" dirty="0">
                <a:solidFill>
                  <a:srgbClr val="FFC000"/>
                </a:solidFill>
              </a:rPr>
              <a:t>		&lt;email&gt; saleelbagde@gmail.com &lt;/email&gt;	</a:t>
            </a:r>
          </a:p>
          <a:p>
            <a:r>
              <a:rPr lang="en-US" sz="2000" dirty="0">
                <a:solidFill>
                  <a:srgbClr val="FFC000"/>
                </a:solidFill>
              </a:rPr>
              <a:t>	             &lt;email&gt; saleel.bagde@yahoomail.com &lt;/email&gt;</a:t>
            </a:r>
          </a:p>
          <a:p>
            <a:r>
              <a:rPr lang="en-US" sz="2000" dirty="0">
                <a:solidFill>
                  <a:srgbClr val="FFC000"/>
                </a:solidFill>
              </a:rPr>
              <a:t> 	   &lt;/p1&gt;</a:t>
            </a:r>
          </a:p>
          <a:p>
            <a:r>
              <a:rPr lang="en-US" sz="2000" dirty="0">
                <a:solidFill>
                  <a:srgbClr val="FFC000"/>
                </a:solidFill>
              </a:rPr>
              <a:t>    	   &lt;p1&gt;</a:t>
            </a:r>
          </a:p>
          <a:p>
            <a:r>
              <a:rPr lang="en-US" sz="2000" dirty="0">
                <a:solidFill>
                  <a:srgbClr val="FFC000"/>
                </a:solidFill>
              </a:rPr>
              <a:t>		&lt;id&gt;1002&lt;/id&gt;</a:t>
            </a:r>
          </a:p>
          <a:p>
            <a:r>
              <a:rPr lang="en-US" sz="2000" dirty="0">
                <a:solidFill>
                  <a:srgbClr val="FFC000"/>
                </a:solidFill>
              </a:rPr>
              <a:t>		&lt;name&gt; Sharmin Bagde &lt;/name&gt;</a:t>
            </a:r>
          </a:p>
          <a:p>
            <a:r>
              <a:rPr lang="en-US" sz="2000" dirty="0">
                <a:solidFill>
                  <a:srgbClr val="FFC000"/>
                </a:solidFill>
              </a:rPr>
              <a:t>		&lt;email&gt; sharminbagde@gmail.com &lt;/email&gt;	</a:t>
            </a:r>
          </a:p>
          <a:p>
            <a:r>
              <a:rPr lang="en-US" sz="2000" dirty="0">
                <a:solidFill>
                  <a:srgbClr val="FFC000"/>
                </a:solidFill>
              </a:rPr>
              <a:t>	  &lt;/p1&gt;</a:t>
            </a:r>
          </a:p>
          <a:p>
            <a:r>
              <a:rPr lang="en-US" sz="2000" dirty="0">
                <a:solidFill>
                  <a:srgbClr val="FFC000"/>
                </a:solidFill>
              </a:rPr>
              <a:t>&lt;/student&gt;'</a:t>
            </a:r>
            <a:r>
              <a:rPr lang="en-US" sz="2000" dirty="0"/>
              <a:t>,</a:t>
            </a:r>
            <a:r>
              <a:rPr lang="en-US" sz="2000" dirty="0">
                <a:solidFill>
                  <a:srgbClr val="FFC000"/>
                </a:solidFill>
              </a:rPr>
              <a:t> '//student//p1[$1]//email[$2]'</a:t>
            </a:r>
            <a:r>
              <a:rPr lang="en-US" sz="2000" dirty="0"/>
              <a:t>);</a:t>
            </a:r>
          </a:p>
        </p:txBody>
      </p:sp>
      <p:sp>
        <p:nvSpPr>
          <p:cNvPr id="11" name="Rectangle 10"/>
          <p:cNvSpPr/>
          <p:nvPr/>
        </p:nvSpPr>
        <p:spPr>
          <a:xfrm>
            <a:off x="1524000" y="0"/>
            <a:ext cx="914400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data from XML using MySQL ExtractValue function</a:t>
            </a:r>
          </a:p>
        </p:txBody>
      </p:sp>
    </p:spTree>
    <p:extLst>
      <p:ext uri="{BB962C8B-B14F-4D97-AF65-F5344CB8AC3E}">
        <p14:creationId xmlns:p14="http://schemas.microsoft.com/office/powerpoint/2010/main" val="225023735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9" name="Rectangle 8"/>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5" name="Rectangle 4"/>
          <p:cNvSpPr/>
          <p:nvPr/>
        </p:nvSpPr>
        <p:spPr>
          <a:xfrm>
            <a:off x="1738282" y="1357299"/>
            <a:ext cx="8643998" cy="5078313"/>
          </a:xfrm>
          <a:prstGeom prst="rect">
            <a:avLst/>
          </a:prstGeom>
        </p:spPr>
        <p:txBody>
          <a:bodyPr wrap="square">
            <a:spAutoFit/>
          </a:bodyPr>
          <a:lstStyle/>
          <a:p>
            <a:r>
              <a:rPr lang="en-US" dirty="0">
                <a:solidFill>
                  <a:schemeClr val="accent2">
                    <a:lumMod val="75000"/>
                  </a:schemeClr>
                </a:solidFill>
              </a:rPr>
              <a:t>INSERT</a:t>
            </a:r>
            <a:r>
              <a:rPr lang="en-US" dirty="0"/>
              <a:t> </a:t>
            </a:r>
            <a:r>
              <a:rPr lang="en-US" dirty="0">
                <a:solidFill>
                  <a:schemeClr val="accent2">
                    <a:lumMod val="75000"/>
                  </a:schemeClr>
                </a:solidFill>
              </a:rPr>
              <a:t>INTO</a:t>
            </a:r>
            <a:r>
              <a:rPr lang="en-US" dirty="0"/>
              <a:t> XMLTABLE </a:t>
            </a:r>
            <a:r>
              <a:rPr lang="en-US"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&lt;student1&gt;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      	&lt;/student1&gt; </a:t>
            </a:r>
          </a:p>
          <a:p>
            <a:r>
              <a:rPr lang="en-US" dirty="0">
                <a:solidFill>
                  <a:srgbClr val="FFC000"/>
                </a:solidFill>
              </a:rPr>
              <a:t>              &lt;student2&gt;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&lt;/student2&gt;</a:t>
            </a:r>
          </a:p>
          <a:p>
            <a:r>
              <a:rPr lang="en-US" dirty="0">
                <a:solidFill>
                  <a:srgbClr val="FFC000"/>
                </a:solidFill>
              </a:rPr>
              <a:t>              &lt;student3&gt;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&lt;/student3&gt;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 (</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Inserting XML script in table.</a:t>
            </a:r>
          </a:p>
        </p:txBody>
      </p:sp>
      <p:sp>
        <p:nvSpPr>
          <p:cNvPr id="4" name="TextBox 3"/>
          <p:cNvSpPr txBox="1"/>
          <p:nvPr/>
        </p:nvSpPr>
        <p:spPr>
          <a:xfrm>
            <a:off x="1809720" y="571480"/>
            <a:ext cx="1156086" cy="400110"/>
          </a:xfrm>
          <a:prstGeom prst="rect">
            <a:avLst/>
          </a:prstGeom>
          <a:noFill/>
        </p:spPr>
        <p:txBody>
          <a:bodyPr wrap="none" rtlCol="0">
            <a:spAutoFit/>
          </a:bodyPr>
          <a:lstStyle/>
          <a:p>
            <a:r>
              <a:rPr lang="en-US" sz="2000" dirty="0">
                <a:solidFill>
                  <a:srgbClr val="00B050"/>
                </a:solidFill>
              </a:rPr>
              <a:t>Example: </a:t>
            </a:r>
          </a:p>
        </p:txBody>
      </p:sp>
      <p:sp>
        <p:nvSpPr>
          <p:cNvPr id="5" name="Rectangle 4"/>
          <p:cNvSpPr/>
          <p:nvPr/>
        </p:nvSpPr>
        <p:spPr>
          <a:xfrm>
            <a:off x="1809720" y="928670"/>
            <a:ext cx="8501122" cy="400110"/>
          </a:xfrm>
          <a:prstGeom prst="rect">
            <a:avLst/>
          </a:prstGeom>
        </p:spPr>
        <p:txBody>
          <a:bodyPr wrap="square">
            <a:spAutoFit/>
          </a:bodyPr>
          <a:lstStyle/>
          <a:p>
            <a:r>
              <a:rPr lang="en-US" sz="2000" dirty="0">
                <a:solidFill>
                  <a:schemeClr val="accent2">
                    <a:lumMod val="75000"/>
                  </a:schemeClr>
                </a:solidFill>
              </a:rPr>
              <a:t>CREATE</a:t>
            </a:r>
            <a:r>
              <a:rPr lang="en-US" sz="2000" dirty="0"/>
              <a:t> </a:t>
            </a:r>
            <a:r>
              <a:rPr lang="en-US" sz="2000" dirty="0">
                <a:solidFill>
                  <a:schemeClr val="accent2">
                    <a:lumMod val="75000"/>
                  </a:schemeClr>
                </a:solidFill>
              </a:rPr>
              <a:t>TABLE</a:t>
            </a:r>
            <a:r>
              <a:rPr lang="en-US" sz="2000" dirty="0"/>
              <a:t> </a:t>
            </a:r>
            <a:r>
              <a:rPr lang="en-US" sz="2000" dirty="0">
                <a:solidFill>
                  <a:schemeClr val="accent5">
                    <a:lumMod val="75000"/>
                  </a:schemeClr>
                </a:solidFill>
              </a:rPr>
              <a:t>`xmlTable` </a:t>
            </a:r>
            <a:r>
              <a:rPr lang="en-US" sz="2000" dirty="0"/>
              <a:t>( `</a:t>
            </a:r>
            <a:r>
              <a:rPr lang="en-US" sz="2000" dirty="0">
                <a:solidFill>
                  <a:schemeClr val="accent5">
                    <a:lumMod val="75000"/>
                  </a:schemeClr>
                </a:solidFill>
              </a:rPr>
              <a:t>xmlData</a:t>
            </a:r>
            <a:r>
              <a:rPr lang="en-US" sz="2000" dirty="0"/>
              <a:t>` </a:t>
            </a:r>
            <a:r>
              <a:rPr lang="en-US" sz="2000" dirty="0">
                <a:solidFill>
                  <a:schemeClr val="accent2">
                    <a:lumMod val="75000"/>
                  </a:schemeClr>
                </a:solidFill>
              </a:rPr>
              <a:t>text</a:t>
            </a:r>
            <a:r>
              <a:rPr lang="en-US" sz="2000" dirty="0"/>
              <a:t>);</a:t>
            </a:r>
          </a:p>
        </p:txBody>
      </p:sp>
      <p:sp>
        <p:nvSpPr>
          <p:cNvPr id="6" name="Rectangle 5"/>
          <p:cNvSpPr/>
          <p:nvPr/>
        </p:nvSpPr>
        <p:spPr>
          <a:xfrm>
            <a:off x="1738282" y="1357298"/>
            <a:ext cx="8643998" cy="5386090"/>
          </a:xfrm>
          <a:prstGeom prst="rect">
            <a:avLst/>
          </a:prstGeom>
        </p:spPr>
        <p:txBody>
          <a:bodyPr wrap="square">
            <a:spAutoFit/>
          </a:bodyPr>
          <a:lstStyle/>
          <a:p>
            <a:r>
              <a:rPr lang="en-US" sz="2000" dirty="0">
                <a:solidFill>
                  <a:schemeClr val="accent2">
                    <a:lumMod val="75000"/>
                  </a:schemeClr>
                </a:solidFill>
              </a:rPr>
              <a:t>INSERT</a:t>
            </a:r>
            <a:r>
              <a:rPr lang="en-US" dirty="0"/>
              <a:t> </a:t>
            </a:r>
            <a:r>
              <a:rPr lang="en-US" sz="2000" dirty="0">
                <a:solidFill>
                  <a:schemeClr val="accent2">
                    <a:lumMod val="75000"/>
                  </a:schemeClr>
                </a:solidFill>
              </a:rPr>
              <a:t>INTO</a:t>
            </a:r>
            <a:r>
              <a:rPr lang="en-US" dirty="0"/>
              <a:t> XMLTABLE </a:t>
            </a:r>
            <a:r>
              <a:rPr lang="en-US" sz="2000" dirty="0">
                <a:solidFill>
                  <a:schemeClr val="accent2">
                    <a:lumMod val="75000"/>
                  </a:schemeClr>
                </a:solidFill>
              </a:rPr>
              <a:t>VALUES</a:t>
            </a:r>
            <a:r>
              <a:rPr lang="en-US" dirty="0"/>
              <a:t> (</a:t>
            </a:r>
            <a:r>
              <a:rPr lang="en-US" dirty="0">
                <a:solidFill>
                  <a:srgbClr val="FFC000"/>
                </a:solidFill>
              </a:rPr>
              <a:t>“</a:t>
            </a:r>
          </a:p>
          <a:p>
            <a:r>
              <a:rPr lang="en-US" dirty="0">
                <a:solidFill>
                  <a:srgbClr val="FFC000"/>
                </a:solidFill>
              </a:rPr>
              <a:t>&lt;Students&gt;</a:t>
            </a:r>
            <a:r>
              <a:rPr lang="en-US" dirty="0"/>
              <a:t>      </a:t>
            </a:r>
          </a:p>
          <a:p>
            <a:r>
              <a:rPr lang="en-US" dirty="0"/>
              <a:t>	</a:t>
            </a:r>
            <a:r>
              <a:rPr lang="en-US" dirty="0">
                <a:solidFill>
                  <a:srgbClr val="FFC000"/>
                </a:solidFill>
              </a:rPr>
              <a:t>&lt;student&gt;</a:t>
            </a:r>
          </a:p>
          <a:p>
            <a:r>
              <a:rPr lang="en-US" dirty="0">
                <a:solidFill>
                  <a:srgbClr val="FFC000"/>
                </a:solidFill>
              </a:rPr>
              <a:t>	     &lt;RollNumber&gt;1&lt;/RollNumber&gt;</a:t>
            </a:r>
          </a:p>
          <a:p>
            <a:r>
              <a:rPr lang="en-US" dirty="0">
                <a:solidFill>
                  <a:srgbClr val="FFC000"/>
                </a:solidFill>
              </a:rPr>
              <a:t>	     &lt;Name&gt; Saleel &lt;/Name&gt;</a:t>
            </a:r>
          </a:p>
          <a:p>
            <a:r>
              <a:rPr lang="en-US" dirty="0">
                <a:solidFill>
                  <a:srgbClr val="FFC000"/>
                </a:solidFill>
              </a:rPr>
              <a:t>                   &lt;email&gt; saleelbagde@gmail.com &lt;/email&gt;</a:t>
            </a:r>
          </a:p>
          <a:p>
            <a:r>
              <a:rPr lang="en-US" dirty="0">
                <a:solidFill>
                  <a:srgbClr val="FFC000"/>
                </a:solidFill>
              </a:rPr>
              <a:t>                   &lt;email&gt; saleelbagde@yahoomail.com &lt;/email&gt;</a:t>
            </a:r>
          </a:p>
          <a:p>
            <a:r>
              <a:rPr lang="en-US" dirty="0">
                <a:solidFill>
                  <a:srgbClr val="FFC000"/>
                </a:solidFill>
              </a:rPr>
              <a:t>      	&lt;/student&gt; </a:t>
            </a:r>
          </a:p>
          <a:p>
            <a:r>
              <a:rPr lang="en-US" dirty="0">
                <a:solidFill>
                  <a:srgbClr val="FFC000"/>
                </a:solidFill>
              </a:rPr>
              <a:t>              &lt;student&gt;</a:t>
            </a:r>
          </a:p>
          <a:p>
            <a:r>
              <a:rPr lang="en-US" dirty="0">
                <a:solidFill>
                  <a:srgbClr val="FFC000"/>
                </a:solidFill>
              </a:rPr>
              <a:t>    	    &lt;RollNumber&gt; 2 &lt;/RollNumber&gt;</a:t>
            </a:r>
          </a:p>
          <a:p>
            <a:r>
              <a:rPr lang="en-US" dirty="0">
                <a:solidFill>
                  <a:srgbClr val="FFC000"/>
                </a:solidFill>
              </a:rPr>
              <a:t>                  &lt;Name&gt; Vrushali &lt;/Name&gt;</a:t>
            </a:r>
          </a:p>
          <a:p>
            <a:r>
              <a:rPr lang="en-US" dirty="0">
                <a:solidFill>
                  <a:srgbClr val="FFC000"/>
                </a:solidFill>
              </a:rPr>
              <a:t>                  &lt;email&gt; vrushalibagde@gmail.com &lt;/email&gt;</a:t>
            </a:r>
          </a:p>
          <a:p>
            <a:r>
              <a:rPr lang="en-US" dirty="0">
                <a:solidFill>
                  <a:srgbClr val="FFC000"/>
                </a:solidFill>
              </a:rPr>
              <a:t>              &lt;/student&gt;</a:t>
            </a:r>
          </a:p>
          <a:p>
            <a:r>
              <a:rPr lang="en-US" dirty="0">
                <a:solidFill>
                  <a:srgbClr val="FFC000"/>
                </a:solidFill>
              </a:rPr>
              <a:t>              &lt;student&gt;</a:t>
            </a:r>
          </a:p>
          <a:p>
            <a:r>
              <a:rPr lang="en-US" dirty="0">
                <a:solidFill>
                  <a:srgbClr val="FFC000"/>
                </a:solidFill>
              </a:rPr>
              <a:t>     	    &lt;RollNumber&gt; 3 &lt;/RollNumber&gt;</a:t>
            </a:r>
          </a:p>
          <a:p>
            <a:r>
              <a:rPr lang="en-US" dirty="0">
                <a:solidFill>
                  <a:srgbClr val="FFC000"/>
                </a:solidFill>
              </a:rPr>
              <a:t>                  &lt;Name&gt; Sharmin &lt;/Name&gt;        </a:t>
            </a:r>
          </a:p>
          <a:p>
            <a:r>
              <a:rPr lang="en-US" dirty="0">
                <a:solidFill>
                  <a:srgbClr val="FFC000"/>
                </a:solidFill>
              </a:rPr>
              <a:t>                  &lt;email&gt; sharminbagde@gmail.com &lt;/email&gt; </a:t>
            </a:r>
          </a:p>
          <a:p>
            <a:r>
              <a:rPr lang="en-US" dirty="0">
                <a:solidFill>
                  <a:srgbClr val="FFC000"/>
                </a:solidFill>
              </a:rPr>
              <a:t>              &lt;/student&gt;</a:t>
            </a:r>
          </a:p>
          <a:p>
            <a:r>
              <a:rPr lang="en-US" dirty="0">
                <a:solidFill>
                  <a:srgbClr val="FFC000"/>
                </a:solidFill>
              </a:rPr>
              <a:t>&lt;/Students&gt;"</a:t>
            </a:r>
            <a:r>
              <a:rPr lang="en-US" dirty="0"/>
              <a:t>);</a:t>
            </a:r>
          </a:p>
        </p:txBody>
      </p:sp>
    </p:spTree>
    <p:extLst>
      <p:ext uri="{BB962C8B-B14F-4D97-AF65-F5344CB8AC3E}">
        <p14:creationId xmlns:p14="http://schemas.microsoft.com/office/powerpoint/2010/main" val="225023735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from XML script from table.</a:t>
            </a:r>
          </a:p>
        </p:txBody>
      </p:sp>
      <p:sp>
        <p:nvSpPr>
          <p:cNvPr id="7" name="Rectangle 6"/>
          <p:cNvSpPr/>
          <p:nvPr/>
        </p:nvSpPr>
        <p:spPr>
          <a:xfrm>
            <a:off x="1595406" y="1935296"/>
            <a:ext cx="8929718" cy="707886"/>
          </a:xfrm>
          <a:prstGeom prst="rect">
            <a:avLst/>
          </a:prstGeom>
        </p:spPr>
        <p:txBody>
          <a:bodyPr wrap="square">
            <a:spAutoFit/>
          </a:bodyPr>
          <a:lstStyle/>
          <a:p>
            <a:r>
              <a:rPr lang="en-US" sz="2000" dirty="0">
                <a:solidFill>
                  <a:schemeClr val="accent2">
                    <a:lumMod val="75000"/>
                  </a:schemeClr>
                </a:solidFill>
              </a:rPr>
              <a:t>SELECT</a:t>
            </a:r>
            <a:r>
              <a:rPr lang="en-US" sz="2000" dirty="0"/>
              <a:t> </a:t>
            </a:r>
            <a:r>
              <a:rPr lang="en-US" sz="2000" dirty="0">
                <a:solidFill>
                  <a:schemeClr val="accent5">
                    <a:lumMod val="75000"/>
                  </a:schemeClr>
                </a:solidFill>
              </a:rPr>
              <a:t>EXTRACTVALUE</a:t>
            </a:r>
            <a:r>
              <a:rPr lang="en-US" sz="2000" dirty="0"/>
              <a:t>(</a:t>
            </a:r>
            <a:r>
              <a:rPr lang="en-US" sz="2000" dirty="0">
                <a:solidFill>
                  <a:schemeClr val="accent5">
                    <a:lumMod val="75000"/>
                  </a:schemeClr>
                </a:solidFill>
              </a:rPr>
              <a:t>xmlData</a:t>
            </a:r>
            <a:r>
              <a:rPr lang="en-US" sz="2000" dirty="0"/>
              <a:t>,</a:t>
            </a:r>
            <a:r>
              <a:rPr lang="en-US" sz="2000" dirty="0">
                <a:solidFill>
                  <a:srgbClr val="FFC000"/>
                </a:solidFill>
              </a:rPr>
              <a:t>"//Students//student[$1]//email[$2]"</a:t>
            </a:r>
            <a:r>
              <a:rPr lang="en-US" sz="2000" dirty="0"/>
              <a:t>) </a:t>
            </a:r>
            <a:r>
              <a:rPr lang="en-US" sz="2000" dirty="0">
                <a:solidFill>
                  <a:schemeClr val="accent2">
                    <a:lumMod val="75000"/>
                  </a:schemeClr>
                </a:solidFill>
              </a:rPr>
              <a:t>FROM</a:t>
            </a:r>
            <a:r>
              <a:rPr lang="en-US" sz="2000" dirty="0"/>
              <a:t> XMLTABLE;</a:t>
            </a:r>
          </a:p>
        </p:txBody>
      </p:sp>
    </p:spTree>
    <p:extLst>
      <p:ext uri="{BB962C8B-B14F-4D97-AF65-F5344CB8AC3E}">
        <p14:creationId xmlns:p14="http://schemas.microsoft.com/office/powerpoint/2010/main" val="2250237353"/>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XML file</a:t>
            </a:r>
          </a:p>
        </p:txBody>
      </p:sp>
      <p:sp>
        <p:nvSpPr>
          <p:cNvPr id="5" name="Rectangle 4"/>
          <p:cNvSpPr/>
          <p:nvPr/>
        </p:nvSpPr>
        <p:spPr>
          <a:xfrm>
            <a:off x="1738282" y="1214422"/>
            <a:ext cx="4929222" cy="5016758"/>
          </a:xfrm>
          <a:prstGeom prst="rect">
            <a:avLst/>
          </a:prstGeom>
        </p:spPr>
        <p:txBody>
          <a:bodyPr wrap="square">
            <a:spAutoFit/>
          </a:bodyPr>
          <a:lstStyle/>
          <a:p>
            <a:r>
              <a:rPr lang="en-US" sz="2000" dirty="0">
                <a:solidFill>
                  <a:srgbClr val="2658E6"/>
                </a:solidFill>
              </a:rPr>
              <a:t>&lt;?xml version="1.0" encoding="utf-16"?&gt;</a:t>
            </a:r>
          </a:p>
          <a:p>
            <a:r>
              <a:rPr lang="en-US" sz="2000" dirty="0">
                <a:solidFill>
                  <a:srgbClr val="C74C49"/>
                </a:solidFill>
              </a:rPr>
              <a:t>&lt;employees&gt;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r>
              <a:rPr lang="en-US" sz="2000" dirty="0">
                <a:solidFill>
                  <a:schemeClr val="accent2">
                    <a:lumMod val="75000"/>
                  </a:schemeClr>
                </a:solidFill>
              </a:rPr>
              <a:t>&lt;id&gt;</a:t>
            </a:r>
            <a:r>
              <a:rPr lang="en-US" sz="2000" dirty="0">
                <a:solidFill>
                  <a:srgbClr val="2658E6"/>
                </a:solidFill>
              </a:rPr>
              <a:t> </a:t>
            </a:r>
            <a:r>
              <a:rPr lang="en-US" sz="2000" dirty="0"/>
              <a:t>be129</a:t>
            </a:r>
            <a:r>
              <a:rPr lang="en-US" sz="2000" dirty="0">
                <a:solidFill>
                  <a:srgbClr val="2658E6"/>
                </a:solidFill>
              </a:rPr>
              <a:t> </a:t>
            </a:r>
            <a:r>
              <a:rPr lang="en-US" sz="2000" dirty="0">
                <a:solidFill>
                  <a:schemeClr val="accent2">
                    <a:lumMod val="75000"/>
                  </a:schemeClr>
                </a:solidFill>
              </a:rPr>
              <a:t>&lt;/id&gt;</a:t>
            </a:r>
          </a:p>
          <a:p>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Jane</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Engineer</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2658E6"/>
                </a:solidFill>
              </a:rPr>
              <a:t> </a:t>
            </a:r>
          </a:p>
          <a:p>
            <a:r>
              <a:rPr lang="en-US" sz="2000" dirty="0">
                <a:solidFill>
                  <a:srgbClr val="2658E6"/>
                </a:solidFill>
              </a:rPr>
              <a:t>      </a:t>
            </a:r>
            <a:r>
              <a:rPr lang="en-US" sz="2000" dirty="0">
                <a:solidFill>
                  <a:schemeClr val="accent4">
                    <a:lumMod val="50000"/>
                  </a:schemeClr>
                </a:solidFill>
              </a:rPr>
              <a:t>&lt;employee&gt;</a:t>
            </a:r>
          </a:p>
          <a:p>
            <a:r>
              <a:rPr lang="en-US" sz="2000" dirty="0">
                <a:solidFill>
                  <a:schemeClr val="accent2">
                    <a:lumMod val="75000"/>
                  </a:schemeClr>
                </a:solidFill>
              </a:rPr>
              <a:t>           &lt;id&gt;</a:t>
            </a:r>
            <a:r>
              <a:rPr lang="en-US" sz="2000" dirty="0">
                <a:solidFill>
                  <a:srgbClr val="2658E6"/>
                </a:solidFill>
              </a:rPr>
              <a:t> </a:t>
            </a:r>
            <a:r>
              <a:rPr lang="en-US" sz="2000" dirty="0"/>
              <a:t>be130</a:t>
            </a:r>
            <a:r>
              <a:rPr lang="en-US" sz="2000" dirty="0">
                <a:solidFill>
                  <a:srgbClr val="2658E6"/>
                </a:solidFill>
              </a:rPr>
              <a:t> </a:t>
            </a:r>
            <a:r>
              <a:rPr lang="en-US" sz="2000" dirty="0">
                <a:solidFill>
                  <a:schemeClr val="accent2">
                    <a:lumMod val="75000"/>
                  </a:schemeClr>
                </a:solidFill>
              </a:rPr>
              <a:t>&lt;/id&gt;</a:t>
            </a:r>
          </a:p>
          <a:p>
            <a:r>
              <a:rPr lang="en-US" sz="2000" dirty="0">
                <a:solidFill>
                  <a:schemeClr val="accent2">
                    <a:lumMod val="75000"/>
                  </a:schemeClr>
                </a:solidFill>
              </a:rPr>
              <a:t>           &lt;</a:t>
            </a:r>
            <a:r>
              <a:rPr lang="en-US" sz="2000" dirty="0" err="1">
                <a:solidFill>
                  <a:schemeClr val="accent2">
                    <a:lumMod val="75000"/>
                  </a:schemeClr>
                </a:solidFill>
              </a:rPr>
              <a:t>firstname</a:t>
            </a:r>
            <a:r>
              <a:rPr lang="en-US" sz="2000" dirty="0">
                <a:solidFill>
                  <a:schemeClr val="accent2">
                    <a:lumMod val="75000"/>
                  </a:schemeClr>
                </a:solidFill>
              </a:rPr>
              <a:t>&gt; </a:t>
            </a:r>
            <a:r>
              <a:rPr lang="en-US" sz="2000" dirty="0"/>
              <a:t>William</a:t>
            </a:r>
            <a:r>
              <a:rPr lang="en-US" sz="2000" dirty="0">
                <a:solidFill>
                  <a:srgbClr val="2658E6"/>
                </a:solidFill>
              </a:rPr>
              <a:t> </a:t>
            </a:r>
            <a:r>
              <a:rPr lang="en-US" sz="2000" dirty="0">
                <a:solidFill>
                  <a:schemeClr val="accent2">
                    <a:lumMod val="75000"/>
                  </a:schemeClr>
                </a:solidFill>
              </a:rPr>
              <a:t>&lt;/</a:t>
            </a:r>
            <a:r>
              <a:rPr lang="en-US" sz="2000" dirty="0" err="1">
                <a:solidFill>
                  <a:schemeClr val="accent2">
                    <a:lumMod val="75000"/>
                  </a:schemeClr>
                </a:solidFill>
              </a:rPr>
              <a:t>firstname</a:t>
            </a:r>
            <a:r>
              <a:rPr lang="en-US" sz="2000" dirty="0">
                <a:solidFill>
                  <a:schemeClr val="accent2">
                    <a:lumMod val="75000"/>
                  </a:schemeClr>
                </a:solidFill>
              </a:rPr>
              <a:t>&gt;</a:t>
            </a:r>
          </a:p>
          <a:p>
            <a:r>
              <a:rPr lang="en-US" sz="2000" dirty="0">
                <a:solidFill>
                  <a:schemeClr val="accent2">
                    <a:lumMod val="75000"/>
                  </a:schemeClr>
                </a:solidFill>
              </a:rPr>
              <a:t>           &lt;lastname&gt; </a:t>
            </a:r>
            <a:r>
              <a:rPr lang="en-US" sz="2000" dirty="0"/>
              <a:t>Defoe</a:t>
            </a:r>
            <a:r>
              <a:rPr lang="en-US" sz="2000" dirty="0">
                <a:solidFill>
                  <a:srgbClr val="2658E6"/>
                </a:solidFill>
              </a:rPr>
              <a:t> </a:t>
            </a:r>
            <a:r>
              <a:rPr lang="en-US" sz="2000" dirty="0">
                <a:solidFill>
                  <a:schemeClr val="accent2">
                    <a:lumMod val="75000"/>
                  </a:schemeClr>
                </a:solidFill>
              </a:rPr>
              <a:t>&lt;/lastname&gt;</a:t>
            </a:r>
          </a:p>
          <a:p>
            <a:r>
              <a:rPr lang="en-US" sz="2000" dirty="0">
                <a:solidFill>
                  <a:schemeClr val="accent2">
                    <a:lumMod val="75000"/>
                  </a:schemeClr>
                </a:solidFill>
              </a:rPr>
              <a:t>           &lt;title&gt; </a:t>
            </a:r>
            <a:r>
              <a:rPr lang="en-US" sz="2000" dirty="0"/>
              <a:t>Accountant</a:t>
            </a:r>
            <a:r>
              <a:rPr lang="en-US" sz="2000" dirty="0">
                <a:solidFill>
                  <a:srgbClr val="2658E6"/>
                </a:solidFill>
              </a:rPr>
              <a:t> </a:t>
            </a:r>
            <a:r>
              <a:rPr lang="en-US" sz="2000" dirty="0">
                <a:solidFill>
                  <a:schemeClr val="accent2">
                    <a:lumMod val="75000"/>
                  </a:schemeClr>
                </a:solidFill>
              </a:rPr>
              <a:t>&lt;/title&gt;</a:t>
            </a:r>
          </a:p>
          <a:p>
            <a:r>
              <a:rPr lang="en-US" sz="2000" dirty="0">
                <a:solidFill>
                  <a:srgbClr val="2658E6"/>
                </a:solidFill>
              </a:rPr>
              <a:t>      </a:t>
            </a:r>
            <a:r>
              <a:rPr lang="en-US" sz="2000" dirty="0">
                <a:solidFill>
                  <a:schemeClr val="accent4">
                    <a:lumMod val="50000"/>
                  </a:schemeClr>
                </a:solidFill>
              </a:rPr>
              <a:t>&lt;/employee&gt;</a:t>
            </a:r>
          </a:p>
          <a:p>
            <a:r>
              <a:rPr lang="en-US" sz="2000" dirty="0">
                <a:solidFill>
                  <a:srgbClr val="C74C49"/>
                </a:solidFill>
              </a:rPr>
              <a:t>&lt;/employees&gt;</a:t>
            </a:r>
          </a:p>
        </p:txBody>
      </p:sp>
      <p:sp>
        <p:nvSpPr>
          <p:cNvPr id="6" name="TextBox 5"/>
          <p:cNvSpPr txBox="1"/>
          <p:nvPr/>
        </p:nvSpPr>
        <p:spPr>
          <a:xfrm>
            <a:off x="1809721" y="714356"/>
            <a:ext cx="2053447" cy="400110"/>
          </a:xfrm>
          <a:prstGeom prst="rect">
            <a:avLst/>
          </a:prstGeom>
          <a:noFill/>
        </p:spPr>
        <p:txBody>
          <a:bodyPr wrap="none" rtlCol="0">
            <a:spAutoFit/>
          </a:bodyPr>
          <a:lstStyle/>
          <a:p>
            <a:r>
              <a:rPr lang="en-US" sz="2000" dirty="0">
                <a:solidFill>
                  <a:srgbClr val="00B050"/>
                </a:solidFill>
              </a:rPr>
              <a:t>Employee.xml File</a:t>
            </a:r>
          </a:p>
        </p:txBody>
      </p:sp>
    </p:spTree>
    <p:extLst>
      <p:ext uri="{BB962C8B-B14F-4D97-AF65-F5344CB8AC3E}">
        <p14:creationId xmlns:p14="http://schemas.microsoft.com/office/powerpoint/2010/main" val="225023735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809720" y="720850"/>
            <a:ext cx="1156086" cy="400110"/>
          </a:xfrm>
          <a:prstGeom prst="rect">
            <a:avLst/>
          </a:prstGeom>
          <a:noFill/>
        </p:spPr>
        <p:txBody>
          <a:bodyPr wrap="none" rtlCol="0">
            <a:spAutoFit/>
          </a:bodyPr>
          <a:lstStyle/>
          <a:p>
            <a:r>
              <a:rPr lang="en-US" sz="2000" dirty="0">
                <a:solidFill>
                  <a:srgbClr val="00B050"/>
                </a:solidFill>
              </a:rPr>
              <a:t>Example: </a:t>
            </a:r>
          </a:p>
        </p:txBody>
      </p:sp>
      <p:sp>
        <p:nvSpPr>
          <p:cNvPr id="8" name="Rectangle 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Load and select  data from external XML file</a:t>
            </a:r>
          </a:p>
        </p:txBody>
      </p:sp>
      <p:sp>
        <p:nvSpPr>
          <p:cNvPr id="10" name="Rectangle 9"/>
          <p:cNvSpPr/>
          <p:nvPr/>
        </p:nvSpPr>
        <p:spPr>
          <a:xfrm>
            <a:off x="1809720" y="1500174"/>
            <a:ext cx="8572560" cy="1477328"/>
          </a:xfrm>
          <a:prstGeom prst="rect">
            <a:avLst/>
          </a:prstGeom>
        </p:spPr>
        <p:txBody>
          <a:bodyPr wrap="square">
            <a:spAutoFit/>
          </a:bodyPr>
          <a:lstStyle/>
          <a:p>
            <a:pPr>
              <a:lnSpc>
                <a:spcPct val="150000"/>
              </a:lnSpc>
            </a:pPr>
            <a:r>
              <a:rPr lang="en-US" sz="2000" dirty="0">
                <a:solidFill>
                  <a:schemeClr val="accent2">
                    <a:lumMod val="75000"/>
                  </a:schemeClr>
                </a:solidFill>
              </a:rPr>
              <a:t>SET</a:t>
            </a:r>
            <a:r>
              <a:rPr lang="en-US" sz="2000" dirty="0"/>
              <a:t> @</a:t>
            </a:r>
            <a:r>
              <a:rPr lang="en-US" sz="2000" dirty="0">
                <a:solidFill>
                  <a:schemeClr val="accent2">
                    <a:lumMod val="75000"/>
                  </a:schemeClr>
                </a:solidFill>
              </a:rPr>
              <a:t>xml</a:t>
            </a:r>
            <a:r>
              <a:rPr lang="en-US" sz="2000" dirty="0"/>
              <a:t> = </a:t>
            </a:r>
            <a:r>
              <a:rPr lang="en-US" sz="2000" dirty="0">
                <a:solidFill>
                  <a:schemeClr val="accent5">
                    <a:lumMod val="75000"/>
                  </a:schemeClr>
                </a:solidFill>
              </a:rPr>
              <a:t>LOAD_FILE</a:t>
            </a:r>
            <a:r>
              <a:rPr lang="en-US" sz="2000" dirty="0"/>
              <a:t>(</a:t>
            </a:r>
            <a:r>
              <a:rPr lang="en-US" sz="2000" dirty="0">
                <a:solidFill>
                  <a:srgbClr val="FFC000"/>
                </a:solidFill>
              </a:rPr>
              <a:t>"E:/employee.xml"</a:t>
            </a:r>
            <a:r>
              <a:rPr lang="en-US" sz="2000" dirty="0"/>
              <a:t>);</a:t>
            </a:r>
          </a:p>
          <a:p>
            <a:pPr>
              <a:lnSpc>
                <a:spcPct val="150000"/>
              </a:lnSpc>
            </a:pPr>
            <a:r>
              <a:rPr lang="en-US" sz="2000" dirty="0">
                <a:solidFill>
                  <a:schemeClr val="accent2">
                    <a:lumMod val="75000"/>
                  </a:schemeClr>
                </a:solidFill>
              </a:rPr>
              <a:t>SELECT</a:t>
            </a:r>
            <a:r>
              <a:rPr lang="en-US" sz="2000" dirty="0"/>
              <a:t> </a:t>
            </a:r>
            <a:r>
              <a:rPr lang="en-US" sz="2000" dirty="0">
                <a:solidFill>
                  <a:schemeClr val="accent2">
                    <a:lumMod val="75000"/>
                  </a:schemeClr>
                </a:solidFill>
              </a:rPr>
              <a:t>CONVERT(</a:t>
            </a:r>
            <a:r>
              <a:rPr lang="en-US" sz="2000" dirty="0">
                <a:solidFill>
                  <a:schemeClr val="accent5">
                    <a:lumMod val="75000"/>
                  </a:schemeClr>
                </a:solidFill>
              </a:rPr>
              <a:t>EXTRACTVALUE</a:t>
            </a:r>
            <a:r>
              <a:rPr lang="en-US" sz="2000" dirty="0"/>
              <a:t>(@</a:t>
            </a:r>
            <a:r>
              <a:rPr lang="en-US" sz="2000" dirty="0">
                <a:solidFill>
                  <a:schemeClr val="accent2">
                    <a:lumMod val="75000"/>
                  </a:schemeClr>
                </a:solidFill>
              </a:rPr>
              <a:t>xml</a:t>
            </a:r>
            <a:r>
              <a:rPr lang="en-US" sz="2000" dirty="0"/>
              <a:t>,</a:t>
            </a:r>
            <a:r>
              <a:rPr lang="en-US" sz="2000" dirty="0">
                <a:solidFill>
                  <a:srgbClr val="FFC000"/>
                </a:solidFill>
              </a:rPr>
              <a:t>"//employee[$1]//</a:t>
            </a:r>
            <a:r>
              <a:rPr lang="en-US" sz="2000" dirty="0" err="1">
                <a:solidFill>
                  <a:srgbClr val="FFC000"/>
                </a:solidFill>
              </a:rPr>
              <a:t>firstname</a:t>
            </a:r>
            <a:r>
              <a:rPr lang="en-US" sz="2000" dirty="0">
                <a:solidFill>
                  <a:srgbClr val="FFC000"/>
                </a:solidFill>
              </a:rPr>
              <a:t>"</a:t>
            </a:r>
            <a:r>
              <a:rPr lang="en-US" sz="2000" dirty="0"/>
              <a:t>), </a:t>
            </a:r>
            <a:r>
              <a:rPr lang="en-US" sz="2000" dirty="0">
                <a:solidFill>
                  <a:schemeClr val="accent2">
                    <a:lumMod val="75000"/>
                  </a:schemeClr>
                </a:solidFill>
              </a:rPr>
              <a:t>CHAR</a:t>
            </a:r>
            <a:r>
              <a:rPr lang="en-US" sz="2000" dirty="0"/>
              <a:t>);</a:t>
            </a:r>
          </a:p>
        </p:txBody>
      </p:sp>
    </p:spTree>
    <p:extLst>
      <p:ext uri="{BB962C8B-B14F-4D97-AF65-F5344CB8AC3E}">
        <p14:creationId xmlns:p14="http://schemas.microsoft.com/office/powerpoint/2010/main" val="22502373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0"/>
            <a:ext cx="11521280" cy="769441"/>
          </a:xfrm>
          <a:prstGeom prst="rect">
            <a:avLst/>
          </a:prstGeom>
        </p:spPr>
        <p:txBody>
          <a:bodyPr wrap="square">
            <a:spAutoFit/>
          </a:bodyPr>
          <a:lstStyle/>
          <a:p>
            <a:pPr marL="342900" indent="-342900">
              <a:buAutoNum type="arabicPeriod"/>
            </a:pPr>
            <a:r>
              <a:rPr lang="en-IN" b="1" dirty="0">
                <a:latin typeface="Liberation Mono"/>
                <a:cs typeface="Calibri" panose="020F0502020204030204" pitchFamily="34" charset="0"/>
              </a:rPr>
              <a:t>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a:t>
            </a:r>
            <a:r>
              <a:rPr lang="en-IN" dirty="0">
                <a:latin typeface="Liberation Mono"/>
                <a:cs typeface="Calibri" panose="020F0502020204030204" pitchFamily="34" charset="0"/>
              </a:rPr>
              <a:t>.</a:t>
            </a:r>
          </a:p>
          <a:p>
            <a:pPr marL="342900" indent="-342900">
              <a:buAutoNum type="arabicPeriod"/>
            </a:pPr>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&lt;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6" name="Rectangle 5"/>
          <p:cNvSpPr/>
          <p:nvPr/>
        </p:nvSpPr>
        <p:spPr>
          <a:xfrm>
            <a:off x="335360" y="1600200"/>
            <a:ext cx="11521280" cy="769441"/>
          </a:xfrm>
          <a:prstGeom prst="rect">
            <a:avLst/>
          </a:prstGeom>
        </p:spPr>
        <p:txBody>
          <a:bodyPr wrap="square">
            <a:spAutoFit/>
          </a:bodyPr>
          <a:lstStyle/>
          <a:p>
            <a:r>
              <a:rPr lang="en-IN" b="1" dirty="0">
                <a:latin typeface="Liberation Mono"/>
                <a:cs typeface="Calibri" panose="020F0502020204030204" pitchFamily="34" charset="0"/>
              </a:rPr>
              <a:t>2.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&gt;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a:t>
            </a:r>
          </a:p>
        </p:txBody>
      </p:sp>
      <p:sp>
        <p:nvSpPr>
          <p:cNvPr id="7" name="Rectangle 6"/>
          <p:cNvSpPr/>
          <p:nvPr/>
        </p:nvSpPr>
        <p:spPr>
          <a:xfrm>
            <a:off x="335360" y="2587551"/>
            <a:ext cx="11521280" cy="769441"/>
          </a:xfrm>
          <a:prstGeom prst="rect">
            <a:avLst/>
          </a:prstGeom>
        </p:spPr>
        <p:txBody>
          <a:bodyPr wrap="square">
            <a:spAutoFit/>
          </a:bodyPr>
          <a:lstStyle/>
          <a:p>
            <a:r>
              <a:rPr lang="en-IN" b="1" dirty="0">
                <a:latin typeface="Liberation Mono"/>
                <a:cs typeface="Calibri" panose="020F0502020204030204" pitchFamily="34" charset="0"/>
              </a:rPr>
              <a:t>3.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highest salary of each department</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MAX</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8" name="Rectangle 7"/>
          <p:cNvSpPr/>
          <p:nvPr/>
        </p:nvSpPr>
        <p:spPr>
          <a:xfrm>
            <a:off x="335360" y="3654310"/>
            <a:ext cx="11521280" cy="769441"/>
          </a:xfrm>
          <a:prstGeom prst="rect">
            <a:avLst/>
          </a:prstGeom>
        </p:spPr>
        <p:txBody>
          <a:bodyPr wrap="square">
            <a:spAutoFit/>
          </a:bodyPr>
          <a:lstStyle/>
          <a:p>
            <a:r>
              <a:rPr lang="en-IN" b="1" dirty="0">
                <a:latin typeface="Liberation Mono"/>
                <a:cs typeface="Calibri" panose="020F0502020204030204" pitchFamily="34" charset="0"/>
              </a:rPr>
              <a:t>4. Find 2</a:t>
            </a:r>
            <a:r>
              <a:rPr lang="en-IN" b="1" baseline="30000" dirty="0">
                <a:latin typeface="Liberation Mono"/>
                <a:cs typeface="Calibri" panose="020F0502020204030204" pitchFamily="34" charset="0"/>
              </a:rPr>
              <a:t>nd</a:t>
            </a:r>
            <a:r>
              <a:rPr lang="en-IN" b="1" dirty="0">
                <a:latin typeface="Liberation Mono"/>
                <a:cs typeface="Calibri" panose="020F0502020204030204" pitchFamily="34" charset="0"/>
              </a:rPr>
              <a:t> lowest salary of each department</a:t>
            </a:r>
            <a:r>
              <a:rPr lang="en-IN" dirty="0">
                <a:latin typeface="Liberation Mono"/>
                <a:cs typeface="Calibri" panose="020F0502020204030204" pitchFamily="34" charset="0"/>
              </a:rPr>
              <a:t>.</a:t>
            </a:r>
            <a:endParaRPr lang="en-IN" dirty="0">
              <a:solidFill>
                <a:srgbClr val="006C86"/>
              </a:solidFill>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Calibri" panose="020F0502020204030204" pitchFamily="34" charset="0"/>
              </a:rPr>
              <a:t> sal </a:t>
            </a:r>
            <a:r>
              <a:rPr lang="en-IN" dirty="0">
                <a:solidFill>
                  <a:schemeClr val="accent5">
                    <a:lumMod val="50000"/>
                  </a:schemeClr>
                </a:solidFill>
                <a:latin typeface="Liberation Mono"/>
                <a:cs typeface="Calibri" panose="020F0502020204030204" pitchFamily="34" charset="0"/>
              </a:rPr>
              <a:t>NOT</a:t>
            </a:r>
            <a:r>
              <a:rPr lang="en-IN" dirty="0">
                <a:latin typeface="Liberation Mono"/>
                <a:cs typeface="Calibri" panose="020F0502020204030204" pitchFamily="34" charset="0"/>
              </a:rPr>
              <a:t> </a:t>
            </a:r>
            <a:r>
              <a:rPr lang="en-IN" dirty="0">
                <a:solidFill>
                  <a:schemeClr val="accent5">
                    <a:lumMod val="50000"/>
                  </a:schemeClr>
                </a:solidFill>
                <a:latin typeface="Liberation Mono"/>
                <a:cs typeface="Calibri" panose="020F0502020204030204" pitchFamily="34" charset="0"/>
              </a:rPr>
              <a:t>IN</a:t>
            </a:r>
            <a:r>
              <a:rPr lang="en-IN" dirty="0">
                <a:latin typeface="Liberation Mono"/>
                <a:cs typeface="Calibri" panose="020F0502020204030204" pitchFamily="34" charset="0"/>
              </a:rPr>
              <a:t>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MIN(sal</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GROUP</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deptno;</a:t>
            </a:r>
          </a:p>
        </p:txBody>
      </p:sp>
      <p:sp>
        <p:nvSpPr>
          <p:cNvPr id="10" name="Rectangle 9"/>
          <p:cNvSpPr/>
          <p:nvPr/>
        </p:nvSpPr>
        <p:spPr>
          <a:xfrm>
            <a:off x="335360" y="5661248"/>
            <a:ext cx="11521280" cy="1046440"/>
          </a:xfrm>
          <a:prstGeom prst="rect">
            <a:avLst/>
          </a:prstGeom>
        </p:spPr>
        <p:txBody>
          <a:bodyPr wrap="square">
            <a:spAutoFit/>
          </a:bodyPr>
          <a:lstStyle/>
          <a:p>
            <a:r>
              <a:rPr lang="en-IN" b="1" dirty="0">
                <a:latin typeface="Liberation Mono"/>
                <a:cs typeface="Calibri" panose="020F0502020204030204" pitchFamily="34" charset="0"/>
              </a:rPr>
              <a:t>6. Serial number jobwise</a:t>
            </a:r>
            <a:r>
              <a:rPr lang="en-IN" dirty="0">
                <a:latin typeface="Liberation Mono"/>
                <a:cs typeface="Calibri" panose="020F0502020204030204" pitchFamily="34" charset="0"/>
              </a:rPr>
              <a:t>.</a:t>
            </a:r>
          </a:p>
          <a:p>
            <a:endParaRPr lang="en-IN" sz="800" dirty="0">
              <a:latin typeface="Liberation Mono"/>
              <a:cs typeface="Calibri" panose="020F0502020204030204" pitchFamily="34" charset="0"/>
            </a:endParaRPr>
          </a:p>
          <a:p>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 </a:t>
            </a:r>
            <a:r>
              <a:rPr lang="en-IN" dirty="0">
                <a:solidFill>
                  <a:srgbClr val="0077AA"/>
                </a:solidFill>
                <a:latin typeface="Liberation Mono"/>
                <a:cs typeface="Arial" panose="020B0604020202020204" pitchFamily="34" charset="0"/>
              </a:rPr>
              <a:t>CASE</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WHEN</a:t>
            </a:r>
            <a:r>
              <a:rPr lang="en-IN" dirty="0">
                <a:latin typeface="Liberation Mono"/>
                <a:cs typeface="Calibri" panose="020F0502020204030204" pitchFamily="34" charset="0"/>
              </a:rPr>
              <a:t> job = @JB </a:t>
            </a:r>
            <a:r>
              <a:rPr lang="en-IN" dirty="0">
                <a:solidFill>
                  <a:srgbClr val="0077AA"/>
                </a:solidFill>
                <a:latin typeface="Liberation Mono"/>
                <a:cs typeface="Arial" panose="020B0604020202020204" pitchFamily="34" charset="0"/>
              </a:rPr>
              <a:t>THEN</a:t>
            </a:r>
            <a:r>
              <a:rPr lang="en-IN" dirty="0">
                <a:latin typeface="Liberation Mono"/>
                <a:cs typeface="Calibri" panose="020F0502020204030204" pitchFamily="34" charset="0"/>
              </a:rPr>
              <a:t> @CNT + 1 </a:t>
            </a:r>
            <a:r>
              <a:rPr lang="en-IN" dirty="0">
                <a:solidFill>
                  <a:srgbClr val="0077AA"/>
                </a:solidFill>
                <a:latin typeface="Liberation Mono"/>
                <a:cs typeface="Arial" panose="020B0604020202020204" pitchFamily="34" charset="0"/>
              </a:rPr>
              <a:t>ELSE</a:t>
            </a:r>
            <a:r>
              <a:rPr lang="en-IN" dirty="0">
                <a:latin typeface="Liberation Mono"/>
                <a:cs typeface="Calibri" panose="020F0502020204030204" pitchFamily="34" charset="0"/>
              </a:rPr>
              <a:t> 1 </a:t>
            </a:r>
            <a:r>
              <a:rPr lang="en-IN" dirty="0">
                <a:solidFill>
                  <a:srgbClr val="0077AA"/>
                </a:solidFill>
                <a:latin typeface="Liberation Mono"/>
                <a:cs typeface="Arial" panose="020B0604020202020204" pitchFamily="34" charset="0"/>
              </a:rPr>
              <a:t>END</a:t>
            </a:r>
            <a:r>
              <a:rPr lang="en-IN" dirty="0">
                <a:latin typeface="Liberation Mono"/>
                <a:cs typeface="Calibri" panose="020F0502020204030204" pitchFamily="34" charset="0"/>
              </a:rPr>
              <a:t> R1, @JB := JOB  </a:t>
            </a:r>
            <a:r>
              <a:rPr lang="en-IN" dirty="0">
                <a:solidFill>
                  <a:srgbClr val="0077AA"/>
                </a:solidFill>
                <a:latin typeface="Liberation Mono"/>
                <a:cs typeface="Arial" panose="020B0604020202020204" pitchFamily="34" charset="0"/>
              </a:rPr>
              <a:t>FROM</a:t>
            </a:r>
            <a:r>
              <a:rPr lang="en-IN" dirty="0">
                <a:latin typeface="Liberation Mono"/>
                <a:cs typeface="Calibri" panose="020F0502020204030204" pitchFamily="34" charset="0"/>
              </a:rPr>
              <a:t> emp, </a:t>
            </a:r>
            <a:r>
              <a:rPr lang="en-IN" dirty="0">
                <a:solidFill>
                  <a:schemeClr val="bg1">
                    <a:lumMod val="50000"/>
                  </a:schemeClr>
                </a:solidFill>
                <a:latin typeface="Liberation Mono"/>
                <a:cs typeface="Calibri" panose="020F0502020204030204" pitchFamily="34" charset="0"/>
              </a:rPr>
              <a:t>(</a:t>
            </a:r>
            <a:r>
              <a:rPr lang="en-IN" dirty="0">
                <a:solidFill>
                  <a:srgbClr val="0077AA"/>
                </a:solidFill>
                <a:latin typeface="Liberation Mono"/>
                <a:cs typeface="Arial" panose="020B0604020202020204" pitchFamily="34" charset="0"/>
              </a:rPr>
              <a:t>SELECT</a:t>
            </a:r>
            <a:r>
              <a:rPr lang="en-IN" dirty="0">
                <a:latin typeface="Liberation Mono"/>
                <a:cs typeface="Calibri" panose="020F0502020204030204" pitchFamily="34" charset="0"/>
              </a:rPr>
              <a:t> @CNT :=0, @JB := ''</a:t>
            </a:r>
            <a:r>
              <a:rPr lang="en-IN" dirty="0">
                <a:solidFill>
                  <a:schemeClr val="bg1">
                    <a:lumMod val="50000"/>
                  </a:schemeClr>
                </a:solidFill>
                <a:latin typeface="Liberation Mono"/>
                <a:cs typeface="Calibri" panose="020F0502020204030204" pitchFamily="34" charset="0"/>
              </a:rPr>
              <a:t>)</a:t>
            </a:r>
            <a:r>
              <a:rPr lang="en-IN" dirty="0">
                <a:latin typeface="Liberation Mono"/>
                <a:cs typeface="Calibri" panose="020F0502020204030204" pitchFamily="34" charset="0"/>
              </a:rPr>
              <a:t> E </a:t>
            </a:r>
            <a:r>
              <a:rPr lang="en-IN" dirty="0">
                <a:solidFill>
                  <a:srgbClr val="0077AA"/>
                </a:solidFill>
                <a:latin typeface="Liberation Mono"/>
                <a:cs typeface="Arial" panose="020B0604020202020204" pitchFamily="34" charset="0"/>
              </a:rPr>
              <a:t>ORDER</a:t>
            </a:r>
            <a:r>
              <a:rPr lang="en-IN" dirty="0">
                <a:latin typeface="Liberation Mono"/>
                <a:cs typeface="Calibri" panose="020F0502020204030204" pitchFamily="34" charset="0"/>
              </a:rPr>
              <a:t> </a:t>
            </a:r>
            <a:r>
              <a:rPr lang="en-IN" dirty="0">
                <a:solidFill>
                  <a:srgbClr val="0077AA"/>
                </a:solidFill>
                <a:latin typeface="Liberation Mono"/>
                <a:cs typeface="Arial" panose="020B0604020202020204" pitchFamily="34" charset="0"/>
              </a:rPr>
              <a:t>BY</a:t>
            </a:r>
            <a:r>
              <a:rPr lang="en-IN" dirty="0">
                <a:latin typeface="Liberation Mono"/>
                <a:cs typeface="Calibri" panose="020F0502020204030204" pitchFamily="34" charset="0"/>
              </a:rPr>
              <a:t> job;</a:t>
            </a:r>
          </a:p>
        </p:txBody>
      </p:sp>
      <p:sp>
        <p:nvSpPr>
          <p:cNvPr id="9" name="Rectangle 8">
            <a:extLst>
              <a:ext uri="{FF2B5EF4-FFF2-40B4-BE49-F238E27FC236}">
                <a16:creationId xmlns:a16="http://schemas.microsoft.com/office/drawing/2014/main" id="{BC74A5AF-5598-493E-AD2F-8EACF8DCE6FB}"/>
              </a:ext>
            </a:extLst>
          </p:cNvPr>
          <p:cNvSpPr/>
          <p:nvPr/>
        </p:nvSpPr>
        <p:spPr>
          <a:xfrm>
            <a:off x="335360" y="4603775"/>
            <a:ext cx="11521280" cy="769441"/>
          </a:xfrm>
          <a:prstGeom prst="rect">
            <a:avLst/>
          </a:prstGeom>
        </p:spPr>
        <p:txBody>
          <a:bodyPr wrap="square">
            <a:spAutoFit/>
          </a:bodyPr>
          <a:lstStyle/>
          <a:p>
            <a:r>
              <a:rPr lang="en-IN" b="1" dirty="0">
                <a:latin typeface="Liberation Mono"/>
                <a:cs typeface="Calibri" panose="020F0502020204030204" pitchFamily="34" charset="0"/>
              </a:rPr>
              <a:t>5. Find top 3 highest paid salary</a:t>
            </a:r>
            <a:endParaRPr lang="en-IN" dirty="0">
              <a:latin typeface="Liberation Mono"/>
              <a:cs typeface="Calibri" panose="020F0502020204030204" pitchFamily="34" charset="0"/>
            </a:endParaRPr>
          </a:p>
          <a:p>
            <a:endParaRPr lang="en-IN" sz="8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 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sal &gt;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ORD</a:t>
            </a:r>
            <a:r>
              <a:rPr lang="en-US" dirty="0">
                <a:solidFill>
                  <a:srgbClr val="0077AA"/>
                </a:solidFill>
                <a:latin typeface="Liberation Mono"/>
                <a:cs typeface="Arial" panose="020B0604020202020204" pitchFamily="34" charset="0"/>
              </a:rPr>
              <a:t>E</a:t>
            </a:r>
            <a:r>
              <a:rPr lang="en-US" dirty="0">
                <a:latin typeface="Liberation Mono"/>
                <a:cs typeface="Calibri" panose="020F0502020204030204" pitchFamily="34" charset="0"/>
              </a:rPr>
              <a:t>R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 limit 3, 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sal </a:t>
            </a:r>
            <a:r>
              <a:rPr lang="en-US" dirty="0">
                <a:solidFill>
                  <a:srgbClr val="0077AA"/>
                </a:solidFill>
                <a:latin typeface="Liberation Mono"/>
                <a:cs typeface="Arial" panose="020B0604020202020204" pitchFamily="34" charset="0"/>
              </a:rPr>
              <a:t>DESC</a:t>
            </a:r>
            <a:r>
              <a:rPr lang="en-US" dirty="0">
                <a:latin typeface="Liberation Mono"/>
                <a:cs typeface="Calibri" panose="020F0502020204030204" pitchFamily="34" charset="0"/>
              </a:rPr>
              <a:t>;</a:t>
            </a:r>
            <a:endParaRPr lang="en-IN" dirty="0">
              <a:latin typeface="Liberation Mono"/>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335360" y="685801"/>
            <a:ext cx="11449272" cy="2031325"/>
          </a:xfrm>
          <a:prstGeom prst="rect">
            <a:avLst/>
          </a:prstGeom>
        </p:spPr>
        <p:txBody>
          <a:bodyPr wrap="square">
            <a:spAutoFit/>
          </a:bodyPr>
          <a:lstStyle/>
          <a:p>
            <a:r>
              <a:rPr lang="en-IN" b="1" dirty="0">
                <a:latin typeface="Liberation Mono"/>
                <a:cs typeface="Calibri" panose="020F0502020204030204" pitchFamily="34" charset="0"/>
              </a:rPr>
              <a:t>6. Find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c1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d1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a:p>
            <a:endParaRPr lang="en-US"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 := @cnt1+1 R1, duplicate.</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@cnt1:=0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t2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t2.R1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@cnt := @cnt+1</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R1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@cnt:=0</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t4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a:t>
            </a:r>
          </a:p>
        </p:txBody>
      </p:sp>
      <p:sp>
        <p:nvSpPr>
          <p:cNvPr id="6" name="Rectangle 5"/>
          <p:cNvSpPr/>
          <p:nvPr/>
        </p:nvSpPr>
        <p:spPr>
          <a:xfrm>
            <a:off x="335360" y="4772806"/>
            <a:ext cx="11449272" cy="677108"/>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8. </a:t>
            </a:r>
            <a:r>
              <a:rPr lang="en-IN" sz="2000" b="1" dirty="0">
                <a:latin typeface="Liberation Mono"/>
                <a:cs typeface="Calibri" panose="020F0502020204030204" pitchFamily="34" charset="0"/>
              </a:rPr>
              <a:t>Display employee name with highest salary in each job.</a:t>
            </a:r>
          </a:p>
          <a:p>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ename, job, 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(job, sal)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job, MAX(sal)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job;</a:t>
            </a:r>
            <a:endParaRPr lang="en-IN" dirty="0">
              <a:latin typeface="Liberation Mono"/>
              <a:cs typeface="Calibri" panose="020F0502020204030204" pitchFamily="34" charset="0"/>
            </a:endParaRPr>
          </a:p>
        </p:txBody>
      </p:sp>
      <p:sp>
        <p:nvSpPr>
          <p:cNvPr id="9" name="TextBox 8">
            <a:extLst>
              <a:ext uri="{FF2B5EF4-FFF2-40B4-BE49-F238E27FC236}">
                <a16:creationId xmlns:a16="http://schemas.microsoft.com/office/drawing/2014/main" id="{10BCCC6F-72B1-4101-B528-2A931501189F}"/>
              </a:ext>
            </a:extLst>
          </p:cNvPr>
          <p:cNvSpPr txBox="1"/>
          <p:nvPr/>
        </p:nvSpPr>
        <p:spPr>
          <a:xfrm>
            <a:off x="335360" y="2893628"/>
            <a:ext cx="11449272" cy="1631216"/>
          </a:xfrm>
          <a:prstGeom prst="rect">
            <a:avLst/>
          </a:prstGeom>
          <a:noFill/>
        </p:spPr>
        <p:txBody>
          <a:bodyPr wrap="square">
            <a:spAutoFit/>
          </a:bodyPr>
          <a:lstStyle/>
          <a:p>
            <a:r>
              <a:rPr lang="en-IN" b="1" dirty="0">
                <a:latin typeface="Liberation Mono"/>
                <a:cs typeface="Calibri" panose="020F0502020204030204" pitchFamily="34" charset="0"/>
              </a:rPr>
              <a:t>7. Delete only the duplicate records</a:t>
            </a:r>
            <a:r>
              <a:rPr lang="en-IN" dirty="0">
                <a:latin typeface="Liberation Mono"/>
                <a:cs typeface="Calibri" panose="020F0502020204030204" pitchFamily="34" charset="0"/>
              </a:rPr>
              <a:t>.</a:t>
            </a: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MIN</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 d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a:p>
            <a:endParaRPr lang="en-US" sz="1000" dirty="0">
              <a:latin typeface="Liberation Mono"/>
              <a:cs typeface="Calibri" panose="020F0502020204030204" pitchFamily="34" charset="0"/>
            </a:endParaRPr>
          </a:p>
          <a:p>
            <a:r>
              <a:rPr lang="en-US" dirty="0">
                <a:solidFill>
                  <a:srgbClr val="0077AA"/>
                </a:solidFill>
                <a:latin typeface="Liberation Mono"/>
                <a:cs typeface="Arial" panose="020B0604020202020204" pitchFamily="34" charset="0"/>
              </a:rPr>
              <a:t>DELETE</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WHERE</a:t>
            </a:r>
            <a:r>
              <a:rPr lang="en-US" dirty="0">
                <a:latin typeface="Liberation Mono"/>
                <a:cs typeface="Calibri" panose="020F0502020204030204" pitchFamily="34" charset="0"/>
              </a:rPr>
              <a:t> id </a:t>
            </a:r>
            <a:r>
              <a:rPr lang="en-US" dirty="0">
                <a:solidFill>
                  <a:schemeClr val="accent5">
                    <a:lumMod val="50000"/>
                  </a:schemeClr>
                </a:solidFill>
                <a:latin typeface="Liberation Mono"/>
                <a:cs typeface="Calibri" panose="020F0502020204030204" pitchFamily="34" charset="0"/>
              </a:rPr>
              <a:t>NOT</a:t>
            </a:r>
            <a:r>
              <a:rPr lang="en-US" dirty="0">
                <a:latin typeface="Liberation Mono"/>
                <a:cs typeface="Calibri" panose="020F0502020204030204" pitchFamily="34" charset="0"/>
              </a:rPr>
              <a:t> </a:t>
            </a:r>
            <a:r>
              <a:rPr lang="en-US" dirty="0">
                <a:solidFill>
                  <a:schemeClr val="accent5">
                    <a:lumMod val="50000"/>
                  </a:schemeClr>
                </a:solidFill>
                <a:latin typeface="Liberation Mono"/>
                <a:cs typeface="Calibri" panose="020F0502020204030204" pitchFamily="34" charset="0"/>
              </a:rPr>
              <a:t>IN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a:t>
            </a:r>
            <a:r>
              <a:rPr lang="en-US" dirty="0">
                <a:solidFill>
                  <a:srgbClr val="A67F59"/>
                </a:solidFill>
                <a:latin typeface="Liberation Mono"/>
              </a:rPr>
              <a:t>*</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a:t>
            </a:r>
            <a:r>
              <a:rPr lang="en-US" dirty="0">
                <a:solidFill>
                  <a:schemeClr val="bg1">
                    <a:lumMod val="50000"/>
                  </a:schemeClr>
                </a:solidFill>
                <a:latin typeface="Liberation Mono"/>
                <a:cs typeface="Calibri" panose="020F0502020204030204" pitchFamily="34" charset="0"/>
              </a:rPr>
              <a:t>(</a:t>
            </a:r>
            <a:r>
              <a:rPr lang="en-US" dirty="0">
                <a:solidFill>
                  <a:srgbClr val="0077AA"/>
                </a:solidFill>
                <a:latin typeface="Liberation Mono"/>
                <a:cs typeface="Arial" panose="020B0604020202020204" pitchFamily="34" charset="0"/>
              </a:rPr>
              <a:t>SELECT</a:t>
            </a:r>
            <a:r>
              <a:rPr lang="en-US" dirty="0">
                <a:latin typeface="Liberation Mono"/>
                <a:cs typeface="Calibri" panose="020F0502020204030204" pitchFamily="34" charset="0"/>
              </a:rPr>
              <a:t> id </a:t>
            </a:r>
            <a:r>
              <a:rPr lang="en-US" dirty="0">
                <a:solidFill>
                  <a:srgbClr val="0077AA"/>
                </a:solidFill>
                <a:latin typeface="Liberation Mono"/>
                <a:cs typeface="Arial" panose="020B0604020202020204" pitchFamily="34" charset="0"/>
              </a:rPr>
              <a:t>FROM</a:t>
            </a:r>
            <a:r>
              <a:rPr lang="en-US" dirty="0">
                <a:latin typeface="Liberation Mono"/>
                <a:cs typeface="Calibri" panose="020F0502020204030204" pitchFamily="34" charset="0"/>
              </a:rPr>
              <a:t> duplicate </a:t>
            </a:r>
            <a:r>
              <a:rPr lang="en-US" dirty="0">
                <a:solidFill>
                  <a:srgbClr val="0077AA"/>
                </a:solidFill>
                <a:latin typeface="Liberation Mono"/>
                <a:cs typeface="Arial" panose="020B0604020202020204" pitchFamily="34" charset="0"/>
              </a:rPr>
              <a:t>GROUP</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deptno, dname, loc, walletid</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 t1 </a:t>
            </a:r>
            <a:r>
              <a:rPr lang="en-US" dirty="0">
                <a:solidFill>
                  <a:schemeClr val="bg1">
                    <a:lumMod val="50000"/>
                  </a:schemeClr>
                </a:solidFill>
                <a:latin typeface="Liberation Mono"/>
                <a:cs typeface="Calibri" panose="020F0502020204030204" pitchFamily="34" charset="0"/>
              </a:rPr>
              <a:t>)</a:t>
            </a:r>
            <a:r>
              <a:rPr lang="en-US" dirty="0">
                <a:latin typeface="Liberation Mono"/>
                <a:cs typeface="Calibri" panose="020F0502020204030204" pitchFamily="34" charset="0"/>
              </a:rPr>
              <a:t>;</a:t>
            </a:r>
          </a:p>
        </p:txBody>
      </p:sp>
      <p:sp>
        <p:nvSpPr>
          <p:cNvPr id="7" name="Rectangle 6">
            <a:extLst>
              <a:ext uri="{FF2B5EF4-FFF2-40B4-BE49-F238E27FC236}">
                <a16:creationId xmlns:a16="http://schemas.microsoft.com/office/drawing/2014/main" id="{8471A10E-AC2D-38CC-528A-F85881BB989E}"/>
              </a:ext>
            </a:extLst>
          </p:cNvPr>
          <p:cNvSpPr/>
          <p:nvPr/>
        </p:nvSpPr>
        <p:spPr>
          <a:xfrm>
            <a:off x="335360" y="5696029"/>
            <a:ext cx="11449272" cy="677108"/>
          </a:xfrm>
          <a:prstGeom prst="rect">
            <a:avLst/>
          </a:prstGeom>
        </p:spPr>
        <p:txBody>
          <a:bodyPr wrap="square">
            <a:spAutoFit/>
          </a:bodyPr>
          <a:lstStyle/>
          <a:p>
            <a:r>
              <a:rPr lang="en-IN" sz="2000" b="1" dirty="0">
                <a:latin typeface="Liberation Mono"/>
                <a:cs typeface="Calibri" panose="020F0502020204030204" pitchFamily="34" charset="0"/>
              </a:rPr>
              <a:t>9. Display employee having the same salary</a:t>
            </a:r>
          </a:p>
          <a:p>
            <a:r>
              <a:rPr lang="en-IN" dirty="0">
                <a:solidFill>
                  <a:srgbClr val="0077AA"/>
                </a:solidFill>
                <a:latin typeface="Liberation Mono"/>
                <a:cs typeface="Arial" panose="020B0604020202020204" pitchFamily="34" charset="0"/>
              </a:rPr>
              <a:t>SELECT</a:t>
            </a:r>
            <a:r>
              <a:rPr lang="en-IN" dirty="0">
                <a:latin typeface="Liberation Mono"/>
              </a:rPr>
              <a:t> distinct e1.* </a:t>
            </a:r>
            <a:r>
              <a:rPr lang="en-IN" dirty="0">
                <a:solidFill>
                  <a:srgbClr val="0077AA"/>
                </a:solidFill>
                <a:latin typeface="Liberation Mono"/>
                <a:cs typeface="Arial" panose="020B0604020202020204" pitchFamily="34" charset="0"/>
              </a:rPr>
              <a:t>FROM</a:t>
            </a:r>
            <a:r>
              <a:rPr lang="en-IN" dirty="0">
                <a:latin typeface="Liberation Mono"/>
              </a:rPr>
              <a:t> emp e1 , emp e2 </a:t>
            </a:r>
            <a:r>
              <a:rPr lang="en-IN" dirty="0">
                <a:solidFill>
                  <a:srgbClr val="0077AA"/>
                </a:solidFill>
                <a:latin typeface="Liberation Mono"/>
                <a:cs typeface="Arial" panose="020B0604020202020204" pitchFamily="34" charset="0"/>
              </a:rPr>
              <a:t>WHERE</a:t>
            </a:r>
            <a:r>
              <a:rPr lang="en-IN" dirty="0">
                <a:latin typeface="Liberation Mono"/>
              </a:rPr>
              <a:t> e1.sal = e2.sal </a:t>
            </a:r>
            <a:r>
              <a:rPr lang="en-IN" dirty="0">
                <a:solidFill>
                  <a:schemeClr val="accent5">
                    <a:lumMod val="50000"/>
                  </a:schemeClr>
                </a:solidFill>
                <a:latin typeface="Liberation Mono"/>
                <a:cs typeface="Calibri" panose="020F0502020204030204" pitchFamily="34" charset="0"/>
              </a:rPr>
              <a:t>AND</a:t>
            </a:r>
            <a:r>
              <a:rPr lang="en-IN" dirty="0">
                <a:latin typeface="Liberation Mono"/>
              </a:rPr>
              <a:t> e1.empno != e2.empno </a:t>
            </a:r>
            <a:r>
              <a:rPr lang="en-US" dirty="0">
                <a:solidFill>
                  <a:srgbClr val="0077AA"/>
                </a:solidFill>
                <a:latin typeface="Liberation Mono"/>
                <a:cs typeface="Arial" panose="020B0604020202020204" pitchFamily="34" charset="0"/>
              </a:rPr>
              <a:t>ORDER</a:t>
            </a:r>
            <a:r>
              <a:rPr lang="en-US" dirty="0">
                <a:latin typeface="Liberation Mono"/>
                <a:cs typeface="Calibri" panose="020F050202020403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Calibri" panose="020F0502020204030204" pitchFamily="34" charset="0"/>
              </a:rPr>
              <a:t> </a:t>
            </a:r>
            <a:r>
              <a:rPr lang="en-IN" dirty="0">
                <a:latin typeface="Liberation Mono"/>
              </a:rPr>
              <a:t>e1.sal;</a:t>
            </a:r>
          </a:p>
        </p:txBody>
      </p:sp>
    </p:spTree>
    <p:extLst>
      <p:ext uri="{BB962C8B-B14F-4D97-AF65-F5344CB8AC3E}">
        <p14:creationId xmlns:p14="http://schemas.microsoft.com/office/powerpoint/2010/main" val="277860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Interview questions</a:t>
            </a:r>
          </a:p>
        </p:txBody>
      </p:sp>
      <p:sp>
        <p:nvSpPr>
          <p:cNvPr id="5" name="Rectangle 4"/>
          <p:cNvSpPr/>
          <p:nvPr/>
        </p:nvSpPr>
        <p:spPr>
          <a:xfrm>
            <a:off x="407368" y="4797152"/>
            <a:ext cx="11089232" cy="369332"/>
          </a:xfrm>
          <a:prstGeom prst="rect">
            <a:avLst/>
          </a:prstGeom>
        </p:spPr>
        <p:txBody>
          <a:bodyPr wrap="square">
            <a:spAutoFit/>
          </a:bodyPr>
          <a:lstStyle/>
          <a:p>
            <a:r>
              <a:rPr lang="en-IN" dirty="0"/>
              <a:t>select count(*), e.* from e group by empno, ename, job, mgr, hiredate, sal, comm, deptno, bonusid, `user name`, pwd;</a:t>
            </a:r>
          </a:p>
        </p:txBody>
      </p:sp>
      <p:sp>
        <p:nvSpPr>
          <p:cNvPr id="2" name="Rectangle 1"/>
          <p:cNvSpPr/>
          <p:nvPr/>
        </p:nvSpPr>
        <p:spPr>
          <a:xfrm>
            <a:off x="407368" y="914400"/>
            <a:ext cx="11377264" cy="3693319"/>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CHAR and VARCHAR?</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DROP, AND TRUNCATE.</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DELETE TABLE and TRUNCATE TABLE commands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Inner Join and Natural Join.</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are types of joins in MySQL?</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is the difference between primary key and unique key?</a:t>
            </a:r>
          </a:p>
          <a:p>
            <a:pPr marL="285750" indent="-285750">
              <a:buFont typeface="Arial" panose="020B0604020202020204" pitchFamily="34" charset="0"/>
              <a:buChar char="•"/>
            </a:pPr>
            <a:endParaRPr lang="en-US" dirty="0">
              <a:solidFill>
                <a:srgbClr val="444444"/>
              </a:solidFill>
              <a:latin typeface="Palatino Linotype" panose="02040502050505030304" pitchFamily="18" charset="0"/>
            </a:endParaRPr>
          </a:p>
          <a:p>
            <a:pPr marL="285750" indent="-285750">
              <a:buFont typeface="Arial" panose="020B0604020202020204" pitchFamily="34" charset="0"/>
              <a:buChar char="•"/>
            </a:pPr>
            <a:r>
              <a:rPr lang="en-US" dirty="0">
                <a:solidFill>
                  <a:srgbClr val="444444"/>
                </a:solidFill>
                <a:latin typeface="Palatino Linotype" panose="02040502050505030304" pitchFamily="18" charset="0"/>
              </a:rPr>
              <a:t>What do you mean my Joins and explain different types of MySQL Joins?</a:t>
            </a:r>
          </a:p>
        </p:txBody>
      </p:sp>
      <p:sp>
        <p:nvSpPr>
          <p:cNvPr id="6" name="TextBox 5">
            <a:extLst>
              <a:ext uri="{FF2B5EF4-FFF2-40B4-BE49-F238E27FC236}">
                <a16:creationId xmlns:a16="http://schemas.microsoft.com/office/drawing/2014/main" id="{DB030C01-488F-46CF-A9A1-398852584EF2}"/>
              </a:ext>
            </a:extLst>
          </p:cNvPr>
          <p:cNvSpPr txBox="1"/>
          <p:nvPr/>
        </p:nvSpPr>
        <p:spPr>
          <a:xfrm>
            <a:off x="263352" y="5357427"/>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 2, 7) group by plumberid having count(*) =(select max(R1) from (select plumberid, count(plumberid) R1 from plumber_service_map where serviceid in (1, 2, 7) group by plumberid) t1)) order by plumberid, serviceid;</a:t>
            </a:r>
          </a:p>
        </p:txBody>
      </p:sp>
    </p:spTree>
    <p:extLst>
      <p:ext uri="{BB962C8B-B14F-4D97-AF65-F5344CB8AC3E}">
        <p14:creationId xmlns:p14="http://schemas.microsoft.com/office/powerpoint/2010/main" val="424265540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extLst>
                    <a:ext uri="{9D8B030D-6E8A-4147-A177-3AD203B41FA5}">
                      <a16:colId xmlns:a16="http://schemas.microsoft.com/office/drawing/2014/main" val="20000"/>
                    </a:ext>
                  </a:extLst>
                </a:gridCol>
                <a:gridCol w="1637785">
                  <a:extLst>
                    <a:ext uri="{9D8B030D-6E8A-4147-A177-3AD203B41FA5}">
                      <a16:colId xmlns:a16="http://schemas.microsoft.com/office/drawing/2014/main" val="20001"/>
                    </a:ext>
                  </a:extLst>
                </a:gridCol>
                <a:gridCol w="3886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a:t>
                      </a:r>
                    </a:p>
                  </a:txBody>
                  <a:tcPr/>
                </a:tc>
                <a:tc>
                  <a:txBody>
                    <a:bodyPr/>
                    <a:lstStyle/>
                    <a:p>
                      <a:r>
                        <a:rPr kumimoji="0" lang="en-IN" sz="1600" b="0" i="0" kern="1200" dirty="0">
                          <a:solidFill>
                            <a:schemeClr val="tx1"/>
                          </a:solidFill>
                          <a:effectLst/>
                          <a:latin typeface="+mn-lt"/>
                          <a:ea typeface="+mn-ea"/>
                          <a:cs typeface="+mn-cs"/>
                        </a:rPr>
                        <a:t>CROCIN</a:t>
                      </a:r>
                      <a:endParaRPr lang="en-IN" sz="1600" dirty="0"/>
                    </a:p>
                  </a:txBody>
                  <a:tcPr/>
                </a:tc>
                <a:tc>
                  <a:txBody>
                    <a:bodyPr/>
                    <a:lstStyle/>
                    <a:p>
                      <a:r>
                        <a:rPr kumimoji="0" lang="en-IN" sz="1600" b="0" i="0" kern="1200" dirty="0">
                          <a:solidFill>
                            <a:schemeClr val="tx1"/>
                          </a:solidFill>
                          <a:effectLst/>
                          <a:latin typeface="+mn-lt"/>
                          <a:ea typeface="+mn-ea"/>
                          <a:cs typeface="+mn-cs"/>
                        </a:rPr>
                        <a:t>PARACETAMOL </a:t>
                      </a:r>
                      <a:endParaRPr lang="en-IN" sz="1600" dirty="0"/>
                    </a:p>
                  </a:txBody>
                  <a:tcPr/>
                </a:tc>
                <a:tc>
                  <a:txBody>
                    <a:bodyPr/>
                    <a:lstStyle/>
                    <a:p>
                      <a:r>
                        <a:rPr lang="en-IN" sz="1600" dirty="0"/>
                        <a:t>100mg</a:t>
                      </a:r>
                    </a:p>
                  </a:txBody>
                  <a:tcPr/>
                </a:tc>
                <a:extLst>
                  <a:ext uri="{0D108BD9-81ED-4DB2-BD59-A6C34878D82A}">
                    <a16:rowId xmlns:a16="http://schemas.microsoft.com/office/drawing/2014/main" val="10001"/>
                  </a:ext>
                </a:extLst>
              </a:tr>
              <a:tr h="370840">
                <a:tc>
                  <a:txBody>
                    <a:bodyPr/>
                    <a:lstStyle/>
                    <a:p>
                      <a:r>
                        <a:rPr lang="en-IN" sz="1600" dirty="0"/>
                        <a:t>2</a:t>
                      </a:r>
                    </a:p>
                  </a:txBody>
                  <a:tcPr/>
                </a:tc>
                <a:tc>
                  <a:txBody>
                    <a:bodyPr/>
                    <a:lstStyle/>
                    <a:p>
                      <a:r>
                        <a:rPr lang="en-IN" sz="1600" dirty="0"/>
                        <a:t>COMBIFLAM</a:t>
                      </a:r>
                    </a:p>
                  </a:txBody>
                  <a:tcPr/>
                </a:tc>
                <a:tc>
                  <a:txBody>
                    <a:bodyPr/>
                    <a:lstStyle/>
                    <a:p>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25mg</a:t>
                      </a:r>
                    </a:p>
                  </a:txBody>
                  <a:tcPr/>
                </a:tc>
                <a:extLst>
                  <a:ext uri="{0D108BD9-81ED-4DB2-BD59-A6C34878D82A}">
                    <a16:rowId xmlns:a16="http://schemas.microsoft.com/office/drawing/2014/main" val="10002"/>
                  </a:ext>
                </a:extLst>
              </a:tr>
              <a:tr h="370840">
                <a:tc>
                  <a:txBody>
                    <a:bodyPr/>
                    <a:lstStyle/>
                    <a:p>
                      <a:r>
                        <a:rPr lang="en-IN" sz="1600" dirty="0"/>
                        <a:t>3</a:t>
                      </a:r>
                    </a:p>
                  </a:txBody>
                  <a:tcPr/>
                </a:tc>
                <a:tc>
                  <a:txBody>
                    <a:bodyPr/>
                    <a:lstStyle/>
                    <a:p>
                      <a:r>
                        <a:rPr lang="en-IN" sz="1600" dirty="0"/>
                        <a:t>DIVON PLUS</a:t>
                      </a:r>
                    </a:p>
                  </a:txBody>
                  <a:tcPr/>
                </a:tc>
                <a:tc>
                  <a:txBody>
                    <a:bodyPr/>
                    <a:lstStyle/>
                    <a:p>
                      <a:r>
                        <a:rPr kumimoji="0" lang="en-IN" sz="1600" b="0" i="0" kern="1200" dirty="0">
                          <a:solidFill>
                            <a:schemeClr val="tx1"/>
                          </a:solidFill>
                          <a:effectLst/>
                          <a:latin typeface="+mn-lt"/>
                          <a:ea typeface="+mn-ea"/>
                          <a:cs typeface="+mn-cs"/>
                        </a:rPr>
                        <a:t>PARACETAMOL, DICLOFENAC</a:t>
                      </a:r>
                    </a:p>
                  </a:txBody>
                  <a:tcPr/>
                </a:tc>
                <a:tc>
                  <a:txBody>
                    <a:bodyPr/>
                    <a:lstStyle/>
                    <a:p>
                      <a:r>
                        <a:rPr kumimoji="0" lang="en-IN" sz="1600" b="0" i="0" kern="1200" dirty="0">
                          <a:solidFill>
                            <a:schemeClr val="tx1"/>
                          </a:solidFill>
                          <a:effectLst/>
                          <a:latin typeface="+mn-lt"/>
                          <a:ea typeface="+mn-ea"/>
                          <a:cs typeface="+mn-cs"/>
                        </a:rPr>
                        <a:t>30mg</a:t>
                      </a:r>
                    </a:p>
                  </a:txBody>
                  <a:tcPr/>
                </a:tc>
                <a:extLst>
                  <a:ext uri="{0D108BD9-81ED-4DB2-BD59-A6C34878D82A}">
                    <a16:rowId xmlns:a16="http://schemas.microsoft.com/office/drawing/2014/main" val="10003"/>
                  </a:ext>
                </a:extLst>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extLst>
                    <a:ext uri="{9D8B030D-6E8A-4147-A177-3AD203B41FA5}">
                      <a16:colId xmlns:a16="http://schemas.microsoft.com/office/drawing/2014/main" val="20000"/>
                    </a:ext>
                  </a:extLst>
                </a:gridCol>
                <a:gridCol w="1638039">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11</a:t>
                      </a:r>
                    </a:p>
                  </a:txBody>
                  <a:tcPr/>
                </a:tc>
                <a:tc>
                  <a:txBody>
                    <a:bodyPr/>
                    <a:lstStyle/>
                    <a:p>
                      <a:r>
                        <a:rPr kumimoji="0" lang="en-IN" sz="1600" b="0" i="0" kern="1200" dirty="0">
                          <a:solidFill>
                            <a:schemeClr val="tx1"/>
                          </a:solidFill>
                          <a:effectLst/>
                          <a:latin typeface="+mn-lt"/>
                          <a:ea typeface="+mn-ea"/>
                          <a:cs typeface="+mn-cs"/>
                        </a:rPr>
                        <a:t>BENADRYL</a:t>
                      </a:r>
                      <a:endParaRPr lang="en-IN" sz="1600" dirty="0"/>
                    </a:p>
                  </a:txBody>
                  <a:tcPr/>
                </a:tc>
                <a:tc>
                  <a:txBody>
                    <a:bodyPr/>
                    <a:lstStyle/>
                    <a:p>
                      <a:r>
                        <a:rPr kumimoji="0" lang="en-IN" sz="1600" b="0" i="0" kern="1200" dirty="0">
                          <a:solidFill>
                            <a:schemeClr val="tx1"/>
                          </a:solidFill>
                          <a:effectLst/>
                          <a:latin typeface="+mn-lt"/>
                          <a:ea typeface="+mn-ea"/>
                          <a:cs typeface="+mn-cs"/>
                        </a:rPr>
                        <a:t>DIPHENHYDRAMINE</a:t>
                      </a:r>
                      <a:endParaRPr lang="en-IN" sz="1600" dirty="0"/>
                    </a:p>
                  </a:txBody>
                  <a:tcPr/>
                </a:tc>
                <a:tc>
                  <a:txBody>
                    <a:bodyPr/>
                    <a:lstStyle/>
                    <a:p>
                      <a:r>
                        <a:rPr lang="en-IN" sz="1600" dirty="0"/>
                        <a:t>.7mg</a:t>
                      </a:r>
                    </a:p>
                  </a:txBody>
                  <a:tcPr/>
                </a:tc>
                <a:extLst>
                  <a:ext uri="{0D108BD9-81ED-4DB2-BD59-A6C34878D82A}">
                    <a16:rowId xmlns:a16="http://schemas.microsoft.com/office/drawing/2014/main" val="10001"/>
                  </a:ext>
                </a:extLst>
              </a:tr>
              <a:tr h="370840">
                <a:tc>
                  <a:txBody>
                    <a:bodyPr/>
                    <a:lstStyle/>
                    <a:p>
                      <a:r>
                        <a:rPr lang="en-IN" sz="1600" dirty="0"/>
                        <a:t>12</a:t>
                      </a:r>
                    </a:p>
                  </a:txBody>
                  <a:tcPr/>
                </a:tc>
                <a:tc>
                  <a:txBody>
                    <a:bodyPr/>
                    <a:lstStyle/>
                    <a:p>
                      <a:r>
                        <a:rPr lang="en-IN" sz="1600" dirty="0"/>
                        <a:t>COMBIFLAM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PARACETAMOL, IBUPROFEN</a:t>
                      </a:r>
                      <a:endParaRPr lang="en-IN" sz="1600" b="0" dirty="0"/>
                    </a:p>
                  </a:txBody>
                  <a:tcPr/>
                </a:tc>
                <a:tc>
                  <a:txBody>
                    <a:bodyPr/>
                    <a:lstStyle/>
                    <a:p>
                      <a:r>
                        <a:rPr lang="en-IN" sz="1600" b="0" dirty="0"/>
                        <a:t>0.12mg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p>
                  </a:txBody>
                  <a:tcPr/>
                </a:tc>
                <a:tc>
                  <a:txBody>
                    <a:bodyPr/>
                    <a:lstStyle/>
                    <a:p>
                      <a:r>
                        <a:rPr kumimoji="0" lang="en-IN" sz="1600" b="0" i="0" kern="1200" dirty="0">
                          <a:solidFill>
                            <a:schemeClr val="tx1"/>
                          </a:solidFill>
                          <a:effectLst/>
                          <a:latin typeface="+mn-lt"/>
                          <a:ea typeface="+mn-ea"/>
                          <a:cs typeface="+mn-cs"/>
                        </a:rPr>
                        <a:t>2.3mg</a:t>
                      </a:r>
                    </a:p>
                  </a:txBody>
                  <a:tcPr/>
                </a:tc>
                <a:extLst>
                  <a:ext uri="{0D108BD9-81ED-4DB2-BD59-A6C34878D82A}">
                    <a16:rowId xmlns:a16="http://schemas.microsoft.com/office/drawing/2014/main" val="10003"/>
                  </a:ext>
                </a:extLst>
              </a:tr>
              <a:tr h="370840">
                <a:tc>
                  <a:txBody>
                    <a:bodyPr/>
                    <a:lstStyle/>
                    <a:p>
                      <a:r>
                        <a:rPr kumimoji="0" lang="en-IN" sz="1600" b="0" i="0" kern="1200" dirty="0">
                          <a:solidFill>
                            <a:schemeClr val="tx1"/>
                          </a:solidFill>
                          <a:effectLst/>
                          <a:latin typeface="+mn-lt"/>
                          <a:ea typeface="+mn-ea"/>
                          <a:cs typeface="+mn-cs"/>
                        </a:rPr>
                        <a:t>14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0.06mg</a:t>
                      </a:r>
                    </a:p>
                  </a:txBody>
                  <a:tcPr/>
                </a:tc>
                <a:extLst>
                  <a:ext uri="{0D108BD9-81ED-4DB2-BD59-A6C34878D82A}">
                    <a16:rowId xmlns:a16="http://schemas.microsoft.com/office/drawing/2014/main" val="10004"/>
                  </a:ext>
                </a:extLst>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extLst>
                    <a:ext uri="{9D8B030D-6E8A-4147-A177-3AD203B41FA5}">
                      <a16:colId xmlns:a16="http://schemas.microsoft.com/office/drawing/2014/main" val="20000"/>
                    </a:ext>
                  </a:extLst>
                </a:gridCol>
                <a:gridCol w="1637740">
                  <a:extLst>
                    <a:ext uri="{9D8B030D-6E8A-4147-A177-3AD203B41FA5}">
                      <a16:colId xmlns:a16="http://schemas.microsoft.com/office/drawing/2014/main" val="20001"/>
                    </a:ext>
                  </a:extLst>
                </a:gridCol>
                <a:gridCol w="3888000">
                  <a:extLst>
                    <a:ext uri="{9D8B030D-6E8A-4147-A177-3AD203B41FA5}">
                      <a16:colId xmlns:a16="http://schemas.microsoft.com/office/drawing/2014/main" val="20002"/>
                    </a:ext>
                  </a:extLst>
                </a:gridCol>
                <a:gridCol w="1602000">
                  <a:extLst>
                    <a:ext uri="{9D8B030D-6E8A-4147-A177-3AD203B41FA5}">
                      <a16:colId xmlns:a16="http://schemas.microsoft.com/office/drawing/2014/main" val="20003"/>
                    </a:ext>
                  </a:extLst>
                </a:gridCol>
              </a:tblGrid>
              <a:tr h="370840">
                <a:tc>
                  <a:txBody>
                    <a:bodyPr/>
                    <a:lstStyle/>
                    <a:p>
                      <a:r>
                        <a:rPr lang="en-IN" sz="1600" dirty="0">
                          <a:solidFill>
                            <a:srgbClr val="0089A4"/>
                          </a:solidFill>
                        </a:rPr>
                        <a:t>Id</a:t>
                      </a:r>
                    </a:p>
                  </a:txBody>
                  <a:tcPr/>
                </a:tc>
                <a:tc>
                  <a:txBody>
                    <a:bodyPr/>
                    <a:lstStyle/>
                    <a:p>
                      <a:r>
                        <a:rPr lang="en-IN" sz="1600" dirty="0">
                          <a:solidFill>
                            <a:srgbClr val="0089A4"/>
                          </a:solidFill>
                        </a:rPr>
                        <a:t>Name</a:t>
                      </a:r>
                    </a:p>
                  </a:txBody>
                  <a:tcPr/>
                </a:tc>
                <a:tc>
                  <a:txBody>
                    <a:bodyPr/>
                    <a:lstStyle/>
                    <a:p>
                      <a:r>
                        <a:rPr lang="en-IN" sz="1600" dirty="0">
                          <a:solidFill>
                            <a:srgbClr val="0089A4"/>
                          </a:solidFill>
                        </a:rPr>
                        <a:t>Ingredient</a:t>
                      </a:r>
                    </a:p>
                  </a:txBody>
                  <a:tcPr/>
                </a:tc>
                <a:tc>
                  <a:txBody>
                    <a:bodyPr/>
                    <a:lstStyle/>
                    <a:p>
                      <a:r>
                        <a:rPr lang="en-IN" sz="1600" dirty="0">
                          <a:solidFill>
                            <a:srgbClr val="0089A4"/>
                          </a:solidFill>
                        </a:rPr>
                        <a:t>Unit</a:t>
                      </a:r>
                    </a:p>
                  </a:txBody>
                  <a:tcPr/>
                </a:tc>
                <a:extLst>
                  <a:ext uri="{0D108BD9-81ED-4DB2-BD59-A6C34878D82A}">
                    <a16:rowId xmlns:a16="http://schemas.microsoft.com/office/drawing/2014/main" val="10000"/>
                  </a:ext>
                </a:extLst>
              </a:tr>
              <a:tr h="370840">
                <a:tc>
                  <a:txBody>
                    <a:bodyPr/>
                    <a:lstStyle/>
                    <a:p>
                      <a:r>
                        <a:rPr lang="en-IN" sz="1600" dirty="0"/>
                        <a:t>21</a:t>
                      </a:r>
                    </a:p>
                  </a:txBody>
                  <a:tcPr/>
                </a:tc>
                <a:tc>
                  <a:txBody>
                    <a:bodyPr/>
                    <a:lstStyle/>
                    <a:p>
                      <a:r>
                        <a:rPr lang="en-IN" sz="1600" dirty="0"/>
                        <a:t>BRUFEN</a:t>
                      </a:r>
                    </a:p>
                  </a:txBody>
                  <a:tcPr/>
                </a:tc>
                <a:tc>
                  <a:txBody>
                    <a:bodyPr/>
                    <a:lstStyle/>
                    <a:p>
                      <a:r>
                        <a:rPr kumimoji="0" lang="en-IN" sz="1600" b="0" i="0" kern="1200" dirty="0">
                          <a:solidFill>
                            <a:schemeClr val="tx1"/>
                          </a:solidFill>
                          <a:effectLst/>
                          <a:latin typeface="+mn-lt"/>
                          <a:ea typeface="+mn-ea"/>
                          <a:cs typeface="+mn-cs"/>
                        </a:rPr>
                        <a:t>IBUPROFEN</a:t>
                      </a:r>
                      <a:endParaRPr lang="en-IN" sz="1600" dirty="0"/>
                    </a:p>
                  </a:txBody>
                  <a:tcPr/>
                </a:tc>
                <a:tc>
                  <a:txBody>
                    <a:bodyPr/>
                    <a:lstStyle/>
                    <a:p>
                      <a:r>
                        <a:rPr lang="en-IN" sz="1600" dirty="0"/>
                        <a:t>0.10mg</a:t>
                      </a:r>
                    </a:p>
                  </a:txBody>
                  <a:tcPr/>
                </a:tc>
                <a:extLst>
                  <a:ext uri="{0D108BD9-81ED-4DB2-BD59-A6C34878D82A}">
                    <a16:rowId xmlns:a16="http://schemas.microsoft.com/office/drawing/2014/main" val="10001"/>
                  </a:ext>
                </a:extLst>
              </a:tr>
              <a:tr h="370840">
                <a:tc>
                  <a:txBody>
                    <a:bodyPr/>
                    <a:lstStyle/>
                    <a:p>
                      <a:r>
                        <a:rPr lang="en-IN" sz="1600" dirty="0"/>
                        <a:t>22</a:t>
                      </a:r>
                    </a:p>
                  </a:txBody>
                  <a:tcPr/>
                </a:tc>
                <a:tc>
                  <a:txBody>
                    <a:bodyPr/>
                    <a:lstStyle/>
                    <a:p>
                      <a:r>
                        <a:rPr lang="en-IN" sz="1600" dirty="0"/>
                        <a:t>CPM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CHLORPHENAMINE</a:t>
                      </a:r>
                      <a:endParaRPr lang="en-IN" sz="1600" b="0" dirty="0"/>
                    </a:p>
                  </a:txBody>
                  <a:tcPr/>
                </a:tc>
                <a:tc>
                  <a:txBody>
                    <a:bodyPr/>
                    <a:lstStyle/>
                    <a:p>
                      <a:r>
                        <a:rPr lang="en-IN" sz="1600" b="0" dirty="0"/>
                        <a:t>0.25mg</a:t>
                      </a:r>
                    </a:p>
                  </a:txBody>
                  <a:tcPr/>
                </a:tc>
                <a:extLst>
                  <a:ext uri="{0D108BD9-81ED-4DB2-BD59-A6C34878D82A}">
                    <a16:rowId xmlns:a16="http://schemas.microsoft.com/office/drawing/2014/main" val="10002"/>
                  </a:ext>
                </a:extLst>
              </a:tr>
              <a:tr h="370840">
                <a:tc>
                  <a:txBody>
                    <a:bodyPr/>
                    <a:lstStyle/>
                    <a:p>
                      <a:r>
                        <a:rPr kumimoji="0" lang="en-IN" sz="1600" b="0" i="0" kern="1200" dirty="0">
                          <a:solidFill>
                            <a:schemeClr val="tx1"/>
                          </a:solidFill>
                          <a:effectLst/>
                          <a:latin typeface="+mn-lt"/>
                          <a:ea typeface="+mn-ea"/>
                          <a:cs typeface="+mn-cs"/>
                        </a:rPr>
                        <a:t>23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mn-lt"/>
                          <a:ea typeface="+mn-ea"/>
                          <a:cs typeface="+mn-cs"/>
                        </a:rPr>
                        <a:t>DICLOFENAC</a:t>
                      </a:r>
                    </a:p>
                  </a:txBody>
                  <a:tcPr/>
                </a:tc>
                <a:tc>
                  <a:txBody>
                    <a:bodyPr/>
                    <a:lstStyle/>
                    <a:p>
                      <a:r>
                        <a:rPr kumimoji="0" lang="en-IN" sz="1600" b="0" i="0" kern="1200" dirty="0">
                          <a:solidFill>
                            <a:schemeClr val="tx1"/>
                          </a:solidFill>
                          <a:effectLst/>
                          <a:latin typeface="+mn-lt"/>
                          <a:ea typeface="+mn-ea"/>
                          <a:cs typeface="+mn-cs"/>
                        </a:rPr>
                        <a:t>0.09mg</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08743922"/>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cstate="print"/>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cstate="print"/>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shell commands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5A2E6590-11F4-413D-B803-7C7FD2539C3B}"/>
              </a:ext>
            </a:extLst>
          </p:cNvPr>
          <p:cNvSpPr/>
          <p:nvPr/>
        </p:nvSpPr>
        <p:spPr>
          <a:xfrm>
            <a:off x="191344" y="764704"/>
            <a:ext cx="11809312" cy="1477328"/>
          </a:xfrm>
          <a:prstGeom prst="rect">
            <a:avLst/>
          </a:prstGeom>
        </p:spPr>
        <p:txBody>
          <a:bodyPr wrap="square">
            <a:spAutoFit/>
          </a:bodyPr>
          <a:lstStyle/>
          <a:p>
            <a:r>
              <a:rPr lang="en-IN" dirty="0">
                <a:solidFill>
                  <a:srgbClr val="0077AA"/>
                </a:solidFill>
                <a:latin typeface="Liberation Mono"/>
                <a:cs typeface="Times New Roman" panose="02020603050405020304" pitchFamily="18" charset="0"/>
              </a:rPr>
              <a:t> MySQL  JS &gt; function fn(x ,y) {</a:t>
            </a:r>
          </a:p>
          <a:p>
            <a:r>
              <a:rPr lang="en-IN" dirty="0">
                <a:solidFill>
                  <a:srgbClr val="0077AA"/>
                </a:solidFill>
                <a:latin typeface="Liberation Mono"/>
                <a:cs typeface="Times New Roman" panose="02020603050405020304" pitchFamily="18" charset="0"/>
              </a:rPr>
              <a:t>                   -&gt; print(x + y);</a:t>
            </a:r>
          </a:p>
          <a:p>
            <a:r>
              <a:rPr lang="en-IN" dirty="0">
                <a:solidFill>
                  <a:srgbClr val="0077AA"/>
                </a:solidFill>
                <a:latin typeface="Liberation Mono"/>
                <a:cs typeface="Times New Roman" panose="02020603050405020304" pitchFamily="18" charset="0"/>
              </a:rPr>
              <a:t>                   -&gt; }</a:t>
            </a:r>
          </a:p>
          <a:p>
            <a:r>
              <a:rPr lang="en-IN" dirty="0">
                <a:solidFill>
                  <a:srgbClr val="0077AA"/>
                </a:solidFill>
                <a:latin typeface="Liberation Mono"/>
                <a:cs typeface="Times New Roman" panose="02020603050405020304" pitchFamily="18" charset="0"/>
              </a:rPr>
              <a:t>                    -&gt;</a:t>
            </a:r>
          </a:p>
          <a:p>
            <a:r>
              <a:rPr lang="en-IN" dirty="0">
                <a:solidFill>
                  <a:srgbClr val="0077AA"/>
                </a:solidFill>
                <a:latin typeface="Liberation Mono"/>
                <a:cs typeface="Times New Roman" panose="02020603050405020304" pitchFamily="18" charset="0"/>
              </a:rPr>
              <a:t> MySQL  JS &gt;  fn(10,20);</a:t>
            </a:r>
          </a:p>
        </p:txBody>
      </p:sp>
      <p:sp>
        <p:nvSpPr>
          <p:cNvPr id="4" name="TextBox 3">
            <a:extLst>
              <a:ext uri="{FF2B5EF4-FFF2-40B4-BE49-F238E27FC236}">
                <a16:creationId xmlns:a16="http://schemas.microsoft.com/office/drawing/2014/main" id="{2C3A27E2-B7E1-05F5-423A-D0E890176176}"/>
              </a:ext>
            </a:extLst>
          </p:cNvPr>
          <p:cNvSpPr txBox="1"/>
          <p:nvPr/>
        </p:nvSpPr>
        <p:spPr>
          <a:xfrm>
            <a:off x="191082" y="2505670"/>
            <a:ext cx="11593549" cy="3416320"/>
          </a:xfrm>
          <a:prstGeom prst="rect">
            <a:avLst/>
          </a:prstGeom>
        </p:spPr>
        <p:txBody>
          <a:bodyPr wrap="square">
            <a:spAutoFit/>
          </a:bodyPr>
          <a:lstStyle>
            <a:defPPr>
              <a:defRPr lang="en-US"/>
            </a:defPPr>
            <a:lvl1pPr>
              <a:defRPr>
                <a:solidFill>
                  <a:srgbClr val="0077AA"/>
                </a:solidFill>
                <a:latin typeface="Liberation Mono"/>
                <a:cs typeface="Times New Roman" panose="02020603050405020304" pitchFamily="18" charset="0"/>
              </a:defRPr>
            </a:lvl1pPr>
          </a:lstStyle>
          <a:p>
            <a:r>
              <a:rPr lang="en-IN" dirty="0"/>
              <a:t> MySQL  JS &gt; \SQL</a:t>
            </a:r>
          </a:p>
          <a:p>
            <a:r>
              <a:rPr lang="en-IN" dirty="0"/>
              <a:t>  Switching to SQL mode... Commands end with ;</a:t>
            </a:r>
          </a:p>
          <a:p>
            <a:endParaRPr lang="en-IN" dirty="0"/>
          </a:p>
          <a:p>
            <a:r>
              <a:rPr lang="en-IN" dirty="0"/>
              <a:t>  MySQL  SQL &gt; \connect root@localhost</a:t>
            </a:r>
          </a:p>
          <a:p>
            <a:r>
              <a:rPr lang="en-IN" dirty="0"/>
              <a:t>  Creating a session to 'root@localhost’</a:t>
            </a:r>
          </a:p>
          <a:p>
            <a:r>
              <a:rPr lang="en-IN" dirty="0"/>
              <a:t>  Please provide the password for 'root@localhost': ****</a:t>
            </a:r>
          </a:p>
          <a:p>
            <a:r>
              <a:rPr lang="en-IN" dirty="0"/>
              <a:t>  Save password for 'root@localhost'? [Y]es/[N]o/Ne[v]er (default No): n</a:t>
            </a:r>
          </a:p>
          <a:p>
            <a:r>
              <a:rPr lang="en-IN" dirty="0"/>
              <a:t>  Fetching global names for auto-completion... Press ^C to stop.</a:t>
            </a:r>
          </a:p>
          <a:p>
            <a:r>
              <a:rPr lang="en-IN" dirty="0"/>
              <a:t>  Your MySQL connection id is 18 (X protocol)</a:t>
            </a:r>
          </a:p>
          <a:p>
            <a:r>
              <a:rPr lang="en-IN" dirty="0"/>
              <a:t>  Server version: 8.0.31 MySQL Community Server - GPL</a:t>
            </a:r>
          </a:p>
          <a:p>
            <a:r>
              <a:rPr lang="en-IN" dirty="0"/>
              <a:t>  No default schema selected; type \use &lt;schema&gt; to set one.</a:t>
            </a:r>
          </a:p>
          <a:p>
            <a:r>
              <a:rPr lang="en-IN" dirty="0"/>
              <a:t> MySQL  localhost:33060+ </a:t>
            </a:r>
            <a:r>
              <a:rPr lang="en-IN" dirty="0" err="1"/>
              <a:t>ssl</a:t>
            </a:r>
            <a:r>
              <a:rPr lang="en-IN" dirty="0"/>
              <a:t>  SQL &gt; USE DB1;</a:t>
            </a:r>
          </a:p>
        </p:txBody>
      </p:sp>
    </p:spTree>
    <p:extLst>
      <p:ext uri="{BB962C8B-B14F-4D97-AF65-F5344CB8AC3E}">
        <p14:creationId xmlns:p14="http://schemas.microsoft.com/office/powerpoint/2010/main" val="466239436"/>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B69CD3-6AE9-43A8-90F5-CB4005D45A5F}"/>
              </a:ext>
            </a:extLst>
          </p:cNvPr>
          <p:cNvSpPr txBox="1"/>
          <p:nvPr/>
        </p:nvSpPr>
        <p:spPr>
          <a:xfrm>
            <a:off x="191344" y="620688"/>
            <a:ext cx="11377264" cy="1200329"/>
          </a:xfrm>
          <a:prstGeom prst="rect">
            <a:avLst/>
          </a:prstGeom>
          <a:noFill/>
        </p:spPr>
        <p:txBody>
          <a:bodyPr wrap="square">
            <a:spAutoFit/>
          </a:bodyPr>
          <a:lstStyle/>
          <a:p>
            <a:r>
              <a:rPr lang="en-IN" dirty="0"/>
              <a:t>select * from plumber, service, plumber_service_map where pid = plumberId and serviceID = sid and pid in (select plumberid from plumber_service_map where serviceid in (1,2,7) group by plumberid having count(*) =(select max(R1) from (select plumberid, count(plumberid) R1 from plumber_service_map where serviceid in (1, 2,7) group by plumberid) t1)) order by plumberid, serviceid;</a:t>
            </a:r>
          </a:p>
        </p:txBody>
      </p:sp>
      <p:sp>
        <p:nvSpPr>
          <p:cNvPr id="5" name="TextBox 4">
            <a:extLst>
              <a:ext uri="{FF2B5EF4-FFF2-40B4-BE49-F238E27FC236}">
                <a16:creationId xmlns:a16="http://schemas.microsoft.com/office/drawing/2014/main" id="{37DFFA23-374E-4FBD-B45A-64561C2FBB64}"/>
              </a:ext>
            </a:extLst>
          </p:cNvPr>
          <p:cNvSpPr txBox="1"/>
          <p:nvPr/>
        </p:nvSpPr>
        <p:spPr>
          <a:xfrm>
            <a:off x="263352" y="3933056"/>
            <a:ext cx="11665296" cy="892552"/>
          </a:xfrm>
          <a:prstGeom prst="rect">
            <a:avLst/>
          </a:prstGeom>
          <a:noFill/>
        </p:spPr>
        <p:txBody>
          <a:bodyPr wrap="square">
            <a:spAutoFit/>
          </a:bodyPr>
          <a:lstStyle/>
          <a:p>
            <a:r>
              <a:rPr lang="en-IN" sz="2400" b="0" i="0" dirty="0">
                <a:effectLst/>
                <a:latin typeface="NexusSans"/>
              </a:rPr>
              <a:t>Binary Numbers</a:t>
            </a:r>
          </a:p>
          <a:p>
            <a:endParaRPr lang="en-US" sz="800" b="0" i="0" dirty="0">
              <a:solidFill>
                <a:srgbClr val="2E2E2E"/>
              </a:solidFill>
              <a:effectLst/>
              <a:latin typeface="NexusSans"/>
            </a:endParaRPr>
          </a:p>
          <a:p>
            <a:r>
              <a:rPr lang="en-US" sz="2000" b="0" i="0" dirty="0">
                <a:solidFill>
                  <a:srgbClr val="2E2E2E"/>
                </a:solidFill>
                <a:effectLst/>
                <a:latin typeface="NexusSans"/>
              </a:rPr>
              <a:t>1, 2, 4, 8, 16, 32, 64, 128, 256, 512, 1024, 2048, 4096, 8192, 16384, 32768, 65536, and so on.</a:t>
            </a:r>
            <a:endParaRPr lang="en-IN" sz="2000" dirty="0"/>
          </a:p>
        </p:txBody>
      </p:sp>
    </p:spTree>
    <p:extLst>
      <p:ext uri="{BB962C8B-B14F-4D97-AF65-F5344CB8AC3E}">
        <p14:creationId xmlns:p14="http://schemas.microsoft.com/office/powerpoint/2010/main" val="1802076133"/>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5B7A9B-57E0-09B0-5B92-4F110D809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122464"/>
            <a:ext cx="11737304" cy="669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90312"/>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atabases: Converting weak entity in ER diagram to RDBMS relation">
            <a:extLst>
              <a:ext uri="{FF2B5EF4-FFF2-40B4-BE49-F238E27FC236}">
                <a16:creationId xmlns:a16="http://schemas.microsoft.com/office/drawing/2014/main" id="{C6914BAC-6A33-1CBE-8369-6C42550C90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959"/>
            <a:ext cx="6397940" cy="44644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Explain Weak entity set with suitable example.">
            <a:extLst>
              <a:ext uri="{FF2B5EF4-FFF2-40B4-BE49-F238E27FC236}">
                <a16:creationId xmlns:a16="http://schemas.microsoft.com/office/drawing/2014/main" id="{0A34147D-2DAC-DD7B-6355-59BA4F67E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25" y="2204864"/>
            <a:ext cx="7985175"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5153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D551D2-C802-3D5B-4F19-5F2954D05198}"/>
              </a:ext>
            </a:extLst>
          </p:cNvPr>
          <p:cNvPicPr>
            <a:picLocks noChangeAspect="1"/>
          </p:cNvPicPr>
          <p:nvPr/>
        </p:nvPicPr>
        <p:blipFill>
          <a:blip r:embed="rId2"/>
          <a:stretch>
            <a:fillRect/>
          </a:stretch>
        </p:blipFill>
        <p:spPr>
          <a:xfrm>
            <a:off x="1223776" y="1268760"/>
            <a:ext cx="9744447" cy="4896544"/>
          </a:xfrm>
          <a:prstGeom prst="rect">
            <a:avLst/>
          </a:prstGeom>
        </p:spPr>
      </p:pic>
    </p:spTree>
    <p:extLst>
      <p:ext uri="{BB962C8B-B14F-4D97-AF65-F5344CB8AC3E}">
        <p14:creationId xmlns:p14="http://schemas.microsoft.com/office/powerpoint/2010/main" val="342185171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035178-885F-91DB-6301-F4F257819F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672" y="332656"/>
            <a:ext cx="4968552" cy="6192688"/>
          </a:xfrm>
          <a:prstGeom prst="rect">
            <a:avLst/>
          </a:prstGeom>
        </p:spPr>
      </p:pic>
    </p:spTree>
    <p:extLst>
      <p:ext uri="{BB962C8B-B14F-4D97-AF65-F5344CB8AC3E}">
        <p14:creationId xmlns:p14="http://schemas.microsoft.com/office/powerpoint/2010/main" val="2264136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strong and weak entity</a:t>
            </a:r>
          </a:p>
        </p:txBody>
      </p:sp>
      <p:sp>
        <p:nvSpPr>
          <p:cNvPr id="3" name="Rectangle 2"/>
          <p:cNvSpPr/>
          <p:nvPr/>
        </p:nvSpPr>
        <p:spPr>
          <a:xfrm>
            <a:off x="479376" y="838201"/>
            <a:ext cx="11161240" cy="286232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An entity may participate in a relation either totally or partially.</a:t>
            </a: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Strong Entity</a:t>
            </a:r>
            <a:r>
              <a:rPr lang="en-IN" dirty="0">
                <a:latin typeface="Palatino Linotype" panose="02040502050505030304" pitchFamily="18" charset="0"/>
              </a:rPr>
              <a:t>: </a:t>
            </a:r>
            <a:r>
              <a:rPr lang="en-IN" b="1" dirty="0">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strong entity is not dependent on any other entity in the schema. A strong entity will always have a primary key. Strong entities are represented by a single rectangle.</a:t>
            </a:r>
          </a:p>
          <a:p>
            <a:endParaRPr lang="en-IN" dirty="0">
              <a:latin typeface="Palatino Linotype" panose="02040502050505030304" pitchFamily="18" charset="0"/>
              <a:cs typeface="Arial" panose="020B0604020202020204" pitchFamily="34" charset="0"/>
            </a:endParaRPr>
          </a:p>
          <a:p>
            <a:endParaRPr lang="en-IN" dirty="0">
              <a:latin typeface="Palatino Linotype" panose="02040502050505030304" pitchFamily="18" charset="0"/>
              <a:cs typeface="Arial" panose="020B0604020202020204" pitchFamily="34" charset="0"/>
            </a:endParaRPr>
          </a:p>
          <a:p>
            <a:r>
              <a:rPr lang="en-IN" b="1" dirty="0">
                <a:latin typeface="Palatino Linotype" panose="02040502050505030304" pitchFamily="18" charset="0"/>
              </a:rPr>
              <a:t>Weak Entity</a:t>
            </a:r>
            <a:r>
              <a:rPr lang="en-IN" dirty="0">
                <a:latin typeface="Palatino Linotype" panose="02040502050505030304" pitchFamily="18" charset="0"/>
                <a:cs typeface="Arial" panose="020B0604020202020204" pitchFamily="34" charset="0"/>
              </a:rPr>
              <a:t>: A weak entity is dependent on a strong entity to ensure its existence. Unlike a strong entity, a weak entity does not have any primary key. A weak entity is represented by a double rectangle. The relation between one strong and one weak entity is represented by a double diamond. This relationship is also known as identifying relationship.</a:t>
            </a:r>
          </a:p>
        </p:txBody>
      </p:sp>
      <p:sp>
        <p:nvSpPr>
          <p:cNvPr id="5" name="TextBox 4">
            <a:extLst>
              <a:ext uri="{FF2B5EF4-FFF2-40B4-BE49-F238E27FC236}">
                <a16:creationId xmlns:a16="http://schemas.microsoft.com/office/drawing/2014/main" id="{79D24554-8406-C6D7-48A3-731CB26F60FF}"/>
              </a:ext>
            </a:extLst>
          </p:cNvPr>
          <p:cNvSpPr txBox="1"/>
          <p:nvPr/>
        </p:nvSpPr>
        <p:spPr>
          <a:xfrm>
            <a:off x="479376" y="3861048"/>
            <a:ext cx="11161240" cy="1703030"/>
          </a:xfrm>
          <a:prstGeom prst="rect">
            <a:avLst/>
          </a:prstGeom>
          <a:noFill/>
        </p:spPr>
        <p:txBody>
          <a:bodyPr wrap="square">
            <a:spAutoFit/>
          </a:bodyPr>
          <a:lstStyle/>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1 – </a:t>
            </a:r>
            <a:r>
              <a:rPr lang="en-US" b="0" i="0" dirty="0">
                <a:solidFill>
                  <a:srgbClr val="343434"/>
                </a:solidFill>
                <a:effectLst/>
                <a:latin typeface="Arial" panose="020B0604020202020204" pitchFamily="34" charset="0"/>
                <a:cs typeface="Arial" panose="020B0604020202020204" pitchFamily="34" charset="0"/>
              </a:rPr>
              <a:t>A loan entity can not be created for a customer if the customer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2 –</a:t>
            </a:r>
            <a:r>
              <a:rPr lang="en-US" b="0" i="0" dirty="0">
                <a:solidFill>
                  <a:srgbClr val="343434"/>
                </a:solidFill>
                <a:effectLst/>
                <a:latin typeface="Arial" panose="020B0604020202020204" pitchFamily="34" charset="0"/>
                <a:cs typeface="Arial" panose="020B0604020202020204" pitchFamily="34" charset="0"/>
              </a:rPr>
              <a:t> A payment entity can not be created for a loan if the loan doesn’t exist</a:t>
            </a:r>
          </a:p>
          <a:p>
            <a:pPr algn="l">
              <a:lnSpc>
                <a:spcPct val="150000"/>
              </a:lnSpc>
            </a:pPr>
            <a:r>
              <a:rPr lang="en-US" b="1" i="0" dirty="0">
                <a:solidFill>
                  <a:srgbClr val="343434"/>
                </a:solidFill>
                <a:effectLst/>
                <a:latin typeface="Arial" panose="020B0604020202020204" pitchFamily="34" charset="0"/>
                <a:cs typeface="Arial" panose="020B0604020202020204" pitchFamily="34" charset="0"/>
              </a:rPr>
              <a:t>Example 3 –</a:t>
            </a:r>
            <a:r>
              <a:rPr lang="en-US" b="0" i="0" dirty="0">
                <a:solidFill>
                  <a:srgbClr val="343434"/>
                </a:solidFill>
                <a:effectLst/>
                <a:latin typeface="Arial" panose="020B0604020202020204" pitchFamily="34" charset="0"/>
                <a:cs typeface="Arial" panose="020B0604020202020204" pitchFamily="34" charset="0"/>
              </a:rPr>
              <a:t> A dependents list entity can not be created if the employee doesn’t exist</a:t>
            </a:r>
          </a:p>
          <a:p>
            <a:pPr>
              <a:lnSpc>
                <a:spcPct val="150000"/>
              </a:lnSpc>
            </a:pPr>
            <a:r>
              <a:rPr lang="en-US" b="1" i="0" dirty="0">
                <a:solidFill>
                  <a:srgbClr val="343434"/>
                </a:solidFill>
                <a:effectLst/>
                <a:latin typeface="Arial" panose="020B0604020202020204" pitchFamily="34" charset="0"/>
                <a:cs typeface="Arial" panose="020B0604020202020204" pitchFamily="34" charset="0"/>
              </a:rPr>
              <a:t>Example 4 –</a:t>
            </a:r>
            <a:r>
              <a:rPr lang="en-US" b="0" i="0" dirty="0">
                <a:solidFill>
                  <a:srgbClr val="343434"/>
                </a:solidFill>
                <a:effectLst/>
                <a:latin typeface="Arial" panose="020B0604020202020204" pitchFamily="34" charset="0"/>
                <a:cs typeface="Arial" panose="020B0604020202020204" pitchFamily="34" charset="0"/>
              </a:rPr>
              <a:t> A </a:t>
            </a:r>
            <a:r>
              <a:rPr lang="en-IN" dirty="0">
                <a:solidFill>
                  <a:srgbClr val="374151"/>
                </a:solidFill>
                <a:latin typeface="Arial" panose="020B0604020202020204" pitchFamily="34" charset="0"/>
                <a:cs typeface="Arial" panose="020B0604020202020204" pitchFamily="34" charset="0"/>
              </a:rPr>
              <a:t>p</a:t>
            </a:r>
            <a:r>
              <a:rPr lang="en-IN" b="0" i="0" dirty="0">
                <a:solidFill>
                  <a:srgbClr val="374151"/>
                </a:solidFill>
                <a:effectLst/>
                <a:latin typeface="Arial" panose="020B0604020202020204" pitchFamily="34" charset="0"/>
                <a:cs typeface="Arial" panose="020B0604020202020204" pitchFamily="34" charset="0"/>
              </a:rPr>
              <a:t>rescription </a:t>
            </a:r>
            <a:r>
              <a:rPr lang="en-US" b="0" i="0" dirty="0">
                <a:solidFill>
                  <a:srgbClr val="343434"/>
                </a:solidFill>
                <a:effectLst/>
                <a:latin typeface="Arial" panose="020B0604020202020204" pitchFamily="34" charset="0"/>
                <a:cs typeface="Arial" panose="020B0604020202020204" pitchFamily="34" charset="0"/>
              </a:rPr>
              <a:t>entity can not be created for a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if the </a:t>
            </a:r>
            <a:r>
              <a:rPr lang="en-IN" b="0" i="0" dirty="0">
                <a:solidFill>
                  <a:srgbClr val="374151"/>
                </a:solidFill>
                <a:effectLst/>
                <a:latin typeface="Arial" panose="020B0604020202020204" pitchFamily="34" charset="0"/>
                <a:cs typeface="Arial" panose="020B0604020202020204" pitchFamily="34" charset="0"/>
              </a:rPr>
              <a:t>patient</a:t>
            </a:r>
            <a:r>
              <a:rPr lang="en-US" b="0" i="0" dirty="0">
                <a:solidFill>
                  <a:srgbClr val="343434"/>
                </a:solidFill>
                <a:effectLst/>
                <a:latin typeface="Arial" panose="020B0604020202020204" pitchFamily="34" charset="0"/>
                <a:cs typeface="Arial" panose="020B0604020202020204" pitchFamily="34" charset="0"/>
              </a:rPr>
              <a:t> doesn’t exist</a:t>
            </a:r>
          </a:p>
        </p:txBody>
      </p:sp>
    </p:spTree>
    <p:extLst>
      <p:ext uri="{BB962C8B-B14F-4D97-AF65-F5344CB8AC3E}">
        <p14:creationId xmlns:p14="http://schemas.microsoft.com/office/powerpoint/2010/main" val="8854857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07368" y="2362200"/>
            <a:ext cx="11377264"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a degree, cardinality, domain and union in database?</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6838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Type(size)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What is domain constraint and types of data integrity constraints?</a:t>
            </a:r>
            <a:r>
              <a:rPr lang="en-US" sz="4800" dirty="0">
                <a:solidFill>
                  <a:srgbClr val="DC525C"/>
                </a:solidFill>
                <a:latin typeface="Segoe UI Light" panose="020B0502040204020203" pitchFamily="34" charset="0"/>
                <a:cs typeface="Segoe UI Light" panose="020B0502040204020203" pitchFamily="34" charset="0"/>
              </a:rPr>
              <a:t> </a:t>
            </a:r>
          </a:p>
        </p:txBody>
      </p:sp>
    </p:spTree>
    <p:extLst>
      <p:ext uri="{BB962C8B-B14F-4D97-AF65-F5344CB8AC3E}">
        <p14:creationId xmlns:p14="http://schemas.microsoft.com/office/powerpoint/2010/main" val="1692582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a:t>
            </a:r>
            <a:r>
              <a:rPr lang="en-IN" sz="1800" b="1" i="1" dirty="0">
                <a:solidFill>
                  <a:schemeClr val="accent5">
                    <a:lumMod val="50000"/>
                  </a:schemeClr>
                </a:solidFill>
                <a:latin typeface="Palatino Linotype" panose="02040502050505030304" pitchFamily="18" charset="0"/>
              </a:rPr>
              <a:t>t</a:t>
            </a:r>
            <a:r>
              <a:rPr lang="en-IN" sz="1800" b="1" i="1" baseline="-25000" dirty="0">
                <a:solidFill>
                  <a:schemeClr val="accent5">
                    <a:lumMod val="50000"/>
                  </a:schemeClr>
                </a:solidFill>
                <a:latin typeface="Palatino Linotype" panose="02040502050505030304" pitchFamily="18" charset="0"/>
              </a:rPr>
              <a:t>1</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FK</a:t>
            </a:r>
            <a:r>
              <a:rPr lang="en-IN" sz="1800" b="1" i="1" dirty="0">
                <a:solidFill>
                  <a:schemeClr val="accent5">
                    <a:lumMod val="50000"/>
                  </a:schemeClr>
                </a:solidFill>
                <a:latin typeface="Palatino Linotype" panose="02040502050505030304" pitchFamily="18" charset="0"/>
              </a:rPr>
              <a:t>] = t</a:t>
            </a:r>
            <a:r>
              <a:rPr lang="en-IN" sz="1800" b="1" i="1" baseline="-25000" dirty="0">
                <a:solidFill>
                  <a:schemeClr val="accent5">
                    <a:lumMod val="50000"/>
                  </a:schemeClr>
                </a:solidFill>
                <a:latin typeface="Palatino Linotype" panose="02040502050505030304" pitchFamily="18" charset="0"/>
              </a:rPr>
              <a:t>2</a:t>
            </a:r>
            <a:r>
              <a:rPr lang="en-IN" sz="1800" b="1" i="1" dirty="0">
                <a:solidFill>
                  <a:schemeClr val="accent5">
                    <a:lumMod val="50000"/>
                  </a:schemeClr>
                </a:solidFill>
                <a:latin typeface="Palatino Linotype" panose="02040502050505030304" pitchFamily="18" charset="0"/>
              </a:rPr>
              <a:t>[</a:t>
            </a:r>
            <a:r>
              <a:rPr lang="en-IN" sz="1800" b="1" dirty="0">
                <a:solidFill>
                  <a:schemeClr val="accent5">
                    <a:lumMod val="50000"/>
                  </a:schemeClr>
                </a:solidFill>
                <a:latin typeface="Palatino Linotype" panose="02040502050505030304" pitchFamily="18" charset="0"/>
              </a:rPr>
              <a:t>PK</a:t>
            </a:r>
            <a:r>
              <a:rPr lang="en-IN" sz="1800" b="1" i="1" dirty="0">
                <a:solidFill>
                  <a:schemeClr val="accent5">
                    <a:lumMod val="50000"/>
                  </a:schemeClr>
                </a:solidFill>
                <a:latin typeface="Palatino Linotype" panose="02040502050505030304" pitchFamily="18" charset="0"/>
              </a:rPr>
              <a:t>] </a:t>
            </a:r>
            <a:r>
              <a:rPr lang="en-US" b="0" i="0" dirty="0">
                <a:effectLst/>
                <a:latin typeface="Palatino Linotype" panose="02040502050505030304" pitchFamily="18" charset="0"/>
              </a:rPr>
              <a:t>or it should be null.</a:t>
            </a:r>
            <a:endParaRPr lang="en-IN" b="0" i="0" dirty="0">
              <a:effectLst/>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362200"/>
            <a:ext cx="11593288"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types of Keys</a:t>
            </a:r>
            <a:r>
              <a:rPr lang="en-IN" sz="4800" dirty="0">
                <a:solidFill>
                  <a:srgbClr val="DC525C"/>
                </a:solidFill>
                <a:latin typeface="Segoe UI Light" panose="020B0502040204020203" pitchFamily="34" charset="0"/>
                <a:cs typeface="Segoe UI Light" panose="020B0502040204020203" pitchFamily="34" charset="0"/>
              </a:rPr>
              <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4780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315634"/>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r>
              <a:rPr lang="en-US" sz="2000" dirty="0">
                <a:latin typeface="Arial" panose="020B0604020202020204" pitchFamily="34" charset="0"/>
                <a:cs typeface="Arial" pitchFamily="34" charset="0"/>
              </a:rPr>
              <a:t>They are </a:t>
            </a:r>
            <a:r>
              <a:rPr lang="en-US" sz="2000" dirty="0">
                <a:solidFill>
                  <a:schemeClr val="bg1">
                    <a:lumMod val="50000"/>
                  </a:schemeClr>
                </a:solidFill>
                <a:latin typeface="Arial" panose="020B0604020202020204" pitchFamily="34" charset="0"/>
                <a:cs typeface="Arial" pitchFamily="34" charset="0"/>
              </a:rPr>
              <a:t>. . .</a:t>
            </a:r>
            <a:r>
              <a:rPr lang="en-US" sz="2000" dirty="0">
                <a:latin typeface="Arial" panose="020B0604020202020204" pitchFamily="34" charset="0"/>
                <a:cs typeface="Arial" pitchFamily="34" charset="0"/>
              </a:rPr>
              <a:t> . . </a:t>
            </a:r>
          </a:p>
          <a:p>
            <a:r>
              <a:rPr lang="en-US" sz="800" dirty="0">
                <a:latin typeface="Arial" panose="020B0604020202020204" pitchFamily="34" charset="0"/>
                <a:cs typeface="Arial"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itchFamily="34" charset="0"/>
              </a:rPr>
              <a:t> </a:t>
            </a:r>
            <a:r>
              <a:rPr lang="en-IN" sz="2000" dirty="0">
                <a:latin typeface="Gill Sans MT (Body)"/>
              </a:rPr>
              <a:t>Presentation </a:t>
            </a:r>
            <a:r>
              <a:rPr lang="en-US" sz="2000" dirty="0">
                <a:latin typeface="Gill Sans MT (Body)"/>
              </a:rPr>
              <a:t>Layer</a:t>
            </a:r>
            <a:r>
              <a:rPr lang="en-IN" sz="2000" dirty="0">
                <a:latin typeface="Gill Sans MT (Body)"/>
              </a:rPr>
              <a:t> [ </a:t>
            </a:r>
            <a:r>
              <a:rPr lang="en-US" sz="2000" dirty="0">
                <a:latin typeface="Gill Sans MT (Body)"/>
              </a:rPr>
              <a:t>UI</a:t>
            </a:r>
            <a:r>
              <a:rPr lang="en-IN" sz="2000" dirty="0">
                <a:latin typeface="Gill Sans MT (Body)"/>
              </a:rPr>
              <a:t>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latin typeface="Gill Sans MT (Body)"/>
              </a:rPr>
              <a:t>Application </a:t>
            </a:r>
            <a:r>
              <a:rPr lang="en-US" sz="2000" dirty="0">
                <a:latin typeface="Gill Sans MT (Body)"/>
              </a:rPr>
              <a:t>Layer</a:t>
            </a:r>
            <a:r>
              <a:rPr lang="en-IN" sz="2000" dirty="0">
                <a:latin typeface="Gill Sans MT (Body)"/>
              </a:rPr>
              <a:t> [ Server Application and Client Application ] </a:t>
            </a:r>
            <a:endParaRPr lang="en-US" sz="2000" dirty="0">
              <a:latin typeface="Gill Sans MT (Body)"/>
              <a:cs typeface="Arial" pitchFamily="34" charset="0"/>
            </a:endParaRPr>
          </a:p>
          <a:p>
            <a:pPr marL="342900" lvl="1" indent="-342900">
              <a:lnSpc>
                <a:spcPct val="150000"/>
              </a:lnSpc>
              <a:buFont typeface="Arial" panose="020B0604020202020204" pitchFamily="34" charset="0"/>
              <a:buChar char="•"/>
            </a:pPr>
            <a:r>
              <a:rPr lang="en-IN" sz="2000" dirty="0">
                <a:solidFill>
                  <a:srgbClr val="F63122"/>
                </a:solidFill>
                <a:latin typeface="Gill Sans MT (Body)"/>
              </a:rPr>
              <a:t>Data </a:t>
            </a:r>
            <a:r>
              <a:rPr lang="en-US" sz="2000" dirty="0">
                <a:solidFill>
                  <a:srgbClr val="F63122"/>
                </a:solidFill>
                <a:latin typeface="Gill Sans MT (Body)"/>
              </a:rPr>
              <a:t>Layer [</a:t>
            </a:r>
            <a:r>
              <a:rPr lang="en-IN" sz="2000" dirty="0">
                <a:solidFill>
                  <a:srgbClr val="F63122"/>
                </a:solidFill>
                <a:latin typeface="Gill Sans MT (Body)"/>
              </a:rPr>
              <a:t> Data Access Object (DAO) / Data Access Layer (DAL) ]</a:t>
            </a:r>
            <a:r>
              <a:rPr lang="en-IN" sz="2000" dirty="0">
                <a:solidFill>
                  <a:srgbClr val="C00000"/>
                </a:solidFill>
                <a:latin typeface="Gill Sans MT (Body)"/>
              </a:rPr>
              <a:t> </a:t>
            </a:r>
            <a:r>
              <a:rPr lang="en-IN" sz="2000" dirty="0">
                <a:latin typeface="Gill Sans MT (Body)"/>
              </a:rPr>
              <a:t>{ Flat Files | RDBMS | NoSQL</a:t>
            </a:r>
            <a:r>
              <a:rPr lang="en-US" sz="2000" dirty="0">
                <a:latin typeface="Gill Sans MT (Body)"/>
              </a:rPr>
              <a:t> } </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pic>
        <p:nvPicPr>
          <p:cNvPr id="1026" name="Picture 2" descr="1-Tier Architecture Diagram">
            <a:extLst>
              <a:ext uri="{FF2B5EF4-FFF2-40B4-BE49-F238E27FC236}">
                <a16:creationId xmlns:a16="http://schemas.microsoft.com/office/drawing/2014/main" id="{A071065B-9567-D57F-2EDF-17B157F8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8" y="3645024"/>
            <a:ext cx="3312368" cy="26078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73F7CF2-D60F-D64A-7012-CE14F7FF9EF1}"/>
              </a:ext>
            </a:extLst>
          </p:cNvPr>
          <p:cNvPicPr>
            <a:picLocks noChangeAspect="1"/>
          </p:cNvPicPr>
          <p:nvPr/>
        </p:nvPicPr>
        <p:blipFill>
          <a:blip r:embed="rId3"/>
          <a:stretch>
            <a:fillRect/>
          </a:stretch>
        </p:blipFill>
        <p:spPr>
          <a:xfrm>
            <a:off x="7446315" y="3648697"/>
            <a:ext cx="4680520" cy="2164123"/>
          </a:xfrm>
          <a:prstGeom prst="rect">
            <a:avLst/>
          </a:prstGeom>
        </p:spPr>
      </p:pic>
      <p:pic>
        <p:nvPicPr>
          <p:cNvPr id="5" name="Picture 4">
            <a:extLst>
              <a:ext uri="{FF2B5EF4-FFF2-40B4-BE49-F238E27FC236}">
                <a16:creationId xmlns:a16="http://schemas.microsoft.com/office/drawing/2014/main" id="{5B07BC83-F9D7-21E1-2643-0C6CA392C34F}"/>
              </a:ext>
            </a:extLst>
          </p:cNvPr>
          <p:cNvPicPr>
            <a:picLocks noChangeAspect="1"/>
          </p:cNvPicPr>
          <p:nvPr/>
        </p:nvPicPr>
        <p:blipFill>
          <a:blip r:embed="rId4"/>
          <a:stretch>
            <a:fillRect/>
          </a:stretch>
        </p:blipFill>
        <p:spPr>
          <a:xfrm>
            <a:off x="3935760" y="3630568"/>
            <a:ext cx="2952328" cy="3078856"/>
          </a:xfrm>
          <a:prstGeom prst="rect">
            <a:avLst/>
          </a:prstGeom>
        </p:spPr>
      </p:pic>
    </p:spTree>
    <p:extLst>
      <p:ext uri="{BB962C8B-B14F-4D97-AF65-F5344CB8AC3E}">
        <p14:creationId xmlns:p14="http://schemas.microsoft.com/office/powerpoint/2010/main" val="227392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7" name="Group 106">
            <a:extLst>
              <a:ext uri="{FF2B5EF4-FFF2-40B4-BE49-F238E27FC236}">
                <a16:creationId xmlns:a16="http://schemas.microsoft.com/office/drawing/2014/main" id="{79CB8B07-D4A7-4402-A6AB-81F1E88E5385}"/>
              </a:ext>
            </a:extLst>
          </p:cNvPr>
          <p:cNvGrpSpPr/>
          <p:nvPr/>
        </p:nvGrpSpPr>
        <p:grpSpPr>
          <a:xfrm>
            <a:off x="263352" y="332656"/>
            <a:ext cx="11665296" cy="6047981"/>
            <a:chOff x="444126" y="599782"/>
            <a:chExt cx="11130725" cy="5852863"/>
          </a:xfrm>
        </p:grpSpPr>
        <p:sp>
          <p:nvSpPr>
            <p:cNvPr id="4" name="Rectangle: Rounded Corners 3">
              <a:extLst>
                <a:ext uri="{FF2B5EF4-FFF2-40B4-BE49-F238E27FC236}">
                  <a16:creationId xmlns:a16="http://schemas.microsoft.com/office/drawing/2014/main" id="{2B90F09F-61B8-4543-8A4C-89D5F79F9E5A}"/>
                </a:ext>
              </a:extLst>
            </p:cNvPr>
            <p:cNvSpPr/>
            <p:nvPr/>
          </p:nvSpPr>
          <p:spPr>
            <a:xfrm>
              <a:off x="4577519" y="599782"/>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Candidate Key</a:t>
              </a:r>
              <a:endParaRPr lang="en-IN" sz="2000" b="1" dirty="0">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9FB0B868-6924-41B5-B9A2-887B0CF9C254}"/>
                </a:ext>
              </a:extLst>
            </p:cNvPr>
            <p:cNvCxnSpPr>
              <a:cxnSpLocks/>
            </p:cNvCxnSpPr>
            <p:nvPr/>
          </p:nvCxnSpPr>
          <p:spPr>
            <a:xfrm flipV="1">
              <a:off x="1631504" y="1225778"/>
              <a:ext cx="3807254" cy="93038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F43D452-2760-417B-B8A8-B61DF4721225}"/>
                </a:ext>
              </a:extLst>
            </p:cNvPr>
            <p:cNvCxnSpPr>
              <a:cxnSpLocks/>
            </p:cNvCxnSpPr>
            <p:nvPr/>
          </p:nvCxnSpPr>
          <p:spPr>
            <a:xfrm flipV="1">
              <a:off x="5758263" y="1180219"/>
              <a:ext cx="150377" cy="107363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7058753-D94C-46AE-A02C-2081B27D1AF0}"/>
                </a:ext>
              </a:extLst>
            </p:cNvPr>
            <p:cNvCxnSpPr>
              <a:cxnSpLocks/>
            </p:cNvCxnSpPr>
            <p:nvPr/>
          </p:nvCxnSpPr>
          <p:spPr>
            <a:xfrm flipH="1" flipV="1">
              <a:off x="7243228" y="1183468"/>
              <a:ext cx="1445001" cy="1007252"/>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6CE3D398-390F-4DD2-A007-B10467FFC3CA}"/>
                </a:ext>
              </a:extLst>
            </p:cNvPr>
            <p:cNvSpPr/>
            <p:nvPr/>
          </p:nvSpPr>
          <p:spPr>
            <a:xfrm>
              <a:off x="444126" y="1054505"/>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Primary Key</a:t>
              </a:r>
              <a:endParaRPr lang="en-IN" sz="2000" b="1"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07E001A5-6582-402F-A4A7-F54FF358E726}"/>
                </a:ext>
              </a:extLst>
            </p:cNvPr>
            <p:cNvCxnSpPr>
              <a:cxnSpLocks/>
            </p:cNvCxnSpPr>
            <p:nvPr/>
          </p:nvCxnSpPr>
          <p:spPr>
            <a:xfrm flipH="1" flipV="1">
              <a:off x="1386328" y="1640223"/>
              <a:ext cx="3" cy="525943"/>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6BCB3A6A-BE1C-413D-8822-90EA58D6B130}"/>
                </a:ext>
              </a:extLst>
            </p:cNvPr>
            <p:cNvSpPr/>
            <p:nvPr/>
          </p:nvSpPr>
          <p:spPr>
            <a:xfrm>
              <a:off x="5438759" y="5691739"/>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Alternate Key</a:t>
              </a:r>
              <a:endParaRPr lang="en-IN" sz="2000" b="1" dirty="0">
                <a:latin typeface="Consolas" panose="020B0609020204030204" pitchFamily="49" charset="0"/>
              </a:endParaRPr>
            </a:p>
          </p:txBody>
        </p:sp>
        <p:cxnSp>
          <p:nvCxnSpPr>
            <p:cNvPr id="38" name="Straight Arrow Connector 37">
              <a:extLst>
                <a:ext uri="{FF2B5EF4-FFF2-40B4-BE49-F238E27FC236}">
                  <a16:creationId xmlns:a16="http://schemas.microsoft.com/office/drawing/2014/main" id="{09E14941-7EA7-403A-83ED-801D8C360D7A}"/>
                </a:ext>
              </a:extLst>
            </p:cNvPr>
            <p:cNvCxnSpPr>
              <a:cxnSpLocks/>
            </p:cNvCxnSpPr>
            <p:nvPr/>
          </p:nvCxnSpPr>
          <p:spPr>
            <a:xfrm flipH="1" flipV="1">
              <a:off x="5612711" y="4663300"/>
              <a:ext cx="295929" cy="1014481"/>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09E4745-0214-4040-8636-AFE0480DED19}"/>
                </a:ext>
              </a:extLst>
            </p:cNvPr>
            <p:cNvCxnSpPr>
              <a:cxnSpLocks/>
            </p:cNvCxnSpPr>
            <p:nvPr/>
          </p:nvCxnSpPr>
          <p:spPr>
            <a:xfrm flipV="1">
              <a:off x="7747226" y="4624973"/>
              <a:ext cx="437006" cy="105280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9" name="Picture 58">
              <a:extLst>
                <a:ext uri="{FF2B5EF4-FFF2-40B4-BE49-F238E27FC236}">
                  <a16:creationId xmlns:a16="http://schemas.microsoft.com/office/drawing/2014/main" id="{1E054AEE-DC97-4901-B4CA-499842C1571A}"/>
                </a:ext>
              </a:extLst>
            </p:cNvPr>
            <p:cNvPicPr>
              <a:picLocks noChangeAspect="1"/>
            </p:cNvPicPr>
            <p:nvPr/>
          </p:nvPicPr>
          <p:blipFill>
            <a:blip r:embed="rId2"/>
            <a:stretch>
              <a:fillRect/>
            </a:stretch>
          </p:blipFill>
          <p:spPr>
            <a:xfrm>
              <a:off x="617148" y="2232545"/>
              <a:ext cx="10957703" cy="2392909"/>
            </a:xfrm>
            <a:prstGeom prst="rect">
              <a:avLst/>
            </a:prstGeom>
          </p:spPr>
        </p:pic>
        <p:sp>
          <p:nvSpPr>
            <p:cNvPr id="63" name="Rectangle: Rounded Corners 62">
              <a:extLst>
                <a:ext uri="{FF2B5EF4-FFF2-40B4-BE49-F238E27FC236}">
                  <a16:creationId xmlns:a16="http://schemas.microsoft.com/office/drawing/2014/main" id="{9772D65D-092B-4C05-97CE-7AF57ED1B0A8}"/>
                </a:ext>
              </a:extLst>
            </p:cNvPr>
            <p:cNvSpPr/>
            <p:nvPr/>
          </p:nvSpPr>
          <p:spPr>
            <a:xfrm>
              <a:off x="444126" y="5388817"/>
              <a:ext cx="3076718" cy="50405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Consolas" panose="020B0609020204030204" pitchFamily="49" charset="0"/>
                </a:rPr>
                <a:t>Composite Key</a:t>
              </a:r>
              <a:endParaRPr lang="en-IN" sz="2000" b="1" dirty="0">
                <a:latin typeface="Consolas" panose="020B0609020204030204" pitchFamily="49" charset="0"/>
              </a:endParaRPr>
            </a:p>
          </p:txBody>
        </p:sp>
        <p:cxnSp>
          <p:nvCxnSpPr>
            <p:cNvPr id="72" name="Straight Arrow Connector 71">
              <a:extLst>
                <a:ext uri="{FF2B5EF4-FFF2-40B4-BE49-F238E27FC236}">
                  <a16:creationId xmlns:a16="http://schemas.microsoft.com/office/drawing/2014/main" id="{0FB45BE9-1D64-4A6D-8A7F-D7AE28E35E43}"/>
                </a:ext>
              </a:extLst>
            </p:cNvPr>
            <p:cNvCxnSpPr>
              <a:cxnSpLocks/>
            </p:cNvCxnSpPr>
            <p:nvPr/>
          </p:nvCxnSpPr>
          <p:spPr>
            <a:xfrm flipV="1">
              <a:off x="1386328" y="4663300"/>
              <a:ext cx="0" cy="725517"/>
            </a:xfrm>
            <a:prstGeom prst="straightConnector1">
              <a:avLst/>
            </a:prstGeom>
            <a:ln w="38100">
              <a:solidFill>
                <a:srgbClr val="AC26A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A08283F-58A4-4745-8EA8-75817A6684FD}"/>
                </a:ext>
              </a:extLst>
            </p:cNvPr>
            <p:cNvCxnSpPr>
              <a:cxnSpLocks/>
            </p:cNvCxnSpPr>
            <p:nvPr/>
          </p:nvCxnSpPr>
          <p:spPr>
            <a:xfrm>
              <a:off x="1631504" y="5943767"/>
              <a:ext cx="0" cy="504057"/>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7AE7B8D-0C26-43D0-9050-B87B957EAC17}"/>
                </a:ext>
              </a:extLst>
            </p:cNvPr>
            <p:cNvCxnSpPr>
              <a:cxnSpLocks/>
            </p:cNvCxnSpPr>
            <p:nvPr/>
          </p:nvCxnSpPr>
          <p:spPr>
            <a:xfrm>
              <a:off x="1617436" y="6452645"/>
              <a:ext cx="9447116" cy="0"/>
            </a:xfrm>
            <a:prstGeom prst="line">
              <a:avLst/>
            </a:prstGeom>
            <a:ln w="38100">
              <a:solidFill>
                <a:srgbClr val="AC26AF"/>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84D9AF0-3C32-4C63-A493-423D64B5B966}"/>
                </a:ext>
              </a:extLst>
            </p:cNvPr>
            <p:cNvCxnSpPr>
              <a:cxnSpLocks/>
            </p:cNvCxnSpPr>
            <p:nvPr/>
          </p:nvCxnSpPr>
          <p:spPr>
            <a:xfrm>
              <a:off x="11045896" y="4663300"/>
              <a:ext cx="0" cy="1784524"/>
            </a:xfrm>
            <a:prstGeom prst="line">
              <a:avLst/>
            </a:prstGeom>
            <a:ln w="38100">
              <a:solidFill>
                <a:srgbClr val="AC26AF"/>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084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Degrees of relationship</a:t>
            </a:r>
            <a:endParaRPr lang="en-US" sz="49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5DCCA1B9-8EBD-4BBB-9D77-CDDDCFA9434F}"/>
              </a:ext>
            </a:extLst>
          </p:cNvPr>
          <p:cNvSpPr txBox="1"/>
          <p:nvPr/>
        </p:nvSpPr>
        <p:spPr>
          <a:xfrm>
            <a:off x="1581944" y="3276600"/>
            <a:ext cx="9028112" cy="707886"/>
          </a:xfrm>
          <a:prstGeom prst="rect">
            <a:avLst/>
          </a:prstGeom>
          <a:noFill/>
        </p:spPr>
        <p:txBody>
          <a:bodyPr wrap="square">
            <a:spAutoFit/>
          </a:bodyPr>
          <a:lstStyle/>
          <a:p>
            <a:r>
              <a:rPr lang="en-US" sz="2000" b="0" i="0" dirty="0">
                <a:solidFill>
                  <a:srgbClr val="222222"/>
                </a:solidFill>
                <a:effectLst/>
                <a:latin typeface="Palatino Linotype" panose="02040502050505030304" pitchFamily="18" charset="0"/>
              </a:rPr>
              <a:t>The </a:t>
            </a:r>
            <a:r>
              <a:rPr lang="en-US" sz="2000" b="1" i="0" dirty="0">
                <a:solidFill>
                  <a:srgbClr val="222222"/>
                </a:solidFill>
                <a:effectLst/>
                <a:latin typeface="Palatino Linotype" panose="02040502050505030304" pitchFamily="18" charset="0"/>
              </a:rPr>
              <a:t>degree of relationship</a:t>
            </a:r>
            <a:r>
              <a:rPr lang="en-US" sz="2000" b="0" i="0" dirty="0">
                <a:solidFill>
                  <a:srgbClr val="222222"/>
                </a:solidFill>
                <a:effectLst/>
                <a:latin typeface="Palatino Linotype" panose="02040502050505030304" pitchFamily="18" charset="0"/>
              </a:rPr>
              <a:t> can be defined as the number of occurrences in one entity that is associated with the number of occurrences in another entity.</a:t>
            </a:r>
            <a:endParaRPr lang="en-IN" sz="2000" dirty="0">
              <a:latin typeface="Palatino Linotype" panose="02040502050505030304" pitchFamily="18" charset="0"/>
            </a:endParaRPr>
          </a:p>
        </p:txBody>
      </p:sp>
    </p:spTree>
    <p:extLst>
      <p:ext uri="{BB962C8B-B14F-4D97-AF65-F5344CB8AC3E}">
        <p14:creationId xmlns:p14="http://schemas.microsoft.com/office/powerpoint/2010/main" val="3885913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binary</a:t>
            </a:r>
          </a:p>
        </p:txBody>
      </p:sp>
      <p:sp>
        <p:nvSpPr>
          <p:cNvPr id="3" name="Rectangle 2"/>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368" y="325845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Tree>
    <p:extLst>
      <p:ext uri="{BB962C8B-B14F-4D97-AF65-F5344CB8AC3E}">
        <p14:creationId xmlns:p14="http://schemas.microsoft.com/office/powerpoint/2010/main" val="450270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unary</a:t>
            </a:r>
          </a:p>
        </p:txBody>
      </p:sp>
      <p:pic>
        <p:nvPicPr>
          <p:cNvPr id="3074" name="Picture 2" descr="U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371" y="2996952"/>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E873D4C9-C8A3-47AA-9EA7-94F3288E24E8}"/>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3" name="Rectangle 12">
            <a:extLst>
              <a:ext uri="{FF2B5EF4-FFF2-40B4-BE49-F238E27FC236}">
                <a16:creationId xmlns:a16="http://schemas.microsoft.com/office/drawing/2014/main" id="{38139BD4-C2D0-4F31-A33A-99D6E814FE2F}"/>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spTree>
    <p:extLst>
      <p:ext uri="{BB962C8B-B14F-4D97-AF65-F5344CB8AC3E}">
        <p14:creationId xmlns:p14="http://schemas.microsoft.com/office/powerpoint/2010/main" val="3674630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 - ternary</a:t>
            </a:r>
          </a:p>
        </p:txBody>
      </p:sp>
      <p:pic>
        <p:nvPicPr>
          <p:cNvPr id="2050" name="Picture 2" descr="Ternary Relationshi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376" y="2820775"/>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9ADFD213-71FC-4932-8C92-33C46D76CA1E}"/>
              </a:ext>
            </a:extLst>
          </p:cNvPr>
          <p:cNvSpPr/>
          <p:nvPr/>
        </p:nvSpPr>
        <p:spPr>
          <a:xfrm>
            <a:off x="407368" y="997804"/>
            <a:ext cx="11233248" cy="430887"/>
          </a:xfrm>
          <a:prstGeom prst="rect">
            <a:avLst/>
          </a:prstGeom>
        </p:spPr>
        <p:txBody>
          <a:bodyPr wrap="square">
            <a:spAutoFit/>
          </a:bodyPr>
          <a:lstStyle/>
          <a:p>
            <a:r>
              <a:rPr lang="en-IN" sz="2200" dirty="0">
                <a:latin typeface="Arial" panose="020B0604020202020204" pitchFamily="34" charset="0"/>
                <a:cs typeface="Arial" panose="020B0604020202020204" pitchFamily="34" charset="0"/>
              </a:rPr>
              <a:t>The three most common relationships in ER models are </a:t>
            </a:r>
            <a:r>
              <a:rPr lang="en-IN" sz="2200" b="1" dirty="0">
                <a:latin typeface="Arial" panose="020B0604020202020204" pitchFamily="34" charset="0"/>
                <a:cs typeface="Arial" panose="020B0604020202020204" pitchFamily="34" charset="0"/>
              </a:rPr>
              <a:t>Binary, Unary</a:t>
            </a:r>
            <a:r>
              <a:rPr lang="en-IN" sz="2200" dirty="0">
                <a:latin typeface="Arial" panose="020B0604020202020204" pitchFamily="34" charset="0"/>
                <a:cs typeface="Arial" panose="020B0604020202020204" pitchFamily="34" charset="0"/>
              </a:rPr>
              <a:t>, and</a:t>
            </a:r>
            <a:r>
              <a:rPr lang="en-IN" sz="2200" b="1" dirty="0">
                <a:latin typeface="Arial" panose="020B0604020202020204" pitchFamily="34" charset="0"/>
                <a:cs typeface="Arial" panose="020B0604020202020204" pitchFamily="34" charset="0"/>
              </a:rPr>
              <a:t> Ternary</a:t>
            </a:r>
            <a:endParaRPr lang="en-IN" sz="2200" b="1" dirty="0"/>
          </a:p>
        </p:txBody>
      </p:sp>
      <p:sp>
        <p:nvSpPr>
          <p:cNvPr id="14" name="Rectangle 13">
            <a:extLst>
              <a:ext uri="{FF2B5EF4-FFF2-40B4-BE49-F238E27FC236}">
                <a16:creationId xmlns:a16="http://schemas.microsoft.com/office/drawing/2014/main" id="{80A4E90E-C8B2-44CC-B214-DC0B063B4E00}"/>
              </a:ext>
            </a:extLst>
          </p:cNvPr>
          <p:cNvSpPr/>
          <p:nvPr/>
        </p:nvSpPr>
        <p:spPr>
          <a:xfrm>
            <a:off x="407368" y="1832437"/>
            <a:ext cx="10939842"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spTree>
    <p:extLst>
      <p:ext uri="{BB962C8B-B14F-4D97-AF65-F5344CB8AC3E}">
        <p14:creationId xmlns:p14="http://schemas.microsoft.com/office/powerpoint/2010/main" val="3830724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6535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Common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416" y="1143001"/>
            <a:ext cx="1058517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360" y="620688"/>
            <a:ext cx="11593287" cy="6150114"/>
          </a:xfrm>
          <a:prstGeom prst="rect">
            <a:avLst/>
          </a:prstGeom>
        </p:spPr>
      </p:pic>
    </p:spTree>
    <p:extLst>
      <p:ext uri="{BB962C8B-B14F-4D97-AF65-F5344CB8AC3E}">
        <p14:creationId xmlns:p14="http://schemas.microsoft.com/office/powerpoint/2010/main" val="1671288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045180"/>
            <a:ext cx="11377264" cy="2246769"/>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A layer refers to pieces of software that are logically separated, but typically live within the same process and machine.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instead, refers to pieces of software that live in distinct processes or AppDomains or machines.</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A tier refers to physical separation; a layer is about logical separation.</a:t>
            </a: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2711710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9455" y="44624"/>
            <a:ext cx="9577065" cy="674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sp>
        <p:nvSpPr>
          <p:cNvPr id="29" name="Rectangle 28">
            <a:extLst>
              <a:ext uri="{FF2B5EF4-FFF2-40B4-BE49-F238E27FC236}">
                <a16:creationId xmlns:a16="http://schemas.microsoft.com/office/drawing/2014/main" id="{8530BDDF-A63A-495C-80E6-B664F3B41111}"/>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grpSp>
        <p:nvGrpSpPr>
          <p:cNvPr id="5" name="Group 4">
            <a:extLst>
              <a:ext uri="{FF2B5EF4-FFF2-40B4-BE49-F238E27FC236}">
                <a16:creationId xmlns:a16="http://schemas.microsoft.com/office/drawing/2014/main" id="{169CD459-01E9-4B8E-BAC7-F8C82571D8DC}"/>
              </a:ext>
            </a:extLst>
          </p:cNvPr>
          <p:cNvGrpSpPr/>
          <p:nvPr/>
        </p:nvGrpSpPr>
        <p:grpSpPr>
          <a:xfrm>
            <a:off x="292513" y="3276000"/>
            <a:ext cx="11492119" cy="3529354"/>
            <a:chOff x="292513" y="3068960"/>
            <a:chExt cx="11492119" cy="3529354"/>
          </a:xfrm>
        </p:grpSpPr>
        <p:grpSp>
          <p:nvGrpSpPr>
            <p:cNvPr id="3" name="Group 2">
              <a:extLst>
                <a:ext uri="{FF2B5EF4-FFF2-40B4-BE49-F238E27FC236}">
                  <a16:creationId xmlns:a16="http://schemas.microsoft.com/office/drawing/2014/main" id="{E52A0BCB-0F45-46CB-890D-929F71D9B15B}"/>
                </a:ext>
              </a:extLst>
            </p:cNvPr>
            <p:cNvGrpSpPr/>
            <p:nvPr/>
          </p:nvGrpSpPr>
          <p:grpSpPr>
            <a:xfrm>
              <a:off x="292513" y="3068960"/>
              <a:ext cx="11492119" cy="3529354"/>
              <a:chOff x="292513" y="3068960"/>
              <a:chExt cx="11492119" cy="3529354"/>
            </a:xfrm>
          </p:grpSpPr>
          <p:sp>
            <p:nvSpPr>
              <p:cNvPr id="4" name="Rectangle 3">
                <a:extLst>
                  <a:ext uri="{FF2B5EF4-FFF2-40B4-BE49-F238E27FC236}">
                    <a16:creationId xmlns:a16="http://schemas.microsoft.com/office/drawing/2014/main" id="{0FAEF028-AEFA-4F4B-9084-6AAEE72E8DAE}"/>
                  </a:ext>
                </a:extLst>
              </p:cNvPr>
              <p:cNvSpPr/>
              <p:nvPr/>
            </p:nvSpPr>
            <p:spPr>
              <a:xfrm>
                <a:off x="292513"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0" name="Rectangle 9">
                <a:extLst>
                  <a:ext uri="{FF2B5EF4-FFF2-40B4-BE49-F238E27FC236}">
                    <a16:creationId xmlns:a16="http://schemas.microsoft.com/office/drawing/2014/main" id="{4B144CB2-0F02-4F54-A59A-55B898A42EC5}"/>
                  </a:ext>
                </a:extLst>
              </p:cNvPr>
              <p:cNvSpPr/>
              <p:nvPr/>
            </p:nvSpPr>
            <p:spPr>
              <a:xfrm>
                <a:off x="4367808"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2" name="Rectangle 11">
                <a:extLst>
                  <a:ext uri="{FF2B5EF4-FFF2-40B4-BE49-F238E27FC236}">
                    <a16:creationId xmlns:a16="http://schemas.microsoft.com/office/drawing/2014/main" id="{02A576B1-3E6A-47D2-A9B3-EF3ACF1E7D09}"/>
                  </a:ext>
                </a:extLst>
              </p:cNvPr>
              <p:cNvSpPr/>
              <p:nvPr/>
            </p:nvSpPr>
            <p:spPr>
              <a:xfrm>
                <a:off x="7765740"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Person-1</a:t>
                </a:r>
                <a:endParaRPr lang="en-IN" sz="2200" dirty="0">
                  <a:solidFill>
                    <a:schemeClr val="tx1"/>
                  </a:solidFill>
                  <a:latin typeface="Vrinda" panose="020B0502040204020203" pitchFamily="34" charset="0"/>
                  <a:cs typeface="Vrinda" panose="020B0502040204020203" pitchFamily="34" charset="0"/>
                </a:endParaRPr>
              </a:p>
            </p:txBody>
          </p:sp>
          <p:sp>
            <p:nvSpPr>
              <p:cNvPr id="14" name="Rectangle 13">
                <a:extLst>
                  <a:ext uri="{FF2B5EF4-FFF2-40B4-BE49-F238E27FC236}">
                    <a16:creationId xmlns:a16="http://schemas.microsoft.com/office/drawing/2014/main" id="{51CBB33B-88AA-48F3-937B-DAB4D4C5CC6C}"/>
                  </a:ext>
                </a:extLst>
              </p:cNvPr>
              <p:cNvSpPr/>
              <p:nvPr/>
            </p:nvSpPr>
            <p:spPr>
              <a:xfrm>
                <a:off x="6744072" y="4208958"/>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15" name="Rectangle 14">
                <a:extLst>
                  <a:ext uri="{FF2B5EF4-FFF2-40B4-BE49-F238E27FC236}">
                    <a16:creationId xmlns:a16="http://schemas.microsoft.com/office/drawing/2014/main" id="{A08DCA7E-59B5-40F5-B38F-34AFE971DB8A}"/>
                  </a:ext>
                </a:extLst>
              </p:cNvPr>
              <p:cNvSpPr/>
              <p:nvPr/>
            </p:nvSpPr>
            <p:spPr>
              <a:xfrm>
                <a:off x="9840416" y="3068960"/>
                <a:ext cx="1944216" cy="792088"/>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16" name="Rectangle 15">
                <a:extLst>
                  <a:ext uri="{FF2B5EF4-FFF2-40B4-BE49-F238E27FC236}">
                    <a16:creationId xmlns:a16="http://schemas.microsoft.com/office/drawing/2014/main" id="{D2A207D9-8947-411E-9812-A66EFF51E6FA}"/>
                  </a:ext>
                </a:extLst>
              </p:cNvPr>
              <p:cNvSpPr/>
              <p:nvPr/>
            </p:nvSpPr>
            <p:spPr>
              <a:xfrm>
                <a:off x="292513"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0" name="Rectangle 19">
                <a:extLst>
                  <a:ext uri="{FF2B5EF4-FFF2-40B4-BE49-F238E27FC236}">
                    <a16:creationId xmlns:a16="http://schemas.microsoft.com/office/drawing/2014/main" id="{41500532-C7B3-4CB4-8A2B-DFAD4BA446F6}"/>
                  </a:ext>
                </a:extLst>
              </p:cNvPr>
              <p:cNvSpPr/>
              <p:nvPr/>
            </p:nvSpPr>
            <p:spPr>
              <a:xfrm>
                <a:off x="4367808"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1" name="Rectangle 20">
                <a:extLst>
                  <a:ext uri="{FF2B5EF4-FFF2-40B4-BE49-F238E27FC236}">
                    <a16:creationId xmlns:a16="http://schemas.microsoft.com/office/drawing/2014/main" id="{58B51361-72F5-47E3-B5CF-3612C382B5FA}"/>
                  </a:ext>
                </a:extLst>
              </p:cNvPr>
              <p:cNvSpPr/>
              <p:nvPr/>
            </p:nvSpPr>
            <p:spPr>
              <a:xfrm>
                <a:off x="7765740"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Person-2</a:t>
                </a:r>
                <a:endParaRPr lang="en-IN" sz="2200" dirty="0">
                  <a:solidFill>
                    <a:schemeClr val="tx1"/>
                  </a:solidFill>
                  <a:latin typeface="Vrinda" panose="020B0502040204020203" pitchFamily="34" charset="0"/>
                  <a:cs typeface="Vrinda" panose="020B0502040204020203" pitchFamily="34" charset="0"/>
                </a:endParaRPr>
              </a:p>
            </p:txBody>
          </p:sp>
          <p:sp>
            <p:nvSpPr>
              <p:cNvPr id="22" name="Rectangle 21">
                <a:extLst>
                  <a:ext uri="{FF2B5EF4-FFF2-40B4-BE49-F238E27FC236}">
                    <a16:creationId xmlns:a16="http://schemas.microsoft.com/office/drawing/2014/main" id="{9171EB07-05E3-493C-B31F-1F9E0DCB6604}"/>
                  </a:ext>
                </a:extLst>
              </p:cNvPr>
              <p:cNvSpPr/>
              <p:nvPr/>
            </p:nvSpPr>
            <p:spPr>
              <a:xfrm>
                <a:off x="9840416" y="3981382"/>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3" name="Rectangle 22">
                <a:extLst>
                  <a:ext uri="{FF2B5EF4-FFF2-40B4-BE49-F238E27FC236}">
                    <a16:creationId xmlns:a16="http://schemas.microsoft.com/office/drawing/2014/main" id="{57562643-2AF1-4E45-903C-1DF264F024A1}"/>
                  </a:ext>
                </a:extLst>
              </p:cNvPr>
              <p:cNvSpPr/>
              <p:nvPr/>
            </p:nvSpPr>
            <p:spPr>
              <a:xfrm>
                <a:off x="292513" y="4893804"/>
                <a:ext cx="1944216" cy="792088"/>
              </a:xfrm>
              <a:prstGeom prst="rect">
                <a:avLst/>
              </a:prstGeom>
              <a:pattFill prst="pct5">
                <a:fgClr>
                  <a:srgbClr val="0099FF"/>
                </a:fgClr>
                <a:bgClr>
                  <a:srgbClr val="FFFFF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Person-3</a:t>
                </a:r>
                <a:endParaRPr lang="en-IN" sz="2200" dirty="0">
                  <a:solidFill>
                    <a:schemeClr val="tx1"/>
                  </a:solidFill>
                  <a:latin typeface="Vrinda" panose="020B0502040204020203" pitchFamily="34" charset="0"/>
                  <a:cs typeface="Vrinda" panose="020B0502040204020203" pitchFamily="34" charset="0"/>
                </a:endParaRPr>
              </a:p>
            </p:txBody>
          </p:sp>
          <p:sp>
            <p:nvSpPr>
              <p:cNvPr id="24" name="Rectangle 23">
                <a:extLst>
                  <a:ext uri="{FF2B5EF4-FFF2-40B4-BE49-F238E27FC236}">
                    <a16:creationId xmlns:a16="http://schemas.microsoft.com/office/drawing/2014/main" id="{B70E5254-38A3-48A9-90FA-DFB12C207A7E}"/>
                  </a:ext>
                </a:extLst>
              </p:cNvPr>
              <p:cNvSpPr/>
              <p:nvPr/>
            </p:nvSpPr>
            <p:spPr>
              <a:xfrm>
                <a:off x="4367808" y="48976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5" name="Rectangle 24">
                <a:extLst>
                  <a:ext uri="{FF2B5EF4-FFF2-40B4-BE49-F238E27FC236}">
                    <a16:creationId xmlns:a16="http://schemas.microsoft.com/office/drawing/2014/main" id="{53EC1200-04A3-43C2-9D81-15B27BBDC13C}"/>
                  </a:ext>
                </a:extLst>
              </p:cNvPr>
              <p:cNvSpPr/>
              <p:nvPr/>
            </p:nvSpPr>
            <p:spPr>
              <a:xfrm>
                <a:off x="7752181"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sp>
            <p:nvSpPr>
              <p:cNvPr id="26" name="Rectangle 25">
                <a:extLst>
                  <a:ext uri="{FF2B5EF4-FFF2-40B4-BE49-F238E27FC236}">
                    <a16:creationId xmlns:a16="http://schemas.microsoft.com/office/drawing/2014/main" id="{F84BF3A0-51EF-4F16-BD08-7E36A8B80EBD}"/>
                  </a:ext>
                </a:extLst>
              </p:cNvPr>
              <p:cNvSpPr/>
              <p:nvPr/>
            </p:nvSpPr>
            <p:spPr>
              <a:xfrm>
                <a:off x="9812420" y="4893804"/>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Passport-1</a:t>
                </a:r>
                <a:endParaRPr lang="en-IN" sz="2200" dirty="0">
                  <a:solidFill>
                    <a:schemeClr val="tx1"/>
                  </a:solidFill>
                  <a:latin typeface="Vrinda" panose="020B0502040204020203" pitchFamily="34" charset="0"/>
                  <a:cs typeface="Vrinda" panose="020B0502040204020203" pitchFamily="34" charset="0"/>
                </a:endParaRPr>
              </a:p>
            </p:txBody>
          </p:sp>
          <p:sp>
            <p:nvSpPr>
              <p:cNvPr id="27" name="Rectangle 26">
                <a:extLst>
                  <a:ext uri="{FF2B5EF4-FFF2-40B4-BE49-F238E27FC236}">
                    <a16:creationId xmlns:a16="http://schemas.microsoft.com/office/drawing/2014/main" id="{BCCB429C-CF98-4BC1-968C-E863A7F5AD7D}"/>
                  </a:ext>
                </a:extLst>
              </p:cNvPr>
              <p:cNvSpPr/>
              <p:nvPr/>
            </p:nvSpPr>
            <p:spPr>
              <a:xfrm>
                <a:off x="292513" y="580622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Person-4</a:t>
                </a:r>
                <a:endParaRPr lang="en-IN" sz="2200" dirty="0">
                  <a:solidFill>
                    <a:schemeClr val="tx1"/>
                  </a:solidFill>
                  <a:latin typeface="Vrinda" panose="020B0502040204020203" pitchFamily="34" charset="0"/>
                  <a:cs typeface="Vrinda" panose="020B0502040204020203" pitchFamily="34" charset="0"/>
                </a:endParaRPr>
              </a:p>
            </p:txBody>
          </p:sp>
        </p:grpSp>
        <p:sp>
          <p:nvSpPr>
            <p:cNvPr id="30" name="Rectangle 29">
              <a:extLst>
                <a:ext uri="{FF2B5EF4-FFF2-40B4-BE49-F238E27FC236}">
                  <a16:creationId xmlns:a16="http://schemas.microsoft.com/office/drawing/2014/main" id="{AE0EE407-FAE1-4F57-918C-99AF5166FE41}"/>
                </a:ext>
              </a:extLst>
            </p:cNvPr>
            <p:cNvSpPr/>
            <p:nvPr/>
          </p:nvSpPr>
          <p:spPr>
            <a:xfrm>
              <a:off x="2294090" y="4270447"/>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grpSp>
    </p:spTree>
    <p:extLst>
      <p:ext uri="{BB962C8B-B14F-4D97-AF65-F5344CB8AC3E}">
        <p14:creationId xmlns:p14="http://schemas.microsoft.com/office/powerpoint/2010/main" val="7293066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 name="Rectangle 1">
            <a:extLst>
              <a:ext uri="{FF2B5EF4-FFF2-40B4-BE49-F238E27FC236}">
                <a16:creationId xmlns:a16="http://schemas.microsoft.com/office/drawing/2014/main" id="{8D01DEB1-6941-4DC8-9B8D-37C0F1059586}"/>
              </a:ext>
            </a:extLst>
          </p:cNvPr>
          <p:cNvSpPr/>
          <p:nvPr/>
        </p:nvSpPr>
        <p:spPr>
          <a:xfrm>
            <a:off x="231412" y="692696"/>
            <a:ext cx="5000492" cy="3970318"/>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128</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p>
          <a:p>
            <a:endParaRPr lang="en-US" dirty="0">
              <a:latin typeface="Liberation Mono"/>
              <a:cs typeface="Arial" panose="020B0604020202020204" pitchFamily="34" charset="0"/>
            </a:endParaRPr>
          </a:p>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userImage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imageID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imageUrl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description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 INT </a:t>
            </a:r>
            <a:r>
              <a:rPr lang="en-IN" dirty="0">
                <a:solidFill>
                  <a:srgbClr val="0077AA"/>
                </a:solidFill>
                <a:latin typeface="Liberation Mono"/>
              </a:rPr>
              <a:t>NOT NULL </a:t>
            </a:r>
            <a:r>
              <a:rPr lang="en-IN" dirty="0">
                <a:solidFill>
                  <a:srgbClr val="FE1212"/>
                </a:solidFill>
                <a:latin typeface="Liberation Mono"/>
                <a:cs typeface="Arial" panose="020B0604020202020204" pitchFamily="34" charset="0"/>
              </a:rPr>
              <a:t>UNIQUE</a:t>
            </a:r>
            <a:r>
              <a:rPr lang="en-IN" dirty="0">
                <a:solidFill>
                  <a:srgbClr val="834689"/>
                </a:solidFill>
                <a:latin typeface="Liberation Mono"/>
                <a:cs typeface="Arial" panose="020B0604020202020204" pitchFamily="34" charset="0"/>
              </a:rPr>
              <a:t>,</a:t>
            </a:r>
          </a:p>
          <a:p>
            <a:r>
              <a:rPr lang="en-IN" dirty="0">
                <a:solidFill>
                  <a:srgbClr val="834689"/>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FOREIGN</a:t>
            </a:r>
            <a:r>
              <a:rPr lang="en-IN" dirty="0">
                <a:solidFill>
                  <a:srgbClr val="C00000"/>
                </a:solidFill>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REFERENCES</a:t>
            </a:r>
            <a:r>
              <a:rPr lang="en-IN" dirty="0">
                <a:latin typeface="Liberation Mono"/>
                <a:cs typeface="Arial" panose="020B0604020202020204" pitchFamily="34" charset="0"/>
              </a:rPr>
              <a:t> user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pic>
        <p:nvPicPr>
          <p:cNvPr id="7" name="Picture 6">
            <a:extLst>
              <a:ext uri="{FF2B5EF4-FFF2-40B4-BE49-F238E27FC236}">
                <a16:creationId xmlns:a16="http://schemas.microsoft.com/office/drawing/2014/main" id="{E3DD8CE8-DEB8-4044-A487-A47C48873FCF}"/>
              </a:ext>
            </a:extLst>
          </p:cNvPr>
          <p:cNvPicPr>
            <a:picLocks noChangeAspect="1"/>
          </p:cNvPicPr>
          <p:nvPr/>
        </p:nvPicPr>
        <p:blipFill>
          <a:blip r:embed="rId2"/>
          <a:stretch>
            <a:fillRect/>
          </a:stretch>
        </p:blipFill>
        <p:spPr>
          <a:xfrm>
            <a:off x="6070782" y="4760935"/>
            <a:ext cx="5773426" cy="1656184"/>
          </a:xfrm>
          <a:prstGeom prst="rect">
            <a:avLst/>
          </a:prstGeom>
        </p:spPr>
      </p:pic>
      <p:pic>
        <p:nvPicPr>
          <p:cNvPr id="9" name="Picture 8">
            <a:extLst>
              <a:ext uri="{FF2B5EF4-FFF2-40B4-BE49-F238E27FC236}">
                <a16:creationId xmlns:a16="http://schemas.microsoft.com/office/drawing/2014/main" id="{45F8953D-24B5-42CE-950A-FB7EC0831A68}"/>
              </a:ext>
            </a:extLst>
          </p:cNvPr>
          <p:cNvPicPr>
            <a:picLocks noChangeAspect="1"/>
          </p:cNvPicPr>
          <p:nvPr/>
        </p:nvPicPr>
        <p:blipFill>
          <a:blip r:embed="rId3"/>
          <a:stretch>
            <a:fillRect/>
          </a:stretch>
        </p:blipFill>
        <p:spPr>
          <a:xfrm>
            <a:off x="7685333" y="417120"/>
            <a:ext cx="4315658" cy="3155895"/>
          </a:xfrm>
          <a:prstGeom prst="rect">
            <a:avLst/>
          </a:prstGeom>
        </p:spPr>
      </p:pic>
      <p:pic>
        <p:nvPicPr>
          <p:cNvPr id="10" name="Picture 9">
            <a:extLst>
              <a:ext uri="{FF2B5EF4-FFF2-40B4-BE49-F238E27FC236}">
                <a16:creationId xmlns:a16="http://schemas.microsoft.com/office/drawing/2014/main" id="{6AFAFCBB-2C13-47D6-B962-68D400373CCD}"/>
              </a:ext>
            </a:extLst>
          </p:cNvPr>
          <p:cNvPicPr>
            <a:picLocks noChangeAspect="1"/>
          </p:cNvPicPr>
          <p:nvPr/>
        </p:nvPicPr>
        <p:blipFill>
          <a:blip r:embed="rId4"/>
          <a:stretch>
            <a:fillRect/>
          </a:stretch>
        </p:blipFill>
        <p:spPr>
          <a:xfrm>
            <a:off x="237073" y="4800727"/>
            <a:ext cx="5627955" cy="1656183"/>
          </a:xfrm>
          <a:prstGeom prst="rect">
            <a:avLst/>
          </a:prstGeom>
        </p:spPr>
      </p:pic>
      <p:sp>
        <p:nvSpPr>
          <p:cNvPr id="8" name="Rectangle 7">
            <a:extLst>
              <a:ext uri="{FF2B5EF4-FFF2-40B4-BE49-F238E27FC236}">
                <a16:creationId xmlns:a16="http://schemas.microsoft.com/office/drawing/2014/main" id="{798F5666-EAA3-4C25-9E8F-1359FC8293F7}"/>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21613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 name="Rectangle 5"/>
          <p:cNvSpPr/>
          <p:nvPr/>
        </p:nvSpPr>
        <p:spPr>
          <a:xfrm>
            <a:off x="407368" y="404664"/>
            <a:ext cx="4000528" cy="1477328"/>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77AA"/>
                </a:solidFill>
                <a:latin typeface="Liberation Mono"/>
              </a:rPr>
              <a:t>TABLE</a:t>
            </a:r>
            <a:r>
              <a:rPr lang="en-US" dirty="0">
                <a:latin typeface="Liberation Mono"/>
                <a:cs typeface="Arial" panose="020B0604020202020204" pitchFamily="34" charset="0"/>
              </a:rPr>
              <a:t> person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45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emailID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128</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7" name="Rectangle 6"/>
          <p:cNvSpPr/>
          <p:nvPr/>
        </p:nvSpPr>
        <p:spPr>
          <a:xfrm>
            <a:off x="5932987" y="642918"/>
            <a:ext cx="5851645" cy="1754326"/>
          </a:xfrm>
          <a:prstGeom prst="rect">
            <a:avLst/>
          </a:prstGeom>
        </p:spPr>
        <p:txBody>
          <a:bodyPr wrap="square">
            <a:spAutoFit/>
          </a:bodyPr>
          <a:lstStyle/>
          <a:p>
            <a:r>
              <a:rPr lang="en-US" dirty="0">
                <a:solidFill>
                  <a:srgbClr val="0077AA"/>
                </a:solidFill>
                <a:latin typeface="Liberation Mono"/>
              </a:rPr>
              <a:t>CREATE</a:t>
            </a:r>
            <a:r>
              <a:rPr lang="en-US" dirty="0">
                <a:latin typeface="Liberation Mono"/>
                <a:cs typeface="Arial" panose="020B0604020202020204" pitchFamily="34" charset="0"/>
              </a:rPr>
              <a:t> </a:t>
            </a:r>
            <a:r>
              <a:rPr lang="en-US" dirty="0">
                <a:solidFill>
                  <a:srgbClr val="006699"/>
                </a:solidFill>
                <a:latin typeface="Liberation Mono"/>
              </a:rPr>
              <a:t>TABLE</a:t>
            </a:r>
            <a:r>
              <a:rPr lang="en-US" dirty="0">
                <a:latin typeface="Liberation Mono"/>
                <a:cs typeface="Arial" panose="020B0604020202020204" pitchFamily="34" charset="0"/>
              </a:rPr>
              <a:t> passportDetails </a:t>
            </a:r>
            <a:r>
              <a:rPr lang="en-US" dirty="0">
                <a:solidFill>
                  <a:schemeClr val="bg1">
                    <a:lumMod val="65000"/>
                  </a:schemeClr>
                </a:solidFill>
                <a:latin typeface="Liberation Mono"/>
                <a:cs typeface="Arial" panose="020B0604020202020204" pitchFamily="34" charset="0"/>
              </a:rPr>
              <a:t>(</a:t>
            </a:r>
          </a:p>
          <a:p>
            <a:r>
              <a:rPr lang="en-US" dirty="0">
                <a:latin typeface="Liberation Mono"/>
                <a:cs typeface="Arial" panose="020B0604020202020204" pitchFamily="34" charset="0"/>
              </a:rPr>
              <a:t>     passportID </a:t>
            </a:r>
            <a:r>
              <a:rPr lang="en-US" dirty="0">
                <a:solidFill>
                  <a:srgbClr val="834689"/>
                </a:solidFill>
                <a:latin typeface="Liberation Mono"/>
                <a:cs typeface="Arial" panose="020B0604020202020204" pitchFamily="34" charset="0"/>
              </a:rPr>
              <a:t>VARCHAR(20)</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passport_Number </a:t>
            </a:r>
            <a:r>
              <a:rPr lang="en-US" dirty="0">
                <a:solidFill>
                  <a:srgbClr val="834689"/>
                </a:solidFill>
                <a:latin typeface="Liberation Mono"/>
                <a:cs typeface="Arial" panose="020B0604020202020204" pitchFamily="34" charset="0"/>
              </a:rPr>
              <a:t>VARCHAR</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255</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person_ID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UNIQUE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FOREIGN</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latin typeface="Liberation Mono"/>
                <a:cs typeface="Arial" panose="020B0604020202020204" pitchFamily="34" charset="0"/>
              </a:rPr>
              <a:t> person</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person_ID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sp>
        <p:nvSpPr>
          <p:cNvPr id="1026" name="Rectangle 2"/>
          <p:cNvSpPr>
            <a:spLocks noChangeArrowheads="1"/>
          </p:cNvSpPr>
          <p:nvPr/>
        </p:nvSpPr>
        <p:spPr bwMode="auto">
          <a:xfrm>
            <a:off x="795"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1">
            <a:extLst>
              <a:ext uri="{FF2B5EF4-FFF2-40B4-BE49-F238E27FC236}">
                <a16:creationId xmlns:a16="http://schemas.microsoft.com/office/drawing/2014/main" id="{F5AF900A-619D-4522-97E0-4FFEAEA849E5}"/>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one-to-one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85078599-4163-452F-9826-002CE89C99EE}"/>
              </a:ext>
            </a:extLst>
          </p:cNvPr>
          <p:cNvPicPr>
            <a:picLocks noChangeAspect="1"/>
          </p:cNvPicPr>
          <p:nvPr/>
        </p:nvPicPr>
        <p:blipFill>
          <a:blip r:embed="rId2"/>
          <a:stretch>
            <a:fillRect/>
          </a:stretch>
        </p:blipFill>
        <p:spPr>
          <a:xfrm>
            <a:off x="165775" y="1952546"/>
            <a:ext cx="4628882" cy="1476454"/>
          </a:xfrm>
          <a:prstGeom prst="rect">
            <a:avLst/>
          </a:prstGeom>
        </p:spPr>
      </p:pic>
      <p:pic>
        <p:nvPicPr>
          <p:cNvPr id="4" name="Picture 3">
            <a:extLst>
              <a:ext uri="{FF2B5EF4-FFF2-40B4-BE49-F238E27FC236}">
                <a16:creationId xmlns:a16="http://schemas.microsoft.com/office/drawing/2014/main" id="{0E68692D-2A47-4119-BCC9-64AE9B6FC1E6}"/>
              </a:ext>
            </a:extLst>
          </p:cNvPr>
          <p:cNvPicPr>
            <a:picLocks noChangeAspect="1"/>
          </p:cNvPicPr>
          <p:nvPr/>
        </p:nvPicPr>
        <p:blipFill>
          <a:blip r:embed="rId3"/>
          <a:stretch>
            <a:fillRect/>
          </a:stretch>
        </p:blipFill>
        <p:spPr>
          <a:xfrm>
            <a:off x="6094310" y="2530803"/>
            <a:ext cx="4819264" cy="1618277"/>
          </a:xfrm>
          <a:prstGeom prst="rect">
            <a:avLst/>
          </a:prstGeom>
        </p:spPr>
      </p:pic>
      <p:pic>
        <p:nvPicPr>
          <p:cNvPr id="9" name="Picture 8">
            <a:extLst>
              <a:ext uri="{FF2B5EF4-FFF2-40B4-BE49-F238E27FC236}">
                <a16:creationId xmlns:a16="http://schemas.microsoft.com/office/drawing/2014/main" id="{6AA7132D-CED4-48CE-8706-89573ACD21D0}"/>
              </a:ext>
            </a:extLst>
          </p:cNvPr>
          <p:cNvPicPr>
            <a:picLocks noChangeAspect="1"/>
          </p:cNvPicPr>
          <p:nvPr/>
        </p:nvPicPr>
        <p:blipFill>
          <a:blip r:embed="rId4"/>
          <a:stretch>
            <a:fillRect/>
          </a:stretch>
        </p:blipFill>
        <p:spPr>
          <a:xfrm>
            <a:off x="165774" y="3641253"/>
            <a:ext cx="5915671" cy="3216744"/>
          </a:xfrm>
          <a:prstGeom prst="rect">
            <a:avLst/>
          </a:prstGeom>
        </p:spPr>
      </p:pic>
    </p:spTree>
    <p:extLst>
      <p:ext uri="{BB962C8B-B14F-4D97-AF65-F5344CB8AC3E}">
        <p14:creationId xmlns:p14="http://schemas.microsoft.com/office/powerpoint/2010/main" val="1792769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endParaRPr lang="en-IN" sz="2200" dirty="0">
                <a:solidFill>
                  <a:schemeClr val="tx1"/>
                </a:solidFill>
                <a:latin typeface="Vrinda" panose="020B0502040204020203" pitchFamily="34" charset="0"/>
                <a:cs typeface="Vrinda" panose="020B0502040204020203" pitchFamily="34" charset="0"/>
              </a:endParaRP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Invoice_Item-1</a:t>
              </a:r>
              <a:endParaRPr lang="en-IN" sz="2200" dirty="0">
                <a:solidFill>
                  <a:schemeClr val="tx1"/>
                </a:solidFill>
                <a:latin typeface="Vrinda" panose="020B0502040204020203" pitchFamily="34" charset="0"/>
                <a:cs typeface="Vrinda" panose="020B0502040204020203" pitchFamily="34" charset="0"/>
              </a:endParaRPr>
            </a:p>
          </p:txBody>
        </p:sp>
      </p:grpSp>
      <p:sp>
        <p:nvSpPr>
          <p:cNvPr id="36" name="Rectangle 35">
            <a:extLst>
              <a:ext uri="{FF2B5EF4-FFF2-40B4-BE49-F238E27FC236}">
                <a16:creationId xmlns:a16="http://schemas.microsoft.com/office/drawing/2014/main" id="{1A0F5FE0-47D3-4951-988D-E9C0C279A15E}"/>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one or more row in the table on the other side of their relationship. </a:t>
            </a:r>
          </a:p>
        </p:txBody>
      </p:sp>
      <p:sp>
        <p:nvSpPr>
          <p:cNvPr id="37" name="Rectangle 36">
            <a:extLst>
              <a:ext uri="{FF2B5EF4-FFF2-40B4-BE49-F238E27FC236}">
                <a16:creationId xmlns:a16="http://schemas.microsoft.com/office/drawing/2014/main" id="{2DC6B766-113B-4C30-8E5C-D61D25F70D6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spTree>
    <p:extLst>
      <p:ext uri="{BB962C8B-B14F-4D97-AF65-F5344CB8AC3E}">
        <p14:creationId xmlns:p14="http://schemas.microsoft.com/office/powerpoint/2010/main" val="17582177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4" name="Rectangle 13">
            <a:extLst>
              <a:ext uri="{FF2B5EF4-FFF2-40B4-BE49-F238E27FC236}">
                <a16:creationId xmlns:a16="http://schemas.microsoft.com/office/drawing/2014/main" id="{70865B63-25AF-4C6E-9DDF-0FF4B81CF1A1}"/>
              </a:ext>
            </a:extLst>
          </p:cNvPr>
          <p:cNvSpPr/>
          <p:nvPr/>
        </p:nvSpPr>
        <p:spPr>
          <a:xfrm>
            <a:off x="216500" y="427724"/>
            <a:ext cx="5256584" cy="286232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rPr>
              <a:t>TABLE</a:t>
            </a:r>
            <a:r>
              <a:rPr lang="en-IN" dirty="0">
                <a:solidFill>
                  <a:schemeClr val="tx1">
                    <a:lumMod val="95000"/>
                    <a:lumOff val="5000"/>
                  </a:schemeClr>
                </a:solidFill>
                <a:latin typeface="Liberation Mono"/>
                <a:ea typeface="Times New Roman" panose="02020603050405020304" pitchFamily="18" charset="0"/>
              </a:rPr>
              <a:t> customer </a:t>
            </a:r>
            <a:r>
              <a:rPr lang="en-IN" dirty="0">
                <a:solidFill>
                  <a:schemeClr val="bg1">
                    <a:lumMod val="65000"/>
                  </a:schemeClr>
                </a:solidFill>
                <a:latin typeface="Liberation Mono"/>
                <a:cs typeface="Arial" panose="020B0604020202020204" pitchFamily="34" charset="0"/>
              </a:rPr>
              <a:t>(</a:t>
            </a:r>
          </a:p>
          <a:p>
            <a:r>
              <a:rPr lang="en-IN" dirty="0">
                <a:solidFill>
                  <a:schemeClr val="tx1">
                    <a:lumMod val="95000"/>
                    <a:lumOff val="5000"/>
                  </a:schemeClr>
                </a:solidFill>
                <a:latin typeface="Liberation Mono"/>
                <a:ea typeface="Times New Roman" panose="02020603050405020304" pitchFamily="18" charset="0"/>
              </a:rPr>
              <a:t>     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PRIMARY</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FE1212"/>
                </a:solidFill>
                <a:latin typeface="Liberation Mono"/>
                <a:cs typeface="Arial" panose="020B0604020202020204" pitchFamily="34" charset="0"/>
              </a:rPr>
              <a:t>KEY</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240</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45</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repID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NOT</a:t>
            </a:r>
            <a:r>
              <a:rPr lang="en-IN" dirty="0">
                <a:solidFill>
                  <a:schemeClr val="tx1">
                    <a:lumMod val="95000"/>
                    <a:lumOff val="5000"/>
                  </a:schemeClr>
                </a:solidFill>
                <a:latin typeface="Liberation Mono"/>
                <a:ea typeface="Times New Roman" panose="02020603050405020304" pitchFamily="18" charset="0"/>
              </a:rPr>
              <a:t> </a:t>
            </a:r>
            <a:r>
              <a:rPr lang="en-IN" dirty="0">
                <a:solidFill>
                  <a:srgbClr val="0077AA"/>
                </a:solidFill>
                <a:latin typeface="Liberation Mono"/>
              </a:rPr>
              <a:t>NULL</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creditLimit </a:t>
            </a:r>
            <a:r>
              <a:rPr lang="en-IN" dirty="0">
                <a:solidFill>
                  <a:srgbClr val="834689"/>
                </a:solidFill>
                <a:latin typeface="Liberation Mono"/>
                <a:cs typeface="Arial" panose="020B0604020202020204" pitchFamily="34" charset="0"/>
              </a:rPr>
              <a:t>FLOAT</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9,2</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comments </a:t>
            </a:r>
            <a:r>
              <a:rPr lang="en-IN" dirty="0">
                <a:solidFill>
                  <a:srgbClr val="834689"/>
                </a:solidFill>
                <a:latin typeface="Liberation Mono"/>
                <a:cs typeface="Arial" panose="020B0604020202020204" pitchFamily="34" charset="0"/>
              </a:rPr>
              <a:t>TEXT</a:t>
            </a:r>
            <a:r>
              <a:rPr lang="en-IN" dirty="0">
                <a:solidFill>
                  <a:schemeClr val="tx1">
                    <a:lumMod val="95000"/>
                    <a:lumOff val="5000"/>
                  </a:schemeClr>
                </a:solidFill>
                <a:latin typeface="Liberation Mono"/>
                <a:ea typeface="Times New Roman" panose="02020603050405020304" pitchFamily="18" charset="0"/>
              </a:rPr>
              <a:t>,  </a:t>
            </a:r>
          </a:p>
          <a:p>
            <a:r>
              <a:rPr lang="en-IN" dirty="0">
                <a:solidFill>
                  <a:schemeClr val="tx1">
                    <a:lumMod val="95000"/>
                    <a:lumOff val="5000"/>
                  </a:schemeClr>
                </a:solidFill>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custid_zero </a:t>
            </a:r>
            <a:r>
              <a:rPr lang="en-IN" dirty="0">
                <a:solidFill>
                  <a:srgbClr val="FE1212"/>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 &gt; 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9" name="Rectangle 8">
            <a:extLst>
              <a:ext uri="{FF2B5EF4-FFF2-40B4-BE49-F238E27FC236}">
                <a16:creationId xmlns:a16="http://schemas.microsoft.com/office/drawing/2014/main" id="{8804E277-BC12-4778-8EF5-3EA551A70071}"/>
              </a:ext>
            </a:extLst>
          </p:cNvPr>
          <p:cNvSpPr/>
          <p:nvPr/>
        </p:nvSpPr>
        <p:spPr>
          <a:xfrm>
            <a:off x="5340353" y="704723"/>
            <a:ext cx="6600056" cy="2585323"/>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FOREIGN</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chemeClr val="tx1">
                    <a:lumMod val="95000"/>
                    <a:lumOff val="5000"/>
                  </a:schemeClr>
                </a:solidFill>
                <a:latin typeface="Liberation Mono"/>
                <a:ea typeface="Times New Roman" panose="02020603050405020304" pitchFamily="18" charset="0"/>
              </a:rPr>
              <a:t> customer</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custID</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endParaRPr lang="en-IN" dirty="0">
              <a:solidFill>
                <a:schemeClr val="tx1">
                  <a:lumMod val="95000"/>
                  <a:lumOff val="5000"/>
                </a:schemeClr>
              </a:solidFill>
              <a:latin typeface="Liberation Mono"/>
            </a:endParaRPr>
          </a:p>
        </p:txBody>
      </p:sp>
      <p:sp>
        <p:nvSpPr>
          <p:cNvPr id="10" name="Rectangle 9">
            <a:extLst>
              <a:ext uri="{FF2B5EF4-FFF2-40B4-BE49-F238E27FC236}">
                <a16:creationId xmlns:a16="http://schemas.microsoft.com/office/drawing/2014/main" id="{68FB0FA7-9B35-4EDB-8F67-357C97B759D6}"/>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C4332D80-015F-458F-A5AB-68EE5126AF46}"/>
              </a:ext>
            </a:extLst>
          </p:cNvPr>
          <p:cNvPicPr>
            <a:picLocks noChangeAspect="1"/>
          </p:cNvPicPr>
          <p:nvPr/>
        </p:nvPicPr>
        <p:blipFill>
          <a:blip r:embed="rId2"/>
          <a:stretch>
            <a:fillRect/>
          </a:stretch>
        </p:blipFill>
        <p:spPr>
          <a:xfrm>
            <a:off x="216500" y="3273892"/>
            <a:ext cx="4910179" cy="3316495"/>
          </a:xfrm>
          <a:prstGeom prst="rect">
            <a:avLst/>
          </a:prstGeom>
        </p:spPr>
      </p:pic>
    </p:spTree>
    <p:extLst>
      <p:ext uri="{BB962C8B-B14F-4D97-AF65-F5344CB8AC3E}">
        <p14:creationId xmlns:p14="http://schemas.microsoft.com/office/powerpoint/2010/main" val="40369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Rectangle 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one-to-many relationship</a:t>
            </a:r>
            <a:endParaRPr lang="en-IN" sz="3200" i="1" dirty="0">
              <a:solidFill>
                <a:srgbClr val="FF9900"/>
              </a:solidFill>
              <a:latin typeface="Arial" pitchFamily="34" charset="0"/>
              <a:cs typeface="Arial" pitchFamily="34" charset="0"/>
            </a:endParaRPr>
          </a:p>
        </p:txBody>
      </p:sp>
      <p:sp>
        <p:nvSpPr>
          <p:cNvPr id="9" name="Rectangle 8"/>
          <p:cNvSpPr/>
          <p:nvPr/>
        </p:nvSpPr>
        <p:spPr>
          <a:xfrm>
            <a:off x="191344" y="260648"/>
            <a:ext cx="4500594" cy="1754326"/>
          </a:xfrm>
          <a:prstGeom prst="rect">
            <a:avLst/>
          </a:prstGeom>
        </p:spPr>
        <p:txBody>
          <a:bodyPr wrap="square">
            <a:spAutoFit/>
          </a:bodyPr>
          <a:lstStyle/>
          <a:p>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invoice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invoiceID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PRIMARY</a:t>
            </a:r>
            <a:r>
              <a:rPr lang="en-US" dirty="0">
                <a:latin typeface="Liberation Mono"/>
                <a:cs typeface="Arial" panose="020B0604020202020204" pitchFamily="34" charset="0"/>
              </a:rPr>
              <a:t> </a:t>
            </a:r>
            <a:r>
              <a:rPr lang="en-US" dirty="0">
                <a:solidFill>
                  <a:srgbClr val="FE1212"/>
                </a:solidFill>
                <a:latin typeface="Liberation Mono"/>
                <a:cs typeface="Arial" panose="020B0604020202020204" pitchFamily="34" charset="0"/>
              </a:rPr>
              <a:t>KEY</a:t>
            </a:r>
            <a:r>
              <a:rPr lang="en-US" dirty="0">
                <a:latin typeface="Liberation Mono"/>
                <a:cs typeface="Arial" panose="020B0604020202020204" pitchFamily="34" charset="0"/>
              </a:rPr>
              <a:t>,  </a:t>
            </a:r>
          </a:p>
          <a:p>
            <a:r>
              <a:rPr lang="en-US" dirty="0">
                <a:latin typeface="Liberation Mono"/>
                <a:cs typeface="Arial" panose="020B0604020202020204" pitchFamily="34" charset="0"/>
              </a:rPr>
              <a:t>   customerID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invoiceDate </a:t>
            </a:r>
            <a:r>
              <a:rPr lang="en-US" dirty="0">
                <a:solidFill>
                  <a:srgbClr val="834689"/>
                </a:solidFill>
                <a:latin typeface="Liberation Mono"/>
                <a:cs typeface="Arial" panose="020B0604020202020204" pitchFamily="34" charset="0"/>
              </a:rPr>
              <a:t>DATE</a:t>
            </a:r>
            <a:r>
              <a:rPr lang="en-US" dirty="0">
                <a:latin typeface="Liberation Mono"/>
                <a:cs typeface="Arial" panose="020B0604020202020204" pitchFamily="34" charset="0"/>
              </a:rPr>
              <a:t>,</a:t>
            </a:r>
          </a:p>
          <a:p>
            <a:r>
              <a:rPr lang="en-US" dirty="0">
                <a:latin typeface="Liberation Mono"/>
                <a:cs typeface="Arial" panose="020B0604020202020204" pitchFamily="34" charset="0"/>
              </a:rPr>
              <a:t>   invoiceAmount </a:t>
            </a:r>
            <a:r>
              <a:rPr lang="en-US" dirty="0">
                <a:solidFill>
                  <a:srgbClr val="834689"/>
                </a:solidFill>
                <a:latin typeface="Liberation Mono"/>
                <a:cs typeface="Arial" panose="020B0604020202020204" pitchFamily="34" charset="0"/>
              </a:rPr>
              <a:t>INT</a:t>
            </a:r>
          </a:p>
          <a:p>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p:txBody>
      </p:sp>
      <p:pic>
        <p:nvPicPr>
          <p:cNvPr id="4" name="Picture 3">
            <a:extLst>
              <a:ext uri="{FF2B5EF4-FFF2-40B4-BE49-F238E27FC236}">
                <a16:creationId xmlns:a16="http://schemas.microsoft.com/office/drawing/2014/main" id="{8D4A7CCD-52B2-417D-A3D7-D745671BE1CA}"/>
              </a:ext>
            </a:extLst>
          </p:cNvPr>
          <p:cNvPicPr>
            <a:picLocks noChangeAspect="1"/>
          </p:cNvPicPr>
          <p:nvPr/>
        </p:nvPicPr>
        <p:blipFill>
          <a:blip r:embed="rId2"/>
          <a:stretch>
            <a:fillRect/>
          </a:stretch>
        </p:blipFill>
        <p:spPr>
          <a:xfrm>
            <a:off x="191343" y="2060755"/>
            <a:ext cx="4386919" cy="1512261"/>
          </a:xfrm>
          <a:prstGeom prst="rect">
            <a:avLst/>
          </a:prstGeom>
        </p:spPr>
      </p:pic>
      <p:pic>
        <p:nvPicPr>
          <p:cNvPr id="6" name="Picture 5">
            <a:extLst>
              <a:ext uri="{FF2B5EF4-FFF2-40B4-BE49-F238E27FC236}">
                <a16:creationId xmlns:a16="http://schemas.microsoft.com/office/drawing/2014/main" id="{8DAEBAA2-3D0F-407E-9778-0A95E177AA07}"/>
              </a:ext>
            </a:extLst>
          </p:cNvPr>
          <p:cNvPicPr>
            <a:picLocks noChangeAspect="1"/>
          </p:cNvPicPr>
          <p:nvPr/>
        </p:nvPicPr>
        <p:blipFill>
          <a:blip r:embed="rId3"/>
          <a:stretch>
            <a:fillRect/>
          </a:stretch>
        </p:blipFill>
        <p:spPr>
          <a:xfrm>
            <a:off x="191343" y="3717032"/>
            <a:ext cx="3839958" cy="2952328"/>
          </a:xfrm>
          <a:prstGeom prst="rect">
            <a:avLst/>
          </a:prstGeom>
        </p:spPr>
      </p:pic>
      <p:sp>
        <p:nvSpPr>
          <p:cNvPr id="3" name="TextBox 2">
            <a:extLst>
              <a:ext uri="{FF2B5EF4-FFF2-40B4-BE49-F238E27FC236}">
                <a16:creationId xmlns:a16="http://schemas.microsoft.com/office/drawing/2014/main" id="{3B8EEF22-B18D-EAD9-176D-E35C458DA900}"/>
              </a:ext>
            </a:extLst>
          </p:cNvPr>
          <p:cNvSpPr txBox="1"/>
          <p:nvPr/>
        </p:nvSpPr>
        <p:spPr>
          <a:xfrm>
            <a:off x="5375920" y="860812"/>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7" name="TextBox 6">
            <a:extLst>
              <a:ext uri="{FF2B5EF4-FFF2-40B4-BE49-F238E27FC236}">
                <a16:creationId xmlns:a16="http://schemas.microsoft.com/office/drawing/2014/main" id="{195A19A4-B0AE-A308-5BDF-0C85DB3305DF}"/>
              </a:ext>
            </a:extLst>
          </p:cNvPr>
          <p:cNvSpPr txBox="1"/>
          <p:nvPr/>
        </p:nvSpPr>
        <p:spPr>
          <a:xfrm>
            <a:off x="5375920" y="3573016"/>
            <a:ext cx="6094268" cy="2585323"/>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invoice_items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invoiceID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itenName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itemQuantity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itemRate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 itemID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r>
              <a:rPr lang="en-IN" dirty="0">
                <a:solidFill>
                  <a:srgbClr val="FE1212"/>
                </a:solidFill>
                <a:latin typeface="Liberation Mono"/>
                <a:cs typeface="Arial" panose="020B0604020202020204" pitchFamily="34" charset="0"/>
              </a:rPr>
              <a:t>REFERENCES</a:t>
            </a:r>
            <a:r>
              <a:rPr lang="en-IN" dirty="0">
                <a:latin typeface="Liberation Mono"/>
              </a:rPr>
              <a:t> invoice</a:t>
            </a:r>
            <a:r>
              <a:rPr lang="en-IN" dirty="0">
                <a:solidFill>
                  <a:schemeClr val="bg1">
                    <a:lumMod val="65000"/>
                  </a:schemeClr>
                </a:solidFill>
                <a:latin typeface="Liberation Mono"/>
                <a:cs typeface="Arial" panose="020B0604020202020204" pitchFamily="34" charset="0"/>
              </a:rPr>
              <a:t>(</a:t>
            </a:r>
            <a:r>
              <a:rPr lang="en-IN" dirty="0">
                <a:latin typeface="Liberation Mono"/>
              </a:rPr>
              <a:t>invoiceID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15640776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many-to-one relationship</a:t>
            </a:r>
          </a:p>
        </p:txBody>
      </p:sp>
      <p:sp>
        <p:nvSpPr>
          <p:cNvPr id="12" name="TextBox 11">
            <a:extLst>
              <a:ext uri="{FF2B5EF4-FFF2-40B4-BE49-F238E27FC236}">
                <a16:creationId xmlns:a16="http://schemas.microsoft.com/office/drawing/2014/main" id="{9E736947-440E-4A07-82C2-2AD04F98D4FA}"/>
              </a:ext>
            </a:extLst>
          </p:cNvPr>
          <p:cNvSpPr txBox="1"/>
          <p:nvPr/>
        </p:nvSpPr>
        <p:spPr>
          <a:xfrm>
            <a:off x="191345" y="116632"/>
            <a:ext cx="5760639" cy="670952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rPr>
              <a:t>userID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a:t>
            </a:r>
            <a:r>
              <a:rPr lang="en-IN" dirty="0">
                <a:solidFill>
                  <a:srgbClr val="FE1212"/>
                </a:solidFill>
                <a:latin typeface="Liberation Mono"/>
                <a:cs typeface="Arial" panose="020B0604020202020204" pitchFamily="34" charset="0"/>
              </a:rPr>
              <a:t> PRIMARY 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endParaRPr lang="en-IN" dirty="0">
              <a:latin typeface="Liberation Mono"/>
            </a:endParaRP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fk_users_login_loginID1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userID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loginID </a:t>
            </a:r>
            <a:r>
              <a:rPr lang="en-IN" dirty="0">
                <a:solidFill>
                  <a:srgbClr val="834689"/>
                </a:solidFill>
                <a:latin typeface="Liberation Mono"/>
                <a:cs typeface="Arial" panose="020B0604020202020204" pitchFamily="34" charset="0"/>
              </a:rPr>
              <a:t>INT </a:t>
            </a:r>
            <a:r>
              <a:rPr lang="en-IN" dirty="0">
                <a:solidFill>
                  <a:srgbClr val="0077AA"/>
                </a:solidFill>
                <a:latin typeface="Liberation Mono"/>
              </a:rPr>
              <a:t>NOT</a:t>
            </a:r>
            <a:r>
              <a:rPr lang="en-IN" dirty="0">
                <a:solidFill>
                  <a:srgbClr val="834689"/>
                </a:solidFill>
                <a:latin typeface="Liberation Mono"/>
                <a:cs typeface="Arial" panose="020B0604020202020204" pitchFamily="34" charset="0"/>
              </a:rPr>
              <a:t> </a:t>
            </a:r>
            <a:r>
              <a:rPr lang="en-IN" dirty="0">
                <a:solidFill>
                  <a:srgbClr val="0077AA"/>
                </a:solidFill>
                <a:latin typeface="Liberation Mono"/>
              </a:rPr>
              <a:t>NULL</a:t>
            </a:r>
            <a:r>
              <a:rPr lang="en-IN" dirty="0">
                <a:latin typeface="Liberation Mono"/>
              </a:rPr>
              <a:t>,</a:t>
            </a:r>
          </a:p>
          <a:p>
            <a:r>
              <a:rPr lang="en-IN" dirty="0">
                <a:latin typeface="Liberation Mono"/>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solidFill>
                  <a:srgbClr val="FE1212"/>
                </a:solidFill>
                <a:latin typeface="Liberation Mono"/>
                <a:cs typeface="Arial" panose="020B0604020202020204" pitchFamily="34" charset="0"/>
              </a:rPr>
              <a:t>   UNIQUE</a:t>
            </a:r>
            <a:r>
              <a:rPr lang="en-IN" dirty="0">
                <a:solidFill>
                  <a:schemeClr val="bg1">
                    <a:lumMod val="65000"/>
                  </a:schemeClr>
                </a:solidFill>
                <a:latin typeface="Liberation Mono"/>
                <a:cs typeface="Arial" panose="020B0604020202020204" pitchFamily="34" charset="0"/>
              </a:rPr>
              <a:t>(</a:t>
            </a:r>
            <a:r>
              <a:rPr lang="en-IN" dirty="0">
                <a:latin typeface="Liberation Mono"/>
              </a:rPr>
              <a:t>loginID, userID</a:t>
            </a:r>
            <a:r>
              <a:rPr lang="en-IN" dirty="0">
                <a:solidFill>
                  <a:schemeClr val="bg1">
                    <a:lumMod val="65000"/>
                  </a:schemeClr>
                </a:solidFill>
                <a:latin typeface="Liberation Mono"/>
                <a:cs typeface="Arial" panose="020B0604020202020204" pitchFamily="34" charset="0"/>
              </a:rPr>
              <a:t>),</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rPr>
              <a:t> fk_users_login_loginID2 </a:t>
            </a:r>
            <a:r>
              <a:rPr lang="en-IN" dirty="0">
                <a:solidFill>
                  <a:srgbClr val="FE1212"/>
                </a:solidFill>
                <a:latin typeface="Liberation Mono"/>
                <a:cs typeface="Arial" panose="020B0604020202020204" pitchFamily="34" charset="0"/>
              </a:rPr>
              <a:t>FOREIGN</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r>
              <a:rPr lang="en-IN" dirty="0">
                <a:latin typeface="Liberation Mono"/>
              </a:rPr>
              <a:t> </a:t>
            </a:r>
          </a:p>
          <a:p>
            <a:r>
              <a:rPr lang="en-IN" dirty="0">
                <a:solidFill>
                  <a:srgbClr val="FE1212"/>
                </a:solidFill>
                <a:latin typeface="Liberation Mono"/>
                <a:cs typeface="Arial" panose="020B0604020202020204" pitchFamily="34" charset="0"/>
              </a:rPr>
              <a:t>   REFERENCES</a:t>
            </a:r>
            <a:r>
              <a:rPr lang="en-IN" dirty="0">
                <a:latin typeface="Liberation Mono"/>
              </a:rPr>
              <a:t> login</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sz="800" dirty="0">
                <a:latin typeface="Liberation Mono"/>
              </a:rPr>
              <a:t>  </a:t>
            </a: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rPr>
              <a:t>   loginID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loginName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rPr>
              <a:t>45</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a:p>
            <a:r>
              <a:rPr lang="en-IN" dirty="0">
                <a:latin typeface="Liberation Mono"/>
              </a:rPr>
              <a:t>   createdON </a:t>
            </a:r>
            <a:r>
              <a:rPr lang="en-IN" dirty="0">
                <a:solidFill>
                  <a:srgbClr val="834689"/>
                </a:solidFill>
                <a:latin typeface="Liberation Mono"/>
                <a:cs typeface="Arial" panose="020B0604020202020204" pitchFamily="34" charset="0"/>
              </a:rPr>
              <a:t>DATETIME</a:t>
            </a:r>
            <a:r>
              <a:rPr lang="en-IN" dirty="0">
                <a:latin typeface="Liberation Mono"/>
              </a:rPr>
              <a:t>,</a:t>
            </a:r>
          </a:p>
          <a:p>
            <a:r>
              <a:rPr lang="en-IN" dirty="0">
                <a:latin typeface="Liberation Mono"/>
              </a:rPr>
              <a:t>   isActive </a:t>
            </a:r>
            <a:r>
              <a:rPr lang="en-IN" dirty="0">
                <a:solidFill>
                  <a:srgbClr val="834689"/>
                </a:solidFill>
                <a:latin typeface="Liberation Mono"/>
                <a:cs typeface="Arial" panose="020B0604020202020204" pitchFamily="34" charset="0"/>
              </a:rPr>
              <a:t>TINYINT</a:t>
            </a:r>
            <a:r>
              <a:rPr lang="en-IN" dirty="0">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loginID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pic>
        <p:nvPicPr>
          <p:cNvPr id="7" name="Picture 6">
            <a:extLst>
              <a:ext uri="{FF2B5EF4-FFF2-40B4-BE49-F238E27FC236}">
                <a16:creationId xmlns:a16="http://schemas.microsoft.com/office/drawing/2014/main" id="{AA8AC147-1FFC-1F17-D908-A724F39B046D}"/>
              </a:ext>
            </a:extLst>
          </p:cNvPr>
          <p:cNvPicPr>
            <a:picLocks noChangeAspect="1"/>
          </p:cNvPicPr>
          <p:nvPr/>
        </p:nvPicPr>
        <p:blipFill>
          <a:blip r:embed="rId2"/>
          <a:stretch>
            <a:fillRect/>
          </a:stretch>
        </p:blipFill>
        <p:spPr>
          <a:xfrm>
            <a:off x="6506719" y="1814351"/>
            <a:ext cx="5565945" cy="3229298"/>
          </a:xfrm>
          <a:prstGeom prst="rect">
            <a:avLst/>
          </a:prstGeom>
        </p:spPr>
      </p:pic>
    </p:spTree>
    <p:extLst>
      <p:ext uri="{BB962C8B-B14F-4D97-AF65-F5344CB8AC3E}">
        <p14:creationId xmlns:p14="http://schemas.microsoft.com/office/powerpoint/2010/main" val="16448976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3" name="Rectangle 12">
            <a:extLst>
              <a:ext uri="{FF2B5EF4-FFF2-40B4-BE49-F238E27FC236}">
                <a16:creationId xmlns:a16="http://schemas.microsoft.com/office/drawing/2014/main" id="{4EE985A9-95E9-4495-B503-83A9D63FCE5F}"/>
              </a:ext>
            </a:extLst>
          </p:cNvPr>
          <p:cNvSpPr/>
          <p:nvPr/>
        </p:nvSpPr>
        <p:spPr>
          <a:xfrm>
            <a:off x="119336" y="332656"/>
            <a:ext cx="6984776" cy="6432530"/>
          </a:xfrm>
          <a:prstGeom prst="rect">
            <a:avLst/>
          </a:prstGeom>
        </p:spPr>
        <p:txBody>
          <a:bodyPr wrap="square">
            <a:spAutoFit/>
          </a:bodyPr>
          <a:lstStyle/>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item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rPr>
              <a:t>     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name </a:t>
            </a:r>
            <a:r>
              <a:rPr lang="en-US" dirty="0">
                <a:solidFill>
                  <a:srgbClr val="834689"/>
                </a:solidFill>
                <a:latin typeface="Liberation Mono"/>
                <a:cs typeface="Arial" panose="020B0604020202020204" pitchFamily="34" charset="0"/>
              </a:rPr>
              <a:t>VARCHAR(45)</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description </a:t>
            </a:r>
            <a:r>
              <a:rPr lang="en-US" dirty="0">
                <a:solidFill>
                  <a:srgbClr val="834689"/>
                </a:solidFill>
                <a:latin typeface="Liberation Mono"/>
                <a:cs typeface="Arial" panose="020B0604020202020204" pitchFamily="34" charset="0"/>
              </a:rPr>
              <a:t>TEXT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TABLE</a:t>
            </a:r>
            <a:r>
              <a:rPr lang="en-US" dirty="0">
                <a:solidFill>
                  <a:schemeClr val="tx1">
                    <a:lumMod val="95000"/>
                    <a:lumOff val="5000"/>
                  </a:schemeClr>
                </a:solidFill>
                <a:latin typeface="Liberation Mono"/>
                <a:ea typeface="Times New Roman" panose="02020603050405020304" pitchFamily="18" charset="0"/>
              </a:rPr>
              <a:t> orders </a:t>
            </a:r>
            <a:r>
              <a:rPr lang="en-US" dirty="0">
                <a:solidFill>
                  <a:schemeClr val="bg1">
                    <a:lumMod val="65000"/>
                  </a:schemeClr>
                </a:solidFill>
                <a:latin typeface="Liberation Mono"/>
                <a:cs typeface="Arial" panose="020B0604020202020204" pitchFamily="34" charset="0"/>
              </a:rPr>
              <a:t>( </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ID</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orderdate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custID </a:t>
            </a:r>
            <a:r>
              <a:rPr lang="en-US" dirty="0">
                <a:solidFill>
                  <a:srgbClr val="834689"/>
                </a:solidFill>
                <a:latin typeface="Liberation Mono"/>
                <a:cs typeface="Arial" panose="020B0604020202020204" pitchFamily="34" charset="0"/>
              </a:rPr>
              <a:t>INT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chemeClr val="tx1">
                    <a:lumMod val="95000"/>
                    <a:lumOff val="5000"/>
                  </a:schemeClr>
                </a:solidFill>
                <a:latin typeface="Liberation Mono"/>
                <a:ea typeface="Times New Roman" panose="02020603050405020304" pitchFamily="18" charset="0"/>
              </a:rPr>
              <a:t> </a:t>
            </a:r>
            <a:r>
              <a:rPr lang="en-US" dirty="0">
                <a:solidFill>
                  <a:srgbClr val="0077AA"/>
                </a:solidFill>
                <a:latin typeface="Liberation Mono"/>
              </a:rPr>
              <a:t>NULL</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shipDate </a:t>
            </a:r>
            <a:r>
              <a:rPr lang="en-US" dirty="0">
                <a:solidFill>
                  <a:srgbClr val="834689"/>
                </a:solidFill>
                <a:latin typeface="Liberation Mono"/>
                <a:cs typeface="Arial" panose="020B0604020202020204" pitchFamily="34" charset="0"/>
              </a:rPr>
              <a:t>DATETIME</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total </a:t>
            </a:r>
            <a:r>
              <a:rPr lang="en-US" dirty="0">
                <a:solidFill>
                  <a:srgbClr val="834689"/>
                </a:solidFill>
                <a:latin typeface="Liberation Mono"/>
                <a:cs typeface="Arial" panose="020B0604020202020204" pitchFamily="34" charset="0"/>
              </a:rPr>
              <a:t>FLOAT</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8,2</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  </a:t>
            </a:r>
          </a:p>
          <a:p>
            <a:r>
              <a:rPr lang="en-US" dirty="0">
                <a:solidFill>
                  <a:schemeClr val="tx1">
                    <a:lumMod val="95000"/>
                    <a:lumOff val="5000"/>
                  </a:schemeClr>
                </a:solidFill>
                <a:latin typeface="Liberation Mono"/>
                <a:ea typeface="Times New Roman" panose="02020603050405020304" pitchFamily="18" charset="0"/>
              </a:rPr>
              <a:t>     </a:t>
            </a:r>
            <a:r>
              <a:rPr lang="en-US" dirty="0">
                <a:solidFill>
                  <a:schemeClr val="accent4">
                    <a:lumMod val="50000"/>
                  </a:schemeClr>
                </a:solidFill>
                <a:latin typeface="Liberation Mono"/>
                <a:cs typeface="Arial" panose="020B0604020202020204" pitchFamily="34" charset="0"/>
              </a:rPr>
              <a:t>constraint</a:t>
            </a:r>
            <a:r>
              <a:rPr lang="en-US" dirty="0">
                <a:solidFill>
                  <a:schemeClr val="tx1">
                    <a:lumMod val="95000"/>
                    <a:lumOff val="5000"/>
                  </a:schemeClr>
                </a:solidFill>
                <a:latin typeface="Liberation Mono"/>
                <a:ea typeface="Times New Roman" panose="02020603050405020304" pitchFamily="18" charset="0"/>
              </a:rPr>
              <a:t> total_greater_zero </a:t>
            </a:r>
            <a:r>
              <a:rPr lang="en-US" dirty="0">
                <a:solidFill>
                  <a:srgbClr val="FE1212"/>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total &gt;= 0</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ea typeface="Times New Roman" panose="02020603050405020304" pitchFamily="18" charset="0"/>
              </a:rPr>
              <a:t>;</a:t>
            </a:r>
          </a:p>
          <a:p>
            <a:endParaRPr lang="en-US" sz="800" dirty="0">
              <a:solidFill>
                <a:schemeClr val="tx1">
                  <a:lumMod val="95000"/>
                  <a:lumOff val="5000"/>
                </a:schemeClr>
              </a:solidFill>
              <a:latin typeface="Liberation Mono"/>
            </a:endParaRPr>
          </a:p>
          <a:p>
            <a:r>
              <a:rPr lang="en-US" dirty="0">
                <a:solidFill>
                  <a:srgbClr val="0077AA"/>
                </a:solidFill>
                <a:latin typeface="Liberation Mono"/>
                <a:ea typeface="Times New Roman" panose="02020603050405020304" pitchFamily="18" charset="0"/>
              </a:rPr>
              <a:t>CREATE TABLE </a:t>
            </a:r>
            <a:r>
              <a:rPr lang="en-US" dirty="0">
                <a:solidFill>
                  <a:schemeClr val="tx1">
                    <a:lumMod val="95000"/>
                    <a:lumOff val="5000"/>
                  </a:schemeClr>
                </a:solidFill>
                <a:latin typeface="Liberation Mono"/>
              </a:rPr>
              <a:t>orders_has_item </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orders_ID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chemeClr val="tx1">
                    <a:lumMod val="95000"/>
                    <a:lumOff val="5000"/>
                  </a:schemeClr>
                </a:solidFill>
                <a:latin typeface="Liberation Mono"/>
              </a:rPr>
              <a:t>    item_ID </a:t>
            </a:r>
            <a:r>
              <a:rPr lang="en-US" dirty="0">
                <a:solidFill>
                  <a:srgbClr val="834689"/>
                </a:solidFill>
                <a:latin typeface="Liberation Mono"/>
                <a:cs typeface="Arial" panose="020B0604020202020204" pitchFamily="34" charset="0"/>
              </a:rPr>
              <a:t>INT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NOT</a:t>
            </a:r>
            <a:r>
              <a:rPr lang="en-US" dirty="0">
                <a:solidFill>
                  <a:srgbClr val="0077AA"/>
                </a:solidFill>
                <a:latin typeface="Liberation Mono"/>
                <a:ea typeface="Times New Roman" panose="02020603050405020304" pitchFamily="18" charset="0"/>
              </a:rPr>
              <a:t> </a:t>
            </a:r>
            <a:r>
              <a:rPr lang="en-US" dirty="0">
                <a:solidFill>
                  <a:srgbClr val="0077AA"/>
                </a:solidFill>
                <a:latin typeface="Liberation Mono"/>
              </a:rPr>
              <a:t>NULL</a:t>
            </a:r>
            <a:r>
              <a:rPr lang="en-US" dirty="0">
                <a:latin typeface="Liberation Mono"/>
                <a:ea typeface="Times New Roman" panose="02020603050405020304" pitchFamily="18"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PRIMARY</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 item_ID</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fk_orders_has_item_orders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orders_ID</a:t>
            </a:r>
            <a:r>
              <a:rPr lang="en-US" dirty="0">
                <a:solidFill>
                  <a:schemeClr val="bg1">
                    <a:lumMod val="65000"/>
                  </a:schemeClr>
                </a:solidFill>
                <a:latin typeface="Liberation Mono"/>
                <a:cs typeface="Arial" panose="020B0604020202020204" pitchFamily="34" charset="0"/>
              </a:rPr>
              <a:t>)</a:t>
            </a:r>
          </a:p>
          <a:p>
            <a:pPr marL="266700" indent="-266700"/>
            <a:r>
              <a:rPr lang="en-US"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orders</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ID</a:t>
            </a:r>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p>
          <a:p>
            <a:pPr marL="266700" indent="-266700"/>
            <a:r>
              <a:rPr lang="en-US" dirty="0">
                <a:solidFill>
                  <a:srgbClr val="0077AA"/>
                </a:solidFill>
                <a:latin typeface="Liberation Mono"/>
              </a:rPr>
              <a:t>    </a:t>
            </a:r>
            <a:r>
              <a:rPr lang="en-US" dirty="0">
                <a:solidFill>
                  <a:schemeClr val="accent4">
                    <a:lumMod val="50000"/>
                  </a:schemeClr>
                </a:solidFill>
                <a:latin typeface="Liberation Mono"/>
                <a:cs typeface="Arial" panose="020B0604020202020204" pitchFamily="34" charset="0"/>
              </a:rPr>
              <a:t>constraint</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fk_orders_has_item_item1 </a:t>
            </a:r>
            <a:r>
              <a:rPr lang="en-US" dirty="0">
                <a:solidFill>
                  <a:srgbClr val="FE1212"/>
                </a:solidFill>
                <a:latin typeface="Liberation Mono"/>
                <a:cs typeface="Arial" panose="020B0604020202020204" pitchFamily="34" charset="0"/>
              </a:rPr>
              <a:t>FOREIGN</a:t>
            </a:r>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solidFill>
                  <a:schemeClr val="tx1">
                    <a:lumMod val="95000"/>
                    <a:lumOff val="5000"/>
                  </a:schemeClr>
                </a:solidFill>
                <a:latin typeface="Liberation Mono"/>
              </a:rPr>
              <a:t>item_ID</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rPr>
              <a:t> </a:t>
            </a:r>
          </a:p>
          <a:p>
            <a:pPr marL="266700" indent="-266700"/>
            <a:r>
              <a:rPr lang="en-US" dirty="0">
                <a:solidFill>
                  <a:srgbClr val="0077AA"/>
                </a:solidFill>
                <a:latin typeface="Liberation Mono"/>
                <a:ea typeface="Times New Roman" panose="02020603050405020304" pitchFamily="18" charset="0"/>
              </a:rPr>
              <a:t>    </a:t>
            </a:r>
            <a:r>
              <a:rPr lang="en-US" dirty="0">
                <a:solidFill>
                  <a:srgbClr val="FE1212"/>
                </a:solidFill>
                <a:latin typeface="Liberation Mono"/>
                <a:cs typeface="Arial" panose="020B0604020202020204" pitchFamily="34" charset="0"/>
              </a:rPr>
              <a:t>REFERENCES</a:t>
            </a:r>
            <a:r>
              <a:rPr lang="en-US" dirty="0">
                <a:solidFill>
                  <a:srgbClr val="0077AA"/>
                </a:solidFill>
                <a:latin typeface="Liberation Mono"/>
                <a:ea typeface="Times New Roman" panose="02020603050405020304" pitchFamily="18" charset="0"/>
              </a:rPr>
              <a:t> </a:t>
            </a:r>
            <a:r>
              <a:rPr lang="en-US" dirty="0">
                <a:solidFill>
                  <a:schemeClr val="tx1">
                    <a:lumMod val="95000"/>
                    <a:lumOff val="5000"/>
                  </a:schemeClr>
                </a:solidFill>
                <a:latin typeface="Liberation Mono"/>
              </a:rPr>
              <a:t>item</a:t>
            </a:r>
            <a:r>
              <a:rPr lang="en-US"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rPr>
              <a:t>I</a:t>
            </a:r>
            <a:r>
              <a:rPr lang="en-US" dirty="0">
                <a:solidFill>
                  <a:srgbClr val="0077AA"/>
                </a:solidFill>
                <a:latin typeface="Liberation Mono"/>
                <a:ea typeface="Times New Roman" panose="02020603050405020304" pitchFamily="18" charset="0"/>
              </a:rPr>
              <a:t>D</a:t>
            </a:r>
            <a:r>
              <a:rPr lang="en-US" dirty="0">
                <a:solidFill>
                  <a:schemeClr val="bg1">
                    <a:lumMod val="65000"/>
                  </a:schemeClr>
                </a:solidFill>
                <a:latin typeface="Liberation Mono"/>
                <a:cs typeface="Arial" panose="020B0604020202020204" pitchFamily="34" charset="0"/>
              </a:rPr>
              <a:t>)</a:t>
            </a:r>
          </a:p>
          <a:p>
            <a:r>
              <a:rPr lang="en-US"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rPr>
              <a:t>;</a:t>
            </a:r>
            <a:endParaRPr lang="en-IN" dirty="0">
              <a:latin typeface="Liberation Mono"/>
            </a:endParaRPr>
          </a:p>
        </p:txBody>
      </p:sp>
      <p:sp>
        <p:nvSpPr>
          <p:cNvPr id="14" name="Rectangle 13">
            <a:extLst>
              <a:ext uri="{FF2B5EF4-FFF2-40B4-BE49-F238E27FC236}">
                <a16:creationId xmlns:a16="http://schemas.microsoft.com/office/drawing/2014/main" id="{5800DB5C-4045-4B7F-B21E-58505C730652}"/>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BD008CAB-F90B-456A-9707-E45BEF1F7ADC}"/>
              </a:ext>
            </a:extLst>
          </p:cNvPr>
          <p:cNvPicPr>
            <a:picLocks noChangeAspect="1"/>
          </p:cNvPicPr>
          <p:nvPr/>
        </p:nvPicPr>
        <p:blipFill>
          <a:blip r:embed="rId2"/>
          <a:stretch>
            <a:fillRect/>
          </a:stretch>
        </p:blipFill>
        <p:spPr>
          <a:xfrm>
            <a:off x="6888088" y="584777"/>
            <a:ext cx="5184576" cy="6215337"/>
          </a:xfrm>
          <a:prstGeom prst="rect">
            <a:avLst/>
          </a:prstGeom>
        </p:spPr>
      </p:pic>
    </p:spTree>
    <p:extLst>
      <p:ext uri="{BB962C8B-B14F-4D97-AF65-F5344CB8AC3E}">
        <p14:creationId xmlns:p14="http://schemas.microsoft.com/office/powerpoint/2010/main" val="33865661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1"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a:extLst>
              <a:ext uri="{FF2B5EF4-FFF2-40B4-BE49-F238E27FC236}">
                <a16:creationId xmlns:a16="http://schemas.microsoft.com/office/drawing/2014/main" id="{C8A620EC-80A6-439B-828B-D5F269ABD7DF}"/>
              </a:ext>
            </a:extLst>
          </p:cNvPr>
          <p:cNvSpPr/>
          <p:nvPr/>
        </p:nvSpPr>
        <p:spPr>
          <a:xfrm>
            <a:off x="119336" y="620688"/>
            <a:ext cx="10009112" cy="5539978"/>
          </a:xfrm>
          <a:prstGeom prst="rect">
            <a:avLst/>
          </a:prstGeom>
        </p:spPr>
        <p:txBody>
          <a:bodyPr wrap="square">
            <a:spAutoFit/>
          </a:bodyPr>
          <a:lstStyle/>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blog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blogDate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comments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FE1212"/>
                </a:solidFill>
                <a:latin typeface="Liberation Mono"/>
                <a:cs typeface="Arial" panose="020B0604020202020204" pitchFamily="34" charset="0"/>
              </a:rPr>
              <a:t>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 </a:t>
            </a:r>
            <a:r>
              <a:rPr lang="en-IN" dirty="0">
                <a:solidFill>
                  <a:srgbClr val="834689"/>
                </a:solidFill>
                <a:latin typeface="Liberation Mono"/>
                <a:cs typeface="Arial" panose="020B0604020202020204" pitchFamily="34" charset="0"/>
              </a:rPr>
              <a:t>TEXT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commentDate </a:t>
            </a:r>
            <a:r>
              <a:rPr lang="en-IN" dirty="0">
                <a:solidFill>
                  <a:srgbClr val="834689"/>
                </a:solidFill>
                <a:latin typeface="Liberation Mono"/>
                <a:cs typeface="Arial" panose="020B0604020202020204" pitchFamily="34" charset="0"/>
              </a:rPr>
              <a:t>DATETIME</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endParaRPr lang="en-IN" sz="800" dirty="0">
              <a:latin typeface="Liberation Mono"/>
              <a:cs typeface="Arial" panose="020B0604020202020204" pitchFamily="34" charset="0"/>
            </a:endParaRPr>
          </a:p>
          <a:p>
            <a:r>
              <a:rPr lang="en-IN" dirty="0">
                <a:solidFill>
                  <a:srgbClr val="0077AA"/>
                </a:solidFill>
                <a:latin typeface="Liberation Mono"/>
              </a:rPr>
              <a:t>CREATE TABLE </a:t>
            </a:r>
            <a:r>
              <a:rPr lang="en-IN" dirty="0">
                <a:latin typeface="Liberation Mono"/>
                <a:cs typeface="Arial" panose="020B0604020202020204" pitchFamily="34" charset="0"/>
              </a:rPr>
              <a:t>blog_has_comments </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p>
          <a:p>
            <a:r>
              <a:rPr lang="en-IN" dirty="0">
                <a:latin typeface="Liberation Mono"/>
                <a:cs typeface="Arial" panose="020B0604020202020204" pitchFamily="34" charset="0"/>
              </a:rPr>
              <a:t>    blog_ID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latin typeface="Liberation Mono"/>
                <a:cs typeface="Arial" panose="020B0604020202020204" pitchFamily="34" charset="0"/>
              </a:rPr>
              <a:t>    comments_ID </a:t>
            </a:r>
            <a:r>
              <a:rPr lang="en-IN" dirty="0">
                <a:solidFill>
                  <a:srgbClr val="834689"/>
                </a:solidFill>
                <a:latin typeface="Liberation Mono"/>
                <a:cs typeface="Arial" panose="020B0604020202020204" pitchFamily="34" charset="0"/>
              </a:rPr>
              <a:t>INT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PRIMARY</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 comments_ID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fk_blog_has_comments_blog</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blog_ID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blog</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rPr>
              <a:t>,</a:t>
            </a:r>
            <a:r>
              <a:rPr lang="en-IN" dirty="0">
                <a:solidFill>
                  <a:srgbClr val="0077AA"/>
                </a:solidFill>
                <a:latin typeface="Liberation Mono"/>
              </a:rPr>
              <a:t> </a:t>
            </a:r>
          </a:p>
          <a:p>
            <a:r>
              <a:rPr lang="en-IN" dirty="0">
                <a:solidFill>
                  <a:srgbClr val="0077AA"/>
                </a:solidFill>
                <a:latin typeface="Liberation Mono"/>
              </a:rPr>
              <a:t>    </a:t>
            </a:r>
            <a:r>
              <a:rPr lang="en-IN" dirty="0">
                <a:solidFill>
                  <a:schemeClr val="accent4">
                    <a:lumMod val="50000"/>
                  </a:schemeClr>
                </a:solidFill>
                <a:latin typeface="Liberation Mono"/>
                <a:cs typeface="Arial" panose="020B0604020202020204" pitchFamily="34" charset="0"/>
              </a:rPr>
              <a:t>constraint</a:t>
            </a:r>
            <a:r>
              <a:rPr lang="en-IN" dirty="0">
                <a:solidFill>
                  <a:srgbClr val="0077AA"/>
                </a:solidFill>
                <a:latin typeface="Liberation Mono"/>
              </a:rPr>
              <a:t> </a:t>
            </a:r>
            <a:r>
              <a:rPr lang="en-IN" dirty="0">
                <a:latin typeface="Liberation Mono"/>
                <a:cs typeface="Arial" panose="020B0604020202020204" pitchFamily="34" charset="0"/>
              </a:rPr>
              <a:t>fk_blog_has_comments_comments </a:t>
            </a:r>
            <a:r>
              <a:rPr lang="en-IN" dirty="0">
                <a:solidFill>
                  <a:srgbClr val="FE1212"/>
                </a:solidFill>
                <a:latin typeface="Liberation Mono"/>
                <a:cs typeface="Arial" panose="020B0604020202020204" pitchFamily="34" charset="0"/>
              </a:rPr>
              <a:t>FOREIGN</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comments_ID</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rPr>
              <a:t> </a:t>
            </a:r>
            <a:r>
              <a:rPr lang="en-IN" dirty="0">
                <a:solidFill>
                  <a:srgbClr val="FE1212"/>
                </a:solidFill>
                <a:latin typeface="Liberation Mono"/>
                <a:cs typeface="Arial" panose="020B0604020202020204" pitchFamily="34" charset="0"/>
              </a:rPr>
              <a:t>REFERENCES</a:t>
            </a:r>
            <a:r>
              <a:rPr lang="en-IN" dirty="0">
                <a:solidFill>
                  <a:srgbClr val="0077AA"/>
                </a:solidFill>
                <a:latin typeface="Liberation Mono"/>
              </a:rPr>
              <a:t> </a:t>
            </a:r>
            <a:r>
              <a:rPr lang="en-IN" dirty="0">
                <a:latin typeface="Liberation Mono"/>
                <a:cs typeface="Arial" panose="020B0604020202020204" pitchFamily="34" charset="0"/>
              </a:rPr>
              <a:t>comments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Rectangle 11">
            <a:extLst>
              <a:ext uri="{FF2B5EF4-FFF2-40B4-BE49-F238E27FC236}">
                <a16:creationId xmlns:a16="http://schemas.microsoft.com/office/drawing/2014/main" id="{770D770F-870F-40A3-9561-CC90CBDF8A7A}"/>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how to create many-to-many relationship</a:t>
            </a:r>
            <a:endParaRPr lang="en-IN" sz="3200" i="1" dirty="0">
              <a:solidFill>
                <a:srgbClr val="FF99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CD36F4B-B93A-4D7B-988A-97D280D15EC2}"/>
              </a:ext>
            </a:extLst>
          </p:cNvPr>
          <p:cNvPicPr>
            <a:picLocks noChangeAspect="1"/>
          </p:cNvPicPr>
          <p:nvPr/>
        </p:nvPicPr>
        <p:blipFill>
          <a:blip r:embed="rId2"/>
          <a:stretch>
            <a:fillRect/>
          </a:stretch>
        </p:blipFill>
        <p:spPr>
          <a:xfrm>
            <a:off x="6456040" y="620688"/>
            <a:ext cx="5464287" cy="4199405"/>
          </a:xfrm>
          <a:prstGeom prst="rect">
            <a:avLst/>
          </a:prstGeom>
        </p:spPr>
      </p:pic>
    </p:spTree>
    <p:extLst>
      <p:ext uri="{BB962C8B-B14F-4D97-AF65-F5344CB8AC3E}">
        <p14:creationId xmlns:p14="http://schemas.microsoft.com/office/powerpoint/2010/main" val="161895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
        <p:nvSpPr>
          <p:cNvPr id="8" name="TextBox 7">
            <a:extLst>
              <a:ext uri="{FF2B5EF4-FFF2-40B4-BE49-F238E27FC236}">
                <a16:creationId xmlns:a16="http://schemas.microsoft.com/office/drawing/2014/main" id="{2F91AA89-F580-38E9-40D5-DD87CCC3F2D1}"/>
              </a:ext>
            </a:extLst>
          </p:cNvPr>
          <p:cNvSpPr txBox="1"/>
          <p:nvPr/>
        </p:nvSpPr>
        <p:spPr>
          <a:xfrm>
            <a:off x="89038" y="139279"/>
            <a:ext cx="6727042" cy="800219"/>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EXPLICIT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or</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IMPLICIT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b="1" dirty="0">
                <a:latin typeface="Palatino Linotype" panose="02040502050505030304" pitchFamily="18" charset="0"/>
                <a:ea typeface="Segoe UI Symbol" panose="020B0502040204020203" pitchFamily="34" charset="0"/>
                <a:cs typeface="Segoe UI Semilight" panose="020B0402040204020203" pitchFamily="34" charset="0"/>
              </a:rPr>
              <a:t>commit</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r>
              <a:rPr lang="en-US" sz="1800" b="1" dirty="0">
                <a:latin typeface="Palatino Linotype" panose="02040502050505030304" pitchFamily="18" charset="0"/>
                <a:ea typeface="Segoe UI Symbol" panose="020B0502040204020203" pitchFamily="34" charset="0"/>
                <a:cs typeface="Segoe UI Semilight" panose="020B0402040204020203" pitchFamily="34" charset="0"/>
              </a:rPr>
              <a:t>will commit the data.</a:t>
            </a:r>
            <a:r>
              <a:rPr lang="en-US" sz="1800" b="1" dirty="0">
                <a:solidFill>
                  <a:srgbClr val="C00000"/>
                </a:solidFill>
                <a:latin typeface="Palatino Linotype" panose="02040502050505030304" pitchFamily="18" charset="0"/>
                <a:ea typeface="Segoe UI Symbol" panose="020B0502040204020203" pitchFamily="34" charset="0"/>
                <a:cs typeface="Segoe UI Semilight" panose="020B0402040204020203" pitchFamily="34" charset="0"/>
              </a:rPr>
              <a:t> </a:t>
            </a:r>
            <a:endParaRPr lang="en-IN" dirty="0">
              <a:latin typeface="Palatino Linotype" panose="02040502050505030304" pitchFamily="18" charset="0"/>
            </a:endParaRPr>
          </a:p>
        </p:txBody>
      </p:sp>
    </p:spTree>
    <p:extLst>
      <p:ext uri="{BB962C8B-B14F-4D97-AF65-F5344CB8AC3E}">
        <p14:creationId xmlns:p14="http://schemas.microsoft.com/office/powerpoint/2010/main" val="141578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9D341-54A5-4EC9-9716-C5E492FD3BF4}"/>
              </a:ext>
            </a:extLst>
          </p:cNvPr>
          <p:cNvSpPr/>
          <p:nvPr/>
        </p:nvSpPr>
        <p:spPr>
          <a:xfrm>
            <a:off x="407368" y="1382286"/>
            <a:ext cx="11233248" cy="248215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4 Important Roles of Database in Industry.</a:t>
            </a:r>
          </a:p>
          <a:p>
            <a:endParaRPr lang="en-US" sz="1500" dirty="0">
              <a:latin typeface="Arial" panose="020B0604020202020204" pitchFamily="34" charset="0"/>
              <a:cs typeface="Arial" panose="020B0604020202020204" pitchFamily="34" charset="0"/>
            </a:endParaRP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for data access within the company.</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is needed to maintain strong relationships between data.</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This system allows newer(latest) and better updates.</a:t>
            </a:r>
          </a:p>
          <a:p>
            <a:pPr marL="257209" indent="-257209">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It helps to search data in a better manner.</a:t>
            </a:r>
          </a:p>
        </p:txBody>
      </p:sp>
      <p:sp>
        <p:nvSpPr>
          <p:cNvPr id="4" name="Title 1">
            <a:extLst>
              <a:ext uri="{FF2B5EF4-FFF2-40B4-BE49-F238E27FC236}">
                <a16:creationId xmlns:a16="http://schemas.microsoft.com/office/drawing/2014/main" id="{04E72E37-85DF-4E4D-BC22-7EC8EE7856D0}"/>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11481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1014952"/>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289028"/>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or </a:t>
            </a:r>
            <a:r>
              <a:rPr lang="en-US" dirty="0">
                <a:solidFill>
                  <a:srgbClr val="374151"/>
                </a:solidFill>
                <a:latin typeface="Palatino Linotype" panose="02040502050505030304" pitchFamily="18" charset="0"/>
              </a:rPr>
              <a:t>missing or unknown </a:t>
            </a:r>
            <a:r>
              <a:rPr lang="en-US" dirty="0">
                <a:solidFill>
                  <a:srgbClr val="303030"/>
                </a:solidFill>
                <a:latin typeface="Palatino Linotype" panose="02040502050505030304" pitchFamily="18" charset="0"/>
              </a:rPr>
              <a:t>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
        <p:nvSpPr>
          <p:cNvPr id="10" name="TextBox 10">
            <a:extLst>
              <a:ext uri="{FF2B5EF4-FFF2-40B4-BE49-F238E27FC236}">
                <a16:creationId xmlns:a16="http://schemas.microsoft.com/office/drawing/2014/main" id="{2695440D-4C20-40C2-A5A6-C71B57BF08EC}"/>
              </a:ext>
            </a:extLst>
          </p:cNvPr>
          <p:cNvSpPr txBox="1"/>
          <p:nvPr/>
        </p:nvSpPr>
        <p:spPr>
          <a:xfrm>
            <a:off x="13094" y="44624"/>
            <a:ext cx="9319330" cy="120032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EXPLICIT commit happens when we execute an SQL "COMMIT" command.</a:t>
            </a:r>
          </a:p>
          <a:p>
            <a:pPr marL="285750" indent="-285750">
              <a:buFont typeface="Arial" panose="020B0604020202020204" pitchFamily="34" charset="0"/>
              <a:buChar char="•"/>
            </a:pPr>
            <a:endParaRPr lang="en-US" sz="600" b="1" dirty="0">
              <a:latin typeface="Palatino Linotype" panose="02040502050505030304" pitchFamily="18" charset="0"/>
              <a:ea typeface="Segoe UI Symbol" panose="020B0502040204020203" pitchFamily="34" charset="0"/>
              <a:cs typeface="Segoe UI Semilight" panose="020B0402040204020203" pitchFamily="34" charset="0"/>
            </a:endParaRPr>
          </a:p>
          <a:p>
            <a:pPr marL="285750" indent="-285750">
              <a:buFont typeface="Arial" panose="020B0604020202020204" pitchFamily="34" charset="0"/>
              <a:buChar char="•"/>
            </a:pPr>
            <a:r>
              <a:rPr lang="en-US" b="1" dirty="0">
                <a:latin typeface="Palatino Linotype" panose="02040502050505030304" pitchFamily="18" charset="0"/>
                <a:ea typeface="Segoe UI Symbol" panose="020B0502040204020203" pitchFamily="34" charset="0"/>
                <a:cs typeface="Segoe UI Semilight" panose="020B0402040204020203" pitchFamily="34" charset="0"/>
              </a:rPr>
              <a:t>An IMPLICIT commits occur without running a "COMMIT" command. </a:t>
            </a:r>
            <a:endParaRPr lang="en-IN" b="1" dirty="0">
              <a:latin typeface="Palatino Linotype" panose="02040502050505030304" pitchFamily="18"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graphicFrame>
        <p:nvGraphicFramePr>
          <p:cNvPr id="6" name="Table 3">
            <a:extLst>
              <a:ext uri="{FF2B5EF4-FFF2-40B4-BE49-F238E27FC236}">
                <a16:creationId xmlns:a16="http://schemas.microsoft.com/office/drawing/2014/main" id="{0A905794-DFE4-4B6E-A79A-A7FCD97D4DE8}"/>
              </a:ext>
            </a:extLst>
          </p:cNvPr>
          <p:cNvGraphicFramePr>
            <a:graphicFrameLocks noGrp="1"/>
          </p:cNvGraphicFramePr>
          <p:nvPr>
            <p:extLst>
              <p:ext uri="{D42A27DB-BD31-4B8C-83A1-F6EECF244321}">
                <p14:modId xmlns:p14="http://schemas.microsoft.com/office/powerpoint/2010/main" val="4167527527"/>
              </p:ext>
            </p:extLst>
          </p:nvPr>
        </p:nvGraphicFramePr>
        <p:xfrm>
          <a:off x="407368" y="4092486"/>
          <a:ext cx="11305256" cy="1706880"/>
        </p:xfrm>
        <a:graphic>
          <a:graphicData uri="http://schemas.openxmlformats.org/drawingml/2006/table">
            <a:tbl>
              <a:tblPr firstRow="1" bandRow="1">
                <a:tableStyleId>{5940675A-B579-460E-94D1-54222C63F5DA}</a:tableStyleId>
              </a:tblPr>
              <a:tblGrid>
                <a:gridCol w="5112568">
                  <a:extLst>
                    <a:ext uri="{9D8B030D-6E8A-4147-A177-3AD203B41FA5}">
                      <a16:colId xmlns:a16="http://schemas.microsoft.com/office/drawing/2014/main" val="1085403226"/>
                    </a:ext>
                  </a:extLst>
                </a:gridCol>
                <a:gridCol w="6192688">
                  <a:extLst>
                    <a:ext uri="{9D8B030D-6E8A-4147-A177-3AD203B41FA5}">
                      <a16:colId xmlns:a16="http://schemas.microsoft.com/office/drawing/2014/main" val="3140996026"/>
                    </a:ext>
                  </a:extLst>
                </a:gridCol>
              </a:tblGrid>
              <a:tr h="370840">
                <a:tc>
                  <a:txBody>
                    <a:bodyPr/>
                    <a:lstStyle/>
                    <a:p>
                      <a:r>
                        <a:rPr kumimoji="0" lang="en-IN" sz="2000" b="0" i="0" kern="1200" dirty="0">
                          <a:solidFill>
                            <a:srgbClr val="0077AA"/>
                          </a:solidFill>
                          <a:effectLst/>
                          <a:latin typeface="Liberation Mono"/>
                          <a:ea typeface="+mn-ea"/>
                          <a:cs typeface="+mn-cs"/>
                        </a:rPr>
                        <a:t>Reconnect</a:t>
                      </a:r>
                      <a:r>
                        <a:rPr kumimoji="0" lang="en-IN" sz="2000" b="0" i="0" kern="1200" dirty="0">
                          <a:solidFill>
                            <a:schemeClr val="tx1"/>
                          </a:solidFill>
                          <a:effectLst/>
                          <a:latin typeface="Liberation Mono"/>
                          <a:ea typeface="+mn-ea"/>
                          <a:cs typeface="+mn-cs"/>
                        </a:rPr>
                        <a:t> to the </a:t>
                      </a:r>
                      <a:r>
                        <a:rPr kumimoji="0" lang="en-IN" sz="2000" b="0" i="0" kern="1200" dirty="0">
                          <a:solidFill>
                            <a:srgbClr val="0077AA"/>
                          </a:solidFill>
                          <a:effectLst/>
                          <a:latin typeface="Liberation Mono"/>
                          <a:ea typeface="+mn-ea"/>
                          <a:cs typeface="+mn-cs"/>
                        </a:rPr>
                        <a:t>server</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\r</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22920708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i="0" dirty="0">
                          <a:solidFill>
                            <a:srgbClr val="0077AA"/>
                          </a:solidFill>
                          <a:effectLst/>
                          <a:latin typeface="Liberation Mono"/>
                        </a:rPr>
                        <a:t>Execute</a:t>
                      </a:r>
                      <a:r>
                        <a:rPr lang="en-US" sz="2000" b="0" i="0" dirty="0">
                          <a:solidFill>
                            <a:srgbClr val="000000"/>
                          </a:solidFill>
                          <a:effectLst/>
                          <a:latin typeface="Liberation Mono"/>
                        </a:rPr>
                        <a:t> a </a:t>
                      </a:r>
                      <a:r>
                        <a:rPr lang="en-US" sz="2000" b="0" i="0" dirty="0">
                          <a:solidFill>
                            <a:srgbClr val="0077AA"/>
                          </a:solidFill>
                          <a:effectLst/>
                          <a:latin typeface="Liberation Mono"/>
                        </a:rPr>
                        <a:t>system</a:t>
                      </a:r>
                      <a:r>
                        <a:rPr lang="en-US" sz="2000" b="0" i="0" dirty="0">
                          <a:solidFill>
                            <a:srgbClr val="000000"/>
                          </a:solidFill>
                          <a:effectLst/>
                          <a:latin typeface="Liberation Mono"/>
                        </a:rPr>
                        <a:t> shell command</a:t>
                      </a:r>
                    </a:p>
                  </a:txBody>
                  <a:tcPr/>
                </a:tc>
                <a:tc>
                  <a:txBody>
                    <a:bodyPr/>
                    <a:lstStyle/>
                    <a:p>
                      <a:pPr algn="l"/>
                      <a:r>
                        <a:rPr kumimoji="0" lang="en-US" sz="2200" b="1" i="0" kern="1200" dirty="0">
                          <a:solidFill>
                            <a:schemeClr val="accent6">
                              <a:lumMod val="50000"/>
                            </a:schemeClr>
                          </a:solidFill>
                          <a:effectLst/>
                          <a:latin typeface="Liberation Mono"/>
                          <a:ea typeface="+mn-ea"/>
                          <a:cs typeface="+mn-cs"/>
                        </a:rPr>
                        <a:t>  \!</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1493166284"/>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Exit</a:t>
                      </a:r>
                      <a:r>
                        <a:rPr kumimoji="0" lang="en-IN" sz="2000" b="0" i="0" kern="1200" dirty="0">
                          <a:solidFill>
                            <a:schemeClr val="tx1"/>
                          </a:solidFill>
                          <a:effectLst/>
                          <a:latin typeface="Liberation Mono"/>
                          <a:ea typeface="+mn-ea"/>
                          <a:cs typeface="+mn-cs"/>
                        </a:rPr>
                        <a:t> mysql</a:t>
                      </a:r>
                      <a:endParaRPr lang="en-US" sz="2000" b="0" i="0" dirty="0">
                        <a:solidFill>
                          <a:srgbClr val="000000"/>
                        </a:solidFill>
                        <a:effectLst/>
                        <a:latin typeface="Liberation Mono"/>
                      </a:endParaRPr>
                    </a:p>
                  </a:txBody>
                  <a:tcPr/>
                </a:tc>
                <a:tc>
                  <a:txBody>
                    <a:bodyPr/>
                    <a:lstStyle/>
                    <a:p>
                      <a:pPr algn="l"/>
                      <a:r>
                        <a:rPr kumimoji="0" lang="en-US" sz="2200" b="1" i="0" kern="1200" dirty="0">
                          <a:solidFill>
                            <a:schemeClr val="accent6">
                              <a:lumMod val="50000"/>
                            </a:schemeClr>
                          </a:solidFill>
                          <a:effectLst/>
                          <a:latin typeface="Liberation Mono"/>
                          <a:ea typeface="+mn-ea"/>
                          <a:cs typeface="+mn-cs"/>
                        </a:rPr>
                        <a:t>  \q</a:t>
                      </a:r>
                      <a:endParaRPr kumimoji="0" lang="en-IN" sz="2200" b="1" i="0" kern="1200" dirty="0">
                        <a:solidFill>
                          <a:schemeClr val="accent6">
                            <a:lumMod val="50000"/>
                          </a:schemeClr>
                        </a:solidFill>
                        <a:effectLst/>
                        <a:latin typeface="Liberation Mono"/>
                        <a:ea typeface="+mn-ea"/>
                        <a:cs typeface="+mn-cs"/>
                      </a:endParaRPr>
                    </a:p>
                  </a:txBody>
                  <a:tcPr/>
                </a:tc>
                <a:extLst>
                  <a:ext uri="{0D108BD9-81ED-4DB2-BD59-A6C34878D82A}">
                    <a16:rowId xmlns:a16="http://schemas.microsoft.com/office/drawing/2014/main" val="3401233862"/>
                  </a:ext>
                </a:extLst>
              </a:tr>
              <a:tr h="174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kern="1200" dirty="0">
                          <a:solidFill>
                            <a:srgbClr val="0077AA"/>
                          </a:solidFill>
                          <a:effectLst/>
                          <a:latin typeface="Liberation Mono"/>
                          <a:ea typeface="+mn-ea"/>
                          <a:cs typeface="+mn-cs"/>
                        </a:rPr>
                        <a:t>Change</a:t>
                      </a:r>
                      <a:r>
                        <a:rPr kumimoji="0" lang="en-IN" sz="2000" b="0" i="0" kern="1200" dirty="0">
                          <a:solidFill>
                            <a:schemeClr val="tx1"/>
                          </a:solidFill>
                          <a:effectLst/>
                          <a:latin typeface="+mn-lt"/>
                          <a:ea typeface="+mn-ea"/>
                          <a:cs typeface="+mn-cs"/>
                        </a:rPr>
                        <a:t> your mysql prompt.</a:t>
                      </a:r>
                      <a:endParaRPr lang="en-US" sz="2000" b="0" i="0" dirty="0">
                        <a:solidFill>
                          <a:srgbClr val="000000"/>
                        </a:solidFill>
                        <a:effectLst/>
                        <a:latin typeface="Liberation Mono"/>
                      </a:endParaRPr>
                    </a:p>
                  </a:txBody>
                  <a:tcPr/>
                </a:tc>
                <a:tc>
                  <a:txBody>
                    <a:bodyPr/>
                    <a:lstStyle/>
                    <a:p>
                      <a:pPr algn="l"/>
                      <a:r>
                        <a:rPr kumimoji="0" lang="en-IN" sz="2200" b="1" i="0" kern="1200">
                          <a:solidFill>
                            <a:schemeClr val="accent6">
                              <a:lumMod val="50000"/>
                            </a:schemeClr>
                          </a:solidFill>
                          <a:effectLst/>
                          <a:latin typeface="Liberation Mono"/>
                          <a:ea typeface="+mn-ea"/>
                          <a:cs typeface="+mn-cs"/>
                        </a:rPr>
                        <a:t>prompt </a:t>
                      </a:r>
                      <a:r>
                        <a:rPr kumimoji="0" lang="en-IN" sz="2200" b="1" i="0" kern="1200" dirty="0">
                          <a:solidFill>
                            <a:schemeClr val="accent6">
                              <a:lumMod val="50000"/>
                            </a:schemeClr>
                          </a:solidFill>
                          <a:effectLst/>
                          <a:latin typeface="Liberation Mono"/>
                          <a:ea typeface="+mn-ea"/>
                          <a:cs typeface="+mn-cs"/>
                        </a:rPr>
                        <a:t>str or \R str</a:t>
                      </a:r>
                    </a:p>
                  </a:txBody>
                  <a:tcPr/>
                </a:tc>
                <a:extLst>
                  <a:ext uri="{0D108BD9-81ED-4DB2-BD59-A6C34878D82A}">
                    <a16:rowId xmlns:a16="http://schemas.microsoft.com/office/drawing/2014/main" val="2471233369"/>
                  </a:ext>
                </a:extLst>
              </a:tr>
            </a:tbl>
          </a:graphicData>
        </a:graphic>
      </p:graphicFrame>
    </p:spTree>
    <p:extLst>
      <p:ext uri="{BB962C8B-B14F-4D97-AF65-F5344CB8AC3E}">
        <p14:creationId xmlns:p14="http://schemas.microsoft.com/office/powerpoint/2010/main" val="562030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127.0.0.1</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a:t>
            </a:r>
            <a:r>
              <a:rPr lang="en-IN" sz="2100" dirty="0">
                <a:latin typeface="Liberation Mono"/>
                <a:cs typeface="Arial" panose="020B0604020202020204" pitchFamily="34" charset="0"/>
              </a:rPr>
              <a:t>192.168.100.14</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3307</a:t>
            </a:r>
            <a:r>
              <a:rPr lang="en-IN" sz="2100" dirty="0">
                <a:solidFill>
                  <a:srgbClr val="006C86"/>
                </a:solidFill>
                <a:latin typeface="Liberation Mono"/>
                <a:cs typeface="Arial" panose="020B0604020202020204" pitchFamily="34" charset="0"/>
              </a:rPr>
              <a:t> -u</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t>
            </a:r>
            <a:r>
              <a:rPr lang="en-IN" sz="2100" dirty="0">
                <a:latin typeface="Liberation Mono"/>
                <a:cs typeface="Arial" panose="020B0604020202020204" pitchFamily="34" charset="0"/>
              </a:rPr>
              <a:t>saleel</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 </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 </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 </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a:p>
            <a:pPr marL="342900" indent="-342900">
              <a:lnSpc>
                <a:spcPct val="150000"/>
              </a:lnSpc>
              <a:buFont typeface="Wingdings" panose="05000000000000000000" pitchFamily="2" charset="2"/>
              <a:buChar char="§"/>
            </a:pPr>
            <a:r>
              <a:rPr lang="en-IN" sz="2100" dirty="0">
                <a:latin typeface="Liberation Mono"/>
                <a:cs typeface="Arial" panose="020B0604020202020204" pitchFamily="34" charset="0"/>
              </a:rPr>
              <a:t>C:\&gt; mysql</a:t>
            </a:r>
            <a:r>
              <a:rPr lang="en-IN" sz="2100" dirty="0">
                <a:solidFill>
                  <a:srgbClr val="006C86"/>
                </a:solidFill>
                <a:latin typeface="Liberation Mono"/>
                <a:cs typeface="Arial" panose="020B0604020202020204" pitchFamily="34" charset="0"/>
              </a:rPr>
              <a:t> --host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localhost</a:t>
            </a:r>
            <a:r>
              <a:rPr lang="en-IN" sz="2100" dirty="0">
                <a:solidFill>
                  <a:srgbClr val="006C86"/>
                </a:solidFill>
                <a:latin typeface="Liberation Mono"/>
                <a:cs typeface="Arial" panose="020B0604020202020204" pitchFamily="34" charset="0"/>
              </a:rPr>
              <a:t> --port</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3306</a:t>
            </a:r>
            <a:r>
              <a:rPr lang="en-IN" sz="2100" dirty="0">
                <a:solidFill>
                  <a:srgbClr val="006C86"/>
                </a:solidFill>
                <a:latin typeface="Liberation Mono"/>
                <a:cs typeface="Arial" panose="020B0604020202020204" pitchFamily="34" charset="0"/>
              </a:rPr>
              <a:t> --user</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--password</a:t>
            </a:r>
            <a:r>
              <a:rPr lang="en-IN" sz="2100" dirty="0">
                <a:solidFill>
                  <a:srgbClr val="FD8603"/>
                </a:solidFill>
                <a:latin typeface="Liberation Mono"/>
                <a:cs typeface="Arial" panose="020B0604020202020204" pitchFamily="34" charset="0"/>
              </a:rPr>
              <a:t>=</a:t>
            </a:r>
            <a:r>
              <a:rPr lang="en-IN" sz="2100" dirty="0">
                <a:latin typeface="Liberation Mono"/>
                <a:cs typeface="Arial" panose="020B0604020202020204" pitchFamily="34" charset="0"/>
              </a:rPr>
              <a:t>ROOT</a:t>
            </a:r>
            <a:r>
              <a:rPr lang="en-IN" sz="2100" dirty="0">
                <a:solidFill>
                  <a:srgbClr val="006C86"/>
                </a:solidFill>
                <a:latin typeface="Liberation Mono"/>
                <a:cs typeface="Arial" panose="020B0604020202020204" pitchFamily="34" charset="0"/>
              </a:rPr>
              <a:t> [</a:t>
            </a:r>
            <a:r>
              <a:rPr lang="en-IN" sz="2100" i="1" dirty="0">
                <a:latin typeface="Liberation Mono"/>
                <a:cs typeface="Arial" panose="020B0604020202020204" pitchFamily="34" charset="0"/>
              </a:rPr>
              <a:t>database_name</a:t>
            </a:r>
            <a:r>
              <a:rPr lang="en-IN" sz="2100" dirty="0">
                <a:solidFill>
                  <a:srgbClr val="006C86"/>
                </a:solidFill>
                <a:latin typeface="Liberation Mono"/>
                <a:cs typeface="Arial" panose="020B0604020202020204" pitchFamily="34" charset="0"/>
              </a:rPr>
              <a:t>]</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048"/>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322601"/>
            <a:ext cx="6477000" cy="1169551"/>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sz="6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707886"/>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p>
          <a:p>
            <a:r>
              <a:rPr lang="en-IN" sz="2000" dirty="0">
                <a:solidFill>
                  <a:srgbClr val="0077AA"/>
                </a:solidFill>
                <a:latin typeface="Liberation Mono"/>
              </a:rPr>
              <a:t>\U</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  </a:t>
            </a:r>
          </a:p>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ALTER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alter database</a:t>
            </a:r>
          </a:p>
        </p:txBody>
      </p:sp>
      <p:sp>
        <p:nvSpPr>
          <p:cNvPr id="6" name="Rectangle 5"/>
          <p:cNvSpPr/>
          <p:nvPr/>
        </p:nvSpPr>
        <p:spPr>
          <a:xfrm>
            <a:off x="263352" y="292494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411596"/>
            <a:ext cx="8136904" cy="400110"/>
          </a:xfrm>
          <a:prstGeom prst="rect">
            <a:avLst/>
          </a:prstGeom>
          <a:noFill/>
        </p:spPr>
        <p:txBody>
          <a:bodyPr wrap="square">
            <a:spAutoFit/>
          </a:bodyPr>
          <a:lstStyle/>
          <a:p>
            <a:r>
              <a:rPr lang="en-IN" sz="2000"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
        <p:nvSpPr>
          <p:cNvPr id="10" name="TextBox 9">
            <a:extLst>
              <a:ext uri="{FF2B5EF4-FFF2-40B4-BE49-F238E27FC236}">
                <a16:creationId xmlns:a16="http://schemas.microsoft.com/office/drawing/2014/main" id="{73257A9A-2BAA-41CB-F9DC-4BCEDD062D4B}"/>
              </a:ext>
            </a:extLst>
          </p:cNvPr>
          <p:cNvSpPr txBox="1"/>
          <p:nvPr/>
        </p:nvSpPr>
        <p:spPr>
          <a:xfrm>
            <a:off x="253774" y="4021337"/>
            <a:ext cx="8938570" cy="88036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 DATABASE </a:t>
            </a:r>
            <a:r>
              <a:rPr lang="en-IN" dirty="0">
                <a:latin typeface="Liberation Mono"/>
              </a:rPr>
              <a:t>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0; </a:t>
            </a:r>
            <a:r>
              <a:rPr lang="en-IN" dirty="0">
                <a:solidFill>
                  <a:srgbClr val="41C60C"/>
                </a:solidFill>
                <a:latin typeface="Liberation Mono"/>
              </a:rPr>
              <a:t>// </a:t>
            </a:r>
            <a:r>
              <a:rPr lang="en-US" dirty="0">
                <a:solidFill>
                  <a:srgbClr val="41C60C"/>
                </a:solidFill>
                <a:latin typeface="Liberation Mono"/>
              </a:rPr>
              <a:t>is in read write mode.</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ALTER</a:t>
            </a:r>
            <a:r>
              <a:rPr lang="en-IN" dirty="0">
                <a:latin typeface="Liberation Mono"/>
              </a:rPr>
              <a:t> </a:t>
            </a:r>
            <a:r>
              <a:rPr lang="en-IN" dirty="0">
                <a:solidFill>
                  <a:srgbClr val="0070C0"/>
                </a:solidFill>
                <a:latin typeface="Liberation Mono"/>
                <a:ea typeface="Arial Unicode MS"/>
                <a:cs typeface="Arial" panose="020B0604020202020204" pitchFamily="34" charset="0"/>
              </a:rPr>
              <a:t>DATABASE</a:t>
            </a:r>
            <a:r>
              <a:rPr lang="en-IN" dirty="0">
                <a:latin typeface="Liberation Mono"/>
              </a:rPr>
              <a:t> db1 </a:t>
            </a:r>
            <a:r>
              <a:rPr lang="en-IN" dirty="0">
                <a:solidFill>
                  <a:srgbClr val="0070C0"/>
                </a:solidFill>
                <a:latin typeface="Liberation Mono"/>
                <a:ea typeface="Arial Unicode MS"/>
                <a:cs typeface="Arial" panose="020B0604020202020204" pitchFamily="34" charset="0"/>
              </a:rPr>
              <a:t>READ</a:t>
            </a:r>
            <a:r>
              <a:rPr lang="en-IN" dirty="0">
                <a:latin typeface="Liberation Mono"/>
              </a:rPr>
              <a:t> </a:t>
            </a:r>
            <a:r>
              <a:rPr lang="en-IN" dirty="0">
                <a:solidFill>
                  <a:srgbClr val="0070C0"/>
                </a:solidFill>
                <a:latin typeface="Liberation Mono"/>
                <a:ea typeface="Arial Unicode MS"/>
                <a:cs typeface="Arial" panose="020B0604020202020204" pitchFamily="34" charset="0"/>
              </a:rPr>
              <a:t>ONLY</a:t>
            </a:r>
            <a:r>
              <a:rPr lang="en-IN" dirty="0">
                <a:latin typeface="Liberation Mono"/>
              </a:rPr>
              <a:t> = 1;  </a:t>
            </a:r>
            <a:r>
              <a:rPr lang="en-IN" dirty="0">
                <a:solidFill>
                  <a:srgbClr val="41C60C"/>
                </a:solidFill>
                <a:latin typeface="Liberation Mono"/>
              </a:rPr>
              <a:t>// </a:t>
            </a:r>
            <a:r>
              <a:rPr lang="en-US" dirty="0">
                <a:solidFill>
                  <a:srgbClr val="41C60C"/>
                </a:solidFill>
                <a:latin typeface="Liberation Mono"/>
              </a:rPr>
              <a:t>is in read only mode.</a:t>
            </a:r>
            <a:endParaRPr lang="en-IN" dirty="0">
              <a:solidFill>
                <a:srgbClr val="41C60C"/>
              </a:solidFill>
              <a:latin typeface="Liberation Mono"/>
            </a:endParaRPr>
          </a:p>
        </p:txBody>
      </p:sp>
      <p:sp>
        <p:nvSpPr>
          <p:cNvPr id="12" name="TextBox 11">
            <a:extLst>
              <a:ext uri="{FF2B5EF4-FFF2-40B4-BE49-F238E27FC236}">
                <a16:creationId xmlns:a16="http://schemas.microsoft.com/office/drawing/2014/main" id="{5CDD656E-781F-245A-BBD9-C4D40513EC20}"/>
              </a:ext>
            </a:extLst>
          </p:cNvPr>
          <p:cNvSpPr txBox="1"/>
          <p:nvPr/>
        </p:nvSpPr>
        <p:spPr>
          <a:xfrm>
            <a:off x="263352" y="4931307"/>
            <a:ext cx="11593288" cy="1754326"/>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a:t>
            </a:r>
            <a:r>
              <a:rPr lang="en-IN" b="1" i="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possible to Create, Alter, Drop any object, and Write (Insert, Update, and Delete rows) in a read-only database.</a:t>
            </a:r>
          </a:p>
          <a:p>
            <a:pPr marL="171450" indent="-1714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TEMPORARY tables; it is possible to create, alter, drop, and write (Insert, Update, and Delete rows) to TEMPORARY tables in a read-only database.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35423"/>
            <a:ext cx="8773885"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a:p>
            <a:pPr eaLnBrk="0" fontAlgn="base" hangingPunct="0">
              <a:spcBef>
                <a:spcPct val="0"/>
              </a:spcBef>
              <a:spcAft>
                <a:spcPct val="0"/>
              </a:spcAft>
            </a:pPr>
            <a:endParaRPr lang="en-IN" sz="4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ALTER {DATABASE | SCHEMA} [db_name] READ ONLY [=] { 0 | 1}</a:t>
            </a:r>
          </a:p>
        </p:txBody>
      </p:sp>
    </p:spTree>
    <p:extLst>
      <p:ext uri="{BB962C8B-B14F-4D97-AF65-F5344CB8AC3E}">
        <p14:creationId xmlns:p14="http://schemas.microsoft.com/office/powerpoint/2010/main" val="2505048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B854859D-AA44-96A7-43C0-53A64C39D046}"/>
              </a:ext>
            </a:extLst>
          </p:cNvPr>
          <p:cNvSpPr/>
          <p:nvPr/>
        </p:nvSpPr>
        <p:spPr>
          <a:xfrm>
            <a:off x="223458" y="5089247"/>
            <a:ext cx="11705190" cy="1508105"/>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reference</a:t>
            </a:r>
            <a:r>
              <a:rPr lang="en-IN" dirty="0"/>
              <a:t> is a relationship between two tables where the values in one table refer to the values in another table.</a:t>
            </a:r>
          </a:p>
          <a:p>
            <a:pPr marL="177800" indent="-177800">
              <a:buFont typeface="Arial" panose="020B0604020202020204" pitchFamily="34" charset="0"/>
              <a:buChar char="•"/>
            </a:pPr>
            <a:endParaRPr lang="en-US" sz="600" dirty="0">
              <a:solidFill>
                <a:srgbClr val="006C86"/>
              </a:solidFill>
              <a:latin typeface="Arial" panose="020B0604020202020204" pitchFamily="34" charset="0"/>
              <a:cs typeface="Arial" panose="020B0604020202020204" pitchFamily="34" charset="0"/>
            </a:endParaRPr>
          </a:p>
          <a:p>
            <a:pPr marL="177800" indent="-177800">
              <a:buFont typeface="Arial" panose="020B0604020202020204" pitchFamily="34" charset="0"/>
              <a:buChar char="•"/>
            </a:pPr>
            <a:r>
              <a:rPr lang="en-IN" dirty="0"/>
              <a:t>A </a:t>
            </a:r>
            <a:r>
              <a:rPr lang="en-IN" b="1" i="1" dirty="0"/>
              <a:t>referential key </a:t>
            </a:r>
            <a:r>
              <a:rPr lang="en-IN" dirty="0"/>
              <a:t>is a column or set of columns in a table that refers to the primary key of another table. It establishes a relationship between two tables, where one table is called the parent table, and the other is called the child table.</a:t>
            </a:r>
          </a:p>
        </p:txBody>
      </p:sp>
    </p:spTree>
    <p:extLst>
      <p:ext uri="{BB962C8B-B14F-4D97-AF65-F5344CB8AC3E}">
        <p14:creationId xmlns:p14="http://schemas.microsoft.com/office/powerpoint/2010/main" val="8623244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5"/>
            <a:ext cx="8719457" cy="1668405"/>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77AA"/>
                </a:solidFill>
                <a:latin typeface="Liberation Mono"/>
              </a:rPr>
              <a:t>\.</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77AA"/>
                </a:solidFill>
                <a:latin typeface="Liberation Mono"/>
              </a:rPr>
              <a:t>SOURCE</a:t>
            </a:r>
            <a:r>
              <a:rPr lang="en-IN" dirty="0">
                <a:solidFill>
                  <a:schemeClr val="tx1">
                    <a:lumMod val="85000"/>
                    <a:lumOff val="15000"/>
                  </a:schemeClr>
                </a:solidFill>
                <a:latin typeface="Liberation Mono"/>
                <a:cs typeface="Arial" panose="020B0604020202020204" pitchFamily="34" charset="0"/>
              </a:rPr>
              <a:t>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Liberation Mono"/>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609600" y="2402176"/>
            <a:ext cx="9906000" cy="1477328"/>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FULL</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FF0000"/>
                </a:solidFill>
                <a:latin typeface="Liberation Mono"/>
                <a:ea typeface="Arial Unicode MS"/>
                <a:cs typeface="Arial" panose="020B0604020202020204" pitchFamily="34" charset="0"/>
              </a:rPr>
              <a:t>// WITH TABLE TYPE</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FROM</a:t>
            </a:r>
            <a:r>
              <a:rPr lang="en-IN" dirty="0">
                <a:latin typeface="Liberation Mono"/>
                <a:ea typeface="Arial Unicode MS"/>
                <a:cs typeface="Arial" panose="020B0604020202020204" pitchFamily="34" charset="0"/>
              </a:rPr>
              <a:t> USER01;</a:t>
            </a:r>
            <a:endParaRPr lang="en-IN" dirty="0">
              <a:solidFill>
                <a:srgbClr val="FF0000"/>
              </a:solidFill>
              <a:latin typeface="Liberation Mono"/>
              <a:ea typeface="Arial Unicode MS"/>
              <a:cs typeface="Arial" panose="020B0604020202020204" pitchFamily="34" charset="0"/>
            </a:endParaRP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'E%' </a:t>
            </a:r>
            <a:r>
              <a:rPr lang="en-IN" dirty="0">
                <a:solidFill>
                  <a:srgbClr val="0077AA"/>
                </a:solidFill>
                <a:latin typeface="Liberation Mono"/>
                <a:ea typeface="Times New Roman" panose="02020603050405020304" pitchFamily="18" charset="0"/>
              </a:rPr>
              <a:t>OR</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LIKE</a:t>
            </a:r>
            <a:r>
              <a:rPr lang="en-IN" dirty="0">
                <a:latin typeface="Liberation Mono"/>
                <a:ea typeface="Arial Unicode MS"/>
                <a:cs typeface="Arial" panose="020B0604020202020204" pitchFamily="34" charset="0"/>
              </a:rPr>
              <a:t> 'B%';</a:t>
            </a:r>
          </a:p>
          <a:p>
            <a:pPr marL="342900" indent="-342900">
              <a:buFont typeface="Arial" panose="020B0604020202020204" pitchFamily="34" charset="0"/>
              <a:buChar char="•"/>
            </a:pPr>
            <a:r>
              <a:rPr lang="en-IN" dirty="0">
                <a:solidFill>
                  <a:srgbClr val="0077AA"/>
                </a:solidFill>
                <a:latin typeface="Liberation Mono"/>
                <a:ea typeface="Times New Roman" panose="02020603050405020304" pitchFamily="18" charset="0"/>
              </a:rPr>
              <a:t>SHOW</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TABLES</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WHERE</a:t>
            </a:r>
            <a:r>
              <a:rPr lang="en-IN" dirty="0">
                <a:latin typeface="Liberation Mono"/>
                <a:ea typeface="Arial Unicode MS"/>
                <a:cs typeface="Arial" panose="020B0604020202020204" pitchFamily="34" charset="0"/>
              </a:rPr>
              <a:t> </a:t>
            </a:r>
            <a:r>
              <a:rPr lang="en-IN" dirty="0">
                <a:solidFill>
                  <a:srgbClr val="DD4A68"/>
                </a:solidFill>
                <a:latin typeface="Liberation Mono"/>
                <a:ea typeface="Times New Roman" panose="02020603050405020304" pitchFamily="18" charset="0"/>
              </a:rPr>
              <a:t>TABLES_IN_USER01</a:t>
            </a:r>
            <a:r>
              <a:rPr lang="en-IN" dirty="0">
                <a:latin typeface="Liberation Mono"/>
                <a:ea typeface="Arial Unicode MS"/>
                <a:cs typeface="Arial" panose="020B0604020202020204" pitchFamily="34" charset="0"/>
              </a:rPr>
              <a:t> </a:t>
            </a:r>
            <a:r>
              <a:rPr lang="en-IN" dirty="0">
                <a:solidFill>
                  <a:srgbClr val="0077AA"/>
                </a:solidFill>
                <a:latin typeface="Liberation Mono"/>
                <a:ea typeface="Times New Roman" panose="02020603050405020304" pitchFamily="18" charset="0"/>
              </a:rPr>
              <a:t>IN</a:t>
            </a:r>
            <a:r>
              <a:rPr lang="en-IN" dirty="0">
                <a:latin typeface="Liberation Mono"/>
                <a:ea typeface="Arial Unicode MS"/>
                <a:cs typeface="Arial" panose="020B0604020202020204" pitchFamily="34" charset="0"/>
              </a:rPr>
              <a:t> </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'EMP'</a:t>
            </a:r>
            <a:r>
              <a:rPr lang="en-IN" dirty="0">
                <a:solidFill>
                  <a:schemeClr val="tx1">
                    <a:lumMod val="65000"/>
                    <a:lumOff val="35000"/>
                  </a:schemeClr>
                </a:solidFill>
                <a:latin typeface="Liberation Mono"/>
              </a:rPr>
              <a:t>)</a:t>
            </a:r>
            <a:r>
              <a:rPr lang="en-IN" dirty="0">
                <a:latin typeface="Liberation Mono"/>
                <a:ea typeface="Arial Unicode MS"/>
                <a:cs typeface="Arial" panose="020B0604020202020204" pitchFamily="34" charset="0"/>
              </a:rPr>
              <a:t>;</a:t>
            </a:r>
          </a:p>
        </p:txBody>
      </p:sp>
      <p:sp>
        <p:nvSpPr>
          <p:cNvPr id="4" name="Rectangle 3"/>
          <p:cNvSpPr/>
          <p:nvPr/>
        </p:nvSpPr>
        <p:spPr>
          <a:xfrm>
            <a:off x="609600" y="1411070"/>
            <a:ext cx="7986730"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FULL</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TABLES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t>
            </a:r>
            <a:r>
              <a:rPr lang="en-IN" sz="2000" dirty="0">
                <a:solidFill>
                  <a:srgbClr val="0077AA"/>
                </a:solidFill>
                <a:latin typeface="Liberation Mono"/>
              </a:rPr>
              <a:t>FROM</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IN</a:t>
            </a:r>
            <a:r>
              <a:rPr lang="en-IN" sz="2000" dirty="0">
                <a:solidFill>
                  <a:srgbClr val="000000"/>
                </a:solidFill>
                <a:latin typeface="Liberation Mono"/>
              </a:rPr>
              <a:t>} </a:t>
            </a:r>
            <a:r>
              <a:rPr lang="en-IN" sz="2000" i="1" dirty="0">
                <a:solidFill>
                  <a:srgbClr val="000000"/>
                </a:solidFill>
                <a:latin typeface="Liberation Mono"/>
              </a:rPr>
              <a:t>db_name</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Tree>
    <p:extLst>
      <p:ext uri="{BB962C8B-B14F-4D97-AF65-F5344CB8AC3E}">
        <p14:creationId xmlns:p14="http://schemas.microsoft.com/office/powerpoint/2010/main" val="19635066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65408159"/>
              </p:ext>
            </p:extLst>
          </p:nvPr>
        </p:nvGraphicFramePr>
        <p:xfrm>
          <a:off x="1636408" y="2545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 name="Rectangle 3"/>
          <p:cNvSpPr/>
          <p:nvPr/>
        </p:nvSpPr>
        <p:spPr>
          <a:xfrm>
            <a:off x="131679" y="167382"/>
            <a:ext cx="6128783"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011717217"/>
              </p:ext>
            </p:extLst>
          </p:nvPr>
        </p:nvGraphicFramePr>
        <p:xfrm>
          <a:off x="1648130" y="47806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val="20000"/>
                    </a:ext>
                  </a:extLst>
                </a:gridCol>
                <a:gridCol w="451356">
                  <a:extLst>
                    <a:ext uri="{9D8B030D-6E8A-4147-A177-3AD203B41FA5}">
                      <a16:colId xmlns:a16="http://schemas.microsoft.com/office/drawing/2014/main" val="20001"/>
                    </a:ext>
                  </a:extLst>
                </a:gridCol>
                <a:gridCol w="451356">
                  <a:extLst>
                    <a:ext uri="{9D8B030D-6E8A-4147-A177-3AD203B41FA5}">
                      <a16:colId xmlns:a16="http://schemas.microsoft.com/office/drawing/2014/main" val="20002"/>
                    </a:ext>
                  </a:extLst>
                </a:gridCol>
                <a:gridCol w="451356">
                  <a:extLst>
                    <a:ext uri="{9D8B030D-6E8A-4147-A177-3AD203B41FA5}">
                      <a16:colId xmlns:a16="http://schemas.microsoft.com/office/drawing/2014/main" val="20003"/>
                    </a:ext>
                  </a:extLst>
                </a:gridCol>
                <a:gridCol w="451356">
                  <a:extLst>
                    <a:ext uri="{9D8B030D-6E8A-4147-A177-3AD203B41FA5}">
                      <a16:colId xmlns:a16="http://schemas.microsoft.com/office/drawing/2014/main" val="20004"/>
                    </a:ext>
                  </a:extLst>
                </a:gridCol>
                <a:gridCol w="451356">
                  <a:extLst>
                    <a:ext uri="{9D8B030D-6E8A-4147-A177-3AD203B41FA5}">
                      <a16:colId xmlns:a16="http://schemas.microsoft.com/office/drawing/2014/main" val="20005"/>
                    </a:ext>
                  </a:extLst>
                </a:gridCol>
                <a:gridCol w="451356">
                  <a:extLst>
                    <a:ext uri="{9D8B030D-6E8A-4147-A177-3AD203B41FA5}">
                      <a16:colId xmlns:a16="http://schemas.microsoft.com/office/drawing/2014/main" val="20006"/>
                    </a:ext>
                  </a:extLst>
                </a:gridCol>
                <a:gridCol w="451356">
                  <a:extLst>
                    <a:ext uri="{9D8B030D-6E8A-4147-A177-3AD203B41FA5}">
                      <a16:colId xmlns:a16="http://schemas.microsoft.com/office/drawing/2014/main" val="20007"/>
                    </a:ext>
                  </a:extLst>
                </a:gridCol>
                <a:gridCol w="451356">
                  <a:extLst>
                    <a:ext uri="{9D8B030D-6E8A-4147-A177-3AD203B41FA5}">
                      <a16:colId xmlns:a16="http://schemas.microsoft.com/office/drawing/2014/main" val="20008"/>
                    </a:ext>
                  </a:extLst>
                </a:gridCol>
                <a:gridCol w="451356">
                  <a:extLst>
                    <a:ext uri="{9D8B030D-6E8A-4147-A177-3AD203B41FA5}">
                      <a16:colId xmlns:a16="http://schemas.microsoft.com/office/drawing/2014/main" val="20009"/>
                    </a:ext>
                  </a:extLst>
                </a:gridCol>
                <a:gridCol w="451356">
                  <a:extLst>
                    <a:ext uri="{9D8B030D-6E8A-4147-A177-3AD203B41FA5}">
                      <a16:colId xmlns:a16="http://schemas.microsoft.com/office/drawing/2014/main" val="20010"/>
                    </a:ext>
                  </a:extLst>
                </a:gridCol>
                <a:gridCol w="1799766">
                  <a:extLst>
                    <a:ext uri="{9D8B030D-6E8A-4147-A177-3AD203B41FA5}">
                      <a16:colId xmlns:a16="http://schemas.microsoft.com/office/drawing/2014/main" val="20011"/>
                    </a:ext>
                  </a:extLst>
                </a:gridCol>
              </a:tblGrid>
              <a:tr h="370840">
                <a:tc>
                  <a:txBody>
                    <a:bodyPr/>
                    <a:lstStyle/>
                    <a:p>
                      <a:r>
                        <a:rPr lang="en-IN" dirty="0"/>
                        <a:t>ENAME</a:t>
                      </a:r>
                      <a:r>
                        <a:rPr lang="en-IN" baseline="0" dirty="0"/>
                        <a:t> </a:t>
                      </a:r>
                      <a:r>
                        <a:rPr lang="en-IN" dirty="0"/>
                        <a:t>CHAR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6</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t>ENAME VARCHAR(10)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Rectangle 8"/>
          <p:cNvSpPr/>
          <p:nvPr/>
        </p:nvSpPr>
        <p:spPr>
          <a:xfrm>
            <a:off x="1676976" y="4298032"/>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53157" y="3995718"/>
            <a:ext cx="7238058"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a:t>
            </a:r>
            <a:r>
              <a:rPr lang="en-IN" b="1" i="1" dirty="0">
                <a:solidFill>
                  <a:srgbClr val="006C86"/>
                </a:solidFill>
                <a:latin typeface="arial" panose="020B0604020202020204" pitchFamily="34" charset="0"/>
              </a:rPr>
              <a:t>PAD_CHAR_TO_FULL_LENGTH </a:t>
            </a:r>
            <a:r>
              <a:rPr lang="en-IN" dirty="0">
                <a:solidFill>
                  <a:srgbClr val="006C86"/>
                </a:solidFill>
                <a:latin typeface="arial" panose="020B0604020202020204" pitchFamily="34" charset="0"/>
              </a:rPr>
              <a:t>SQL mode is enabled)</a:t>
            </a:r>
          </a:p>
        </p:txBody>
      </p:sp>
      <p:sp>
        <p:nvSpPr>
          <p:cNvPr id="5" name="Rectangle 4">
            <a:extLst>
              <a:ext uri="{FF2B5EF4-FFF2-40B4-BE49-F238E27FC236}">
                <a16:creationId xmlns:a16="http://schemas.microsoft.com/office/drawing/2014/main" id="{E6D86212-23A7-43A8-9035-5D9324C85E6D}"/>
              </a:ext>
            </a:extLst>
          </p:cNvPr>
          <p:cNvSpPr/>
          <p:nvPr/>
        </p:nvSpPr>
        <p:spPr>
          <a:xfrm>
            <a:off x="6560133" y="97670"/>
            <a:ext cx="5543999" cy="1295868"/>
          </a:xfrm>
          <a:prstGeom prst="rect">
            <a:avLst/>
          </a:prstGeom>
        </p:spPr>
        <p:txBody>
          <a:bodyPr wrap="square">
            <a:spAutoFit/>
          </a:bodyPr>
          <a:lstStyle/>
          <a:p>
            <a:pPr>
              <a:lnSpc>
                <a:spcPct val="150000"/>
              </a:lnSpc>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chemeClr val="bg1">
                    <a:lumMod val="65000"/>
                  </a:schemeClr>
                </a:solidFill>
                <a:latin typeface="Liberation Mono"/>
              </a:rPr>
              <a:t>(</a:t>
            </a:r>
            <a:r>
              <a:rPr lang="en-IN" dirty="0">
                <a:latin typeface="Liberation Mono"/>
              </a:rPr>
              <a:t>c1 </a:t>
            </a:r>
            <a:r>
              <a:rPr lang="en-IN" dirty="0">
                <a:solidFill>
                  <a:srgbClr val="834689"/>
                </a:solidFill>
                <a:latin typeface="Liberation Mono"/>
              </a:rPr>
              <a:t>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 c2 </a:t>
            </a:r>
            <a:r>
              <a:rPr lang="en-IN" dirty="0">
                <a:solidFill>
                  <a:srgbClr val="834689"/>
                </a:solidFill>
                <a:latin typeface="Liberation Mono"/>
              </a:rPr>
              <a:t>VARCHAR</a:t>
            </a:r>
            <a:r>
              <a:rPr lang="en-IN" dirty="0">
                <a:solidFill>
                  <a:schemeClr val="bg1">
                    <a:lumMod val="65000"/>
                  </a:schemeClr>
                </a:solidFill>
                <a:latin typeface="Liberation Mono"/>
              </a:rPr>
              <a:t>(</a:t>
            </a:r>
            <a:r>
              <a:rPr lang="en-IN" dirty="0">
                <a:latin typeface="Liberation Mono"/>
              </a:rPr>
              <a:t>10</a:t>
            </a:r>
            <a:r>
              <a:rPr lang="en-IN" dirty="0">
                <a:solidFill>
                  <a:schemeClr val="bg1">
                    <a:lumMod val="65000"/>
                  </a:schemeClr>
                </a:solidFill>
                <a:latin typeface="Liberation Mono"/>
              </a:rPr>
              <a:t>))</a:t>
            </a:r>
            <a:r>
              <a:rPr lang="en-IN" dirty="0">
                <a:latin typeface="Liberation Mono"/>
              </a:rPr>
              <a:t>;</a:t>
            </a:r>
          </a:p>
          <a:p>
            <a:pPr>
              <a:lnSpc>
                <a:spcPct val="150000"/>
              </a:lnSpc>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solidFill>
                  <a:schemeClr val="bg1">
                    <a:lumMod val="65000"/>
                  </a:schemeClr>
                </a:solidFill>
                <a:latin typeface="Liberation Mono"/>
              </a:rPr>
              <a:t>(</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'SALEEL'</a:t>
            </a:r>
            <a:r>
              <a:rPr lang="en-IN" dirty="0">
                <a:solidFill>
                  <a:schemeClr val="bg1">
                    <a:lumMod val="65000"/>
                  </a:schemeClr>
                </a:solidFill>
                <a:latin typeface="Liberation Mono"/>
              </a:rPr>
              <a:t>)</a:t>
            </a:r>
            <a:r>
              <a:rPr lang="en-IN" dirty="0">
                <a:latin typeface="Liberation Mono"/>
              </a:rPr>
              <a:t>;</a:t>
            </a:r>
          </a:p>
          <a:p>
            <a:pPr>
              <a:lnSpc>
                <a:spcPct val="150000"/>
              </a:lnSpc>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77AA"/>
                </a:solidFill>
                <a:latin typeface="Liberation Mono"/>
              </a:rPr>
              <a:t>WHERE</a:t>
            </a:r>
            <a:r>
              <a:rPr lang="en-US" dirty="0">
                <a:latin typeface="Liberation Mono"/>
              </a:rPr>
              <a:t> c1 </a:t>
            </a:r>
            <a:r>
              <a:rPr lang="en-US" dirty="0">
                <a:solidFill>
                  <a:schemeClr val="accent6">
                    <a:lumMod val="50000"/>
                  </a:schemeClr>
                </a:solidFill>
                <a:latin typeface="Liberation Mono"/>
              </a:rPr>
              <a:t>LIKE</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12" name="TextBox 11">
            <a:extLst>
              <a:ext uri="{FF2B5EF4-FFF2-40B4-BE49-F238E27FC236}">
                <a16:creationId xmlns:a16="http://schemas.microsoft.com/office/drawing/2014/main" id="{5B4EBE42-1FE9-CF30-6468-0748655518DC}"/>
              </a:ext>
            </a:extLst>
          </p:cNvPr>
          <p:cNvSpPr txBox="1"/>
          <p:nvPr/>
        </p:nvSpPr>
        <p:spPr>
          <a:xfrm>
            <a:off x="227348" y="5622920"/>
            <a:ext cx="11737304" cy="104644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200" dirty="0">
                <a:solidFill>
                  <a:srgbClr val="FF0000"/>
                </a:solidFill>
                <a:latin typeface="Arial" panose="020B0604020202020204" pitchFamily="34" charset="0"/>
                <a:cs typeface="Arial" panose="020B0604020202020204" pitchFamily="34" charset="0"/>
              </a:rPr>
              <a:t>Note:</a:t>
            </a:r>
          </a:p>
          <a:p>
            <a:endParaRPr lang="en-IN" sz="400"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BINARY and VARBINARY types are similar to CHAR and VARCHAR, except that they store binary strings rather than nonbinary strings. That is, they store byte strings rather than character strings.</a:t>
            </a:r>
          </a:p>
        </p:txBody>
      </p:sp>
    </p:spTree>
    <p:extLst>
      <p:ext uri="{BB962C8B-B14F-4D97-AF65-F5344CB8AC3E}">
        <p14:creationId xmlns:p14="http://schemas.microsoft.com/office/powerpoint/2010/main" val="78058923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nvGraphicFramePr>
        <p:xfrm>
          <a:off x="407368" y="620688"/>
          <a:ext cx="11449271" cy="428244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600" dirty="0">
                          <a:latin typeface="Arial" panose="020B0604020202020204" pitchFamily="34" charset="0"/>
                          <a:cs typeface="Arial" panose="020B0604020202020204" pitchFamily="34" charset="0"/>
                        </a:rPr>
                        <a:t>TINYTEXT [(length)]</a:t>
                      </a: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a:latin typeface="Arial" panose="020B0604020202020204" pitchFamily="34" charset="0"/>
                          <a:cs typeface="Arial" panose="020B0604020202020204" pitchFamily="34" charset="0"/>
                        </a:rPr>
                        <a:t>4,294,967,295 bytes ~4GB</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6"/>
                  </a:ext>
                </a:extLst>
              </a:tr>
              <a:tr h="370840">
                <a:tc>
                  <a:txBody>
                    <a:bodyPr/>
                    <a:lstStyle/>
                    <a:p>
                      <a:r>
                        <a:rPr lang="en-IN" sz="1600" dirty="0">
                          <a:latin typeface="Arial" panose="020B0604020202020204" pitchFamily="34" charset="0"/>
                          <a:cs typeface="Arial" panose="020B0604020202020204" pitchFamily="34" charset="0"/>
                        </a:rPr>
                        <a:t>ENUM('value1',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65,535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7"/>
                  </a:ext>
                </a:extLst>
              </a:tr>
              <a:tr h="370840">
                <a:tc>
                  <a:txBody>
                    <a:bodyPr/>
                    <a:lstStyle/>
                    <a:p>
                      <a:r>
                        <a:rPr lang="en-IN" sz="1600" dirty="0">
                          <a:latin typeface="Arial" panose="020B0604020202020204" pitchFamily="34" charset="0"/>
                          <a:cs typeface="Arial" panose="020B0604020202020204" pitchFamily="34" charset="0"/>
                        </a:rPr>
                        <a:t>SET('value1', 'value2',...)</a:t>
                      </a:r>
                    </a:p>
                  </a:txBody>
                  <a:tcPr marL="91428" marR="91428" anchor="ctr"/>
                </a:tc>
                <a:tc>
                  <a:txBody>
                    <a:bodyPr/>
                    <a:lstStyle/>
                    <a:p>
                      <a:r>
                        <a:rPr lang="en-IN" sz="1600" dirty="0">
                          <a:latin typeface="Arial" panose="020B0604020202020204" pitchFamily="34" charset="0"/>
                          <a:cs typeface="Arial" panose="020B0604020202020204" pitchFamily="34" charset="0"/>
                        </a:rPr>
                        <a:t>64 members</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8"/>
                  </a:ext>
                </a:extLst>
              </a:tr>
              <a:tr h="370840">
                <a:tc>
                  <a:txBody>
                    <a:bodyPr/>
                    <a:lstStyle/>
                    <a:p>
                      <a:r>
                        <a:rPr lang="en-US" sz="1600" dirty="0">
                          <a:latin typeface="Arial" panose="020B0604020202020204" pitchFamily="34" charset="0"/>
                          <a:cs typeface="Arial" panose="020B0604020202020204" pitchFamily="34" charset="0"/>
                        </a:rPr>
                        <a:t>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255</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265857443"/>
                  </a:ext>
                </a:extLst>
              </a:tr>
              <a:tr h="370840">
                <a:tc>
                  <a:txBody>
                    <a:bodyPr/>
                    <a:lstStyle/>
                    <a:p>
                      <a:r>
                        <a:rPr lang="en-US" sz="1600" dirty="0">
                          <a:latin typeface="Arial" panose="020B0604020202020204" pitchFamily="34" charset="0"/>
                          <a:cs typeface="Arial" panose="020B0604020202020204" pitchFamily="34" charset="0"/>
                        </a:rPr>
                        <a:t>VARBINARY(length)</a:t>
                      </a:r>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994808822"/>
                  </a:ext>
                </a:extLst>
              </a:tr>
            </a:tbl>
          </a:graphicData>
        </a:graphic>
      </p:graphicFrame>
      <p:sp>
        <p:nvSpPr>
          <p:cNvPr id="3" name="Rectangle 2"/>
          <p:cNvSpPr/>
          <p:nvPr/>
        </p:nvSpPr>
        <p:spPr>
          <a:xfrm>
            <a:off x="407368" y="4953942"/>
            <a:ext cx="1144927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a:t>
            </a:r>
            <a:r>
              <a:rPr lang="en-IN" b="1" i="1" dirty="0">
                <a:solidFill>
                  <a:srgbClr val="0089A4"/>
                </a:solidFill>
                <a:latin typeface="Arial" panose="020B0604020202020204" pitchFamily="34" charset="0"/>
                <a:cs typeface="Arial" panose="020B0604020202020204" pitchFamily="34" charset="0"/>
              </a:rPr>
              <a:t>PAD_CHAR_TO_FULL_LENGTH</a:t>
            </a:r>
            <a:r>
              <a:rPr lang="en-IN" dirty="0">
                <a:solidFill>
                  <a:srgbClr val="0089A4"/>
                </a:solidFill>
                <a:latin typeface="Arial" panose="020B0604020202020204" pitchFamily="34" charset="0"/>
                <a:cs typeface="Arial" panose="020B0604020202020204" pitchFamily="34" charset="0"/>
              </a:rPr>
              <a:t> is enabled, trimming does not occur and retrieved CHAR values are padded to their full length.</a:t>
            </a:r>
          </a:p>
        </p:txBody>
      </p:sp>
      <p:sp>
        <p:nvSpPr>
          <p:cNvPr id="6" name="Rectangle 5"/>
          <p:cNvSpPr/>
          <p:nvPr/>
        </p:nvSpPr>
        <p:spPr>
          <a:xfrm>
            <a:off x="407368" y="5941342"/>
            <a:ext cx="1144927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a:t>
            </a:r>
            <a:r>
              <a:rPr lang="en-IN" i="1" dirty="0" err="1">
                <a:solidFill>
                  <a:srgbClr val="0070C0"/>
                </a:solidFill>
                <a:latin typeface="Arial" panose="020B0604020202020204" pitchFamily="34" charset="0"/>
                <a:cs typeface="Arial" panose="020B0604020202020204" pitchFamily="34" charset="0"/>
              </a:rPr>
              <a:t>sql_mode</a:t>
            </a:r>
            <a:r>
              <a:rPr lang="en-IN" i="1" dirty="0">
                <a:solidFill>
                  <a:srgbClr val="0070C0"/>
                </a:solidFill>
                <a:latin typeface="Arial" panose="020B0604020202020204" pitchFamily="34" charset="0"/>
                <a:cs typeface="Arial" panose="020B0604020202020204" pitchFamily="34" charset="0"/>
              </a:rPr>
              <a:t> = 'PAD_CHAR_TO_FULL_LENGTH';</a:t>
            </a:r>
          </a:p>
        </p:txBody>
      </p:sp>
    </p:spTree>
    <p:extLst>
      <p:ext uri="{BB962C8B-B14F-4D97-AF65-F5344CB8AC3E}">
        <p14:creationId xmlns:p14="http://schemas.microsoft.com/office/powerpoint/2010/main" val="22147424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example of char and varchar</a:t>
            </a:r>
          </a:p>
        </p:txBody>
      </p:sp>
      <p:graphicFrame>
        <p:nvGraphicFramePr>
          <p:cNvPr id="2" name="Table 1"/>
          <p:cNvGraphicFramePr>
            <a:graphicFrameLocks noGrp="1"/>
          </p:cNvGraphicFramePr>
          <p:nvPr/>
        </p:nvGraphicFramePr>
        <p:xfrm>
          <a:off x="407368" y="620688"/>
          <a:ext cx="11449271" cy="1315720"/>
        </p:xfrm>
        <a:graphic>
          <a:graphicData uri="http://schemas.openxmlformats.org/drawingml/2006/table">
            <a:tbl>
              <a:tblPr firstRow="1" bandRow="1">
                <a:tableStyleId>{7E9639D4-E3E2-4D34-9284-5A2195B3D0D7}</a:tableStyleId>
              </a:tblPr>
              <a:tblGrid>
                <a:gridCol w="3750623">
                  <a:extLst>
                    <a:ext uri="{9D8B030D-6E8A-4147-A177-3AD203B41FA5}">
                      <a16:colId xmlns:a16="http://schemas.microsoft.com/office/drawing/2014/main" val="20000"/>
                    </a:ext>
                  </a:extLst>
                </a:gridCol>
                <a:gridCol w="2270114">
                  <a:extLst>
                    <a:ext uri="{9D8B030D-6E8A-4147-A177-3AD203B41FA5}">
                      <a16:colId xmlns:a16="http://schemas.microsoft.com/office/drawing/2014/main" val="20001"/>
                    </a:ext>
                  </a:extLst>
                </a:gridCol>
                <a:gridCol w="5428534">
                  <a:extLst>
                    <a:ext uri="{9D8B030D-6E8A-4147-A177-3AD203B41FA5}">
                      <a16:colId xmlns:a16="http://schemas.microsoft.com/office/drawing/2014/main"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bl>
          </a:graphicData>
        </a:graphic>
      </p:graphicFrame>
      <p:grpSp>
        <p:nvGrpSpPr>
          <p:cNvPr id="6" name="Group 5">
            <a:extLst>
              <a:ext uri="{FF2B5EF4-FFF2-40B4-BE49-F238E27FC236}">
                <a16:creationId xmlns:a16="http://schemas.microsoft.com/office/drawing/2014/main" id="{3BA10866-0C4C-48A3-B40B-CC7ADD469AD3}"/>
              </a:ext>
            </a:extLst>
          </p:cNvPr>
          <p:cNvGrpSpPr/>
          <p:nvPr/>
        </p:nvGrpSpPr>
        <p:grpSpPr>
          <a:xfrm>
            <a:off x="119336" y="2619489"/>
            <a:ext cx="5986795" cy="3812942"/>
            <a:chOff x="407366" y="2483604"/>
            <a:chExt cx="11449272" cy="3812942"/>
          </a:xfrm>
        </p:grpSpPr>
        <p:sp>
          <p:nvSpPr>
            <p:cNvPr id="7" name="TextBox 6">
              <a:extLst>
                <a:ext uri="{FF2B5EF4-FFF2-40B4-BE49-F238E27FC236}">
                  <a16:creationId xmlns:a16="http://schemas.microsoft.com/office/drawing/2014/main" id="{C9A9187D-F039-484C-A89F-EE247F9FA99D}"/>
                </a:ext>
              </a:extLst>
            </p:cNvPr>
            <p:cNvSpPr txBox="1"/>
            <p:nvPr/>
          </p:nvSpPr>
          <p:spPr>
            <a:xfrm>
              <a:off x="407368" y="2972559"/>
              <a:ext cx="11449270" cy="332398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'ab'</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'ab'</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t>
              </a:r>
              <a:r>
                <a:rPr lang="en-IN" dirty="0" err="1">
                  <a:solidFill>
                    <a:srgbClr val="669900"/>
                  </a:solidFill>
                  <a:latin typeface="Liberation Mono"/>
                  <a:ea typeface="Verdana" panose="020B0604030504040204" pitchFamily="34" charset="0"/>
                </a:rPr>
                <a:t>abcd</a:t>
              </a:r>
              <a:r>
                <a:rPr lang="en-IN" dirty="0">
                  <a:solidFill>
                    <a:srgbClr val="669900"/>
                  </a:solidFill>
                  <a:latin typeface="Liberation Mono"/>
                  <a:ea typeface="Verdana" panose="020B0604030504040204" pitchFamily="34" charset="0"/>
                </a:rPr>
                <a:t>'</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IN"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'PAD_CHAR_TO_FULL_LENGTH';</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a:p>
              <a:pPr marL="285750" indent="-285750">
                <a:buFont typeface="Arial" panose="020B0604020202020204" pitchFamily="34" charset="0"/>
                <a:buChar char="•"/>
              </a:pPr>
              <a:endParaRPr lang="en-US" sz="800" dirty="0">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0C0"/>
                  </a:solidFill>
                  <a:latin typeface="Liberation Mono"/>
                  <a:ea typeface="Verdana" panose="020B0604030504040204" pitchFamily="34" charset="0"/>
                  <a:cs typeface="Arial" panose="020B0604020202020204" pitchFamily="34" charset="0"/>
                </a:rPr>
                <a:t>SET </a:t>
              </a:r>
              <a:r>
                <a:rPr lang="en-IN" dirty="0" err="1">
                  <a:solidFill>
                    <a:schemeClr val="accent5">
                      <a:lumMod val="75000"/>
                    </a:schemeClr>
                  </a:solidFill>
                  <a:latin typeface="Liberation Mono"/>
                  <a:ea typeface="Verdana" panose="020B0604030504040204" pitchFamily="34" charset="0"/>
                  <a:cs typeface="Arial" panose="020B0604020202020204" pitchFamily="34" charset="0"/>
                </a:rPr>
                <a:t>sql_mode</a:t>
              </a:r>
              <a:r>
                <a:rPr lang="en-IN" dirty="0">
                  <a:solidFill>
                    <a:schemeClr val="accent5">
                      <a:lumMod val="75000"/>
                    </a:schemeClr>
                  </a:solidFill>
                  <a:latin typeface="Liberation Mono"/>
                  <a:ea typeface="Verdana" panose="020B0604030504040204" pitchFamily="34" charset="0"/>
                  <a:cs typeface="Arial" panose="020B0604020202020204" pitchFamily="34" charset="0"/>
                </a:rPr>
                <a:t> </a:t>
              </a:r>
              <a:r>
                <a:rPr lang="en-IN" dirty="0">
                  <a:solidFill>
                    <a:schemeClr val="accent5">
                      <a:lumMod val="75000"/>
                    </a:schemeClr>
                  </a:solidFill>
                  <a:latin typeface="Liberation Mono"/>
                </a:rPr>
                <a:t>=</a:t>
              </a:r>
              <a:r>
                <a:rPr lang="en-IN" dirty="0">
                  <a:solidFill>
                    <a:schemeClr val="tx1">
                      <a:lumMod val="85000"/>
                      <a:lumOff val="15000"/>
                    </a:schemeClr>
                  </a:solidFill>
                  <a:latin typeface="Liberation Mono"/>
                  <a:ea typeface="Verdana" panose="020B0604030504040204" pitchFamily="34" charset="0"/>
                  <a:cs typeface="Arial" panose="020B0604020202020204" pitchFamily="34" charset="0"/>
                </a:rPr>
                <a:t> '';</a:t>
              </a:r>
            </a:p>
            <a:p>
              <a:pPr marL="285750" indent="-285750">
                <a:buFont typeface="Arial" panose="020B0604020202020204" pitchFamily="34" charset="0"/>
                <a:buChar char="•"/>
              </a:pPr>
              <a:endParaRPr lang="en-IN" sz="800" dirty="0">
                <a:solidFill>
                  <a:schemeClr val="tx1">
                    <a:lumMod val="85000"/>
                    <a:lumOff val="15000"/>
                  </a:schemeClr>
                </a:solidFill>
                <a:latin typeface="Liberation Mono"/>
                <a:ea typeface="Verdana" panose="020B060403050404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ea typeface="Verdana" panose="020B0604030504040204" pitchFamily="34" charset="0"/>
                </a:rPr>
                <a:t>SELECT</a:t>
              </a:r>
              <a:r>
                <a:rPr lang="en-US" dirty="0">
                  <a:latin typeface="Liberation Mono"/>
                  <a:ea typeface="Verdana" panose="020B0604030504040204" pitchFamily="34" charset="0"/>
                  <a:cs typeface="Arial" panose="020B0604020202020204" pitchFamily="34" charset="0"/>
                </a:rPr>
                <a:t> x1,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(x1), x2, </a:t>
              </a:r>
              <a:r>
                <a:rPr lang="en-US" dirty="0">
                  <a:solidFill>
                    <a:srgbClr val="3F6971"/>
                  </a:solidFill>
                  <a:latin typeface="Liberation Mono"/>
                </a:rPr>
                <a:t>LENGTH</a:t>
              </a:r>
              <a:r>
                <a:rPr lang="en-US" dirty="0">
                  <a:latin typeface="Liberation Mono"/>
                  <a:ea typeface="Verdana" panose="020B0604030504040204" pitchFamily="34" charset="0"/>
                  <a:cs typeface="Arial" panose="020B0604020202020204" pitchFamily="34" charset="0"/>
                </a:rPr>
                <a:t>(x2) </a:t>
              </a:r>
              <a:r>
                <a:rPr lang="en-US" dirty="0">
                  <a:solidFill>
                    <a:srgbClr val="0077AA"/>
                  </a:solidFill>
                  <a:latin typeface="Liberation Mono"/>
                  <a:ea typeface="Verdana" panose="020B0604030504040204" pitchFamily="34" charset="0"/>
                </a:rPr>
                <a:t>FROM</a:t>
              </a:r>
              <a:r>
                <a:rPr lang="en-US" dirty="0">
                  <a:latin typeface="Liberation Mono"/>
                  <a:ea typeface="Verdana" panose="020B0604030504040204" pitchFamily="34" charset="0"/>
                  <a:cs typeface="Arial" panose="020B0604020202020204" pitchFamily="34" charset="0"/>
                </a:rPr>
                <a:t> x;</a:t>
              </a:r>
            </a:p>
          </p:txBody>
        </p:sp>
        <p:sp>
          <p:nvSpPr>
            <p:cNvPr id="8" name="Rectangle 7">
              <a:extLst>
                <a:ext uri="{FF2B5EF4-FFF2-40B4-BE49-F238E27FC236}">
                  <a16:creationId xmlns:a16="http://schemas.microsoft.com/office/drawing/2014/main" id="{55328186-23CC-47A1-98EE-9E406494D00F}"/>
                </a:ext>
              </a:extLst>
            </p:cNvPr>
            <p:cNvSpPr/>
            <p:nvPr/>
          </p:nvSpPr>
          <p:spPr>
            <a:xfrm>
              <a:off x="407366" y="2483604"/>
              <a:ext cx="2467207" cy="369332"/>
            </a:xfrm>
            <a:prstGeom prst="rect">
              <a:avLst/>
            </a:prstGeom>
          </p:spPr>
          <p:txBody>
            <a:bodyPr wrap="square">
              <a:spAutoFit/>
            </a:bodyPr>
            <a:lstStyle/>
            <a:p>
              <a:r>
                <a:rPr lang="en-IN" dirty="0">
                  <a:solidFill>
                    <a:schemeClr val="tx2"/>
                  </a:solidFill>
                  <a:latin typeface="Arial" panose="020B0604020202020204" pitchFamily="34" charset="0"/>
                  <a:cs typeface="Arial" panose="020B0604020202020204" pitchFamily="34" charset="0"/>
                </a:rPr>
                <a:t>Try Out</a:t>
              </a:r>
            </a:p>
          </p:txBody>
        </p:sp>
      </p:grpSp>
      <p:sp>
        <p:nvSpPr>
          <p:cNvPr id="9" name="TextBox 8">
            <a:extLst>
              <a:ext uri="{FF2B5EF4-FFF2-40B4-BE49-F238E27FC236}">
                <a16:creationId xmlns:a16="http://schemas.microsoft.com/office/drawing/2014/main" id="{DE611490-F9AA-433E-9E68-9AAF7CB4899C}"/>
              </a:ext>
            </a:extLst>
          </p:cNvPr>
          <p:cNvSpPr txBox="1"/>
          <p:nvPr/>
        </p:nvSpPr>
        <p:spPr>
          <a:xfrm>
            <a:off x="5663953" y="2285787"/>
            <a:ext cx="6253514" cy="738664"/>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accent5">
                    <a:lumMod val="75000"/>
                  </a:schemeClr>
                </a:solidFill>
                <a:latin typeface="Arial" panose="020B0604020202020204" pitchFamily="34" charset="0"/>
                <a:cs typeface="Arial" panose="020B0604020202020204" pitchFamily="34" charset="0"/>
              </a:rPr>
              <a:t>In CHAR, if a table contains value 'a', an attempt to store 'a ' causes a duplicate-key error.</a:t>
            </a:r>
          </a:p>
        </p:txBody>
      </p:sp>
      <p:cxnSp>
        <p:nvCxnSpPr>
          <p:cNvPr id="11" name="Straight Connector 10">
            <a:extLst>
              <a:ext uri="{FF2B5EF4-FFF2-40B4-BE49-F238E27FC236}">
                <a16:creationId xmlns:a16="http://schemas.microsoft.com/office/drawing/2014/main" id="{0F0CF518-F3B6-48FC-8205-DE520DA50474}"/>
              </a:ext>
            </a:extLst>
          </p:cNvPr>
          <p:cNvCxnSpPr/>
          <p:nvPr/>
        </p:nvCxnSpPr>
        <p:spPr>
          <a:xfrm>
            <a:off x="5591944" y="2069763"/>
            <a:ext cx="0" cy="459959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8F9865-BD77-4090-9C88-BCFC65A38614}"/>
              </a:ext>
            </a:extLst>
          </p:cNvPr>
          <p:cNvSpPr txBox="1"/>
          <p:nvPr/>
        </p:nvSpPr>
        <p:spPr>
          <a:xfrm>
            <a:off x="6071818" y="3390672"/>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latin typeface="Liberation Mono"/>
                <a:ea typeface="Verdana" panose="020B0604030504040204" pitchFamily="34" charset="0"/>
              </a:rPr>
              <a:t>,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sp>
        <p:nvSpPr>
          <p:cNvPr id="14" name="TextBox 13">
            <a:extLst>
              <a:ext uri="{FF2B5EF4-FFF2-40B4-BE49-F238E27FC236}">
                <a16:creationId xmlns:a16="http://schemas.microsoft.com/office/drawing/2014/main" id="{82F88ECD-26D4-4310-962E-8A746600593B}"/>
              </a:ext>
            </a:extLst>
          </p:cNvPr>
          <p:cNvSpPr txBox="1"/>
          <p:nvPr/>
        </p:nvSpPr>
        <p:spPr>
          <a:xfrm>
            <a:off x="6071818" y="4758824"/>
            <a:ext cx="609372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rPr>
              <a:t>CREATE</a:t>
            </a:r>
            <a:r>
              <a:rPr lang="en-IN" dirty="0">
                <a:latin typeface="Liberation Mono"/>
                <a:ea typeface="Verdana" panose="020B0604030504040204" pitchFamily="34" charset="0"/>
              </a:rPr>
              <a:t> </a:t>
            </a:r>
            <a:r>
              <a:rPr lang="en-IN" dirty="0">
                <a:solidFill>
                  <a:srgbClr val="0077AA"/>
                </a:solidFill>
                <a:latin typeface="Liberation Mono"/>
                <a:ea typeface="Verdana" panose="020B0604030504040204" pitchFamily="34" charset="0"/>
              </a:rPr>
              <a:t>TABLE</a:t>
            </a:r>
            <a:r>
              <a:rPr lang="en-IN" dirty="0">
                <a:latin typeface="Liberation Mono"/>
                <a:ea typeface="Verdana" panose="020B0604030504040204" pitchFamily="34" charset="0"/>
              </a:rPr>
              <a:t> x </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x1 </a:t>
            </a:r>
            <a:r>
              <a:rPr lang="en-IN" dirty="0">
                <a:solidFill>
                  <a:srgbClr val="834689"/>
                </a:solidFill>
                <a:latin typeface="Liberation Mono"/>
                <a:ea typeface="Verdana" panose="020B0604030504040204" pitchFamily="34" charset="0"/>
              </a:rPr>
              <a:t>CHAR</a:t>
            </a:r>
            <a:r>
              <a:rPr lang="en-IN" dirty="0">
                <a:latin typeface="Liberation Mono"/>
                <a:ea typeface="Verdana" panose="020B0604030504040204" pitchFamily="34" charset="0"/>
              </a:rPr>
              <a:t>(4), x2 </a:t>
            </a:r>
            <a:r>
              <a:rPr lang="en-IN" dirty="0">
                <a:solidFill>
                  <a:srgbClr val="834689"/>
                </a:solidFill>
                <a:latin typeface="Liberation Mono"/>
                <a:ea typeface="Verdana" panose="020B0604030504040204" pitchFamily="34" charset="0"/>
              </a:rPr>
              <a:t>VARCHAR</a:t>
            </a:r>
            <a:r>
              <a:rPr lang="en-IN" dirty="0">
                <a:latin typeface="Liberation Mono"/>
                <a:ea typeface="Verdana" panose="020B0604030504040204" pitchFamily="34" charset="0"/>
              </a:rPr>
              <a:t>(4) </a:t>
            </a:r>
            <a:r>
              <a:rPr lang="en-IN" dirty="0">
                <a:solidFill>
                  <a:srgbClr val="C00000"/>
                </a:solidFill>
                <a:latin typeface="Liberation Mono"/>
                <a:cs typeface="Arial" panose="020B0604020202020204" pitchFamily="34" charset="0"/>
              </a:rPr>
              <a:t>PRIMARY</a:t>
            </a:r>
            <a:r>
              <a:rPr lang="en-IN" dirty="0">
                <a:latin typeface="Liberation Mono"/>
                <a:ea typeface="Verdana" panose="020B060403050404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ea typeface="Verdana" panose="020B0604030504040204" pitchFamily="34" charset="0"/>
              </a:rPr>
              <a:t>)</a:t>
            </a:r>
            <a:r>
              <a:rPr lang="en-IN" dirty="0">
                <a:latin typeface="Liberation Mono"/>
                <a:ea typeface="Verdana" panose="020B0604030504040204" pitchFamily="34" charset="0"/>
              </a:rPr>
              <a:t>;</a:t>
            </a:r>
          </a:p>
          <a:p>
            <a:pPr marL="285750" indent="-285750">
              <a:buFont typeface="Arial" panose="020B0604020202020204" pitchFamily="34" charset="0"/>
              <a:buChar char="•"/>
            </a:pPr>
            <a:endParaRPr lang="en-IN" sz="800" dirty="0">
              <a:latin typeface="Liberation Mono"/>
              <a:ea typeface="Verdana" panose="020B0604030504040204" pitchFamily="34" charset="0"/>
            </a:endParaRP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ea typeface="Verdana" panose="020B0604030504040204" pitchFamily="34" charset="0"/>
                <a:cs typeface="Arial" panose="020B0604020202020204" pitchFamily="34" charset="0"/>
              </a:rPr>
              <a:t>INSERT</a:t>
            </a:r>
            <a:r>
              <a:rPr lang="en-IN" dirty="0">
                <a:latin typeface="Liberation Mono"/>
                <a:ea typeface="Verdana" panose="020B0604030504040204" pitchFamily="34" charset="0"/>
                <a:cs typeface="Arial" panose="020B0604020202020204" pitchFamily="34" charset="0"/>
              </a:rPr>
              <a:t> </a:t>
            </a:r>
            <a:r>
              <a:rPr lang="en-IN" dirty="0">
                <a:solidFill>
                  <a:srgbClr val="0077AA"/>
                </a:solidFill>
                <a:latin typeface="Liberation Mono"/>
                <a:ea typeface="Verdana" panose="020B0604030504040204" pitchFamily="34" charset="0"/>
                <a:cs typeface="Arial" panose="020B0604020202020204" pitchFamily="34" charset="0"/>
              </a:rPr>
              <a:t>INTO</a:t>
            </a:r>
            <a:r>
              <a:rPr lang="en-IN" dirty="0">
                <a:latin typeface="Liberation Mono"/>
                <a:ea typeface="Verdana" panose="020B0604030504040204" pitchFamily="34" charset="0"/>
                <a:cs typeface="Arial" panose="020B0604020202020204" pitchFamily="34" charset="0"/>
              </a:rPr>
              <a:t> x </a:t>
            </a:r>
            <a:r>
              <a:rPr lang="en-IN" dirty="0">
                <a:solidFill>
                  <a:srgbClr val="0077AA"/>
                </a:solidFill>
                <a:latin typeface="Liberation Mono"/>
                <a:ea typeface="Verdana" panose="020B0604030504040204" pitchFamily="34" charset="0"/>
                <a:cs typeface="Arial" panose="020B0604020202020204" pitchFamily="34" charset="0"/>
              </a:rPr>
              <a:t>VALUE</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solidFill>
                  <a:srgbClr val="669900"/>
                </a:solidFill>
                <a:latin typeface="Liberation Mono"/>
                <a:ea typeface="Verdana" panose="020B0604030504040204" pitchFamily="34" charset="0"/>
              </a:rPr>
              <a:t>'a '</a:t>
            </a:r>
            <a:r>
              <a:rPr lang="en-IN" dirty="0">
                <a:latin typeface="Liberation Mono"/>
                <a:ea typeface="Verdana" panose="020B0604030504040204" pitchFamily="34" charset="0"/>
                <a:cs typeface="Arial" panose="020B0604020202020204" pitchFamily="34" charset="0"/>
              </a:rPr>
              <a:t>, </a:t>
            </a:r>
            <a:r>
              <a:rPr lang="en-IN" dirty="0">
                <a:solidFill>
                  <a:srgbClr val="669900"/>
                </a:solidFill>
                <a:latin typeface="Liberation Mono"/>
                <a:ea typeface="Verdana" panose="020B0604030504040204" pitchFamily="34" charset="0"/>
              </a:rPr>
              <a:t>'a '</a:t>
            </a:r>
            <a:r>
              <a:rPr lang="en-IN" dirty="0">
                <a:solidFill>
                  <a:schemeClr val="bg1">
                    <a:lumMod val="65000"/>
                  </a:schemeClr>
                </a:solidFill>
                <a:latin typeface="Liberation Mono"/>
                <a:ea typeface="Verdana" panose="020B0604030504040204" pitchFamily="34" charset="0"/>
                <a:cs typeface="Arial" panose="020B0604020202020204" pitchFamily="34" charset="0"/>
              </a:rPr>
              <a:t>)</a:t>
            </a:r>
            <a:r>
              <a:rPr lang="en-IN" dirty="0">
                <a:latin typeface="Liberation Mono"/>
                <a:ea typeface="Verdana" panose="020B0604030504040204" pitchFamily="34" charset="0"/>
                <a:cs typeface="Arial" panose="020B0604020202020204" pitchFamily="34" charset="0"/>
              </a:rPr>
              <a:t>;</a:t>
            </a:r>
          </a:p>
        </p:txBody>
      </p:sp>
      <p:cxnSp>
        <p:nvCxnSpPr>
          <p:cNvPr id="16" name="Straight Connector 15">
            <a:extLst>
              <a:ext uri="{FF2B5EF4-FFF2-40B4-BE49-F238E27FC236}">
                <a16:creationId xmlns:a16="http://schemas.microsoft.com/office/drawing/2014/main" id="{B0505020-0953-4175-B1C6-7DD3CED3C409}"/>
              </a:ext>
            </a:extLst>
          </p:cNvPr>
          <p:cNvCxnSpPr>
            <a:cxnSpLocks/>
          </p:cNvCxnSpPr>
          <p:nvPr/>
        </p:nvCxnSpPr>
        <p:spPr>
          <a:xfrm>
            <a:off x="5591944" y="4581128"/>
            <a:ext cx="64087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12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nvGraphicFramePr>
        <p:xfrm>
          <a:off x="407368" y="764704"/>
          <a:ext cx="11449272" cy="3962400"/>
        </p:xfrm>
        <a:graphic>
          <a:graphicData uri="http://schemas.openxmlformats.org/drawingml/2006/table">
            <a:tbl>
              <a:tblPr firstRow="1" bandRow="1">
                <a:tableStyleId>{7E9639D4-E3E2-4D34-9284-5A2195B3D0D7}</a:tableStyleId>
              </a:tblPr>
              <a:tblGrid>
                <a:gridCol w="4403566">
                  <a:extLst>
                    <a:ext uri="{9D8B030D-6E8A-4147-A177-3AD203B41FA5}">
                      <a16:colId xmlns:a16="http://schemas.microsoft.com/office/drawing/2014/main" val="20000"/>
                    </a:ext>
                  </a:extLst>
                </a:gridCol>
                <a:gridCol w="954106">
                  <a:extLst>
                    <a:ext uri="{9D8B030D-6E8A-4147-A177-3AD203B41FA5}">
                      <a16:colId xmlns:a16="http://schemas.microsoft.com/office/drawing/2014/main" val="20001"/>
                    </a:ext>
                  </a:extLst>
                </a:gridCol>
                <a:gridCol w="6091600">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TINYINT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 -128 to +127 </a:t>
                      </a:r>
                      <a:r>
                        <a:rPr kumimoji="0" lang="en-IN" sz="1600" b="1" i="0" kern="1200" dirty="0">
                          <a:solidFill>
                            <a:schemeClr val="tx1"/>
                          </a:solidFill>
                          <a:effectLst/>
                          <a:latin typeface="Arial" panose="020B0604020202020204" pitchFamily="34" charset="0"/>
                          <a:ea typeface="+mn-ea"/>
                          <a:cs typeface="Arial" panose="020B0604020202020204" pitchFamily="34" charset="0"/>
                        </a:rPr>
                        <a:t>(</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255)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SMALLINT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2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-32768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32767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65535)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MEDIUMINT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3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-8388608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8388607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16777215)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INT, INTEGER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US" sz="1600" dirty="0">
                          <a:latin typeface="Arial" panose="020B0604020202020204" pitchFamily="34" charset="0"/>
                          <a:cs typeface="Arial" panose="020B0604020202020204" pitchFamily="34" charset="0"/>
                        </a:rPr>
                        <a:t>-2147483648</a:t>
                      </a:r>
                      <a:r>
                        <a:rPr lang="en-US" sz="1600" b="0" i="0" kern="1200" dirty="0">
                          <a:solidFill>
                            <a:schemeClr val="tx1"/>
                          </a:solidFill>
                          <a:effectLst/>
                          <a:latin typeface="Arial" panose="020B0604020202020204" pitchFamily="34" charset="0"/>
                          <a:ea typeface="+mn-ea"/>
                          <a:cs typeface="Arial" panose="020B0604020202020204" pitchFamily="34" charset="0"/>
                        </a:rPr>
                        <a:t> to </a:t>
                      </a:r>
                      <a:r>
                        <a:rPr lang="en-US" sz="1600" dirty="0">
                          <a:latin typeface="Arial" panose="020B0604020202020204" pitchFamily="34" charset="0"/>
                          <a:cs typeface="Arial" panose="020B0604020202020204" pitchFamily="34" charset="0"/>
                        </a:rPr>
                        <a:t>2147483647</a:t>
                      </a:r>
                      <a:r>
                        <a:rPr lang="en-US" sz="1600" b="0" i="0" kern="1200" dirty="0">
                          <a:solidFill>
                            <a:schemeClr val="tx1"/>
                          </a:solidFill>
                          <a:effectLst/>
                          <a:latin typeface="Arial" panose="020B0604020202020204" pitchFamily="34" charset="0"/>
                          <a:ea typeface="+mn-ea"/>
                          <a:cs typeface="Arial" panose="020B0604020202020204" pitchFamily="34" charset="0"/>
                        </a:rPr>
                        <a:t>. </a:t>
                      </a:r>
                      <a:r>
                        <a:rPr lang="en-US" sz="1600" b="1" i="0" kern="1200" dirty="0">
                          <a:solidFill>
                            <a:schemeClr val="tx1"/>
                          </a:solidFill>
                          <a:effectLst/>
                          <a:latin typeface="Arial" panose="020B0604020202020204" pitchFamily="34" charset="0"/>
                          <a:ea typeface="+mn-ea"/>
                          <a:cs typeface="Arial" panose="020B0604020202020204" pitchFamily="34" charset="0"/>
                        </a:rPr>
                        <a:t>(The unsigned range is </a:t>
                      </a:r>
                      <a:r>
                        <a:rPr lang="en-US" sz="1600" b="1" dirty="0">
                          <a:latin typeface="Arial" panose="020B0604020202020204" pitchFamily="34" charset="0"/>
                          <a:cs typeface="Arial" panose="020B0604020202020204" pitchFamily="34" charset="0"/>
                        </a:rPr>
                        <a:t>0</a:t>
                      </a:r>
                      <a:r>
                        <a:rPr lang="en-US" sz="1600" b="1" i="0" kern="1200" dirty="0">
                          <a:solidFill>
                            <a:schemeClr val="tx1"/>
                          </a:solidFill>
                          <a:effectLst/>
                          <a:latin typeface="Arial" panose="020B0604020202020204" pitchFamily="34" charset="0"/>
                          <a:ea typeface="+mn-ea"/>
                          <a:cs typeface="Arial" panose="020B0604020202020204" pitchFamily="34" charset="0"/>
                        </a:rPr>
                        <a:t> to </a:t>
                      </a:r>
                      <a:r>
                        <a:rPr lang="en-US" sz="1600" b="1" dirty="0">
                          <a:latin typeface="Arial" panose="020B0604020202020204" pitchFamily="34" charset="0"/>
                          <a:cs typeface="Arial" panose="020B0604020202020204" pitchFamily="34" charset="0"/>
                        </a:rPr>
                        <a:t>4294967295)</a:t>
                      </a:r>
                      <a:r>
                        <a:rPr lang="en-US" sz="1600" b="1" i="0" kern="1200" dirty="0">
                          <a:solidFill>
                            <a:schemeClr val="tx1"/>
                          </a:solidFill>
                          <a:effectLst/>
                          <a:latin typeface="Arial" panose="020B0604020202020204" pitchFamily="34" charset="0"/>
                          <a:ea typeface="+mn-ea"/>
                          <a:cs typeface="Arial" panose="020B0604020202020204" pitchFamily="34" charset="0"/>
                        </a:rPr>
                        <a:t>.</a:t>
                      </a:r>
                      <a:endParaRPr lang="en-IN" sz="16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BIGINT [(</a:t>
                      </a:r>
                      <a:r>
                        <a:rPr lang="en-IN" sz="1600" dirty="0">
                          <a:solidFill>
                            <a:srgbClr val="FF0000"/>
                          </a:solidFill>
                          <a:latin typeface="Arial" panose="020B0604020202020204" pitchFamily="34" charset="0"/>
                          <a:cs typeface="Arial" panose="020B0604020202020204" pitchFamily="34" charset="0"/>
                        </a:rPr>
                        <a:t>length</a:t>
                      </a:r>
                      <a:r>
                        <a:rPr lang="en-IN" sz="1600" dirty="0">
                          <a:solidFill>
                            <a:schemeClr val="tx1"/>
                          </a:solidFill>
                          <a:latin typeface="Arial" panose="020B0604020202020204" pitchFamily="34" charset="0"/>
                          <a:cs typeface="Arial" panose="020B0604020202020204" pitchFamily="34" charset="0"/>
                        </a:rPr>
                        <a:t>)]</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FLOAT [(length[,decimals])]  </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4 bytes</a:t>
                      </a: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FLOAT(255,30)</a:t>
                      </a: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DOUBLE [PRECISION] [(length[,decimals])], </a:t>
                      </a:r>
                    </a:p>
                    <a:p>
                      <a:r>
                        <a:rPr lang="en-IN" sz="1600" dirty="0">
                          <a:solidFill>
                            <a:schemeClr val="tx1"/>
                          </a:solidFill>
                          <a:latin typeface="Arial" panose="020B0604020202020204" pitchFamily="34" charset="0"/>
                          <a:cs typeface="Arial" panose="020B0604020202020204" pitchFamily="34" charset="0"/>
                        </a:rPr>
                        <a:t>REAL [(length[,decimals])]</a:t>
                      </a:r>
                    </a:p>
                  </a:txBody>
                  <a:tcPr marL="91428" marR="91428" anchor="ctr">
                    <a:solidFill>
                      <a:schemeClr val="bg1"/>
                    </a:solidFill>
                  </a:tcPr>
                </a:tc>
                <a:tc>
                  <a:txBody>
                    <a:bodyPr/>
                    <a:lstStyle/>
                    <a:p>
                      <a:r>
                        <a:rPr lang="en-IN" sz="1600" dirty="0">
                          <a:solidFill>
                            <a:schemeClr val="tx1"/>
                          </a:solidFill>
                          <a:latin typeface="Arial" panose="020B0604020202020204" pitchFamily="34" charset="0"/>
                          <a:cs typeface="Arial" panose="020B0604020202020204" pitchFamily="34" charset="0"/>
                        </a:rPr>
                        <a:t>8 bytes</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tx1"/>
                          </a:solidFill>
                          <a:latin typeface="Arial" panose="020B0604020202020204" pitchFamily="34" charset="0"/>
                          <a:cs typeface="Arial" panose="020B0604020202020204" pitchFamily="34" charset="0"/>
                        </a:rPr>
                        <a:t>REAL</a:t>
                      </a:r>
                      <a:r>
                        <a:rPr lang="en-IN" sz="1600" b="1" dirty="0">
                          <a:solidFill>
                            <a:schemeClr val="tx1"/>
                          </a:solidFill>
                          <a:latin typeface="Arial" panose="020B0604020202020204" pitchFamily="34" charset="0"/>
                          <a:cs typeface="Arial" panose="020B0604020202020204" pitchFamily="34" charset="0"/>
                        </a:rPr>
                        <a:t>(255,30) / </a:t>
                      </a:r>
                      <a:r>
                        <a:rPr lang="en-US" sz="1600" b="1" dirty="0">
                          <a:solidFill>
                            <a:schemeClr val="tx1"/>
                          </a:solidFill>
                          <a:latin typeface="Arial" panose="020B0604020202020204" pitchFamily="34" charset="0"/>
                          <a:cs typeface="Arial" panose="020B0604020202020204" pitchFamily="34" charset="0"/>
                        </a:rPr>
                        <a:t>DOUBLE</a:t>
                      </a:r>
                      <a:r>
                        <a:rPr lang="en-IN" sz="1600" b="1" dirty="0">
                          <a:solidFill>
                            <a:schemeClr val="tx1"/>
                          </a:solidFill>
                          <a:latin typeface="Arial" panose="020B0604020202020204" pitchFamily="34" charset="0"/>
                          <a:cs typeface="Arial" panose="020B0604020202020204" pitchFamily="34" charset="0"/>
                        </a:rPr>
                        <a:t>(255,30)</a:t>
                      </a:r>
                    </a:p>
                    <a:p>
                      <a:r>
                        <a:rPr lang="en-US" sz="1600" dirty="0">
                          <a:solidFill>
                            <a:schemeClr val="tx1"/>
                          </a:solidFill>
                          <a:latin typeface="Arial" panose="020B0604020202020204" pitchFamily="34" charset="0"/>
                          <a:cs typeface="Arial" panose="020B0604020202020204" pitchFamily="34" charset="0"/>
                        </a:rPr>
                        <a:t>REAL will get converted to DOUBLE</a:t>
                      </a:r>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r h="370840">
                <a:tc>
                  <a:txBody>
                    <a:bodyPr/>
                    <a:lstStyle/>
                    <a:p>
                      <a:r>
                        <a:rPr lang="en-IN" sz="1600" dirty="0">
                          <a:solidFill>
                            <a:schemeClr val="tx1"/>
                          </a:solidFill>
                          <a:latin typeface="Arial" panose="020B0604020202020204" pitchFamily="34" charset="0"/>
                          <a:cs typeface="Arial" panose="020B0604020202020204" pitchFamily="34" charset="0"/>
                        </a:rPr>
                        <a:t>DECIMAL [(length[,decimals])], </a:t>
                      </a:r>
                    </a:p>
                    <a:p>
                      <a:r>
                        <a:rPr lang="en-IN" sz="1600" dirty="0">
                          <a:solidFill>
                            <a:schemeClr val="tx1"/>
                          </a:solidFill>
                          <a:latin typeface="Arial" panose="020B0604020202020204" pitchFamily="34" charset="0"/>
                          <a:cs typeface="Arial" panose="020B0604020202020204" pitchFamily="34" charset="0"/>
                        </a:rPr>
                        <a:t>NUMERIC [(length[,decimals])]</a:t>
                      </a:r>
                    </a:p>
                  </a:txBody>
                  <a:tcPr marL="91428" marR="91428" anchor="ctr">
                    <a:solidFill>
                      <a:schemeClr val="bg1"/>
                    </a:solidFill>
                  </a:tcPr>
                </a:tc>
                <a:tc>
                  <a:txBody>
                    <a:bodyPr/>
                    <a:lstStyle/>
                    <a:p>
                      <a:endParaRPr lang="en-IN" sz="16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r>
                        <a:rPr lang="en-IN" sz="1600" b="1" dirty="0">
                          <a:solidFill>
                            <a:schemeClr val="tx1"/>
                          </a:solidFill>
                          <a:latin typeface="Arial" panose="020B0604020202020204" pitchFamily="34" charset="0"/>
                          <a:cs typeface="Arial" panose="020B0604020202020204" pitchFamily="34" charset="0"/>
                        </a:rPr>
                        <a:t>DECIMAL(65,30) / NUMERIC(65,30)</a:t>
                      </a:r>
                    </a:p>
                    <a:p>
                      <a:r>
                        <a:rPr lang="en-IN" sz="1600" dirty="0">
                          <a:solidFill>
                            <a:schemeClr val="tx1"/>
                          </a:solidFill>
                          <a:latin typeface="Arial" panose="020B0604020202020204" pitchFamily="34" charset="0"/>
                          <a:cs typeface="Arial" panose="020B0604020202020204" pitchFamily="34" charset="0"/>
                        </a:rPr>
                        <a:t>NUMERIC will get converted in DECIMAL</a:t>
                      </a:r>
                    </a:p>
                  </a:txBody>
                  <a:tcPr marL="91428" marR="91428" anchor="ctr">
                    <a:solidFill>
                      <a:schemeClr val="bg1"/>
                    </a:solidFill>
                  </a:tcPr>
                </a:tc>
                <a:extLst>
                  <a:ext uri="{0D108BD9-81ED-4DB2-BD59-A6C34878D82A}">
                    <a16:rowId xmlns:a16="http://schemas.microsoft.com/office/drawing/2014/main" val="10007"/>
                  </a:ext>
                </a:extLst>
              </a:tr>
            </a:tbl>
          </a:graphicData>
        </a:graphic>
      </p:graphicFrame>
      <p:sp>
        <p:nvSpPr>
          <p:cNvPr id="3" name="Rectangle 2"/>
          <p:cNvSpPr/>
          <p:nvPr/>
        </p:nvSpPr>
        <p:spPr>
          <a:xfrm>
            <a:off x="411780" y="4917509"/>
            <a:ext cx="11444861" cy="400110"/>
          </a:xfrm>
          <a:prstGeom prst="rect">
            <a:avLst/>
          </a:prstGeom>
          <a:solidFill>
            <a:schemeClr val="bg2"/>
          </a:solidFill>
        </p:spPr>
        <p:txBody>
          <a:bodyPr wrap="square">
            <a:spAutoFit/>
          </a:bodyPr>
          <a:lstStyle/>
          <a:p>
            <a:r>
              <a:rPr lang="en-IN" sz="2000" dirty="0">
                <a:solidFill>
                  <a:srgbClr val="0070C0"/>
                </a:solidFill>
                <a:latin typeface="Palatino Linotype" panose="02040502050505030304" pitchFamily="18" charset="0"/>
                <a:cs typeface="Segoe UI Light" panose="020B0502040204020203" pitchFamily="34" charset="0"/>
              </a:rPr>
              <a:t> For: float(M,D), double(M,D) or decimal(M,D), M must be &gt;= D</a:t>
            </a:r>
          </a:p>
        </p:txBody>
      </p:sp>
      <p:sp>
        <p:nvSpPr>
          <p:cNvPr id="6" name="TextBox 5"/>
          <p:cNvSpPr txBox="1"/>
          <p:nvPr/>
        </p:nvSpPr>
        <p:spPr>
          <a:xfrm>
            <a:off x="375990" y="6307137"/>
            <a:ext cx="5616624" cy="400110"/>
          </a:xfrm>
          <a:prstGeom prst="rect">
            <a:avLst/>
          </a:prstGeom>
          <a:noFill/>
        </p:spPr>
        <p:txBody>
          <a:bodyPr wrap="square" rtlCol="0">
            <a:spAutoFit/>
          </a:bodyPr>
          <a:lstStyle/>
          <a:p>
            <a:r>
              <a:rPr lang="en-IN" sz="2000" b="1" dirty="0">
                <a:latin typeface="Palatino Linotype" panose="02040502050505030304" pitchFamily="18" charset="0"/>
              </a:rPr>
              <a:t>UNSIGNED</a:t>
            </a:r>
            <a:r>
              <a:rPr lang="en-IN" sz="2000" dirty="0">
                <a:latin typeface="Palatino Linotype" panose="02040502050505030304" pitchFamily="18" charset="0"/>
              </a:rPr>
              <a:t> prohibits negative values.</a:t>
            </a:r>
          </a:p>
        </p:txBody>
      </p:sp>
      <p:sp>
        <p:nvSpPr>
          <p:cNvPr id="7" name="Rectangle 6">
            <a:extLst>
              <a:ext uri="{FF2B5EF4-FFF2-40B4-BE49-F238E27FC236}">
                <a16:creationId xmlns:a16="http://schemas.microsoft.com/office/drawing/2014/main" id="{CC46B81B-104B-4F7C-B3F5-CAC173C4CCDB}"/>
              </a:ext>
            </a:extLst>
          </p:cNvPr>
          <p:cNvSpPr/>
          <p:nvPr/>
        </p:nvSpPr>
        <p:spPr>
          <a:xfrm>
            <a:off x="407368" y="5517232"/>
            <a:ext cx="11449272" cy="646331"/>
          </a:xfrm>
          <a:prstGeom prst="rect">
            <a:avLst/>
          </a:prstGeom>
        </p:spPr>
        <p:txBody>
          <a:bodyPr wrap="square">
            <a:spAutoFit/>
          </a:bodyPr>
          <a:lstStyle/>
          <a:p>
            <a:r>
              <a:rPr lang="en-IN" dirty="0">
                <a:solidFill>
                  <a:schemeClr val="accent5">
                    <a:lumMod val="50000"/>
                  </a:schemeClr>
                </a:solidFill>
                <a:latin typeface="Palatino Linotype" panose="02040502050505030304" pitchFamily="18" charset="0"/>
              </a:rPr>
              <a:t>Here, </a:t>
            </a:r>
            <a:r>
              <a:rPr lang="en-IN" b="1" dirty="0">
                <a:solidFill>
                  <a:schemeClr val="accent5">
                    <a:lumMod val="50000"/>
                  </a:schemeClr>
                </a:solidFill>
                <a:latin typeface="Palatino Linotype" panose="02040502050505030304" pitchFamily="18" charset="0"/>
              </a:rPr>
              <a:t>(M,D)</a:t>
            </a:r>
            <a:r>
              <a:rPr lang="en-IN" dirty="0">
                <a:solidFill>
                  <a:schemeClr val="accent5">
                    <a:lumMod val="50000"/>
                  </a:schemeClr>
                </a:solidFill>
                <a:latin typeface="Palatino Linotype" panose="02040502050505030304" pitchFamily="18" charset="0"/>
              </a:rPr>
              <a:t> means than values can be stored with up to </a:t>
            </a:r>
            <a:r>
              <a:rPr lang="en-IN" b="1" i="1" dirty="0">
                <a:solidFill>
                  <a:schemeClr val="accent5">
                    <a:lumMod val="50000"/>
                  </a:schemeClr>
                </a:solidFill>
                <a:latin typeface="Palatino Linotype" panose="02040502050505030304" pitchFamily="18" charset="0"/>
              </a:rPr>
              <a:t>M</a:t>
            </a:r>
            <a:r>
              <a:rPr lang="en-IN" dirty="0">
                <a:solidFill>
                  <a:schemeClr val="accent5">
                    <a:lumMod val="50000"/>
                  </a:schemeClr>
                </a:solidFill>
                <a:latin typeface="Palatino Linotype" panose="02040502050505030304" pitchFamily="18" charset="0"/>
              </a:rPr>
              <a:t> digits in total, of which </a:t>
            </a:r>
            <a:r>
              <a:rPr lang="en-IN" b="1" i="1" dirty="0">
                <a:solidFill>
                  <a:schemeClr val="accent5">
                    <a:lumMod val="50000"/>
                  </a:schemeClr>
                </a:solidFill>
                <a:latin typeface="Palatino Linotype" panose="02040502050505030304" pitchFamily="18" charset="0"/>
              </a:rPr>
              <a:t>D</a:t>
            </a:r>
            <a:r>
              <a:rPr lang="en-IN" dirty="0">
                <a:solidFill>
                  <a:schemeClr val="accent5">
                    <a:lumMod val="50000"/>
                  </a:schemeClr>
                </a:solidFill>
                <a:latin typeface="Palatino Linotype" panose="02040502050505030304" pitchFamily="18" charset="0"/>
              </a:rPr>
              <a:t> digits may be after the decimal point.</a:t>
            </a:r>
          </a:p>
        </p:txBody>
      </p:sp>
    </p:spTree>
    <p:extLst>
      <p:ext uri="{BB962C8B-B14F-4D97-AF65-F5344CB8AC3E}">
        <p14:creationId xmlns:p14="http://schemas.microsoft.com/office/powerpoint/2010/main" val="4115937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48889</TotalTime>
  <Words>39707</Words>
  <Application>Microsoft Office PowerPoint</Application>
  <PresentationFormat>Widescreen</PresentationFormat>
  <Paragraphs>5091</Paragraphs>
  <Slides>409</Slides>
  <Notes>20</Notes>
  <HiddenSlides>51</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409</vt:i4>
      </vt:variant>
    </vt:vector>
  </HeadingPairs>
  <TitlesOfParts>
    <vt:vector size="443" baseType="lpstr">
      <vt:lpstr>SimSun</vt:lpstr>
      <vt:lpstr>-apple-system</vt:lpstr>
      <vt:lpstr>Arial</vt:lpstr>
      <vt:lpstr>Arial</vt:lpstr>
      <vt:lpstr>Bookman Old Style</vt:lpstr>
      <vt:lpstr>Calibri</vt:lpstr>
      <vt:lpstr>Cambria</vt:lpstr>
      <vt:lpstr>Consolas</vt:lpstr>
      <vt:lpstr>erdana</vt:lpstr>
      <vt:lpstr>Gill Sans MT</vt:lpstr>
      <vt:lpstr>Gill Sans MT (Body)</vt:lpstr>
      <vt:lpstr>Helvetica</vt:lpstr>
      <vt:lpstr>inherit</vt:lpstr>
      <vt:lpstr>inter-regular</vt:lpstr>
      <vt:lpstr>Liberation Mono</vt:lpstr>
      <vt:lpstr>NexusSans</vt:lpstr>
      <vt:lpstr>Nunito</vt:lpstr>
      <vt:lpstr>Open Sans</vt:lpstr>
      <vt:lpstr>Open Sans</vt:lpstr>
      <vt:lpstr>Open Sans Light</vt:lpstr>
      <vt:lpstr>Palatino Linotype</vt:lpstr>
      <vt:lpstr>Segoe Print</vt:lpstr>
      <vt:lpstr>Segoe UI Light</vt:lpstr>
      <vt:lpstr>Segoe UI Semilight</vt:lpstr>
      <vt:lpstr>Source Code Pro</vt:lpstr>
      <vt:lpstr>Symbol</vt:lpstr>
      <vt:lpstr>Times New Roman</vt:lpstr>
      <vt:lpstr>verdana</vt:lpstr>
      <vt:lpstr>verdana</vt:lpstr>
      <vt:lpstr>Vrinda</vt:lpstr>
      <vt:lpstr>Wingdings</vt:lpstr>
      <vt:lpstr>Wingdings 3</vt:lpstr>
      <vt:lpstr>Work Sans</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TABLES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PowerPoint Presentation</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10905</cp:revision>
  <dcterms:created xsi:type="dcterms:W3CDTF">2015-10-09T06:09:34Z</dcterms:created>
  <dcterms:modified xsi:type="dcterms:W3CDTF">2023-03-30T05:31:07Z</dcterms:modified>
</cp:coreProperties>
</file>