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9"/>
  </p:notesMasterIdLst>
  <p:sldIdLst>
    <p:sldId id="257" r:id="rId2"/>
    <p:sldId id="1040" r:id="rId3"/>
    <p:sldId id="621" r:id="rId4"/>
    <p:sldId id="1643" r:id="rId5"/>
    <p:sldId id="1644" r:id="rId6"/>
    <p:sldId id="615" r:id="rId7"/>
    <p:sldId id="506" r:id="rId8"/>
    <p:sldId id="791" r:id="rId9"/>
    <p:sldId id="793" r:id="rId10"/>
    <p:sldId id="285" r:id="rId11"/>
    <p:sldId id="286" r:id="rId12"/>
    <p:sldId id="1287" r:id="rId13"/>
    <p:sldId id="1567" r:id="rId14"/>
    <p:sldId id="1506" r:id="rId15"/>
    <p:sldId id="829" r:id="rId16"/>
    <p:sldId id="673" r:id="rId17"/>
    <p:sldId id="674" r:id="rId18"/>
    <p:sldId id="379" r:id="rId19"/>
    <p:sldId id="1531" r:id="rId20"/>
    <p:sldId id="1516" r:id="rId21"/>
    <p:sldId id="1517" r:id="rId22"/>
    <p:sldId id="1510" r:id="rId23"/>
    <p:sldId id="1511" r:id="rId24"/>
    <p:sldId id="1512" r:id="rId25"/>
    <p:sldId id="1513" r:id="rId26"/>
    <p:sldId id="1514" r:id="rId27"/>
    <p:sldId id="1515" r:id="rId28"/>
    <p:sldId id="1518" r:id="rId29"/>
    <p:sldId id="1519" r:id="rId30"/>
    <p:sldId id="1520" r:id="rId31"/>
    <p:sldId id="1521" r:id="rId32"/>
    <p:sldId id="1522" r:id="rId33"/>
    <p:sldId id="1524" r:id="rId34"/>
    <p:sldId id="1508" r:id="rId35"/>
    <p:sldId id="1507" r:id="rId36"/>
    <p:sldId id="1555" r:id="rId37"/>
    <p:sldId id="1556" r:id="rId38"/>
    <p:sldId id="1557" r:id="rId39"/>
    <p:sldId id="1561" r:id="rId40"/>
    <p:sldId id="1563" r:id="rId41"/>
    <p:sldId id="1582" r:id="rId42"/>
    <p:sldId id="1583" r:id="rId43"/>
    <p:sldId id="1608" r:id="rId44"/>
    <p:sldId id="1609" r:id="rId45"/>
    <p:sldId id="1586" r:id="rId46"/>
    <p:sldId id="1584" r:id="rId47"/>
    <p:sldId id="1599" r:id="rId48"/>
    <p:sldId id="1585" r:id="rId49"/>
    <p:sldId id="1600" r:id="rId50"/>
    <p:sldId id="1596" r:id="rId51"/>
    <p:sldId id="1601" r:id="rId52"/>
    <p:sldId id="1587" r:id="rId53"/>
    <p:sldId id="1602" r:id="rId54"/>
    <p:sldId id="1593" r:id="rId55"/>
    <p:sldId id="1603" r:id="rId56"/>
    <p:sldId id="1594" r:id="rId57"/>
    <p:sldId id="1604" r:id="rId58"/>
    <p:sldId id="1595" r:id="rId59"/>
    <p:sldId id="1605" r:id="rId60"/>
    <p:sldId id="1598" r:id="rId61"/>
    <p:sldId id="1606" r:id="rId62"/>
    <p:sldId id="1588" r:id="rId63"/>
    <p:sldId id="1589" r:id="rId64"/>
    <p:sldId id="1607" r:id="rId65"/>
    <p:sldId id="1597" r:id="rId66"/>
    <p:sldId id="1610" r:id="rId67"/>
    <p:sldId id="1611" r:id="rId68"/>
    <p:sldId id="686" r:id="rId69"/>
    <p:sldId id="1207" r:id="rId70"/>
    <p:sldId id="302" r:id="rId71"/>
    <p:sldId id="1130" r:id="rId72"/>
    <p:sldId id="1614" r:id="rId73"/>
    <p:sldId id="1265" r:id="rId74"/>
    <p:sldId id="305" r:id="rId75"/>
    <p:sldId id="1266" r:id="rId76"/>
    <p:sldId id="1615" r:id="rId77"/>
    <p:sldId id="308" r:id="rId78"/>
    <p:sldId id="1618" r:id="rId79"/>
    <p:sldId id="1619" r:id="rId80"/>
    <p:sldId id="1617" r:id="rId81"/>
    <p:sldId id="1132" r:id="rId82"/>
    <p:sldId id="1268" r:id="rId83"/>
    <p:sldId id="1620" r:id="rId84"/>
    <p:sldId id="313" r:id="rId85"/>
    <p:sldId id="1204" r:id="rId86"/>
    <p:sldId id="1621" r:id="rId87"/>
    <p:sldId id="1622" r:id="rId88"/>
    <p:sldId id="1134" r:id="rId89"/>
    <p:sldId id="1623" r:id="rId90"/>
    <p:sldId id="1624" r:id="rId91"/>
    <p:sldId id="1625" r:id="rId92"/>
    <p:sldId id="1626" r:id="rId93"/>
    <p:sldId id="1627" r:id="rId94"/>
    <p:sldId id="1628" r:id="rId95"/>
    <p:sldId id="1612" r:id="rId96"/>
    <p:sldId id="1613" r:id="rId97"/>
    <p:sldId id="1527" r:id="rId98"/>
    <p:sldId id="1528" r:id="rId99"/>
    <p:sldId id="551" r:id="rId100"/>
    <p:sldId id="554" r:id="rId101"/>
    <p:sldId id="1525" r:id="rId102"/>
    <p:sldId id="1526" r:id="rId103"/>
    <p:sldId id="562" r:id="rId104"/>
    <p:sldId id="563" r:id="rId105"/>
    <p:sldId id="1296" r:id="rId106"/>
    <p:sldId id="1529" r:id="rId107"/>
    <p:sldId id="1530" r:id="rId108"/>
    <p:sldId id="1645" r:id="rId109"/>
    <p:sldId id="1540" r:id="rId110"/>
    <p:sldId id="1541" r:id="rId111"/>
    <p:sldId id="1542" r:id="rId112"/>
    <p:sldId id="1543" r:id="rId113"/>
    <p:sldId id="1059" r:id="rId114"/>
    <p:sldId id="1060" r:id="rId115"/>
    <p:sldId id="1418" r:id="rId116"/>
    <p:sldId id="576" r:id="rId117"/>
    <p:sldId id="577" r:id="rId118"/>
    <p:sldId id="1564" r:id="rId119"/>
    <p:sldId id="1566" r:id="rId120"/>
    <p:sldId id="1631" r:id="rId121"/>
    <p:sldId id="1632" r:id="rId122"/>
    <p:sldId id="1629" r:id="rId123"/>
    <p:sldId id="1630" r:id="rId124"/>
    <p:sldId id="1633" r:id="rId125"/>
    <p:sldId id="1634" r:id="rId126"/>
    <p:sldId id="1474" r:id="rId127"/>
    <p:sldId id="1475" r:id="rId128"/>
    <p:sldId id="1476" r:id="rId129"/>
    <p:sldId id="1477" r:id="rId130"/>
    <p:sldId id="1478" r:id="rId131"/>
    <p:sldId id="1479" r:id="rId132"/>
    <p:sldId id="1481" r:id="rId133"/>
    <p:sldId id="625" r:id="rId134"/>
    <p:sldId id="1150" r:id="rId135"/>
    <p:sldId id="393" r:id="rId136"/>
    <p:sldId id="395" r:id="rId137"/>
    <p:sldId id="1642" r:id="rId138"/>
    <p:sldId id="820" r:id="rId139"/>
    <p:sldId id="414" r:id="rId140"/>
    <p:sldId id="821" r:id="rId141"/>
    <p:sldId id="1077" r:id="rId142"/>
    <p:sldId id="1177" r:id="rId143"/>
    <p:sldId id="1535" r:id="rId144"/>
    <p:sldId id="1536" r:id="rId145"/>
    <p:sldId id="1532" r:id="rId146"/>
    <p:sldId id="1533" r:id="rId147"/>
    <p:sldId id="1534" r:id="rId148"/>
    <p:sldId id="1538" r:id="rId149"/>
    <p:sldId id="1539" r:id="rId150"/>
    <p:sldId id="1152" r:id="rId151"/>
    <p:sldId id="1153" r:id="rId152"/>
    <p:sldId id="1537" r:id="rId153"/>
    <p:sldId id="1548" r:id="rId154"/>
    <p:sldId id="1549" r:id="rId155"/>
    <p:sldId id="564" r:id="rId156"/>
    <p:sldId id="1364" r:id="rId157"/>
    <p:sldId id="826" r:id="rId158"/>
    <p:sldId id="566" r:id="rId159"/>
    <p:sldId id="1211" r:id="rId160"/>
    <p:sldId id="1430" r:id="rId161"/>
    <p:sldId id="1460" r:id="rId162"/>
    <p:sldId id="798" r:id="rId163"/>
    <p:sldId id="1215" r:id="rId164"/>
    <p:sldId id="1427" r:id="rId165"/>
    <p:sldId id="1225" r:id="rId166"/>
    <p:sldId id="1212" r:id="rId167"/>
    <p:sldId id="1213" r:id="rId168"/>
    <p:sldId id="1216" r:id="rId169"/>
    <p:sldId id="1210" r:id="rId170"/>
    <p:sldId id="1151" r:id="rId171"/>
    <p:sldId id="1226" r:id="rId172"/>
    <p:sldId id="443" r:id="rId173"/>
    <p:sldId id="445" r:id="rId174"/>
    <p:sldId id="446" r:id="rId175"/>
    <p:sldId id="1293" r:id="rId176"/>
    <p:sldId id="1403" r:id="rId177"/>
    <p:sldId id="1290" r:id="rId178"/>
    <p:sldId id="1294" r:id="rId179"/>
    <p:sldId id="1283" r:id="rId180"/>
    <p:sldId id="440" r:id="rId181"/>
    <p:sldId id="570" r:id="rId182"/>
    <p:sldId id="827" r:id="rId183"/>
    <p:sldId id="453" r:id="rId184"/>
    <p:sldId id="574" r:id="rId185"/>
    <p:sldId id="838" r:id="rId186"/>
    <p:sldId id="839" r:id="rId187"/>
    <p:sldId id="1271" r:id="rId188"/>
    <p:sldId id="1550" r:id="rId189"/>
    <p:sldId id="1551" r:id="rId190"/>
    <p:sldId id="1641" r:id="rId191"/>
    <p:sldId id="1576" r:id="rId192"/>
    <p:sldId id="1577" r:id="rId193"/>
    <p:sldId id="1544" r:id="rId194"/>
    <p:sldId id="1545" r:id="rId195"/>
    <p:sldId id="1635" r:id="rId196"/>
    <p:sldId id="1636" r:id="rId197"/>
    <p:sldId id="1637" r:id="rId198"/>
    <p:sldId id="1639" r:id="rId199"/>
    <p:sldId id="1640" r:id="rId200"/>
    <p:sldId id="1574" r:id="rId201"/>
    <p:sldId id="1575" r:id="rId202"/>
    <p:sldId id="1569" r:id="rId203"/>
    <p:sldId id="1568" r:id="rId204"/>
    <p:sldId id="1573" r:id="rId205"/>
    <p:sldId id="1572" r:id="rId206"/>
    <p:sldId id="1570" r:id="rId207"/>
    <p:sldId id="1578" r:id="rId208"/>
    <p:sldId id="1579" r:id="rId209"/>
    <p:sldId id="1571" r:id="rId210"/>
    <p:sldId id="1580" r:id="rId211"/>
    <p:sldId id="1581" r:id="rId212"/>
    <p:sldId id="1552" r:id="rId213"/>
    <p:sldId id="1553" r:id="rId214"/>
    <p:sldId id="788" r:id="rId215"/>
    <p:sldId id="1546" r:id="rId216"/>
    <p:sldId id="1616" r:id="rId217"/>
    <p:sldId id="1638" r:id="rId2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DFDC52"/>
    <a:srgbClr val="01FFFF"/>
    <a:srgbClr val="39AE0A"/>
    <a:srgbClr val="840FF9"/>
    <a:srgbClr val="803A69"/>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notesMaster" Target="notesMasters/notesMaster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28-10-2023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176</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177</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179</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216</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75</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82</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10/28/2023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10/28/2023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10/28/2023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10/28/2023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1354217"/>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p>
          <a:p>
            <a:pPr marL="342900" indent="-34290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a:solidFill>
                  <a:schemeClr val="accent5">
                    <a:lumMod val="50000"/>
                  </a:schemeClr>
                </a:solidFill>
              </a:rPr>
              <a:t>Use Double </a:t>
            </a:r>
            <a:r>
              <a:rPr lang="en-US" sz="2200" dirty="0">
                <a:solidFill>
                  <a:schemeClr val="accent5">
                    <a:lumMod val="50000"/>
                  </a:schemeClr>
                </a:solidFill>
              </a:rPr>
              <a:t>quotes or backtick for qualifiers.</a:t>
            </a:r>
            <a:endParaRPr lang="en-IN" sz="2200" dirty="0">
              <a:solidFill>
                <a:schemeClr val="accent5">
                  <a:lumMod val="50000"/>
                </a:schemeClr>
              </a:solidFill>
            </a:endParaRPr>
          </a:p>
        </p:txBody>
      </p:sp>
      <p:sp>
        <p:nvSpPr>
          <p:cNvPr id="4" name="TextBox 3">
            <a:extLst>
              <a:ext uri="{FF2B5EF4-FFF2-40B4-BE49-F238E27FC236}">
                <a16:creationId xmlns:a16="http://schemas.microsoft.com/office/drawing/2014/main" id="{36D4B283-7B56-4A6F-5EE0-547CD621C173}"/>
              </a:ext>
            </a:extLst>
          </p:cNvPr>
          <p:cNvSpPr txBox="1"/>
          <p:nvPr/>
        </p:nvSpPr>
        <p:spPr>
          <a:xfrm>
            <a:off x="244663" y="2212304"/>
            <a:ext cx="3694750" cy="400110"/>
          </a:xfrm>
          <a:prstGeom prst="rect">
            <a:avLst/>
          </a:prstGeom>
          <a:noFill/>
        </p:spPr>
        <p:txBody>
          <a:bodyPr wrap="square">
            <a:spAutoFit/>
          </a:bodyPr>
          <a:lstStyle/>
          <a:p>
            <a:r>
              <a:rPr lang="en-IN" sz="2000" dirty="0">
                <a:solidFill>
                  <a:srgbClr val="0077AA"/>
                </a:solidFill>
                <a:latin typeface="Liberation Mono"/>
              </a:rPr>
              <a:t>SELECT</a:t>
            </a:r>
            <a:r>
              <a:rPr lang="en-IN" sz="2000" dirty="0">
                <a:latin typeface="Liberation Mono"/>
              </a:rPr>
              <a:t> H2VERSION() </a:t>
            </a:r>
            <a:r>
              <a:rPr lang="en-IN" sz="2000" dirty="0">
                <a:solidFill>
                  <a:srgbClr val="0077AA"/>
                </a:solidFill>
                <a:latin typeface="Liberation Mono"/>
                <a:cs typeface="Arial" panose="020B0604020202020204" pitchFamily="34" charset="0"/>
              </a:rPr>
              <a:t>FROM</a:t>
            </a:r>
            <a:r>
              <a:rPr lang="en-IN" sz="2000" dirty="0">
                <a:latin typeface="Liberation Mono"/>
              </a:rPr>
              <a:t> dual;</a:t>
            </a:r>
          </a:p>
        </p:txBody>
      </p:sp>
      <p:sp>
        <p:nvSpPr>
          <p:cNvPr id="2" name="TextBox 1">
            <a:extLst>
              <a:ext uri="{FF2B5EF4-FFF2-40B4-BE49-F238E27FC236}">
                <a16:creationId xmlns:a16="http://schemas.microsoft.com/office/drawing/2014/main" id="{4D35AFB7-002B-D1BE-C4E2-EEEF15658D45}"/>
              </a:ext>
            </a:extLst>
          </p:cNvPr>
          <p:cNvSpPr txBox="1"/>
          <p:nvPr/>
        </p:nvSpPr>
        <p:spPr>
          <a:xfrm>
            <a:off x="241010" y="191867"/>
            <a:ext cx="2680727" cy="168584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 </a:t>
            </a:r>
            <a:r>
              <a:rPr lang="en-IN" sz="2400" dirty="0">
                <a:solidFill>
                  <a:srgbClr val="FF0000"/>
                </a:solidFill>
                <a:latin typeface="Arial" panose="020B0604020202020204" pitchFamily="34" charset="0"/>
                <a:cs typeface="Arial" panose="020B0604020202020204" pitchFamily="34" charset="0"/>
              </a:rPr>
              <a:t>*/</a:t>
            </a:r>
            <a:endParaRPr lang="en-IN"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72140001"/>
              </p:ext>
            </p:extLst>
          </p:nvPr>
        </p:nvGraphicFramePr>
        <p:xfrm>
          <a:off x="191339" y="2545432"/>
          <a:ext cx="11737305" cy="1102360"/>
        </p:xfrm>
        <a:graphic>
          <a:graphicData uri="http://schemas.openxmlformats.org/drawingml/2006/table">
            <a:tbl>
              <a:tblPr firstRow="1" bandRow="1">
                <a:tableStyleId>{2D5ABB26-0587-4C30-8999-92F81FD0307C}</a:tableStyleId>
              </a:tblPr>
              <a:tblGrid>
                <a:gridCol w="4169314">
                  <a:extLst>
                    <a:ext uri="{9D8B030D-6E8A-4147-A177-3AD203B41FA5}">
                      <a16:colId xmlns:a16="http://schemas.microsoft.com/office/drawing/2014/main" val="20000"/>
                    </a:ext>
                  </a:extLst>
                </a:gridCol>
                <a:gridCol w="513467">
                  <a:extLst>
                    <a:ext uri="{9D8B030D-6E8A-4147-A177-3AD203B41FA5}">
                      <a16:colId xmlns:a16="http://schemas.microsoft.com/office/drawing/2014/main" val="20001"/>
                    </a:ext>
                  </a:extLst>
                </a:gridCol>
                <a:gridCol w="513467">
                  <a:extLst>
                    <a:ext uri="{9D8B030D-6E8A-4147-A177-3AD203B41FA5}">
                      <a16:colId xmlns:a16="http://schemas.microsoft.com/office/drawing/2014/main" val="20002"/>
                    </a:ext>
                  </a:extLst>
                </a:gridCol>
                <a:gridCol w="513467">
                  <a:extLst>
                    <a:ext uri="{9D8B030D-6E8A-4147-A177-3AD203B41FA5}">
                      <a16:colId xmlns:a16="http://schemas.microsoft.com/office/drawing/2014/main" val="20003"/>
                    </a:ext>
                  </a:extLst>
                </a:gridCol>
                <a:gridCol w="513467">
                  <a:extLst>
                    <a:ext uri="{9D8B030D-6E8A-4147-A177-3AD203B41FA5}">
                      <a16:colId xmlns:a16="http://schemas.microsoft.com/office/drawing/2014/main" val="20004"/>
                    </a:ext>
                  </a:extLst>
                </a:gridCol>
                <a:gridCol w="513467">
                  <a:extLst>
                    <a:ext uri="{9D8B030D-6E8A-4147-A177-3AD203B41FA5}">
                      <a16:colId xmlns:a16="http://schemas.microsoft.com/office/drawing/2014/main" val="20005"/>
                    </a:ext>
                  </a:extLst>
                </a:gridCol>
                <a:gridCol w="513467">
                  <a:extLst>
                    <a:ext uri="{9D8B030D-6E8A-4147-A177-3AD203B41FA5}">
                      <a16:colId xmlns:a16="http://schemas.microsoft.com/office/drawing/2014/main" val="20006"/>
                    </a:ext>
                  </a:extLst>
                </a:gridCol>
                <a:gridCol w="513467">
                  <a:extLst>
                    <a:ext uri="{9D8B030D-6E8A-4147-A177-3AD203B41FA5}">
                      <a16:colId xmlns:a16="http://schemas.microsoft.com/office/drawing/2014/main" val="20007"/>
                    </a:ext>
                  </a:extLst>
                </a:gridCol>
                <a:gridCol w="513467">
                  <a:extLst>
                    <a:ext uri="{9D8B030D-6E8A-4147-A177-3AD203B41FA5}">
                      <a16:colId xmlns:a16="http://schemas.microsoft.com/office/drawing/2014/main" val="20008"/>
                    </a:ext>
                  </a:extLst>
                </a:gridCol>
                <a:gridCol w="513467">
                  <a:extLst>
                    <a:ext uri="{9D8B030D-6E8A-4147-A177-3AD203B41FA5}">
                      <a16:colId xmlns:a16="http://schemas.microsoft.com/office/drawing/2014/main" val="20009"/>
                    </a:ext>
                  </a:extLst>
                </a:gridCol>
                <a:gridCol w="513467">
                  <a:extLst>
                    <a:ext uri="{9D8B030D-6E8A-4147-A177-3AD203B41FA5}">
                      <a16:colId xmlns:a16="http://schemas.microsoft.com/office/drawing/2014/main" val="20010"/>
                    </a:ext>
                  </a:extLst>
                </a:gridCol>
                <a:gridCol w="2433321">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4282766792"/>
              </p:ext>
            </p:extLst>
          </p:nvPr>
        </p:nvGraphicFramePr>
        <p:xfrm>
          <a:off x="191344" y="706204"/>
          <a:ext cx="11809312" cy="2440092"/>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interval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4" name="Table 3">
            <a:extLst>
              <a:ext uri="{FF2B5EF4-FFF2-40B4-BE49-F238E27FC236}">
                <a16:creationId xmlns:a16="http://schemas.microsoft.com/office/drawing/2014/main" id="{E2C5ADE7-DFDD-3B72-6032-8D6A7EF66F07}"/>
              </a:ext>
            </a:extLst>
          </p:cNvPr>
          <p:cNvGraphicFramePr>
            <a:graphicFrameLocks noGrp="1"/>
          </p:cNvGraphicFramePr>
          <p:nvPr>
            <p:extLst>
              <p:ext uri="{D42A27DB-BD31-4B8C-83A1-F6EECF244321}">
                <p14:modId xmlns:p14="http://schemas.microsoft.com/office/powerpoint/2010/main" val="604898679"/>
              </p:ext>
            </p:extLst>
          </p:nvPr>
        </p:nvGraphicFramePr>
        <p:xfrm>
          <a:off x="191344" y="706204"/>
          <a:ext cx="11809312" cy="309668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YEAR</a:t>
                      </a:r>
                    </a:p>
                  </a:txBody>
                  <a:tcPr marL="68580" marR="68580" marT="0" marB="0" anchor="ctr"/>
                </a:tc>
                <a:tc>
                  <a:txBody>
                    <a:bodyPr/>
                    <a:lstStyle/>
                    <a:p>
                      <a:pPr algn="l">
                        <a:spcAft>
                          <a:spcPts val="0"/>
                        </a:spcAft>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a:solidFill>
                            <a:schemeClr val="tx2"/>
                          </a:solidFill>
                          <a:latin typeface="Liberation Mono"/>
                          <a:ea typeface="+mn-ea"/>
                          <a:cs typeface="+mn-cs"/>
                        </a:rPr>
                        <a:t>YEAR</a:t>
                      </a:r>
                      <a:r>
                        <a:rPr kumimoji="0" lang="en-US" sz="1800" b="0" kern="120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INTERVAL</a:t>
                      </a:r>
                      <a:r>
                        <a:rPr kumimoji="0" lang="en-US" sz="1800" kern="1200" dirty="0">
                          <a:solidFill>
                            <a:schemeClr val="tx2"/>
                          </a:solidFill>
                          <a:latin typeface="Liberation Mono"/>
                          <a:ea typeface="+mn-ea"/>
                          <a:cs typeface="+mn-cs"/>
                        </a:rPr>
                        <a:t> MONTH</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US" sz="1800" kern="1200" dirty="0">
                          <a:solidFill>
                            <a:schemeClr val="tx2"/>
                          </a:solidFill>
                          <a:latin typeface="Liberation Mono"/>
                          <a:ea typeface="+mn-ea"/>
                          <a:cs typeface="+mn-cs"/>
                        </a:rPr>
                        <a:t>MONTH</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DAY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DAY</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HOUR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HOUR</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MINUTE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MINUTE</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251091397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SECOND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SECOND</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783831253"/>
                  </a:ext>
                </a:extLst>
              </a:tr>
            </a:tbl>
          </a:graphicData>
        </a:graphic>
      </p:graphicFrame>
    </p:spTree>
    <p:extLst>
      <p:ext uri="{BB962C8B-B14F-4D97-AF65-F5344CB8AC3E}">
        <p14:creationId xmlns:p14="http://schemas.microsoft.com/office/powerpoint/2010/main" val="373581291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294960147"/>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4725144"/>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2147424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841579983"/>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899446573"/>
              </p:ext>
            </p:extLst>
          </p:nvPr>
        </p:nvGraphicFramePr>
        <p:xfrm>
          <a:off x="191344" y="706204"/>
          <a:ext cx="11809312" cy="6050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p>
                    <a:p>
                      <a:pPr>
                        <a:spcAft>
                          <a:spcPts val="0"/>
                        </a:spcAft>
                      </a:pPr>
                      <a:endParaRPr kumimoji="0" lang="en-IN" sz="800" kern="1200" dirty="0">
                        <a:solidFill>
                          <a:schemeClr val="tx1"/>
                        </a:solidFill>
                        <a:effectLst/>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_</a:t>
                      </a:r>
                      <a:r>
                        <a:rPr kumimoji="0" lang="en-US" sz="1800" kern="1200" dirty="0">
                          <a:solidFill>
                            <a:srgbClr val="803A69"/>
                          </a:solidFill>
                          <a:latin typeface="Liberation Mono"/>
                          <a:ea typeface="+mn-ea"/>
                          <a:cs typeface="+mn-cs"/>
                        </a:rPr>
                        <a:t>ROWID_</a:t>
                      </a:r>
                      <a:r>
                        <a:rPr kumimoji="0" lang="en-US" sz="1800" kern="1200" dirty="0">
                          <a:solidFill>
                            <a:schemeClr val="tx1"/>
                          </a:solidFill>
                          <a:latin typeface="Liberation Mono"/>
                          <a:ea typeface="+mn-ea"/>
                          <a:cs typeface="+mn-cs"/>
                        </a:rPr>
                        <a:t>,</a:t>
                      </a:r>
                      <a:r>
                        <a:rPr kumimoji="0" lang="en-US" sz="1800" kern="1200" dirty="0">
                          <a:solidFill>
                            <a:schemeClr val="tx1"/>
                          </a:solidFill>
                          <a:effectLst/>
                          <a:latin typeface="Liberation Mono"/>
                          <a:ea typeface="+mn-ea"/>
                          <a:cs typeface="+mn-cs"/>
                        </a:rPr>
                        <a:t> emp.</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 WHERE _</a:t>
                      </a:r>
                      <a:r>
                        <a:rPr kumimoji="0" lang="en-US" sz="1800" kern="1200" dirty="0">
                          <a:solidFill>
                            <a:srgbClr val="803A69"/>
                          </a:solidFill>
                          <a:latin typeface="Liberation Mono"/>
                          <a:ea typeface="+mn-ea"/>
                          <a:cs typeface="+mn-cs"/>
                        </a:rPr>
                        <a:t>ROWID_ </a:t>
                      </a:r>
                      <a:r>
                        <a:rPr kumimoji="0" lang="en-US" sz="1800" kern="1200" dirty="0">
                          <a:solidFill>
                            <a:schemeClr val="tx1"/>
                          </a:solidFill>
                          <a:effectLst/>
                          <a:latin typeface="Liberation Mono"/>
                          <a:ea typeface="Times New Roman" panose="02020603050405020304" pitchFamily="18" charset="0"/>
                          <a:cs typeface="+mn-cs"/>
                        </a:rPr>
                        <a:t>=</a:t>
                      </a:r>
                      <a:r>
                        <a:rPr kumimoji="0" lang="en-US" sz="1800" kern="1200" dirty="0">
                          <a:solidFill>
                            <a:srgbClr val="803A69"/>
                          </a:solidFill>
                          <a:latin typeface="Liberation Mono"/>
                          <a:ea typeface="+mn-ea"/>
                          <a:cs typeface="+mn-cs"/>
                        </a:rPr>
                        <a:t> </a:t>
                      </a:r>
                      <a:r>
                        <a:rPr kumimoji="0" lang="en-US" sz="1800" kern="1200" dirty="0">
                          <a:solidFill>
                            <a:srgbClr val="990055"/>
                          </a:solidFill>
                          <a:latin typeface="Liberation Mono"/>
                          <a:ea typeface="+mn-ea"/>
                          <a:cs typeface="+mn-cs"/>
                        </a:rPr>
                        <a:t>7</a:t>
                      </a:r>
                      <a:r>
                        <a:rPr kumimoji="0" lang="en-US" sz="1800" kern="1200" dirty="0">
                          <a:solidFill>
                            <a:schemeClr val="tx1"/>
                          </a:solidFill>
                          <a:effectLst/>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588542"/>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a:t>
                      </a:r>
                      <a:r>
                        <a:rPr kumimoji="0" lang="en-US" b="1" i="0" kern="1200" dirty="0">
                          <a:solidFill>
                            <a:schemeClr val="tx1"/>
                          </a:solidFill>
                          <a:effectLst/>
                          <a:latin typeface="Liberation Mono"/>
                          <a:ea typeface="+mn-ea"/>
                          <a:cs typeface="+mn-cs"/>
                        </a:rPr>
                        <a:t>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itchFamily="34" charset="0"/>
              </a:rPr>
              <a:t>Window function can be the part of </a:t>
            </a:r>
            <a:r>
              <a:rPr lang="en-US" sz="1800" dirty="0">
                <a:solidFill>
                  <a:srgbClr val="0077AA"/>
                </a:solidFill>
                <a:latin typeface="Arial" panose="020B0604020202020204" pitchFamily="34" charset="0"/>
                <a:cs typeface="Arial" panose="020B0604020202020204" pitchFamily="34" charset="0"/>
              </a:rPr>
              <a:t>QUALIFY</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solidFill>
                  <a:schemeClr val="bg1">
                    <a:lumMod val="50000"/>
                  </a:schemeClr>
                </a:solidFill>
                <a:latin typeface="Liberation Mono"/>
              </a:rPr>
              <a:t>R1</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a:t>
            </a:r>
            <a:r>
              <a:rPr lang="en-US" dirty="0">
                <a:solidFill>
                  <a:schemeClr val="bg1">
                    <a:lumMod val="50000"/>
                  </a:schemeClr>
                </a:solidFill>
                <a:latin typeface="Liberation Mono"/>
              </a:rPr>
              <a:t>R1</a:t>
            </a:r>
            <a:r>
              <a:rPr lang="en-US" dirty="0">
                <a:latin typeface="Liberation Mono"/>
              </a:rPr>
              <a:t>,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a:t>
            </a:r>
            <a:r>
              <a:rPr lang="en-US" dirty="0">
                <a:solidFill>
                  <a:schemeClr val="bg1">
                    <a:lumMod val="50000"/>
                  </a:schemeClr>
                </a:solidFill>
                <a:latin typeface="Liberation Mono"/>
              </a:rPr>
              <a:t>R1</a:t>
            </a:r>
            <a:r>
              <a:rPr lang="en-US" dirty="0">
                <a:latin typeface="Liberation Mono"/>
              </a:rPr>
              <a:t>,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a:t>
            </a:r>
            <a:r>
              <a:rPr lang="en-US" dirty="0">
                <a:solidFill>
                  <a:schemeClr val="bg1">
                    <a:lumMod val="50000"/>
                  </a:schemeClr>
                </a:solidFill>
                <a:latin typeface="Liberation Mono"/>
              </a:rPr>
              <a:t>R1</a:t>
            </a:r>
            <a:r>
              <a:rPr lang="en-US" dirty="0">
                <a:latin typeface="Liberation Mono"/>
              </a:rPr>
              <a:t>,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a:t>
            </a:r>
            <a:r>
              <a:rPr lang="en-US" dirty="0">
                <a:solidFill>
                  <a:schemeClr val="bg1">
                    <a:lumMod val="50000"/>
                  </a:schemeClr>
                </a:solidFill>
                <a:latin typeface="Liberation Mono"/>
              </a:rPr>
              <a:t>d</a:t>
            </a:r>
            <a:r>
              <a:rPr lang="en-US" dirty="0">
                <a:latin typeface="Liberation Mono"/>
              </a:rPr>
              <a:t> </a:t>
            </a:r>
            <a:r>
              <a:rPr lang="en-US" dirty="0">
                <a:solidFill>
                  <a:srgbClr val="0077AA"/>
                </a:solidFill>
                <a:latin typeface="Liberation Mono"/>
              </a:rPr>
              <a:t>WHERE</a:t>
            </a:r>
            <a:r>
              <a:rPr lang="en-US" dirty="0">
                <a:latin typeface="Liberation Mono"/>
              </a:rPr>
              <a:t> </a:t>
            </a:r>
            <a:r>
              <a:rPr lang="en-US" dirty="0">
                <a:solidFill>
                  <a:schemeClr val="bg1">
                    <a:lumMod val="50000"/>
                  </a:schemeClr>
                </a:solidFill>
                <a:latin typeface="Liberation Mono"/>
              </a:rPr>
              <a:t>R1</a:t>
            </a:r>
            <a:r>
              <a:rPr lang="en-US" dirty="0">
                <a:latin typeface="Liberation Mono"/>
              </a:rPr>
              <a:t>&gt;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t>
            </a:r>
            <a:r>
              <a:rPr lang="en-IN" dirty="0">
                <a:solidFill>
                  <a:schemeClr val="bg1">
                    <a:lumMod val="50000"/>
                  </a:schemeClr>
                </a:solidFill>
                <a:latin typeface="Liberation Mono"/>
              </a:rPr>
              <a:t>amount</a:t>
            </a:r>
            <a:r>
              <a:rPr lang="en-IN" dirty="0">
                <a:latin typeface="Liberation Mono"/>
              </a:rPr>
              <a: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CHECK</a:t>
            </a:r>
            <a:r>
              <a:rPr lang="en-US" dirty="0">
                <a:latin typeface="Liberation Mono"/>
              </a:rPr>
              <a:t>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DEFAULT</a:t>
            </a:r>
            <a:r>
              <a:rPr lang="en-US" dirty="0">
                <a:latin typeface="Liberation Mono"/>
              </a:rPr>
              <a: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a:t>
            </a:r>
            <a:r>
              <a:rPr lang="en-US" b="0" i="0">
                <a:solidFill>
                  <a:srgbClr val="000000"/>
                </a:solidFill>
                <a:effectLst/>
                <a:latin typeface="Liberation Mono"/>
              </a:rPr>
              <a:t>) </a:t>
            </a:r>
            <a:r>
              <a:rPr lang="en-US" dirty="0">
                <a:solidFill>
                  <a:srgbClr val="0077AA"/>
                </a:solidFill>
                <a:latin typeface="Liberation Mono"/>
                <a:cs typeface="Arial" panose="020B0604020202020204" pitchFamily="34" charset="0"/>
              </a:rPr>
              <a:t>CHECK</a:t>
            </a:r>
            <a:r>
              <a:rPr lang="en-US" b="0" i="0">
                <a:solidFill>
                  <a:srgbClr val="000000"/>
                </a:solidFill>
                <a:effectLst/>
                <a:latin typeface="Liberation Mono"/>
              </a:rPr>
              <a:t> </a:t>
            </a:r>
            <a:r>
              <a:rPr lang="en-US" b="0" i="0" dirty="0">
                <a:solidFill>
                  <a:srgbClr val="000000"/>
                </a:solidFill>
                <a:effectLst/>
                <a:latin typeface="Liberation Mono"/>
              </a:rPr>
              <a:t>(</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
        <p:nvSpPr>
          <p:cNvPr id="4" name="TextBox 3">
            <a:extLst>
              <a:ext uri="{FF2B5EF4-FFF2-40B4-BE49-F238E27FC236}">
                <a16:creationId xmlns:a16="http://schemas.microsoft.com/office/drawing/2014/main" id="{435B3043-90E2-0C58-E875-D7AE7391AD2E}"/>
              </a:ext>
            </a:extLst>
          </p:cNvPr>
          <p:cNvSpPr txBox="1"/>
          <p:nvPr/>
        </p:nvSpPr>
        <p:spPr>
          <a:xfrm>
            <a:off x="6384032" y="2417254"/>
            <a:ext cx="6094378" cy="464871"/>
          </a:xfrm>
          <a:prstGeom prst="rect">
            <a:avLst/>
          </a:prstGeom>
          <a:noFill/>
        </p:spPr>
        <p:txBody>
          <a:bodyPr wrap="square">
            <a:spAutoFit/>
          </a:bodyPr>
          <a:lstStyle/>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a:t>
            </a:r>
            <a:r>
              <a:rPr lang="en-US" dirty="0">
                <a:latin typeface="Liberation Mono"/>
              </a:rPr>
              <a:t>;</a:t>
            </a:r>
            <a:endParaRPr lang="en-IN"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425132061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TOP</a:t>
            </a:r>
            <a:r>
              <a:rPr lang="en-US" sz="2000" dirty="0">
                <a:solidFill>
                  <a:schemeClr val="tx1">
                    <a:lumMod val="95000"/>
                    <a:lumOff val="5000"/>
                  </a:schemeClr>
                </a:solidFill>
                <a:latin typeface="Liberation Mono"/>
                <a:cs typeface="Arial" panose="020B0604020202020204" pitchFamily="34" charset="0"/>
              </a:rPr>
              <a:t> &lt;n&gt; ]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ON ( expression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expression1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expression2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FD8603"/>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FD8603"/>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WITH TIES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latin typeface="Liberation Mono"/>
            </a:endParaRPr>
          </a:p>
        </p:txBody>
      </p:sp>
    </p:spTree>
    <p:extLst>
      <p:ext uri="{BB962C8B-B14F-4D97-AF65-F5344CB8AC3E}">
        <p14:creationId xmlns:p14="http://schemas.microsoft.com/office/powerpoint/2010/main" val="366884093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t>
            </a:r>
            <a:r>
              <a:rPr lang="en-US" sz="2000" dirty="0" err="1">
                <a:solidFill>
                  <a:schemeClr val="bg1">
                    <a:lumMod val="50000"/>
                  </a:schemeClr>
                </a:solidFill>
                <a:latin typeface="Liberation Mono"/>
              </a:rPr>
              <a:t>alias_name</a:t>
            </a:r>
            <a:r>
              <a:rPr lang="en-US" sz="2000" dirty="0">
                <a:latin typeface="Liberation Mono"/>
              </a:rPr>
              <a:t>]</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select elements from array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90DAB208-9A15-DAB2-AEB0-5E1A5490C860}"/>
              </a:ext>
            </a:extLst>
          </p:cNvPr>
          <p:cNvSpPr txBox="1"/>
          <p:nvPr/>
        </p:nvSpPr>
        <p:spPr>
          <a:xfrm>
            <a:off x="335360" y="153214"/>
            <a:ext cx="1152128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a:latin typeface="Liberation Mono"/>
              </a:rPr>
              <a:t>,</a:t>
            </a:r>
            <a:r>
              <a:rPr lang="en-IN">
                <a:solidFill>
                  <a:srgbClr val="990055"/>
                </a:solidFill>
                <a:latin typeface="Liberation Mono"/>
              </a:rPr>
              <a:t> 9898989898</a:t>
            </a:r>
            <a:r>
              <a:rPr lang="en-IN">
                <a:latin typeface="Liberation Mono"/>
              </a:rPr>
              <a:t>]);</a:t>
            </a:r>
            <a:endParaRPr lang="en-IN" sz="800" dirty="0">
              <a:latin typeface="Liberation Mono"/>
            </a:endParaRPr>
          </a:p>
        </p:txBody>
      </p:sp>
      <p:sp>
        <p:nvSpPr>
          <p:cNvPr id="3" name="TextBox 2">
            <a:extLst>
              <a:ext uri="{FF2B5EF4-FFF2-40B4-BE49-F238E27FC236}">
                <a16:creationId xmlns:a16="http://schemas.microsoft.com/office/drawing/2014/main" id="{BA703A7E-71C3-3DBE-C162-053B3D15EC5B}"/>
              </a:ext>
            </a:extLst>
          </p:cNvPr>
          <p:cNvSpPr txBox="1"/>
          <p:nvPr/>
        </p:nvSpPr>
        <p:spPr>
          <a:xfrm>
            <a:off x="623392" y="5220930"/>
            <a:ext cx="11305256" cy="830997"/>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latin typeface="Arial" panose="020B0604020202020204" pitchFamily="34" charset="0"/>
                <a:cs typeface="Arial" panose="020B0604020202020204" pitchFamily="34" charset="0"/>
              </a:rPr>
              <a:t>Index number starts with </a:t>
            </a:r>
            <a:r>
              <a:rPr lang="en-US" dirty="0">
                <a:solidFill>
                  <a:srgbClr val="990055"/>
                </a:solidFill>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42A4B36-076E-5852-9CAF-5067AEE33084}"/>
              </a:ext>
            </a:extLst>
          </p:cNvPr>
          <p:cNvSpPr txBox="1"/>
          <p:nvPr/>
        </p:nvSpPr>
        <p:spPr>
          <a:xfrm>
            <a:off x="335360" y="3826271"/>
            <a:ext cx="609437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phone[</a:t>
            </a:r>
            <a:r>
              <a:rPr lang="en-US" dirty="0">
                <a:solidFill>
                  <a:srgbClr val="990055"/>
                </a:solidFill>
                <a:latin typeface="Arial" panose="020B0604020202020204" pitchFamily="34" charset="0"/>
                <a:cs typeface="Arial" panose="020B0604020202020204" pitchFamily="34" charset="0"/>
              </a:rPr>
              <a:t>Index</a:t>
            </a:r>
            <a:r>
              <a:rPr lang="en-US" dirty="0">
                <a:latin typeface="Arial" panose="020B0604020202020204" pitchFamily="34" charset="0"/>
                <a:cs typeface="Arial" panose="020B0604020202020204" pitchFamily="34" charset="0"/>
              </a:rPr>
              <a:t>] -&gt; </a:t>
            </a:r>
            <a:r>
              <a:rPr lang="en-US" dirty="0">
                <a:solidFill>
                  <a:srgbClr val="990055"/>
                </a:solidFill>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 n</a:t>
            </a:r>
            <a:endParaRPr lang="en-IN" dirty="0">
              <a:solidFill>
                <a:srgbClr val="990055"/>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CE73C37-E43E-16B5-34F9-12E800C758E2}"/>
              </a:ext>
            </a:extLst>
          </p:cNvPr>
          <p:cNvSpPr txBox="1"/>
          <p:nvPr/>
        </p:nvSpPr>
        <p:spPr>
          <a:xfrm>
            <a:off x="335360" y="4427820"/>
            <a:ext cx="609437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candidate, phone[</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FROM</a:t>
            </a:r>
            <a:r>
              <a:rPr lang="en-US" dirty="0">
                <a:latin typeface="Liberation Mono"/>
              </a:rPr>
              <a:t> temp;</a:t>
            </a:r>
            <a:endParaRPr lang="en-IN" dirty="0">
              <a:latin typeface="Liberation Mono"/>
            </a:endParaRPr>
          </a:p>
        </p:txBody>
      </p:sp>
    </p:spTree>
    <p:extLst>
      <p:ext uri="{BB962C8B-B14F-4D97-AF65-F5344CB8AC3E}">
        <p14:creationId xmlns:p14="http://schemas.microsoft.com/office/powerpoint/2010/main" val="328046051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array, row</a:t>
            </a:r>
          </a:p>
        </p:txBody>
      </p:sp>
      <p:graphicFrame>
        <p:nvGraphicFramePr>
          <p:cNvPr id="2" name="Table 1"/>
          <p:cNvGraphicFramePr>
            <a:graphicFrameLocks noGrp="1"/>
          </p:cNvGraphicFramePr>
          <p:nvPr>
            <p:extLst>
              <p:ext uri="{D42A27DB-BD31-4B8C-83A1-F6EECF244321}">
                <p14:modId xmlns:p14="http://schemas.microsoft.com/office/powerpoint/2010/main" val="879978844"/>
              </p:ext>
            </p:extLst>
          </p:nvPr>
        </p:nvGraphicFramePr>
        <p:xfrm>
          <a:off x="335360" y="764704"/>
          <a:ext cx="11449272" cy="2595880"/>
        </p:xfrm>
        <a:graphic>
          <a:graphicData uri="http://schemas.openxmlformats.org/drawingml/2006/table">
            <a:tbl>
              <a:tblPr firstRow="1" bandRow="1">
                <a:tableStyleId>{7E9639D4-E3E2-4D34-9284-5A2195B3D0D7}</a:tableStyleId>
              </a:tblPr>
              <a:tblGrid>
                <a:gridCol w="5714674">
                  <a:extLst>
                    <a:ext uri="{9D8B030D-6E8A-4147-A177-3AD203B41FA5}">
                      <a16:colId xmlns:a16="http://schemas.microsoft.com/office/drawing/2014/main" val="20000"/>
                    </a:ext>
                  </a:extLst>
                </a:gridCol>
                <a:gridCol w="573459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value2,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131657"/>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233910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276998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first </a:t>
            </a:r>
            <a:r>
              <a:rPr lang="en-US" sz="2000" b="1" i="1" dirty="0">
                <a:solidFill>
                  <a:srgbClr val="C00000"/>
                </a:solidFill>
                <a:latin typeface="Liberation Mono"/>
              </a:rPr>
              <a:t>n-1</a:t>
            </a:r>
            <a:r>
              <a:rPr lang="en-US" sz="2000" b="1" i="1" dirty="0">
                <a:latin typeface="Liberation Mono"/>
              </a:rPr>
              <a:t> rows</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first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6816080" y="1661753"/>
            <a:ext cx="3984478"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196180"/>
            <a:ext cx="11810106" cy="6617196"/>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p>
          <a:p>
            <a:endParaRPr lang="en-IN" sz="6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				</a:t>
            </a:r>
            <a:r>
              <a:rPr lang="en-IN" sz="2000" i="1" dirty="0">
                <a:solidFill>
                  <a:srgbClr val="000000"/>
                </a:solidFill>
                <a:latin typeface="Liberation Mono"/>
              </a:rPr>
              <a:t> </a:t>
            </a:r>
            <a:r>
              <a:rPr lang="en-IN" sz="2000" i="1" dirty="0">
                <a:solidFill>
                  <a:schemeClr val="accent4">
                    <a:lumMod val="50000"/>
                  </a:schemeClr>
                </a:solidFill>
                <a:latin typeface="Liberation Mono"/>
              </a:rPr>
              <a:t>generatedColumnExpression</a:t>
            </a:r>
            <a:endParaRPr lang="en-US" sz="2000" i="1" dirty="0">
              <a:solidFill>
                <a:schemeClr val="accent4">
                  <a:lumMod val="50000"/>
                </a:schemeClr>
              </a:solidFill>
              <a:latin typeface="Liberation Mono"/>
            </a:endParaRPr>
          </a:p>
          <a:p>
            <a:endParaRPr lang="en-US" sz="600" i="1" dirty="0">
              <a:solidFill>
                <a:schemeClr val="accent4">
                  <a:lumMod val="50000"/>
                </a:schemeClr>
              </a:solidFill>
              <a:latin typeface="Liberation Mono"/>
            </a:endParaRPr>
          </a:p>
          <a:p>
            <a:pPr marL="622300" indent="-457200">
              <a:buAutoNum type="arabicPeriod"/>
            </a:pPr>
            <a:r>
              <a:rPr lang="en-US" sz="2000" dirty="0">
                <a:solidFill>
                  <a:srgbClr val="000000"/>
                </a:solidFill>
                <a:latin typeface="Liberation Mono"/>
              </a:rPr>
              <a:t>START WITH long			 ( expression ) can only involve columns of the current table.</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97031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8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chemeClr val="bg1">
                    <a:lumMod val="50000"/>
                  </a:schemeClr>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solidFill>
                  <a:srgbClr val="A67F59"/>
                </a:solidFill>
                <a:latin typeface="Liberation Mono"/>
              </a:rPr>
              <a:t>*</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chemeClr val="bg1">
                    <a:lumMod val="50000"/>
                  </a:schemeClr>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chemeClr val="bg1">
                    <a:lumMod val="50000"/>
                  </a:schemeClr>
                </a:solidFill>
                <a:latin typeface="Liberation Mono"/>
              </a:rPr>
              <a:t>R1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a:t>
            </a:r>
            <a:r>
              <a:rPr lang="en-US" b="0" i="0" dirty="0">
                <a:solidFill>
                  <a:srgbClr val="000000"/>
                </a:solidFill>
                <a:effectLst/>
                <a:latin typeface="Liberation Mono"/>
              </a:rPr>
              <a:t>) </a:t>
            </a:r>
            <a:r>
              <a:rPr lang="en-US" dirty="0">
                <a:solidFill>
                  <a:schemeClr val="bg1">
                    <a:lumMod val="50000"/>
                  </a:schemeClr>
                </a:solidFill>
                <a:latin typeface="Liberation Mono"/>
              </a:rPr>
              <a:t>R1</a:t>
            </a:r>
            <a:r>
              <a:rPr lang="en-US" b="0" i="0" dirty="0">
                <a:solidFill>
                  <a:srgbClr val="000000"/>
                </a:solidFill>
                <a:effectLst/>
                <a:latin typeface="Liberation Mono"/>
              </a:rPr>
              <a:t>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 </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t>
            </a:r>
            <a:r>
              <a:rPr lang="en-US" sz="2000" b="1" i="1" dirty="0">
                <a:latin typeface="Palatino Linotype" panose="02040502050505030304" pitchFamily="18" charset="0"/>
                <a:cs typeface="Arial" panose="020B0604020202020204" pitchFamily="34" charset="0"/>
              </a:rPr>
              <a:t>Alias, aggregate</a:t>
            </a:r>
            <a:r>
              <a:rPr lang="en-US" sz="2000" i="1" dirty="0">
                <a:latin typeface="Palatino Linotype" panose="02040502050505030304" pitchFamily="18" charset="0"/>
                <a:cs typeface="Arial" panose="020B0604020202020204" pitchFamily="34" charset="0"/>
              </a:rPr>
              <a:t> </a:t>
            </a:r>
            <a:r>
              <a:rPr lang="en-US" sz="2000" dirty="0">
                <a:latin typeface="Palatino Linotype" panose="02040502050505030304" pitchFamily="18" charset="0"/>
                <a:cs typeface="Arial" panose="020B0604020202020204" pitchFamily="34" charset="0"/>
              </a:rPr>
              <a:t>and </a:t>
            </a:r>
            <a:r>
              <a:rPr lang="en-US" sz="2000" b="1" i="1" dirty="0">
                <a:latin typeface="Palatino Linotype" panose="02040502050505030304" pitchFamily="18" charset="0"/>
                <a:cs typeface="Arial" panose="020B0604020202020204" pitchFamily="34" charset="0"/>
              </a:rPr>
              <a:t>window</a:t>
            </a:r>
            <a:r>
              <a:rPr lang="en-US" sz="2000" dirty="0">
                <a:latin typeface="Palatino Linotype" panose="02040502050505030304" pitchFamily="18" charset="0"/>
                <a:cs typeface="Arial" panose="020B0604020202020204" pitchFamily="34" charset="0"/>
              </a:rPr>
              <a:t> </a:t>
            </a:r>
            <a:r>
              <a:rPr lang="en-US" sz="2000" b="1" dirty="0">
                <a:latin typeface="Palatino Linotype" panose="02040502050505030304" pitchFamily="18" charset="0"/>
                <a:cs typeface="Arial" panose="020B0604020202020204" pitchFamily="34" charset="0"/>
              </a:rPr>
              <a:t>functions</a:t>
            </a:r>
            <a:r>
              <a:rPr lang="en-US" sz="2000" dirty="0">
                <a:latin typeface="Palatino Linotype" panose="02040502050505030304" pitchFamily="18" charset="0"/>
                <a:cs typeface="Arial" panose="020B0604020202020204" pitchFamily="34" charset="0"/>
              </a:rPr>
              <a:t>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780928"/>
            <a:ext cx="11161240"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184482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a:t>
            </a:r>
            <a:r>
              <a:rPr lang="en-IN" dirty="0">
                <a:solidFill>
                  <a:schemeClr val="bg1">
                    <a:lumMod val="50000"/>
                  </a:schemeClr>
                </a:solidFill>
                <a:latin typeface="Liberation Mono"/>
              </a:rPr>
              <a:t>R1</a:t>
            </a:r>
            <a:r>
              <a:rPr lang="en-IN" dirty="0">
                <a:latin typeface="Liberation Mono"/>
              </a:rPr>
              <a:t>, ename, sal  </a:t>
            </a:r>
            <a:r>
              <a:rPr lang="en-IN" dirty="0">
                <a:solidFill>
                  <a:srgbClr val="0077AA"/>
                </a:solidFill>
                <a:latin typeface="Liberation Mono"/>
              </a:rPr>
              <a:t>AS</a:t>
            </a:r>
            <a:r>
              <a:rPr lang="en-IN" dirty="0">
                <a:latin typeface="Liberation Mono"/>
              </a:rPr>
              <a:t> </a:t>
            </a:r>
            <a:r>
              <a:rPr lang="en-IN" dirty="0">
                <a:solidFill>
                  <a:schemeClr val="bg1">
                    <a:lumMod val="50000"/>
                  </a:schemeClr>
                </a:solidFill>
                <a:latin typeface="Liberation Mono"/>
              </a:rPr>
              <a:t>salary</a:t>
            </a:r>
            <a:r>
              <a:rPr lang="en-IN" dirty="0">
                <a:latin typeface="Liberation Mono"/>
              </a:rPr>
              <a:t>  </a:t>
            </a:r>
            <a:r>
              <a:rPr lang="en-IN" dirty="0">
                <a:solidFill>
                  <a:srgbClr val="0077AA"/>
                </a:solidFill>
                <a:latin typeface="Liberation Mono"/>
              </a:rPr>
              <a:t>FROM</a:t>
            </a:r>
            <a:r>
              <a:rPr lang="en-IN" dirty="0">
                <a:latin typeface="Liberation Mono"/>
              </a:rPr>
              <a:t> emp QUALIFY(salary = 3000);</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803A69"/>
                </a:solidFill>
                <a:latin typeface="Liberation Mono"/>
              </a:rPr>
              <a:t>fieldSeparator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fieldDelimiter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writeColumnHeader</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a:solidFill>
                  <a:srgbClr val="803A69"/>
                </a:solidFill>
                <a:latin typeface="Liberation Mono"/>
              </a:rPr>
              <a:t>caseSensitiveColumnNames</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(R1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endParaRPr lang="en-IN" sz="2000" dirty="0">
              <a:solidFill>
                <a:schemeClr val="tx1">
                  <a:lumMod val="75000"/>
                  <a:lumOff val="25000"/>
                </a:schemeClr>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0E20371-1CB2-23B8-41CA-DC6861EE5E2D}"/>
              </a:ext>
            </a:extLst>
          </p:cNvPr>
          <p:cNvSpPr txBox="1"/>
          <p:nvPr/>
        </p:nvSpPr>
        <p:spPr>
          <a:xfrm>
            <a:off x="203967" y="3250149"/>
            <a:ext cx="11784066" cy="923330"/>
          </a:xfrm>
          <a:prstGeom prst="rect">
            <a:avLst/>
          </a:prstGeom>
          <a:noFill/>
        </p:spPr>
        <p:txBody>
          <a:bodyPr wrap="square">
            <a:spAutoFit/>
          </a:bodyPr>
          <a:lstStyle/>
          <a:p>
            <a:r>
              <a:rPr lang="en-US" dirty="0">
                <a:solidFill>
                  <a:schemeClr val="bg2">
                    <a:lumMod val="10000"/>
                  </a:schemeClr>
                </a:solidFill>
                <a:latin typeface="Arial" panose="020B0604020202020204" pitchFamily="34" charset="0"/>
                <a:cs typeface="Arial" panose="020B0604020202020204" pitchFamily="34" charset="0"/>
              </a:rPr>
              <a:t>A generated column is a type of column that stores values calculated from an expression applied to data in other columns of the same table. The value of a generated column cannot be altered manually and is automatically updated whenever the data it depends on changes.</a:t>
            </a:r>
          </a:p>
        </p:txBody>
      </p:sp>
    </p:spTree>
    <p:extLst>
      <p:ext uri="{BB962C8B-B14F-4D97-AF65-F5344CB8AC3E}">
        <p14:creationId xmlns:p14="http://schemas.microsoft.com/office/powerpoint/2010/main" val="1126112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411596"/>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sal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 + comm));</a:t>
            </a: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333746"/>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47900"/>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3757970"/>
            <a:ext cx="2117414" cy="646331"/>
            <a:chOff x="4783757" y="3978930"/>
            <a:chExt cx="2117414"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476181"/>
              <a:chOff x="4783757" y="4149080"/>
              <a:chExt cx="454086"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89079" y="3978930"/>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cxnSp>
        <p:nvCxnSpPr>
          <p:cNvPr id="6" name="Straight Connector 5">
            <a:extLst>
              <a:ext uri="{FF2B5EF4-FFF2-40B4-BE49-F238E27FC236}">
                <a16:creationId xmlns:a16="http://schemas.microsoft.com/office/drawing/2014/main" id="{76BC68CC-3A5C-F536-05C9-6860B8C90CD8}"/>
              </a:ext>
            </a:extLst>
          </p:cNvPr>
          <p:cNvCxnSpPr/>
          <p:nvPr/>
        </p:nvCxnSpPr>
        <p:spPr>
          <a:xfrm>
            <a:off x="407368" y="3429000"/>
            <a:ext cx="1144091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D12D3955-2705-7766-E98B-268FD0D7A314}"/>
              </a:ext>
            </a:extLst>
          </p:cNvPr>
          <p:cNvGrpSpPr/>
          <p:nvPr/>
        </p:nvGrpSpPr>
        <p:grpSpPr>
          <a:xfrm rot="10800000">
            <a:off x="8664920" y="1292128"/>
            <a:ext cx="2039592" cy="873824"/>
            <a:chOff x="4783757" y="3969201"/>
            <a:chExt cx="2039592" cy="873824"/>
          </a:xfrm>
        </p:grpSpPr>
        <p:grpSp>
          <p:nvGrpSpPr>
            <p:cNvPr id="9" name="Group 8">
              <a:extLst>
                <a:ext uri="{FF2B5EF4-FFF2-40B4-BE49-F238E27FC236}">
                  <a16:creationId xmlns:a16="http://schemas.microsoft.com/office/drawing/2014/main" id="{96ADA8C2-F68A-E9DA-A748-7ABDF55C1574}"/>
                </a:ext>
              </a:extLst>
            </p:cNvPr>
            <p:cNvGrpSpPr/>
            <p:nvPr/>
          </p:nvGrpSpPr>
          <p:grpSpPr>
            <a:xfrm>
              <a:off x="4783757" y="4113769"/>
              <a:ext cx="454086" cy="729256"/>
              <a:chOff x="4783757" y="4113769"/>
              <a:chExt cx="454086" cy="729256"/>
            </a:xfrm>
          </p:grpSpPr>
          <p:cxnSp>
            <p:nvCxnSpPr>
              <p:cNvPr id="14" name="Straight Arrow Connector 13">
                <a:extLst>
                  <a:ext uri="{FF2B5EF4-FFF2-40B4-BE49-F238E27FC236}">
                    <a16:creationId xmlns:a16="http://schemas.microsoft.com/office/drawing/2014/main" id="{1ADB5667-CD3B-2296-FCC6-D629D2AA816C}"/>
                  </a:ext>
                </a:extLst>
              </p:cNvPr>
              <p:cNvCxnSpPr>
                <a:cxnSpLocks/>
              </p:cNvCxnSpPr>
              <p:nvPr/>
            </p:nvCxnSpPr>
            <p:spPr>
              <a:xfrm rot="10800000" flipV="1">
                <a:off x="4799856" y="4113769"/>
                <a:ext cx="0" cy="7292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D00A23-BB50-C070-A7E3-471BEAC4141A}"/>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30371B37-3EE4-2921-EA9D-E4AACBE2B21D}"/>
                </a:ext>
              </a:extLst>
            </p:cNvPr>
            <p:cNvSpPr txBox="1"/>
            <p:nvPr/>
          </p:nvSpPr>
          <p:spPr>
            <a:xfrm rot="10800000">
              <a:off x="5111256" y="3969201"/>
              <a:ext cx="1712093"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 </a:t>
            </a:r>
            <a:r>
              <a:rPr lang="en-US" sz="2000" dirty="0">
                <a:latin typeface="Liberation Mono"/>
              </a:rPr>
              <a:t>[</a:t>
            </a:r>
            <a:r>
              <a:rPr lang="en-US" sz="2000" i="1" dirty="0">
                <a:solidFill>
                  <a:schemeClr val="accent4">
                    <a:lumMod val="50000"/>
                  </a:schemeClr>
                </a:solidFill>
                <a:latin typeface="Liberation Mono"/>
              </a:rPr>
              <a:t> </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810106"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62789"/>
            <a:ext cx="1152128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a:t>
            </a:r>
            <a:r>
              <a:rPr lang="en-US" b="1" i="0" dirty="0">
                <a:solidFill>
                  <a:srgbClr val="000000"/>
                </a:solidFill>
                <a:effectLst/>
                <a:latin typeface="Arial" panose="020B0604020202020204" pitchFamily="34" charset="0"/>
              </a:rPr>
              <a:t>will be present but the data will be lost</a:t>
            </a:r>
            <a:r>
              <a:rPr lang="en-US" b="0" i="0" dirty="0">
                <a:solidFill>
                  <a:srgbClr val="000000"/>
                </a:solidFill>
                <a:effectLst/>
                <a:latin typeface="Arial" panose="020B0604020202020204" pitchFamily="34" charset="0"/>
              </a:rPr>
              <a: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a:t>
            </a:r>
            <a:r>
              <a:rPr lang="en-US" b="1" i="0" dirty="0">
                <a:solidFill>
                  <a:srgbClr val="000000"/>
                </a:solidFill>
                <a:effectLst/>
                <a:latin typeface="Arial" panose="020B0604020202020204" pitchFamily="34" charset="0"/>
              </a:rPr>
              <a:t>table will be lost</a:t>
            </a:r>
            <a:r>
              <a:rPr lang="en-US" b="0" i="0"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115D7B0F-9DD9-A9CD-8461-9E0EFC2EF096}"/>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console commands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16038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446550"/>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endParaRPr lang="en-IN" sz="800" dirty="0">
              <a:solidFill>
                <a:schemeClr val="tx1">
                  <a:lumMod val="65000"/>
                  <a:lumOff val="35000"/>
                </a:schemeClr>
              </a:solidFill>
              <a:latin typeface="Liberation Mono"/>
            </a:endParaRPr>
          </a:p>
          <a:p>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416220"/>
            <a:ext cx="11526016" cy="289310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a:t>
            </a:r>
            <a:r>
              <a:rPr lang="en-US" dirty="0" err="1">
                <a:latin typeface="Liberation Mono"/>
              </a:rPr>
              <a:t>sal</a:t>
            </a:r>
            <a:r>
              <a:rPr lang="en-US" dirty="0">
                <a:latin typeface="Liberation Mono"/>
              </a:rPr>
              <a:t>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259399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a:t>
            </a:r>
            <a:r>
              <a:rPr lang="en-US" dirty="0" err="1">
                <a:latin typeface="Liberation Mono"/>
              </a:rPr>
              <a:t>sal</a:t>
            </a:r>
            <a:r>
              <a:rPr lang="en-US" dirty="0">
                <a:latin typeface="Liberation Mono"/>
              </a:rPr>
              <a:t>,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22947116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alterIdentityColumnOption [...] ]</a:t>
            </a:r>
          </a:p>
          <a:p>
            <a:pPr>
              <a:spcAft>
                <a:spcPts val="600"/>
              </a:spcAft>
            </a:pPr>
            <a:r>
              <a:rPr lang="en-IN" sz="2000" dirty="0">
                <a:solidFill>
                  <a:schemeClr val="tx1">
                    <a:lumMod val="75000"/>
                    <a:lumOff val="25000"/>
                  </a:schemeClr>
                </a:solidFill>
                <a:latin typeface="Liberation Mono"/>
              </a:rPr>
              <a:t>| alterIdentityColumnOption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console commands</a:t>
            </a:r>
          </a:p>
        </p:txBody>
      </p:sp>
      <p:graphicFrame>
        <p:nvGraphicFramePr>
          <p:cNvPr id="2" name="Table 1"/>
          <p:cNvGraphicFramePr>
            <a:graphicFrameLocks noGrp="1"/>
          </p:cNvGraphicFramePr>
          <p:nvPr>
            <p:extLst>
              <p:ext uri="{D42A27DB-BD31-4B8C-83A1-F6EECF244321}">
                <p14:modId xmlns:p14="http://schemas.microsoft.com/office/powerpoint/2010/main" val="4104183962"/>
              </p:ext>
            </p:extLst>
          </p:nvPr>
        </p:nvGraphicFramePr>
        <p:xfrm>
          <a:off x="119336" y="723136"/>
          <a:ext cx="11737304" cy="2849880"/>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2"/>
                    </a:ext>
                  </a:extLst>
                </a:gridCol>
              </a:tblGrid>
              <a:tr h="281384">
                <a:tc>
                  <a:txBody>
                    <a:bodyPr/>
                    <a:lstStyle/>
                    <a:p>
                      <a:pPr algn="l"/>
                      <a:r>
                        <a:rPr kumimoji="0" lang="en-US" sz="1800" b="1" kern="1200" dirty="0">
                          <a:solidFill>
                            <a:schemeClr val="tx1"/>
                          </a:solidFill>
                          <a:latin typeface="Arial" panose="020B0604020202020204" pitchFamily="34" charset="0"/>
                          <a:ea typeface="+mn-ea"/>
                          <a:cs typeface="Arial" panose="020B0604020202020204" pitchFamily="34" charset="0"/>
                        </a:rPr>
                        <a:t>command(s)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r>
                        <a:rPr kumimoji="0" lang="en-IN" sz="1800" b="1" kern="1200" dirty="0">
                          <a:solidFill>
                            <a:schemeClr val="tx1"/>
                          </a:solidFill>
                          <a:latin typeface="Arial" panose="020B0604020202020204" pitchFamily="34" charset="0"/>
                          <a:ea typeface="+mn-ea"/>
                          <a:cs typeface="Arial" panose="020B0604020202020204" pitchFamily="34" charset="0"/>
                        </a:rPr>
                        <a:t>description</a:t>
                      </a:r>
                    </a:p>
                  </a:txBody>
                  <a:tcPr marL="91428" marR="91428"/>
                </a:tc>
                <a:extLst>
                  <a:ext uri="{0D108BD9-81ED-4DB2-BD59-A6C34878D82A}">
                    <a16:rowId xmlns:a16="http://schemas.microsoft.com/office/drawing/2014/main" val="10000"/>
                  </a:ext>
                </a:extLst>
              </a:tr>
              <a:tr h="370840">
                <a:tc>
                  <a:txBody>
                    <a:bodyPr/>
                    <a:lstStyle/>
                    <a:p>
                      <a:r>
                        <a:rPr lang="en-IN" sz="1800" dirty="0">
                          <a:latin typeface="Arial" panose="020B0604020202020204" pitchFamily="34" charset="0"/>
                          <a:cs typeface="Arial" panose="020B0604020202020204" pitchFamily="34" charset="0"/>
                        </a:rPr>
                        <a:t> </a:t>
                      </a:r>
                      <a:r>
                        <a:rPr lang="en-IN" sz="1800" dirty="0">
                          <a:solidFill>
                            <a:schemeClr val="accent5">
                              <a:lumMod val="75000"/>
                            </a:schemeClr>
                          </a:solidFill>
                          <a:latin typeface="Arial" panose="020B0604020202020204" pitchFamily="34" charset="0"/>
                          <a:cs typeface="Arial" panose="020B0604020202020204" pitchFamily="34" charset="0"/>
                        </a:rPr>
                        <a:t>@</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autocommit_true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on;</a:t>
                      </a:r>
                    </a:p>
                    <a:p>
                      <a:r>
                        <a:rPr lang="en-IN" sz="600" dirty="0">
                          <a:latin typeface="Arial" panose="020B0604020202020204" pitchFamily="34" charset="0"/>
                          <a:cs typeface="Arial" panose="020B0604020202020204" pitchFamily="34" charset="0"/>
                        </a:rPr>
                        <a:t> </a:t>
                      </a:r>
                    </a:p>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@autocommit_false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off;</a:t>
                      </a:r>
                    </a:p>
                  </a:txBody>
                  <a:tcPr marL="91428" marR="91428" anchor="ctr"/>
                </a:tc>
                <a:tc>
                  <a:txBody>
                    <a:bodyPr/>
                    <a:lstStyle/>
                    <a:p>
                      <a:pPr algn="l"/>
                      <a:r>
                        <a:rPr lang="en-IN" sz="1800" dirty="0">
                          <a:latin typeface="Arial" panose="020B0604020202020204" pitchFamily="34" charset="0"/>
                          <a:cs typeface="Arial" panose="020B0604020202020204" pitchFamily="34" charset="0"/>
                        </a:rPr>
                        <a:t> Enable or disable autocommit.</a:t>
                      </a:r>
                    </a:p>
                  </a:txBody>
                  <a:tcPr marL="91428" marR="91428" anchor="ctr"/>
                </a:tc>
                <a:extLst>
                  <a:ext uri="{0D108BD9-81ED-4DB2-BD59-A6C34878D82A}">
                    <a16:rowId xmlns:a16="http://schemas.microsoft.com/office/drawing/2014/main" val="10001"/>
                  </a:ext>
                </a:extLst>
              </a:tr>
              <a:tr h="370840">
                <a:tc>
                  <a:txBody>
                    <a:bodyPr/>
                    <a:lstStyle/>
                    <a:p>
                      <a:r>
                        <a:rPr kumimoji="0" lang="en-IN" b="0" i="0" kern="1200" dirty="0">
                          <a:solidFill>
                            <a:schemeClr val="tx1"/>
                          </a:solidFill>
                          <a:effectLst/>
                          <a:latin typeface="Arial" panose="020B0604020202020204" pitchFamily="34" charset="0"/>
                          <a:ea typeface="+mn-ea"/>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@tables</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91428" marR="91428" anchor="ctr"/>
                </a:tc>
                <a:tc>
                  <a:txBody>
                    <a:bodyPr/>
                    <a:lstStyle/>
                    <a:p>
                      <a:r>
                        <a:rPr lang="en-US" sz="1800" dirty="0">
                          <a:latin typeface="Arial" panose="020B0604020202020204" pitchFamily="34" charset="0"/>
                          <a:cs typeface="Arial" panose="020B0604020202020204" pitchFamily="34" charset="0"/>
                        </a:rPr>
                        <a:t> List all table names from all schema</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@list</a:t>
                      </a:r>
                      <a:r>
                        <a:rPr lang="en-IN" sz="1800" dirty="0">
                          <a:latin typeface="Arial" panose="020B0604020202020204" pitchFamily="34" charset="0"/>
                          <a:cs typeface="Arial" panose="020B0604020202020204" pitchFamily="34" charset="0"/>
                        </a:rPr>
                        <a:t> SELECT * FROM emp;</a:t>
                      </a:r>
                    </a:p>
                  </a:txBody>
                  <a:tcPr marL="91428" marR="91428" anchor="ctr"/>
                </a:tc>
                <a:tc>
                  <a:txBody>
                    <a:bodyPr/>
                    <a:lstStyle/>
                    <a:p>
                      <a:pPr marL="87313" indent="-87313"/>
                      <a:r>
                        <a:rPr kumimoji="0" lang="en-US" b="0" i="0" kern="1200" dirty="0">
                          <a:solidFill>
                            <a:schemeClr val="tx1"/>
                          </a:solidFill>
                          <a:effectLst/>
                          <a:latin typeface="Arial" panose="020B0604020202020204" pitchFamily="34" charset="0"/>
                          <a:ea typeface="+mn-ea"/>
                          <a:cs typeface="Arial" panose="020B0604020202020204" pitchFamily="34" charset="0"/>
                        </a:rPr>
                        <a:t> Show the result set in list format (each column on its own line,    with row numbers).</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@maxrows </a:t>
                      </a:r>
                      <a:r>
                        <a:rPr lang="en-IN" sz="1800" dirty="0">
                          <a:latin typeface="Arial" panose="020B0604020202020204" pitchFamily="34" charset="0"/>
                          <a:cs typeface="Arial" panose="020B0604020202020204" pitchFamily="34" charset="0"/>
                        </a:rPr>
                        <a:t>&lt;</a:t>
                      </a:r>
                      <a:r>
                        <a:rPr lang="en-IN" sz="1800" dirty="0">
                          <a:solidFill>
                            <a:srgbClr val="C00000"/>
                          </a:solidFill>
                          <a:latin typeface="Arial" panose="020B0604020202020204" pitchFamily="34" charset="0"/>
                          <a:cs typeface="Arial" panose="020B0604020202020204" pitchFamily="34" charset="0"/>
                        </a:rPr>
                        <a:t>n</a:t>
                      </a:r>
                      <a:r>
                        <a:rPr lang="en-IN" sz="1800" dirty="0">
                          <a:latin typeface="Arial" panose="020B0604020202020204" pitchFamily="34" charset="0"/>
                          <a:cs typeface="Arial" panose="020B0604020202020204" pitchFamily="34" charset="0"/>
                        </a:rPr>
                        <a:t>&gt;;</a:t>
                      </a:r>
                    </a:p>
                  </a:txBody>
                  <a:tcPr marL="91428" marR="91428" anchor="ctr"/>
                </a:tc>
                <a:tc>
                  <a:txBody>
                    <a:bodyPr/>
                    <a:lstStyle/>
                    <a:p>
                      <a:pPr algn="l"/>
                      <a:r>
                        <a:rPr kumimoji="0" lang="en-US" b="0" i="0" kern="1200" dirty="0">
                          <a:solidFill>
                            <a:schemeClr val="tx1"/>
                          </a:solidFill>
                          <a:effectLst/>
                          <a:latin typeface="+mn-lt"/>
                          <a:ea typeface="+mn-ea"/>
                          <a:cs typeface="+mn-cs"/>
                        </a:rPr>
                        <a:t> Set the maximum number of rows to display.</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pPr algn="l" fontAlgn="t"/>
                      <a:r>
                        <a:rPr lang="en-IN" dirty="0">
                          <a:effectLst/>
                          <a:latin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@history</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22860" marR="22860" marT="22860" marB="22860"/>
                </a:tc>
                <a:tc>
                  <a:txBody>
                    <a:bodyPr/>
                    <a:lstStyle/>
                    <a:p>
                      <a:pPr algn="l" fontAlgn="t"/>
                      <a:r>
                        <a:rPr lang="en-IN" dirty="0">
                          <a:effectLst/>
                          <a:latin typeface="Arial" panose="020B0604020202020204" pitchFamily="34" charset="0"/>
                        </a:rPr>
                        <a:t>  List the command history.</a:t>
                      </a:r>
                    </a:p>
                  </a:txBody>
                  <a:tcPr marL="22860" marR="22860" marT="22860" marB="22860"/>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5725125"/>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118846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555593"/>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78904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67671"/>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987641"/>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38938"/>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i="1" dirty="0">
              <a:solidFill>
                <a:schemeClr val="accent4">
                  <a:lumMod val="50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15256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080554"/>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75487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dirty="0">
                <a:solidFill>
                  <a:schemeClr val="accent4">
                    <a:lumMod val="50000"/>
                  </a:schemeClr>
                </a:solidFill>
                <a:latin typeface="Liberation Mono"/>
              </a:rPr>
              <a:t>(</a:t>
            </a:r>
            <a:r>
              <a:rPr lang="en-US" sz="2000" i="1" dirty="0">
                <a:solidFill>
                  <a:schemeClr val="accent4">
                    <a:lumMod val="50000"/>
                  </a:schemeClr>
                </a:solidFill>
                <a:latin typeface="Liberation Mono"/>
              </a:rPr>
              <a:t>basicSequenceOption</a:t>
            </a:r>
            <a:r>
              <a:rPr lang="en-US" sz="2000" dirty="0">
                <a:solidFill>
                  <a:schemeClr val="accent4">
                    <a:lumMod val="50000"/>
                  </a:schemeClr>
                </a:solidFill>
                <a:latin typeface="Liberation Mono"/>
              </a:rPr>
              <a:t>)</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879594"/>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accent4">
                  <a:lumMod val="50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56662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2460073"/>
            <a:ext cx="9906000"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@TABLES;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 </a:t>
            </a:r>
            <a:r>
              <a:rPr lang="en-IN" sz="2000" dirty="0">
                <a:solidFill>
                  <a:srgbClr val="0077AA"/>
                </a:solidFill>
                <a:latin typeface="Liberation Mono"/>
              </a:rPr>
              <a:t>TABLES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@TABLES </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612201"/>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5268385"/>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760331"/>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The PRIMARY KEY should be given after GENERATED ALWAYS.</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707886"/>
          </a:xfrm>
          <a:prstGeom prst="rect">
            <a:avLst/>
          </a:prstGeom>
        </p:spPr>
        <p:txBody>
          <a:bodyPr wrap="square">
            <a:spAutoFit/>
          </a:bodyPr>
          <a:lstStyle/>
          <a:p>
            <a:r>
              <a:rPr lang="en-US" sz="2000" dirty="0">
                <a:latin typeface="Palatino Linotype" panose="02040502050505030304" pitchFamily="18" charset="0"/>
              </a:rPr>
              <a:t>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231654"/>
          </a:xfrm>
          <a:prstGeom prst="rect">
            <a:avLst/>
          </a:prstGeom>
        </p:spPr>
        <p:txBody>
          <a:bodyPr wrap="square">
            <a:spAutoFit/>
          </a:bodyPr>
          <a:lstStyle/>
          <a:p>
            <a:r>
              <a:rPr lang="en-IN" sz="2400" dirty="0">
                <a:solidFill>
                  <a:schemeClr val="tx1">
                    <a:lumMod val="50000"/>
                    <a:lumOff val="50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dirty="0">
                <a:solidFill>
                  <a:schemeClr val="tx1">
                    <a:lumMod val="50000"/>
                    <a:lumOff val="50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201324"/>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231654"/>
          </a:xfrm>
          <a:prstGeom prst="rect">
            <a:avLst/>
          </a:prstGeom>
        </p:spPr>
        <p:txBody>
          <a:bodyPr wrap="square">
            <a:spAutoFit/>
          </a:bodyPr>
          <a:lstStyle/>
          <a:p>
            <a:r>
              <a:rPr lang="en-IN" sz="2400" dirty="0">
                <a:solidFill>
                  <a:schemeClr val="tx1">
                    <a:lumMod val="50000"/>
                    <a:lumOff val="50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dirty="0">
                <a:solidFill>
                  <a:schemeClr val="tx1">
                    <a:lumMod val="50000"/>
                    <a:lumOff val="50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50000"/>
                    <a:lumOff val="50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50000"/>
                    <a:lumOff val="50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154984"/>
          </a:xfrm>
          <a:prstGeom prst="rect">
            <a:avLst/>
          </a:prstGeom>
        </p:spPr>
        <p:txBody>
          <a:bodyPr wrap="square">
            <a:spAutoFit/>
          </a:bodyPr>
          <a:lstStyle/>
          <a:p>
            <a:r>
              <a:rPr lang="en-IN" sz="2400" dirty="0">
                <a:solidFill>
                  <a:schemeClr val="tx1">
                    <a:lumMod val="50000"/>
                    <a:lumOff val="50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pPr marL="719138" indent="-719138"/>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dirty="0">
                <a:solidFill>
                  <a:schemeClr val="tx1">
                    <a:lumMod val="50000"/>
                    <a:lumOff val="50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DROP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tableName1, tableName2,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54591</TotalTime>
  <Words>19316</Words>
  <Application>Microsoft Office PowerPoint</Application>
  <PresentationFormat>Widescreen</PresentationFormat>
  <Paragraphs>2555</Paragraphs>
  <Slides>217</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217</vt:i4>
      </vt:variant>
    </vt:vector>
  </HeadingPairs>
  <TitlesOfParts>
    <vt:vector size="234"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12139</cp:revision>
  <dcterms:created xsi:type="dcterms:W3CDTF">2015-10-09T06:09:34Z</dcterms:created>
  <dcterms:modified xsi:type="dcterms:W3CDTF">2023-10-28T09:28:01Z</dcterms:modified>
</cp:coreProperties>
</file>