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75"/>
  </p:notesMasterIdLst>
  <p:sldIdLst>
    <p:sldId id="257" r:id="rId2"/>
    <p:sldId id="1447" r:id="rId3"/>
    <p:sldId id="1358" r:id="rId4"/>
    <p:sldId id="1511" r:id="rId5"/>
    <p:sldId id="1425" r:id="rId6"/>
    <p:sldId id="1512" r:id="rId7"/>
    <p:sldId id="1513" r:id="rId8"/>
    <p:sldId id="1441" r:id="rId9"/>
    <p:sldId id="1420" r:id="rId10"/>
    <p:sldId id="683" r:id="rId11"/>
    <p:sldId id="682" r:id="rId12"/>
    <p:sldId id="1405" r:id="rId13"/>
    <p:sldId id="1514" r:id="rId14"/>
    <p:sldId id="1385" r:id="rId15"/>
    <p:sldId id="1438" r:id="rId16"/>
    <p:sldId id="1439" r:id="rId17"/>
    <p:sldId id="1440" r:id="rId18"/>
    <p:sldId id="1431" r:id="rId19"/>
    <p:sldId id="625" r:id="rId20"/>
    <p:sldId id="1150" r:id="rId21"/>
    <p:sldId id="1240" r:id="rId22"/>
    <p:sldId id="1152" r:id="rId23"/>
    <p:sldId id="1153" r:id="rId24"/>
    <p:sldId id="402" r:id="rId25"/>
    <p:sldId id="403" r:id="rId26"/>
    <p:sldId id="404" r:id="rId27"/>
    <p:sldId id="1219" r:id="rId28"/>
    <p:sldId id="421" r:id="rId29"/>
    <p:sldId id="564" r:id="rId30"/>
    <p:sldId id="1364" r:id="rId31"/>
    <p:sldId id="826" r:id="rId32"/>
    <p:sldId id="566" r:id="rId33"/>
    <p:sldId id="1211" r:id="rId34"/>
    <p:sldId id="1430" r:id="rId35"/>
    <p:sldId id="1460" r:id="rId36"/>
    <p:sldId id="820" r:id="rId37"/>
    <p:sldId id="821" r:id="rId38"/>
    <p:sldId id="1077" r:id="rId39"/>
    <p:sldId id="1177" r:id="rId40"/>
    <p:sldId id="798" r:id="rId41"/>
    <p:sldId id="1215" r:id="rId42"/>
    <p:sldId id="1427" r:id="rId43"/>
    <p:sldId id="1225" r:id="rId44"/>
    <p:sldId id="1212" r:id="rId45"/>
    <p:sldId id="1213" r:id="rId46"/>
    <p:sldId id="1216" r:id="rId47"/>
    <p:sldId id="1210" r:id="rId48"/>
    <p:sldId id="1151" r:id="rId49"/>
    <p:sldId id="1217" r:id="rId50"/>
    <p:sldId id="1226" r:id="rId51"/>
    <p:sldId id="443" r:id="rId52"/>
    <p:sldId id="445" r:id="rId53"/>
    <p:sldId id="446" r:id="rId54"/>
    <p:sldId id="1293" r:id="rId55"/>
    <p:sldId id="1403" r:id="rId56"/>
    <p:sldId id="1290" r:id="rId57"/>
    <p:sldId id="1294" r:id="rId58"/>
    <p:sldId id="1283" r:id="rId59"/>
    <p:sldId id="1510" r:id="rId60"/>
    <p:sldId id="1292" r:id="rId61"/>
    <p:sldId id="440" r:id="rId62"/>
    <p:sldId id="823" r:id="rId63"/>
    <p:sldId id="570" r:id="rId64"/>
    <p:sldId id="827" r:id="rId65"/>
    <p:sldId id="453" r:id="rId66"/>
    <p:sldId id="574" r:id="rId67"/>
    <p:sldId id="838" r:id="rId68"/>
    <p:sldId id="839" r:id="rId69"/>
    <p:sldId id="1271" r:id="rId70"/>
    <p:sldId id="1059" r:id="rId71"/>
    <p:sldId id="1060" r:id="rId72"/>
    <p:sldId id="1418" r:id="rId73"/>
    <p:sldId id="788" r:id="rId7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FD8603"/>
    <a:srgbClr val="F63122"/>
    <a:srgbClr val="66CCFF"/>
    <a:srgbClr val="41C60C"/>
    <a:srgbClr val="39AE0A"/>
    <a:srgbClr val="CAA496"/>
    <a:srgbClr val="5E4C34"/>
    <a:srgbClr val="7E007E"/>
    <a:srgbClr val="16440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28-08-2023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14</a:t>
            </a:fld>
            <a:endParaRPr lang="en-IN"/>
          </a:p>
        </p:txBody>
      </p:sp>
    </p:spTree>
    <p:extLst>
      <p:ext uri="{BB962C8B-B14F-4D97-AF65-F5344CB8AC3E}">
        <p14:creationId xmlns:p14="http://schemas.microsoft.com/office/powerpoint/2010/main" val="252384322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60</a:t>
            </a:fld>
            <a:endParaRPr lang="en-IN"/>
          </a:p>
        </p:txBody>
      </p:sp>
    </p:spTree>
    <p:extLst>
      <p:ext uri="{BB962C8B-B14F-4D97-AF65-F5344CB8AC3E}">
        <p14:creationId xmlns:p14="http://schemas.microsoft.com/office/powerpoint/2010/main" val="935533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32</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53</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54</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56</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57</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58</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59</a:t>
            </a:fld>
            <a:endParaRPr lang="en-IN"/>
          </a:p>
        </p:txBody>
      </p:sp>
    </p:spTree>
    <p:extLst>
      <p:ext uri="{BB962C8B-B14F-4D97-AF65-F5344CB8AC3E}">
        <p14:creationId xmlns:p14="http://schemas.microsoft.com/office/powerpoint/2010/main" val="115930758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8/28/2023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8/28/2023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gif"/><Relationship Id="rId2" Type="http://schemas.openxmlformats.org/officeDocument/2006/relationships/image" Target="../media/image3.gif"/><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jpeg"/><Relationship Id="rId1" Type="http://schemas.openxmlformats.org/officeDocument/2006/relationships/slideLayout" Target="../slideLayouts/slideLayout7.xml"/><Relationship Id="rId4" Type="http://schemas.openxmlformats.org/officeDocument/2006/relationships/image" Target="../media/image18.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914281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MySQL</a:t>
            </a:r>
          </a:p>
        </p:txBody>
      </p:sp>
      <p:sp>
        <p:nvSpPr>
          <p:cNvPr id="6" name="Rectangle 5">
            <a:extLst>
              <a:ext uri="{FF2B5EF4-FFF2-40B4-BE49-F238E27FC236}">
                <a16:creationId xmlns:a16="http://schemas.microsoft.com/office/drawing/2014/main" id="{B8948F78-B708-4250-8816-44ACEC13C281}"/>
              </a:ext>
            </a:extLst>
          </p:cNvPr>
          <p:cNvSpPr/>
          <p:nvPr/>
        </p:nvSpPr>
        <p:spPr>
          <a:xfrm>
            <a:off x="184322" y="5517232"/>
            <a:ext cx="11675299" cy="430887"/>
          </a:xfrm>
          <a:prstGeom prst="rect">
            <a:avLst/>
          </a:prstGeom>
        </p:spPr>
        <p:txBody>
          <a:bodyPr wrap="square">
            <a:spAutoFit/>
          </a:bodyPr>
          <a:lstStyle/>
          <a:p>
            <a:r>
              <a:rPr lang="en-IN" sz="2200" dirty="0">
                <a:latin typeface="Open Sans Light" panose="020B0306030504020204" pitchFamily="34" charset="0"/>
                <a:ea typeface="Open Sans Light" panose="020B0306030504020204" pitchFamily="34" charset="0"/>
                <a:cs typeface="Open Sans Light" panose="020B0306030504020204" pitchFamily="34" charset="0"/>
              </a:rPr>
              <a:t>In this module we are going to learn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PL/SQL</a:t>
            </a:r>
            <a:r>
              <a:rPr lang="en-IN" sz="2200" dirty="0">
                <a:latin typeface="Open Sans Light" panose="020B0306030504020204" pitchFamily="34" charset="0"/>
                <a:ea typeface="Open Sans Light" panose="020B0306030504020204" pitchFamily="34" charset="0"/>
                <a:cs typeface="Open Sans Light" panose="020B0306030504020204" pitchFamily="34" charset="0"/>
              </a:rPr>
              <a:t> and </a:t>
            </a:r>
            <a:r>
              <a:rPr lang="en-IN" sz="2200" b="1" dirty="0">
                <a:latin typeface="Open Sans Light" panose="020B0306030504020204" pitchFamily="34" charset="0"/>
                <a:ea typeface="Open Sans Light" panose="020B0306030504020204" pitchFamily="34" charset="0"/>
                <a:cs typeface="Open Sans Light" panose="020B0306030504020204" pitchFamily="34" charset="0"/>
              </a:rPr>
              <a:t>NoSQL(MongoDB)</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181341" y="4212957"/>
            <a:ext cx="8146907" cy="769441"/>
          </a:xfrm>
          <a:prstGeom prst="rect">
            <a:avLst/>
          </a:prstGeom>
        </p:spPr>
        <p:txBody>
          <a:bodyPr wrap="square">
            <a:spAutoFit/>
          </a:bodyPr>
          <a:lstStyle>
            <a:defPPr>
              <a:defRPr lang="en-US"/>
            </a:defPPr>
            <a:lvl1pPr>
              <a:defRPr sz="2400">
                <a:solidFill>
                  <a:schemeClr val="accent6">
                    <a:lumMod val="50000"/>
                  </a:schemeClr>
                </a:solidFill>
              </a:defRPr>
            </a:lvl1pPr>
          </a:lstStyle>
          <a:p>
            <a:r>
              <a:rPr lang="en-US" sz="2200" dirty="0">
                <a:solidFill>
                  <a:schemeClr val="accent6"/>
                </a:solidFill>
              </a:rPr>
              <a:t>If A and a, B and b, C and c etc. are treated in the same way then it is case-insensitive. </a:t>
            </a:r>
            <a:r>
              <a:rPr lang="en-US" sz="2200" b="1" dirty="0">
                <a:solidFill>
                  <a:schemeClr val="accent6"/>
                </a:solidFill>
              </a:rPr>
              <a:t>MySQL is case-insensitive</a:t>
            </a:r>
            <a:endParaRPr lang="en-IN" sz="2200" b="1" dirty="0">
              <a:solidFill>
                <a:schemeClr val="accent6"/>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json</a:t>
            </a:r>
          </a:p>
        </p:txBody>
      </p:sp>
    </p:spTree>
    <p:extLst>
      <p:ext uri="{BB962C8B-B14F-4D97-AF65-F5344CB8AC3E}">
        <p14:creationId xmlns:p14="http://schemas.microsoft.com/office/powerpoint/2010/main" val="36258993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000" y="1143000"/>
            <a:ext cx="6248400" cy="1260642"/>
          </a:xfrm>
          <a:prstGeom prst="rect">
            <a:avLst/>
          </a:prstGeom>
          <a:noFill/>
        </p:spPr>
      </p:pic>
      <p:sp>
        <p:nvSpPr>
          <p:cNvPr id="3" name="Rectangle 2"/>
          <p:cNvSpPr/>
          <p:nvPr/>
        </p:nvSpPr>
        <p:spPr>
          <a:xfrm>
            <a:off x="1828800" y="22860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8800" y="3210580"/>
            <a:ext cx="8534400"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000" y="4145509"/>
            <a:ext cx="6248400" cy="1348175"/>
          </a:xfrm>
          <a:prstGeom prst="rect">
            <a:avLst/>
          </a:prstGeom>
          <a:noFill/>
        </p:spPr>
      </p:pic>
    </p:spTree>
    <p:extLst>
      <p:ext uri="{BB962C8B-B14F-4D97-AF65-F5344CB8AC3E}">
        <p14:creationId xmlns:p14="http://schemas.microsoft.com/office/powerpoint/2010/main" val="4685208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400110"/>
          </a:xfrm>
          <a:prstGeom prst="rect">
            <a:avLst/>
          </a:prstGeom>
        </p:spPr>
        <p:txBody>
          <a:bodyPr wrap="square">
            <a:spAutoFit/>
          </a:bodyPr>
          <a:lstStyle/>
          <a:p>
            <a:r>
              <a:rPr lang="en-IN" sz="2000" dirty="0">
                <a:latin typeface="Liberation Mono"/>
                <a:cs typeface="Arial" panose="020B0604020202020204" pitchFamily="34" charset="0"/>
              </a:rPr>
              <a:t>'</a:t>
            </a:r>
            <a:r>
              <a:rPr lang="en-US" sz="2000" dirty="0">
                <a:solidFill>
                  <a:schemeClr val="bg1">
                    <a:lumMod val="65000"/>
                  </a:schemeClr>
                </a:solidFill>
                <a:latin typeface="Liberation Mono"/>
              </a:rPr>
              <a:t>{</a:t>
            </a:r>
            <a:r>
              <a:rPr lang="en-US" sz="2000" dirty="0">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key1</a:t>
            </a:r>
            <a:r>
              <a:rPr lang="en-IN" sz="2000" dirty="0">
                <a:solidFill>
                  <a:srgbClr val="669900"/>
                </a:solidFill>
                <a:latin typeface="Liberation Mono"/>
              </a:rPr>
              <a:t>" </a:t>
            </a:r>
            <a:r>
              <a:rPr lang="en-US" sz="2000" b="0" i="0" dirty="0">
                <a:effectLst/>
                <a:latin typeface="Liberation Mono"/>
              </a:rPr>
              <a:t>: </a:t>
            </a:r>
            <a:r>
              <a:rPr lang="en-US" sz="2000" dirty="0">
                <a:solidFill>
                  <a:srgbClr val="990055"/>
                </a:solidFill>
                <a:latin typeface="Liberation Mono"/>
              </a:rPr>
              <a:t>1</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key2</a:t>
            </a:r>
            <a:r>
              <a:rPr lang="en-IN" sz="2000" dirty="0">
                <a:solidFill>
                  <a:srgbClr val="669900"/>
                </a:solidFill>
                <a:latin typeface="Liberation Mono"/>
              </a:rPr>
              <a:t>" </a:t>
            </a:r>
            <a:r>
              <a:rPr lang="en-US" sz="2000" b="0" i="0" dirty="0">
                <a:effectLst/>
                <a:latin typeface="Liberation Mono"/>
              </a:rPr>
              <a:t>:</a:t>
            </a:r>
            <a:r>
              <a:rPr lang="en-US" sz="2000" b="0" i="0" dirty="0">
                <a:solidFill>
                  <a:srgbClr val="000000"/>
                </a:solidFill>
                <a:effectLst/>
                <a:latin typeface="Liberation Mono"/>
              </a:rPr>
              <a:t> </a:t>
            </a:r>
            <a:r>
              <a:rPr lang="en-IN" sz="2000" dirty="0">
                <a:solidFill>
                  <a:srgbClr val="669900"/>
                </a:solidFill>
                <a:latin typeface="Liberation Mono"/>
              </a:rPr>
              <a:t>"</a:t>
            </a:r>
            <a:r>
              <a:rPr lang="en-US" sz="2000" b="0" i="0" dirty="0">
                <a:solidFill>
                  <a:srgbClr val="669900"/>
                </a:solidFill>
                <a:effectLst/>
                <a:latin typeface="Liberation Mono"/>
              </a:rPr>
              <a:t>abc</a:t>
            </a:r>
            <a:r>
              <a:rPr lang="en-IN" sz="2000" dirty="0">
                <a:solidFill>
                  <a:srgbClr val="669900"/>
                </a:solidFill>
                <a:latin typeface="Liberation Mono"/>
              </a:rPr>
              <a:t>"</a:t>
            </a:r>
            <a:r>
              <a:rPr lang="en-US" sz="2000" b="0" i="0" dirty="0">
                <a:effectLst/>
                <a:latin typeface="Liberation Mono"/>
              </a:rPr>
              <a:t> ,</a:t>
            </a:r>
            <a:r>
              <a:rPr lang="en-IN" sz="2000" dirty="0">
                <a:solidFill>
                  <a:srgbClr val="669900"/>
                </a:solidFill>
                <a:latin typeface="Liberation Mono"/>
              </a:rPr>
              <a:t> "</a:t>
            </a:r>
            <a:r>
              <a:rPr lang="en-US" sz="2000" b="0" i="0" dirty="0">
                <a:solidFill>
                  <a:srgbClr val="669900"/>
                </a:solidFill>
                <a:effectLst/>
                <a:latin typeface="Liberation Mono"/>
              </a:rPr>
              <a:t>key3</a:t>
            </a:r>
            <a:r>
              <a:rPr lang="en-IN" sz="2000" dirty="0">
                <a:solidFill>
                  <a:srgbClr val="669900"/>
                </a:solidFill>
                <a:latin typeface="Liberation Mono"/>
              </a:rPr>
              <a:t>" </a:t>
            </a:r>
            <a:r>
              <a:rPr lang="en-IN" sz="2000" dirty="0">
                <a:latin typeface="Liberation Mono"/>
              </a:rPr>
              <a:t>:</a:t>
            </a:r>
            <a:r>
              <a:rPr lang="en-US" sz="2000" b="0" i="0" dirty="0">
                <a:solidFill>
                  <a:srgbClr val="669900"/>
                </a:solidFill>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990055"/>
                </a:solidFill>
                <a:latin typeface="Liberation Mono"/>
              </a:rPr>
              <a:t>value1</a:t>
            </a:r>
            <a:r>
              <a:rPr lang="en-US" sz="2000" dirty="0">
                <a:latin typeface="Liberation Mono"/>
              </a:rPr>
              <a:t>, </a:t>
            </a:r>
            <a:r>
              <a:rPr lang="en-IN" sz="2000" dirty="0">
                <a:solidFill>
                  <a:srgbClr val="669900"/>
                </a:solidFill>
                <a:latin typeface="Liberation Mono"/>
              </a:rPr>
              <a:t>"value2"</a:t>
            </a:r>
            <a:r>
              <a:rPr lang="en-US" sz="2000" dirty="0">
                <a:latin typeface="Liberation Mono"/>
              </a:rPr>
              <a:t> , </a:t>
            </a:r>
            <a:r>
              <a:rPr lang="en-IN" sz="2000" dirty="0">
                <a:solidFill>
                  <a:srgbClr val="669900"/>
                </a:solidFill>
                <a:latin typeface="Liberation Mono"/>
              </a:rPr>
              <a:t> </a:t>
            </a:r>
            <a:r>
              <a:rPr lang="en-US" sz="2000" b="0" i="0" dirty="0">
                <a:solidFill>
                  <a:schemeClr val="bg1">
                    <a:lumMod val="50000"/>
                  </a:schemeClr>
                </a:solidFill>
                <a:effectLst/>
                <a:latin typeface="Liberation Mono"/>
              </a:rPr>
              <a:t>. . .</a:t>
            </a:r>
            <a:r>
              <a:rPr lang="en-US" sz="2000" b="0" i="0" dirty="0">
                <a:effectLst/>
                <a:latin typeface="Liberation Mono"/>
              </a:rPr>
              <a:t> </a:t>
            </a:r>
            <a:r>
              <a:rPr lang="en-US" sz="2000" dirty="0">
                <a:solidFill>
                  <a:schemeClr val="bg1">
                    <a:lumMod val="65000"/>
                  </a:schemeClr>
                </a:solidFill>
                <a:latin typeface="Liberation Mono"/>
              </a:rPr>
              <a:t>]</a:t>
            </a:r>
            <a:r>
              <a:rPr lang="en-US" sz="2000" dirty="0">
                <a:latin typeface="Liberation Mono"/>
              </a:rPr>
              <a:t>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dirty="0">
                <a:latin typeface="Liberation Mono"/>
              </a:rPr>
              <a:t> </a:t>
            </a:r>
            <a:r>
              <a:rPr lang="en-US" sz="2000" dirty="0">
                <a:solidFill>
                  <a:schemeClr val="bg1">
                    <a:lumMod val="65000"/>
                  </a:schemeClr>
                </a:solidFill>
                <a:latin typeface="Liberation Mono"/>
              </a:rPr>
              <a:t>}</a:t>
            </a:r>
            <a:r>
              <a:rPr lang="en-IN" sz="2000" dirty="0">
                <a:latin typeface="Liberation Mono"/>
                <a:cs typeface="Arial" panose="020B0604020202020204" pitchFamily="34" charset="0"/>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719934"/>
            <a:ext cx="11542041" cy="1077218"/>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 INSERT INTO </a:t>
            </a:r>
            <a:r>
              <a:rPr lang="en-IN" dirty="0">
                <a:latin typeface="Liberation Mono"/>
                <a:cs typeface="Arial" panose="020B0604020202020204" pitchFamily="34" charset="0"/>
              </a:rPr>
              <a:t>customer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(default,'{"CID":</a:t>
            </a:r>
            <a:r>
              <a:rPr lang="en-IN" dirty="0">
                <a:solidFill>
                  <a:srgbClr val="990055"/>
                </a:solidFill>
                <a:latin typeface="Liberation Mono"/>
              </a:rPr>
              <a:t>1001</a:t>
            </a:r>
            <a:r>
              <a:rPr lang="en-IN" dirty="0">
                <a:latin typeface="Liberation Mono"/>
                <a:cs typeface="Arial" panose="020B0604020202020204" pitchFamily="34" charset="0"/>
              </a:rPr>
              <a:t>, "name":</a:t>
            </a:r>
            <a:r>
              <a:rPr lang="en-IN" dirty="0">
                <a:solidFill>
                  <a:srgbClr val="669900"/>
                </a:solidFill>
                <a:latin typeface="Liberation Mono"/>
              </a:rPr>
              <a:t>"saleel"</a:t>
            </a:r>
            <a:r>
              <a:rPr lang="en-IN" dirty="0">
                <a:latin typeface="Liberation Mono"/>
                <a:cs typeface="Arial" panose="020B0604020202020204" pitchFamily="34" charset="0"/>
              </a:rPr>
              <a:t>, "</a:t>
            </a:r>
            <a:r>
              <a:rPr lang="en-IN" dirty="0" err="1">
                <a:latin typeface="Liberation Mono"/>
                <a:cs typeface="Arial" panose="020B0604020202020204" pitchFamily="34" charset="0"/>
              </a:rPr>
              <a:t>city":</a:t>
            </a:r>
            <a:r>
              <a:rPr lang="en-IN" dirty="0" err="1">
                <a:solidFill>
                  <a:srgbClr val="669900"/>
                </a:solidFill>
                <a:latin typeface="Liberation Mono"/>
              </a:rPr>
              <a:t>"pune</a:t>
            </a:r>
            <a:r>
              <a:rPr lang="en-IN" dirty="0">
                <a:solidFill>
                  <a:srgbClr val="669900"/>
                </a:solidFill>
                <a:latin typeface="Liberation Mono"/>
              </a:rPr>
              <a:t>" </a:t>
            </a:r>
            <a:r>
              <a:rPr lang="en-IN" dirty="0">
                <a:latin typeface="Liberation Mono"/>
                <a:cs typeface="Arial" panose="020B0604020202020204" pitchFamily="34" charset="0"/>
              </a:rPr>
              <a:t>}' , '{"orderID": </a:t>
            </a:r>
            <a:r>
              <a:rPr lang="en-IN" dirty="0">
                <a:solidFill>
                  <a:srgbClr val="990055"/>
                </a:solidFill>
                <a:latin typeface="Liberation Mono"/>
              </a:rPr>
              <a:t>1</a:t>
            </a:r>
            <a:r>
              <a:rPr lang="en-IN" dirty="0">
                <a:latin typeface="Liberation Mono"/>
                <a:cs typeface="Arial" panose="020B0604020202020204" pitchFamily="34" charset="0"/>
              </a:rPr>
              <a:t>, "productName": </a:t>
            </a:r>
            <a:r>
              <a:rPr lang="en-IN" dirty="0">
                <a:solidFill>
                  <a:srgbClr val="669900"/>
                </a:solidFill>
                <a:latin typeface="Liberation Mono"/>
              </a:rPr>
              <a:t>"computer"</a:t>
            </a:r>
            <a:r>
              <a:rPr lang="en-IN" dirty="0">
                <a:latin typeface="Liberation Mono"/>
                <a:cs typeface="Arial" panose="020B0604020202020204" pitchFamily="34" charset="0"/>
              </a:rPr>
              <a:t>, "qty":1, "rate":</a:t>
            </a:r>
            <a:r>
              <a:rPr lang="en-IN" dirty="0">
                <a:solidFill>
                  <a:srgbClr val="990055"/>
                </a:solidFill>
                <a:latin typeface="Liberation Mono"/>
              </a:rPr>
              <a:t>75000</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CDFAA0BA-6934-468A-B591-C6445D235306}"/>
              </a:ext>
            </a:extLst>
          </p:cNvPr>
          <p:cNvSpPr/>
          <p:nvPr/>
        </p:nvSpPr>
        <p:spPr>
          <a:xfrm>
            <a:off x="359510" y="2348880"/>
            <a:ext cx="11569138" cy="1200329"/>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9831702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INSERT inserts new rows into an existing table. The INSERT ... VALUES</a:t>
            </a:r>
          </a:p>
        </p:txBody>
      </p:sp>
      <p:sp>
        <p:nvSpPr>
          <p:cNvPr id="7" name="Rectangle 6"/>
          <p:cNvSpPr/>
          <p:nvPr/>
        </p:nvSpPr>
        <p:spPr>
          <a:xfrm>
            <a:off x="290449" y="1412776"/>
            <a:ext cx="11278159" cy="1692771"/>
          </a:xfrm>
          <a:prstGeom prst="rect">
            <a:avLst/>
          </a:prstGeom>
        </p:spPr>
        <p:txBody>
          <a:bodyPr wrap="square">
            <a:spAutoFit/>
          </a:bodyPr>
          <a:lstStyle/>
          <a:p>
            <a:r>
              <a:rPr kumimoji="0" lang="en-IN" sz="2000" kern="1200" dirty="0">
                <a:solidFill>
                  <a:srgbClr val="0077AA"/>
                </a:solidFill>
                <a:latin typeface="Liberation Mono"/>
                <a:ea typeface="+mn-ea"/>
                <a:cs typeface="+mn-cs"/>
              </a:rPr>
              <a:t>JSON_SET(</a:t>
            </a:r>
            <a:r>
              <a:rPr kumimoji="0" lang="en-IN" sz="2000" kern="1200" dirty="0">
                <a:solidFill>
                  <a:schemeClr val="tx2"/>
                </a:solidFill>
                <a:latin typeface="Liberation Mono"/>
                <a:ea typeface="+mn-ea"/>
                <a:cs typeface="+mn-cs"/>
              </a:rPr>
              <a:t>json_doc, path1, </a:t>
            </a:r>
            <a:r>
              <a:rPr lang="en-US" sz="2000" dirty="0">
                <a:solidFill>
                  <a:srgbClr val="990055"/>
                </a:solidFill>
                <a:latin typeface="Liberation Mono"/>
              </a:rPr>
              <a:t> value1</a:t>
            </a:r>
            <a:r>
              <a:rPr kumimoji="0" lang="en-IN" sz="2000" kern="1200" dirty="0">
                <a:solidFill>
                  <a:schemeClr val="tx2"/>
                </a:solidFill>
                <a:latin typeface="Liberation Mono"/>
                <a:ea typeface="+mn-ea"/>
                <a:cs typeface="+mn-cs"/>
              </a:rPr>
              <a:t>[, path2, </a:t>
            </a:r>
            <a:r>
              <a:rPr lang="en-US" sz="2000" dirty="0">
                <a:solidFill>
                  <a:srgbClr val="990055"/>
                </a:solidFill>
                <a:latin typeface="Liberation Mono"/>
              </a:rPr>
              <a:t> value2</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JSON_REMOVE(</a:t>
            </a:r>
            <a:r>
              <a:rPr kumimoji="0" lang="en-US" sz="2000" kern="1200" dirty="0">
                <a:solidFill>
                  <a:schemeClr val="tx2"/>
                </a:solidFill>
                <a:latin typeface="Liberation Mono"/>
                <a:ea typeface="+mn-ea"/>
                <a:cs typeface="+mn-cs"/>
              </a:rPr>
              <a:t>json_doc, </a:t>
            </a:r>
            <a:r>
              <a:rPr kumimoji="0" lang="en-IN" sz="2000" kern="1200" dirty="0">
                <a:solidFill>
                  <a:schemeClr val="tx2"/>
                </a:solidFill>
                <a:latin typeface="Liberation Mono"/>
                <a:ea typeface="+mn-ea"/>
                <a:cs typeface="+mn-cs"/>
              </a:rPr>
              <a:t>path1</a:t>
            </a:r>
            <a:r>
              <a:rPr kumimoji="0" lang="en-US" sz="2000" kern="1200" dirty="0">
                <a:solidFill>
                  <a:schemeClr val="tx2"/>
                </a:solidFill>
                <a:latin typeface="Liberation Mono"/>
                <a:ea typeface="+mn-ea"/>
                <a:cs typeface="+mn-cs"/>
              </a:rPr>
              <a:t>[, </a:t>
            </a:r>
            <a:r>
              <a:rPr kumimoji="0" lang="en-IN" sz="2000" kern="1200" dirty="0">
                <a:solidFill>
                  <a:schemeClr val="tx2"/>
                </a:solidFill>
                <a:latin typeface="Liberation Mono"/>
                <a:ea typeface="+mn-ea"/>
                <a:cs typeface="+mn-cs"/>
              </a:rPr>
              <a:t>path2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a:p>
            <a:endParaRPr lang="en-IN" sz="800" dirty="0">
              <a:solidFill>
                <a:srgbClr val="0077AA"/>
              </a:solidFill>
              <a:latin typeface="Liberation Mono"/>
            </a:endParaRPr>
          </a:p>
          <a:p>
            <a:r>
              <a:rPr kumimoji="0" lang="en-IN" sz="2000" kern="1200" dirty="0">
                <a:solidFill>
                  <a:srgbClr val="0077AA"/>
                </a:solidFill>
                <a:latin typeface="Liberation Mono"/>
                <a:ea typeface="+mn-ea"/>
                <a:cs typeface="+mn-cs"/>
              </a:rPr>
              <a:t>JSON_ARRAY(</a:t>
            </a:r>
            <a:r>
              <a:rPr kumimoji="0" lang="en-IN" sz="2000" kern="1200" dirty="0">
                <a:solidFill>
                  <a:schemeClr val="tx2"/>
                </a:solidFill>
                <a:latin typeface="Liberation Mono"/>
                <a:ea typeface="+mn-ea"/>
                <a:cs typeface="+mn-cs"/>
              </a:rPr>
              <a:t>[</a:t>
            </a:r>
            <a:r>
              <a:rPr lang="en-US" sz="2000" dirty="0">
                <a:solidFill>
                  <a:srgbClr val="990055"/>
                </a:solidFill>
                <a:latin typeface="Liberation Mono"/>
              </a:rPr>
              <a:t>value1</a:t>
            </a:r>
            <a:r>
              <a:rPr kumimoji="0" lang="en-IN" sz="2000" kern="1200" dirty="0">
                <a:solidFill>
                  <a:schemeClr val="tx2"/>
                </a:solidFill>
                <a:latin typeface="Liberation Mono"/>
                <a:ea typeface="+mn-ea"/>
                <a:cs typeface="+mn-cs"/>
              </a:rPr>
              <a:t>, </a:t>
            </a:r>
            <a:r>
              <a:rPr lang="en-US" sz="2000" dirty="0">
                <a:solidFill>
                  <a:srgbClr val="990055"/>
                </a:solidFill>
                <a:latin typeface="Liberation Mono"/>
              </a:rPr>
              <a:t>value2</a:t>
            </a:r>
            <a:r>
              <a:rPr lang="en-US" sz="2000" dirty="0">
                <a:solidFill>
                  <a:schemeClr val="tx2"/>
                </a:solidFill>
                <a:latin typeface="Liberation Mono"/>
              </a:rPr>
              <a:t>,</a:t>
            </a:r>
            <a:r>
              <a:rPr lang="en-US" sz="2000" dirty="0">
                <a:solidFill>
                  <a:srgbClr val="990055"/>
                </a:solidFill>
                <a:latin typeface="Liberation Mono"/>
              </a:rPr>
              <a:t> value3</a:t>
            </a:r>
            <a:r>
              <a:rPr lang="en-US" sz="2000" dirty="0">
                <a:solidFill>
                  <a:schemeClr val="tx2"/>
                </a:solidFill>
                <a:latin typeface="Liberation Mono"/>
              </a:rPr>
              <a:t>,</a:t>
            </a:r>
            <a:r>
              <a:rPr kumimoji="0" lang="en-IN" sz="2000" kern="1200" dirty="0">
                <a:solidFill>
                  <a:schemeClr val="tx2"/>
                </a:solidFill>
                <a:latin typeface="Liberation Mono"/>
                <a:ea typeface="+mn-ea"/>
                <a:cs typeface="+mn-cs"/>
              </a:rPr>
              <a:t> </a:t>
            </a:r>
            <a:r>
              <a:rPr kumimoji="0" lang="en-IN" sz="2000" kern="1200" dirty="0">
                <a:solidFill>
                  <a:schemeClr val="bg1">
                    <a:lumMod val="50000"/>
                  </a:schemeClr>
                </a:solidFill>
                <a:latin typeface="Liberation Mono"/>
                <a:ea typeface="+mn-ea"/>
                <a:cs typeface="+mn-cs"/>
              </a:rPr>
              <a:t>. . .</a:t>
            </a:r>
            <a:r>
              <a:rPr kumimoji="0" lang="en-IN" sz="2000" kern="1200" dirty="0">
                <a:solidFill>
                  <a:schemeClr val="tx2"/>
                </a:solidFill>
                <a:latin typeface="Liberation Mono"/>
                <a:ea typeface="+mn-ea"/>
                <a:cs typeface="+mn-cs"/>
              </a:rPr>
              <a:t>]</a:t>
            </a:r>
            <a:r>
              <a:rPr kumimoji="0" lang="en-IN" sz="2000" kern="1200" dirty="0">
                <a:solidFill>
                  <a:srgbClr val="0077AA"/>
                </a:solidFill>
                <a:latin typeface="Liberation Mono"/>
                <a:ea typeface="+mn-ea"/>
                <a:cs typeface="+mn-cs"/>
              </a:rPr>
              <a:t>)</a:t>
            </a:r>
          </a:p>
          <a:p>
            <a:endParaRPr lang="en-IN" sz="800" dirty="0">
              <a:solidFill>
                <a:srgbClr val="0077AA"/>
              </a:solidFill>
              <a:latin typeface="Liberation Mono"/>
            </a:endParaRPr>
          </a:p>
          <a:p>
            <a:r>
              <a:rPr kumimoji="0" lang="en-US" sz="2000" kern="1200" dirty="0">
                <a:solidFill>
                  <a:srgbClr val="0077AA"/>
                </a:solidFill>
                <a:latin typeface="Liberation Mono"/>
                <a:ea typeface="+mn-ea"/>
                <a:cs typeface="+mn-cs"/>
              </a:rPr>
              <a:t>JSON_ARRAY_APPEND(</a:t>
            </a:r>
            <a:r>
              <a:rPr kumimoji="0" lang="en-US" sz="2000" kern="1200" dirty="0">
                <a:solidFill>
                  <a:schemeClr val="tx2"/>
                </a:solidFill>
                <a:latin typeface="Liberation Mono"/>
                <a:ea typeface="+mn-ea"/>
                <a:cs typeface="+mn-cs"/>
              </a:rPr>
              <a:t>json_doc, path1, </a:t>
            </a:r>
            <a:r>
              <a:rPr lang="en-US" sz="2000" dirty="0">
                <a:solidFill>
                  <a:srgbClr val="990055"/>
                </a:solidFill>
                <a:latin typeface="Liberation Mono"/>
              </a:rPr>
              <a:t>value1 </a:t>
            </a:r>
            <a:r>
              <a:rPr kumimoji="0" lang="en-US" sz="2000" kern="1200" dirty="0">
                <a:solidFill>
                  <a:schemeClr val="tx2"/>
                </a:solidFill>
                <a:latin typeface="Liberation Mono"/>
                <a:ea typeface="+mn-ea"/>
                <a:cs typeface="+mn-cs"/>
              </a:rPr>
              <a:t>[, path2, </a:t>
            </a:r>
            <a:r>
              <a:rPr lang="en-US" sz="2000" dirty="0">
                <a:solidFill>
                  <a:srgbClr val="990055"/>
                </a:solidFill>
                <a:latin typeface="Liberation Mono"/>
              </a:rPr>
              <a:t>value2</a:t>
            </a:r>
            <a:r>
              <a:rPr kumimoji="0" lang="en-US" sz="2000" kern="1200" dirty="0">
                <a:solidFill>
                  <a:schemeClr val="tx2"/>
                </a:solidFill>
                <a:latin typeface="Liberation Mono"/>
                <a:ea typeface="+mn-ea"/>
                <a:cs typeface="+mn-cs"/>
              </a:rPr>
              <a:t>] </a:t>
            </a:r>
            <a:r>
              <a:rPr kumimoji="0" lang="en-US" sz="2000" kern="1200" dirty="0">
                <a:solidFill>
                  <a:schemeClr val="bg1">
                    <a:lumMod val="50000"/>
                  </a:schemeClr>
                </a:solidFill>
                <a:latin typeface="Liberation Mono"/>
                <a:ea typeface="+mn-ea"/>
                <a:cs typeface="+mn-cs"/>
              </a:rPr>
              <a:t>. . .</a:t>
            </a:r>
            <a:r>
              <a:rPr kumimoji="0" lang="en-US" sz="2000" kern="1200" dirty="0">
                <a:solidFill>
                  <a:srgbClr val="0077AA"/>
                </a:solidFill>
                <a:latin typeface="Liberation Mono"/>
                <a:ea typeface="+mn-ea"/>
                <a:cs typeface="+mn-cs"/>
              </a:rPr>
              <a:t>)</a:t>
            </a:r>
            <a:endParaRPr kumimoji="0" lang="en-IN" sz="2000" kern="1200" dirty="0">
              <a:solidFill>
                <a:srgbClr val="0077AA"/>
              </a:solidFill>
              <a:latin typeface="Liberation Mono"/>
              <a:ea typeface="+mn-ea"/>
              <a:cs typeface="+mn-cs"/>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3692639"/>
            <a:ext cx="11542041" cy="2400657"/>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200" dirty="0">
              <a:solidFill>
                <a:srgbClr val="0077AA"/>
              </a:solidFill>
              <a:latin typeface="Liberation Mono"/>
              <a:cs typeface="Arial" panose="020B0604020202020204" pitchFamily="34" charset="0"/>
            </a:endParaRPr>
          </a:p>
          <a:p>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'$.salary', </a:t>
            </a:r>
            <a:r>
              <a:rPr lang="en-US" dirty="0">
                <a:solidFill>
                  <a:srgbClr val="990055"/>
                </a:solidFill>
                <a:latin typeface="Liberation Mono"/>
              </a:rPr>
              <a:t>80000</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JSON_REMOVE</a:t>
            </a:r>
            <a:r>
              <a:rPr lang="en-US" dirty="0">
                <a:latin typeface="Liberation Mono"/>
                <a:cs typeface="Arial" panose="020B0604020202020204" pitchFamily="34" charset="0"/>
              </a:rPr>
              <a:t>(document, '$.salary')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JSON_SET</a:t>
            </a:r>
            <a:r>
              <a:rPr lang="en-US" dirty="0">
                <a:latin typeface="Liberation Mono"/>
                <a:cs typeface="Arial" panose="020B0604020202020204" pitchFamily="34" charset="0"/>
              </a:rPr>
              <a:t>(document, '$.phone', </a:t>
            </a:r>
            <a:r>
              <a:rPr lang="en-US" dirty="0">
                <a:solidFill>
                  <a:srgbClr val="DD4A68"/>
                </a:solidFill>
                <a:latin typeface="Liberation Mono"/>
              </a:rPr>
              <a:t>JSON_ARRAY</a:t>
            </a:r>
            <a:r>
              <a:rPr lang="en-US" dirty="0">
                <a:latin typeface="Liberation Mono"/>
                <a:cs typeface="Arial" panose="020B0604020202020204" pitchFamily="34" charset="0"/>
              </a:rPr>
              <a:t>(</a:t>
            </a:r>
            <a:r>
              <a:rPr lang="en-US" dirty="0">
                <a:solidFill>
                  <a:srgbClr val="990055"/>
                </a:solidFill>
                <a:latin typeface="Liberation Mono"/>
              </a:rPr>
              <a:t>1111</a:t>
            </a:r>
            <a:r>
              <a:rPr lang="en-US" dirty="0">
                <a:latin typeface="Liberation Mono"/>
              </a:rPr>
              <a:t>,</a:t>
            </a:r>
            <a:r>
              <a:rPr lang="en-US" dirty="0">
                <a:solidFill>
                  <a:srgbClr val="990055"/>
                </a:solidFill>
                <a:latin typeface="Liberation Mono"/>
              </a:rPr>
              <a:t> 2222</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document = </a:t>
            </a:r>
            <a:r>
              <a:rPr lang="en-US" dirty="0">
                <a:solidFill>
                  <a:srgbClr val="DD4A68"/>
                </a:solidFill>
                <a:latin typeface="Liberation Mono"/>
              </a:rPr>
              <a:t>JSON_ARRAY_APPEND</a:t>
            </a:r>
            <a:r>
              <a:rPr lang="en-US" dirty="0">
                <a:latin typeface="Liberation Mono"/>
                <a:cs typeface="Arial" panose="020B0604020202020204" pitchFamily="34" charset="0"/>
              </a:rPr>
              <a:t>(document, '$.phone', </a:t>
            </a:r>
            <a:r>
              <a:rPr lang="en-US" dirty="0">
                <a:solidFill>
                  <a:srgbClr val="990055"/>
                </a:solidFill>
                <a:latin typeface="Liberation Mono"/>
              </a:rPr>
              <a:t>9850884228</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 </a:t>
            </a:r>
            <a:r>
              <a:rPr lang="en-US" dirty="0">
                <a:solidFill>
                  <a:srgbClr val="990055"/>
                </a:solidFill>
                <a:latin typeface="Liberation Mono"/>
              </a:rPr>
              <a:t>2</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a:solidFill>
                  <a:srgbClr val="FF9900"/>
                </a:solidFill>
                <a:latin typeface="Arial" pitchFamily="34" charset="0"/>
                <a:cs typeface="Arial" pitchFamily="34" charset="0"/>
              </a:rPr>
              <a:t>update </a:t>
            </a:r>
            <a:r>
              <a:rPr lang="en-US" sz="3200" i="1" dirty="0">
                <a:solidFill>
                  <a:srgbClr val="FF9900"/>
                </a:solidFill>
                <a:latin typeface="Arial" pitchFamily="34" charset="0"/>
                <a:cs typeface="Arial" pitchFamily="34" charset="0"/>
              </a:rPr>
              <a:t>json object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5815813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63352" y="838201"/>
            <a:ext cx="1166529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8" name="TextBox 7">
            <a:extLst>
              <a:ext uri="{FF2B5EF4-FFF2-40B4-BE49-F238E27FC236}">
                <a16:creationId xmlns:a16="http://schemas.microsoft.com/office/drawing/2014/main" id="{9A8BB8B8-A5C9-4930-9E3D-164A9E92D443}"/>
              </a:ext>
            </a:extLst>
          </p:cNvPr>
          <p:cNvSpPr txBox="1"/>
          <p:nvPr/>
        </p:nvSpPr>
        <p:spPr>
          <a:xfrm>
            <a:off x="263352" y="1916832"/>
            <a:ext cx="1166529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a:t>
            </a:r>
            <a:r>
              <a:rPr lang="en-IN" dirty="0">
                <a:solidFill>
                  <a:srgbClr val="DD4A68"/>
                </a:solidFill>
                <a:latin typeface="Liberation Mono"/>
              </a:rPr>
              <a:t>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id,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.ename',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.sal' </a:t>
            </a:r>
            <a:r>
              <a:rPr lang="en-IN" dirty="0">
                <a:solidFill>
                  <a:schemeClr val="accent5">
                    <a:lumMod val="75000"/>
                  </a:schemeClr>
                </a:solidFill>
                <a:latin typeface="Liberation Mono"/>
              </a:rPr>
              <a:t>+</a:t>
            </a:r>
            <a:r>
              <a:rPr lang="en-IN" dirty="0">
                <a:latin typeface="Liberation Mono"/>
              </a:rPr>
              <a:t> document</a:t>
            </a:r>
            <a:r>
              <a:rPr lang="en-IN" dirty="0">
                <a:solidFill>
                  <a:srgbClr val="39AE0A"/>
                </a:solidFill>
                <a:latin typeface="Liberation Mono"/>
              </a:rPr>
              <a:t>-&gt;</a:t>
            </a:r>
            <a:r>
              <a:rPr lang="en-IN" dirty="0">
                <a:latin typeface="Liberation Mono"/>
              </a:rPr>
              <a:t>'</a:t>
            </a:r>
            <a:r>
              <a:rPr lang="en-IN" dirty="0">
                <a:solidFill>
                  <a:srgbClr val="DD4A68"/>
                </a:solidFill>
                <a:latin typeface="Liberation Mono"/>
              </a:rPr>
              <a:t>$</a:t>
            </a:r>
            <a:r>
              <a:rPr lang="en-IN" dirty="0">
                <a:latin typeface="Liberation Mono"/>
              </a:rPr>
              <a:t>.comm' </a:t>
            </a:r>
            <a:r>
              <a:rPr lang="en-IN" dirty="0">
                <a:solidFill>
                  <a:srgbClr val="0077AA"/>
                </a:solidFill>
                <a:latin typeface="Liberation Mono"/>
              </a:rPr>
              <a:t>FROM</a:t>
            </a:r>
            <a:r>
              <a:rPr lang="en-IN" dirty="0">
                <a:latin typeface="Liberation Mono"/>
              </a:rPr>
              <a:t> </a:t>
            </a:r>
            <a:r>
              <a:rPr lang="en-US" dirty="0">
                <a:latin typeface="Liberation Mono"/>
              </a:rPr>
              <a:t>empJ</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.address.coord[</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a:t>
            </a:r>
            <a:r>
              <a:rPr lang="en-US" dirty="0">
                <a:solidFill>
                  <a:srgbClr val="990055"/>
                </a:solidFill>
                <a:latin typeface="Liberation Mono"/>
              </a:rPr>
              <a:t>0</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empJ;</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author_details</a:t>
            </a:r>
            <a:r>
              <a:rPr lang="en-US" dirty="0">
                <a:solidFill>
                  <a:srgbClr val="39AE0A"/>
                </a:solidFill>
                <a:latin typeface="Liberation Mono"/>
              </a:rPr>
              <a:t>-&gt;&gt;</a:t>
            </a:r>
            <a:r>
              <a:rPr lang="en-US" dirty="0">
                <a:latin typeface="Liberation Mono"/>
              </a:rPr>
              <a:t>'</a:t>
            </a:r>
            <a:r>
              <a:rPr lang="en-US" dirty="0">
                <a:solidFill>
                  <a:srgbClr val="DD4A68"/>
                </a:solidFill>
                <a:latin typeface="Liberation Mono"/>
              </a:rPr>
              <a:t>$</a:t>
            </a:r>
            <a:r>
              <a:rPr lang="en-US" dirty="0">
                <a:latin typeface="Liberation Mono"/>
              </a:rPr>
              <a:t>. authorName', book_details</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a:t>
            </a:r>
            <a:r>
              <a:rPr lang="en-US" dirty="0">
                <a:solidFill>
                  <a:srgbClr val="990055"/>
                </a:solidFill>
                <a:latin typeface="Liberation Mono"/>
              </a:rPr>
              <a:t>1</a:t>
            </a:r>
            <a:r>
              <a:rPr lang="en-US" dirty="0">
                <a:latin typeface="Liberation Mono"/>
              </a:rPr>
              <a:t>].</a:t>
            </a:r>
            <a:r>
              <a:rPr lang="en-US" dirty="0">
                <a:solidFill>
                  <a:srgbClr val="A67F59"/>
                </a:solidFill>
                <a:latin typeface="Liberation Mono"/>
              </a:rPr>
              <a:t>*</a:t>
            </a:r>
            <a:r>
              <a:rPr lang="en-US" dirty="0">
                <a:latin typeface="Liberation Mono"/>
              </a:rPr>
              <a:t>'</a:t>
            </a:r>
            <a:r>
              <a:rPr lang="en-US" dirty="0">
                <a:solidFill>
                  <a:srgbClr val="DD4A68"/>
                </a:solidFill>
                <a:latin typeface="Liberation Mono"/>
              </a:rPr>
              <a:t> </a:t>
            </a:r>
            <a:r>
              <a:rPr lang="en-US" dirty="0">
                <a:solidFill>
                  <a:srgbClr val="0077AA"/>
                </a:solidFill>
                <a:latin typeface="Liberation Mono"/>
              </a:rPr>
              <a:t>FROM</a:t>
            </a:r>
            <a:r>
              <a:rPr lang="en-US" dirty="0">
                <a:latin typeface="Liberation Mono"/>
              </a:rPr>
              <a:t> author_book;</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id, document</a:t>
            </a:r>
            <a:r>
              <a:rPr lang="en-US" dirty="0">
                <a:solidFill>
                  <a:srgbClr val="39AE0A"/>
                </a:solidFill>
                <a:latin typeface="Liberation Mono"/>
              </a:rPr>
              <a:t>-&gt;</a:t>
            </a:r>
            <a:r>
              <a:rPr lang="en-US" dirty="0">
                <a:latin typeface="Liberation Mono"/>
              </a:rPr>
              <a:t>"</a:t>
            </a:r>
            <a:r>
              <a:rPr lang="en-US" dirty="0">
                <a:solidFill>
                  <a:srgbClr val="DD4A68"/>
                </a:solidFill>
                <a:latin typeface="Liberation Mono"/>
              </a:rPr>
              <a:t>$</a:t>
            </a:r>
            <a:r>
              <a:rPr lang="en-US" dirty="0">
                <a:latin typeface="Liberation Mono"/>
              </a:rPr>
              <a:t>.phone", </a:t>
            </a:r>
            <a:r>
              <a:rPr lang="en-US" dirty="0">
                <a:solidFill>
                  <a:srgbClr val="DD4A68"/>
                </a:solidFill>
                <a:latin typeface="Liberation Mono"/>
              </a:rPr>
              <a:t>JSON_LENGTH</a:t>
            </a:r>
            <a:r>
              <a:rPr lang="en-US" dirty="0">
                <a:latin typeface="Liberation Mono"/>
              </a:rPr>
              <a:t>(document, "</a:t>
            </a:r>
            <a:r>
              <a:rPr lang="en-US" dirty="0">
                <a:solidFill>
                  <a:srgbClr val="DD4A68"/>
                </a:solidFill>
                <a:latin typeface="Liberation Mono"/>
              </a:rPr>
              <a:t>$</a:t>
            </a:r>
            <a:r>
              <a:rPr lang="en-US" dirty="0">
                <a:latin typeface="Liberation Mono"/>
              </a:rPr>
              <a:t>.phone"</a:t>
            </a:r>
            <a:r>
              <a:rPr lang="en-US"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empJ;</a:t>
            </a:r>
            <a:endParaRPr lang="en-IN" dirty="0">
              <a:latin typeface="Liberation Mono"/>
            </a:endParaRPr>
          </a:p>
        </p:txBody>
      </p:sp>
      <p:sp>
        <p:nvSpPr>
          <p:cNvPr id="6" name="Rectangle 5">
            <a:extLst>
              <a:ext uri="{FF2B5EF4-FFF2-40B4-BE49-F238E27FC236}">
                <a16:creationId xmlns:a16="http://schemas.microsoft.com/office/drawing/2014/main" id="{61D4DBD0-8F36-4C7F-B345-35EB6F7793F5}"/>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-&gt; / -&gt;&gt; … (select)</a:t>
            </a:r>
          </a:p>
        </p:txBody>
      </p:sp>
    </p:spTree>
    <p:extLst>
      <p:ext uri="{BB962C8B-B14F-4D97-AF65-F5344CB8AC3E}">
        <p14:creationId xmlns:p14="http://schemas.microsoft.com/office/powerpoint/2010/main" val="22957556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json 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7D3BBA9B-1E63-49CF-A3AC-C9429608F95A}"/>
              </a:ext>
            </a:extLst>
          </p:cNvPr>
          <p:cNvSpPr/>
          <p:nvPr/>
        </p:nvSpPr>
        <p:spPr>
          <a:xfrm>
            <a:off x="3058951" y="3276600"/>
            <a:ext cx="865943" cy="369332"/>
          </a:xfrm>
          <a:prstGeom prst="rect">
            <a:avLst/>
          </a:prstGeom>
        </p:spPr>
        <p:txBody>
          <a:bodyPr wrap="none">
            <a:spAutoFit/>
          </a:bodyPr>
          <a:lstStyle/>
          <a:p>
            <a:r>
              <a:rPr lang="en-IN" dirty="0">
                <a:latin typeface="Palatino Linotype" panose="02040502050505030304" pitchFamily="18" charset="0"/>
              </a:rPr>
              <a:t>TODO</a:t>
            </a:r>
          </a:p>
        </p:txBody>
      </p:sp>
      <p:sp>
        <p:nvSpPr>
          <p:cNvPr id="8" name="Rectangle 7">
            <a:extLst>
              <a:ext uri="{FF2B5EF4-FFF2-40B4-BE49-F238E27FC236}">
                <a16:creationId xmlns:a16="http://schemas.microsoft.com/office/drawing/2014/main" id="{8179B2D0-24EE-455B-8988-B44950E43A0B}"/>
              </a:ext>
            </a:extLst>
          </p:cNvPr>
          <p:cNvSpPr/>
          <p:nvPr/>
        </p:nvSpPr>
        <p:spPr>
          <a:xfrm>
            <a:off x="406573" y="193261"/>
            <a:ext cx="11449272"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solidFill>
                <a:schemeClr val="accent6">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9678840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nvGraphicFramePr>
        <p:xfrm>
          <a:off x="191344" y="907200"/>
          <a:ext cx="11809312" cy="4478442"/>
        </p:xfrm>
        <a:graphic>
          <a:graphicData uri="http://schemas.openxmlformats.org/drawingml/2006/table">
            <a:tbl>
              <a:tblPr firstRow="1" bandRow="1">
                <a:tableStyleId>{7E9639D4-E3E2-4D34-9284-5A2195B3D0D7}</a:tableStyleId>
              </a:tblPr>
              <a:tblGrid>
                <a:gridCol w="5544616">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fontAlgn="t"/>
                      <a:r>
                        <a:rPr kumimoji="0" lang="en-IN" sz="1800" kern="1200" dirty="0">
                          <a:solidFill>
                            <a:srgbClr val="0077AA"/>
                          </a:solidFill>
                          <a:latin typeface="Liberation Mono"/>
                          <a:ea typeface="+mn-ea"/>
                          <a:cs typeface="+mn-cs"/>
                        </a:rPr>
                        <a:t>-&gt;</a:t>
                      </a:r>
                    </a:p>
                  </a:txBody>
                  <a:tcPr marL="76200" marR="76200" marT="76200" marB="76200" anchor="ctr"/>
                </a:tc>
                <a:tc>
                  <a:txBody>
                    <a:bodyPr/>
                    <a:lstStyle/>
                    <a:p>
                      <a:pPr fontAlgn="base"/>
                      <a:r>
                        <a:rPr kumimoji="0" lang="en-US" b="0" i="0" kern="1200" dirty="0">
                          <a:solidFill>
                            <a:schemeClr val="tx1"/>
                          </a:solidFill>
                          <a:effectLst/>
                          <a:latin typeface="Liberation Mono"/>
                          <a:ea typeface="+mn-ea"/>
                          <a:cs typeface="+mn-cs"/>
                        </a:rPr>
                        <a:t>Return value from JSON column after evaluating path; equivalent to JSON_EXTRACT().</a:t>
                      </a:r>
                    </a:p>
                  </a:txBody>
                  <a:tcPr marL="28575" marR="28575" marT="28575" marB="28575"/>
                </a:tc>
                <a:extLst>
                  <a:ext uri="{0D108BD9-81ED-4DB2-BD59-A6C34878D82A}">
                    <a16:rowId xmlns:a16="http://schemas.microsoft.com/office/drawing/2014/main" val="1497284422"/>
                  </a:ext>
                </a:extLst>
              </a:tr>
              <a:tr h="442383">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-&gt;&gt; / JSON_UNQUOTE(</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Return value from JSON column after evaluating path and unquoting the result.</a:t>
                      </a:r>
                      <a:endParaRPr kumimoji="0" lang="en-IN" b="0" i="0" kern="1200" dirty="0">
                        <a:solidFill>
                          <a:schemeClr val="tx1"/>
                        </a:solidFill>
                        <a:effectLst/>
                        <a:latin typeface="Liberation Mono"/>
                        <a:ea typeface="+mn-ea"/>
                        <a:cs typeface="+mn-cs"/>
                      </a:endParaRPr>
                    </a:p>
                  </a:txBody>
                  <a:tcPr marL="76200" marR="76200" marT="76200" marB="76200"/>
                </a:tc>
                <a:extLst>
                  <a:ext uri="{0D108BD9-81ED-4DB2-BD59-A6C34878D82A}">
                    <a16:rowId xmlns:a16="http://schemas.microsoft.com/office/drawing/2014/main" val="245688998"/>
                  </a:ext>
                </a:extLst>
              </a:tr>
              <a:tr h="442383">
                <a:tc>
                  <a:txBody>
                    <a:bodyPr/>
                    <a:lstStyle/>
                    <a:p>
                      <a:pPr fontAlgn="t"/>
                      <a:r>
                        <a:rPr kumimoji="0" lang="en-US" sz="1800" kern="1200" dirty="0">
                          <a:solidFill>
                            <a:srgbClr val="0077AA"/>
                          </a:solidFill>
                          <a:latin typeface="Liberation Mono"/>
                          <a:ea typeface="+mn-ea"/>
                          <a:cs typeface="+mn-cs"/>
                        </a:rPr>
                        <a:t>JSON_EXTRACT(</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lang="en-US" sz="1800" dirty="0">
                          <a:effectLst/>
                          <a:latin typeface="Liberation Mono"/>
                          <a:cs typeface="Arial" panose="020B0604020202020204" pitchFamily="34" charset="0"/>
                        </a:rPr>
                        <a:t>Returns data from a JSON document, selected from the parts of the document matched by the path arguments.</a:t>
                      </a:r>
                      <a:endParaRPr lang="en-IN" sz="1800"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304551948"/>
                  </a:ext>
                </a:extLst>
              </a:tr>
              <a:tr h="442383">
                <a:tc>
                  <a:txBody>
                    <a:bodyPr/>
                    <a:lstStyle/>
                    <a:p>
                      <a:pPr fontAlgn="t"/>
                      <a:r>
                        <a:rPr kumimoji="0" lang="en-IN" sz="1800" kern="1200" dirty="0">
                          <a:solidFill>
                            <a:srgbClr val="0077AA"/>
                          </a:solidFill>
                          <a:latin typeface="Liberation Mono"/>
                          <a:ea typeface="+mn-ea"/>
                          <a:cs typeface="+mn-cs"/>
                        </a:rPr>
                        <a:t>JSON_ARRAY(</a:t>
                      </a:r>
                      <a:r>
                        <a:rPr kumimoji="0" lang="en-IN" sz="1800" kern="1200" dirty="0">
                          <a:solidFill>
                            <a:schemeClr val="tx2"/>
                          </a:solidFill>
                          <a:latin typeface="Liberation Mono"/>
                          <a:ea typeface="+mn-ea"/>
                          <a:cs typeface="+mn-cs"/>
                        </a:rPr>
                        <a:t>[val[, val] </a:t>
                      </a:r>
                      <a:r>
                        <a:rPr kumimoji="0" lang="en-IN" sz="1800" kern="1200" dirty="0">
                          <a:solidFill>
                            <a:schemeClr val="bg1">
                              <a:lumMod val="50000"/>
                            </a:schemeClr>
                          </a:solidFill>
                          <a:latin typeface="Liberation Mono"/>
                          <a:ea typeface="+mn-ea"/>
                          <a:cs typeface="+mn-cs"/>
                        </a:rPr>
                        <a:t>. . .</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b="0" i="0" kern="1200" dirty="0">
                          <a:solidFill>
                            <a:schemeClr val="tx1"/>
                          </a:solidFill>
                          <a:effectLst/>
                          <a:latin typeface="Liberation Mono"/>
                          <a:ea typeface="+mn-ea"/>
                          <a:cs typeface="+mn-cs"/>
                        </a:rPr>
                        <a:t>Evaluates a list of values and returns a JSON array containing those values.</a:t>
                      </a:r>
                      <a:endParaRPr lang="en-IN" sz="1800" b="1" dirty="0">
                        <a:effectLst/>
                        <a:latin typeface="Liberation Mono"/>
                        <a:cs typeface="Arial" panose="020B0604020202020204" pitchFamily="34" charset="0"/>
                      </a:endParaRPr>
                    </a:p>
                  </a:txBody>
                  <a:tcPr marL="76200" marR="76200" marT="76200" marB="76200"/>
                </a:tc>
                <a:extLst>
                  <a:ext uri="{0D108BD9-81ED-4DB2-BD59-A6C34878D82A}">
                    <a16:rowId xmlns:a16="http://schemas.microsoft.com/office/drawing/2014/main" val="10001"/>
                  </a:ext>
                </a:extLst>
              </a:tr>
              <a:tr h="442383">
                <a:tc>
                  <a:txBody>
                    <a:bodyPr/>
                    <a:lstStyle/>
                    <a:p>
                      <a:pPr fontAlgn="t"/>
                      <a:r>
                        <a:rPr kumimoji="0" lang="en-US" sz="1800" kern="1200" dirty="0">
                          <a:solidFill>
                            <a:srgbClr val="0077AA"/>
                          </a:solidFill>
                          <a:latin typeface="Liberation Mono"/>
                          <a:ea typeface="+mn-ea"/>
                          <a:cs typeface="+mn-cs"/>
                        </a:rPr>
                        <a:t>JSON_OBJECT(</a:t>
                      </a:r>
                      <a:r>
                        <a:rPr kumimoji="0" lang="en-US" sz="1800" kern="1200" dirty="0">
                          <a:solidFill>
                            <a:schemeClr val="tx2"/>
                          </a:solidFill>
                          <a:latin typeface="Liberation Mono"/>
                          <a:ea typeface="+mn-ea"/>
                          <a:cs typeface="+mn-cs"/>
                        </a:rPr>
                        <a:t>[key, val[, key, val] </a:t>
                      </a:r>
                      <a:r>
                        <a:rPr kumimoji="0" lang="en-US" sz="1800" kern="1200" dirty="0">
                          <a:solidFill>
                            <a:schemeClr val="bg1">
                              <a:lumMod val="50000"/>
                            </a:schemeClr>
                          </a:solidFill>
                          <a:latin typeface="Liberation Mono"/>
                          <a:ea typeface="+mn-ea"/>
                          <a:cs typeface="+mn-cs"/>
                        </a:rPr>
                        <a:t>. . .</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b="0" i="0" kern="1200" dirty="0">
                          <a:solidFill>
                            <a:schemeClr val="tx1"/>
                          </a:solidFill>
                          <a:effectLst/>
                          <a:latin typeface="Liberation Mono"/>
                          <a:ea typeface="+mn-ea"/>
                          <a:cs typeface="+mn-cs"/>
                        </a:rPr>
                        <a:t>Create JSON object.</a:t>
                      </a:r>
                    </a:p>
                  </a:txBody>
                  <a:tcPr marL="76200" marR="76200" marT="76200" marB="76200"/>
                </a:tc>
                <a:extLst>
                  <a:ext uri="{0D108BD9-81ED-4DB2-BD59-A6C34878D82A}">
                    <a16:rowId xmlns:a16="http://schemas.microsoft.com/office/drawing/2014/main" val="10002"/>
                  </a:ext>
                </a:extLst>
              </a:tr>
              <a:tr h="442383">
                <a:tc>
                  <a:txBody>
                    <a:bodyPr/>
                    <a:lstStyle/>
                    <a:p>
                      <a:pPr fontAlgn="t"/>
                      <a:r>
                        <a:rPr kumimoji="0" lang="sv-SE" sz="1800" kern="1200" dirty="0">
                          <a:solidFill>
                            <a:srgbClr val="0077AA"/>
                          </a:solidFill>
                          <a:latin typeface="Liberation Mono"/>
                          <a:ea typeface="+mn-ea"/>
                          <a:cs typeface="+mn-cs"/>
                        </a:rPr>
                        <a:t>JSON_INSERT(</a:t>
                      </a:r>
                      <a:r>
                        <a:rPr kumimoji="0" lang="sv-SE" sz="1800" kern="1200" dirty="0">
                          <a:solidFill>
                            <a:schemeClr val="tx2"/>
                          </a:solidFill>
                          <a:latin typeface="Liberation Mono"/>
                          <a:ea typeface="+mn-ea"/>
                          <a:cs typeface="+mn-cs"/>
                        </a:rPr>
                        <a:t>json_doc, path, val[, path, val] </a:t>
                      </a:r>
                      <a:r>
                        <a:rPr kumimoji="0" lang="sv-SE" sz="1800" kern="1200" dirty="0">
                          <a:solidFill>
                            <a:schemeClr val="bg1">
                              <a:lumMod val="50000"/>
                            </a:schemeClr>
                          </a:solidFill>
                          <a:latin typeface="Liberation Mono"/>
                          <a:ea typeface="+mn-ea"/>
                          <a:cs typeface="+mn-cs"/>
                        </a:rPr>
                        <a:t>. . .</a:t>
                      </a:r>
                      <a:r>
                        <a:rPr kumimoji="0" lang="sv-SE"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fontAlgn="t"/>
                      <a:r>
                        <a:rPr kumimoji="0" lang="sv-SE" sz="1800" kern="1200" dirty="0">
                          <a:solidFill>
                            <a:schemeClr val="tx1"/>
                          </a:solidFill>
                          <a:effectLst/>
                          <a:latin typeface="Liberation Mono"/>
                          <a:ea typeface="+mn-ea"/>
                          <a:cs typeface="Arial" panose="020B0604020202020204" pitchFamily="34" charset="0"/>
                        </a:rPr>
                        <a:t>INSERT a key, if not present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3039528155"/>
                  </a:ext>
                </a:extLst>
              </a:tr>
              <a:tr h="442383">
                <a:tc>
                  <a:txBody>
                    <a:bodyPr/>
                    <a:lstStyle/>
                    <a:p>
                      <a:pPr fontAlgn="t"/>
                      <a:r>
                        <a:rPr kumimoji="0" lang="en-IN" sz="1800" kern="1200" dirty="0">
                          <a:solidFill>
                            <a:srgbClr val="0077AA"/>
                          </a:solidFill>
                          <a:latin typeface="Liberation Mono"/>
                          <a:ea typeface="+mn-ea"/>
                          <a:cs typeface="+mn-cs"/>
                        </a:rPr>
                        <a:t>JSON_PRETTY(</a:t>
                      </a:r>
                      <a:r>
                        <a:rPr kumimoji="0" lang="en-IN" sz="1800" kern="1200" dirty="0">
                          <a:solidFill>
                            <a:schemeClr val="tx2"/>
                          </a:solidFill>
                          <a:latin typeface="Liberation Mono"/>
                          <a:ea typeface="+mn-ea"/>
                          <a:cs typeface="+mn-cs"/>
                        </a:rPr>
                        <a:t>json_val</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fontAlgn="t"/>
                      <a:r>
                        <a:rPr kumimoji="0" lang="en-US" sz="1800" kern="1200" dirty="0">
                          <a:solidFill>
                            <a:schemeClr val="tx1"/>
                          </a:solidFill>
                          <a:effectLst/>
                          <a:latin typeface="Liberation Mono"/>
                          <a:ea typeface="+mn-ea"/>
                          <a:cs typeface="Arial" panose="020B0604020202020204" pitchFamily="34" charset="0"/>
                        </a:rPr>
                        <a:t>Provides pretty-printing of JSON values</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4"/>
                  </a:ext>
                </a:extLst>
              </a:tr>
            </a:tbl>
          </a:graphicData>
        </a:graphic>
      </p:graphicFrame>
      <p:sp>
        <p:nvSpPr>
          <p:cNvPr id="3" name="Rectangle 2">
            <a:extLst>
              <a:ext uri="{FF2B5EF4-FFF2-40B4-BE49-F238E27FC236}">
                <a16:creationId xmlns:a16="http://schemas.microsoft.com/office/drawing/2014/main" id="{F5884E94-7111-4234-8F10-29D18FAF9BB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39401303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p:cNvGraphicFramePr>
            <a:graphicFrameLocks noGrp="1"/>
          </p:cNvGraphicFramePr>
          <p:nvPr>
            <p:extLst>
              <p:ext uri="{D42A27DB-BD31-4B8C-83A1-F6EECF244321}">
                <p14:modId xmlns:p14="http://schemas.microsoft.com/office/powerpoint/2010/main" val="2375558265"/>
              </p:ext>
            </p:extLst>
          </p:nvPr>
        </p:nvGraphicFramePr>
        <p:xfrm>
          <a:off x="191344" y="908383"/>
          <a:ext cx="11809834" cy="3096681"/>
        </p:xfrm>
        <a:graphic>
          <a:graphicData uri="http://schemas.openxmlformats.org/drawingml/2006/table">
            <a:tbl>
              <a:tblPr firstRow="1" bandRow="1">
                <a:tableStyleId>{7E9639D4-E3E2-4D34-9284-5A2195B3D0D7}</a:tableStyleId>
              </a:tblPr>
              <a:tblGrid>
                <a:gridCol w="5545138">
                  <a:extLst>
                    <a:ext uri="{9D8B030D-6E8A-4147-A177-3AD203B41FA5}">
                      <a16:colId xmlns:a16="http://schemas.microsoft.com/office/drawing/2014/main" val="20000"/>
                    </a:ext>
                  </a:extLst>
                </a:gridCol>
                <a:gridCol w="6264696">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Liberation Mono"/>
                          <a:ea typeface="+mn-ea"/>
                          <a:cs typeface="Arial" panose="020B0604020202020204" pitchFamily="34" charset="0"/>
                        </a:rPr>
                        <a:t>Syntax</a:t>
                      </a:r>
                      <a:endParaRPr kumimoji="0" lang="en-IN" sz="2000" b="1" kern="1200" dirty="0">
                        <a:solidFill>
                          <a:srgbClr val="B7F7E2"/>
                        </a:solidFill>
                        <a:latin typeface="Liberation Mono"/>
                        <a:ea typeface="+mn-ea"/>
                        <a:cs typeface="Arial" panose="020B0604020202020204" pitchFamily="34" charset="0"/>
                      </a:endParaRPr>
                    </a:p>
                  </a:txBody>
                  <a:tcPr>
                    <a:solidFill>
                      <a:srgbClr val="006C86"/>
                    </a:solidFill>
                  </a:tcPr>
                </a:tc>
                <a:tc>
                  <a:txBody>
                    <a:bodyPr/>
                    <a:lstStyle/>
                    <a:p>
                      <a:r>
                        <a:rPr lang="en-IN" sz="2000" dirty="0">
                          <a:solidFill>
                            <a:srgbClr val="B7F7E2"/>
                          </a:solidFill>
                          <a:latin typeface="Liberation Mono"/>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lgn="l" fontAlgn="t"/>
                      <a:r>
                        <a:rPr kumimoji="0" lang="en-IN" sz="1800" kern="1200" dirty="0">
                          <a:solidFill>
                            <a:srgbClr val="0077AA"/>
                          </a:solidFill>
                          <a:latin typeface="Liberation Mono"/>
                          <a:ea typeface="+mn-ea"/>
                          <a:cs typeface="+mn-cs"/>
                        </a:rPr>
                        <a:t>JSON_REPLACE(</a:t>
                      </a:r>
                      <a:r>
                        <a:rPr kumimoji="0" lang="en-IN" sz="1800" kern="1200" dirty="0">
                          <a:solidFill>
                            <a:schemeClr val="tx2"/>
                          </a:solidFill>
                          <a:latin typeface="Liberation Mono"/>
                          <a:ea typeface="+mn-ea"/>
                          <a:cs typeface="+mn-cs"/>
                        </a:rPr>
                        <a:t>json_doc, path, val[, path, val]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fr-FR" b="0" i="0" kern="1200" dirty="0">
                          <a:solidFill>
                            <a:schemeClr val="tx1"/>
                          </a:solidFill>
                          <a:effectLst/>
                          <a:latin typeface="Liberation Mono"/>
                          <a:ea typeface="+mn-ea"/>
                          <a:cs typeface="+mn-cs"/>
                        </a:rPr>
                        <a:t>Replace values in JSON document </a:t>
                      </a:r>
                      <a:r>
                        <a:rPr kumimoji="0" lang="en-US" sz="1800" kern="1200" dirty="0">
                          <a:solidFill>
                            <a:schemeClr val="tx1"/>
                          </a:solidFill>
                          <a:effectLst/>
                          <a:latin typeface="Liberation Mono"/>
                          <a:ea typeface="+mn-ea"/>
                          <a:cs typeface="Arial" panose="020B0604020202020204" pitchFamily="34" charset="0"/>
                        </a:rPr>
                        <a:t>[ with UPDATE ]</a:t>
                      </a:r>
                      <a:endParaRPr kumimoji="0" lang="en-US" b="0" i="0" kern="1200" dirty="0">
                        <a:solidFill>
                          <a:schemeClr val="tx1"/>
                        </a:solidFill>
                        <a:effectLst/>
                        <a:latin typeface="Liberation Mono"/>
                        <a:ea typeface="+mn-ea"/>
                        <a:cs typeface="+mn-cs"/>
                      </a:endParaRPr>
                    </a:p>
                  </a:txBody>
                  <a:tcPr marL="28575" marR="28575" marT="28575" marB="28575"/>
                </a:tc>
                <a:extLst>
                  <a:ext uri="{0D108BD9-81ED-4DB2-BD59-A6C34878D82A}">
                    <a16:rowId xmlns:a16="http://schemas.microsoft.com/office/drawing/2014/main" val="1497284422"/>
                  </a:ext>
                </a:extLst>
              </a:tr>
              <a:tr h="442383">
                <a:tc>
                  <a:txBody>
                    <a:bodyPr/>
                    <a:lstStyle/>
                    <a:p>
                      <a:pPr algn="l" fontAlgn="t"/>
                      <a:r>
                        <a:rPr kumimoji="0" lang="en-IN" sz="1800" kern="1200" dirty="0">
                          <a:solidFill>
                            <a:srgbClr val="0077AA"/>
                          </a:solidFill>
                          <a:latin typeface="Liberation Mono"/>
                          <a:ea typeface="+mn-ea"/>
                          <a:cs typeface="+mn-cs"/>
                        </a:rPr>
                        <a:t>JSON_SET(</a:t>
                      </a:r>
                      <a:r>
                        <a:rPr kumimoji="0" lang="en-IN" sz="1800" kern="1200" dirty="0">
                          <a:solidFill>
                            <a:schemeClr val="tx2"/>
                          </a:solidFill>
                          <a:latin typeface="Liberation Mono"/>
                          <a:ea typeface="+mn-ea"/>
                          <a:cs typeface="+mn-cs"/>
                        </a:rPr>
                        <a:t>json_doc, path, val[, path, val]</a:t>
                      </a:r>
                      <a:r>
                        <a:rPr kumimoji="0" lang="en-IN" sz="1800" kern="1200" dirty="0">
                          <a:solidFill>
                            <a:srgbClr val="0077AA"/>
                          </a:solidFill>
                          <a:latin typeface="Liberation Mono"/>
                          <a:ea typeface="+mn-ea"/>
                          <a:cs typeface="+mn-cs"/>
                        </a:rPr>
                        <a:t> </a:t>
                      </a:r>
                      <a:r>
                        <a:rPr kumimoji="0" lang="en-IN" sz="1800" kern="1200" dirty="0">
                          <a:solidFill>
                            <a:schemeClr val="bg1">
                              <a:lumMod val="50000"/>
                            </a:schemeClr>
                          </a:solidFill>
                          <a:latin typeface="Liberation Mono"/>
                          <a:ea typeface="+mn-ea"/>
                          <a:cs typeface="+mn-cs"/>
                        </a:rPr>
                        <a:t>. . .</a:t>
                      </a:r>
                      <a:r>
                        <a:rPr kumimoji="0" lang="en-IN" sz="1800" kern="1200" dirty="0">
                          <a:solidFill>
                            <a:srgbClr val="0077AA"/>
                          </a:solidFill>
                          <a:latin typeface="Liberation Mono"/>
                          <a:ea typeface="+mn-ea"/>
                          <a:cs typeface="+mn-cs"/>
                        </a:rPr>
                        <a:t>)</a:t>
                      </a:r>
                    </a:p>
                  </a:txBody>
                  <a:tcPr marL="76200" marR="76200" marT="76200" marB="76200" anchor="ctr"/>
                </a:tc>
                <a:tc>
                  <a:txBody>
                    <a:bodyPr/>
                    <a:lstStyle/>
                    <a:p>
                      <a:pPr algn="l" fontAlgn="base"/>
                      <a:r>
                        <a:rPr kumimoji="0" lang="en-US" sz="1800" kern="1200" dirty="0">
                          <a:solidFill>
                            <a:schemeClr val="tx1"/>
                          </a:solidFill>
                          <a:effectLst/>
                          <a:latin typeface="Liberation Mono"/>
                          <a:ea typeface="+mn-ea"/>
                          <a:cs typeface="Arial" panose="020B0604020202020204" pitchFamily="34" charset="0"/>
                        </a:rPr>
                        <a:t>Insert data into JSON document [ with UPDATE ]</a:t>
                      </a:r>
                    </a:p>
                  </a:txBody>
                  <a:tcPr marL="28575" marR="28575" marT="28575" marB="28575"/>
                </a:tc>
                <a:extLst>
                  <a:ext uri="{0D108BD9-81ED-4DB2-BD59-A6C34878D82A}">
                    <a16:rowId xmlns:a16="http://schemas.microsoft.com/office/drawing/2014/main" val="10005"/>
                  </a:ext>
                </a:extLst>
              </a:tr>
              <a:tr h="442383">
                <a:tc>
                  <a:txBody>
                    <a:bodyPr/>
                    <a:lstStyle/>
                    <a:p>
                      <a:pPr algn="l" fontAlgn="t"/>
                      <a:r>
                        <a:rPr kumimoji="0" lang="en-US" sz="1800" kern="1200" dirty="0">
                          <a:solidFill>
                            <a:srgbClr val="0077AA"/>
                          </a:solidFill>
                          <a:latin typeface="Liberation Mono"/>
                          <a:ea typeface="+mn-ea"/>
                          <a:cs typeface="+mn-cs"/>
                        </a:rPr>
                        <a:t>JSON_REMOVE(</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path]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IN" sz="1800" kern="1200" dirty="0">
                          <a:solidFill>
                            <a:schemeClr val="tx1"/>
                          </a:solidFill>
                          <a:effectLst/>
                          <a:latin typeface="Liberation Mono"/>
                          <a:ea typeface="+mn-ea"/>
                          <a:cs typeface="Arial" panose="020B0604020202020204" pitchFamily="34" charset="0"/>
                        </a:rPr>
                        <a:t>Remove data from JSON document </a:t>
                      </a:r>
                      <a:r>
                        <a:rPr kumimoji="0" lang="en-US" sz="1800" kern="1200" dirty="0">
                          <a:solidFill>
                            <a:schemeClr val="tx1"/>
                          </a:solidFill>
                          <a:effectLst/>
                          <a:latin typeface="Liberation Mono"/>
                          <a:ea typeface="+mn-ea"/>
                          <a:cs typeface="Arial" panose="020B0604020202020204" pitchFamily="34" charset="0"/>
                        </a:rPr>
                        <a: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6"/>
                  </a:ext>
                </a:extLst>
              </a:tr>
              <a:tr h="442383">
                <a:tc>
                  <a:txBody>
                    <a:bodyPr/>
                    <a:lstStyle/>
                    <a:p>
                      <a:pPr algn="l" fontAlgn="t"/>
                      <a:r>
                        <a:rPr kumimoji="0" lang="en-US" sz="1800" kern="1200" dirty="0">
                          <a:solidFill>
                            <a:srgbClr val="0077AA"/>
                          </a:solidFill>
                          <a:latin typeface="Liberation Mono"/>
                          <a:ea typeface="+mn-ea"/>
                          <a:cs typeface="+mn-cs"/>
                        </a:rPr>
                        <a:t>JSON_KEYS(</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Array of keys from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7"/>
                  </a:ext>
                </a:extLst>
              </a:tr>
              <a:tr h="442383">
                <a:tc>
                  <a:txBody>
                    <a:bodyPr/>
                    <a:lstStyle/>
                    <a:p>
                      <a:pPr algn="l" fontAlgn="t"/>
                      <a:r>
                        <a:rPr kumimoji="0" lang="en-US" sz="1800" kern="1200" dirty="0">
                          <a:solidFill>
                            <a:srgbClr val="0077AA"/>
                          </a:solidFill>
                          <a:latin typeface="Liberation Mono"/>
                          <a:ea typeface="+mn-ea"/>
                          <a:cs typeface="+mn-cs"/>
                        </a:rPr>
                        <a:t>JSON_ARRAY_APPEND(</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 val[, path, val] </a:t>
                      </a:r>
                      <a:r>
                        <a:rPr kumimoji="0" lang="en-US" sz="1800" kern="1200" dirty="0">
                          <a:solidFill>
                            <a:schemeClr val="bg1">
                              <a:lumMod val="50000"/>
                            </a:schemeClr>
                          </a:solidFill>
                          <a:latin typeface="Liberation Mono"/>
                          <a:ea typeface="+mn-ea"/>
                          <a:cs typeface="+mn-cs"/>
                        </a:rPr>
                        <a:t>. . .</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Append data to JSON document [ with UPDATE ]</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10008"/>
                  </a:ext>
                </a:extLst>
              </a:tr>
              <a:tr h="442383">
                <a:tc>
                  <a:txBody>
                    <a:bodyPr/>
                    <a:lstStyle/>
                    <a:p>
                      <a:pPr algn="l" fontAlgn="t"/>
                      <a:r>
                        <a:rPr kumimoji="0" lang="en-US" sz="1800" kern="1200" dirty="0">
                          <a:solidFill>
                            <a:srgbClr val="0077AA"/>
                          </a:solidFill>
                          <a:latin typeface="Liberation Mono"/>
                          <a:ea typeface="+mn-ea"/>
                          <a:cs typeface="+mn-cs"/>
                        </a:rPr>
                        <a:t>JSON_LENGTH(</a:t>
                      </a:r>
                      <a:r>
                        <a:rPr kumimoji="0" lang="en-US" sz="1800" kern="1200" dirty="0" err="1">
                          <a:solidFill>
                            <a:schemeClr val="tx2"/>
                          </a:solidFill>
                          <a:latin typeface="Liberation Mono"/>
                          <a:ea typeface="+mn-ea"/>
                          <a:cs typeface="+mn-cs"/>
                        </a:rPr>
                        <a:t>json_doc</a:t>
                      </a:r>
                      <a:r>
                        <a:rPr kumimoji="0" lang="en-US" sz="1800" kern="1200" dirty="0">
                          <a:solidFill>
                            <a:schemeClr val="tx2"/>
                          </a:solidFill>
                          <a:latin typeface="Liberation Mono"/>
                          <a:ea typeface="+mn-ea"/>
                          <a:cs typeface="+mn-cs"/>
                        </a:rPr>
                        <a:t>[, path]</a:t>
                      </a:r>
                      <a:r>
                        <a:rPr kumimoji="0" lang="en-US" sz="1800" kern="1200" dirty="0">
                          <a:solidFill>
                            <a:srgbClr val="0077AA"/>
                          </a:solidFill>
                          <a:latin typeface="Liberation Mono"/>
                          <a:ea typeface="+mn-ea"/>
                          <a:cs typeface="+mn-cs"/>
                        </a:rPr>
                        <a:t>)</a:t>
                      </a:r>
                      <a:endParaRPr kumimoji="0" lang="en-IN" sz="1800" kern="1200" dirty="0">
                        <a:solidFill>
                          <a:srgbClr val="0077AA"/>
                        </a:solidFill>
                        <a:latin typeface="Liberation Mono"/>
                        <a:ea typeface="+mn-ea"/>
                        <a:cs typeface="+mn-cs"/>
                      </a:endParaRPr>
                    </a:p>
                  </a:txBody>
                  <a:tcPr marL="76200" marR="76200" marT="76200" marB="76200" anchor="ctr"/>
                </a:tc>
                <a:tc>
                  <a:txBody>
                    <a:bodyPr/>
                    <a:lstStyle/>
                    <a:p>
                      <a:pPr algn="l" fontAlgn="t"/>
                      <a:r>
                        <a:rPr kumimoji="0" lang="en-US" sz="1800" kern="1200" dirty="0">
                          <a:solidFill>
                            <a:schemeClr val="tx1"/>
                          </a:solidFill>
                          <a:effectLst/>
                          <a:latin typeface="Liberation Mono"/>
                          <a:ea typeface="+mn-ea"/>
                          <a:cs typeface="Arial" panose="020B0604020202020204" pitchFamily="34" charset="0"/>
                        </a:rPr>
                        <a:t>Number of elements in JSON document</a:t>
                      </a:r>
                      <a:endParaRPr kumimoji="0" lang="en-IN" sz="1800" kern="1200" dirty="0">
                        <a:solidFill>
                          <a:schemeClr val="tx1"/>
                        </a:solidFill>
                        <a:effectLst/>
                        <a:latin typeface="Liberation Mono"/>
                        <a:ea typeface="+mn-ea"/>
                        <a:cs typeface="Arial" panose="020B0604020202020204" pitchFamily="34" charset="0"/>
                      </a:endParaRPr>
                    </a:p>
                  </a:txBody>
                  <a:tcPr marL="76200" marR="76200" marT="76200" marB="76200"/>
                </a:tc>
                <a:extLst>
                  <a:ext uri="{0D108BD9-81ED-4DB2-BD59-A6C34878D82A}">
                    <a16:rowId xmlns:a16="http://schemas.microsoft.com/office/drawing/2014/main" val="258856819"/>
                  </a:ext>
                </a:extLst>
              </a:tr>
            </a:tbl>
          </a:graphicData>
        </a:graphic>
      </p:graphicFrame>
      <p:sp>
        <p:nvSpPr>
          <p:cNvPr id="4" name="Rectangle 3">
            <a:extLst>
              <a:ext uri="{FF2B5EF4-FFF2-40B4-BE49-F238E27FC236}">
                <a16:creationId xmlns:a16="http://schemas.microsoft.com/office/drawing/2014/main" id="{8175F671-BFE5-4D26-9C76-DBE1898D728F}"/>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json function</a:t>
            </a:r>
          </a:p>
        </p:txBody>
      </p:sp>
    </p:spTree>
    <p:extLst>
      <p:ext uri="{BB962C8B-B14F-4D97-AF65-F5344CB8AC3E}">
        <p14:creationId xmlns:p14="http://schemas.microsoft.com/office/powerpoint/2010/main" val="1121866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59510" y="854452"/>
            <a:ext cx="9281562" cy="369332"/>
          </a:xfrm>
          <a:prstGeom prst="rect">
            <a:avLst/>
          </a:prstGeom>
        </p:spPr>
        <p:txBody>
          <a:bodyPr wrap="square">
            <a:spAutoFit/>
          </a:bodyPr>
          <a:lstStyle/>
          <a:p>
            <a:r>
              <a:rPr lang="en-US" dirty="0">
                <a:latin typeface="Palatino Linotype" panose="02040502050505030304" pitchFamily="18" charset="0"/>
                <a:cs typeface="Arial" panose="020B0604020202020204" pitchFamily="34" charset="0"/>
              </a:rPr>
              <a:t>Inserts or Updates data in a JSON document and returns the result.</a:t>
            </a:r>
            <a:endParaRPr lang="en-IN" dirty="0">
              <a:latin typeface="Palatino Linotype" panose="02040502050505030304" pitchFamily="18" charset="0"/>
              <a:cs typeface="Arial" panose="020B0604020202020204" pitchFamily="34" charset="0"/>
            </a:endParaRPr>
          </a:p>
        </p:txBody>
      </p:sp>
      <p:sp>
        <p:nvSpPr>
          <p:cNvPr id="7" name="Rectangle 6"/>
          <p:cNvSpPr/>
          <p:nvPr/>
        </p:nvSpPr>
        <p:spPr>
          <a:xfrm>
            <a:off x="290449" y="1412776"/>
            <a:ext cx="11278159" cy="830997"/>
          </a:xfrm>
          <a:prstGeom prst="rect">
            <a:avLst/>
          </a:prstGeom>
        </p:spPr>
        <p:txBody>
          <a:bodyPr wrap="square">
            <a:spAutoFit/>
          </a:bodyPr>
          <a:lstStyle/>
          <a:p>
            <a:r>
              <a:rPr lang="en-US" sz="2000" b="0" i="0" dirty="0">
                <a:solidFill>
                  <a:srgbClr val="DD4A68"/>
                </a:solidFill>
                <a:effectLst/>
                <a:latin typeface="Liberation Mono"/>
              </a:rPr>
              <a:t>JSON_SET</a:t>
            </a:r>
            <a:r>
              <a:rPr lang="en-US" sz="2000" b="0" i="0" dirty="0">
                <a:solidFill>
                  <a:srgbClr val="999999"/>
                </a:solidFill>
                <a:effectLst/>
                <a:latin typeface="Liberation Mono"/>
              </a:rPr>
              <a:t>(</a:t>
            </a:r>
            <a:r>
              <a:rPr lang="en-US" sz="2000" dirty="0" err="1">
                <a:latin typeface="Liberation Mono"/>
              </a:rPr>
              <a:t>json_doc</a:t>
            </a:r>
            <a:r>
              <a:rPr lang="en-US" sz="2000" dirty="0">
                <a:latin typeface="Liberation Mono"/>
              </a:rPr>
              <a:t>, path, value1[, path, value2]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b="0" i="0" dirty="0">
              <a:effectLst/>
              <a:latin typeface="Liberation Mono"/>
            </a:endParaRPr>
          </a:p>
          <a:p>
            <a:endParaRPr lang="en-US" sz="800" dirty="0">
              <a:latin typeface="Liberation Mono"/>
            </a:endParaRPr>
          </a:p>
          <a:p>
            <a:r>
              <a:rPr lang="en-US" sz="2000" dirty="0">
                <a:solidFill>
                  <a:srgbClr val="DD4A68"/>
                </a:solidFill>
                <a:latin typeface="Liberation Mono"/>
              </a:rPr>
              <a:t>JSON_REMOVE</a:t>
            </a:r>
            <a:r>
              <a:rPr lang="en-US" sz="2000" dirty="0">
                <a:solidFill>
                  <a:schemeClr val="bg1">
                    <a:lumMod val="65000"/>
                  </a:schemeClr>
                </a:solidFill>
                <a:latin typeface="Liberation Mono"/>
              </a:rPr>
              <a:t>(</a:t>
            </a:r>
            <a:r>
              <a:rPr lang="en-US" sz="2000" dirty="0" err="1">
                <a:latin typeface="Liberation Mono"/>
              </a:rPr>
              <a:t>json_doc</a:t>
            </a:r>
            <a:r>
              <a:rPr lang="en-US" sz="2000" dirty="0">
                <a:latin typeface="Liberation Mono"/>
              </a:rPr>
              <a:t>, path[, path] ,</a:t>
            </a:r>
            <a:r>
              <a:rPr lang="en-US" sz="2000" dirty="0">
                <a:solidFill>
                  <a:srgbClr val="DD4A68"/>
                </a:solidFill>
                <a:latin typeface="Liberation Mono"/>
              </a:rPr>
              <a:t>  </a:t>
            </a:r>
            <a:r>
              <a:rPr lang="en-US" sz="2000" b="0" i="0" dirty="0">
                <a:solidFill>
                  <a:schemeClr val="bg1">
                    <a:lumMod val="50000"/>
                  </a:schemeClr>
                </a:solidFill>
                <a:effectLst/>
                <a:latin typeface="Liberation Mono"/>
              </a:rPr>
              <a:t>. . .</a:t>
            </a:r>
            <a:r>
              <a:rPr lang="en-US" sz="2000" b="0" i="0" dirty="0">
                <a:solidFill>
                  <a:srgbClr val="669900"/>
                </a:solidFill>
                <a:effectLst/>
                <a:latin typeface="Liberation Mono"/>
              </a:rPr>
              <a:t> </a:t>
            </a:r>
            <a:r>
              <a:rPr lang="en-US" sz="2000" b="0" i="0" dirty="0">
                <a:solidFill>
                  <a:srgbClr val="999999"/>
                </a:solidFill>
                <a:effectLst/>
                <a:latin typeface="Liberation Mono"/>
              </a:rPr>
              <a:t>)</a:t>
            </a:r>
            <a:endParaRPr lang="en-US" sz="2000" dirty="0">
              <a:latin typeface="Liberation Mono"/>
            </a:endParaRPr>
          </a:p>
        </p:txBody>
      </p:sp>
      <p:sp>
        <p:nvSpPr>
          <p:cNvPr id="6" name="Rectangle 5">
            <a:extLst>
              <a:ext uri="{FF2B5EF4-FFF2-40B4-BE49-F238E27FC236}">
                <a16:creationId xmlns:a16="http://schemas.microsoft.com/office/drawing/2014/main" id="{43651AEC-95F0-41B9-B91B-D73E975D95DD}"/>
              </a:ext>
            </a:extLst>
          </p:cNvPr>
          <p:cNvSpPr/>
          <p:nvPr/>
        </p:nvSpPr>
        <p:spPr>
          <a:xfrm>
            <a:off x="290449" y="4236764"/>
            <a:ext cx="11542041" cy="1569660"/>
          </a:xfrm>
          <a:prstGeom prst="rect">
            <a:avLst/>
          </a:prstGeom>
        </p:spPr>
        <p:txBody>
          <a:bodyPr wrap="square">
            <a:spAutoFit/>
          </a:bodyPr>
          <a:lstStyle/>
          <a:p>
            <a:r>
              <a:rPr lang="en-IN" dirty="0">
                <a:solidFill>
                  <a:srgbClr val="FF0000"/>
                </a:solidFill>
                <a:latin typeface="Liberation Mono"/>
                <a:cs typeface="Arial" panose="020B0604020202020204" pitchFamily="34" charset="0"/>
              </a:rPr>
              <a:t>e.g.</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.state', </a:t>
            </a:r>
            <a:r>
              <a:rPr lang="en-US" dirty="0">
                <a:solidFill>
                  <a:srgbClr val="669900"/>
                </a:solidFill>
                <a:latin typeface="Liberation Mono"/>
              </a:rPr>
              <a:t>'MH'</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JSON_SET</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.city', </a:t>
            </a:r>
            <a:r>
              <a:rPr lang="en-US" dirty="0">
                <a:solidFill>
                  <a:srgbClr val="669900"/>
                </a:solidFill>
                <a:latin typeface="Liberation Mono"/>
              </a:rPr>
              <a:t>'baroda'</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UPDATE</a:t>
            </a:r>
            <a:r>
              <a:rPr lang="en-US" dirty="0">
                <a:latin typeface="Liberation Mono"/>
                <a:cs typeface="Arial" panose="020B0604020202020204" pitchFamily="34" charset="0"/>
              </a:rPr>
              <a:t> </a:t>
            </a:r>
            <a:r>
              <a:rPr lang="en-IN" dirty="0">
                <a:latin typeface="Liberation Mono"/>
                <a:cs typeface="Arial" panose="020B0604020202020204" pitchFamily="34" charset="0"/>
              </a:rPr>
              <a:t>customer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SET</a:t>
            </a:r>
            <a:r>
              <a:rPr lang="en-US" dirty="0">
                <a:latin typeface="Liberation Mono"/>
                <a:cs typeface="Arial" panose="020B0604020202020204" pitchFamily="34" charset="0"/>
              </a:rPr>
              <a:t> </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DD4A68"/>
                </a:solidFill>
                <a:latin typeface="Liberation Mono"/>
              </a:rPr>
              <a:t>JSON_REMOVE</a:t>
            </a:r>
            <a:r>
              <a:rPr lang="en-US"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order_details</a:t>
            </a:r>
            <a:r>
              <a:rPr lang="en-US" dirty="0">
                <a:latin typeface="Liberation Mono"/>
                <a:cs typeface="Arial" panose="020B0604020202020204" pitchFamily="34" charset="0"/>
              </a:rPr>
              <a:t>, "</a:t>
            </a:r>
            <a:r>
              <a:rPr lang="en-US" dirty="0">
                <a:solidFill>
                  <a:srgbClr val="DD4A68"/>
                </a:solidFill>
                <a:latin typeface="Liberation Mono"/>
              </a:rPr>
              <a:t>$</a:t>
            </a:r>
            <a:r>
              <a:rPr lang="en-US" dirty="0">
                <a:latin typeface="Liberation Mono"/>
                <a:cs typeface="Arial" panose="020B0604020202020204" pitchFamily="34" charset="0"/>
              </a:rPr>
              <a:t>. state"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id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BE7EF697-9807-489E-A355-20DA59F8E13B}"/>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dml- update/remove json object… values</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DB103164-7CE0-48E5-B6F6-53A39A9EC8E2}"/>
              </a:ext>
            </a:extLst>
          </p:cNvPr>
          <p:cNvSpPr/>
          <p:nvPr/>
        </p:nvSpPr>
        <p:spPr>
          <a:xfrm>
            <a:off x="359510" y="2492896"/>
            <a:ext cx="11569138" cy="1477328"/>
          </a:xfrm>
          <a:prstGeom prst="rect">
            <a:avLst/>
          </a:prstGeom>
        </p:spPr>
        <p:txBody>
          <a:bodyPr wrap="square">
            <a:spAutoFit/>
          </a:bodyPr>
          <a:lstStyle/>
          <a:p>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 </a:t>
            </a:r>
            <a:r>
              <a:rPr lang="en-IN" dirty="0">
                <a:latin typeface="Liberation Mono"/>
                <a:cs typeface="Arial" panose="020B0604020202020204" pitchFamily="34" charset="0"/>
              </a:rPr>
              <a:t>customer</a:t>
            </a:r>
            <a:r>
              <a:rPr lang="en-IN" dirty="0">
                <a:solidFill>
                  <a:srgbClr val="0077AA"/>
                </a:solidFill>
                <a:latin typeface="Liberation Mono"/>
                <a:cs typeface="Arial" panose="020B0604020202020204" pitchFamily="34" charset="0"/>
              </a:rPr>
              <a:t> </a:t>
            </a:r>
            <a:r>
              <a:rPr lang="en-IN" dirty="0">
                <a:latin typeface="Liberation Mono"/>
                <a:cs typeface="Arial" panose="020B0604020202020204" pitchFamily="34" charset="0"/>
              </a:rPr>
              <a:t>(</a:t>
            </a:r>
          </a:p>
          <a:p>
            <a:r>
              <a:rPr lang="en-IN" dirty="0">
                <a:latin typeface="Liberation Mono"/>
                <a:cs typeface="Arial" panose="020B0604020202020204" pitchFamily="34" charset="0"/>
              </a:rPr>
              <a:t>   ID </a:t>
            </a:r>
            <a:r>
              <a:rPr lang="en-IN" dirty="0">
                <a:solidFill>
                  <a:srgbClr val="834689"/>
                </a:solidFill>
                <a:latin typeface="Liberation Mono"/>
                <a:cs typeface="Arial" panose="020B0604020202020204" pitchFamily="34" charset="0"/>
              </a:rPr>
              <a:t>INT </a:t>
            </a:r>
            <a:r>
              <a:rPr lang="en-IN" dirty="0">
                <a:solidFill>
                  <a:srgbClr val="FE1212"/>
                </a:solidFill>
                <a:latin typeface="Liberation Mono"/>
                <a:cs typeface="Arial" panose="020B0604020202020204" pitchFamily="34" charset="0"/>
              </a:rPr>
              <a:t>PRIMARY</a:t>
            </a:r>
            <a:r>
              <a:rPr lang="en-IN" dirty="0">
                <a:latin typeface="Liberation Mono"/>
              </a:rPr>
              <a:t> </a:t>
            </a:r>
            <a:r>
              <a:rPr lang="en-IN" dirty="0">
                <a:solidFill>
                  <a:srgbClr val="FE1212"/>
                </a:solidFill>
                <a:latin typeface="Liberation Mono"/>
                <a:cs typeface="Arial" panose="020B0604020202020204" pitchFamily="34" charset="0"/>
              </a:rPr>
              <a:t>KEY </a:t>
            </a:r>
            <a:r>
              <a:rPr lang="en-IN" dirty="0">
                <a:solidFill>
                  <a:srgbClr val="0077AA"/>
                </a:solidFill>
                <a:latin typeface="Liberation Mono"/>
                <a:cs typeface="Arial" panose="020B0604020202020204" pitchFamily="34" charset="0"/>
              </a:rPr>
              <a:t>AUTO_INCREMENT</a:t>
            </a:r>
            <a:r>
              <a:rPr lang="en-IN" dirty="0">
                <a:latin typeface="Liberation Mono"/>
              </a:rPr>
              <a:t>,</a:t>
            </a:r>
            <a:endParaRPr lang="en-IN" dirty="0">
              <a:latin typeface="Liberation Mono"/>
              <a:cs typeface="Arial" panose="020B0604020202020204" pitchFamily="34" charset="0"/>
            </a:endParaRPr>
          </a:p>
          <a:p>
            <a:r>
              <a:rPr lang="en-IN" dirty="0">
                <a:latin typeface="Liberation Mono"/>
                <a:cs typeface="Arial" panose="020B0604020202020204" pitchFamily="34" charset="0"/>
              </a:rPr>
              <a:t>   customer_details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(1000), </a:t>
            </a:r>
          </a:p>
          <a:p>
            <a:r>
              <a:rPr lang="en-IN" dirty="0">
                <a:latin typeface="Liberation Mono"/>
                <a:cs typeface="Arial" panose="020B0604020202020204" pitchFamily="34" charset="0"/>
              </a:rPr>
              <a:t>   order_details </a:t>
            </a:r>
            <a:r>
              <a:rPr lang="en-IN" dirty="0">
                <a:solidFill>
                  <a:srgbClr val="834689"/>
                </a:solidFill>
                <a:latin typeface="Liberation Mono"/>
                <a:cs typeface="Arial" panose="020B0604020202020204" pitchFamily="34" charset="0"/>
              </a:rPr>
              <a:t>JSON</a:t>
            </a:r>
            <a:r>
              <a:rPr lang="en-IN" dirty="0">
                <a:latin typeface="Liberation Mono"/>
                <a:cs typeface="Arial" panose="020B0604020202020204" pitchFamily="34" charset="0"/>
              </a:rPr>
              <a:t> </a:t>
            </a:r>
          </a:p>
          <a:p>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930401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9673052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fontScale="92500"/>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table using different engines</a:t>
            </a:r>
          </a:p>
        </p:txBody>
      </p:sp>
    </p:spTree>
    <p:extLst>
      <p:ext uri="{BB962C8B-B14F-4D97-AF65-F5344CB8AC3E}">
        <p14:creationId xmlns:p14="http://schemas.microsoft.com/office/powerpoint/2010/main" val="199832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6" name="Rectangle 5"/>
          <p:cNvSpPr/>
          <p:nvPr/>
        </p:nvSpPr>
        <p:spPr>
          <a:xfrm>
            <a:off x="190550" y="4905161"/>
            <a:ext cx="11809312" cy="1908215"/>
          </a:xfrm>
          <a:prstGeom prst="rect">
            <a:avLst/>
          </a:prstGeom>
          <a:solidFill>
            <a:schemeClr val="bg1"/>
          </a:solid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is</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default</a:t>
            </a:r>
            <a:r>
              <a:rPr lang="en-IN" dirty="0">
                <a:latin typeface="Arial" panose="020B0604020202020204" pitchFamily="34" charset="0"/>
                <a:cs typeface="Arial" panose="020B0604020202020204" pitchFamily="34" charset="0"/>
              </a:rPr>
              <a:t>) specifies that all matching rows should be returned, including duplicates. </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 </a:t>
            </a:r>
            <a:r>
              <a:rPr lang="en-IN" dirty="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specifies removal of duplicate rows from the result set.</a:t>
            </a:r>
          </a:p>
          <a:p>
            <a:pPr marL="285750" indent="-285750" algn="just">
              <a:buFont typeface="Arial" panose="020B0604020202020204" pitchFamily="34" charset="0"/>
              <a:buChar char="•"/>
            </a:pPr>
            <a:r>
              <a:rPr lang="en-IN" b="1" dirty="0">
                <a:latin typeface="Arial" panose="020B0604020202020204" pitchFamily="34" charset="0"/>
                <a:cs typeface="Arial" panose="020B0604020202020204" pitchFamily="34" charset="0"/>
              </a:rPr>
              <a:t>DISTINCTROW</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modifier</a:t>
            </a:r>
            <a:r>
              <a:rPr lang="en-IN" dirty="0">
                <a:latin typeface="Arial" panose="020B0604020202020204" pitchFamily="34" charset="0"/>
                <a:cs typeface="Arial" panose="020B0604020202020204" pitchFamily="34" charset="0"/>
              </a:rPr>
              <a:t>) is a synonym for </a:t>
            </a:r>
            <a:r>
              <a:rPr lang="en-IN" b="1" dirty="0">
                <a:latin typeface="Arial" panose="020B0604020202020204" pitchFamily="34" charset="0"/>
                <a:cs typeface="Arial" panose="020B0604020202020204" pitchFamily="34" charset="0"/>
              </a:rPr>
              <a:t>DISTINCT</a:t>
            </a:r>
            <a:r>
              <a:rPr lang="en-IN" dirty="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It is an error to specify both modifiers.</a:t>
            </a: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Whenever you use </a:t>
            </a:r>
            <a:r>
              <a:rPr lang="en-US" b="1" dirty="0">
                <a:latin typeface="Arial" panose="020B0604020202020204" pitchFamily="34" charset="0"/>
                <a:cs typeface="Arial" panose="020B0604020202020204" pitchFamily="34" charset="0"/>
              </a:rPr>
              <a:t>DISTINCT</a:t>
            </a:r>
            <a:r>
              <a:rPr lang="en-US" dirty="0">
                <a:latin typeface="Arial" panose="020B0604020202020204" pitchFamily="34" charset="0"/>
                <a:cs typeface="Arial" panose="020B0604020202020204" pitchFamily="34" charset="0"/>
              </a:rPr>
              <a:t>, sorting takes place in server.</a:t>
            </a:r>
            <a:endParaRPr lang="en-IN" dirty="0">
              <a:latin typeface="Arial" panose="020B0604020202020204" pitchFamily="34" charset="0"/>
              <a:cs typeface="Arial" panose="020B0604020202020204"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260648"/>
            <a:ext cx="11737304" cy="4629088"/>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 DISTINCTROW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3</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a:t>
            </a:r>
            <a:r>
              <a:rPr lang="en-US" sz="2000">
                <a:solidFill>
                  <a:schemeClr val="tx1">
                    <a:lumMod val="95000"/>
                    <a:lumOff val="5000"/>
                  </a:schemeClr>
                </a:solidFill>
                <a:latin typeface="Liberation Mono"/>
                <a:cs typeface="Arial" panose="020B0604020202020204" pitchFamily="34" charset="0"/>
              </a:rPr>
              <a:t>&gt;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LIMIT</a:t>
            </a:r>
            <a:r>
              <a:rPr lang="en-US" sz="2000" dirty="0">
                <a:solidFill>
                  <a:schemeClr val="tx1">
                    <a:lumMod val="95000"/>
                    <a:lumOff val="5000"/>
                  </a:schemeClr>
                </a:solidFill>
                <a:latin typeface="Liberation Mono"/>
                <a:cs typeface="Arial" panose="020B0604020202020204" pitchFamily="34" charset="0"/>
              </a:rPr>
              <a:t> &lt; { [offset,] row_count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row_count OFFSET offset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p>
          <a:p>
            <a:pPr marL="285750" indent="-285750">
              <a:lnSpc>
                <a:spcPct val="150000"/>
              </a:lnSpc>
              <a:buFont typeface="Arial" panose="020B0604020202020204" pitchFamily="34" charset="0"/>
              <a:buChar char="•"/>
            </a:pPr>
            <a:r>
              <a:rPr lang="en-US" sz="2000" b="0" dirty="0">
                <a:solidFill>
                  <a:srgbClr val="000000"/>
                </a:solidFill>
                <a:effectLst/>
                <a:latin typeface="Liberation Mono"/>
              </a:rPr>
              <a:t> [ </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OUTFILE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0" dirty="0">
                <a:solidFill>
                  <a:srgbClr val="0077AA"/>
                </a:solidFill>
                <a:effectLst/>
                <a:latin typeface="Liberation Mono"/>
              </a:rPr>
              <a:t>DUMPFILE</a:t>
            </a:r>
            <a:r>
              <a:rPr lang="en-US" sz="2000" b="0" i="0" dirty="0">
                <a:solidFill>
                  <a:srgbClr val="000000"/>
                </a:solidFill>
                <a:effectLst/>
                <a:latin typeface="Liberation Mono"/>
              </a:rPr>
              <a:t> </a:t>
            </a:r>
            <a:r>
              <a:rPr lang="en-US" sz="2000" b="0" i="0" dirty="0">
                <a:solidFill>
                  <a:srgbClr val="669900"/>
                </a:solidFill>
                <a:effectLst/>
                <a:latin typeface="Liberation Mono"/>
              </a:rPr>
              <a:t>'</a:t>
            </a:r>
            <a:r>
              <a:rPr lang="en-US" sz="2000" b="0" i="1" dirty="0">
                <a:solidFill>
                  <a:srgbClr val="669900"/>
                </a:solidFill>
                <a:effectLst/>
                <a:latin typeface="Liberation Mono"/>
              </a:rPr>
              <a:t>file_name</a:t>
            </a:r>
            <a:r>
              <a:rPr lang="en-US" sz="2000" b="0" i="0" dirty="0">
                <a:solidFill>
                  <a:srgbClr val="669900"/>
                </a:solidFill>
                <a:effectLst/>
                <a:latin typeface="Liberation Mono"/>
              </a:rPr>
              <a:t>'</a:t>
            </a:r>
            <a:r>
              <a:rPr lang="en-US" sz="2000" b="0" i="0" dirty="0">
                <a:solidFill>
                  <a:srgbClr val="000000"/>
                </a:solidFill>
                <a:effectLst/>
                <a:latin typeface="Liberation Mono"/>
              </a:rPr>
              <a:t> </a:t>
            </a:r>
            <a:r>
              <a:rPr lang="en-US" sz="2000" b="0" i="0" dirty="0">
                <a:solidFill>
                  <a:schemeClr val="bg1">
                    <a:lumMod val="65000"/>
                  </a:schemeClr>
                </a:solidFill>
                <a:effectLst/>
                <a:latin typeface="Liberation Mono"/>
              </a:rPr>
              <a:t>|</a:t>
            </a:r>
            <a:r>
              <a:rPr lang="en-US" sz="2000" b="0" i="0" dirty="0">
                <a:solidFill>
                  <a:srgbClr val="000000"/>
                </a:solidFill>
                <a:effectLst/>
                <a:latin typeface="Liberation Mono"/>
              </a:rPr>
              <a:t> </a:t>
            </a:r>
            <a:r>
              <a:rPr lang="en-US" sz="2000" b="0" i="0" dirty="0">
                <a:solidFill>
                  <a:srgbClr val="0077AA"/>
                </a:solidFill>
                <a:effectLst/>
                <a:latin typeface="Liberation Mono"/>
              </a:rPr>
              <a:t>INTO</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a:t>
            </a:r>
            <a:r>
              <a:rPr lang="en-US" sz="2000" b="0" i="0" dirty="0">
                <a:solidFill>
                  <a:srgbClr val="000000"/>
                </a:solidFill>
                <a:effectLst/>
                <a:latin typeface="Liberation Mono"/>
              </a:rPr>
              <a:t> </a:t>
            </a:r>
            <a:r>
              <a:rPr lang="en-US" sz="2000" b="0" i="1" dirty="0">
                <a:solidFill>
                  <a:srgbClr val="000000"/>
                </a:solidFill>
                <a:effectLst/>
                <a:latin typeface="Liberation Mono"/>
              </a:rPr>
              <a:t>var_name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b="0" i="0" dirty="0">
                <a:solidFill>
                  <a:srgbClr val="000000"/>
                </a:solidFill>
                <a:effectLst/>
                <a:latin typeface="Liberation Mono"/>
              </a:rPr>
              <a:t>}</a:t>
            </a:r>
            <a:r>
              <a:rPr lang="en-US" sz="2000" dirty="0">
                <a:solidFill>
                  <a:schemeClr val="tx1">
                    <a:lumMod val="95000"/>
                    <a:lumOff val="5000"/>
                  </a:schemeClr>
                </a:solidFill>
                <a:latin typeface="Liberation Mono"/>
                <a:cs typeface="Arial" panose="020B0604020202020204" pitchFamily="34" charset="0"/>
              </a:rPr>
              <a:t> ]</a:t>
            </a:r>
            <a:endParaRPr lang="en-IN" sz="2000" dirty="0"/>
          </a:p>
        </p:txBody>
      </p:sp>
    </p:spTree>
    <p:extLst>
      <p:ext uri="{BB962C8B-B14F-4D97-AF65-F5344CB8AC3E}">
        <p14:creationId xmlns:p14="http://schemas.microsoft.com/office/powerpoint/2010/main" val="218322335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94900" y="1843185"/>
            <a:ext cx="5249772" cy="2449911"/>
          </a:xfrm>
          <a:prstGeom prst="rect">
            <a:avLst/>
          </a:prstGeom>
        </p:spPr>
      </p:pic>
      <p:sp>
        <p:nvSpPr>
          <p:cNvPr id="5" name="Title 1">
            <a:extLst>
              <a:ext uri="{FF2B5EF4-FFF2-40B4-BE49-F238E27FC236}">
                <a16:creationId xmlns:a16="http://schemas.microsoft.com/office/drawing/2014/main" id="{B1F51FA5-2A58-475D-AF47-AFC57CC41F77}"/>
              </a:ext>
            </a:extLst>
          </p:cNvPr>
          <p:cNvSpPr txBox="1">
            <a:spLocks/>
          </p:cNvSpPr>
          <p:nvPr/>
        </p:nvSpPr>
        <p:spPr>
          <a:xfrm>
            <a:off x="168137" y="3306688"/>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execution</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grpSp>
        <p:nvGrpSpPr>
          <p:cNvPr id="7" name="Group 6">
            <a:extLst>
              <a:ext uri="{FF2B5EF4-FFF2-40B4-BE49-F238E27FC236}">
                <a16:creationId xmlns:a16="http://schemas.microsoft.com/office/drawing/2014/main" id="{14F7D1E6-7554-458D-99D9-DD33352DBFF7}"/>
              </a:ext>
            </a:extLst>
          </p:cNvPr>
          <p:cNvGrpSpPr/>
          <p:nvPr/>
        </p:nvGrpSpPr>
        <p:grpSpPr>
          <a:xfrm>
            <a:off x="204992" y="4437112"/>
            <a:ext cx="11782016" cy="2145940"/>
            <a:chOff x="119337" y="476672"/>
            <a:chExt cx="11160178" cy="1570272"/>
          </a:xfrm>
        </p:grpSpPr>
        <p:grpSp>
          <p:nvGrpSpPr>
            <p:cNvPr id="39" name="Group 38">
              <a:extLst>
                <a:ext uri="{FF2B5EF4-FFF2-40B4-BE49-F238E27FC236}">
                  <a16:creationId xmlns:a16="http://schemas.microsoft.com/office/drawing/2014/main" id="{8FF7B16A-1A5A-4584-9D5C-FD5DBD45F244}"/>
                </a:ext>
              </a:extLst>
            </p:cNvPr>
            <p:cNvGrpSpPr/>
            <p:nvPr/>
          </p:nvGrpSpPr>
          <p:grpSpPr>
            <a:xfrm>
              <a:off x="119337" y="476672"/>
              <a:ext cx="1466015" cy="504056"/>
              <a:chOff x="361086" y="476672"/>
              <a:chExt cx="1466015" cy="504056"/>
            </a:xfrm>
          </p:grpSpPr>
          <p:sp>
            <p:nvSpPr>
              <p:cNvPr id="9" name="Rectangle 8">
                <a:extLst>
                  <a:ext uri="{FF2B5EF4-FFF2-40B4-BE49-F238E27FC236}">
                    <a16:creationId xmlns:a16="http://schemas.microsoft.com/office/drawing/2014/main" id="{71A624B5-B5BB-4F70-A420-3BB3A2193C17}"/>
                  </a:ext>
                </a:extLst>
              </p:cNvPr>
              <p:cNvSpPr/>
              <p:nvPr/>
            </p:nvSpPr>
            <p:spPr>
              <a:xfrm>
                <a:off x="361086" y="476672"/>
                <a:ext cx="109737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C009A85B-D7BD-433E-BF5F-4122D07357E2}"/>
                  </a:ext>
                </a:extLst>
              </p:cNvPr>
              <p:cNvSpPr/>
              <p:nvPr/>
            </p:nvSpPr>
            <p:spPr>
              <a:xfrm>
                <a:off x="1539069"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BE205FA-DB9C-464F-86A0-ECCDDC1102EC}"/>
                  </a:ext>
                </a:extLst>
              </p:cNvPr>
              <p:cNvSpPr txBox="1"/>
              <p:nvPr/>
            </p:nvSpPr>
            <p:spPr>
              <a:xfrm>
                <a:off x="427689" y="579200"/>
                <a:ext cx="98672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FROM</a:t>
                </a:r>
                <a:endParaRPr lang="en-IN" dirty="0">
                  <a:latin typeface="Arial" panose="020B0604020202020204" pitchFamily="34" charset="0"/>
                  <a:cs typeface="Arial" panose="020B0604020202020204" pitchFamily="34" charset="0"/>
                </a:endParaRPr>
              </a:p>
            </p:txBody>
          </p:sp>
        </p:grpSp>
        <p:grpSp>
          <p:nvGrpSpPr>
            <p:cNvPr id="40" name="Group 39">
              <a:extLst>
                <a:ext uri="{FF2B5EF4-FFF2-40B4-BE49-F238E27FC236}">
                  <a16:creationId xmlns:a16="http://schemas.microsoft.com/office/drawing/2014/main" id="{B54D0D8A-C317-471A-BDBE-5EECF88164C3}"/>
                </a:ext>
              </a:extLst>
            </p:cNvPr>
            <p:cNvGrpSpPr/>
            <p:nvPr/>
          </p:nvGrpSpPr>
          <p:grpSpPr>
            <a:xfrm>
              <a:off x="1630942" y="476672"/>
              <a:ext cx="1512730" cy="504056"/>
              <a:chOff x="361085" y="476672"/>
              <a:chExt cx="1512730" cy="504056"/>
            </a:xfrm>
          </p:grpSpPr>
          <p:sp>
            <p:nvSpPr>
              <p:cNvPr id="41" name="Rectangle 40">
                <a:extLst>
                  <a:ext uri="{FF2B5EF4-FFF2-40B4-BE49-F238E27FC236}">
                    <a16:creationId xmlns:a16="http://schemas.microsoft.com/office/drawing/2014/main" id="{D9036775-CB5A-43DE-8D97-E86F8B18483E}"/>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Arrow: Right 41">
                <a:extLst>
                  <a:ext uri="{FF2B5EF4-FFF2-40B4-BE49-F238E27FC236}">
                    <a16:creationId xmlns:a16="http://schemas.microsoft.com/office/drawing/2014/main" id="{95B7EAEE-54AA-47F2-B715-DE0145B0B373}"/>
                  </a:ext>
                </a:extLst>
              </p:cNvPr>
              <p:cNvSpPr/>
              <p:nvPr/>
            </p:nvSpPr>
            <p:spPr>
              <a:xfrm>
                <a:off x="158578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TextBox 42">
                <a:extLst>
                  <a:ext uri="{FF2B5EF4-FFF2-40B4-BE49-F238E27FC236}">
                    <a16:creationId xmlns:a16="http://schemas.microsoft.com/office/drawing/2014/main" id="{1D99575E-5317-4E19-B29F-766BC4EEDD65}"/>
                  </a:ext>
                </a:extLst>
              </p:cNvPr>
              <p:cNvSpPr txBox="1"/>
              <p:nvPr/>
            </p:nvSpPr>
            <p:spPr>
              <a:xfrm>
                <a:off x="383035" y="579200"/>
                <a:ext cx="114697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70" name="Group 69">
              <a:extLst>
                <a:ext uri="{FF2B5EF4-FFF2-40B4-BE49-F238E27FC236}">
                  <a16:creationId xmlns:a16="http://schemas.microsoft.com/office/drawing/2014/main" id="{6C60F1E7-3956-43F5-95D8-8914576A942C}"/>
                </a:ext>
              </a:extLst>
            </p:cNvPr>
            <p:cNvGrpSpPr/>
            <p:nvPr/>
          </p:nvGrpSpPr>
          <p:grpSpPr>
            <a:xfrm>
              <a:off x="3215680" y="476672"/>
              <a:ext cx="3715388" cy="504056"/>
              <a:chOff x="4001955" y="476672"/>
              <a:chExt cx="3715388" cy="504056"/>
            </a:xfrm>
          </p:grpSpPr>
          <p:grpSp>
            <p:nvGrpSpPr>
              <p:cNvPr id="44" name="Group 43">
                <a:extLst>
                  <a:ext uri="{FF2B5EF4-FFF2-40B4-BE49-F238E27FC236}">
                    <a16:creationId xmlns:a16="http://schemas.microsoft.com/office/drawing/2014/main" id="{6921436B-D802-4264-A407-F318B25D6588}"/>
                  </a:ext>
                </a:extLst>
              </p:cNvPr>
              <p:cNvGrpSpPr/>
              <p:nvPr/>
            </p:nvGrpSpPr>
            <p:grpSpPr>
              <a:xfrm>
                <a:off x="4001955" y="476672"/>
                <a:ext cx="2003296" cy="504056"/>
                <a:chOff x="288049" y="476672"/>
                <a:chExt cx="2003296" cy="504056"/>
              </a:xfrm>
            </p:grpSpPr>
            <p:sp>
              <p:nvSpPr>
                <p:cNvPr id="45" name="Rectangle 44">
                  <a:extLst>
                    <a:ext uri="{FF2B5EF4-FFF2-40B4-BE49-F238E27FC236}">
                      <a16:creationId xmlns:a16="http://schemas.microsoft.com/office/drawing/2014/main" id="{DE0F0D48-C466-49BB-9777-954F44466174}"/>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Arrow: Right 45">
                  <a:extLst>
                    <a:ext uri="{FF2B5EF4-FFF2-40B4-BE49-F238E27FC236}">
                      <a16:creationId xmlns:a16="http://schemas.microsoft.com/office/drawing/2014/main" id="{0857BF8D-AD72-41D2-82B7-814EABBA04E1}"/>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7" name="TextBox 46">
                  <a:extLst>
                    <a:ext uri="{FF2B5EF4-FFF2-40B4-BE49-F238E27FC236}">
                      <a16:creationId xmlns:a16="http://schemas.microsoft.com/office/drawing/2014/main" id="{82C85C5D-4153-46D1-B83C-C9651E0DA45D}"/>
                    </a:ext>
                  </a:extLst>
                </p:cNvPr>
                <p:cNvSpPr txBox="1"/>
                <p:nvPr/>
              </p:nvSpPr>
              <p:spPr>
                <a:xfrm>
                  <a:off x="325631" y="579200"/>
                  <a:ext cx="1593343"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48" name="Group 47">
                <a:extLst>
                  <a:ext uri="{FF2B5EF4-FFF2-40B4-BE49-F238E27FC236}">
                    <a16:creationId xmlns:a16="http://schemas.microsoft.com/office/drawing/2014/main" id="{968C9A79-F4EF-47F4-8E8D-2123803FACBB}"/>
                  </a:ext>
                </a:extLst>
              </p:cNvPr>
              <p:cNvGrpSpPr/>
              <p:nvPr/>
            </p:nvGrpSpPr>
            <p:grpSpPr>
              <a:xfrm>
                <a:off x="6077741" y="476672"/>
                <a:ext cx="1639602" cy="504056"/>
                <a:chOff x="119336" y="476672"/>
                <a:chExt cx="1639602" cy="504056"/>
              </a:xfrm>
            </p:grpSpPr>
            <p:sp>
              <p:nvSpPr>
                <p:cNvPr id="49" name="Rectangle 48">
                  <a:extLst>
                    <a:ext uri="{FF2B5EF4-FFF2-40B4-BE49-F238E27FC236}">
                      <a16:creationId xmlns:a16="http://schemas.microsoft.com/office/drawing/2014/main" id="{A43FDC76-86FB-441B-9677-FBD58BA654F0}"/>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Arrow: Right 49">
                  <a:extLst>
                    <a:ext uri="{FF2B5EF4-FFF2-40B4-BE49-F238E27FC236}">
                      <a16:creationId xmlns:a16="http://schemas.microsoft.com/office/drawing/2014/main" id="{3ACB2239-2381-434A-8BD6-E57182B76661}"/>
                    </a:ext>
                  </a:extLst>
                </p:cNvPr>
                <p:cNvSpPr/>
                <p:nvPr/>
              </p:nvSpPr>
              <p:spPr>
                <a:xfrm>
                  <a:off x="1470906"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TextBox 50">
                  <a:extLst>
                    <a:ext uri="{FF2B5EF4-FFF2-40B4-BE49-F238E27FC236}">
                      <a16:creationId xmlns:a16="http://schemas.microsoft.com/office/drawing/2014/main" id="{5DCD877B-0E86-4E91-B474-FD1024A31394}"/>
                    </a:ext>
                  </a:extLst>
                </p:cNvPr>
                <p:cNvSpPr txBox="1"/>
                <p:nvPr/>
              </p:nvSpPr>
              <p:spPr>
                <a:xfrm>
                  <a:off x="200914" y="579200"/>
                  <a:ext cx="1207100"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grpSp>
          <p:nvGrpSpPr>
            <p:cNvPr id="71" name="Group 70">
              <a:extLst>
                <a:ext uri="{FF2B5EF4-FFF2-40B4-BE49-F238E27FC236}">
                  <a16:creationId xmlns:a16="http://schemas.microsoft.com/office/drawing/2014/main" id="{9A611EDF-CB23-465B-8C71-4D0C84D95A3D}"/>
                </a:ext>
              </a:extLst>
            </p:cNvPr>
            <p:cNvGrpSpPr/>
            <p:nvPr/>
          </p:nvGrpSpPr>
          <p:grpSpPr>
            <a:xfrm>
              <a:off x="6993960" y="476672"/>
              <a:ext cx="3076432" cy="504056"/>
              <a:chOff x="4001956" y="476672"/>
              <a:chExt cx="3076432" cy="504056"/>
            </a:xfrm>
          </p:grpSpPr>
          <p:grpSp>
            <p:nvGrpSpPr>
              <p:cNvPr id="72" name="Group 71">
                <a:extLst>
                  <a:ext uri="{FF2B5EF4-FFF2-40B4-BE49-F238E27FC236}">
                    <a16:creationId xmlns:a16="http://schemas.microsoft.com/office/drawing/2014/main" id="{2AD5A228-376B-41E7-B1D2-190779418E94}"/>
                  </a:ext>
                </a:extLst>
              </p:cNvPr>
              <p:cNvGrpSpPr/>
              <p:nvPr/>
            </p:nvGrpSpPr>
            <p:grpSpPr>
              <a:xfrm>
                <a:off x="4001956" y="476672"/>
                <a:ext cx="1584175" cy="504056"/>
                <a:chOff x="288050" y="476672"/>
                <a:chExt cx="1584175" cy="504056"/>
              </a:xfrm>
            </p:grpSpPr>
            <p:sp>
              <p:nvSpPr>
                <p:cNvPr id="77" name="Rectangle 76">
                  <a:extLst>
                    <a:ext uri="{FF2B5EF4-FFF2-40B4-BE49-F238E27FC236}">
                      <a16:creationId xmlns:a16="http://schemas.microsoft.com/office/drawing/2014/main" id="{AD6A0EB6-5388-4728-AED5-760174E567A4}"/>
                    </a:ext>
                  </a:extLst>
                </p:cNvPr>
                <p:cNvSpPr/>
                <p:nvPr/>
              </p:nvSpPr>
              <p:spPr>
                <a:xfrm>
                  <a:off x="288050" y="476672"/>
                  <a:ext cx="1224136"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8" name="Arrow: Right 77">
                  <a:extLst>
                    <a:ext uri="{FF2B5EF4-FFF2-40B4-BE49-F238E27FC236}">
                      <a16:creationId xmlns:a16="http://schemas.microsoft.com/office/drawing/2014/main" id="{64106FD7-6F4C-437A-A91D-FE7E958F9F8E}"/>
                    </a:ext>
                  </a:extLst>
                </p:cNvPr>
                <p:cNvSpPr/>
                <p:nvPr/>
              </p:nvSpPr>
              <p:spPr>
                <a:xfrm>
                  <a:off x="158419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9" name="TextBox 78">
                  <a:extLst>
                    <a:ext uri="{FF2B5EF4-FFF2-40B4-BE49-F238E27FC236}">
                      <a16:creationId xmlns:a16="http://schemas.microsoft.com/office/drawing/2014/main" id="{C5D4695E-0114-4CED-9F52-BCF42ACE8D3C}"/>
                    </a:ext>
                  </a:extLst>
                </p:cNvPr>
                <p:cNvSpPr txBox="1"/>
                <p:nvPr/>
              </p:nvSpPr>
              <p:spPr>
                <a:xfrm>
                  <a:off x="325631" y="579201"/>
                  <a:ext cx="1186554" cy="270255"/>
                </a:xfrm>
                <a:prstGeom prst="rect">
                  <a:avLst/>
                </a:prstGeom>
                <a:noFill/>
              </p:spPr>
              <p:txBody>
                <a:bodyPr wrap="square">
                  <a:spAutoFit/>
                </a:bodyPr>
                <a:lstStyle/>
                <a:p>
                  <a:pPr algn="ctr"/>
                  <a:r>
                    <a:rPr lang="en-US" dirty="0">
                      <a:latin typeface="Arial" panose="020B0604020202020204" pitchFamily="34" charset="0"/>
                      <a:cs typeface="Arial" panose="020B0604020202020204" pitchFamily="34" charset="0"/>
                    </a:rPr>
                    <a:t>SELECT</a:t>
                  </a:r>
                  <a:endParaRPr lang="en-IN" dirty="0">
                    <a:latin typeface="Arial" panose="020B0604020202020204" pitchFamily="34" charset="0"/>
                    <a:cs typeface="Arial" panose="020B0604020202020204" pitchFamily="34" charset="0"/>
                  </a:endParaRPr>
                </a:p>
              </p:txBody>
            </p:sp>
          </p:grpSp>
          <p:grpSp>
            <p:nvGrpSpPr>
              <p:cNvPr id="73" name="Group 72">
                <a:extLst>
                  <a:ext uri="{FF2B5EF4-FFF2-40B4-BE49-F238E27FC236}">
                    <a16:creationId xmlns:a16="http://schemas.microsoft.com/office/drawing/2014/main" id="{0F3C45A9-04E2-4086-A8A6-895E74E87072}"/>
                  </a:ext>
                </a:extLst>
              </p:cNvPr>
              <p:cNvGrpSpPr/>
              <p:nvPr/>
            </p:nvGrpSpPr>
            <p:grpSpPr>
              <a:xfrm>
                <a:off x="5641901" y="476672"/>
                <a:ext cx="1436487" cy="504056"/>
                <a:chOff x="-316504" y="476672"/>
                <a:chExt cx="1436487" cy="504056"/>
              </a:xfrm>
            </p:grpSpPr>
            <p:sp>
              <p:nvSpPr>
                <p:cNvPr id="74" name="Rectangle 73">
                  <a:extLst>
                    <a:ext uri="{FF2B5EF4-FFF2-40B4-BE49-F238E27FC236}">
                      <a16:creationId xmlns:a16="http://schemas.microsoft.com/office/drawing/2014/main" id="{C531F3B7-AC41-44DD-B1B5-4BDDEAC42DC7}"/>
                    </a:ext>
                  </a:extLst>
                </p:cNvPr>
                <p:cNvSpPr/>
                <p:nvPr/>
              </p:nvSpPr>
              <p:spPr>
                <a:xfrm>
                  <a:off x="-316504" y="476672"/>
                  <a:ext cx="1436487"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6" name="TextBox 75">
                  <a:extLst>
                    <a:ext uri="{FF2B5EF4-FFF2-40B4-BE49-F238E27FC236}">
                      <a16:creationId xmlns:a16="http://schemas.microsoft.com/office/drawing/2014/main" id="{FD1D9AE9-B24B-4AA9-9263-4B5D98C52F93}"/>
                    </a:ext>
                  </a:extLst>
                </p:cNvPr>
                <p:cNvSpPr txBox="1"/>
                <p:nvPr/>
              </p:nvSpPr>
              <p:spPr>
                <a:xfrm>
                  <a:off x="-254655" y="588159"/>
                  <a:ext cx="136068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DISTINCT</a:t>
                  </a:r>
                  <a:endParaRPr lang="en-IN" dirty="0">
                    <a:latin typeface="Arial" panose="020B0604020202020204" pitchFamily="34" charset="0"/>
                    <a:cs typeface="Arial" panose="020B0604020202020204" pitchFamily="34" charset="0"/>
                  </a:endParaRPr>
                </a:p>
              </p:txBody>
            </p:sp>
          </p:grpSp>
        </p:grpSp>
        <p:grpSp>
          <p:nvGrpSpPr>
            <p:cNvPr id="53" name="Group 52">
              <a:extLst>
                <a:ext uri="{FF2B5EF4-FFF2-40B4-BE49-F238E27FC236}">
                  <a16:creationId xmlns:a16="http://schemas.microsoft.com/office/drawing/2014/main" id="{C05E667D-060E-4B79-B328-7B5E4467FB4C}"/>
                </a:ext>
              </a:extLst>
            </p:cNvPr>
            <p:cNvGrpSpPr/>
            <p:nvPr/>
          </p:nvGrpSpPr>
          <p:grpSpPr>
            <a:xfrm>
              <a:off x="6737663" y="1524809"/>
              <a:ext cx="3390790" cy="504056"/>
              <a:chOff x="2323832" y="404102"/>
              <a:chExt cx="3390790" cy="504056"/>
            </a:xfrm>
          </p:grpSpPr>
          <p:grpSp>
            <p:nvGrpSpPr>
              <p:cNvPr id="54" name="Group 53">
                <a:extLst>
                  <a:ext uri="{FF2B5EF4-FFF2-40B4-BE49-F238E27FC236}">
                    <a16:creationId xmlns:a16="http://schemas.microsoft.com/office/drawing/2014/main" id="{4C85A2DA-3BDF-4662-A383-A6934B6ABD02}"/>
                  </a:ext>
                </a:extLst>
              </p:cNvPr>
              <p:cNvGrpSpPr/>
              <p:nvPr/>
            </p:nvGrpSpPr>
            <p:grpSpPr>
              <a:xfrm>
                <a:off x="3663980" y="404102"/>
                <a:ext cx="2050642" cy="504056"/>
                <a:chOff x="-49926" y="404102"/>
                <a:chExt cx="2050642" cy="504056"/>
              </a:xfrm>
            </p:grpSpPr>
            <p:sp>
              <p:nvSpPr>
                <p:cNvPr id="59" name="Rectangle 58">
                  <a:extLst>
                    <a:ext uri="{FF2B5EF4-FFF2-40B4-BE49-F238E27FC236}">
                      <a16:creationId xmlns:a16="http://schemas.microsoft.com/office/drawing/2014/main" id="{5C682BF6-2D1E-4E06-96AC-5FF125281AAE}"/>
                    </a:ext>
                  </a:extLst>
                </p:cNvPr>
                <p:cNvSpPr/>
                <p:nvPr/>
              </p:nvSpPr>
              <p:spPr>
                <a:xfrm>
                  <a:off x="317082" y="40410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0" name="Arrow: Right 59">
                  <a:extLst>
                    <a:ext uri="{FF2B5EF4-FFF2-40B4-BE49-F238E27FC236}">
                      <a16:creationId xmlns:a16="http://schemas.microsoft.com/office/drawing/2014/main" id="{4A12E3C3-9DC8-4DDA-A566-A2A01CEFBE3C}"/>
                    </a:ext>
                  </a:extLst>
                </p:cNvPr>
                <p:cNvSpPr/>
                <p:nvPr/>
              </p:nvSpPr>
              <p:spPr>
                <a:xfrm rot="10800000">
                  <a:off x="-49926" y="48718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1" name="TextBox 60">
                  <a:extLst>
                    <a:ext uri="{FF2B5EF4-FFF2-40B4-BE49-F238E27FC236}">
                      <a16:creationId xmlns:a16="http://schemas.microsoft.com/office/drawing/2014/main" id="{C8BE0335-0698-49AC-80A4-45D0D4B95B02}"/>
                    </a:ext>
                  </a:extLst>
                </p:cNvPr>
                <p:cNvSpPr txBox="1"/>
                <p:nvPr/>
              </p:nvSpPr>
              <p:spPr>
                <a:xfrm>
                  <a:off x="383692" y="506630"/>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grpSp>
          <p:grpSp>
            <p:nvGrpSpPr>
              <p:cNvPr id="55" name="Group 54">
                <a:extLst>
                  <a:ext uri="{FF2B5EF4-FFF2-40B4-BE49-F238E27FC236}">
                    <a16:creationId xmlns:a16="http://schemas.microsoft.com/office/drawing/2014/main" id="{5BFE4EE8-F652-411D-BB1B-A48D2C4BCC67}"/>
                  </a:ext>
                </a:extLst>
              </p:cNvPr>
              <p:cNvGrpSpPr/>
              <p:nvPr/>
            </p:nvGrpSpPr>
            <p:grpSpPr>
              <a:xfrm>
                <a:off x="2323832" y="404102"/>
                <a:ext cx="1288678" cy="504056"/>
                <a:chOff x="-3634573" y="404102"/>
                <a:chExt cx="1288678" cy="504056"/>
              </a:xfrm>
            </p:grpSpPr>
            <p:sp>
              <p:nvSpPr>
                <p:cNvPr id="56" name="Rectangle 55">
                  <a:extLst>
                    <a:ext uri="{FF2B5EF4-FFF2-40B4-BE49-F238E27FC236}">
                      <a16:creationId xmlns:a16="http://schemas.microsoft.com/office/drawing/2014/main" id="{43D53048-6D88-4DA7-BE5F-E8515366A07A}"/>
                    </a:ext>
                  </a:extLst>
                </p:cNvPr>
                <p:cNvSpPr/>
                <p:nvPr/>
              </p:nvSpPr>
              <p:spPr>
                <a:xfrm>
                  <a:off x="-3634573" y="40410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8" name="TextBox 57">
                  <a:extLst>
                    <a:ext uri="{FF2B5EF4-FFF2-40B4-BE49-F238E27FC236}">
                      <a16:creationId xmlns:a16="http://schemas.microsoft.com/office/drawing/2014/main" id="{D636D2A1-6182-4DFE-8311-CE689AD68145}"/>
                    </a:ext>
                  </a:extLst>
                </p:cNvPr>
                <p:cNvSpPr txBox="1"/>
                <p:nvPr/>
              </p:nvSpPr>
              <p:spPr>
                <a:xfrm>
                  <a:off x="-3453991" y="506630"/>
                  <a:ext cx="90511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grpSp>
        <p:sp>
          <p:nvSpPr>
            <p:cNvPr id="3" name="Arrow: Curved Left 2">
              <a:extLst>
                <a:ext uri="{FF2B5EF4-FFF2-40B4-BE49-F238E27FC236}">
                  <a16:creationId xmlns:a16="http://schemas.microsoft.com/office/drawing/2014/main" id="{66BC5067-3146-4485-B447-28BFB0C762C2}"/>
                </a:ext>
              </a:extLst>
            </p:cNvPr>
            <p:cNvSpPr/>
            <p:nvPr/>
          </p:nvSpPr>
          <p:spPr>
            <a:xfrm>
              <a:off x="10182139" y="562741"/>
              <a:ext cx="1097376" cy="1484203"/>
            </a:xfrm>
            <a:prstGeom prst="curvedLef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grpSp>
      <p:grpSp>
        <p:nvGrpSpPr>
          <p:cNvPr id="52" name="Group 51">
            <a:extLst>
              <a:ext uri="{FF2B5EF4-FFF2-40B4-BE49-F238E27FC236}">
                <a16:creationId xmlns:a16="http://schemas.microsoft.com/office/drawing/2014/main" id="{1582DF31-C621-47AD-90C0-08DED0B38935}"/>
              </a:ext>
            </a:extLst>
          </p:cNvPr>
          <p:cNvGrpSpPr/>
          <p:nvPr/>
        </p:nvGrpSpPr>
        <p:grpSpPr>
          <a:xfrm>
            <a:off x="168137" y="1357717"/>
            <a:ext cx="10542377" cy="703131"/>
            <a:chOff x="1630942" y="466218"/>
            <a:chExt cx="9093584" cy="514510"/>
          </a:xfrm>
        </p:grpSpPr>
        <p:grpSp>
          <p:nvGrpSpPr>
            <p:cNvPr id="57" name="Group 56">
              <a:extLst>
                <a:ext uri="{FF2B5EF4-FFF2-40B4-BE49-F238E27FC236}">
                  <a16:creationId xmlns:a16="http://schemas.microsoft.com/office/drawing/2014/main" id="{1FAD0DE2-7E95-4CCF-A2BC-1536933C6C93}"/>
                </a:ext>
              </a:extLst>
            </p:cNvPr>
            <p:cNvGrpSpPr/>
            <p:nvPr/>
          </p:nvGrpSpPr>
          <p:grpSpPr>
            <a:xfrm>
              <a:off x="1630942" y="476672"/>
              <a:ext cx="1525658" cy="504056"/>
              <a:chOff x="361085" y="476672"/>
              <a:chExt cx="1525658" cy="504056"/>
            </a:xfrm>
          </p:grpSpPr>
          <p:sp>
            <p:nvSpPr>
              <p:cNvPr id="86" name="Rectangle 85">
                <a:extLst>
                  <a:ext uri="{FF2B5EF4-FFF2-40B4-BE49-F238E27FC236}">
                    <a16:creationId xmlns:a16="http://schemas.microsoft.com/office/drawing/2014/main" id="{81727035-EE50-44EB-846E-1F79E8CC3F06}"/>
                  </a:ext>
                </a:extLst>
              </p:cNvPr>
              <p:cNvSpPr/>
              <p:nvPr/>
            </p:nvSpPr>
            <p:spPr>
              <a:xfrm>
                <a:off x="361085" y="476672"/>
                <a:ext cx="116355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7" name="Arrow: Right 86">
                <a:extLst>
                  <a:ext uri="{FF2B5EF4-FFF2-40B4-BE49-F238E27FC236}">
                    <a16:creationId xmlns:a16="http://schemas.microsoft.com/office/drawing/2014/main" id="{8CD8253C-E48F-46F9-AB8D-1987C91BA709}"/>
                  </a:ext>
                </a:extLst>
              </p:cNvPr>
              <p:cNvSpPr/>
              <p:nvPr/>
            </p:nvSpPr>
            <p:spPr>
              <a:xfrm>
                <a:off x="1598711"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8" name="TextBox 87">
                <a:extLst>
                  <a:ext uri="{FF2B5EF4-FFF2-40B4-BE49-F238E27FC236}">
                    <a16:creationId xmlns:a16="http://schemas.microsoft.com/office/drawing/2014/main" id="{5C20ADF3-D447-4AD7-AF99-CE60A45A6538}"/>
                  </a:ext>
                </a:extLst>
              </p:cNvPr>
              <p:cNvSpPr txBox="1"/>
              <p:nvPr/>
            </p:nvSpPr>
            <p:spPr>
              <a:xfrm>
                <a:off x="383035" y="579200"/>
                <a:ext cx="1153457"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WHERE</a:t>
                </a:r>
                <a:endParaRPr lang="en-IN" dirty="0">
                  <a:latin typeface="Arial" panose="020B0604020202020204" pitchFamily="34" charset="0"/>
                  <a:cs typeface="Arial" panose="020B0604020202020204" pitchFamily="34" charset="0"/>
                </a:endParaRPr>
              </a:p>
            </p:txBody>
          </p:sp>
        </p:grpSp>
        <p:grpSp>
          <p:nvGrpSpPr>
            <p:cNvPr id="62" name="Group 61">
              <a:extLst>
                <a:ext uri="{FF2B5EF4-FFF2-40B4-BE49-F238E27FC236}">
                  <a16:creationId xmlns:a16="http://schemas.microsoft.com/office/drawing/2014/main" id="{172704CD-4AE6-4739-9FD1-C2446A53A882}"/>
                </a:ext>
              </a:extLst>
            </p:cNvPr>
            <p:cNvGrpSpPr/>
            <p:nvPr/>
          </p:nvGrpSpPr>
          <p:grpSpPr>
            <a:xfrm>
              <a:off x="3215680" y="476672"/>
              <a:ext cx="3364464" cy="504056"/>
              <a:chOff x="4001955" y="476672"/>
              <a:chExt cx="3364464" cy="504056"/>
            </a:xfrm>
          </p:grpSpPr>
          <p:grpSp>
            <p:nvGrpSpPr>
              <p:cNvPr id="75" name="Group 74">
                <a:extLst>
                  <a:ext uri="{FF2B5EF4-FFF2-40B4-BE49-F238E27FC236}">
                    <a16:creationId xmlns:a16="http://schemas.microsoft.com/office/drawing/2014/main" id="{25FD8C63-7443-4570-9495-B5732152C145}"/>
                  </a:ext>
                </a:extLst>
              </p:cNvPr>
              <p:cNvGrpSpPr/>
              <p:nvPr/>
            </p:nvGrpSpPr>
            <p:grpSpPr>
              <a:xfrm>
                <a:off x="4001955" y="476672"/>
                <a:ext cx="2003296" cy="504056"/>
                <a:chOff x="288049" y="476672"/>
                <a:chExt cx="2003296" cy="504056"/>
              </a:xfrm>
            </p:grpSpPr>
            <p:sp>
              <p:nvSpPr>
                <p:cNvPr id="83" name="Rectangle 82">
                  <a:extLst>
                    <a:ext uri="{FF2B5EF4-FFF2-40B4-BE49-F238E27FC236}">
                      <a16:creationId xmlns:a16="http://schemas.microsoft.com/office/drawing/2014/main" id="{FC0A819A-7C6B-4361-958B-B4A30392F87B}"/>
                    </a:ext>
                  </a:extLst>
                </p:cNvPr>
                <p:cNvSpPr/>
                <p:nvPr/>
              </p:nvSpPr>
              <p:spPr>
                <a:xfrm>
                  <a:off x="288049" y="476672"/>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4" name="Arrow: Right 83">
                  <a:extLst>
                    <a:ext uri="{FF2B5EF4-FFF2-40B4-BE49-F238E27FC236}">
                      <a16:creationId xmlns:a16="http://schemas.microsoft.com/office/drawing/2014/main" id="{A28A9F02-47A6-4B0B-8128-2EEA53FECAFF}"/>
                    </a:ext>
                  </a:extLst>
                </p:cNvPr>
                <p:cNvSpPr/>
                <p:nvPr/>
              </p:nvSpPr>
              <p:spPr>
                <a:xfrm>
                  <a:off x="2003313"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5" name="TextBox 84">
                  <a:extLst>
                    <a:ext uri="{FF2B5EF4-FFF2-40B4-BE49-F238E27FC236}">
                      <a16:creationId xmlns:a16="http://schemas.microsoft.com/office/drawing/2014/main" id="{423245F2-502A-40F4-A3FF-AD135B88BFA9}"/>
                    </a:ext>
                  </a:extLst>
                </p:cNvPr>
                <p:cNvSpPr txBox="1"/>
                <p:nvPr/>
              </p:nvSpPr>
              <p:spPr>
                <a:xfrm>
                  <a:off x="325631" y="579200"/>
                  <a:ext cx="1582105"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GROUP BY</a:t>
                  </a:r>
                  <a:endParaRPr lang="en-IN" dirty="0">
                    <a:latin typeface="Arial" panose="020B0604020202020204" pitchFamily="34" charset="0"/>
                    <a:cs typeface="Arial" panose="020B0604020202020204" pitchFamily="34" charset="0"/>
                  </a:endParaRPr>
                </a:p>
              </p:txBody>
            </p:sp>
          </p:grpSp>
          <p:grpSp>
            <p:nvGrpSpPr>
              <p:cNvPr id="80" name="Group 79">
                <a:extLst>
                  <a:ext uri="{FF2B5EF4-FFF2-40B4-BE49-F238E27FC236}">
                    <a16:creationId xmlns:a16="http://schemas.microsoft.com/office/drawing/2014/main" id="{F32DCE47-A9F1-4031-A01D-EDBE6187480A}"/>
                  </a:ext>
                </a:extLst>
              </p:cNvPr>
              <p:cNvGrpSpPr/>
              <p:nvPr/>
            </p:nvGrpSpPr>
            <p:grpSpPr>
              <a:xfrm>
                <a:off x="6077741" y="476672"/>
                <a:ext cx="1288678" cy="504056"/>
                <a:chOff x="119336" y="476672"/>
                <a:chExt cx="1288678" cy="504056"/>
              </a:xfrm>
            </p:grpSpPr>
            <p:sp>
              <p:nvSpPr>
                <p:cNvPr id="81" name="Rectangle 80">
                  <a:extLst>
                    <a:ext uri="{FF2B5EF4-FFF2-40B4-BE49-F238E27FC236}">
                      <a16:creationId xmlns:a16="http://schemas.microsoft.com/office/drawing/2014/main" id="{821F4921-007E-464C-882F-5B53FB34A03C}"/>
                    </a:ext>
                  </a:extLst>
                </p:cNvPr>
                <p:cNvSpPr/>
                <p:nvPr/>
              </p:nvSpPr>
              <p:spPr>
                <a:xfrm>
                  <a:off x="119336" y="476672"/>
                  <a:ext cx="1288678"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2" name="TextBox 81">
                  <a:extLst>
                    <a:ext uri="{FF2B5EF4-FFF2-40B4-BE49-F238E27FC236}">
                      <a16:creationId xmlns:a16="http://schemas.microsoft.com/office/drawing/2014/main" id="{88642C8F-B8F5-4514-9D4C-5B3267D01402}"/>
                    </a:ext>
                  </a:extLst>
                </p:cNvPr>
                <p:cNvSpPr txBox="1"/>
                <p:nvPr/>
              </p:nvSpPr>
              <p:spPr>
                <a:xfrm>
                  <a:off x="131185" y="579200"/>
                  <a:ext cx="1276829"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HAVING</a:t>
                  </a:r>
                  <a:endParaRPr lang="en-IN" dirty="0">
                    <a:latin typeface="Arial" panose="020B0604020202020204" pitchFamily="34" charset="0"/>
                    <a:cs typeface="Arial" panose="020B0604020202020204" pitchFamily="34" charset="0"/>
                  </a:endParaRPr>
                </a:p>
              </p:txBody>
            </p:sp>
          </p:grpSp>
        </p:grpSp>
        <p:sp>
          <p:nvSpPr>
            <p:cNvPr id="63" name="Arrow: Right 62">
              <a:extLst>
                <a:ext uri="{FF2B5EF4-FFF2-40B4-BE49-F238E27FC236}">
                  <a16:creationId xmlns:a16="http://schemas.microsoft.com/office/drawing/2014/main" id="{AF31F913-0175-4F1F-B2B1-9B43FE6FF687}"/>
                </a:ext>
              </a:extLst>
            </p:cNvPr>
            <p:cNvSpPr/>
            <p:nvPr/>
          </p:nvSpPr>
          <p:spPr>
            <a:xfrm>
              <a:off x="6674184" y="559756"/>
              <a:ext cx="288032"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64" name="Group 63">
              <a:extLst>
                <a:ext uri="{FF2B5EF4-FFF2-40B4-BE49-F238E27FC236}">
                  <a16:creationId xmlns:a16="http://schemas.microsoft.com/office/drawing/2014/main" id="{F8587979-2645-43A9-94E7-31BC65F8E295}"/>
                </a:ext>
              </a:extLst>
            </p:cNvPr>
            <p:cNvGrpSpPr/>
            <p:nvPr/>
          </p:nvGrpSpPr>
          <p:grpSpPr>
            <a:xfrm>
              <a:off x="7020641" y="466218"/>
              <a:ext cx="3703885" cy="504056"/>
              <a:chOff x="-1107095" y="-654489"/>
              <a:chExt cx="3703884" cy="504056"/>
            </a:xfrm>
          </p:grpSpPr>
          <p:sp>
            <p:nvSpPr>
              <p:cNvPr id="66" name="Rectangle 65">
                <a:extLst>
                  <a:ext uri="{FF2B5EF4-FFF2-40B4-BE49-F238E27FC236}">
                    <a16:creationId xmlns:a16="http://schemas.microsoft.com/office/drawing/2014/main" id="{D6779E4E-F773-43BB-8004-24610A7FC043}"/>
                  </a:ext>
                </a:extLst>
              </p:cNvPr>
              <p:cNvSpPr/>
              <p:nvPr/>
            </p:nvSpPr>
            <p:spPr>
              <a:xfrm>
                <a:off x="-1107095"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TextBox 66">
                <a:extLst>
                  <a:ext uri="{FF2B5EF4-FFF2-40B4-BE49-F238E27FC236}">
                    <a16:creationId xmlns:a16="http://schemas.microsoft.com/office/drawing/2014/main" id="{2ACFDE52-ABEF-40DF-98D0-0DF0E1735341}"/>
                  </a:ext>
                </a:extLst>
              </p:cNvPr>
              <p:cNvSpPr txBox="1"/>
              <p:nvPr/>
            </p:nvSpPr>
            <p:spPr>
              <a:xfrm>
                <a:off x="-1073010" y="-551961"/>
                <a:ext cx="1617024"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ORDER BY</a:t>
                </a:r>
                <a:endParaRPr lang="en-IN" dirty="0">
                  <a:latin typeface="Arial" panose="020B0604020202020204" pitchFamily="34" charset="0"/>
                  <a:cs typeface="Arial" panose="020B0604020202020204" pitchFamily="34" charset="0"/>
                </a:endParaRPr>
              </a:p>
            </p:txBody>
          </p:sp>
          <p:sp>
            <p:nvSpPr>
              <p:cNvPr id="68" name="Rectangle 67">
                <a:extLst>
                  <a:ext uri="{FF2B5EF4-FFF2-40B4-BE49-F238E27FC236}">
                    <a16:creationId xmlns:a16="http://schemas.microsoft.com/office/drawing/2014/main" id="{5975E185-6975-4773-9844-E5BA4948AF98}"/>
                  </a:ext>
                </a:extLst>
              </p:cNvPr>
              <p:cNvSpPr/>
              <p:nvPr/>
            </p:nvSpPr>
            <p:spPr>
              <a:xfrm>
                <a:off x="965864" y="-654489"/>
                <a:ext cx="1630925" cy="504056"/>
              </a:xfrm>
              <a:prstGeom prst="rect">
                <a:avLst/>
              </a:prstGeom>
              <a:pattFill prst="pct5">
                <a:fgClr>
                  <a:srgbClr val="2658E6"/>
                </a:fgClr>
                <a:bgClr>
                  <a:schemeClr val="bg1"/>
                </a:bgClr>
              </a:pattFill>
              <a:ln w="28575">
                <a:solidFill>
                  <a:srgbClr val="2658E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TextBox 68">
                <a:extLst>
                  <a:ext uri="{FF2B5EF4-FFF2-40B4-BE49-F238E27FC236}">
                    <a16:creationId xmlns:a16="http://schemas.microsoft.com/office/drawing/2014/main" id="{F63AC0D1-5379-4A50-8BE3-4A327A467D11}"/>
                  </a:ext>
                </a:extLst>
              </p:cNvPr>
              <p:cNvSpPr txBox="1"/>
              <p:nvPr/>
            </p:nvSpPr>
            <p:spPr>
              <a:xfrm>
                <a:off x="1003018" y="-562879"/>
                <a:ext cx="1581066" cy="270255"/>
              </a:xfrm>
              <a:prstGeom prst="rect">
                <a:avLst/>
              </a:prstGeom>
              <a:noFill/>
            </p:spPr>
            <p:txBody>
              <a:bodyPr wrap="square">
                <a:spAutoFit/>
              </a:bodyPr>
              <a:lstStyle/>
              <a:p>
                <a:pPr algn="ctr"/>
                <a:r>
                  <a:rPr lang="en-US" b="0" i="0" dirty="0">
                    <a:effectLst/>
                    <a:latin typeface="Arial" panose="020B0604020202020204" pitchFamily="34" charset="0"/>
                    <a:cs typeface="Arial" panose="020B0604020202020204" pitchFamily="34" charset="0"/>
                  </a:rPr>
                  <a:t>LIMIT</a:t>
                </a:r>
                <a:endParaRPr lang="en-IN" dirty="0">
                  <a:latin typeface="Arial" panose="020B0604020202020204" pitchFamily="34" charset="0"/>
                  <a:cs typeface="Arial" panose="020B0604020202020204" pitchFamily="34" charset="0"/>
                </a:endParaRPr>
              </a:p>
            </p:txBody>
          </p:sp>
        </p:grpSp>
        <p:sp>
          <p:nvSpPr>
            <p:cNvPr id="65" name="Arrow: Right 64">
              <a:extLst>
                <a:ext uri="{FF2B5EF4-FFF2-40B4-BE49-F238E27FC236}">
                  <a16:creationId xmlns:a16="http://schemas.microsoft.com/office/drawing/2014/main" id="{12913A3F-6C2E-4EEF-B46D-B4CBA772FB8A}"/>
                </a:ext>
              </a:extLst>
            </p:cNvPr>
            <p:cNvSpPr/>
            <p:nvPr/>
          </p:nvSpPr>
          <p:spPr>
            <a:xfrm>
              <a:off x="8747143" y="559756"/>
              <a:ext cx="288033" cy="360040"/>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89" name="Title 1">
            <a:extLst>
              <a:ext uri="{FF2B5EF4-FFF2-40B4-BE49-F238E27FC236}">
                <a16:creationId xmlns:a16="http://schemas.microsoft.com/office/drawing/2014/main" id="{BD3B28A3-6C1F-49C5-A6BB-99E17F3B7763}"/>
              </a:ext>
            </a:extLst>
          </p:cNvPr>
          <p:cNvSpPr txBox="1">
            <a:spLocks/>
          </p:cNvSpPr>
          <p:nvPr/>
        </p:nvSpPr>
        <p:spPr>
          <a:xfrm>
            <a:off x="168137" y="138336"/>
            <a:ext cx="7944087" cy="914400"/>
          </a:xfrm>
          <a:prstGeom prst="rect">
            <a:avLst/>
          </a:prstGeom>
        </p:spPr>
        <p:txBody>
          <a:bodyPr>
            <a:normAutofit/>
          </a:bodyPr>
          <a:lstStyle/>
          <a:p>
            <a:pP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 of clauses</a:t>
            </a:r>
          </a:p>
        </p:txBody>
      </p:sp>
    </p:spTree>
    <p:extLst>
      <p:ext uri="{BB962C8B-B14F-4D97-AF65-F5344CB8AC3E}">
        <p14:creationId xmlns:p14="http://schemas.microsoft.com/office/powerpoint/2010/main" val="56346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row limiting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LIMIT is applied after HAVING</a:t>
            </a:r>
          </a:p>
        </p:txBody>
      </p:sp>
      <p:sp>
        <p:nvSpPr>
          <p:cNvPr id="4" name="Rectangle 3"/>
          <p:cNvSpPr/>
          <p:nvPr/>
        </p:nvSpPr>
        <p:spPr>
          <a:xfrm>
            <a:off x="337545" y="3713722"/>
            <a:ext cx="11453454" cy="1292662"/>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enables you to pull a section of rows from the middle of a result set. Specify two values: The number of rows to skip at the beginning of the result set, and the number of rows to return.</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sp>
        <p:nvSpPr>
          <p:cNvPr id="7" name="Rectangle 6">
            <a:extLst>
              <a:ext uri="{FF2B5EF4-FFF2-40B4-BE49-F238E27FC236}">
                <a16:creationId xmlns:a16="http://schemas.microsoft.com/office/drawing/2014/main" id="{2E454597-A651-42AF-8678-AE908B19845B}"/>
              </a:ext>
            </a:extLst>
          </p:cNvPr>
          <p:cNvSpPr/>
          <p:nvPr/>
        </p:nvSpPr>
        <p:spPr>
          <a:xfrm>
            <a:off x="369273" y="5229201"/>
            <a:ext cx="11453454" cy="113877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value are </a:t>
            </a:r>
            <a:r>
              <a:rPr lang="en-IN" dirty="0">
                <a:solidFill>
                  <a:srgbClr val="A40052"/>
                </a:solidFill>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to be given within </a:t>
            </a:r>
            <a:r>
              <a:rPr lang="en-IN" b="1" dirty="0">
                <a:latin typeface="Arial" panose="020B0604020202020204" pitchFamily="34" charset="0"/>
                <a:cs typeface="Arial" panose="020B0604020202020204" pitchFamily="34" charset="0"/>
              </a:rPr>
              <a:t>( </a:t>
            </a:r>
            <a:r>
              <a:rPr lang="en-IN" b="1" dirty="0">
                <a:solidFill>
                  <a:schemeClr val="bg1">
                    <a:lumMod val="50000"/>
                  </a:schemeClr>
                </a:solidFill>
                <a:latin typeface="Arial" panose="020B0604020202020204" pitchFamily="34" charset="0"/>
                <a:cs typeface="Arial" panose="020B0604020202020204" pitchFamily="34" charset="0"/>
              </a:rPr>
              <a:t>. . . </a:t>
            </a:r>
            <a:r>
              <a:rPr lang="en-IN" b="1"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Limit takes one or two numeric arguments, which must both be </a:t>
            </a:r>
            <a:r>
              <a:rPr lang="en-IN" b="1" dirty="0">
                <a:latin typeface="Arial" panose="020B0604020202020204" pitchFamily="34" charset="0"/>
                <a:cs typeface="Arial" panose="020B0604020202020204" pitchFamily="34" charset="0"/>
              </a:rPr>
              <a:t>non-negative</a:t>
            </a:r>
            <a:r>
              <a:rPr lang="en-IN" dirty="0">
                <a:latin typeface="Arial" panose="020B0604020202020204" pitchFamily="34" charset="0"/>
                <a:cs typeface="Arial" panose="020B0604020202020204" pitchFamily="34" charset="0"/>
              </a:rPr>
              <a:t> integer value.</a:t>
            </a:r>
          </a:p>
        </p:txBody>
      </p:sp>
      <p:cxnSp>
        <p:nvCxnSpPr>
          <p:cNvPr id="8" name="Straight Connector 7">
            <a:extLst>
              <a:ext uri="{FF2B5EF4-FFF2-40B4-BE49-F238E27FC236}">
                <a16:creationId xmlns:a16="http://schemas.microsoft.com/office/drawing/2014/main" id="{8DBE5028-E388-48D7-B316-E241111DD318}"/>
              </a:ext>
            </a:extLst>
          </p:cNvPr>
          <p:cNvCxnSpPr/>
          <p:nvPr/>
        </p:nvCxnSpPr>
        <p:spPr>
          <a:xfrm>
            <a:off x="479376" y="5157192"/>
            <a:ext cx="1108923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317827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limit</a:t>
            </a:r>
            <a:endParaRPr lang="en-IN" sz="3200" i="1" dirty="0">
              <a:solidFill>
                <a:srgbClr val="FF9900"/>
              </a:solidFill>
              <a:latin typeface="Arial" pitchFamily="34" charset="0"/>
              <a:cs typeface="Arial" pitchFamily="34" charset="0"/>
            </a:endParaRPr>
          </a:p>
        </p:txBody>
      </p:sp>
      <p:grpSp>
        <p:nvGrpSpPr>
          <p:cNvPr id="29" name="Group 28">
            <a:extLst>
              <a:ext uri="{FF2B5EF4-FFF2-40B4-BE49-F238E27FC236}">
                <a16:creationId xmlns:a16="http://schemas.microsoft.com/office/drawing/2014/main" id="{1ACC35D7-40C6-4A53-96A0-52010D8586FB}"/>
              </a:ext>
            </a:extLst>
          </p:cNvPr>
          <p:cNvGrpSpPr/>
          <p:nvPr/>
        </p:nvGrpSpPr>
        <p:grpSpPr>
          <a:xfrm>
            <a:off x="335360" y="2852936"/>
            <a:ext cx="10539515" cy="1502780"/>
            <a:chOff x="239813" y="3170687"/>
            <a:chExt cx="10539515" cy="1502780"/>
          </a:xfrm>
        </p:grpSpPr>
        <p:grpSp>
          <p:nvGrpSpPr>
            <p:cNvPr id="8" name="Group 7">
              <a:extLst>
                <a:ext uri="{FF2B5EF4-FFF2-40B4-BE49-F238E27FC236}">
                  <a16:creationId xmlns:a16="http://schemas.microsoft.com/office/drawing/2014/main" id="{39DA75AA-2F6B-431C-8F75-64E7016AAE18}"/>
                </a:ext>
              </a:extLst>
            </p:cNvPr>
            <p:cNvGrpSpPr/>
            <p:nvPr/>
          </p:nvGrpSpPr>
          <p:grpSpPr>
            <a:xfrm>
              <a:off x="239813" y="3170687"/>
              <a:ext cx="10539515" cy="1502780"/>
              <a:chOff x="695400" y="1745011"/>
              <a:chExt cx="10539515" cy="1502780"/>
            </a:xfrm>
          </p:grpSpPr>
          <p:grpSp>
            <p:nvGrpSpPr>
              <p:cNvPr id="9" name="Group 8">
                <a:extLst>
                  <a:ext uri="{FF2B5EF4-FFF2-40B4-BE49-F238E27FC236}">
                    <a16:creationId xmlns:a16="http://schemas.microsoft.com/office/drawing/2014/main" id="{C317C915-D630-4828-B7F2-9411CA4B8242}"/>
                  </a:ext>
                </a:extLst>
              </p:cNvPr>
              <p:cNvGrpSpPr/>
              <p:nvPr/>
            </p:nvGrpSpPr>
            <p:grpSpPr>
              <a:xfrm>
                <a:off x="695400" y="1835990"/>
                <a:ext cx="8952150" cy="1304978"/>
                <a:chOff x="267703" y="1600839"/>
                <a:chExt cx="8952150" cy="1304978"/>
              </a:xfrm>
            </p:grpSpPr>
            <p:sp>
              <p:nvSpPr>
                <p:cNvPr id="12" name="Rectangle 11">
                  <a:extLst>
                    <a:ext uri="{FF2B5EF4-FFF2-40B4-BE49-F238E27FC236}">
                      <a16:creationId xmlns:a16="http://schemas.microsoft.com/office/drawing/2014/main" id="{5899B278-2784-44D2-B917-66E90577F6A6}"/>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3" name="Group 12">
                  <a:extLst>
                    <a:ext uri="{FF2B5EF4-FFF2-40B4-BE49-F238E27FC236}">
                      <a16:creationId xmlns:a16="http://schemas.microsoft.com/office/drawing/2014/main" id="{BC3C2B26-46F9-481C-918D-9F4CB4492160}"/>
                    </a:ext>
                  </a:extLst>
                </p:cNvPr>
                <p:cNvGrpSpPr/>
                <p:nvPr/>
              </p:nvGrpSpPr>
              <p:grpSpPr>
                <a:xfrm>
                  <a:off x="1651832" y="1600839"/>
                  <a:ext cx="7568021" cy="1296144"/>
                  <a:chOff x="31591" y="1556792"/>
                  <a:chExt cx="7568021" cy="1296144"/>
                </a:xfrm>
              </p:grpSpPr>
              <p:grpSp>
                <p:nvGrpSpPr>
                  <p:cNvPr id="19" name="Group 18">
                    <a:extLst>
                      <a:ext uri="{FF2B5EF4-FFF2-40B4-BE49-F238E27FC236}">
                        <a16:creationId xmlns:a16="http://schemas.microsoft.com/office/drawing/2014/main" id="{B1E71D3C-152C-440D-9D03-2F15D977630A}"/>
                      </a:ext>
                    </a:extLst>
                  </p:cNvPr>
                  <p:cNvGrpSpPr/>
                  <p:nvPr/>
                </p:nvGrpSpPr>
                <p:grpSpPr>
                  <a:xfrm>
                    <a:off x="669977" y="1556792"/>
                    <a:ext cx="6238644" cy="1296144"/>
                    <a:chOff x="669977" y="1556792"/>
                    <a:chExt cx="6238644" cy="1296144"/>
                  </a:xfrm>
                </p:grpSpPr>
                <p:sp>
                  <p:nvSpPr>
                    <p:cNvPr id="23" name="Rectangle 22">
                      <a:extLst>
                        <a:ext uri="{FF2B5EF4-FFF2-40B4-BE49-F238E27FC236}">
                          <a16:creationId xmlns:a16="http://schemas.microsoft.com/office/drawing/2014/main" id="{C0DCD872-5BC8-473E-A122-31BA2122DD6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636247C4-526A-4FB5-83F2-8FDED7F5A529}"/>
                        </a:ext>
                      </a:extLst>
                    </p:cNvPr>
                    <p:cNvSpPr txBox="1"/>
                    <p:nvPr/>
                  </p:nvSpPr>
                  <p:spPr>
                    <a:xfrm>
                      <a:off x="4218751" y="1620089"/>
                      <a:ext cx="2679854" cy="584775"/>
                    </a:xfrm>
                    <a:prstGeom prst="rect">
                      <a:avLst/>
                    </a:prstGeom>
                    <a:noFill/>
                  </p:spPr>
                  <p:txBody>
                    <a:bodyPr wrap="square">
                      <a:spAutoFit/>
                    </a:bodyPr>
                    <a:lstStyle/>
                    <a:p>
                      <a:pPr algn="ctr"/>
                      <a:r>
                        <a:rPr lang="en-IN" sz="3200" dirty="0">
                          <a:latin typeface="Liberation Mono"/>
                        </a:rPr>
                        <a:t>LIMIT</a:t>
                      </a:r>
                      <a:endParaRPr lang="en-IN" sz="3200" dirty="0"/>
                    </a:p>
                  </p:txBody>
                </p:sp>
                <p:sp>
                  <p:nvSpPr>
                    <p:cNvPr id="25" name="TextBox 24">
                      <a:extLst>
                        <a:ext uri="{FF2B5EF4-FFF2-40B4-BE49-F238E27FC236}">
                          <a16:creationId xmlns:a16="http://schemas.microsoft.com/office/drawing/2014/main" id="{55A4C0E6-D067-49DA-A1B4-31466F022F26}"/>
                        </a:ext>
                      </a:extLst>
                    </p:cNvPr>
                    <p:cNvSpPr txBox="1"/>
                    <p:nvPr/>
                  </p:nvSpPr>
                  <p:spPr>
                    <a:xfrm>
                      <a:off x="4228767" y="2115523"/>
                      <a:ext cx="2679854" cy="400110"/>
                    </a:xfrm>
                    <a:prstGeom prst="rect">
                      <a:avLst/>
                    </a:prstGeom>
                    <a:noFill/>
                  </p:spPr>
                  <p:txBody>
                    <a:bodyPr wrap="square">
                      <a:spAutoFit/>
                    </a:bodyPr>
                    <a:lstStyle/>
                    <a:p>
                      <a:pPr algn="ctr"/>
                      <a:r>
                        <a:rPr lang="en-US" sz="2000" dirty="0">
                          <a:latin typeface="Liberation Mono"/>
                          <a:cs typeface="Arial" panose="020B0604020202020204" pitchFamily="34" charset="0"/>
                        </a:rPr>
                        <a:t>1, 5  </a:t>
                      </a:r>
                      <a:r>
                        <a:rPr lang="en-US" sz="2000" dirty="0">
                          <a:solidFill>
                            <a:srgbClr val="FF0000"/>
                          </a:solidFill>
                          <a:latin typeface="Liberation Mono"/>
                          <a:cs typeface="Arial" panose="020B0604020202020204" pitchFamily="34" charset="0"/>
                        </a:rPr>
                        <a:t>|</a:t>
                      </a:r>
                      <a:r>
                        <a:rPr lang="en-US" sz="2000" dirty="0">
                          <a:latin typeface="Liberation Mono"/>
                          <a:cs typeface="Arial" panose="020B0604020202020204" pitchFamily="34" charset="0"/>
                        </a:rPr>
                        <a:t>  5 offset 1</a:t>
                      </a:r>
                      <a:endParaRPr lang="en-IN" sz="2000" dirty="0"/>
                    </a:p>
                  </p:txBody>
                </p:sp>
              </p:grpSp>
              <p:sp>
                <p:nvSpPr>
                  <p:cNvPr id="20" name="Arrow: Right 19">
                    <a:extLst>
                      <a:ext uri="{FF2B5EF4-FFF2-40B4-BE49-F238E27FC236}">
                        <a16:creationId xmlns:a16="http://schemas.microsoft.com/office/drawing/2014/main" id="{0D8BC3FE-8B19-4406-BD37-76FAA7B176F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9F345D42-60C2-4C95-8143-D6730C04F4AF}"/>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0D408C0F-B3CD-460B-8CC0-79C3950502DF}"/>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A6317E69-CDF7-468E-B41B-EDCBCA0790F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FE282DF8-EEAC-4BAF-B0E1-1C297B269B87}"/>
                    </a:ext>
                  </a:extLst>
                </p:cNvPr>
                <p:cNvSpPr txBox="1"/>
                <p:nvPr/>
              </p:nvSpPr>
              <p:spPr>
                <a:xfrm>
                  <a:off x="2294543" y="1672970"/>
                  <a:ext cx="2726768"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8" name="TextBox 17">
                  <a:extLst>
                    <a:ext uri="{FF2B5EF4-FFF2-40B4-BE49-F238E27FC236}">
                      <a16:creationId xmlns:a16="http://schemas.microsoft.com/office/drawing/2014/main" id="{1DA6E91C-A721-40B5-BBB4-133F0E99A834}"/>
                    </a:ext>
                  </a:extLst>
                </p:cNvPr>
                <p:cNvSpPr txBox="1"/>
                <p:nvPr/>
              </p:nvSpPr>
              <p:spPr>
                <a:xfrm>
                  <a:off x="2294543" y="2229960"/>
                  <a:ext cx="272676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rPr>
                    <a:t>*</a:t>
                  </a:r>
                </a:p>
              </p:txBody>
            </p:sp>
          </p:grpSp>
          <p:sp>
            <p:nvSpPr>
              <p:cNvPr id="10" name="Oval 9">
                <a:extLst>
                  <a:ext uri="{FF2B5EF4-FFF2-40B4-BE49-F238E27FC236}">
                    <a16:creationId xmlns:a16="http://schemas.microsoft.com/office/drawing/2014/main" id="{AD6DB181-14BA-4319-99C4-9FF591F3FEA3}"/>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A414E318-8EC3-4C78-84A0-7A08A486762C}"/>
                  </a:ext>
                </a:extLst>
              </p:cNvPr>
              <p:cNvSpPr txBox="1"/>
              <p:nvPr/>
            </p:nvSpPr>
            <p:spPr>
              <a:xfrm>
                <a:off x="9783815" y="2296346"/>
                <a:ext cx="145110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15C80561-BF84-4E2C-84BF-0588114D411E}"/>
                </a:ext>
              </a:extLst>
            </p:cNvPr>
            <p:cNvSpPr txBox="1"/>
            <p:nvPr/>
          </p:nvSpPr>
          <p:spPr>
            <a:xfrm>
              <a:off x="263352" y="319932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8" name="TextBox 27">
              <a:extLst>
                <a:ext uri="{FF2B5EF4-FFF2-40B4-BE49-F238E27FC236}">
                  <a16:creationId xmlns:a16="http://schemas.microsoft.com/office/drawing/2014/main" id="{D82D8B85-0F1D-42ED-8381-8E2647D73E2C}"/>
                </a:ext>
              </a:extLst>
            </p:cNvPr>
            <p:cNvSpPr txBox="1"/>
            <p:nvPr/>
          </p:nvSpPr>
          <p:spPr>
            <a:xfrm>
              <a:off x="258140" y="4020452"/>
              <a:ext cx="126276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6" name="Rectangle 25">
            <a:extLst>
              <a:ext uri="{FF2B5EF4-FFF2-40B4-BE49-F238E27FC236}">
                <a16:creationId xmlns:a16="http://schemas.microsoft.com/office/drawing/2014/main" id="{990EB631-F75D-48C4-B91D-ED162A7AD730}"/>
              </a:ext>
            </a:extLst>
          </p:cNvPr>
          <p:cNvSpPr/>
          <p:nvPr/>
        </p:nvSpPr>
        <p:spPr>
          <a:xfrm>
            <a:off x="194971" y="589412"/>
            <a:ext cx="11451963" cy="967957"/>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p>
          <a:p>
            <a:pPr>
              <a:lnSpc>
                <a:spcPct val="150000"/>
              </a:lnSpc>
            </a:pPr>
            <a:r>
              <a:rPr lang="en-US" sz="2000" dirty="0">
                <a:solidFill>
                  <a:srgbClr val="0077AA"/>
                </a:solidFill>
                <a:latin typeface="Liberation Mono"/>
                <a:cs typeface="Arial" panose="020B0604020202020204" pitchFamily="34" charset="0"/>
              </a:rPr>
              <a:t>     [ LIMIT { [offset,] row_count | row_count OFFSET offset } ]</a:t>
            </a:r>
          </a:p>
        </p:txBody>
      </p:sp>
      <p:sp>
        <p:nvSpPr>
          <p:cNvPr id="27" name="Rectangle 26">
            <a:extLst>
              <a:ext uri="{FF2B5EF4-FFF2-40B4-BE49-F238E27FC236}">
                <a16:creationId xmlns:a16="http://schemas.microsoft.com/office/drawing/2014/main" id="{B302974A-7A9C-4297-8F28-4B7A8028BE2A}"/>
              </a:ext>
            </a:extLst>
          </p:cNvPr>
          <p:cNvSpPr/>
          <p:nvPr/>
        </p:nvSpPr>
        <p:spPr>
          <a:xfrm>
            <a:off x="244333" y="2276872"/>
            <a:ext cx="11353239" cy="464810"/>
          </a:xfrm>
          <a:prstGeom prst="rect">
            <a:avLst/>
          </a:prstGeom>
        </p:spPr>
        <p:txBody>
          <a:bodyPr wrap="square">
            <a:spAutoFit/>
          </a:bodyPr>
          <a:lstStyle/>
          <a:p>
            <a:pPr marL="342866" indent="-342866">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
        <p:nvSpPr>
          <p:cNvPr id="30" name="Rectangle 29">
            <a:extLst>
              <a:ext uri="{FF2B5EF4-FFF2-40B4-BE49-F238E27FC236}">
                <a16:creationId xmlns:a16="http://schemas.microsoft.com/office/drawing/2014/main" id="{77EE0EAB-7D9C-48F5-91B8-98F90DDBC760}"/>
              </a:ext>
            </a:extLst>
          </p:cNvPr>
          <p:cNvSpPr/>
          <p:nvPr/>
        </p:nvSpPr>
        <p:spPr>
          <a:xfrm>
            <a:off x="194972" y="1763524"/>
            <a:ext cx="11805684"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specify an offset using OFFSET from where SELECT will start returning records. By</a:t>
            </a:r>
            <a:r>
              <a:rPr lang="en-IN" b="1" i="1" dirty="0">
                <a:solidFill>
                  <a:srgbClr val="C74C49"/>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default</a:t>
            </a:r>
            <a:r>
              <a:rPr lang="en-IN" b="1" i="1" dirty="0">
                <a:solidFill>
                  <a:srgbClr val="C74C49"/>
                </a:solidFill>
                <a:latin typeface="Arial" panose="020B0604020202020204" pitchFamily="34" charset="0"/>
                <a:cs typeface="Arial" panose="020B0604020202020204" pitchFamily="34" charset="0"/>
              </a:rPr>
              <a:t> offset is zero.</a:t>
            </a:r>
            <a:endParaRPr lang="en-IN" sz="2000" b="1" i="1" dirty="0">
              <a:solidFill>
                <a:srgbClr val="C74C49"/>
              </a:solidFill>
              <a:latin typeface="Arial" panose="020B0604020202020204" pitchFamily="34" charset="0"/>
              <a:cs typeface="Arial" panose="020B0604020202020204" pitchFamily="34" charset="0"/>
            </a:endParaRPr>
          </a:p>
        </p:txBody>
      </p:sp>
      <p:sp>
        <p:nvSpPr>
          <p:cNvPr id="31" name="Rectangle 30">
            <a:extLst>
              <a:ext uri="{FF2B5EF4-FFF2-40B4-BE49-F238E27FC236}">
                <a16:creationId xmlns:a16="http://schemas.microsoft.com/office/drawing/2014/main" id="{E4215C4C-8B7B-488F-82C6-FD850A10A4B3}"/>
              </a:ext>
            </a:extLst>
          </p:cNvPr>
          <p:cNvSpPr/>
          <p:nvPr/>
        </p:nvSpPr>
        <p:spPr>
          <a:xfrm>
            <a:off x="221104" y="4509120"/>
            <a:ext cx="11354717" cy="212686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5</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offset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solidFill>
                  <a:srgbClr val="000000"/>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cs typeface="Arial"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itchFamily="34" charset="0"/>
              </a:rPr>
              <a:t> student.</a:t>
            </a:r>
            <a:r>
              <a:rPr lang="en-IN" dirty="0">
                <a:solidFill>
                  <a:srgbClr val="A67F59"/>
                </a:solidFill>
                <a:latin typeface="Liberation Mono"/>
              </a:rPr>
              <a:t>*</a:t>
            </a:r>
            <a:r>
              <a:rPr lang="en-IN"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 </a:t>
            </a:r>
            <a:r>
              <a:rPr lang="en-US" dirty="0">
                <a:solidFill>
                  <a:srgbClr val="000000"/>
                </a:solidFill>
                <a:latin typeface="Liberation Mono"/>
                <a:ea typeface="Times New Roman" panose="02020603050405020304" pitchFamily="18" charset="0"/>
                <a:cs typeface="Arial" panose="020B0604020202020204" pitchFamily="34" charset="0"/>
              </a:rPr>
              <a:t>student </a:t>
            </a:r>
            <a:r>
              <a:rPr lang="en-IN" dirty="0">
                <a:solidFill>
                  <a:srgbClr val="0077AA"/>
                </a:solidFill>
                <a:latin typeface="Liberation Mono"/>
                <a:ea typeface="Times New Roman" panose="02020603050405020304" pitchFamily="18" charset="0"/>
                <a:cs typeface="Arial" panose="020B0604020202020204" pitchFamily="34" charset="0"/>
              </a:rPr>
              <a:t>ORDER</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0077AA"/>
                </a:solidFill>
                <a:latin typeface="Liberation Mono"/>
                <a:ea typeface="Times New Roman" panose="02020603050405020304" pitchFamily="18" charset="0"/>
                <a:cs typeface="Arial" panose="020B0604020202020204" pitchFamily="34" charset="0"/>
              </a:rPr>
              <a:t>BY</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DD4A68"/>
                </a:solidFill>
                <a:latin typeface="Liberation Mono"/>
              </a:rPr>
              <a:t>RAND() </a:t>
            </a:r>
            <a:r>
              <a:rPr lang="en-IN" dirty="0">
                <a:solidFill>
                  <a:srgbClr val="0077AA"/>
                </a:solidFill>
                <a:latin typeface="Liberation Mono"/>
                <a:ea typeface="Times New Roman" panose="02020603050405020304" pitchFamily="18" charset="0"/>
                <a:cs typeface="Arial" panose="020B0604020202020204" pitchFamily="34" charset="0"/>
              </a:rPr>
              <a:t>LIMIT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rgbClr val="990055"/>
                </a:solidFill>
                <a:latin typeface="Liberation Mono"/>
              </a:rPr>
              <a:t>1</a:t>
            </a:r>
            <a:r>
              <a:rPr lang="en-IN" dirty="0">
                <a:latin typeface="Liberation Mono"/>
                <a:ea typeface="Times New Roman" panose="02020603050405020304" pitchFamily="18" charset="0"/>
                <a:cs typeface="Arial" panose="020B0604020202020204" pitchFamily="34" charset="0"/>
              </a:rPr>
              <a:t>;</a:t>
            </a:r>
          </a:p>
        </p:txBody>
      </p:sp>
    </p:spTree>
    <p:extLst>
      <p:ext uri="{BB962C8B-B14F-4D97-AF65-F5344CB8AC3E}">
        <p14:creationId xmlns:p14="http://schemas.microsoft.com/office/powerpoint/2010/main" val="10196118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6" name="Rectangle 5"/>
          <p:cNvSpPr/>
          <p:nvPr/>
        </p:nvSpPr>
        <p:spPr>
          <a:xfrm>
            <a:off x="303539" y="4052098"/>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
        <p:nvSpPr>
          <p:cNvPr id="8" name="Rectangle 7"/>
          <p:cNvSpPr/>
          <p:nvPr/>
        </p:nvSpPr>
        <p:spPr>
          <a:xfrm>
            <a:off x="191345" y="229116"/>
            <a:ext cx="11737304" cy="923330"/>
          </a:xfrm>
          <a:prstGeom prst="rect">
            <a:avLst/>
          </a:prstGeom>
        </p:spPr>
        <p:txBody>
          <a:bodyPr wrap="square">
            <a:spAutoFit/>
          </a:bodyPr>
          <a:lstStyle/>
          <a:p>
            <a:pPr algn="just"/>
            <a:r>
              <a:rPr lang="en-IN" dirty="0">
                <a:latin typeface="Palatino Linotype" panose="02040502050505030304" pitchFamily="18" charset="0"/>
                <a:cs typeface="Segoe UI Light" panose="020B0502040204020203" pitchFamily="34" charset="0"/>
              </a:rPr>
              <a:t>Nulls by default occur at the top, but you can use </a:t>
            </a:r>
            <a:r>
              <a:rPr lang="en-IN" i="1" dirty="0">
                <a:latin typeface="Palatino Linotype" panose="02040502050505030304" pitchFamily="18" charset="0"/>
                <a:cs typeface="Segoe UI Light" panose="020B0502040204020203" pitchFamily="34" charset="0"/>
              </a:rPr>
              <a:t>IsNull</a:t>
            </a:r>
            <a:r>
              <a:rPr lang="en-IN" dirty="0">
                <a:latin typeface="Palatino Linotype" panose="02040502050505030304" pitchFamily="18" charset="0"/>
                <a:cs typeface="Segoe UI Light" panose="020B0502040204020203" pitchFamily="34" charset="0"/>
              </a:rPr>
              <a:t> to assign default values, that will put it in the position you require. </a:t>
            </a:r>
            <a:r>
              <a:rPr lang="en-IN" dirty="0">
                <a:latin typeface="Palatino Linotype" panose="02040502050505030304" pitchFamily="18" charset="0"/>
              </a:rPr>
              <a:t>. The </a:t>
            </a:r>
            <a:r>
              <a:rPr lang="en-IN" i="1" dirty="0">
                <a:latin typeface="Palatino Linotype" panose="02040502050505030304" pitchFamily="18" charset="0"/>
              </a:rPr>
              <a:t>ISNULL()</a:t>
            </a:r>
            <a:r>
              <a:rPr lang="en-IN" dirty="0">
                <a:latin typeface="Palatino Linotype" panose="02040502050505030304" pitchFamily="18" charset="0"/>
              </a:rPr>
              <a:t> function tests whether an expression is NULL. If expression is a NULL value, the ISNULL() function returns 1. Otherwise, it returns 0.</a:t>
            </a:r>
          </a:p>
        </p:txBody>
      </p:sp>
    </p:spTree>
    <p:extLst>
      <p:ext uri="{BB962C8B-B14F-4D97-AF65-F5344CB8AC3E}">
        <p14:creationId xmlns:p14="http://schemas.microsoft.com/office/powerpoint/2010/main" val="105718492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191346" y="1596947"/>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
        <p:nvSpPr>
          <p:cNvPr id="6" name="Rectangle 5"/>
          <p:cNvSpPr/>
          <p:nvPr/>
        </p:nvSpPr>
        <p:spPr>
          <a:xfrm>
            <a:off x="119336" y="680593"/>
            <a:ext cx="11881320" cy="707886"/>
          </a:xfrm>
          <a:prstGeom prst="rect">
            <a:avLst/>
          </a:prstGeom>
          <a:solidFill>
            <a:schemeClr val="bg1"/>
          </a:solidFill>
        </p:spPr>
        <p:txBody>
          <a:bodyPr wrap="square">
            <a:spAutoFit/>
          </a:bodyPr>
          <a:lstStyle/>
          <a:p>
            <a:r>
              <a:rPr lang="en-IN" sz="2000" dirty="0">
                <a:latin typeface="Palatino Linotype" panose="02040502050505030304" pitchFamily="18" charset="0"/>
                <a:cs typeface="Segoe UI Light" panose="020B0502040204020203" pitchFamily="34" charset="0"/>
              </a:rPr>
              <a:t>When doing an ORDER BY, NULL values are placed </a:t>
            </a:r>
            <a:r>
              <a:rPr lang="en-IN" sz="2000" b="1" dirty="0">
                <a:latin typeface="Palatino Linotype" panose="02040502050505030304" pitchFamily="18" charset="0"/>
                <a:cs typeface="Segoe UI Light" panose="020B0502040204020203" pitchFamily="34" charset="0"/>
              </a:rPr>
              <a:t>first</a:t>
            </a:r>
            <a:r>
              <a:rPr lang="en-IN" sz="2000" dirty="0">
                <a:latin typeface="Palatino Linotype" panose="02040502050505030304" pitchFamily="18" charset="0"/>
                <a:cs typeface="Segoe UI Light" panose="020B0502040204020203" pitchFamily="34" charset="0"/>
              </a:rPr>
              <a:t> if you do ORDER BY ... ASC and </a:t>
            </a:r>
            <a:r>
              <a:rPr lang="en-IN" sz="2000" b="1" dirty="0">
                <a:latin typeface="Palatino Linotype" panose="02040502050505030304" pitchFamily="18" charset="0"/>
                <a:cs typeface="Segoe UI Light" panose="020B0502040204020203" pitchFamily="34" charset="0"/>
              </a:rPr>
              <a:t>last</a:t>
            </a:r>
            <a:r>
              <a:rPr lang="en-IN" sz="2000" dirty="0">
                <a:latin typeface="Palatino Linotype" panose="02040502050505030304" pitchFamily="18" charset="0"/>
                <a:cs typeface="Segoe UI Light" panose="020B0502040204020203" pitchFamily="34" charset="0"/>
              </a:rPr>
              <a:t> if you do ORDER BY ... DESC.</a:t>
            </a:r>
          </a:p>
        </p:txBody>
      </p:sp>
      <p:sp>
        <p:nvSpPr>
          <p:cNvPr id="2" name="Rectangle 1"/>
          <p:cNvSpPr/>
          <p:nvPr/>
        </p:nvSpPr>
        <p:spPr>
          <a:xfrm>
            <a:off x="191347" y="2780928"/>
            <a:ext cx="10382989" cy="2353529"/>
          </a:xfrm>
          <a:prstGeom prst="rect">
            <a:avLst/>
          </a:prstGeom>
        </p:spPr>
        <p:txBody>
          <a:bodyPr wrap="square">
            <a:spAutoFit/>
          </a:bodyPr>
          <a:lstStyle/>
          <a:p>
            <a:pPr>
              <a:lnSpc>
                <a:spcPct val="150000"/>
              </a:lnSpc>
            </a:pPr>
            <a:r>
              <a:rPr lang="en-IN" sz="2000" b="1" i="1" dirty="0">
                <a:solidFill>
                  <a:schemeClr val="accent2">
                    <a:lumMod val="50000"/>
                  </a:schemeClr>
                </a:solidFill>
                <a:latin typeface="Palatino Linotype" panose="02040502050505030304" pitchFamily="18" charset="0"/>
                <a:cs typeface="Arial" panose="020B0604020202020204" pitchFamily="34" charset="0"/>
              </a:rPr>
              <a:t>"</a:t>
            </a:r>
            <a:r>
              <a:rPr lang="en-IN" sz="2000" dirty="0">
                <a:solidFill>
                  <a:schemeClr val="accent2">
                    <a:lumMod val="50000"/>
                  </a:schemeClr>
                </a:solidFill>
                <a:latin typeface="Palatino Linotype" panose="02040502050505030304" pitchFamily="18" charset="0"/>
                <a:cs typeface="Arial" panose="020B0604020202020204" pitchFamily="34" charset="0"/>
              </a:rPr>
              <a:t>Ordered by attributes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a:t>
            </a:r>
            <a:r>
              <a:rPr lang="en-IN" sz="2000" dirty="0">
                <a:solidFill>
                  <a:schemeClr val="accent2">
                    <a:lumMod val="50000"/>
                  </a:schemeClr>
                </a:solidFill>
                <a:latin typeface="Palatino Linotype" panose="02040502050505030304" pitchFamily="18"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Tuples are sorted by specified attributes</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first</a:t>
            </a:r>
          </a:p>
          <a:p>
            <a:pPr marL="285750" indent="-285750">
              <a:lnSpc>
                <a:spcPct val="150000"/>
              </a:lnSpc>
              <a:buFont typeface="Arial" panose="020B0604020202020204" pitchFamily="34" charset="0"/>
              <a:buChar char="•"/>
            </a:pPr>
            <a:r>
              <a:rPr lang="en-IN" sz="2000" dirty="0">
                <a:solidFill>
                  <a:schemeClr val="accent2">
                    <a:lumMod val="50000"/>
                  </a:schemeClr>
                </a:solidFill>
                <a:latin typeface="Palatino Linotype" panose="02040502050505030304" pitchFamily="18" charset="0"/>
                <a:cs typeface="Arial" panose="020B0604020202020204" pitchFamily="34" charset="0"/>
              </a:rPr>
              <a:t>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1</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 </a:t>
            </a:r>
            <a:r>
              <a:rPr lang="en-IN" sz="2000" dirty="0">
                <a:solidFill>
                  <a:schemeClr val="accent2">
                    <a:lumMod val="50000"/>
                  </a:schemeClr>
                </a:solidFill>
                <a:latin typeface="Palatino Linotype" panose="02040502050505030304" pitchFamily="18" charset="0"/>
                <a:cs typeface="Arial" panose="020B0604020202020204" pitchFamily="34" charset="0"/>
              </a:rPr>
              <a:t>then within each value of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2</a:t>
            </a:r>
            <a:r>
              <a:rPr lang="en-IN" sz="2000" dirty="0">
                <a:solidFill>
                  <a:schemeClr val="accent2">
                    <a:lumMod val="50000"/>
                  </a:schemeClr>
                </a:solidFill>
                <a:latin typeface="Palatino Linotype" panose="02040502050505030304" pitchFamily="18" charset="0"/>
                <a:cs typeface="Arial" panose="020B0604020202020204" pitchFamily="34" charset="0"/>
              </a:rPr>
              <a:t>, results are sorted by </a:t>
            </a:r>
            <a:r>
              <a:rPr lang="en-IN" sz="2000" i="1" dirty="0">
                <a:solidFill>
                  <a:schemeClr val="accent2">
                    <a:lumMod val="50000"/>
                  </a:schemeClr>
                </a:solidFill>
                <a:latin typeface="Palatino Linotype" panose="02040502050505030304" pitchFamily="18" charset="0"/>
                <a:cs typeface="Arial" panose="020B0604020202020204" pitchFamily="34" charset="0"/>
              </a:rPr>
              <a:t>A</a:t>
            </a:r>
            <a:r>
              <a:rPr lang="en-IN" sz="2000" baseline="-25000" dirty="0">
                <a:solidFill>
                  <a:schemeClr val="accent2">
                    <a:lumMod val="50000"/>
                  </a:schemeClr>
                </a:solidFill>
                <a:latin typeface="Palatino Linotype" panose="02040502050505030304" pitchFamily="18" charset="0"/>
                <a:cs typeface="Arial" panose="020B0604020202020204" pitchFamily="34" charset="0"/>
              </a:rPr>
              <a:t>3 </a:t>
            </a:r>
          </a:p>
        </p:txBody>
      </p:sp>
      <p:sp>
        <p:nvSpPr>
          <p:cNvPr id="7" name="TextBox 6">
            <a:extLst>
              <a:ext uri="{FF2B5EF4-FFF2-40B4-BE49-F238E27FC236}">
                <a16:creationId xmlns:a16="http://schemas.microsoft.com/office/drawing/2014/main" id="{A25F0689-230B-4190-A1EF-CC6F529C1D32}"/>
              </a:ext>
            </a:extLst>
          </p:cNvPr>
          <p:cNvSpPr txBox="1"/>
          <p:nvPr/>
        </p:nvSpPr>
        <p:spPr>
          <a:xfrm>
            <a:off x="191346" y="5588186"/>
            <a:ext cx="11449270" cy="707886"/>
          </a:xfrm>
          <a:prstGeom prst="rect">
            <a:avLst/>
          </a:prstGeom>
          <a:noFill/>
        </p:spPr>
        <p:txBody>
          <a:bodyPr wrap="square">
            <a:spAutoFit/>
          </a:bodyPr>
          <a:lstStyle/>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i="1" dirty="0">
                <a:solidFill>
                  <a:srgbClr val="000000"/>
                </a:solidFill>
                <a:latin typeface="Liberation Mono"/>
              </a:rPr>
              <a:t>, key_part2;</a:t>
            </a:r>
            <a:r>
              <a:rPr lang="en-US" b="0" i="0" dirty="0">
                <a:solidFill>
                  <a:srgbClr val="999999"/>
                </a:solidFill>
                <a:effectLst/>
                <a:latin typeface="Liberation Mono"/>
              </a:rPr>
              <a:t>			</a:t>
            </a:r>
            <a:r>
              <a:rPr lang="en-US" b="0" i="0" dirty="0">
                <a:solidFill>
                  <a:srgbClr val="39AE0A"/>
                </a:solidFill>
                <a:effectLst/>
                <a:latin typeface="Liberation Mono"/>
              </a:rPr>
              <a:t>// optimizer does not use the index.</a:t>
            </a:r>
          </a:p>
          <a:p>
            <a:pPr marL="285750" indent="-285750">
              <a:buFont typeface="Arial" panose="020B0604020202020204" pitchFamily="34" charset="0"/>
              <a:buChar char="•"/>
            </a:pPr>
            <a:endParaRPr lang="en-US" sz="400" b="0" i="0" dirty="0">
              <a:solidFill>
                <a:srgbClr val="999999"/>
              </a:solidFill>
              <a:effectLst/>
              <a:latin typeface="Liberation Mono"/>
            </a:endParaRPr>
          </a:p>
          <a:p>
            <a:pPr marL="285750" indent="-285750">
              <a:buFont typeface="Arial" panose="020B0604020202020204" pitchFamily="34" charset="0"/>
              <a:buChar char="•"/>
            </a:pPr>
            <a:r>
              <a:rPr lang="en-US" b="0" i="0" dirty="0">
                <a:solidFill>
                  <a:srgbClr val="0077AA"/>
                </a:solidFill>
                <a:effectLst/>
                <a:latin typeface="Liberation Mono"/>
              </a:rPr>
              <a:t>SELECT</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000000"/>
                </a:solidFill>
                <a:effectLst/>
                <a:latin typeface="Liberation Mono"/>
              </a:rPr>
              <a:t> </a:t>
            </a:r>
            <a:r>
              <a:rPr lang="en-US" b="0" i="0" dirty="0">
                <a:solidFill>
                  <a:srgbClr val="0077AA"/>
                </a:solidFill>
                <a:effectLst/>
                <a:latin typeface="Liberation Mono"/>
              </a:rPr>
              <a:t>FROM</a:t>
            </a:r>
            <a:r>
              <a:rPr lang="en-US" b="0" i="0" dirty="0">
                <a:solidFill>
                  <a:srgbClr val="000000"/>
                </a:solidFill>
                <a:effectLst/>
                <a:latin typeface="Liberation Mono"/>
              </a:rPr>
              <a:t> </a:t>
            </a:r>
            <a:r>
              <a:rPr lang="en-US" b="1" i="1" dirty="0">
                <a:solidFill>
                  <a:srgbClr val="000000"/>
                </a:solidFill>
                <a:effectLst/>
                <a:latin typeface="Liberation Mono"/>
              </a:rPr>
              <a:t>r</a:t>
            </a:r>
            <a:r>
              <a:rPr lang="en-US" b="0" i="0" dirty="0">
                <a:solidFill>
                  <a:srgbClr val="000000"/>
                </a:solidFill>
                <a:effectLst/>
                <a:latin typeface="Liberation Mono"/>
              </a:rPr>
              <a:t> </a:t>
            </a:r>
            <a:r>
              <a:rPr lang="en-US" b="0" i="0" dirty="0">
                <a:solidFill>
                  <a:srgbClr val="0077AA"/>
                </a:solidFill>
                <a:effectLst/>
                <a:latin typeface="Liberation Mono"/>
              </a:rPr>
              <a:t>ORDER</a:t>
            </a:r>
            <a:r>
              <a:rPr lang="en-US" b="0" i="0" dirty="0">
                <a:solidFill>
                  <a:srgbClr val="000000"/>
                </a:solidFill>
                <a:effectLst/>
                <a:latin typeface="Liberation Mono"/>
              </a:rPr>
              <a:t> </a:t>
            </a:r>
            <a:r>
              <a:rPr lang="en-US" b="0" i="0" dirty="0">
                <a:solidFill>
                  <a:srgbClr val="0077AA"/>
                </a:solidFill>
                <a:effectLst/>
                <a:latin typeface="Liberation Mono"/>
              </a:rPr>
              <a:t>BY</a:t>
            </a:r>
            <a:r>
              <a:rPr lang="en-US" b="0" i="0" dirty="0">
                <a:solidFill>
                  <a:srgbClr val="000000"/>
                </a:solidFill>
                <a:effectLst/>
                <a:latin typeface="Liberation Mono"/>
              </a:rPr>
              <a:t> </a:t>
            </a:r>
            <a:r>
              <a:rPr lang="en-US" b="0" i="1" dirty="0">
                <a:solidFill>
                  <a:srgbClr val="000000"/>
                </a:solidFill>
                <a:effectLst/>
                <a:latin typeface="Liberation Mono"/>
              </a:rPr>
              <a:t>key_part1</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1" dirty="0">
                <a:solidFill>
                  <a:srgbClr val="000000"/>
                </a:solidFill>
                <a:effectLst/>
                <a:latin typeface="Liberation Mono"/>
              </a:rPr>
              <a:t>key_part2</a:t>
            </a:r>
            <a:r>
              <a:rPr lang="en-US" b="0" i="0" dirty="0">
                <a:solidFill>
                  <a:srgbClr val="999999"/>
                </a:solidFill>
                <a:effectLst/>
                <a:latin typeface="Liberation Mono"/>
              </a:rPr>
              <a:t>;	</a:t>
            </a:r>
            <a:r>
              <a:rPr lang="en-US" dirty="0">
                <a:solidFill>
                  <a:srgbClr val="39AE0A"/>
                </a:solidFill>
                <a:latin typeface="Liberation Mono"/>
              </a:rPr>
              <a:t>// optimizer uses the index.</a:t>
            </a:r>
            <a:endParaRPr lang="en-IN" dirty="0">
              <a:solidFill>
                <a:srgbClr val="39AE0A"/>
              </a:solidFill>
              <a:latin typeface="Liberation Mono"/>
            </a:endParaRPr>
          </a:p>
        </p:txBody>
      </p:sp>
    </p:spTree>
    <p:extLst>
      <p:ext uri="{BB962C8B-B14F-4D97-AF65-F5344CB8AC3E}">
        <p14:creationId xmlns:p14="http://schemas.microsoft.com/office/powerpoint/2010/main" val="16300398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191347" y="671986"/>
            <a:ext cx="8838049"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ORDER BY clause is used to sort the records in your result set.</a:t>
            </a:r>
          </a:p>
        </p:txBody>
      </p:sp>
      <p:grpSp>
        <p:nvGrpSpPr>
          <p:cNvPr id="3" name="Group 2">
            <a:extLst>
              <a:ext uri="{FF2B5EF4-FFF2-40B4-BE49-F238E27FC236}">
                <a16:creationId xmlns:a16="http://schemas.microsoft.com/office/drawing/2014/main" id="{92C88704-B6CC-417E-B786-9BD80CC0DB13}"/>
              </a:ext>
            </a:extLst>
          </p:cNvPr>
          <p:cNvGrpSpPr/>
          <p:nvPr/>
        </p:nvGrpSpPr>
        <p:grpSpPr>
          <a:xfrm>
            <a:off x="690630" y="2852936"/>
            <a:ext cx="10544285" cy="3220899"/>
            <a:chOff x="690630" y="3006340"/>
            <a:chExt cx="10544285" cy="3220899"/>
          </a:xfrm>
        </p:grpSpPr>
        <p:grpSp>
          <p:nvGrpSpPr>
            <p:cNvPr id="26" name="Group 25">
              <a:extLst>
                <a:ext uri="{FF2B5EF4-FFF2-40B4-BE49-F238E27FC236}">
                  <a16:creationId xmlns:a16="http://schemas.microsoft.com/office/drawing/2014/main" id="{06EE6528-7482-4030-9A7A-63F59567B0FB}"/>
                </a:ext>
              </a:extLst>
            </p:cNvPr>
            <p:cNvGrpSpPr/>
            <p:nvPr/>
          </p:nvGrpSpPr>
          <p:grpSpPr>
            <a:xfrm>
              <a:off x="690630" y="3006340"/>
              <a:ext cx="10544285" cy="1502780"/>
              <a:chOff x="690630" y="1745011"/>
              <a:chExt cx="10544285" cy="1502780"/>
            </a:xfrm>
          </p:grpSpPr>
          <p:grpSp>
            <p:nvGrpSpPr>
              <p:cNvPr id="27" name="Group 26">
                <a:extLst>
                  <a:ext uri="{FF2B5EF4-FFF2-40B4-BE49-F238E27FC236}">
                    <a16:creationId xmlns:a16="http://schemas.microsoft.com/office/drawing/2014/main" id="{5EE7456F-8033-4B42-A1C4-9F3BA35086FE}"/>
                  </a:ext>
                </a:extLst>
              </p:cNvPr>
              <p:cNvGrpSpPr/>
              <p:nvPr/>
            </p:nvGrpSpPr>
            <p:grpSpPr>
              <a:xfrm>
                <a:off x="690630" y="1783237"/>
                <a:ext cx="8956920" cy="1357731"/>
                <a:chOff x="262933" y="1548086"/>
                <a:chExt cx="8956920" cy="1357731"/>
              </a:xfrm>
            </p:grpSpPr>
            <p:sp>
              <p:nvSpPr>
                <p:cNvPr id="34" name="Rectangle 33">
                  <a:extLst>
                    <a:ext uri="{FF2B5EF4-FFF2-40B4-BE49-F238E27FC236}">
                      <a16:creationId xmlns:a16="http://schemas.microsoft.com/office/drawing/2014/main" id="{275A66DE-78B0-49D0-84F9-8D69B13E2AEB}"/>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0" name="Group 29">
                  <a:extLst>
                    <a:ext uri="{FF2B5EF4-FFF2-40B4-BE49-F238E27FC236}">
                      <a16:creationId xmlns:a16="http://schemas.microsoft.com/office/drawing/2014/main" id="{AE92CDCB-F0A8-454E-BE3D-0CC60132CBEC}"/>
                    </a:ext>
                  </a:extLst>
                </p:cNvPr>
                <p:cNvGrpSpPr/>
                <p:nvPr/>
              </p:nvGrpSpPr>
              <p:grpSpPr>
                <a:xfrm>
                  <a:off x="1651832" y="1600839"/>
                  <a:ext cx="7568021" cy="1296144"/>
                  <a:chOff x="31591" y="1556792"/>
                  <a:chExt cx="7568021" cy="1296144"/>
                </a:xfrm>
              </p:grpSpPr>
              <p:grpSp>
                <p:nvGrpSpPr>
                  <p:cNvPr id="37" name="Group 36">
                    <a:extLst>
                      <a:ext uri="{FF2B5EF4-FFF2-40B4-BE49-F238E27FC236}">
                        <a16:creationId xmlns:a16="http://schemas.microsoft.com/office/drawing/2014/main" id="{B5EF27D8-38AB-4C7B-8483-596A5CA13FCE}"/>
                      </a:ext>
                    </a:extLst>
                  </p:cNvPr>
                  <p:cNvGrpSpPr/>
                  <p:nvPr/>
                </p:nvGrpSpPr>
                <p:grpSpPr>
                  <a:xfrm>
                    <a:off x="669977" y="1556792"/>
                    <a:ext cx="6238644" cy="1296144"/>
                    <a:chOff x="669977" y="1556792"/>
                    <a:chExt cx="6238644" cy="1296144"/>
                  </a:xfrm>
                </p:grpSpPr>
                <p:sp>
                  <p:nvSpPr>
                    <p:cNvPr id="41" name="Rectangle 40">
                      <a:extLst>
                        <a:ext uri="{FF2B5EF4-FFF2-40B4-BE49-F238E27FC236}">
                          <a16:creationId xmlns:a16="http://schemas.microsoft.com/office/drawing/2014/main" id="{D0534904-4556-46AD-B4F8-0198B332B9E6}"/>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5728A7C2-1120-4BEA-9B48-6A8F0C1586F0}"/>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43" name="TextBox 42">
                      <a:extLst>
                        <a:ext uri="{FF2B5EF4-FFF2-40B4-BE49-F238E27FC236}">
                          <a16:creationId xmlns:a16="http://schemas.microsoft.com/office/drawing/2014/main" id="{E5A62CF6-BC1C-4896-B1F3-6F0D2F3E4910}"/>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ASC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DESC</a:t>
                      </a:r>
                      <a:endParaRPr lang="en-IN" sz="2000" b="1" dirty="0"/>
                    </a:p>
                  </p:txBody>
                </p:sp>
              </p:grpSp>
              <p:sp>
                <p:nvSpPr>
                  <p:cNvPr id="38" name="Arrow: Right 37">
                    <a:extLst>
                      <a:ext uri="{FF2B5EF4-FFF2-40B4-BE49-F238E27FC236}">
                        <a16:creationId xmlns:a16="http://schemas.microsoft.com/office/drawing/2014/main" id="{187EC880-DA91-45C4-A549-19E1D978A9A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CD02663C-8E8E-4A93-A9A0-A1815FE6F6A9}"/>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Arrow: Right 39">
                    <a:extLst>
                      <a:ext uri="{FF2B5EF4-FFF2-40B4-BE49-F238E27FC236}">
                        <a16:creationId xmlns:a16="http://schemas.microsoft.com/office/drawing/2014/main" id="{7976813C-D555-4DEA-97CF-DC5816AD7053}"/>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1" name="Flowchart: Magnetic Disk 30">
                  <a:extLst>
                    <a:ext uri="{FF2B5EF4-FFF2-40B4-BE49-F238E27FC236}">
                      <a16:creationId xmlns:a16="http://schemas.microsoft.com/office/drawing/2014/main" id="{C976275B-4FF6-4910-B0EA-4D2A43571D60}"/>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22F96624-88A2-4AFD-9F7F-AB3B305E6231}"/>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3" name="TextBox 32">
                  <a:extLst>
                    <a:ext uri="{FF2B5EF4-FFF2-40B4-BE49-F238E27FC236}">
                      <a16:creationId xmlns:a16="http://schemas.microsoft.com/office/drawing/2014/main" id="{1B4E845A-D718-4E64-A6A9-32934B7FDC96}"/>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35" name="TextBox 34">
                  <a:extLst>
                    <a:ext uri="{FF2B5EF4-FFF2-40B4-BE49-F238E27FC236}">
                      <a16:creationId xmlns:a16="http://schemas.microsoft.com/office/drawing/2014/main" id="{AF161048-B0FC-4873-81B0-F8BD5756F177}"/>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6" name="TextBox 35">
                  <a:extLst>
                    <a:ext uri="{FF2B5EF4-FFF2-40B4-BE49-F238E27FC236}">
                      <a16:creationId xmlns:a16="http://schemas.microsoft.com/office/drawing/2014/main" id="{7BADFEA8-2DA8-428B-AD1A-5E360833734C}"/>
                    </a:ext>
                  </a:extLst>
                </p:cNvPr>
                <p:cNvSpPr txBox="1"/>
                <p:nvPr/>
              </p:nvSpPr>
              <p:spPr>
                <a:xfrm>
                  <a:off x="2285448" y="2229960"/>
                  <a:ext cx="274107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8" name="Oval 27">
                <a:extLst>
                  <a:ext uri="{FF2B5EF4-FFF2-40B4-BE49-F238E27FC236}">
                    <a16:creationId xmlns:a16="http://schemas.microsoft.com/office/drawing/2014/main" id="{0C684803-5BFA-4C54-9F6B-2C5B9ADB3451}"/>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9" name="TextBox 28">
                <a:extLst>
                  <a:ext uri="{FF2B5EF4-FFF2-40B4-BE49-F238E27FC236}">
                    <a16:creationId xmlns:a16="http://schemas.microsoft.com/office/drawing/2014/main" id="{AAAEDAEB-52E7-439E-B7B7-D6EF8A0C2B30}"/>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nvGrpSpPr>
            <p:cNvPr id="23" name="Group 22">
              <a:extLst>
                <a:ext uri="{FF2B5EF4-FFF2-40B4-BE49-F238E27FC236}">
                  <a16:creationId xmlns:a16="http://schemas.microsoft.com/office/drawing/2014/main" id="{EDF05389-FC19-4A81-9ACB-B0C3744942B4}"/>
                </a:ext>
              </a:extLst>
            </p:cNvPr>
            <p:cNvGrpSpPr/>
            <p:nvPr/>
          </p:nvGrpSpPr>
          <p:grpSpPr>
            <a:xfrm>
              <a:off x="690630" y="4724459"/>
              <a:ext cx="10544285" cy="1502780"/>
              <a:chOff x="690630" y="1745011"/>
              <a:chExt cx="10544285" cy="1502780"/>
            </a:xfrm>
          </p:grpSpPr>
          <p:grpSp>
            <p:nvGrpSpPr>
              <p:cNvPr id="24" name="Group 23">
                <a:extLst>
                  <a:ext uri="{FF2B5EF4-FFF2-40B4-BE49-F238E27FC236}">
                    <a16:creationId xmlns:a16="http://schemas.microsoft.com/office/drawing/2014/main" id="{65A4CF2D-7982-4231-AC5D-A3E770CE651B}"/>
                  </a:ext>
                </a:extLst>
              </p:cNvPr>
              <p:cNvGrpSpPr/>
              <p:nvPr/>
            </p:nvGrpSpPr>
            <p:grpSpPr>
              <a:xfrm>
                <a:off x="690630" y="1783237"/>
                <a:ext cx="8956920" cy="1389760"/>
                <a:chOff x="262933" y="1548086"/>
                <a:chExt cx="8956920" cy="1389760"/>
              </a:xfrm>
            </p:grpSpPr>
            <p:sp>
              <p:nvSpPr>
                <p:cNvPr id="45" name="Rectangle 44">
                  <a:extLst>
                    <a:ext uri="{FF2B5EF4-FFF2-40B4-BE49-F238E27FC236}">
                      <a16:creationId xmlns:a16="http://schemas.microsoft.com/office/drawing/2014/main" id="{140B04E5-2F0D-432B-91BE-5FDC6341F0C9}"/>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46" name="Group 45">
                  <a:extLst>
                    <a:ext uri="{FF2B5EF4-FFF2-40B4-BE49-F238E27FC236}">
                      <a16:creationId xmlns:a16="http://schemas.microsoft.com/office/drawing/2014/main" id="{8FF88CB6-2AC4-44D0-8507-1FAF7F73C791}"/>
                    </a:ext>
                  </a:extLst>
                </p:cNvPr>
                <p:cNvGrpSpPr/>
                <p:nvPr/>
              </p:nvGrpSpPr>
              <p:grpSpPr>
                <a:xfrm>
                  <a:off x="1651832" y="1600839"/>
                  <a:ext cx="7568021" cy="1296144"/>
                  <a:chOff x="31591" y="1556792"/>
                  <a:chExt cx="7568021" cy="1296144"/>
                </a:xfrm>
              </p:grpSpPr>
              <p:grpSp>
                <p:nvGrpSpPr>
                  <p:cNvPr id="52" name="Group 51">
                    <a:extLst>
                      <a:ext uri="{FF2B5EF4-FFF2-40B4-BE49-F238E27FC236}">
                        <a16:creationId xmlns:a16="http://schemas.microsoft.com/office/drawing/2014/main" id="{5FC6B932-3FD2-4BB7-82F9-2056D2BFE4A5}"/>
                      </a:ext>
                    </a:extLst>
                  </p:cNvPr>
                  <p:cNvGrpSpPr/>
                  <p:nvPr/>
                </p:nvGrpSpPr>
                <p:grpSpPr>
                  <a:xfrm>
                    <a:off x="669977" y="1556792"/>
                    <a:ext cx="6238644" cy="1296144"/>
                    <a:chOff x="669977" y="1556792"/>
                    <a:chExt cx="6238644" cy="1296144"/>
                  </a:xfrm>
                </p:grpSpPr>
                <p:sp>
                  <p:nvSpPr>
                    <p:cNvPr id="56" name="Rectangle 55">
                      <a:extLst>
                        <a:ext uri="{FF2B5EF4-FFF2-40B4-BE49-F238E27FC236}">
                          <a16:creationId xmlns:a16="http://schemas.microsoft.com/office/drawing/2014/main" id="{A50DDB9F-5D88-44EE-A058-33AC886E658C}"/>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TextBox 56">
                      <a:extLst>
                        <a:ext uri="{FF2B5EF4-FFF2-40B4-BE49-F238E27FC236}">
                          <a16:creationId xmlns:a16="http://schemas.microsoft.com/office/drawing/2014/main" id="{21D14759-C707-4DB2-824A-5D8462C679C8}"/>
                        </a:ext>
                      </a:extLst>
                    </p:cNvPr>
                    <p:cNvSpPr txBox="1"/>
                    <p:nvPr/>
                  </p:nvSpPr>
                  <p:spPr>
                    <a:xfrm>
                      <a:off x="4200305" y="1620089"/>
                      <a:ext cx="2708316" cy="584775"/>
                    </a:xfrm>
                    <a:prstGeom prst="rect">
                      <a:avLst/>
                    </a:prstGeom>
                    <a:noFill/>
                  </p:spPr>
                  <p:txBody>
                    <a:bodyPr wrap="square">
                      <a:spAutoFit/>
                    </a:bodyPr>
                    <a:lstStyle/>
                    <a:p>
                      <a:pPr algn="ctr"/>
                      <a:r>
                        <a:rPr lang="en-IN" sz="3200" dirty="0">
                          <a:latin typeface="Liberation Mono"/>
                        </a:rPr>
                        <a:t>ORDER BY</a:t>
                      </a:r>
                      <a:endParaRPr lang="en-IN" sz="3200" dirty="0"/>
                    </a:p>
                  </p:txBody>
                </p:sp>
                <p:sp>
                  <p:nvSpPr>
                    <p:cNvPr id="58" name="TextBox 57">
                      <a:extLst>
                        <a:ext uri="{FF2B5EF4-FFF2-40B4-BE49-F238E27FC236}">
                          <a16:creationId xmlns:a16="http://schemas.microsoft.com/office/drawing/2014/main" id="{6DB79C00-AAD9-4CA7-82BE-B15E5DF4CFA3}"/>
                        </a:ext>
                      </a:extLst>
                    </p:cNvPr>
                    <p:cNvSpPr txBox="1"/>
                    <p:nvPr/>
                  </p:nvSpPr>
                  <p:spPr>
                    <a:xfrm>
                      <a:off x="4195535" y="2097142"/>
                      <a:ext cx="271308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b="1" dirty="0">
                          <a:latin typeface="Liberation Mono"/>
                          <a:cs typeface="Arial" panose="020B0604020202020204" pitchFamily="34" charset="0"/>
                        </a:rPr>
                        <a:t>DESC</a:t>
                      </a:r>
                      <a:r>
                        <a:rPr lang="en-IN" sz="2000" dirty="0">
                          <a:latin typeface="Liberation Mono"/>
                          <a:cs typeface="Arial" panose="020B0604020202020204" pitchFamily="34" charset="0"/>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a:t>
                      </a:r>
                      <a:r>
                        <a:rPr lang="en-IN" sz="2000" b="1" dirty="0">
                          <a:latin typeface="Liberation Mono"/>
                          <a:cs typeface="Arial" panose="020B0604020202020204" pitchFamily="34" charset="0"/>
                        </a:rPr>
                        <a:t> ASC</a:t>
                      </a:r>
                      <a:endParaRPr lang="en-IN" sz="2000" b="1" dirty="0"/>
                    </a:p>
                  </p:txBody>
                </p:sp>
              </p:grpSp>
              <p:sp>
                <p:nvSpPr>
                  <p:cNvPr id="53" name="Arrow: Right 52">
                    <a:extLst>
                      <a:ext uri="{FF2B5EF4-FFF2-40B4-BE49-F238E27FC236}">
                        <a16:creationId xmlns:a16="http://schemas.microsoft.com/office/drawing/2014/main" id="{F7A5FA70-A7BA-4989-AE4B-7255D8D5F8B8}"/>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4" name="Arrow: Right 53">
                    <a:extLst>
                      <a:ext uri="{FF2B5EF4-FFF2-40B4-BE49-F238E27FC236}">
                        <a16:creationId xmlns:a16="http://schemas.microsoft.com/office/drawing/2014/main" id="{6BA39D37-BD7C-4C1C-BAFF-5B7233D4E8A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Arrow: Right 54">
                    <a:extLst>
                      <a:ext uri="{FF2B5EF4-FFF2-40B4-BE49-F238E27FC236}">
                        <a16:creationId xmlns:a16="http://schemas.microsoft.com/office/drawing/2014/main" id="{AF1232CC-3E73-4904-B902-F8B03FAAC0DD}"/>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47" name="Flowchart: Magnetic Disk 46">
                  <a:extLst>
                    <a:ext uri="{FF2B5EF4-FFF2-40B4-BE49-F238E27FC236}">
                      <a16:creationId xmlns:a16="http://schemas.microsoft.com/office/drawing/2014/main" id="{A83B0FA5-FE1C-4703-92B8-863A309AAC3A}"/>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8" name="TextBox 47">
                  <a:extLst>
                    <a:ext uri="{FF2B5EF4-FFF2-40B4-BE49-F238E27FC236}">
                      <a16:creationId xmlns:a16="http://schemas.microsoft.com/office/drawing/2014/main" id="{7402C2C2-C7B9-478A-B911-3A4128B8F076}"/>
                    </a:ext>
                  </a:extLst>
                </p:cNvPr>
                <p:cNvSpPr txBox="1"/>
                <p:nvPr/>
              </p:nvSpPr>
              <p:spPr>
                <a:xfrm>
                  <a:off x="267703" y="154808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9" name="TextBox 48">
                  <a:extLst>
                    <a:ext uri="{FF2B5EF4-FFF2-40B4-BE49-F238E27FC236}">
                      <a16:creationId xmlns:a16="http://schemas.microsoft.com/office/drawing/2014/main" id="{0ECD2B9C-2FED-48DD-9FCD-FDD9B10C8D80}"/>
                    </a:ext>
                  </a:extLst>
                </p:cNvPr>
                <p:cNvSpPr txBox="1"/>
                <p:nvPr/>
              </p:nvSpPr>
              <p:spPr>
                <a:xfrm>
                  <a:off x="262933" y="2369210"/>
                  <a:ext cx="1285867" cy="400110"/>
                </a:xfrm>
                <a:prstGeom prst="rect">
                  <a:avLst/>
                </a:prstGeom>
                <a:noFill/>
              </p:spPr>
              <p:txBody>
                <a:bodyPr wrap="square">
                  <a:spAutoFit/>
                </a:bodyPr>
                <a:lstStyle/>
                <a:p>
                  <a:pPr algn="ctr"/>
                  <a:r>
                    <a:rPr lang="en-IN" sz="2000" dirty="0">
                      <a:latin typeface="Liberation Mono"/>
                    </a:rPr>
                    <a:t>emp</a:t>
                  </a:r>
                  <a:endParaRPr lang="en-IN" sz="2000" dirty="0"/>
                </a:p>
              </p:txBody>
            </p:sp>
            <p:sp>
              <p:nvSpPr>
                <p:cNvPr id="50" name="TextBox 49">
                  <a:extLst>
                    <a:ext uri="{FF2B5EF4-FFF2-40B4-BE49-F238E27FC236}">
                      <a16:creationId xmlns:a16="http://schemas.microsoft.com/office/drawing/2014/main" id="{2FC57E58-FCE2-4C22-8196-7AF62522279F}"/>
                    </a:ext>
                  </a:extLst>
                </p:cNvPr>
                <p:cNvSpPr txBox="1"/>
                <p:nvPr/>
              </p:nvSpPr>
              <p:spPr>
                <a:xfrm>
                  <a:off x="2285448" y="1672970"/>
                  <a:ext cx="2736304"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51" name="TextBox 50">
                  <a:extLst>
                    <a:ext uri="{FF2B5EF4-FFF2-40B4-BE49-F238E27FC236}">
                      <a16:creationId xmlns:a16="http://schemas.microsoft.com/office/drawing/2014/main" id="{C8455A71-10DD-4DBD-ADAF-7DEDC4478409}"/>
                    </a:ext>
                  </a:extLst>
                </p:cNvPr>
                <p:cNvSpPr txBox="1"/>
                <p:nvPr/>
              </p:nvSpPr>
              <p:spPr>
                <a:xfrm>
                  <a:off x="2285448" y="2229960"/>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.ename, identifier.job</a:t>
                  </a:r>
                  <a:endParaRPr lang="en-IN" sz="2000" dirty="0"/>
                </a:p>
              </p:txBody>
            </p:sp>
          </p:grpSp>
          <p:sp>
            <p:nvSpPr>
              <p:cNvPr id="25" name="Oval 24">
                <a:extLst>
                  <a:ext uri="{FF2B5EF4-FFF2-40B4-BE49-F238E27FC236}">
                    <a16:creationId xmlns:a16="http://schemas.microsoft.com/office/drawing/2014/main" id="{99B7DFED-8B65-404F-8F32-658E7DBD9924}"/>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TextBox 43">
                <a:extLst>
                  <a:ext uri="{FF2B5EF4-FFF2-40B4-BE49-F238E27FC236}">
                    <a16:creationId xmlns:a16="http://schemas.microsoft.com/office/drawing/2014/main" id="{5514895A-4966-491A-A1F7-A506E2972AB6}"/>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grpSp>
      <p:sp>
        <p:nvSpPr>
          <p:cNvPr id="61" name="Rectangle 60">
            <a:extLst>
              <a:ext uri="{FF2B5EF4-FFF2-40B4-BE49-F238E27FC236}">
                <a16:creationId xmlns:a16="http://schemas.microsoft.com/office/drawing/2014/main" id="{A0754C73-2F69-44A5-BD3C-C284BFC30F58}"/>
              </a:ext>
            </a:extLst>
          </p:cNvPr>
          <p:cNvSpPr/>
          <p:nvPr/>
        </p:nvSpPr>
        <p:spPr>
          <a:xfrm>
            <a:off x="191346" y="1268760"/>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524340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a:t>
            </a:r>
            <a:endParaRPr lang="en-IN" sz="3200" i="1" dirty="0">
              <a:solidFill>
                <a:srgbClr val="FF9900"/>
              </a:solidFill>
              <a:latin typeface="Arial" pitchFamily="34" charset="0"/>
              <a:cs typeface="Arial" pitchFamily="34" charset="0"/>
            </a:endParaRPr>
          </a:p>
        </p:txBody>
      </p:sp>
      <p:sp>
        <p:nvSpPr>
          <p:cNvPr id="6" name="Rectangle 5"/>
          <p:cNvSpPr/>
          <p:nvPr/>
        </p:nvSpPr>
        <p:spPr>
          <a:xfrm>
            <a:off x="193417" y="980728"/>
            <a:ext cx="11809310" cy="5866350"/>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rPr>
              <a:t>IS NULL </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latin typeface="Liberation Mono"/>
                <a:ea typeface="Times New Roman" panose="02020603050405020304" pitchFamily="18" charset="0"/>
              </a:rPr>
              <a:t>comm</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IS NOT NULL</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990055"/>
                </a:solidFill>
                <a:latin typeface="Liberation Mono"/>
              </a:rPr>
              <a:t>1</a:t>
            </a:r>
            <a:r>
              <a:rPr lang="en-IN" dirty="0">
                <a:latin typeface="Liberation Mono"/>
                <a:ea typeface="Times New Roman" panose="02020603050405020304" pitchFamily="18" charset="0"/>
              </a:rPr>
              <a:t> </a:t>
            </a:r>
            <a:r>
              <a:rPr lang="en-IN" dirty="0">
                <a:solidFill>
                  <a:schemeClr val="accent5">
                    <a:lumMod val="75000"/>
                  </a:schemeClr>
                </a:solidFill>
                <a:latin typeface="Liberation Mono"/>
              </a:rPr>
              <a:t>+</a:t>
            </a:r>
            <a:r>
              <a:rPr lang="en-IN" dirty="0">
                <a:latin typeface="Liberation Mono"/>
                <a:ea typeface="Times New Roman" panose="02020603050405020304" pitchFamily="18" charset="0"/>
              </a:rPr>
              <a:t> </a:t>
            </a:r>
            <a:r>
              <a:rPr lang="en-IN" dirty="0">
                <a:solidFill>
                  <a:srgbClr val="990055"/>
                </a:solidFill>
                <a:latin typeface="Liberation Mono"/>
              </a:rPr>
              <a:t>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chemeClr val="accent4">
                    <a:lumMod val="50000"/>
                  </a:schemeClr>
                </a:solidFill>
                <a:latin typeface="Liberation Mono"/>
              </a:rPr>
              <a:t>True</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sal </a:t>
            </a:r>
            <a:r>
              <a:rPr lang="en-US" dirty="0">
                <a:solidFill>
                  <a:srgbClr val="0077AA"/>
                </a:solidFill>
                <a:latin typeface="Liberation Mono"/>
                <a:cs typeface="Times New Roman" panose="02020603050405020304" pitchFamily="18" charset="0"/>
              </a:rPr>
              <a:t>FROM</a:t>
            </a:r>
            <a:r>
              <a:rPr lang="en-US" dirty="0">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latin typeface="Liberation Mono"/>
                <a:ea typeface="Times New Roman" panose="02020603050405020304" pitchFamily="18" charset="0"/>
              </a:rPr>
              <a:t> -sal;</a:t>
            </a:r>
            <a:endParaRPr lang="en-IN" dirty="0">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latin typeface="Liberation Mono"/>
                <a:cs typeface="Arial" panose="020B0604020202020204" pitchFamily="34" charset="0"/>
              </a:rPr>
              <a:t>ename, </a:t>
            </a:r>
            <a:r>
              <a:rPr lang="en-IN" dirty="0">
                <a:solidFill>
                  <a:srgbClr val="DD4A68"/>
                </a:solidFill>
                <a:latin typeface="Liberation Mono"/>
              </a:rPr>
              <a:t>LENGTH</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ename</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0077AA"/>
                </a:solidFill>
                <a:latin typeface="Liberation Mono"/>
                <a:ea typeface="Times New Roman" panose="02020603050405020304" pitchFamily="18" charset="0"/>
                <a:cs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ename</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cs typeface="Times New Roman" panose="02020603050405020304" pitchFamily="18" charset="0"/>
              </a:rPr>
              <a:t>DESC</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669900"/>
                </a:solidFill>
                <a:latin typeface="Liberation Mono"/>
              </a:rPr>
              <a:t>'</a:t>
            </a:r>
            <a:r>
              <a:rPr lang="en-IN" dirty="0">
                <a:solidFill>
                  <a:srgbClr val="669900"/>
                </a:solidFill>
                <a:latin typeface="Liberation Mono"/>
              </a:rPr>
              <a:t>manager'</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990055"/>
                </a:solidFill>
                <a:latin typeface="Liberation Mono"/>
              </a:rPr>
              <a:t>3</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US" dirty="0">
                <a:solidFill>
                  <a:srgbClr val="DD4A68"/>
                </a:solidFill>
                <a:latin typeface="Liberation Mono"/>
              </a:rPr>
              <a:t>IF</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chemeClr val="accent5">
                    <a:lumMod val="7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'salesman', </a:t>
            </a:r>
            <a:r>
              <a:rPr lang="en-IN" dirty="0">
                <a:solidFill>
                  <a:srgbClr val="990055"/>
                </a:solidFill>
                <a:latin typeface="Liberation Mono"/>
              </a:rPr>
              <a:t>2</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ea typeface="Times New Roman" panose="02020603050405020304" pitchFamily="18" charset="0"/>
              </a:rPr>
              <a:t> </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IN"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DD4A68"/>
                </a:solidFill>
                <a:latin typeface="Liberation Mono"/>
              </a:rPr>
              <a:t>FIELD</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'manager'</a:t>
            </a:r>
            <a:r>
              <a:rPr lang="en-US" dirty="0">
                <a:latin typeface="Liberation Mono"/>
                <a:ea typeface="Times New Roman" panose="02020603050405020304" pitchFamily="18" charset="0"/>
                <a:cs typeface="Times New Roman" panose="02020603050405020304" pitchFamily="18" charset="0"/>
              </a:rPr>
              <a:t>,</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endParaRPr lang="en-US" dirty="0">
              <a:solidFill>
                <a:srgbClr val="DD4A68"/>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IN" dirty="0">
                <a:solidFill>
                  <a:srgbClr val="DD4A68"/>
                </a:solidFill>
                <a:latin typeface="Liberation Mono"/>
              </a:rPr>
              <a:t>ISNULL</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comm</a:t>
            </a:r>
            <a:r>
              <a:rPr lang="en-IN" dirty="0">
                <a:solidFill>
                  <a:schemeClr val="bg1">
                    <a:lumMod val="65000"/>
                  </a:schemeClr>
                </a:solidFill>
                <a:latin typeface="Liberation Mono"/>
                <a:ea typeface="Times New Roman" panose="02020603050405020304" pitchFamily="18" charset="0"/>
              </a:rPr>
              <a:t>)</a:t>
            </a:r>
            <a:r>
              <a:rPr lang="en-IN" dirty="0">
                <a:latin typeface="Liberation Mono"/>
              </a:rPr>
              <a:t>,</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comm ;</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`e`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endParaRPr lang="en-IN" dirty="0">
              <a:solidFill>
                <a:schemeClr val="tx1">
                  <a:lumMod val="85000"/>
                  <a:lumOff val="1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ename </a:t>
            </a:r>
            <a:r>
              <a:rPr lang="en-IN" dirty="0">
                <a:latin typeface="Liberation Mono"/>
                <a:ea typeface="Times New Roman" panose="02020603050405020304" pitchFamily="18" charset="0"/>
              </a:rPr>
              <a:t>'e'</a:t>
            </a:r>
            <a:r>
              <a:rPr lang="en-IN" dirty="0">
                <a:solidFill>
                  <a:srgbClr val="000000"/>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FROM</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ea typeface="Times New Roman" panose="02020603050405020304" pitchFamily="18" charset="0"/>
              </a:rPr>
              <a:t>emp</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ORDER BY </a:t>
            </a:r>
            <a:r>
              <a:rPr lang="en-IN" dirty="0">
                <a:solidFill>
                  <a:schemeClr val="tx1">
                    <a:lumMod val="85000"/>
                    <a:lumOff val="15000"/>
                  </a:schemeClr>
                </a:solidFill>
                <a:latin typeface="Liberation Mono"/>
                <a:ea typeface="Times New Roman" panose="02020603050405020304" pitchFamily="18" charset="0"/>
              </a:rPr>
              <a:t>'e'</a:t>
            </a:r>
            <a:r>
              <a:rPr lang="en-IN" dirty="0">
                <a:latin typeface="Liberation Mono"/>
                <a:ea typeface="Times New Roman" panose="02020603050405020304" pitchFamily="18" charset="0"/>
              </a:rPr>
              <a:t> ;</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A67F59"/>
                </a:solidFill>
                <a:latin typeface="Liberation Mono"/>
              </a:rPr>
              <a:t>*</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FROM</a:t>
            </a:r>
            <a:r>
              <a:rPr lang="en-US" dirty="0">
                <a:solidFill>
                  <a:schemeClr val="tx1">
                    <a:lumMod val="85000"/>
                    <a:lumOff val="15000"/>
                  </a:schemeClr>
                </a:solidFill>
                <a:latin typeface="Liberation Mono"/>
                <a:ea typeface="Times New Roman" panose="02020603050405020304" pitchFamily="18" charset="0"/>
              </a:rPr>
              <a:t> emp </a:t>
            </a:r>
            <a:r>
              <a:rPr lang="en-US" dirty="0">
                <a:solidFill>
                  <a:srgbClr val="0077AA"/>
                </a:solidFill>
                <a:latin typeface="Liberation Mono"/>
                <a:cs typeface="Times New Roman" panose="02020603050405020304" pitchFamily="18" charset="0"/>
              </a:rPr>
              <a:t>ORDER</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0077AA"/>
                </a:solidFill>
                <a:latin typeface="Liberation Mono"/>
                <a:cs typeface="Times New Roman" panose="02020603050405020304" pitchFamily="18" charset="0"/>
              </a:rPr>
              <a:t>BY</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CASE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WHEN</a:t>
            </a:r>
            <a:r>
              <a:rPr lang="en-US" dirty="0">
                <a:solidFill>
                  <a:schemeClr val="tx1">
                    <a:lumMod val="85000"/>
                    <a:lumOff val="15000"/>
                  </a:schemeClr>
                </a:solidFill>
                <a:latin typeface="Liberation Mono"/>
                <a:ea typeface="Times New Roman" panose="02020603050405020304" pitchFamily="18" charset="0"/>
              </a:rPr>
              <a:t> ename=</a:t>
            </a:r>
            <a:r>
              <a:rPr lang="en-US" dirty="0">
                <a:solidFill>
                  <a:srgbClr val="669900"/>
                </a:solidFill>
                <a:latin typeface="Liberation Mono"/>
              </a:rPr>
              <a:t>'sharmin'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THEN</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0</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ELSE</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990055"/>
                </a:solidFill>
                <a:latin typeface="Liberation Mono"/>
              </a:rPr>
              <a:t>1</a:t>
            </a:r>
            <a:r>
              <a:rPr lang="en-US" dirty="0">
                <a:solidFill>
                  <a:schemeClr val="tx1">
                    <a:lumMod val="85000"/>
                    <a:lumOff val="15000"/>
                  </a:schemeClr>
                </a:solidFill>
                <a:latin typeface="Liberation Mono"/>
                <a:ea typeface="Times New Roman" panose="02020603050405020304" pitchFamily="18" charset="0"/>
              </a:rPr>
              <a:t> </a:t>
            </a:r>
            <a:r>
              <a:rPr lang="en-US" dirty="0">
                <a:solidFill>
                  <a:srgbClr val="DD4A68"/>
                </a:solidFill>
                <a:latin typeface="Liberation Mono"/>
              </a:rPr>
              <a:t>END</a:t>
            </a:r>
            <a:r>
              <a:rPr lang="en-US" dirty="0">
                <a:solidFill>
                  <a:schemeClr val="tx1">
                    <a:lumMod val="85000"/>
                    <a:lumOff val="15000"/>
                  </a:schemeClr>
                </a:solidFill>
                <a:latin typeface="Liberation Mono"/>
                <a:ea typeface="Times New Roman" panose="02020603050405020304" pitchFamily="18" charset="0"/>
              </a:rPr>
              <a:t>, ename;</a:t>
            </a:r>
            <a:endParaRPr lang="en-IN" dirty="0">
              <a:solidFill>
                <a:schemeClr val="tx1">
                  <a:lumMod val="85000"/>
                  <a:lumOff val="15000"/>
                </a:schemeClr>
              </a:solidFill>
              <a:latin typeface="Liberation Mono"/>
              <a:ea typeface="Times New Roman" panose="02020603050405020304" pitchFamily="18" charset="0"/>
            </a:endParaRPr>
          </a:p>
        </p:txBody>
      </p:sp>
      <p:sp>
        <p:nvSpPr>
          <p:cNvPr id="8" name="Rectangle 7">
            <a:extLst>
              <a:ext uri="{FF2B5EF4-FFF2-40B4-BE49-F238E27FC236}">
                <a16:creationId xmlns:a16="http://schemas.microsoft.com/office/drawing/2014/main" id="{BF1557B7-1BAB-4F9E-90BB-2E5F28D5346D}"/>
              </a:ext>
            </a:extLst>
          </p:cNvPr>
          <p:cNvSpPr/>
          <p:nvPr/>
        </p:nvSpPr>
        <p:spPr>
          <a:xfrm>
            <a:off x="191346" y="12771"/>
            <a:ext cx="1032368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p>
          <a:p>
            <a:pPr>
              <a:lnSpc>
                <a:spcPct val="150000"/>
              </a:lnSpc>
            </a:pPr>
            <a:r>
              <a:rPr lang="en-US" sz="2000" dirty="0">
                <a:solidFill>
                  <a:srgbClr val="0077AA"/>
                </a:solidFill>
                <a:latin typeface="Liberation Mono"/>
              </a:rPr>
              <a:t>    [ORDER BY {</a:t>
            </a:r>
            <a:r>
              <a:rPr lang="en-US" sz="2000" b="1" i="1" dirty="0">
                <a:solidFill>
                  <a:srgbClr val="0077AA"/>
                </a:solidFill>
                <a:latin typeface="Liberation Mono"/>
              </a:rPr>
              <a:t>A</a:t>
            </a:r>
            <a:r>
              <a:rPr lang="en-US" sz="2000" baseline="-25000" dirty="0">
                <a:solidFill>
                  <a:srgbClr val="0077AA"/>
                </a:solidFill>
                <a:latin typeface="Liberation Mono"/>
              </a:rPr>
              <a:t>1</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2</a:t>
            </a:r>
            <a:r>
              <a:rPr lang="en-IN" sz="2000" dirty="0">
                <a:solidFill>
                  <a:srgbClr val="000000"/>
                </a:solidFill>
                <a:latin typeface="Liberation Mono"/>
              </a:rPr>
              <a:t>,</a:t>
            </a:r>
            <a:r>
              <a:rPr lang="en-US" sz="2000" dirty="0">
                <a:solidFill>
                  <a:srgbClr val="0077AA"/>
                </a:solidFill>
                <a:latin typeface="Liberation Mono"/>
              </a:rPr>
              <a:t> </a:t>
            </a:r>
            <a:r>
              <a:rPr lang="en-US" sz="2000" b="1" i="1" dirty="0">
                <a:solidFill>
                  <a:srgbClr val="0077AA"/>
                </a:solidFill>
                <a:latin typeface="Liberation Mono"/>
              </a:rPr>
              <a:t>A</a:t>
            </a:r>
            <a:r>
              <a:rPr lang="en-US" sz="2000" baseline="-25000" dirty="0">
                <a:solidFill>
                  <a:srgbClr val="0077AA"/>
                </a:solidFill>
                <a:latin typeface="Liberation Mono"/>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0000"/>
                </a:solidFill>
                <a:latin typeface="Liberation Mono"/>
              </a:rPr>
              <a:t>|</a:t>
            </a:r>
            <a:r>
              <a:rPr lang="en-US" sz="2000" dirty="0">
                <a:solidFill>
                  <a:srgbClr val="0077AA"/>
                </a:solidFill>
                <a:latin typeface="Liberation Mono"/>
              </a:rPr>
              <a:t> expr </a:t>
            </a:r>
            <a:r>
              <a:rPr lang="en-US" sz="2000" dirty="0">
                <a:solidFill>
                  <a:srgbClr val="000000"/>
                </a:solidFill>
                <a:latin typeface="Liberation Mono"/>
              </a:rPr>
              <a:t>|</a:t>
            </a:r>
            <a:r>
              <a:rPr lang="en-US" sz="2000" dirty="0">
                <a:solidFill>
                  <a:srgbClr val="0077AA"/>
                </a:solidFill>
                <a:latin typeface="Liberation Mono"/>
              </a:rPr>
              <a:t> position}  [ASC </a:t>
            </a:r>
            <a:r>
              <a:rPr lang="en-US" sz="2000" dirty="0">
                <a:solidFill>
                  <a:srgbClr val="000000"/>
                </a:solidFill>
                <a:latin typeface="Liberation Mono"/>
              </a:rPr>
              <a:t>|</a:t>
            </a:r>
            <a:r>
              <a:rPr lang="en-US" sz="2000" dirty="0">
                <a:solidFill>
                  <a:srgbClr val="0077AA"/>
                </a:solidFill>
                <a:latin typeface="Liberation Mono"/>
              </a:rPr>
              <a:t> DESC]</a:t>
            </a:r>
            <a:r>
              <a:rPr lang="en-IN" sz="2000" dirty="0">
                <a:solidFill>
                  <a:srgbClr val="000000"/>
                </a:solidFill>
                <a:latin typeface="Liberation Mono"/>
              </a:rPr>
              <a:t> , </a:t>
            </a:r>
            <a:r>
              <a:rPr lang="en-IN" sz="2000" dirty="0">
                <a:solidFill>
                  <a:schemeClr val="bg1">
                    <a:lumMod val="50000"/>
                  </a:schemeClr>
                </a:solidFill>
                <a:latin typeface="Liberation Mono"/>
              </a:rPr>
              <a:t>. . .</a:t>
            </a:r>
            <a:r>
              <a:rPr lang="en-US" sz="2000" dirty="0">
                <a:solidFill>
                  <a:srgbClr val="0077AA"/>
                </a:solidFill>
                <a:latin typeface="Liberation Mono"/>
              </a:rPr>
              <a:t> ]</a:t>
            </a:r>
          </a:p>
        </p:txBody>
      </p:sp>
    </p:spTree>
    <p:extLst>
      <p:ext uri="{BB962C8B-B14F-4D97-AF65-F5344CB8AC3E}">
        <p14:creationId xmlns:p14="http://schemas.microsoft.com/office/powerpoint/2010/main" val="35118906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13285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335361" y="3721230"/>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Note:</a:t>
            </a:r>
          </a:p>
          <a:p>
            <a:pPr>
              <a:lnSpc>
                <a:spcPct val="107000"/>
              </a:lnSpc>
            </a:pPr>
            <a:endParaRPr lang="en-IN" sz="400" b="1"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b="1" dirty="0">
                <a:latin typeface="Arial" panose="020B0604020202020204" pitchFamily="34" charset="0"/>
                <a:ea typeface="Calibri" panose="020F0502020204030204" pitchFamily="34" charset="0"/>
                <a:cs typeface="Arial" panose="020B0604020202020204" pitchFamily="34" charset="0"/>
              </a:rPr>
              <a:t>Expressions in WHERE clause can use.</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Arithmetic</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Comparison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Logical</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335361" y="116633"/>
            <a:ext cx="6336703" cy="2012026"/>
          </a:xfrm>
          <a:prstGeom prst="rect">
            <a:avLst/>
          </a:prstGeom>
          <a:solidFill>
            <a:schemeClr val="bg1"/>
          </a:solidFill>
        </p:spPr>
        <p:txBody>
          <a:bodyPr wrap="square">
            <a:spAutoFit/>
          </a:bodyPr>
          <a:lstStyle/>
          <a:p>
            <a:pPr>
              <a:lnSpc>
                <a:spcPct val="107000"/>
              </a:lnSpc>
            </a:pPr>
            <a:r>
              <a:rPr lang="en-IN" sz="2200" dirty="0">
                <a:solidFill>
                  <a:srgbClr val="FF0000"/>
                </a:solidFill>
                <a:latin typeface="Arial" panose="020B0604020202020204" pitchFamily="34" charset="0"/>
                <a:cs typeface="Arial" panose="020B0604020202020204" pitchFamily="34" charset="0"/>
              </a:rPr>
              <a:t>Remember:</a:t>
            </a:r>
          </a:p>
          <a:p>
            <a:pPr>
              <a:lnSpc>
                <a:spcPct val="107000"/>
              </a:lnSpc>
            </a:pPr>
            <a:endParaRPr lang="en-IN" sz="400" dirty="0">
              <a:latin typeface="Arial" panose="020B0604020202020204" pitchFamily="34" charset="0"/>
              <a:ea typeface="Calibri" panose="020F0502020204030204" pitchFamily="34" charset="0"/>
              <a:cs typeface="Arial" panose="020B0604020202020204" pitchFamily="34" charset="0"/>
            </a:endParaRPr>
          </a:p>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using…</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endParaRPr lang="en-IN" dirty="0">
              <a:solidFill>
                <a:schemeClr val="bg1">
                  <a:lumMod val="65000"/>
                </a:schemeClr>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calls (PRE-DEFINED / UDF)</a:t>
            </a:r>
          </a:p>
        </p:txBody>
      </p:sp>
      <p:sp>
        <p:nvSpPr>
          <p:cNvPr id="5" name="Rectangle 4"/>
          <p:cNvSpPr/>
          <p:nvPr/>
        </p:nvSpPr>
        <p:spPr>
          <a:xfrm>
            <a:off x="335360" y="2911624"/>
            <a:ext cx="11449272"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Verdana" panose="020B0604030504040204" pitchFamily="34" charset="0"/>
                <a:cs typeface="Segoe UI Light" panose="020B0502040204020203" pitchFamily="34" charset="0"/>
              </a:rPr>
              <a:t>The WHERE Clause is used when you want to retrieve specific information from a table excluding other irrelevant data.</a:t>
            </a:r>
          </a:p>
        </p:txBody>
      </p:sp>
      <p:sp>
        <p:nvSpPr>
          <p:cNvPr id="7" name="TextBox 6">
            <a:extLst>
              <a:ext uri="{FF2B5EF4-FFF2-40B4-BE49-F238E27FC236}">
                <a16:creationId xmlns:a16="http://schemas.microsoft.com/office/drawing/2014/main" id="{DD849229-9677-46DB-94CA-104ED5D819EA}"/>
              </a:ext>
            </a:extLst>
          </p:cNvPr>
          <p:cNvSpPr txBox="1"/>
          <p:nvPr/>
        </p:nvSpPr>
        <p:spPr>
          <a:xfrm>
            <a:off x="7392144" y="120690"/>
            <a:ext cx="4799856" cy="738664"/>
          </a:xfrm>
          <a:prstGeom prst="rect">
            <a:avLst/>
          </a:prstGeom>
          <a:solidFill>
            <a:schemeClr val="accent3">
              <a:lumMod val="20000"/>
              <a:lumOff val="80000"/>
            </a:schemeClr>
          </a:solidFill>
        </p:spPr>
        <p:txBody>
          <a:bodyPr wrap="square">
            <a:spAutoFit/>
          </a:bodyPr>
          <a:lstStyle/>
          <a:p>
            <a:pPr marL="285750" indent="-285750">
              <a:buFont typeface="Palatino Linotype" panose="02040502050505030304" pitchFamily="18" charset="0"/>
              <a:buChar char="*"/>
            </a:pPr>
            <a:r>
              <a:rPr lang="en-US" dirty="0">
                <a:latin typeface="Palatino Linotype" panose="02040502050505030304" pitchFamily="18" charset="0"/>
                <a:cs typeface="Arial" panose="020B0604020202020204" pitchFamily="34" charset="0"/>
              </a:rPr>
              <a:t>In SQL, a logical expression is often called a </a:t>
            </a:r>
            <a:r>
              <a:rPr lang="en-US" sz="2400" i="1" dirty="0">
                <a:solidFill>
                  <a:srgbClr val="7E007E"/>
                </a:solidFill>
                <a:latin typeface="Palatino Linotype" panose="02040502050505030304" pitchFamily="18" charset="0"/>
                <a:cs typeface="Arial" panose="020B0604020202020204" pitchFamily="34" charset="0"/>
              </a:rPr>
              <a:t>predicate</a:t>
            </a:r>
            <a:r>
              <a:rPr lang="en-US" dirty="0">
                <a:latin typeface="Palatino Linotype" panose="02040502050505030304" pitchFamily="18" charset="0"/>
                <a:cs typeface="Arial" panose="020B0604020202020204" pitchFamily="34" charset="0"/>
              </a:rPr>
              <a:t>.</a:t>
            </a:r>
            <a:endParaRPr lang="en-IN" dirty="0">
              <a:latin typeface="Palatino Linotype" panose="02040502050505030304" pitchFamily="18" charset="0"/>
              <a:cs typeface="Arial" panose="020B0604020202020204" pitchFamily="34" charset="0"/>
            </a:endParaRPr>
          </a:p>
        </p:txBody>
      </p:sp>
      <p:sp>
        <p:nvSpPr>
          <p:cNvPr id="8" name="TextBox 7">
            <a:extLst>
              <a:ext uri="{FF2B5EF4-FFF2-40B4-BE49-F238E27FC236}">
                <a16:creationId xmlns:a16="http://schemas.microsoft.com/office/drawing/2014/main" id="{6F67562F-CDBB-409C-A9BB-F33246282F48}"/>
              </a:ext>
            </a:extLst>
          </p:cNvPr>
          <p:cNvSpPr txBox="1"/>
          <p:nvPr/>
        </p:nvSpPr>
        <p:spPr>
          <a:xfrm>
            <a:off x="335360" y="5805264"/>
            <a:ext cx="11375999" cy="769441"/>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algn="l"/>
            <a:endParaRPr lang="en-US" sz="400" b="0" i="0" u="none" strike="noStrike" baseline="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u="none" strike="noStrike" baseline="0" dirty="0">
                <a:latin typeface="Arial" panose="020B0604020202020204" pitchFamily="34" charset="0"/>
                <a:cs typeface="Arial" panose="020B0604020202020204" pitchFamily="34" charset="0"/>
              </a:rPr>
              <a:t>All comparisons return FALSE when either argument is NULL, so no rows </a:t>
            </a:r>
            <a:r>
              <a:rPr lang="en-IN" b="0" i="0" u="none" strike="noStrike" baseline="0" dirty="0">
                <a:latin typeface="Arial" panose="020B0604020202020204" pitchFamily="34" charset="0"/>
                <a:cs typeface="Arial" panose="020B0604020202020204" pitchFamily="34" charset="0"/>
              </a:rPr>
              <a:t>are ever selected.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0980906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b</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memory engine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90F3F62D-4DCA-478D-A65A-34FA1D0488CD}"/>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memory;</a:t>
            </a:r>
          </a:p>
        </p:txBody>
      </p:sp>
      <p:sp>
        <p:nvSpPr>
          <p:cNvPr id="9" name="TextBox 8">
            <a:extLst>
              <a:ext uri="{FF2B5EF4-FFF2-40B4-BE49-F238E27FC236}">
                <a16:creationId xmlns:a16="http://schemas.microsoft.com/office/drawing/2014/main" id="{A3121744-74F9-4F8A-881D-2AFB67498824}"/>
              </a:ext>
            </a:extLst>
          </p:cNvPr>
          <p:cNvSpPr txBox="1"/>
          <p:nvPr/>
        </p:nvSpPr>
        <p:spPr>
          <a:xfrm>
            <a:off x="479376" y="1329730"/>
            <a:ext cx="11233248" cy="4296689"/>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MEMORY </a:t>
            </a:r>
            <a:r>
              <a:rPr lang="en-US" sz="2000" b="0" i="0" dirty="0">
                <a:solidFill>
                  <a:srgbClr val="555555"/>
                </a:solidFill>
                <a:effectLst/>
                <a:latin typeface="Liberation Mono"/>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is stored and rows will be removed, after </a:t>
            </a:r>
            <a:r>
              <a:rPr lang="en-US" sz="2000" dirty="0">
                <a:solidFill>
                  <a:schemeClr val="bg2">
                    <a:lumMod val="25000"/>
                  </a:schemeClr>
                </a:solidFill>
                <a:latin typeface="Liberation Mono"/>
              </a:rPr>
              <a:t>re-starting mysql server (MySQL80) from Services.</a:t>
            </a:r>
          </a:p>
          <a:p>
            <a:pPr marL="342900" indent="-342900" algn="just">
              <a:buFont typeface="Arial" panose="020B0604020202020204" pitchFamily="34" charset="0"/>
              <a:buChar char="•"/>
            </a:pPr>
            <a:r>
              <a:rPr lang="en-US" sz="2000" dirty="0">
                <a:solidFill>
                  <a:schemeClr val="bg2">
                    <a:lumMod val="25000"/>
                  </a:schemeClr>
                </a:solidFill>
                <a:latin typeface="Liberation Mono"/>
              </a:rPr>
              <a:t>Provides in-memory tables, formerly known as HEAP.</a:t>
            </a:r>
          </a:p>
          <a:p>
            <a:pPr marL="342900" indent="-342900" algn="just">
              <a:buFont typeface="Arial" panose="020B0604020202020204" pitchFamily="34" charset="0"/>
              <a:buChar char="•"/>
            </a:pPr>
            <a:r>
              <a:rPr lang="en-US" sz="2000" dirty="0">
                <a:solidFill>
                  <a:schemeClr val="bg2">
                    <a:lumMod val="25000"/>
                  </a:schemeClr>
                </a:solidFill>
                <a:latin typeface="Liberation Mono"/>
              </a:rPr>
              <a:t>It sores all data in RAM for faster access than storing data on disks.</a:t>
            </a:r>
          </a:p>
          <a:p>
            <a:pPr marL="342900" indent="-342900" algn="just">
              <a:buFont typeface="Arial" panose="020B0604020202020204" pitchFamily="34" charset="0"/>
              <a:buChar char="•"/>
            </a:pPr>
            <a:r>
              <a:rPr lang="en-US" sz="2000" dirty="0">
                <a:solidFill>
                  <a:schemeClr val="bg2">
                    <a:lumMod val="25000"/>
                  </a:schemeClr>
                </a:solidFill>
                <a:latin typeface="Liberation Mono"/>
              </a:rPr>
              <a:t>Operations involving non-critical data such as session management or caching.</a:t>
            </a:r>
          </a:p>
          <a:p>
            <a:pPr marL="342900" indent="-342900" algn="just">
              <a:buFont typeface="Arial" panose="020B0604020202020204" pitchFamily="34" charset="0"/>
              <a:buChar char="•"/>
            </a:pPr>
            <a:endParaRPr lang="en-US" sz="2000" dirty="0">
              <a:solidFill>
                <a:schemeClr val="bg2">
                  <a:lumMod val="25000"/>
                </a:schemeClr>
              </a:solidFill>
              <a:latin typeface="Liberation Mono"/>
            </a:endParaRPr>
          </a:p>
          <a:p>
            <a:pPr algn="just"/>
            <a:endParaRPr lang="en-IN" sz="800" dirty="0">
              <a:solidFill>
                <a:srgbClr val="4BACC6"/>
              </a:solidFill>
              <a:latin typeface="Liberation Mono"/>
            </a:endParaRPr>
          </a:p>
          <a:p>
            <a:pPr algn="just">
              <a:lnSpc>
                <a:spcPct val="150000"/>
              </a:lnSpc>
            </a:pPr>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solidFill>
                  <a:srgbClr val="000000"/>
                </a:solidFill>
                <a:effectLst/>
                <a:latin typeface="Liberation Mono"/>
              </a:rPr>
              <a:t> </a:t>
            </a:r>
            <a:r>
              <a:rPr lang="en-US" b="0" i="0" dirty="0">
                <a:solidFill>
                  <a:srgbClr val="C00000"/>
                </a:solidFill>
                <a:effectLst/>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MEMORY</a:t>
            </a:r>
            <a:r>
              <a:rPr lang="en-US" b="0" i="0" dirty="0">
                <a:effectLst/>
                <a:latin typeface="Liberation Mono"/>
              </a:rPr>
              <a:t>;</a:t>
            </a:r>
            <a:r>
              <a:rPr lang="en-US" b="0" i="0" dirty="0">
                <a:solidFill>
                  <a:srgbClr val="999999"/>
                </a:solidFill>
                <a:effectLst/>
                <a:latin typeface="Liberation Mono"/>
              </a:rPr>
              <a:t> </a:t>
            </a:r>
          </a:p>
          <a:p>
            <a:pPr marL="285750" indent="-285750" algn="just">
              <a:lnSpc>
                <a:spcPct val="150000"/>
              </a:lnSpc>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solidFill>
                  <a:srgbClr val="999999"/>
                </a:solidFill>
                <a:latin typeface="Liberation Mono"/>
              </a:rPr>
              <a:t>)</a:t>
            </a:r>
            <a:r>
              <a:rPr lang="en-IN" dirty="0">
                <a:latin typeface="Liberation Mono"/>
              </a:rPr>
              <a:t>;</a:t>
            </a:r>
          </a:p>
          <a:p>
            <a:pPr marL="285750" indent="-285750" algn="just">
              <a:lnSpc>
                <a:spcPct val="150000"/>
              </a:lnSpc>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algn="just">
              <a:lnSpc>
                <a:spcPct val="150000"/>
              </a:lnSpc>
            </a:pPr>
            <a:r>
              <a:rPr lang="en-US" b="0" i="0" dirty="0">
                <a:solidFill>
                  <a:srgbClr val="00B050"/>
                </a:solidFill>
                <a:effectLst/>
                <a:latin typeface="Liberation Mono"/>
              </a:rPr>
              <a:t>      </a:t>
            </a:r>
            <a:r>
              <a:rPr lang="en-US" sz="2400" dirty="0">
                <a:solidFill>
                  <a:srgbClr val="669900"/>
                </a:solidFill>
                <a:latin typeface="Liberation Mono"/>
              </a:rPr>
              <a:t>re-start mysql server.</a:t>
            </a:r>
            <a:endParaRPr lang="en-IN" sz="2400" dirty="0">
              <a:solidFill>
                <a:srgbClr val="669900"/>
              </a:solidFill>
              <a:latin typeface="Liberation Mono"/>
            </a:endParaRPr>
          </a:p>
          <a:p>
            <a:pPr marL="285750" indent="-285750" algn="just">
              <a:lnSpc>
                <a:spcPct val="150000"/>
              </a:lnSpc>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Tree>
    <p:extLst>
      <p:ext uri="{BB962C8B-B14F-4D97-AF65-F5344CB8AC3E}">
        <p14:creationId xmlns:p14="http://schemas.microsoft.com/office/powerpoint/2010/main" val="51554496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365085"/>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p:txBody>
      </p:sp>
      <p:sp>
        <p:nvSpPr>
          <p:cNvPr id="11" name="Rectangle 10">
            <a:extLst>
              <a:ext uri="{FF2B5EF4-FFF2-40B4-BE49-F238E27FC236}">
                <a16:creationId xmlns:a16="http://schemas.microsoft.com/office/drawing/2014/main" id="{6C3089C9-2EAC-4779-AA10-6771B698E70D}"/>
              </a:ext>
            </a:extLst>
          </p:cNvPr>
          <p:cNvSpPr/>
          <p:nvPr/>
        </p:nvSpPr>
        <p:spPr>
          <a:xfrm>
            <a:off x="407368" y="2060848"/>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202415"/>
            <a:ext cx="5976664" cy="969496"/>
          </a:xfrm>
          <a:prstGeom prst="rect">
            <a:avLst/>
          </a:prstGeom>
          <a:noFill/>
        </p:spPr>
        <p:txBody>
          <a:bodyPr wrap="square">
            <a:spAutoFit/>
          </a:bodyPr>
          <a:lstStyle/>
          <a:p>
            <a:pPr marL="457200" indent="-457200">
              <a:buFont typeface="+mj-lt"/>
              <a:buAutoNum type="arabicPeriod" startAt="2"/>
            </a:pPr>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&lt;=&gt; </a:t>
            </a:r>
            <a:r>
              <a:rPr lang="en-IN" sz="2200" b="0" i="0" dirty="0">
                <a:solidFill>
                  <a:schemeClr val="bg1">
                    <a:lumMod val="65000"/>
                  </a:schemeClr>
                </a:solidFill>
                <a:effectLst/>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D1B4EBBE-E266-4A83-B7FA-9B173F3C100F}"/>
              </a:ext>
            </a:extLst>
          </p:cNvPr>
          <p:cNvSpPr txBox="1"/>
          <p:nvPr/>
        </p:nvSpPr>
        <p:spPr>
          <a:xfrm>
            <a:off x="5866683" y="1196752"/>
            <a:ext cx="4933875" cy="830997"/>
          </a:xfrm>
          <a:prstGeom prst="rect">
            <a:avLst/>
          </a:prstGeom>
          <a:noFill/>
        </p:spPr>
        <p:txBody>
          <a:bodyPr wrap="square">
            <a:spAutoFit/>
          </a:bodyPr>
          <a:lstStyle/>
          <a:p>
            <a:pPr marL="450850" indent="-450850">
              <a:buFont typeface="+mj-lt"/>
              <a:buAutoNum type="arabicPeriod" startAt="5"/>
            </a:pPr>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&amp;&amp;</a:t>
            </a:r>
            <a:r>
              <a:rPr lang="en-IN" sz="2200" b="0" i="0" dirty="0">
                <a:solidFill>
                  <a:srgbClr val="000000"/>
                </a:solidFill>
                <a:effectLst/>
                <a:latin typeface="Liberation Mono"/>
              </a:rPr>
              <a:t> } </a:t>
            </a:r>
            <a:r>
              <a:rPr lang="en-IN" sz="2200" b="0" i="0" dirty="0">
                <a:solidFill>
                  <a:schemeClr val="bg1">
                    <a:lumMod val="65000"/>
                  </a:schemeClr>
                </a:solidFill>
                <a:effectLst/>
                <a:latin typeface="Liberation Mono"/>
              </a:rPr>
              <a:t>| </a:t>
            </a:r>
            <a:r>
              <a:rPr lang="en-IN" sz="2200" b="0" i="0" dirty="0">
                <a:effectLst/>
                <a:latin typeface="Liberation Mono"/>
              </a:rPr>
              <a:t>{</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b="0" i="0" dirty="0">
                <a:solidFill>
                  <a:srgbClr val="A67F59"/>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9" name="Rectangle 8">
            <a:extLst>
              <a:ext uri="{FF2B5EF4-FFF2-40B4-BE49-F238E27FC236}">
                <a16:creationId xmlns:a16="http://schemas.microsoft.com/office/drawing/2014/main" id="{8CE928B2-CC82-4905-89B0-168119B134B8}"/>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2" name="TextBox 11">
            <a:extLst>
              <a:ext uri="{FF2B5EF4-FFF2-40B4-BE49-F238E27FC236}">
                <a16:creationId xmlns:a16="http://schemas.microsoft.com/office/drawing/2014/main" id="{42BD7AD7-2232-4C95-B376-67CE7D3A67B5}"/>
              </a:ext>
            </a:extLst>
          </p:cNvPr>
          <p:cNvSpPr txBox="1"/>
          <p:nvPr/>
        </p:nvSpPr>
        <p:spPr>
          <a:xfrm>
            <a:off x="6744072" y="6167045"/>
            <a:ext cx="532859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252911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596804"/>
            <a:ext cx="11521280" cy="2000548"/>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33426059"/>
              </p:ext>
            </p:extLst>
          </p:nvPr>
        </p:nvGraphicFramePr>
        <p:xfrm>
          <a:off x="335360" y="1727517"/>
          <a:ext cx="11377264" cy="259588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&amp;&amp;</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a:t>
                      </a:r>
                    </a:p>
                  </a:txBody>
                  <a:tcPr anchor="ctr"/>
                </a:tc>
                <a:extLst>
                  <a:ext uri="{0D108BD9-81ED-4DB2-BD59-A6C34878D82A}">
                    <a16:rowId xmlns:a16="http://schemas.microsoft.com/office/drawing/2014/main" val="10003"/>
                  </a:ext>
                </a:extLst>
              </a:tr>
            </a:tbl>
          </a:graphicData>
        </a:graphic>
      </p:graphicFrame>
      <p:sp>
        <p:nvSpPr>
          <p:cNvPr id="7" name="Rectangle 6">
            <a:extLst>
              <a:ext uri="{FF2B5EF4-FFF2-40B4-BE49-F238E27FC236}">
                <a16:creationId xmlns:a16="http://schemas.microsoft.com/office/drawing/2014/main" id="{C5366487-8218-4A87-9657-278070489131}"/>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8" name="TextBox 7">
            <a:extLst>
              <a:ext uri="{FF2B5EF4-FFF2-40B4-BE49-F238E27FC236}">
                <a16:creationId xmlns:a16="http://schemas.microsoft.com/office/drawing/2014/main" id="{D622DE69-2C28-45FA-B4D6-D853EA84EE65}"/>
              </a:ext>
            </a:extLst>
          </p:cNvPr>
          <p:cNvSpPr txBox="1"/>
          <p:nvPr/>
        </p:nvSpPr>
        <p:spPr>
          <a:xfrm>
            <a:off x="6960096" y="548680"/>
            <a:ext cx="4752528" cy="1077218"/>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state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rPr>
              <a:t> </a:t>
            </a:r>
            <a:r>
              <a:rPr lang="en-IN" sz="2000" dirty="0">
                <a:solidFill>
                  <a:srgbClr val="669900"/>
                </a:solidFill>
                <a:latin typeface="Liberation Mono"/>
              </a:rPr>
              <a:t>'NY'</a:t>
            </a:r>
            <a:r>
              <a:rPr lang="en-IN" sz="2000" dirty="0">
                <a:latin typeface="Liberation Mono"/>
              </a:rPr>
              <a:t> </a:t>
            </a:r>
            <a:r>
              <a:rPr lang="en-IN" sz="2000" dirty="0">
                <a:solidFill>
                  <a:srgbClr val="A67F59"/>
                </a:solidFill>
                <a:latin typeface="Liberation Mono"/>
              </a:rPr>
              <a:t>OR</a:t>
            </a:r>
            <a:r>
              <a:rPr lang="en-IN" sz="2000" dirty="0">
                <a:latin typeface="Liberation Mono"/>
              </a:rPr>
              <a:t> </a:t>
            </a:r>
            <a:r>
              <a:rPr lang="en-IN" sz="2000" dirty="0">
                <a:solidFill>
                  <a:srgbClr val="669900"/>
                </a:solidFill>
                <a:latin typeface="Liberation Mono"/>
              </a:rPr>
              <a:t>'CA'</a:t>
            </a:r>
            <a:r>
              <a:rPr lang="en-IN" sz="2000" dirty="0">
                <a:latin typeface="Liberation Mono"/>
              </a:rPr>
              <a:t> </a:t>
            </a:r>
            <a:r>
              <a:rPr lang="en-IN" sz="2000" dirty="0">
                <a:solidFill>
                  <a:srgbClr val="41C60C"/>
                </a:solidFill>
                <a:latin typeface="Liberation Mono"/>
              </a:rPr>
              <a:t>--Illegal</a:t>
            </a:r>
          </a:p>
          <a:p>
            <a:endParaRPr lang="en-IN" sz="200" dirty="0">
              <a:latin typeface="Liberation Mono"/>
            </a:endParaRPr>
          </a:p>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&gt;</a:t>
            </a:r>
            <a:r>
              <a:rPr lang="en-IN" sz="2000" dirty="0">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chemeClr val="accent5">
                    <a:lumMod val="75000"/>
                  </a:schemeClr>
                </a:solidFill>
                <a:latin typeface="Liberation Mono"/>
                <a:cs typeface="Arial" panose="020B0604020202020204" pitchFamily="34" charset="0"/>
              </a:rPr>
              <a:t>&lt;</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rgbClr val="41C60C"/>
                </a:solidFill>
                <a:latin typeface="Liberation Mono"/>
              </a:rPr>
              <a:t>–Illegal</a:t>
            </a:r>
          </a:p>
          <a:p>
            <a:endParaRPr lang="en-US" sz="200" dirty="0">
              <a:solidFill>
                <a:schemeClr val="tx1">
                  <a:lumMod val="75000"/>
                  <a:lumOff val="25000"/>
                </a:schemeClr>
              </a:solidFill>
              <a:latin typeface="Liberation Mono"/>
            </a:endParaRPr>
          </a:p>
          <a:p>
            <a:r>
              <a:rPr lang="en-US" sz="2000" dirty="0">
                <a:solidFill>
                  <a:srgbClr val="0077AA"/>
                </a:solidFill>
                <a:latin typeface="Liberation Mono"/>
                <a:cs typeface="Arial" panose="020B0604020202020204" pitchFamily="34" charset="0"/>
              </a:rPr>
              <a:t>WHERE</a:t>
            </a:r>
            <a:r>
              <a:rPr lang="en-US" sz="2000" dirty="0">
                <a:solidFill>
                  <a:schemeClr val="tx1">
                    <a:lumMod val="75000"/>
                    <a:lumOff val="25000"/>
                  </a:schemeClr>
                </a:solidFill>
                <a:latin typeface="Liberation Mono"/>
              </a:rPr>
              <a:t> </a:t>
            </a:r>
            <a:r>
              <a:rPr lang="en-US" sz="2000" dirty="0">
                <a:latin typeface="Liberation Mono"/>
              </a:rPr>
              <a:t>state</a:t>
            </a:r>
            <a:r>
              <a:rPr lang="en-US" sz="2000" dirty="0">
                <a:solidFill>
                  <a:schemeClr val="tx1">
                    <a:lumMod val="75000"/>
                    <a:lumOff val="25000"/>
                  </a:schemeClr>
                </a:solidFill>
                <a:latin typeface="Liberation Mono"/>
              </a:rPr>
              <a:t> </a:t>
            </a:r>
            <a:r>
              <a:rPr lang="en-US" sz="2000" dirty="0">
                <a:solidFill>
                  <a:srgbClr val="A67F59"/>
                </a:solidFill>
                <a:latin typeface="Liberation Mono"/>
              </a:rPr>
              <a:t>NOT</a:t>
            </a:r>
            <a:r>
              <a:rPr lang="en-US" sz="2000" dirty="0">
                <a:solidFill>
                  <a:schemeClr val="tx1">
                    <a:lumMod val="75000"/>
                    <a:lumOff val="25000"/>
                  </a:schemeClr>
                </a:solidFill>
                <a:latin typeface="Liberation Mono"/>
              </a:rPr>
              <a:t>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a:t>
            </a:r>
            <a:r>
              <a:rPr lang="en-US" sz="2000" dirty="0">
                <a:solidFill>
                  <a:srgbClr val="669900"/>
                </a:solidFill>
                <a:latin typeface="Liberation Mono"/>
              </a:rPr>
              <a:t>'CA'</a:t>
            </a:r>
            <a:r>
              <a:rPr lang="en-US" sz="2000" dirty="0">
                <a:solidFill>
                  <a:schemeClr val="tx1">
                    <a:lumMod val="75000"/>
                    <a:lumOff val="25000"/>
                  </a:schemeClr>
                </a:solidFill>
                <a:latin typeface="Liberation Mono"/>
              </a:rPr>
              <a:t>     </a:t>
            </a:r>
            <a:r>
              <a:rPr lang="en-US" sz="2000" dirty="0">
                <a:solidFill>
                  <a:srgbClr val="41C60C"/>
                </a:solidFill>
                <a:latin typeface="Liberation Mono"/>
              </a:rPr>
              <a:t>--Illegal</a:t>
            </a:r>
            <a:endParaRPr lang="en-IN" sz="2000" dirty="0">
              <a:solidFill>
                <a:srgbClr val="41C60C"/>
              </a:solidFill>
              <a:latin typeface="Liberation Mono"/>
            </a:endParaRPr>
          </a:p>
        </p:txBody>
      </p:sp>
    </p:spTree>
    <p:extLst>
      <p:ext uri="{BB962C8B-B14F-4D97-AF65-F5344CB8AC3E}">
        <p14:creationId xmlns:p14="http://schemas.microsoft.com/office/powerpoint/2010/main" val="40919684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2354324457"/>
              </p:ext>
            </p:extLst>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chemeClr val="tx1">
                    <a:lumMod val="75000"/>
                    <a:lumOff val="25000"/>
                  </a:schemeClr>
                </a:solidFill>
                <a:latin typeface="Liberation Mono"/>
                <a:cs typeface="Arial" panose="020B0604020202020204" pitchFamily="34" charset="0"/>
              </a:rPr>
              <a:t>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GREATEST(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LEAST(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0B45598B-3435-4FB4-BA9E-389C59DF1284}"/>
              </a:ext>
            </a:extLst>
          </p:cNvPr>
          <p:cNvSpPr/>
          <p:nvPr/>
        </p:nvSpPr>
        <p:spPr>
          <a:xfrm>
            <a:off x="387116" y="618452"/>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Tree>
    <p:extLst>
      <p:ext uri="{BB962C8B-B14F-4D97-AF65-F5344CB8AC3E}">
        <p14:creationId xmlns:p14="http://schemas.microsoft.com/office/powerpoint/2010/main" val="8877053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827420"/>
            <a:ext cx="900100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'MANAGER' </a:t>
            </a:r>
            <a:r>
              <a:rPr lang="en-IN" dirty="0">
                <a:solidFill>
                  <a:srgbClr val="A67F59"/>
                </a:solidFill>
                <a:latin typeface="Liberation Mono"/>
              </a:rPr>
              <a:t>OR</a:t>
            </a:r>
            <a:r>
              <a:rPr lang="en-IN" dirty="0">
                <a:solidFill>
                  <a:srgbClr val="669900"/>
                </a:solidFill>
                <a:latin typeface="Liberation Mono"/>
              </a:rPr>
              <a:t> </a:t>
            </a:r>
            <a:r>
              <a:rPr lang="en-IN" dirty="0">
                <a:latin typeface="Liberation Mono"/>
                <a:cs typeface="Arial" panose="020B0604020202020204" pitchFamily="34" charset="0"/>
              </a:rPr>
              <a:t>job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669900"/>
                </a:solidFill>
                <a:latin typeface="Liberation Mono"/>
              </a:rPr>
              <a:t>'SALESMAN'</a:t>
            </a:r>
            <a:r>
              <a:rPr lang="en-IN" dirty="0">
                <a:latin typeface="Liberation Mono"/>
              </a:rPr>
              <a:t>;</a:t>
            </a:r>
            <a:endParaRPr lang="en-IN" dirty="0">
              <a:latin typeface="Liberation Mono"/>
              <a:cs typeface="Arial" panose="020B0604020202020204" pitchFamily="34" charset="0"/>
            </a:endParaRPr>
          </a:p>
        </p:txBody>
      </p:sp>
      <p:grpSp>
        <p:nvGrpSpPr>
          <p:cNvPr id="11" name="Group 10">
            <a:extLst>
              <a:ext uri="{FF2B5EF4-FFF2-40B4-BE49-F238E27FC236}">
                <a16:creationId xmlns:a16="http://schemas.microsoft.com/office/drawing/2014/main" id="{E32CCCF3-6DA6-4D0A-8360-8C72B530438F}"/>
              </a:ext>
            </a:extLst>
          </p:cNvPr>
          <p:cNvGrpSpPr/>
          <p:nvPr/>
        </p:nvGrpSpPr>
        <p:grpSpPr>
          <a:xfrm>
            <a:off x="690629" y="1745011"/>
            <a:ext cx="11166011" cy="1502780"/>
            <a:chOff x="690629" y="1745011"/>
            <a:chExt cx="11166011" cy="1502780"/>
          </a:xfrm>
        </p:grpSpPr>
        <p:grpSp>
          <p:nvGrpSpPr>
            <p:cNvPr id="7" name="Group 6">
              <a:extLst>
                <a:ext uri="{FF2B5EF4-FFF2-40B4-BE49-F238E27FC236}">
                  <a16:creationId xmlns:a16="http://schemas.microsoft.com/office/drawing/2014/main" id="{353CFC07-7547-4F71-99C2-60FEE7A328E4}"/>
                </a:ext>
              </a:extLst>
            </p:cNvPr>
            <p:cNvGrpSpPr/>
            <p:nvPr/>
          </p:nvGrpSpPr>
          <p:grpSpPr>
            <a:xfrm>
              <a:off x="695400" y="1745011"/>
              <a:ext cx="11161240" cy="1502780"/>
              <a:chOff x="695400" y="1745011"/>
              <a:chExt cx="11161240" cy="1502780"/>
            </a:xfrm>
          </p:grpSpPr>
          <p:grpSp>
            <p:nvGrpSpPr>
              <p:cNvPr id="45" name="Group 44">
                <a:extLst>
                  <a:ext uri="{FF2B5EF4-FFF2-40B4-BE49-F238E27FC236}">
                    <a16:creationId xmlns:a16="http://schemas.microsoft.com/office/drawing/2014/main" id="{CF18B854-3174-4AB7-9E8A-5E1851627448}"/>
                  </a:ext>
                </a:extLst>
              </p:cNvPr>
              <p:cNvGrpSpPr/>
              <p:nvPr/>
            </p:nvGrpSpPr>
            <p:grpSpPr>
              <a:xfrm>
                <a:off x="695400" y="1835990"/>
                <a:ext cx="9573875" cy="1304978"/>
                <a:chOff x="267703" y="1600839"/>
                <a:chExt cx="9573875" cy="1304978"/>
              </a:xfrm>
            </p:grpSpPr>
            <p:grpSp>
              <p:nvGrpSpPr>
                <p:cNvPr id="30" name="Group 29">
                  <a:extLst>
                    <a:ext uri="{FF2B5EF4-FFF2-40B4-BE49-F238E27FC236}">
                      <a16:creationId xmlns:a16="http://schemas.microsoft.com/office/drawing/2014/main" id="{C5BBC7C9-135B-4570-924C-9A52B3F6600D}"/>
                    </a:ext>
                  </a:extLst>
                </p:cNvPr>
                <p:cNvGrpSpPr/>
                <p:nvPr/>
              </p:nvGrpSpPr>
              <p:grpSpPr>
                <a:xfrm>
                  <a:off x="1651832" y="1600839"/>
                  <a:ext cx="8189746" cy="1303315"/>
                  <a:chOff x="31591" y="1556792"/>
                  <a:chExt cx="8189746" cy="1303315"/>
                </a:xfrm>
              </p:grpSpPr>
              <p:grpSp>
                <p:nvGrpSpPr>
                  <p:cNvPr id="29" name="Group 28">
                    <a:extLst>
                      <a:ext uri="{FF2B5EF4-FFF2-40B4-BE49-F238E27FC236}">
                        <a16:creationId xmlns:a16="http://schemas.microsoft.com/office/drawing/2014/main" id="{6FFF7BA7-26C1-4CEB-9EBC-6488EFA74D4B}"/>
                      </a:ext>
                    </a:extLst>
                  </p:cNvPr>
                  <p:cNvGrpSpPr/>
                  <p:nvPr/>
                </p:nvGrpSpPr>
                <p:grpSpPr>
                  <a:xfrm>
                    <a:off x="669976" y="1556792"/>
                    <a:ext cx="3286347" cy="1303315"/>
                    <a:chOff x="669976" y="1556792"/>
                    <a:chExt cx="3286347" cy="1303315"/>
                  </a:xfrm>
                </p:grpSpPr>
                <p:sp>
                  <p:nvSpPr>
                    <p:cNvPr id="23" name="Rectangle 22">
                      <a:extLst>
                        <a:ext uri="{FF2B5EF4-FFF2-40B4-BE49-F238E27FC236}">
                          <a16:creationId xmlns:a16="http://schemas.microsoft.com/office/drawing/2014/main" id="{945B6E97-E16D-48DC-8F01-85631D0FF45A}"/>
                        </a:ext>
                      </a:extLst>
                    </p:cNvPr>
                    <p:cNvSpPr/>
                    <p:nvPr/>
                  </p:nvSpPr>
                  <p:spPr>
                    <a:xfrm>
                      <a:off x="669976" y="1556792"/>
                      <a:ext cx="3286347"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BA4B279B-534E-4808-9CF1-1E0D14E4FB9A}"/>
                        </a:ext>
                      </a:extLst>
                    </p:cNvPr>
                    <p:cNvSpPr txBox="1"/>
                    <p:nvPr/>
                  </p:nvSpPr>
                  <p:spPr>
                    <a:xfrm>
                      <a:off x="697841" y="1620089"/>
                      <a:ext cx="3258481"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7" name="TextBox 26">
                      <a:extLst>
                        <a:ext uri="{FF2B5EF4-FFF2-40B4-BE49-F238E27FC236}">
                          <a16:creationId xmlns:a16="http://schemas.microsoft.com/office/drawing/2014/main" id="{A8304BDE-4FAF-4376-9617-E5ACFB8F9116}"/>
                        </a:ext>
                      </a:extLst>
                    </p:cNvPr>
                    <p:cNvSpPr txBox="1"/>
                    <p:nvPr/>
                  </p:nvSpPr>
                  <p:spPr>
                    <a:xfrm>
                      <a:off x="669977" y="2152221"/>
                      <a:ext cx="3286346" cy="707886"/>
                    </a:xfrm>
                    <a:prstGeom prst="rect">
                      <a:avLst/>
                    </a:prstGeom>
                    <a:noFill/>
                  </p:spPr>
                  <p:txBody>
                    <a:bodyPr wrap="square">
                      <a:spAutoFit/>
                    </a:bodyPr>
                    <a:lstStyle/>
                    <a:p>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'MANAGER' </a:t>
                      </a:r>
                      <a:r>
                        <a:rPr lang="en-IN" sz="2000" dirty="0">
                          <a:solidFill>
                            <a:schemeClr val="accent5">
                              <a:lumMod val="75000"/>
                            </a:schemeClr>
                          </a:solidFill>
                          <a:latin typeface="Liberation Mono"/>
                        </a:rPr>
                        <a:t>or</a:t>
                      </a:r>
                      <a:r>
                        <a:rPr lang="en-IN" sz="2000" dirty="0">
                          <a:solidFill>
                            <a:srgbClr val="669900"/>
                          </a:solidFill>
                          <a:latin typeface="Liberation Mono"/>
                        </a:rPr>
                        <a:t>  </a:t>
                      </a: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 </a:t>
                      </a:r>
                      <a:r>
                        <a:rPr lang="en-IN" sz="2000" dirty="0">
                          <a:solidFill>
                            <a:srgbClr val="669900"/>
                          </a:solidFill>
                          <a:latin typeface="Liberation Mono"/>
                        </a:rPr>
                        <a:t>'SALESMAN' </a:t>
                      </a:r>
                    </a:p>
                  </p:txBody>
                </p:sp>
              </p:grpSp>
              <p:sp>
                <p:nvSpPr>
                  <p:cNvPr id="28" name="Arrow: Right 27">
                    <a:extLst>
                      <a:ext uri="{FF2B5EF4-FFF2-40B4-BE49-F238E27FC236}">
                        <a16:creationId xmlns:a16="http://schemas.microsoft.com/office/drawing/2014/main" id="{521B26F1-EE04-4835-81D9-B7FFDBA4A7E4}"/>
                      </a:ext>
                    </a:extLst>
                  </p:cNvPr>
                  <p:cNvSpPr/>
                  <p:nvPr/>
                </p:nvSpPr>
                <p:spPr>
                  <a:xfrm>
                    <a:off x="405903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7303D31D-D0BD-4737-925B-4E3D04014D6D}"/>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Arrow: Right 30">
                    <a:extLst>
                      <a:ext uri="{FF2B5EF4-FFF2-40B4-BE49-F238E27FC236}">
                        <a16:creationId xmlns:a16="http://schemas.microsoft.com/office/drawing/2014/main" id="{7B4C9113-FD2F-4C72-9F66-915E2BF74408}"/>
                      </a:ext>
                    </a:extLst>
                  </p:cNvPr>
                  <p:cNvSpPr/>
                  <p:nvPr/>
                </p:nvSpPr>
                <p:spPr>
                  <a:xfrm>
                    <a:off x="761493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3" name="Flowchart: Magnetic Disk 32">
                  <a:extLst>
                    <a:ext uri="{FF2B5EF4-FFF2-40B4-BE49-F238E27FC236}">
                      <a16:creationId xmlns:a16="http://schemas.microsoft.com/office/drawing/2014/main" id="{6E652B9D-F766-46A3-8925-CC8367E01D52}"/>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40" name="Rectangle 39">
                  <a:extLst>
                    <a:ext uri="{FF2B5EF4-FFF2-40B4-BE49-F238E27FC236}">
                      <a16:creationId xmlns:a16="http://schemas.microsoft.com/office/drawing/2014/main" id="{09F21F09-1A0C-4E8A-9690-FDB9A52688A9}"/>
                    </a:ext>
                  </a:extLst>
                </p:cNvPr>
                <p:cNvSpPr/>
                <p:nvPr/>
              </p:nvSpPr>
              <p:spPr>
                <a:xfrm>
                  <a:off x="6388383"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TextBox 41">
                  <a:extLst>
                    <a:ext uri="{FF2B5EF4-FFF2-40B4-BE49-F238E27FC236}">
                      <a16:creationId xmlns:a16="http://schemas.microsoft.com/office/drawing/2014/main" id="{04F4471A-5E10-4C41-B6B1-6C4B377EF728}"/>
                    </a:ext>
                  </a:extLst>
                </p:cNvPr>
                <p:cNvSpPr txBox="1"/>
                <p:nvPr/>
              </p:nvSpPr>
              <p:spPr>
                <a:xfrm>
                  <a:off x="6432728" y="1672970"/>
                  <a:ext cx="2717857"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44" name="TextBox 43">
                  <a:extLst>
                    <a:ext uri="{FF2B5EF4-FFF2-40B4-BE49-F238E27FC236}">
                      <a16:creationId xmlns:a16="http://schemas.microsoft.com/office/drawing/2014/main" id="{58C5710E-9A9E-4F1D-93C3-13D94BB140D8}"/>
                    </a:ext>
                  </a:extLst>
                </p:cNvPr>
                <p:cNvSpPr txBox="1"/>
                <p:nvPr/>
              </p:nvSpPr>
              <p:spPr>
                <a:xfrm>
                  <a:off x="6437499"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solidFill>
                        <a:schemeClr val="accent5">
                          <a:lumMod val="75000"/>
                        </a:schemeClr>
                      </a:solidFill>
                      <a:latin typeface="Liberation Mono"/>
                      <a:cs typeface="Arial" panose="020B0604020202020204" pitchFamily="34" charset="0"/>
                    </a:rPr>
                    <a:t>*</a:t>
                  </a:r>
                  <a:endParaRPr lang="en-IN" sz="2000" dirty="0">
                    <a:solidFill>
                      <a:schemeClr val="accent5">
                        <a:lumMod val="75000"/>
                      </a:schemeClr>
                    </a:solidFill>
                  </a:endParaRPr>
                </a:p>
              </p:txBody>
            </p:sp>
          </p:grpSp>
          <p:sp>
            <p:nvSpPr>
              <p:cNvPr id="4" name="Oval 3">
                <a:extLst>
                  <a:ext uri="{FF2B5EF4-FFF2-40B4-BE49-F238E27FC236}">
                    <a16:creationId xmlns:a16="http://schemas.microsoft.com/office/drawing/2014/main" id="{E5D1F3E2-F3BC-4548-AFF8-983C8A7936FE}"/>
                  </a:ext>
                </a:extLst>
              </p:cNvPr>
              <p:cNvSpPr/>
              <p:nvPr/>
            </p:nvSpPr>
            <p:spPr>
              <a:xfrm>
                <a:off x="10353860"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3D60FBB6-3DB7-4E1E-BDD6-DE8CB205FC64}"/>
                  </a:ext>
                </a:extLst>
              </p:cNvPr>
              <p:cNvSpPr txBox="1"/>
              <p:nvPr/>
            </p:nvSpPr>
            <p:spPr>
              <a:xfrm>
                <a:off x="10678472"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06FE2489-78F4-45F8-B89A-3EB65A1F191A}"/>
                </a:ext>
              </a:extLst>
            </p:cNvPr>
            <p:cNvSpPr txBox="1"/>
            <p:nvPr/>
          </p:nvSpPr>
          <p:spPr>
            <a:xfrm>
              <a:off x="695400" y="176583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0" name="TextBox 9">
              <a:extLst>
                <a:ext uri="{FF2B5EF4-FFF2-40B4-BE49-F238E27FC236}">
                  <a16:creationId xmlns:a16="http://schemas.microsoft.com/office/drawing/2014/main" id="{A1971705-DE8A-4097-A613-E269BD172D39}"/>
                </a:ext>
              </a:extLst>
            </p:cNvPr>
            <p:cNvSpPr txBox="1"/>
            <p:nvPr/>
          </p:nvSpPr>
          <p:spPr>
            <a:xfrm>
              <a:off x="690629" y="2586962"/>
              <a:ext cx="1285868" cy="400110"/>
            </a:xfrm>
            <a:prstGeom prst="rect">
              <a:avLst/>
            </a:prstGeom>
            <a:noFill/>
          </p:spPr>
          <p:txBody>
            <a:bodyPr wrap="square">
              <a:spAutoFit/>
            </a:bodyPr>
            <a:lstStyle/>
            <a:p>
              <a:pPr algn="ctr"/>
              <a:r>
                <a:rPr lang="en-IN" sz="2000" dirty="0">
                  <a:latin typeface="Liberation Mono"/>
                </a:rPr>
                <a:t>emp</a:t>
              </a:r>
              <a:endParaRPr lang="en-IN" sz="2000" dirty="0"/>
            </a:p>
          </p:txBody>
        </p:sp>
      </p:grpSp>
      <p:pic>
        <p:nvPicPr>
          <p:cNvPr id="14" name="Picture 13">
            <a:extLst>
              <a:ext uri="{FF2B5EF4-FFF2-40B4-BE49-F238E27FC236}">
                <a16:creationId xmlns:a16="http://schemas.microsoft.com/office/drawing/2014/main" id="{393C6878-BC5A-4740-8B18-69E45955895B}"/>
              </a:ext>
            </a:extLst>
          </p:cNvPr>
          <p:cNvPicPr>
            <a:picLocks noChangeAspect="1"/>
          </p:cNvPicPr>
          <p:nvPr/>
        </p:nvPicPr>
        <p:blipFill>
          <a:blip r:embed="rId2"/>
          <a:stretch>
            <a:fillRect/>
          </a:stretch>
        </p:blipFill>
        <p:spPr>
          <a:xfrm>
            <a:off x="37498" y="3779922"/>
            <a:ext cx="11404472" cy="2817429"/>
          </a:xfrm>
          <a:prstGeom prst="rect">
            <a:avLst/>
          </a:prstGeom>
        </p:spPr>
      </p:pic>
      <p:sp>
        <p:nvSpPr>
          <p:cNvPr id="32" name="Rectangle 31">
            <a:extLst>
              <a:ext uri="{FF2B5EF4-FFF2-40B4-BE49-F238E27FC236}">
                <a16:creationId xmlns:a16="http://schemas.microsoft.com/office/drawing/2014/main" id="{58AB6B6C-D1C4-484D-9FA6-79C5C664C4CE}"/>
              </a:ext>
            </a:extLst>
          </p:cNvPr>
          <p:cNvSpPr/>
          <p:nvPr/>
        </p:nvSpPr>
        <p:spPr>
          <a:xfrm>
            <a:off x="1976497" y="3827496"/>
            <a:ext cx="951151" cy="272227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0048188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988840"/>
            <a:ext cx="10642952"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F2EA1B7-5550-4EC7-9988-45CC2F8A3697}"/>
              </a:ext>
            </a:extLst>
          </p:cNvPr>
          <p:cNvSpPr txBox="1"/>
          <p:nvPr/>
        </p:nvSpPr>
        <p:spPr>
          <a:xfrm>
            <a:off x="565616" y="4748543"/>
            <a:ext cx="1064295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Times New Roman" panose="02020603050405020304" pitchFamily="18" charset="0"/>
              </a:rPr>
              <a:t>EXPLAIN</a:t>
            </a:r>
            <a:r>
              <a:rPr lang="en-IN" dirty="0">
                <a:latin typeface="Liberation Mono"/>
              </a:rPr>
              <a:t> </a:t>
            </a:r>
            <a:r>
              <a:rPr lang="en-IN" dirty="0">
                <a:solidFill>
                  <a:srgbClr val="0077AA"/>
                </a:solidFill>
                <a:latin typeface="Liberation Mono"/>
                <a:cs typeface="Times New Roman" panose="02020603050405020304" pitchFamily="18" charset="0"/>
              </a:rPr>
              <a:t>ANALYZE</a:t>
            </a:r>
            <a:r>
              <a:rPr lang="en-IN" dirty="0">
                <a:latin typeface="Liberation Mono"/>
              </a:rPr>
              <a:t>  </a:t>
            </a:r>
            <a:r>
              <a:rPr lang="en-IN" dirty="0">
                <a:solidFill>
                  <a:srgbClr val="0077AA"/>
                </a:solidFill>
                <a:latin typeface="Liberation Mono"/>
                <a:cs typeface="Times New Roman" panose="02020603050405020304" pitchFamily="18" charset="0"/>
              </a:rPr>
              <a:t>SELECT</a:t>
            </a:r>
            <a:r>
              <a:rPr lang="en-IN" dirty="0">
                <a:latin typeface="Liberation Mono"/>
              </a:rPr>
              <a:t> *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job = </a:t>
            </a:r>
            <a:r>
              <a:rPr lang="en-US" dirty="0">
                <a:solidFill>
                  <a:srgbClr val="669900"/>
                </a:solidFill>
                <a:latin typeface="Liberation Mono"/>
              </a:rPr>
              <a:t>'salesman'</a:t>
            </a:r>
            <a:r>
              <a:rPr lang="en-IN" dirty="0">
                <a:latin typeface="Liberation Mono"/>
              </a:rPr>
              <a:t> </a:t>
            </a:r>
            <a:r>
              <a:rPr lang="en-IN" dirty="0">
                <a:solidFill>
                  <a:srgbClr val="A67F59"/>
                </a:solidFill>
                <a:latin typeface="Liberation Mono"/>
              </a:rPr>
              <a:t>OR</a:t>
            </a:r>
            <a:r>
              <a:rPr lang="en-IN" dirty="0">
                <a:latin typeface="Liberation Mono"/>
              </a:rPr>
              <a:t> job = </a:t>
            </a:r>
            <a:r>
              <a:rPr lang="en-US" dirty="0">
                <a:solidFill>
                  <a:srgbClr val="669900"/>
                </a:solidFill>
                <a:latin typeface="Liberation Mono"/>
              </a:rPr>
              <a:t>'manager'</a:t>
            </a:r>
            <a:r>
              <a:rPr lang="en-IN" dirty="0">
                <a:latin typeface="Liberation Mono"/>
              </a:rPr>
              <a:t> </a:t>
            </a:r>
            <a:r>
              <a:rPr lang="en-IN" dirty="0">
                <a:solidFill>
                  <a:srgbClr val="A67F59"/>
                </a:solidFill>
                <a:latin typeface="Liberation Mono"/>
              </a:rPr>
              <a:t>AND</a:t>
            </a:r>
            <a:r>
              <a:rPr lang="en-IN" dirty="0">
                <a:latin typeface="Liberation Mono"/>
              </a:rPr>
              <a:t> sal &gt; </a:t>
            </a:r>
            <a:r>
              <a:rPr lang="en-IN" dirty="0">
                <a:solidFill>
                  <a:srgbClr val="990055"/>
                </a:solidFill>
                <a:latin typeface="Liberation Mono"/>
              </a:rPr>
              <a:t>2000</a:t>
            </a:r>
            <a:r>
              <a:rPr lang="en-IN" dirty="0">
                <a:latin typeface="Liberation Mono"/>
              </a:rPr>
              <a:t>;</a:t>
            </a:r>
          </a:p>
        </p:txBody>
      </p:sp>
    </p:spTree>
    <p:extLst>
      <p:ext uri="{BB962C8B-B14F-4D97-AF65-F5344CB8AC3E}">
        <p14:creationId xmlns:p14="http://schemas.microsoft.com/office/powerpoint/2010/main" val="284579355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1772816"/>
            <a:ext cx="11809310" cy="3373359"/>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"Hello" </a:t>
            </a:r>
            <a:r>
              <a:rPr lang="en-US" dirty="0">
                <a:solidFill>
                  <a:srgbClr val="000000"/>
                </a:solidFill>
                <a:latin typeface="Liberation Mono"/>
              </a:rPr>
              <a:t># </a:t>
            </a:r>
            <a:r>
              <a:rPr lang="en-US" dirty="0">
                <a:solidFill>
                  <a:srgbClr val="669900"/>
                </a:solidFill>
                <a:latin typeface="Liberation Mono"/>
              </a:rPr>
              <a:t>"World "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990055"/>
                </a:solidFill>
                <a:latin typeface="Liberation Mono"/>
              </a:rPr>
              <a:t>-5</a:t>
            </a:r>
            <a:r>
              <a:rPr lang="en-US" dirty="0">
                <a:solidFill>
                  <a:srgbClr val="000000"/>
                </a:solidFill>
                <a:latin typeface="Liberation Mono"/>
              </a:rPr>
              <a:t>' as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07750ECE-68B7-4B8F-BA73-0BEF6158C3A0}"/>
              </a:ext>
            </a:extLst>
          </p:cNvPr>
          <p:cNvSpPr/>
          <p:nvPr/>
        </p:nvSpPr>
        <p:spPr>
          <a:xfrm>
            <a:off x="387116" y="474436"/>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A</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1</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2</a:t>
            </a:r>
            <a:r>
              <a:rPr lang="en-IN" sz="2000" dirty="0">
                <a:solidFill>
                  <a:srgbClr val="000000"/>
                </a:solidFill>
                <a:latin typeface="Liberation Mono"/>
              </a:rPr>
              <a:t>,</a:t>
            </a:r>
            <a:r>
              <a:rPr lang="en-US" sz="2000" dirty="0">
                <a:solidFill>
                  <a:srgbClr val="0077AA"/>
                </a:solidFill>
                <a:latin typeface="Liberation Mono"/>
                <a:cs typeface="Arial" panose="020B0604020202020204" pitchFamily="34" charset="0"/>
              </a:rPr>
              <a:t> </a:t>
            </a:r>
            <a:r>
              <a:rPr lang="en-US" sz="2000" b="1" i="1" dirty="0">
                <a:solidFill>
                  <a:srgbClr val="0077AA"/>
                </a:solidFill>
                <a:latin typeface="Liberation Mono"/>
                <a:cs typeface="Arial" panose="020B0604020202020204" pitchFamily="34" charset="0"/>
              </a:rPr>
              <a:t>r</a:t>
            </a:r>
            <a:r>
              <a:rPr lang="en-US" sz="2000" baseline="-25000" dirty="0">
                <a:solidFill>
                  <a:srgbClr val="0077AA"/>
                </a:solidFill>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solidFill>
                  <a:srgbClr val="0077AA"/>
                </a:solidFill>
                <a:latin typeface="Liberation Mono"/>
                <a:cs typeface="Arial" panose="020B0604020202020204" pitchFamily="34" charset="0"/>
              </a:rPr>
              <a:t>P </a:t>
            </a:r>
            <a:r>
              <a:rPr lang="en-US" sz="2000" dirty="0">
                <a:solidFill>
                  <a:srgbClr val="0077AA"/>
                </a:solidFill>
                <a:latin typeface="Liberation Mono"/>
                <a:cs typeface="Arial" panose="020B0604020202020204" pitchFamily="34" charset="0"/>
              </a:rPr>
              <a:t>]</a:t>
            </a: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270497"/>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Tree>
    <p:extLst>
      <p:ext uri="{BB962C8B-B14F-4D97-AF65-F5344CB8AC3E}">
        <p14:creationId xmlns:p14="http://schemas.microsoft.com/office/powerpoint/2010/main" val="202088376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2185214"/>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a:p>
            <a:pPr marL="285750" indent="-285750" algn="just">
              <a:buFont typeface="Arial" panose="020B0604020202020204" pitchFamily="34" charset="0"/>
              <a:buChar char="•"/>
            </a:pPr>
            <a:endParaRPr lang="en-US"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US" sz="2000" dirty="0">
                <a:latin typeface="Palatino Linotype" panose="02040502050505030304" pitchFamily="18" charset="0"/>
                <a:cs typeface="Courier New" panose="02070309020205020404" pitchFamily="49" charset="0"/>
              </a:rPr>
              <a:t>SQL uses a three-valued logic: besides true and false, the result of logical expressions can also be unknown. SQL’s three valued logic is a consequence of supporting null to mark absent data.</a:t>
            </a:r>
            <a:endParaRPr lang="en-IN" sz="2000" dirty="0">
              <a:latin typeface="Palatino Linotype" panose="02040502050505030304" pitchFamily="18" charset="0"/>
              <a:cs typeface="Courier New" panose="02070309020205020404" pitchFamily="49" charset="0"/>
            </a:endParaRP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58227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6" name="TextBox 5">
            <a:extLst>
              <a:ext uri="{FF2B5EF4-FFF2-40B4-BE49-F238E27FC236}">
                <a16:creationId xmlns:a16="http://schemas.microsoft.com/office/drawing/2014/main" id="{17D60068-140F-4EDA-8CFE-9736506E9396}"/>
              </a:ext>
            </a:extLst>
          </p:cNvPr>
          <p:cNvSpPr txBox="1"/>
          <p:nvPr/>
        </p:nvSpPr>
        <p:spPr>
          <a:xfrm>
            <a:off x="191344" y="1212442"/>
            <a:ext cx="3456384" cy="1277273"/>
          </a:xfrm>
          <a:prstGeom prst="rect">
            <a:avLst/>
          </a:prstGeom>
          <a:noFill/>
        </p:spPr>
        <p:txBody>
          <a:bodyPr wrap="square">
            <a:spAutoFit/>
          </a:bodyPr>
          <a:lstStyle/>
          <a:p>
            <a:endParaRPr lang="en-US" sz="900" dirty="0">
              <a:solidFill>
                <a:schemeClr val="accent6">
                  <a:lumMod val="75000"/>
                </a:schemeClr>
              </a:solidFill>
              <a:effectLst/>
              <a:latin typeface="Liberation Mono"/>
            </a:endParaRPr>
          </a:p>
          <a:p>
            <a:pPr marL="450850" indent="-450850">
              <a:buFont typeface="+mj-lt"/>
              <a:buAutoNum type="arabicPeriod" startAt="3"/>
            </a:pPr>
            <a:r>
              <a:rPr lang="en-US" sz="2400" b="1" i="1" dirty="0">
                <a:solidFill>
                  <a:schemeClr val="accent6">
                    <a:lumMod val="75000"/>
                  </a:schemeClr>
                </a:solidFill>
                <a:latin typeface="Liberation Mono"/>
              </a:rPr>
              <a:t>boolean_ predicate:</a:t>
            </a:r>
          </a:p>
          <a:p>
            <a:pPr marL="531813"/>
            <a:r>
              <a:rPr lang="en-US" sz="2200" b="0" i="0" dirty="0">
                <a:solidFill>
                  <a:srgbClr val="A67F59"/>
                </a:solidFill>
                <a:effectLst/>
                <a:latin typeface="Liberation Mono"/>
              </a:rPr>
              <a:t>IS</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rgbClr val="990055"/>
                </a:solidFill>
                <a:effectLst/>
                <a:latin typeface="Liberation Mono"/>
              </a:rPr>
              <a:t>NULL</a:t>
            </a:r>
            <a:r>
              <a:rPr lang="en-US" sz="2200" b="0" i="0" dirty="0">
                <a:solidFill>
                  <a:srgbClr val="000000"/>
                </a:solidFill>
                <a:effectLst/>
                <a:latin typeface="Liberation Mono"/>
              </a:rPr>
              <a:t> </a:t>
            </a:r>
          </a:p>
          <a:p>
            <a:pPr marL="723900"/>
            <a:r>
              <a:rPr lang="en-US" sz="2200" b="0" i="0" dirty="0">
                <a:solidFill>
                  <a:srgbClr val="A67F59"/>
                </a:solidFill>
                <a:effectLst/>
                <a:latin typeface="Liberation Mono"/>
              </a:rPr>
              <a:t>|</a:t>
            </a:r>
            <a:r>
              <a:rPr lang="en-US" sz="2200" b="0" i="0" dirty="0">
                <a:solidFill>
                  <a:srgbClr val="000000"/>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A67F59"/>
                </a:solidFill>
                <a:effectLst/>
                <a:latin typeface="Liberation Mono"/>
              </a:rPr>
              <a:t>&lt;=&gt;</a:t>
            </a:r>
            <a:r>
              <a:rPr lang="en-US" sz="2200" b="0" i="0" dirty="0">
                <a:solidFill>
                  <a:srgbClr val="000000"/>
                </a:solidFill>
                <a:effectLst/>
                <a:latin typeface="Liberation Mono"/>
              </a:rPr>
              <a:t> </a:t>
            </a:r>
            <a:r>
              <a:rPr lang="en-US" sz="2200" b="0" i="1" dirty="0">
                <a:solidFill>
                  <a:srgbClr val="000000"/>
                </a:solidFill>
                <a:effectLst/>
                <a:latin typeface="Liberation Mono"/>
              </a:rPr>
              <a:t>null</a:t>
            </a:r>
            <a:endParaRPr lang="en-IN" sz="2200" dirty="0"/>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grpSp>
        <p:nvGrpSpPr>
          <p:cNvPr id="8" name="Group 7">
            <a:extLst>
              <a:ext uri="{FF2B5EF4-FFF2-40B4-BE49-F238E27FC236}">
                <a16:creationId xmlns:a16="http://schemas.microsoft.com/office/drawing/2014/main" id="{C5D51504-3C99-4560-A98D-98776462F7D7}"/>
              </a:ext>
            </a:extLst>
          </p:cNvPr>
          <p:cNvGrpSpPr/>
          <p:nvPr/>
        </p:nvGrpSpPr>
        <p:grpSpPr>
          <a:xfrm>
            <a:off x="391297" y="4973397"/>
            <a:ext cx="9736418" cy="1753720"/>
            <a:chOff x="391297" y="4973397"/>
            <a:chExt cx="9736418" cy="1753720"/>
          </a:xfrm>
        </p:grpSpPr>
        <p:sp>
          <p:nvSpPr>
            <p:cNvPr id="10" name="Rectangle 9">
              <a:extLst>
                <a:ext uri="{FF2B5EF4-FFF2-40B4-BE49-F238E27FC236}">
                  <a16:creationId xmlns:a16="http://schemas.microsoft.com/office/drawing/2014/main" id="{C6993B56-9E5E-492B-8011-B6BCE93D8C26}"/>
                </a:ext>
              </a:extLst>
            </p:cNvPr>
            <p:cNvSpPr/>
            <p:nvPr/>
          </p:nvSpPr>
          <p:spPr>
            <a:xfrm>
              <a:off x="391297" y="4973397"/>
              <a:ext cx="5832648"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pic>
          <p:nvPicPr>
            <p:cNvPr id="15" name="Picture 14">
              <a:extLst>
                <a:ext uri="{FF2B5EF4-FFF2-40B4-BE49-F238E27FC236}">
                  <a16:creationId xmlns:a16="http://schemas.microsoft.com/office/drawing/2014/main" id="{BC444760-A536-469F-AF9D-3D89955BE8E2}"/>
                </a:ext>
              </a:extLst>
            </p:cNvPr>
            <p:cNvPicPr>
              <a:picLocks noChangeAspect="1"/>
            </p:cNvPicPr>
            <p:nvPr/>
          </p:nvPicPr>
          <p:blipFill>
            <a:blip r:embed="rId2" cstate="print"/>
            <a:stretch>
              <a:fillRect/>
            </a:stretch>
          </p:blipFill>
          <p:spPr>
            <a:xfrm>
              <a:off x="6456040" y="4973397"/>
              <a:ext cx="3671675" cy="1753720"/>
            </a:xfrm>
            <a:prstGeom prst="rect">
              <a:avLst/>
            </a:prstGeom>
          </p:spPr>
        </p:pic>
      </p:grpSp>
      <p:grpSp>
        <p:nvGrpSpPr>
          <p:cNvPr id="2" name="Group 1">
            <a:extLst>
              <a:ext uri="{FF2B5EF4-FFF2-40B4-BE49-F238E27FC236}">
                <a16:creationId xmlns:a16="http://schemas.microsoft.com/office/drawing/2014/main" id="{B136A006-274D-47F3-B1FA-1411752A7FDC}"/>
              </a:ext>
            </a:extLst>
          </p:cNvPr>
          <p:cNvGrpSpPr/>
          <p:nvPr/>
        </p:nvGrpSpPr>
        <p:grpSpPr>
          <a:xfrm>
            <a:off x="407367" y="2276872"/>
            <a:ext cx="11521281" cy="2516288"/>
            <a:chOff x="407367" y="2280864"/>
            <a:chExt cx="11521281" cy="2516288"/>
          </a:xfrm>
        </p:grpSpPr>
        <p:sp>
          <p:nvSpPr>
            <p:cNvPr id="7" name="Rectangle 6">
              <a:extLst>
                <a:ext uri="{FF2B5EF4-FFF2-40B4-BE49-F238E27FC236}">
                  <a16:creationId xmlns:a16="http://schemas.microsoft.com/office/drawing/2014/main" id="{4C4B636B-E915-49A1-B3D1-60837803BA45}"/>
                </a:ext>
              </a:extLst>
            </p:cNvPr>
            <p:cNvSpPr/>
            <p:nvPr/>
          </p:nvSpPr>
          <p:spPr>
            <a:xfrm>
              <a:off x="407367" y="2357492"/>
              <a:ext cx="5947233"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is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grpSp>
          <p:nvGrpSpPr>
            <p:cNvPr id="16" name="Group 15">
              <a:extLst>
                <a:ext uri="{FF2B5EF4-FFF2-40B4-BE49-F238E27FC236}">
                  <a16:creationId xmlns:a16="http://schemas.microsoft.com/office/drawing/2014/main" id="{3B21899B-5790-4EC1-ACD8-CF77E1AABCC6}"/>
                </a:ext>
              </a:extLst>
            </p:cNvPr>
            <p:cNvGrpSpPr/>
            <p:nvPr/>
          </p:nvGrpSpPr>
          <p:grpSpPr>
            <a:xfrm>
              <a:off x="6452934" y="2280864"/>
              <a:ext cx="5475714" cy="2516288"/>
              <a:chOff x="6859051" y="2564904"/>
              <a:chExt cx="5056094" cy="2024225"/>
            </a:xfrm>
          </p:grpSpPr>
          <p:pic>
            <p:nvPicPr>
              <p:cNvPr id="17" name="Picture 16">
                <a:extLst>
                  <a:ext uri="{FF2B5EF4-FFF2-40B4-BE49-F238E27FC236}">
                    <a16:creationId xmlns:a16="http://schemas.microsoft.com/office/drawing/2014/main" id="{04532AF5-6B4A-4AE9-B379-17B8F19E56A2}"/>
                  </a:ext>
                </a:extLst>
              </p:cNvPr>
              <p:cNvPicPr>
                <a:picLocks noChangeAspect="1"/>
              </p:cNvPicPr>
              <p:nvPr/>
            </p:nvPicPr>
            <p:blipFill>
              <a:blip r:embed="rId3" cstate="print"/>
              <a:stretch>
                <a:fillRect/>
              </a:stretch>
            </p:blipFill>
            <p:spPr>
              <a:xfrm>
                <a:off x="6859051" y="2564904"/>
                <a:ext cx="2401410" cy="2024225"/>
              </a:xfrm>
              <a:prstGeom prst="rect">
                <a:avLst/>
              </a:prstGeom>
            </p:spPr>
          </p:pic>
          <p:pic>
            <p:nvPicPr>
              <p:cNvPr id="18" name="Picture 17">
                <a:extLst>
                  <a:ext uri="{FF2B5EF4-FFF2-40B4-BE49-F238E27FC236}">
                    <a16:creationId xmlns:a16="http://schemas.microsoft.com/office/drawing/2014/main" id="{4C76065B-EF06-4E6A-99CC-9B390F7C461C}"/>
                  </a:ext>
                </a:extLst>
              </p:cNvPr>
              <p:cNvPicPr>
                <a:picLocks noChangeAspect="1"/>
              </p:cNvPicPr>
              <p:nvPr/>
            </p:nvPicPr>
            <p:blipFill>
              <a:blip r:embed="rId4" cstate="print"/>
              <a:stretch>
                <a:fillRect/>
              </a:stretch>
            </p:blipFill>
            <p:spPr>
              <a:xfrm>
                <a:off x="9351258" y="2570195"/>
                <a:ext cx="2563887" cy="1722824"/>
              </a:xfrm>
              <a:prstGeom prst="rect">
                <a:avLst/>
              </a:prstGeom>
            </p:spPr>
          </p:pic>
          <p:sp>
            <p:nvSpPr>
              <p:cNvPr id="19" name="Rectangle 18">
                <a:extLst>
                  <a:ext uri="{FF2B5EF4-FFF2-40B4-BE49-F238E27FC236}">
                    <a16:creationId xmlns:a16="http://schemas.microsoft.com/office/drawing/2014/main" id="{61DD87D5-F2F0-47AD-B28E-C82404C06A14}"/>
                  </a:ext>
                </a:extLst>
              </p:cNvPr>
              <p:cNvSpPr/>
              <p:nvPr/>
            </p:nvSpPr>
            <p:spPr>
              <a:xfrm>
                <a:off x="6895911" y="3492501"/>
                <a:ext cx="2324345" cy="44514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3" name="Connector: Elbow 2">
              <a:extLst>
                <a:ext uri="{FF2B5EF4-FFF2-40B4-BE49-F238E27FC236}">
                  <a16:creationId xmlns:a16="http://schemas.microsoft.com/office/drawing/2014/main" id="{DF9E0E50-E4A7-4914-92A9-4981BC7EEBC0}"/>
                </a:ext>
              </a:extLst>
            </p:cNvPr>
            <p:cNvCxnSpPr/>
            <p:nvPr/>
          </p:nvCxnSpPr>
          <p:spPr>
            <a:xfrm>
              <a:off x="4727848" y="2636912"/>
              <a:ext cx="1725086" cy="1008112"/>
            </a:xfrm>
            <a:prstGeom prst="bentConnector3">
              <a:avLst>
                <a:gd name="adj1" fmla="val 70570"/>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6" name="Straight Arrow Connector 5">
              <a:extLst>
                <a:ext uri="{FF2B5EF4-FFF2-40B4-BE49-F238E27FC236}">
                  <a16:creationId xmlns:a16="http://schemas.microsoft.com/office/drawing/2014/main" id="{B1DAB4B7-5B4C-4BE2-A8AE-5ACF0A864AE7}"/>
                </a:ext>
              </a:extLst>
            </p:cNvPr>
            <p:cNvCxnSpPr>
              <a:cxnSpLocks/>
            </p:cNvCxnSpPr>
            <p:nvPr/>
          </p:nvCxnSpPr>
          <p:spPr>
            <a:xfrm>
              <a:off x="5303912" y="3097426"/>
              <a:ext cx="57606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BE47E4-AE90-4901-B318-A3866554A5CF}"/>
                </a:ext>
              </a:extLst>
            </p:cNvPr>
            <p:cNvCxnSpPr>
              <a:cxnSpLocks/>
            </p:cNvCxnSpPr>
            <p:nvPr/>
          </p:nvCxnSpPr>
          <p:spPr>
            <a:xfrm>
              <a:off x="5303912" y="3894068"/>
              <a:ext cx="360040"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cxnSp>
        <p:nvCxnSpPr>
          <p:cNvPr id="22" name="Connector: Elbow 21">
            <a:extLst>
              <a:ext uri="{FF2B5EF4-FFF2-40B4-BE49-F238E27FC236}">
                <a16:creationId xmlns:a16="http://schemas.microsoft.com/office/drawing/2014/main" id="{5DF27293-E2AB-43CE-BB17-8AF3FD95F63D}"/>
              </a:ext>
            </a:extLst>
          </p:cNvPr>
          <p:cNvCxnSpPr>
            <a:cxnSpLocks/>
          </p:cNvCxnSpPr>
          <p:nvPr/>
        </p:nvCxnSpPr>
        <p:spPr>
          <a:xfrm>
            <a:off x="5117319" y="3435231"/>
            <a:ext cx="6019241" cy="1364160"/>
          </a:xfrm>
          <a:prstGeom prst="bentConnector3">
            <a:avLst>
              <a:gd name="adj1" fmla="val 10213"/>
            </a:avLst>
          </a:prstGeom>
          <a:ln w="28575">
            <a:prstDash val="dash"/>
            <a:headEnd type="triangle"/>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8C146D51-C42F-4BE2-99C6-4E8F338E5935}"/>
              </a:ext>
            </a:extLst>
          </p:cNvPr>
          <p:cNvCxnSpPr>
            <a:cxnSpLocks/>
          </p:cNvCxnSpPr>
          <p:nvPr/>
        </p:nvCxnSpPr>
        <p:spPr>
          <a:xfrm flipV="1">
            <a:off x="11136560" y="4361112"/>
            <a:ext cx="0" cy="364032"/>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A92E5C58-6888-4524-A765-C7BBA21CBB67}"/>
              </a:ext>
            </a:extLst>
          </p:cNvPr>
          <p:cNvSpPr/>
          <p:nvPr/>
        </p:nvSpPr>
        <p:spPr>
          <a:xfrm rot="16200000">
            <a:off x="10188369" y="3219602"/>
            <a:ext cx="1729661" cy="55335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86" name="Group 85">
            <a:extLst>
              <a:ext uri="{FF2B5EF4-FFF2-40B4-BE49-F238E27FC236}">
                <a16:creationId xmlns:a16="http://schemas.microsoft.com/office/drawing/2014/main" id="{8D6CBCE6-F679-4BE8-AAAE-4CD93DF02553}"/>
              </a:ext>
            </a:extLst>
          </p:cNvPr>
          <p:cNvGrpSpPr/>
          <p:nvPr/>
        </p:nvGrpSpPr>
        <p:grpSpPr>
          <a:xfrm>
            <a:off x="5162809" y="5041642"/>
            <a:ext cx="1223205" cy="1686663"/>
            <a:chOff x="5191837" y="4998100"/>
            <a:chExt cx="1223205" cy="1686663"/>
          </a:xfrm>
        </p:grpSpPr>
        <p:cxnSp>
          <p:nvCxnSpPr>
            <p:cNvPr id="65" name="Straight Arrow Connector 64">
              <a:extLst>
                <a:ext uri="{FF2B5EF4-FFF2-40B4-BE49-F238E27FC236}">
                  <a16:creationId xmlns:a16="http://schemas.microsoft.com/office/drawing/2014/main" id="{603A52AD-E869-4AF8-897E-614302F92CC4}"/>
                </a:ext>
              </a:extLst>
            </p:cNvPr>
            <p:cNvCxnSpPr>
              <a:cxnSpLocks/>
            </p:cNvCxnSpPr>
            <p:nvPr/>
          </p:nvCxnSpPr>
          <p:spPr>
            <a:xfrm flipH="1">
              <a:off x="5191837" y="6684763"/>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B1EB11EE-5161-43D3-8BF2-CE69ABEBE8A3}"/>
                </a:ext>
              </a:extLst>
            </p:cNvPr>
            <p:cNvCxnSpPr>
              <a:cxnSpLocks/>
            </p:cNvCxnSpPr>
            <p:nvPr/>
          </p:nvCxnSpPr>
          <p:spPr>
            <a:xfrm>
              <a:off x="5591944" y="5085184"/>
              <a:ext cx="0" cy="1599579"/>
            </a:xfrm>
            <a:prstGeom prst="straightConnector1">
              <a:avLst/>
            </a:prstGeom>
            <a:ln w="28575">
              <a:solidFill>
                <a:schemeClr val="tx1"/>
              </a:solidFill>
              <a:prstDash val="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89C82DE2-4508-4251-8E43-2EB30C49F9AD}"/>
                </a:ext>
              </a:extLst>
            </p:cNvPr>
            <p:cNvCxnSpPr>
              <a:cxnSpLocks/>
            </p:cNvCxnSpPr>
            <p:nvPr/>
          </p:nvCxnSpPr>
          <p:spPr>
            <a:xfrm>
              <a:off x="5763864" y="5884973"/>
              <a:ext cx="651178"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9436D677-F5F3-47B0-BCB1-73ADCDA99167}"/>
                </a:ext>
              </a:extLst>
            </p:cNvPr>
            <p:cNvCxnSpPr>
              <a:cxnSpLocks/>
            </p:cNvCxnSpPr>
            <p:nvPr/>
          </p:nvCxnSpPr>
          <p:spPr>
            <a:xfrm flipH="1">
              <a:off x="5191837" y="4998100"/>
              <a:ext cx="398554" cy="0"/>
            </a:xfrm>
            <a:prstGeom prst="straightConnector1">
              <a:avLst/>
            </a:prstGeom>
            <a:ln w="28575">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00462034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07369" y="2944296"/>
            <a:ext cx="11377264"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 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E15A2F8E-F83D-4F0E-A506-08A8364AA746}"/>
              </a:ext>
            </a:extLst>
          </p:cNvPr>
          <p:cNvSpPr txBox="1"/>
          <p:nvPr/>
        </p:nvSpPr>
        <p:spPr>
          <a:xfrm>
            <a:off x="335360" y="1328400"/>
            <a:ext cx="11521280" cy="501675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CSV</a:t>
            </a:r>
            <a:r>
              <a:rPr lang="en-IN" sz="2000" dirty="0">
                <a:solidFill>
                  <a:schemeClr val="bg2">
                    <a:lumMod val="25000"/>
                  </a:schemeClr>
                </a:solidFill>
                <a:latin typeface="Liberation Mono"/>
              </a:rPr>
              <a:t> </a:t>
            </a:r>
            <a:r>
              <a:rPr lang="en-US" sz="2000" b="0" i="0" dirty="0">
                <a:solidFill>
                  <a:srgbClr val="555555"/>
                </a:solidFill>
                <a:effectLst/>
                <a:latin typeface="Open Sans" panose="020B0606030504020204" pitchFamily="34" charset="0"/>
              </a:rPr>
              <a:t>storage engine </a:t>
            </a:r>
            <a:r>
              <a:rPr lang="en-IN" sz="2000" dirty="0">
                <a:solidFill>
                  <a:schemeClr val="bg2">
                    <a:lumMod val="25000"/>
                  </a:schemeClr>
                </a:solidFill>
                <a:latin typeface="Liberation Mono"/>
              </a:rPr>
              <a:t>tables are visible to another client.</a:t>
            </a:r>
          </a:p>
          <a:p>
            <a:pPr marL="342900" indent="-342900" algn="just">
              <a:buFont typeface="Arial" panose="020B0604020202020204" pitchFamily="34" charset="0"/>
              <a:buChar char="•"/>
            </a:pPr>
            <a:r>
              <a:rPr lang="en-US" sz="2000" dirty="0">
                <a:solidFill>
                  <a:schemeClr val="bg2">
                    <a:lumMod val="25000"/>
                  </a:schemeClr>
                </a:solidFill>
                <a:latin typeface="Liberation Mono"/>
              </a:rPr>
              <a:t>The CSV storage engine stores data in text/csv files using comma-separated values format.</a:t>
            </a:r>
          </a:p>
          <a:p>
            <a:pPr marL="342900" indent="-342900" algn="just">
              <a:buFont typeface="Arial" panose="020B0604020202020204" pitchFamily="34" charset="0"/>
              <a:buChar char="•"/>
            </a:pPr>
            <a:r>
              <a:rPr lang="en-IN" sz="2000" dirty="0">
                <a:solidFill>
                  <a:schemeClr val="bg2">
                    <a:lumMod val="25000"/>
                  </a:schemeClr>
                </a:solidFill>
                <a:latin typeface="Liberation Mono"/>
              </a:rPr>
              <a:t>The storage engine for the table doesn't support nullable (NULL)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AUTO_INCREMENT columns.</a:t>
            </a:r>
          </a:p>
          <a:p>
            <a:pPr marL="342900" indent="-342900" algn="just">
              <a:buFont typeface="Arial" panose="020B0604020202020204" pitchFamily="34" charset="0"/>
              <a:buChar char="•"/>
            </a:pPr>
            <a:r>
              <a:rPr lang="en-US" sz="2000" dirty="0">
                <a:solidFill>
                  <a:schemeClr val="bg2">
                    <a:lumMod val="25000"/>
                  </a:schemeClr>
                </a:solidFill>
                <a:latin typeface="Liberation Mono"/>
              </a:rPr>
              <a:t>Doesn't support PRIMARY KEY and UNIQUE KEY constraints.</a:t>
            </a:r>
          </a:p>
          <a:p>
            <a:pPr marL="342900" indent="-342900" algn="just">
              <a:buFont typeface="Arial" panose="020B0604020202020204" pitchFamily="34" charset="0"/>
              <a:buChar char="•"/>
            </a:pPr>
            <a:r>
              <a:rPr lang="en-US" sz="2000" dirty="0">
                <a:solidFill>
                  <a:schemeClr val="bg2">
                    <a:lumMod val="25000"/>
                  </a:schemeClr>
                </a:solidFill>
                <a:latin typeface="Liberation Mono"/>
              </a:rPr>
              <a:t>CHECK constraint with NOT NULL is allowed.</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endParaRPr lang="en-IN" dirty="0">
              <a:solidFill>
                <a:srgbClr val="4BACC6"/>
              </a:solidFill>
              <a:latin typeface="Liberation Mono"/>
            </a:endParaRPr>
          </a:p>
          <a:p>
            <a:pPr algn="just"/>
            <a:r>
              <a:rPr lang="en-IN" dirty="0">
                <a:solidFill>
                  <a:srgbClr val="FF0000"/>
                </a:solidFill>
                <a:latin typeface="Liberation Mono"/>
              </a:rPr>
              <a:t>e.g. </a:t>
            </a:r>
            <a:r>
              <a:rPr lang="en-US" dirty="0">
                <a:solidFill>
                  <a:srgbClr val="0077AA"/>
                </a:solidFill>
                <a:latin typeface="Liberation Mono"/>
              </a:rPr>
              <a:t>CREATE TABLE </a:t>
            </a:r>
            <a:r>
              <a:rPr lang="en-US" dirty="0">
                <a:solidFill>
                  <a:schemeClr val="bg2">
                    <a:lumMod val="25000"/>
                  </a:schemeClr>
                </a:solidFill>
                <a:latin typeface="Liberation Mono"/>
              </a:rPr>
              <a:t>csv</a:t>
            </a:r>
            <a:r>
              <a:rPr lang="en-US" dirty="0">
                <a:solidFill>
                  <a:srgbClr val="999999"/>
                </a:solidFill>
                <a:latin typeface="Liberation Mono"/>
              </a:rPr>
              <a:t>(</a:t>
            </a:r>
          </a:p>
          <a:p>
            <a:pPr algn="just"/>
            <a:r>
              <a:rPr lang="en-US" dirty="0">
                <a:solidFill>
                  <a:srgbClr val="999999"/>
                </a:solidFill>
                <a:latin typeface="Liberation Mono"/>
              </a:rPr>
              <a:t>          </a:t>
            </a:r>
            <a:r>
              <a:rPr lang="en-US" dirty="0">
                <a:solidFill>
                  <a:schemeClr val="bg2">
                    <a:lumMod val="25000"/>
                  </a:schemeClr>
                </a:solidFill>
                <a:latin typeface="Liberation Mono"/>
              </a:rPr>
              <a:t>ID</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ename</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p>
          <a:p>
            <a:pPr algn="just"/>
            <a:r>
              <a:rPr lang="en-US" dirty="0">
                <a:solidFill>
                  <a:srgbClr val="0077AA"/>
                </a:solidFill>
                <a:latin typeface="Liberation Mono"/>
              </a:rPr>
              <a:t>          </a:t>
            </a:r>
            <a:r>
              <a:rPr lang="en-US" dirty="0">
                <a:solidFill>
                  <a:schemeClr val="bg2">
                    <a:lumMod val="25000"/>
                  </a:schemeClr>
                </a:solidFill>
                <a:latin typeface="Liberation Mono"/>
              </a:rPr>
              <a:t>job</a:t>
            </a:r>
            <a:r>
              <a:rPr lang="en-US" dirty="0">
                <a:solidFill>
                  <a:srgbClr val="0077AA"/>
                </a:solidFill>
                <a:latin typeface="Liberation Mono"/>
              </a:rPr>
              <a:t> </a:t>
            </a:r>
            <a:r>
              <a:rPr lang="en-US" dirty="0">
                <a:solidFill>
                  <a:srgbClr val="834689"/>
                </a:solidFill>
                <a:latin typeface="Liberation Mono"/>
              </a:rPr>
              <a:t>VARCHAR</a:t>
            </a:r>
            <a:r>
              <a:rPr lang="en-US" dirty="0">
                <a:solidFill>
                  <a:srgbClr val="999999"/>
                </a:solidFill>
                <a:latin typeface="Liberation Mono"/>
              </a:rPr>
              <a:t>(</a:t>
            </a:r>
            <a:r>
              <a:rPr lang="en-US" dirty="0">
                <a:latin typeface="Liberation Mono"/>
              </a:rPr>
              <a:t>10</a:t>
            </a:r>
            <a:r>
              <a:rPr lang="en-US" dirty="0">
                <a:solidFill>
                  <a:srgbClr val="999999"/>
                </a:solidFill>
                <a:latin typeface="Liberation Mono"/>
              </a:rPr>
              <a: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latin typeface="Liberation Mono"/>
              </a:rPr>
              <a:t>,</a:t>
            </a:r>
            <a:r>
              <a:rPr lang="en-US" dirty="0">
                <a:solidFill>
                  <a:srgbClr val="0077AA"/>
                </a:solidFill>
                <a:latin typeface="Liberation Mono"/>
              </a:rPr>
              <a:t> </a:t>
            </a:r>
          </a:p>
          <a:p>
            <a:pPr algn="just"/>
            <a:r>
              <a:rPr lang="en-US" dirty="0">
                <a:solidFill>
                  <a:schemeClr val="bg2">
                    <a:lumMod val="25000"/>
                  </a:schemeClr>
                </a:solidFill>
                <a:latin typeface="Liberation Mono"/>
              </a:rPr>
              <a:t>          sal</a:t>
            </a:r>
            <a:r>
              <a:rPr lang="en-US" dirty="0">
                <a:solidFill>
                  <a:srgbClr val="0077AA"/>
                </a:solidFill>
                <a:latin typeface="Liberation Mono"/>
              </a:rPr>
              <a:t> </a:t>
            </a:r>
            <a:r>
              <a:rPr lang="en-US" dirty="0">
                <a:solidFill>
                  <a:srgbClr val="834689"/>
                </a:solidFill>
                <a:latin typeface="Liberation Mono"/>
              </a:rPr>
              <a:t>INT</a:t>
            </a:r>
            <a:r>
              <a:rPr lang="en-US" dirty="0">
                <a:solidFill>
                  <a:srgbClr val="0077AA"/>
                </a:solidFill>
                <a:latin typeface="Liberation Mono"/>
              </a:rPr>
              <a:t> </a:t>
            </a:r>
            <a:r>
              <a:rPr lang="en-US" dirty="0">
                <a:solidFill>
                  <a:schemeClr val="bg2">
                    <a:lumMod val="25000"/>
                  </a:schemeClr>
                </a:solidFill>
                <a:latin typeface="Liberation Mono"/>
              </a:rPr>
              <a:t>not</a:t>
            </a:r>
            <a:r>
              <a:rPr lang="en-US" dirty="0">
                <a:solidFill>
                  <a:srgbClr val="0077AA"/>
                </a:solidFill>
                <a:latin typeface="Liberation Mono"/>
              </a:rPr>
              <a:t> </a:t>
            </a:r>
            <a:r>
              <a:rPr lang="en-US" dirty="0">
                <a:solidFill>
                  <a:schemeClr val="bg2">
                    <a:lumMod val="25000"/>
                  </a:schemeClr>
                </a:solidFill>
                <a:latin typeface="Liberation Mono"/>
              </a:rPr>
              <a:t>null</a:t>
            </a:r>
            <a:r>
              <a:rPr lang="en-US" dirty="0">
                <a:solidFill>
                  <a:srgbClr val="999999"/>
                </a:solidFill>
                <a:latin typeface="Liberation Mono"/>
              </a:rPr>
              <a:t>)</a:t>
            </a:r>
            <a:r>
              <a:rPr lang="en-US" dirty="0">
                <a:solidFill>
                  <a:srgbClr val="0077AA"/>
                </a:solidFill>
                <a:latin typeface="Liberation Mono"/>
              </a:rPr>
              <a:t> </a:t>
            </a:r>
            <a:r>
              <a:rPr lang="en-US" dirty="0">
                <a:solidFill>
                  <a:srgbClr val="C00000"/>
                </a:solidFill>
                <a:latin typeface="Liberation Mono"/>
              </a:rPr>
              <a:t>ENGINE</a:t>
            </a:r>
            <a:r>
              <a:rPr lang="en-US" dirty="0">
                <a:solidFill>
                  <a:srgbClr val="0077AA"/>
                </a:solidFill>
                <a:latin typeface="Liberation Mono"/>
              </a:rPr>
              <a:t> </a:t>
            </a:r>
            <a:r>
              <a:rPr lang="en-US" dirty="0">
                <a:solidFill>
                  <a:srgbClr val="A67F59"/>
                </a:solidFill>
                <a:latin typeface="Liberation Mono"/>
              </a:rPr>
              <a:t>=</a:t>
            </a:r>
            <a:r>
              <a:rPr lang="en-US" dirty="0">
                <a:solidFill>
                  <a:srgbClr val="0077AA"/>
                </a:solidFill>
                <a:latin typeface="Liberation Mono"/>
              </a:rPr>
              <a:t> </a:t>
            </a:r>
            <a:r>
              <a:rPr lang="en-US" dirty="0">
                <a:solidFill>
                  <a:srgbClr val="C00000"/>
                </a:solidFill>
                <a:latin typeface="Liberation Mono"/>
              </a:rPr>
              <a:t>CSV</a:t>
            </a:r>
            <a:r>
              <a:rPr lang="en-US" dirty="0">
                <a:latin typeface="Liberation Mono"/>
              </a:rPr>
              <a:t>;</a:t>
            </a:r>
          </a:p>
          <a:p>
            <a:pPr algn="just"/>
            <a:endParaRPr lang="en-US" sz="800" dirty="0">
              <a:latin typeface="Liberation Mono"/>
            </a:endParaRP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dirty="0">
                <a:solidFill>
                  <a:schemeClr val="bg2">
                    <a:lumMod val="25000"/>
                  </a:schemeClr>
                </a:solidFill>
                <a:latin typeface="Liberation Mono"/>
              </a:rPr>
              <a:t>csv</a:t>
            </a:r>
            <a:r>
              <a:rPr lang="en-IN" dirty="0">
                <a:solidFill>
                  <a:srgbClr val="FF0000"/>
                </a:solidFill>
                <a:latin typeface="Liberation Mono"/>
              </a:rPr>
              <a:t> </a:t>
            </a:r>
            <a:r>
              <a:rPr lang="en-IN" dirty="0">
                <a:solidFill>
                  <a:srgbClr val="0077AA"/>
                </a:solidFill>
                <a:latin typeface="Liberation Mono"/>
              </a:rPr>
              <a:t>VALUES</a:t>
            </a:r>
            <a:r>
              <a:rPr lang="en-IN" dirty="0">
                <a:solidFill>
                  <a:srgbClr val="999999"/>
                </a:solidFill>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3400</a:t>
            </a:r>
            <a:r>
              <a:rPr lang="en-IN" dirty="0">
                <a:solidFill>
                  <a:srgbClr val="999999"/>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dirty="0">
                <a:solidFill>
                  <a:schemeClr val="bg2">
                    <a:lumMod val="25000"/>
                  </a:schemeClr>
                </a:solidFill>
                <a:latin typeface="Liberation Mono"/>
              </a:rPr>
              <a:t>csv</a:t>
            </a:r>
            <a:r>
              <a:rPr lang="en-IN" dirty="0">
                <a:latin typeface="Liberation Mono"/>
              </a:rPr>
              <a:t>; </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csv engine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7D58DF7E-1C6A-B49E-6B30-28FB92B55F6E}"/>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csv;</a:t>
            </a:r>
          </a:p>
        </p:txBody>
      </p:sp>
    </p:spTree>
    <p:extLst>
      <p:ext uri="{BB962C8B-B14F-4D97-AF65-F5344CB8AC3E}">
        <p14:creationId xmlns:p14="http://schemas.microsoft.com/office/powerpoint/2010/main" val="527099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6" name="Group 15">
            <a:extLst>
              <a:ext uri="{FF2B5EF4-FFF2-40B4-BE49-F238E27FC236}">
                <a16:creationId xmlns:a16="http://schemas.microsoft.com/office/drawing/2014/main" id="{A685F634-CE17-4FD4-A815-DB7ADC5987FB}"/>
              </a:ext>
            </a:extLst>
          </p:cNvPr>
          <p:cNvGrpSpPr/>
          <p:nvPr/>
        </p:nvGrpSpPr>
        <p:grpSpPr>
          <a:xfrm>
            <a:off x="781056" y="260648"/>
            <a:ext cx="10548697" cy="1502780"/>
            <a:chOff x="781056" y="404664"/>
            <a:chExt cx="10548697" cy="1502780"/>
          </a:xfrm>
        </p:grpSpPr>
        <p:grpSp>
          <p:nvGrpSpPr>
            <p:cNvPr id="15" name="Group 14">
              <a:extLst>
                <a:ext uri="{FF2B5EF4-FFF2-40B4-BE49-F238E27FC236}">
                  <a16:creationId xmlns:a16="http://schemas.microsoft.com/office/drawing/2014/main" id="{99619510-E2CD-42CB-B78E-F11979590D4B}"/>
                </a:ext>
              </a:extLst>
            </p:cNvPr>
            <p:cNvGrpSpPr/>
            <p:nvPr/>
          </p:nvGrpSpPr>
          <p:grpSpPr>
            <a:xfrm>
              <a:off x="781056" y="404664"/>
              <a:ext cx="10548697" cy="1502780"/>
              <a:chOff x="781056" y="404664"/>
              <a:chExt cx="10548697" cy="1502780"/>
            </a:xfrm>
          </p:grpSpPr>
          <p:grpSp>
            <p:nvGrpSpPr>
              <p:cNvPr id="8" name="Group 7">
                <a:extLst>
                  <a:ext uri="{FF2B5EF4-FFF2-40B4-BE49-F238E27FC236}">
                    <a16:creationId xmlns:a16="http://schemas.microsoft.com/office/drawing/2014/main" id="{E05A8F75-5F17-4A4E-965C-76FD86976BBD}"/>
                  </a:ext>
                </a:extLst>
              </p:cNvPr>
              <p:cNvGrpSpPr/>
              <p:nvPr/>
            </p:nvGrpSpPr>
            <p:grpSpPr>
              <a:xfrm>
                <a:off x="790238" y="404664"/>
                <a:ext cx="10539515" cy="1502780"/>
                <a:chOff x="695400" y="1745011"/>
                <a:chExt cx="10539515" cy="1502780"/>
              </a:xfrm>
            </p:grpSpPr>
            <p:grpSp>
              <p:nvGrpSpPr>
                <p:cNvPr id="10" name="Group 9">
                  <a:extLst>
                    <a:ext uri="{FF2B5EF4-FFF2-40B4-BE49-F238E27FC236}">
                      <a16:creationId xmlns:a16="http://schemas.microsoft.com/office/drawing/2014/main" id="{D7198A96-CFFC-4281-8FCE-8A9F25B91752}"/>
                    </a:ext>
                  </a:extLst>
                </p:cNvPr>
                <p:cNvGrpSpPr/>
                <p:nvPr/>
              </p:nvGrpSpPr>
              <p:grpSpPr>
                <a:xfrm>
                  <a:off x="695400" y="1835990"/>
                  <a:ext cx="8952150" cy="1304978"/>
                  <a:chOff x="267703" y="1600839"/>
                  <a:chExt cx="8952150" cy="1304978"/>
                </a:xfrm>
              </p:grpSpPr>
              <p:grpSp>
                <p:nvGrpSpPr>
                  <p:cNvPr id="13" name="Group 12">
                    <a:extLst>
                      <a:ext uri="{FF2B5EF4-FFF2-40B4-BE49-F238E27FC236}">
                        <a16:creationId xmlns:a16="http://schemas.microsoft.com/office/drawing/2014/main" id="{96EE135C-C8C7-439F-B244-1C9CB781AF8F}"/>
                      </a:ext>
                    </a:extLst>
                  </p:cNvPr>
                  <p:cNvGrpSpPr/>
                  <p:nvPr/>
                </p:nvGrpSpPr>
                <p:grpSpPr>
                  <a:xfrm>
                    <a:off x="1651832" y="1600839"/>
                    <a:ext cx="7568021" cy="1303315"/>
                    <a:chOff x="31591" y="1556792"/>
                    <a:chExt cx="7568021" cy="1303315"/>
                  </a:xfrm>
                </p:grpSpPr>
                <p:grpSp>
                  <p:nvGrpSpPr>
                    <p:cNvPr id="20" name="Group 19">
                      <a:extLst>
                        <a:ext uri="{FF2B5EF4-FFF2-40B4-BE49-F238E27FC236}">
                          <a16:creationId xmlns:a16="http://schemas.microsoft.com/office/drawing/2014/main" id="{22A1B2B3-486A-45BB-946A-6BD5254B3352}"/>
                        </a:ext>
                      </a:extLst>
                    </p:cNvPr>
                    <p:cNvGrpSpPr/>
                    <p:nvPr/>
                  </p:nvGrpSpPr>
                  <p:grpSpPr>
                    <a:xfrm>
                      <a:off x="665207" y="1556792"/>
                      <a:ext cx="2741074" cy="1303315"/>
                      <a:chOff x="665207" y="1556792"/>
                      <a:chExt cx="2741074" cy="1303315"/>
                    </a:xfrm>
                  </p:grpSpPr>
                  <p:sp>
                    <p:nvSpPr>
                      <p:cNvPr id="24" name="Rectangle 23">
                        <a:extLst>
                          <a:ext uri="{FF2B5EF4-FFF2-40B4-BE49-F238E27FC236}">
                            <a16:creationId xmlns:a16="http://schemas.microsoft.com/office/drawing/2014/main" id="{9C4C44B4-453A-4675-B576-69E1B342116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TextBox 24">
                        <a:extLst>
                          <a:ext uri="{FF2B5EF4-FFF2-40B4-BE49-F238E27FC236}">
                            <a16:creationId xmlns:a16="http://schemas.microsoft.com/office/drawing/2014/main" id="{4D6503B2-21EE-4A8E-B441-2A69E4115104}"/>
                          </a:ext>
                        </a:extLst>
                      </p:cNvPr>
                      <p:cNvSpPr txBox="1"/>
                      <p:nvPr/>
                    </p:nvSpPr>
                    <p:spPr>
                      <a:xfrm>
                        <a:off x="679660" y="1620089"/>
                        <a:ext cx="2726619"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6" name="TextBox 25">
                        <a:extLst>
                          <a:ext uri="{FF2B5EF4-FFF2-40B4-BE49-F238E27FC236}">
                            <a16:creationId xmlns:a16="http://schemas.microsoft.com/office/drawing/2014/main" id="{03946BDF-B275-4B13-A9CE-7D34E408549C}"/>
                          </a:ext>
                        </a:extLst>
                      </p:cNvPr>
                      <p:cNvSpPr txBox="1"/>
                      <p:nvPr/>
                    </p:nvSpPr>
                    <p:spPr>
                      <a:xfrm>
                        <a:off x="665207" y="2152221"/>
                        <a:ext cx="2741074"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state IN </a:t>
                        </a:r>
                        <a:r>
                          <a:rPr lang="en-US" sz="2000" dirty="0">
                            <a:solidFill>
                              <a:schemeClr val="bg1">
                                <a:lumMod val="65000"/>
                              </a:schemeClr>
                            </a:solidFill>
                            <a:latin typeface="Liberation Mono"/>
                          </a:rPr>
                          <a:t>(</a:t>
                        </a:r>
                        <a:r>
                          <a:rPr lang="en-IN" sz="2000" dirty="0">
                            <a:solidFill>
                              <a:srgbClr val="669900"/>
                            </a:solidFill>
                            <a:latin typeface="Liberation Mono"/>
                          </a:rPr>
                          <a:t>'</a:t>
                        </a:r>
                        <a:r>
                          <a:rPr lang="en-US" sz="2000" dirty="0">
                            <a:solidFill>
                              <a:srgbClr val="669900"/>
                            </a:solidFill>
                            <a:latin typeface="Liberation Mono"/>
                          </a:rPr>
                          <a:t>VT</a:t>
                        </a:r>
                        <a:r>
                          <a:rPr lang="en-IN" sz="2000" dirty="0">
                            <a:solidFill>
                              <a:srgbClr val="669900"/>
                            </a:solidFill>
                            <a:latin typeface="Liberation Mono"/>
                          </a:rPr>
                          <a:t>'</a:t>
                        </a:r>
                        <a:r>
                          <a:rPr lang="en-US" sz="2000" dirty="0">
                            <a:latin typeface="Liberation Mono"/>
                          </a:rPr>
                          <a:t>, </a:t>
                        </a:r>
                        <a:r>
                          <a:rPr lang="en-IN" sz="2000" dirty="0">
                            <a:solidFill>
                              <a:srgbClr val="669900"/>
                            </a:solidFill>
                            <a:latin typeface="Liberation Mono"/>
                          </a:rPr>
                          <a:t>'</a:t>
                        </a:r>
                        <a:r>
                          <a:rPr lang="en-US" sz="2000" dirty="0">
                            <a:solidFill>
                              <a:srgbClr val="669900"/>
                            </a:solidFill>
                            <a:latin typeface="Liberation Mono"/>
                          </a:rPr>
                          <a:t>NH</a:t>
                        </a:r>
                        <a:r>
                          <a:rPr lang="en-IN" sz="2000" dirty="0">
                            <a:solidFill>
                              <a:srgbClr val="669900"/>
                            </a:solidFill>
                            <a:latin typeface="Liberation Mono"/>
                          </a:rPr>
                          <a:t>'</a:t>
                        </a:r>
                        <a:r>
                          <a:rPr lang="en-US" sz="2000" dirty="0">
                            <a:latin typeface="Liberation Mono"/>
                          </a:rPr>
                          <a:t>, . . .</a:t>
                        </a:r>
                        <a:r>
                          <a:rPr lang="en-US" sz="2000" dirty="0">
                            <a:solidFill>
                              <a:schemeClr val="bg1">
                                <a:lumMod val="65000"/>
                              </a:schemeClr>
                            </a:solidFill>
                            <a:latin typeface="Liberation Mono"/>
                          </a:rPr>
                          <a:t>)</a:t>
                        </a:r>
                        <a:endParaRPr lang="en-IN" sz="2000" dirty="0"/>
                      </a:p>
                    </p:txBody>
                  </p:sp>
                </p:grpSp>
                <p:sp>
                  <p:nvSpPr>
                    <p:cNvPr id="21" name="Arrow: Right 20">
                      <a:extLst>
                        <a:ext uri="{FF2B5EF4-FFF2-40B4-BE49-F238E27FC236}">
                          <a16:creationId xmlns:a16="http://schemas.microsoft.com/office/drawing/2014/main" id="{29727C98-A5EB-45FF-8E25-909E7CEE40E5}"/>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2" name="Arrow: Right 21">
                      <a:extLst>
                        <a:ext uri="{FF2B5EF4-FFF2-40B4-BE49-F238E27FC236}">
                          <a16:creationId xmlns:a16="http://schemas.microsoft.com/office/drawing/2014/main" id="{DE1650D4-6DB7-4CA8-8468-72D72A87B445}"/>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Arrow: Right 22">
                      <a:extLst>
                        <a:ext uri="{FF2B5EF4-FFF2-40B4-BE49-F238E27FC236}">
                          <a16:creationId xmlns:a16="http://schemas.microsoft.com/office/drawing/2014/main" id="{F73E52A1-7CE7-4E61-B3F5-B1579E236EA1}"/>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4" name="Flowchart: Magnetic Disk 13">
                    <a:extLst>
                      <a:ext uri="{FF2B5EF4-FFF2-40B4-BE49-F238E27FC236}">
                        <a16:creationId xmlns:a16="http://schemas.microsoft.com/office/drawing/2014/main" id="{E19B5095-E32C-41A2-8F2D-D4F1590E06B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Rectangle 16">
                    <a:extLst>
                      <a:ext uri="{FF2B5EF4-FFF2-40B4-BE49-F238E27FC236}">
                        <a16:creationId xmlns:a16="http://schemas.microsoft.com/office/drawing/2014/main" id="{A3FAA6D5-0667-4EA6-AD63-3F580863444F}"/>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3067B566-18FA-4D94-9689-73C99944A0DB}"/>
                      </a:ext>
                    </a:extLst>
                  </p:cNvPr>
                  <p:cNvSpPr txBox="1"/>
                  <p:nvPr/>
                </p:nvSpPr>
                <p:spPr>
                  <a:xfrm>
                    <a:off x="5797326" y="1672970"/>
                    <a:ext cx="2731536"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9" name="TextBox 18">
                    <a:extLst>
                      <a:ext uri="{FF2B5EF4-FFF2-40B4-BE49-F238E27FC236}">
                        <a16:creationId xmlns:a16="http://schemas.microsoft.com/office/drawing/2014/main" id="{FF595776-0494-4B1C-874B-B0A11367FDDF}"/>
                      </a:ext>
                    </a:extLst>
                  </p:cNvPr>
                  <p:cNvSpPr txBox="1"/>
                  <p:nvPr/>
                </p:nvSpPr>
                <p:spPr>
                  <a:xfrm>
                    <a:off x="5815774" y="2229960"/>
                    <a:ext cx="2713087"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11" name="Oval 10">
                  <a:extLst>
                    <a:ext uri="{FF2B5EF4-FFF2-40B4-BE49-F238E27FC236}">
                      <a16:creationId xmlns:a16="http://schemas.microsoft.com/office/drawing/2014/main" id="{22CCCD58-DE1A-42BE-9F19-4CABADD2604F}"/>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76BE5353-F47A-4339-9825-B2A7536B530F}"/>
                    </a:ext>
                  </a:extLst>
                </p:cNvPr>
                <p:cNvSpPr txBox="1"/>
                <p:nvPr/>
              </p:nvSpPr>
              <p:spPr>
                <a:xfrm>
                  <a:off x="10056747" y="2296346"/>
                  <a:ext cx="929199"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524F91BE-3413-40C5-BD2F-88A18BD02D6D}"/>
                  </a:ext>
                </a:extLst>
              </p:cNvPr>
              <p:cNvSpPr txBox="1"/>
              <p:nvPr/>
            </p:nvSpPr>
            <p:spPr>
              <a:xfrm>
                <a:off x="781056" y="43486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grpSp>
        <p:sp>
          <p:nvSpPr>
            <p:cNvPr id="4" name="TextBox 3">
              <a:extLst>
                <a:ext uri="{FF2B5EF4-FFF2-40B4-BE49-F238E27FC236}">
                  <a16:creationId xmlns:a16="http://schemas.microsoft.com/office/drawing/2014/main" id="{DD627992-2291-41C5-B3D6-4CF5BA93969D}"/>
                </a:ext>
              </a:extLst>
            </p:cNvPr>
            <p:cNvSpPr txBox="1"/>
            <p:nvPr/>
          </p:nvSpPr>
          <p:spPr>
            <a:xfrm>
              <a:off x="790237" y="1255986"/>
              <a:ext cx="1296143" cy="400110"/>
            </a:xfrm>
            <a:prstGeom prst="rect">
              <a:avLst/>
            </a:prstGeom>
            <a:noFill/>
          </p:spPr>
          <p:txBody>
            <a:bodyPr wrap="square">
              <a:spAutoFit/>
            </a:bodyPr>
            <a:lstStyle/>
            <a:p>
              <a:pPr algn="ctr"/>
              <a:r>
                <a:rPr lang="en-US" sz="2000" dirty="0">
                  <a:latin typeface="Liberation Mono"/>
                </a:rPr>
                <a:t>states</a:t>
              </a:r>
              <a:endParaRPr lang="en-IN" sz="2000" dirty="0"/>
            </a:p>
          </p:txBody>
        </p:sp>
      </p:grpSp>
      <p:sp>
        <p:nvSpPr>
          <p:cNvPr id="27" name="TextBox 26">
            <a:extLst>
              <a:ext uri="{FF2B5EF4-FFF2-40B4-BE49-F238E27FC236}">
                <a16:creationId xmlns:a16="http://schemas.microsoft.com/office/drawing/2014/main" id="{0047E199-051D-4EE3-9E55-238193B80B8B}"/>
              </a:ext>
            </a:extLst>
          </p:cNvPr>
          <p:cNvSpPr txBox="1"/>
          <p:nvPr/>
        </p:nvSpPr>
        <p:spPr>
          <a:xfrm>
            <a:off x="226839" y="1916832"/>
            <a:ext cx="5425250" cy="1200329"/>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77AA"/>
                </a:solidFill>
                <a:effectLst/>
                <a:latin typeface="Liberation Mono"/>
              </a:rPr>
              <a:t> </a:t>
            </a:r>
            <a:r>
              <a:rPr lang="en-US" sz="2200" dirty="0">
                <a:solidFill>
                  <a:srgbClr val="999999"/>
                </a:solidFill>
                <a:latin typeface="Liberation Mono"/>
              </a:rPr>
              <a:t>(</a:t>
            </a:r>
            <a:r>
              <a:rPr lang="en-US" sz="2200" b="0" i="1" dirty="0">
                <a:solidFill>
                  <a:srgbClr val="000000"/>
                </a:solidFill>
                <a:effectLst/>
                <a:latin typeface="Liberation Mono"/>
              </a:rPr>
              <a:t>expr1, expr2, </a:t>
            </a:r>
            <a:r>
              <a:rPr lang="en-US" sz="2200" b="0" i="1" dirty="0">
                <a:solidFill>
                  <a:schemeClr val="bg1">
                    <a:lumMod val="50000"/>
                  </a:schemeClr>
                </a:solidFill>
                <a:effectLst/>
                <a:latin typeface="Liberation Mono"/>
              </a:rPr>
              <a:t>. . .</a:t>
            </a:r>
            <a:r>
              <a:rPr lang="en-US" sz="2200" b="0" i="0" dirty="0">
                <a:solidFill>
                  <a:srgbClr val="999999"/>
                </a:solidFill>
                <a:effectLst/>
                <a:latin typeface="Liberation Mono"/>
              </a:rPr>
              <a:t> )</a:t>
            </a:r>
            <a:endParaRPr lang="en-US" sz="2200" dirty="0">
              <a:solidFill>
                <a:srgbClr val="000000"/>
              </a:solidFill>
              <a:latin typeface="Liberation Mono"/>
            </a:endParaRPr>
          </a:p>
          <a:p>
            <a:pPr marL="723900"/>
            <a:r>
              <a:rPr lang="en-US" sz="2200" b="0" i="0" dirty="0">
                <a:solidFill>
                  <a:srgbClr val="A67F59"/>
                </a:solidFill>
                <a:effectLst/>
                <a:latin typeface="Liberation Mono"/>
              </a:rPr>
              <a:t>|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b="0" i="0" dirty="0">
                <a:solidFill>
                  <a:schemeClr val="accent5">
                    <a:lumMod val="75000"/>
                  </a:schemeClr>
                </a:solidFill>
                <a:effectLst/>
                <a:latin typeface="Liberation Mono"/>
              </a:rPr>
              <a:t>IN</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1" dirty="0">
                <a:solidFill>
                  <a:srgbClr val="000000"/>
                </a:solidFill>
                <a:effectLst/>
                <a:latin typeface="Liberation Mono"/>
              </a:rPr>
              <a:t>subquery</a:t>
            </a:r>
            <a:r>
              <a:rPr lang="en-US" sz="2400" b="0" i="0" dirty="0">
                <a:solidFill>
                  <a:srgbClr val="999999"/>
                </a:solidFill>
                <a:effectLst/>
                <a:latin typeface="Liberation Mono"/>
              </a:rPr>
              <a:t>)</a:t>
            </a:r>
            <a:endParaRPr lang="en-US" sz="2400" dirty="0">
              <a:solidFill>
                <a:srgbClr val="999999"/>
              </a:solidFill>
              <a:latin typeface="Liberation Mono"/>
            </a:endParaRPr>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extLst>
              <p:ext uri="{D42A27DB-BD31-4B8C-83A1-F6EECF244321}">
                <p14:modId xmlns:p14="http://schemas.microsoft.com/office/powerpoint/2010/main" val="2148603925"/>
              </p:ext>
            </p:extLst>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8290251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8640959" cy="7078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IN ( </a:t>
            </a:r>
            <a:r>
              <a:rPr lang="en-US" sz="2000" dirty="0">
                <a:solidFill>
                  <a:schemeClr val="tx1">
                    <a:lumMod val="65000"/>
                    <a:lumOff val="35000"/>
                  </a:schemeClr>
                </a:solidFill>
                <a:latin typeface="Liberation Mono"/>
                <a:cs typeface="Arial" panose="020B0604020202020204" pitchFamily="34" charset="0"/>
              </a:rPr>
              <a:t>v1</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v2</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tx1">
                    <a:lumMod val="65000"/>
                    <a:lumOff val="35000"/>
                  </a:schemeClr>
                </a:solidFill>
                <a:latin typeface="Liberation Mono"/>
                <a:cs typeface="Arial" panose="020B0604020202020204" pitchFamily="34" charset="0"/>
              </a:rPr>
              <a:t>v3</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bg1">
                    <a:lumMod val="50000"/>
                  </a:schemeClr>
                </a:solidFill>
                <a:latin typeface="Liberation Mono"/>
              </a:rPr>
              <a:t>. . .</a:t>
            </a:r>
            <a:r>
              <a:rPr lang="en-US" sz="2000" dirty="0">
                <a:solidFill>
                  <a:srgbClr val="0077AA"/>
                </a:solidFill>
                <a:latin typeface="Liberation Mono"/>
              </a:rPr>
              <a:t> </a:t>
            </a:r>
            <a:r>
              <a:rPr lang="en-US" sz="2000" dirty="0">
                <a:solidFill>
                  <a:srgbClr val="0077AA"/>
                </a:solidFill>
                <a:latin typeface="Liberation Mono"/>
                <a:cs typeface="Arial" panose="020B0604020202020204" pitchFamily="34" charset="0"/>
              </a:rPr>
              <a:t>)</a:t>
            </a:r>
          </a:p>
          <a:p>
            <a:r>
              <a:rPr lang="en-US" sz="2000" dirty="0">
                <a:solidFill>
                  <a:srgbClr val="0077AA"/>
                </a:solidFill>
                <a:latin typeface="Liberation Mono"/>
                <a:cs typeface="Arial" panose="020B0604020202020204" pitchFamily="34" charset="0"/>
              </a:rPr>
              <a:t>column | expression IN (</a:t>
            </a:r>
            <a:r>
              <a:rPr lang="en-US" sz="2000" dirty="0">
                <a:solidFill>
                  <a:schemeClr val="tx1">
                    <a:lumMod val="65000"/>
                    <a:lumOff val="35000"/>
                  </a:schemeClr>
                </a:solidFill>
                <a:latin typeface="Liberation Mono"/>
                <a:cs typeface="Arial" panose="020B0604020202020204" pitchFamily="34" charset="0"/>
              </a:rPr>
              <a:t>subquery</a:t>
            </a:r>
            <a:r>
              <a:rPr lang="en-US" sz="2000" dirty="0">
                <a:solidFill>
                  <a:srgbClr val="0077AA"/>
                </a:solidFill>
                <a:latin typeface="Liberation Mono"/>
                <a:cs typeface="Arial" panose="020B0604020202020204" pitchFamily="34" charset="0"/>
              </a:rPr>
              <a:t>)</a:t>
            </a:r>
          </a:p>
        </p:txBody>
      </p:sp>
      <p:sp>
        <p:nvSpPr>
          <p:cNvPr id="3" name="Rectangle 2"/>
          <p:cNvSpPr/>
          <p:nvPr/>
        </p:nvSpPr>
        <p:spPr>
          <a:xfrm>
            <a:off x="335359" y="1598503"/>
            <a:ext cx="11665297" cy="1779974"/>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 value in the column or the expression is equal to any value in the list, the result of the IN operator is TRUE.</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The IN operator is equivalent to multiple </a:t>
            </a:r>
            <a:r>
              <a:rPr lang="en-US" dirty="0">
                <a:solidFill>
                  <a:schemeClr val="accent4">
                    <a:lumMod val="50000"/>
                  </a:schemeClr>
                </a:solidFill>
                <a:latin typeface="Arial" panose="020B0604020202020204" pitchFamily="34" charset="0"/>
                <a:cs typeface="Arial" panose="020B0604020202020204" pitchFamily="34" charset="0"/>
              </a:rPr>
              <a:t>OR</a:t>
            </a:r>
            <a:r>
              <a:rPr lang="en-US" dirty="0">
                <a:latin typeface="Arial" panose="020B0604020202020204" pitchFamily="34" charset="0"/>
                <a:cs typeface="Arial" panose="020B0604020202020204" pitchFamily="34" charset="0"/>
              </a:rPr>
              <a:t> operators.</a:t>
            </a:r>
          </a:p>
          <a:p>
            <a:pPr marL="285750" indent="-285750">
              <a:lnSpc>
                <a:spcPct val="150000"/>
              </a:lnSpc>
              <a:buFont typeface="Arial" panose="020B0604020202020204" pitchFamily="34" charset="0"/>
              <a:buChar char="•"/>
            </a:pPr>
            <a:r>
              <a:rPr lang="en-US" dirty="0">
                <a:latin typeface="Arial" panose="020B0604020202020204" pitchFamily="34" charset="0"/>
                <a:cs typeface="Arial" panose="020B0604020202020204" pitchFamily="34" charset="0"/>
              </a:rPr>
              <a:t>To negate the IN operator, you use the </a:t>
            </a:r>
            <a:r>
              <a:rPr lang="en-US" dirty="0">
                <a:solidFill>
                  <a:schemeClr val="accent4">
                    <a:lumMod val="50000"/>
                  </a:schemeClr>
                </a:solidFill>
                <a:latin typeface="Arial" panose="020B0604020202020204" pitchFamily="34" charset="0"/>
                <a:cs typeface="Arial" panose="020B0604020202020204" pitchFamily="34" charset="0"/>
              </a:rPr>
              <a:t>NOT IN </a:t>
            </a:r>
            <a:r>
              <a:rPr lang="en-US" dirty="0">
                <a:latin typeface="Arial" panose="020B0604020202020204" pitchFamily="34" charset="0"/>
                <a:cs typeface="Arial" panose="020B0604020202020204" pitchFamily="34" charset="0"/>
              </a:rPr>
              <a:t>operator.</a:t>
            </a:r>
            <a:endParaRPr lang="en-IN"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8E3A278B-47A7-4045-9D6A-7A78258C1322}"/>
              </a:ext>
            </a:extLst>
          </p:cNvPr>
          <p:cNvPicPr>
            <a:picLocks noChangeAspect="1"/>
          </p:cNvPicPr>
          <p:nvPr/>
        </p:nvPicPr>
        <p:blipFill>
          <a:blip r:embed="rId2"/>
          <a:stretch>
            <a:fillRect/>
          </a:stretch>
        </p:blipFill>
        <p:spPr>
          <a:xfrm>
            <a:off x="314782" y="4365104"/>
            <a:ext cx="8013465" cy="2236191"/>
          </a:xfrm>
          <a:prstGeom prst="rect">
            <a:avLst/>
          </a:prstGeom>
        </p:spPr>
      </p:pic>
      <p:grpSp>
        <p:nvGrpSpPr>
          <p:cNvPr id="6" name="Group 5">
            <a:extLst>
              <a:ext uri="{FF2B5EF4-FFF2-40B4-BE49-F238E27FC236}">
                <a16:creationId xmlns:a16="http://schemas.microsoft.com/office/drawing/2014/main" id="{CC50830C-84FE-4811-9605-CB343CCA287D}"/>
              </a:ext>
            </a:extLst>
          </p:cNvPr>
          <p:cNvGrpSpPr/>
          <p:nvPr/>
        </p:nvGrpSpPr>
        <p:grpSpPr>
          <a:xfrm>
            <a:off x="364741" y="3624170"/>
            <a:ext cx="11305256" cy="596918"/>
            <a:chOff x="364741" y="3861048"/>
            <a:chExt cx="11305256" cy="596918"/>
          </a:xfrm>
        </p:grpSpPr>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86104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812D2B1-086D-4826-8315-851FF37231A6}"/>
                </a:ext>
              </a:extLst>
            </p:cNvPr>
            <p:cNvSpPr/>
            <p:nvPr/>
          </p:nvSpPr>
          <p:spPr>
            <a:xfrm>
              <a:off x="364741" y="4005065"/>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job </a:t>
              </a:r>
              <a:r>
                <a:rPr lang="en-IN" dirty="0">
                  <a:solidFill>
                    <a:schemeClr val="accent5">
                      <a:lumMod val="75000"/>
                    </a:schemeClr>
                  </a:solidFill>
                  <a:latin typeface="Liberation Mono"/>
                  <a:cs typeface="Arial" panose="020B0604020202020204" pitchFamily="34" charset="0"/>
                </a:rPr>
                <a:t>IN</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solidFill>
                    <a:srgbClr val="669900"/>
                  </a:solidFill>
                  <a:latin typeface="Liberation Mono"/>
                </a:rPr>
                <a:t>'salesman'</a:t>
              </a:r>
              <a:r>
                <a:rPr lang="en-IN" dirty="0">
                  <a:latin typeface="Liberation Mono"/>
                  <a:cs typeface="Arial" panose="020B0604020202020204" pitchFamily="34" charset="0"/>
                </a:rPr>
                <a:t>, </a:t>
              </a:r>
              <a:r>
                <a:rPr lang="en-IN" dirty="0">
                  <a:solidFill>
                    <a:srgbClr val="669900"/>
                  </a:solidFill>
                  <a:latin typeface="Liberation Mono"/>
                </a:rPr>
                <a:t>'manager'</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a:t>
              </a:r>
            </a:p>
          </p:txBody>
        </p:sp>
        <p:sp>
          <p:nvSpPr>
            <p:cNvPr id="14" name="Rectangle 13">
              <a:extLst>
                <a:ext uri="{FF2B5EF4-FFF2-40B4-BE49-F238E27FC236}">
                  <a16:creationId xmlns:a16="http://schemas.microsoft.com/office/drawing/2014/main" id="{2172B361-8741-4399-8D90-C87A7A4C58A5}"/>
                </a:ext>
              </a:extLst>
            </p:cNvPr>
            <p:cNvSpPr/>
            <p:nvPr/>
          </p:nvSpPr>
          <p:spPr>
            <a:xfrm>
              <a:off x="8626555" y="3913878"/>
              <a:ext cx="2870045"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9" name="Rectangle 8">
            <a:extLst>
              <a:ext uri="{FF2B5EF4-FFF2-40B4-BE49-F238E27FC236}">
                <a16:creationId xmlns:a16="http://schemas.microsoft.com/office/drawing/2014/main" id="{20598E04-54A7-4703-BC49-5D7C5103B85A}"/>
              </a:ext>
            </a:extLst>
          </p:cNvPr>
          <p:cNvSpPr/>
          <p:nvPr/>
        </p:nvSpPr>
        <p:spPr>
          <a:xfrm>
            <a:off x="370984" y="404664"/>
            <a:ext cx="925253" cy="400110"/>
          </a:xfrm>
          <a:prstGeom prst="rect">
            <a:avLst/>
          </a:prstGeom>
        </p:spPr>
        <p:txBody>
          <a:bodyPr wrap="none">
            <a:spAutoFit/>
          </a:bodyPr>
          <a:lstStyle/>
          <a:p>
            <a:r>
              <a:rPr lang="en-US" sz="2000" i="1" dirty="0">
                <a:solidFill>
                  <a:schemeClr val="accent1">
                    <a:lumMod val="75000"/>
                  </a:schemeClr>
                </a:solidFill>
                <a:latin typeface="Arial" pitchFamily="34" charset="0"/>
                <a:cs typeface="Arial" pitchFamily="34" charset="0"/>
              </a:rPr>
              <a:t>syntax</a:t>
            </a:r>
            <a:endParaRPr lang="en-US" sz="2800" i="1" dirty="0">
              <a:solidFill>
                <a:schemeClr val="accent1">
                  <a:lumMod val="75000"/>
                </a:schemeClr>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F5FF4A0-032C-4346-8079-F5E386BA9BDA}"/>
              </a:ext>
            </a:extLst>
          </p:cNvPr>
          <p:cNvSpPr/>
          <p:nvPr/>
        </p:nvSpPr>
        <p:spPr>
          <a:xfrm>
            <a:off x="2423592" y="4293096"/>
            <a:ext cx="1152128" cy="2402614"/>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10585255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1046440"/>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bg1">
                    <a:lumMod val="65000"/>
                  </a:schemeClr>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rPr>
              <a:t>)</a:t>
            </a:r>
            <a:r>
              <a:rPr lang="en-US" dirty="0">
                <a:solidFill>
                  <a:schemeClr val="tx1"/>
                </a:solidFill>
              </a:rPr>
              <a:t>;</a:t>
            </a: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bg1">
                    <a:lumMod val="65000"/>
                  </a:schemeClr>
                </a:solidFill>
              </a:rPr>
              <a:t>(</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bg1">
                    <a:lumMod val="65000"/>
                  </a:schemeClr>
                </a:solidFill>
              </a:rPr>
              <a:t>)</a:t>
            </a:r>
            <a:r>
              <a:rPr lang="en-IN" dirty="0">
                <a:solidFill>
                  <a:schemeClr val="tx1"/>
                </a:solidFill>
              </a:rPr>
              <a:t>; </a:t>
            </a:r>
          </a:p>
          <a:p>
            <a:pPr marL="0" indent="0">
              <a:lnSpc>
                <a:spcPct val="100000"/>
              </a:lnSpc>
              <a:buNone/>
            </a:pPr>
            <a:r>
              <a:rPr lang="en-IN" dirty="0">
                <a:solidFill>
                  <a:schemeClr val="tx1"/>
                </a:solidFill>
              </a:rPr>
              <a:t>       </a:t>
            </a:r>
            <a:r>
              <a:rPr lang="en-IN" b="1" dirty="0">
                <a:solidFill>
                  <a:schemeClr val="tx1"/>
                </a:solidFill>
              </a:rPr>
              <a:t>Empty set (0.00 sec)</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extLst>
              <p:ext uri="{D42A27DB-BD31-4B8C-83A1-F6EECF244321}">
                <p14:modId xmlns:p14="http://schemas.microsoft.com/office/powerpoint/2010/main" val="3047492229"/>
              </p:ext>
            </p:extLst>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extLst>
              <p:ext uri="{D42A27DB-BD31-4B8C-83A1-F6EECF244321}">
                <p14:modId xmlns:p14="http://schemas.microsoft.com/office/powerpoint/2010/main" val="2155896829"/>
              </p:ext>
            </p:extLst>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165200715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761474"/>
            <a:ext cx="11881319" cy="5173852"/>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chemeClr val="bg1">
                    <a:lumMod val="65000"/>
                  </a:schemeClr>
                </a:solidFill>
              </a:rPr>
              <a:t>)</a:t>
            </a:r>
            <a:r>
              <a:rPr lang="en-IN" dirty="0">
                <a:solidFill>
                  <a:schemeClr val="tx1"/>
                </a:solidFill>
              </a:rPr>
              <a:t>;   </a:t>
            </a:r>
            <a:r>
              <a:rPr lang="en-IN" dirty="0">
                <a:solidFill>
                  <a:srgbClr val="FD8603"/>
                </a:solidFill>
                <a:sym typeface="Wingdings" panose="05000000000000000000" pitchFamily="2" charset="2"/>
              </a:rPr>
              <a:t></a:t>
            </a:r>
            <a:endParaRPr lang="en-IN" b="1" dirty="0">
              <a:solidFill>
                <a:srgbClr val="FD8603"/>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chemeClr val="bg1">
                    <a:lumMod val="65000"/>
                  </a:schemeClr>
                </a:solidFill>
              </a:rPr>
              <a:t>)</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669900"/>
                </a:solidFill>
                <a:cs typeface="+mn-cs"/>
              </a:rPr>
              <a:t>'accounting'</a:t>
            </a:r>
            <a:r>
              <a:rPr lang="en-US" dirty="0">
                <a:solidFill>
                  <a:schemeClr val="bg1">
                    <a:lumMod val="65000"/>
                  </a:schemeClr>
                </a:solidFill>
              </a:rPr>
              <a:t>)</a:t>
            </a:r>
            <a:r>
              <a:rPr lang="en-US" dirty="0">
                <a:solidFill>
                  <a:schemeClr val="tx1"/>
                </a:solidFill>
              </a:rPr>
              <a:t>;</a:t>
            </a:r>
            <a:endParaRPr lang="en-IN" dirty="0">
              <a:solidFill>
                <a:schemeClr val="tx1"/>
              </a:solidFill>
            </a:endParaRP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chemeClr val="bg1">
                    <a:lumMod val="65000"/>
                  </a:schemeClr>
                </a:solidFill>
              </a:rPr>
              <a:t>(</a:t>
            </a:r>
            <a:r>
              <a:rPr lang="en-US" dirty="0"/>
              <a:t>TABLE</a:t>
            </a:r>
            <a:r>
              <a:rPr lang="en-US" dirty="0">
                <a:solidFill>
                  <a:schemeClr val="tx1"/>
                </a:solidFill>
              </a:rPr>
              <a:t> deptno); </a:t>
            </a:r>
            <a:r>
              <a:rPr lang="en-US" dirty="0">
                <a:solidFill>
                  <a:srgbClr val="FF0000"/>
                </a:solidFill>
                <a:cs typeface="+mn-cs"/>
              </a:rPr>
              <a:t># ERROR 1241 (21000): Operand should contain 1 column(s)</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7" name="TextBox 6">
            <a:extLst>
              <a:ext uri="{FF2B5EF4-FFF2-40B4-BE49-F238E27FC236}">
                <a16:creationId xmlns:a16="http://schemas.microsoft.com/office/drawing/2014/main" id="{419DB822-6466-9A96-A352-99FB6E1F04BC}"/>
              </a:ext>
            </a:extLst>
          </p:cNvPr>
          <p:cNvSpPr txBox="1"/>
          <p:nvPr/>
        </p:nvSpPr>
        <p:spPr>
          <a:xfrm>
            <a:off x="6600055" y="1761474"/>
            <a:ext cx="5400601" cy="2126864"/>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4">
                    <a:lumMod val="50000"/>
                  </a:schemeClr>
                </a:solidFill>
                <a:cs typeface="+mn-cs"/>
              </a:rPr>
              <a:t>NOT</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chemeClr val="accent4">
                    <a:lumMod val="50000"/>
                  </a:schemeClr>
                </a:solidFill>
                <a:cs typeface="Arial" panose="020B0604020202020204" pitchFamily="34" charset="0"/>
              </a:rPr>
              <a:t>NULL</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False</a:t>
            </a:r>
            <a:r>
              <a:rPr lang="en-IN" dirty="0"/>
              <a:t> </a:t>
            </a:r>
            <a:r>
              <a:rPr lang="en-IN" dirty="0">
                <a:solidFill>
                  <a:srgbClr val="A67F59"/>
                </a:solidFill>
                <a:cs typeface="+mn-cs"/>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0</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rgbClr val="990055"/>
                </a:solidFill>
                <a:cs typeface="+mn-cs"/>
              </a:rPr>
              <a:t>1</a:t>
            </a:r>
            <a:r>
              <a:rPr lang="en-IN" dirty="0">
                <a:solidFill>
                  <a:schemeClr val="bg1">
                    <a:lumMod val="65000"/>
                  </a:schemeClr>
                </a:solidFill>
              </a:rPr>
              <a:t>)</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bg1">
                    <a:lumMod val="65000"/>
                  </a:schemeClr>
                </a:solidFill>
              </a:rPr>
              <a:t>)</a:t>
            </a:r>
            <a:r>
              <a:rPr lang="en-IN" dirty="0">
                <a:solidFill>
                  <a:schemeClr val="tx1"/>
                </a:solidFill>
              </a:rPr>
              <a:t>;</a:t>
            </a:r>
            <a:endParaRPr lang="en-IN" dirty="0">
              <a:solidFill>
                <a:srgbClr val="FF0000"/>
              </a:solidFill>
              <a:cs typeface="+mn-cs"/>
            </a:endParaRPr>
          </a:p>
        </p:txBody>
      </p:sp>
    </p:spTree>
    <p:extLst>
      <p:ext uri="{BB962C8B-B14F-4D97-AF65-F5344CB8AC3E}">
        <p14:creationId xmlns:p14="http://schemas.microsoft.com/office/powerpoint/2010/main" val="41221111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pSp>
        <p:nvGrpSpPr>
          <p:cNvPr id="6" name="Group 5">
            <a:extLst>
              <a:ext uri="{FF2B5EF4-FFF2-40B4-BE49-F238E27FC236}">
                <a16:creationId xmlns:a16="http://schemas.microsoft.com/office/drawing/2014/main" id="{2FB66BBF-3166-4C89-AB45-C415906A8178}"/>
              </a:ext>
            </a:extLst>
          </p:cNvPr>
          <p:cNvGrpSpPr/>
          <p:nvPr/>
        </p:nvGrpSpPr>
        <p:grpSpPr>
          <a:xfrm>
            <a:off x="844498" y="259200"/>
            <a:ext cx="10539515" cy="1502780"/>
            <a:chOff x="844498" y="423911"/>
            <a:chExt cx="10539515" cy="1502780"/>
          </a:xfrm>
        </p:grpSpPr>
        <p:grpSp>
          <p:nvGrpSpPr>
            <p:cNvPr id="23" name="Group 22">
              <a:extLst>
                <a:ext uri="{FF2B5EF4-FFF2-40B4-BE49-F238E27FC236}">
                  <a16:creationId xmlns:a16="http://schemas.microsoft.com/office/drawing/2014/main" id="{103B31F0-6F85-4E7D-9DCA-A3DCAA68A6C6}"/>
                </a:ext>
              </a:extLst>
            </p:cNvPr>
            <p:cNvGrpSpPr/>
            <p:nvPr/>
          </p:nvGrpSpPr>
          <p:grpSpPr>
            <a:xfrm>
              <a:off x="844498" y="423911"/>
              <a:ext cx="10539515" cy="1502780"/>
              <a:chOff x="695400" y="1745011"/>
              <a:chExt cx="10539515" cy="1502780"/>
            </a:xfrm>
          </p:grpSpPr>
          <p:grpSp>
            <p:nvGrpSpPr>
              <p:cNvPr id="24" name="Group 23">
                <a:extLst>
                  <a:ext uri="{FF2B5EF4-FFF2-40B4-BE49-F238E27FC236}">
                    <a16:creationId xmlns:a16="http://schemas.microsoft.com/office/drawing/2014/main" id="{0DC1A97C-7497-4B13-BB40-E8F0F6FA3696}"/>
                  </a:ext>
                </a:extLst>
              </p:cNvPr>
              <p:cNvGrpSpPr/>
              <p:nvPr/>
            </p:nvGrpSpPr>
            <p:grpSpPr>
              <a:xfrm>
                <a:off x="695400" y="1835990"/>
                <a:ext cx="8952150" cy="1329934"/>
                <a:chOff x="267703" y="1600839"/>
                <a:chExt cx="8952150" cy="1329934"/>
              </a:xfrm>
            </p:grpSpPr>
            <p:grpSp>
              <p:nvGrpSpPr>
                <p:cNvPr id="27" name="Group 26">
                  <a:extLst>
                    <a:ext uri="{FF2B5EF4-FFF2-40B4-BE49-F238E27FC236}">
                      <a16:creationId xmlns:a16="http://schemas.microsoft.com/office/drawing/2014/main" id="{0CD241A4-EE57-4899-8CBA-158B1FEDE56C}"/>
                    </a:ext>
                  </a:extLst>
                </p:cNvPr>
                <p:cNvGrpSpPr/>
                <p:nvPr/>
              </p:nvGrpSpPr>
              <p:grpSpPr>
                <a:xfrm>
                  <a:off x="1651832" y="1600839"/>
                  <a:ext cx="7568021" cy="1329934"/>
                  <a:chOff x="31591" y="1556792"/>
                  <a:chExt cx="7568021" cy="1329934"/>
                </a:xfrm>
              </p:grpSpPr>
              <p:grpSp>
                <p:nvGrpSpPr>
                  <p:cNvPr id="34" name="Group 33">
                    <a:extLst>
                      <a:ext uri="{FF2B5EF4-FFF2-40B4-BE49-F238E27FC236}">
                        <a16:creationId xmlns:a16="http://schemas.microsoft.com/office/drawing/2014/main" id="{6CD2C038-9662-458F-A7FA-C7E3651FD30E}"/>
                      </a:ext>
                    </a:extLst>
                  </p:cNvPr>
                  <p:cNvGrpSpPr/>
                  <p:nvPr/>
                </p:nvGrpSpPr>
                <p:grpSpPr>
                  <a:xfrm>
                    <a:off x="669977" y="1556792"/>
                    <a:ext cx="2736304" cy="1329934"/>
                    <a:chOff x="669977" y="1556792"/>
                    <a:chExt cx="2736304" cy="1329934"/>
                  </a:xfrm>
                </p:grpSpPr>
                <p:sp>
                  <p:nvSpPr>
                    <p:cNvPr id="38" name="Rectangle 37">
                      <a:extLst>
                        <a:ext uri="{FF2B5EF4-FFF2-40B4-BE49-F238E27FC236}">
                          <a16:creationId xmlns:a16="http://schemas.microsoft.com/office/drawing/2014/main" id="{A92DF07E-2893-4708-8D5F-B3C8448DDDC0}"/>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TextBox 38">
                      <a:extLst>
                        <a:ext uri="{FF2B5EF4-FFF2-40B4-BE49-F238E27FC236}">
                          <a16:creationId xmlns:a16="http://schemas.microsoft.com/office/drawing/2014/main" id="{DEF7CA78-B077-45E9-9B3F-58438BA29B6C}"/>
                        </a:ext>
                      </a:extLst>
                    </p:cNvPr>
                    <p:cNvSpPr txBox="1"/>
                    <p:nvPr/>
                  </p:nvSpPr>
                  <p:spPr>
                    <a:xfrm>
                      <a:off x="699365" y="1620089"/>
                      <a:ext cx="2706916"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40" name="TextBox 39">
                      <a:extLst>
                        <a:ext uri="{FF2B5EF4-FFF2-40B4-BE49-F238E27FC236}">
                          <a16:creationId xmlns:a16="http://schemas.microsoft.com/office/drawing/2014/main" id="{599DC989-595C-4474-B3CF-3B60322EFC64}"/>
                        </a:ext>
                      </a:extLst>
                    </p:cNvPr>
                    <p:cNvSpPr txBox="1"/>
                    <p:nvPr/>
                  </p:nvSpPr>
                  <p:spPr>
                    <a:xfrm>
                      <a:off x="689275" y="2178840"/>
                      <a:ext cx="271700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sal BETWEEN</a:t>
                      </a:r>
                    </a:p>
                    <a:p>
                      <a:pPr algn="ctr"/>
                      <a:r>
                        <a:rPr lang="en-IN" sz="2000" dirty="0">
                          <a:latin typeface="Liberation Mono"/>
                          <a:cs typeface="Arial" panose="020B0604020202020204" pitchFamily="34" charset="0"/>
                        </a:rPr>
                        <a:t>1000 </a:t>
                      </a:r>
                      <a:r>
                        <a:rPr lang="en-IN" sz="2000" dirty="0">
                          <a:solidFill>
                            <a:schemeClr val="accent5">
                              <a:lumMod val="75000"/>
                            </a:schemeClr>
                          </a:solidFill>
                          <a:latin typeface="Liberation Mono"/>
                          <a:cs typeface="Arial" panose="020B0604020202020204" pitchFamily="34" charset="0"/>
                        </a:rPr>
                        <a:t>and</a:t>
                      </a:r>
                      <a:r>
                        <a:rPr lang="en-IN" sz="2000" dirty="0">
                          <a:latin typeface="Liberation Mono"/>
                          <a:cs typeface="Arial" panose="020B0604020202020204" pitchFamily="34" charset="0"/>
                        </a:rPr>
                        <a:t> 3000</a:t>
                      </a:r>
                      <a:endParaRPr lang="en-IN" sz="2000" dirty="0"/>
                    </a:p>
                  </p:txBody>
                </p:sp>
              </p:grpSp>
              <p:sp>
                <p:nvSpPr>
                  <p:cNvPr id="35" name="Arrow: Right 34">
                    <a:extLst>
                      <a:ext uri="{FF2B5EF4-FFF2-40B4-BE49-F238E27FC236}">
                        <a16:creationId xmlns:a16="http://schemas.microsoft.com/office/drawing/2014/main" id="{A6F2A5AE-D4F1-4684-A31D-945F39AEF664}"/>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6" name="Arrow: Right 35">
                    <a:extLst>
                      <a:ext uri="{FF2B5EF4-FFF2-40B4-BE49-F238E27FC236}">
                        <a16:creationId xmlns:a16="http://schemas.microsoft.com/office/drawing/2014/main" id="{7A457CF7-701C-4564-A2FD-88312731187A}"/>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Arrow: Right 36">
                    <a:extLst>
                      <a:ext uri="{FF2B5EF4-FFF2-40B4-BE49-F238E27FC236}">
                        <a16:creationId xmlns:a16="http://schemas.microsoft.com/office/drawing/2014/main" id="{FFBA6EE0-2D0B-4F9D-B013-D6E235846498}"/>
                      </a:ext>
                    </a:extLst>
                  </p:cNvPr>
                  <p:cNvSpPr/>
                  <p:nvPr/>
                </p:nvSpPr>
                <p:spPr>
                  <a:xfrm>
                    <a:off x="699320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8" name="Flowchart: Magnetic Disk 27">
                  <a:extLst>
                    <a:ext uri="{FF2B5EF4-FFF2-40B4-BE49-F238E27FC236}">
                      <a16:creationId xmlns:a16="http://schemas.microsoft.com/office/drawing/2014/main" id="{998942FF-9206-4A2B-A495-022DE64419A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1" name="Rectangle 30">
                  <a:extLst>
                    <a:ext uri="{FF2B5EF4-FFF2-40B4-BE49-F238E27FC236}">
                      <a16:creationId xmlns:a16="http://schemas.microsoft.com/office/drawing/2014/main" id="{BFC8E7F5-E12A-4ECB-855F-1C116F06A972}"/>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2" name="TextBox 31">
                  <a:extLst>
                    <a:ext uri="{FF2B5EF4-FFF2-40B4-BE49-F238E27FC236}">
                      <a16:creationId xmlns:a16="http://schemas.microsoft.com/office/drawing/2014/main" id="{BCECA22F-1B07-4CFC-83DF-1BF8BC67283C}"/>
                    </a:ext>
                  </a:extLst>
                </p:cNvPr>
                <p:cNvSpPr txBox="1"/>
                <p:nvPr/>
              </p:nvSpPr>
              <p:spPr>
                <a:xfrm>
                  <a:off x="5838992" y="1672970"/>
                  <a:ext cx="2689870"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33" name="TextBox 32">
                  <a:extLst>
                    <a:ext uri="{FF2B5EF4-FFF2-40B4-BE49-F238E27FC236}">
                      <a16:creationId xmlns:a16="http://schemas.microsoft.com/office/drawing/2014/main" id="{50EC0E66-6258-493B-99CC-6637A8EF0B95}"/>
                    </a:ext>
                  </a:extLst>
                </p:cNvPr>
                <p:cNvSpPr txBox="1"/>
                <p:nvPr/>
              </p:nvSpPr>
              <p:spPr>
                <a:xfrm>
                  <a:off x="5834222" y="2229960"/>
                  <a:ext cx="2689870"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25" name="Oval 24">
                <a:extLst>
                  <a:ext uri="{FF2B5EF4-FFF2-40B4-BE49-F238E27FC236}">
                    <a16:creationId xmlns:a16="http://schemas.microsoft.com/office/drawing/2014/main" id="{CB32125E-D4A3-4818-8CB6-096BB52201E5}"/>
                  </a:ext>
                </a:extLst>
              </p:cNvPr>
              <p:cNvSpPr/>
              <p:nvPr/>
            </p:nvSpPr>
            <p:spPr>
              <a:xfrm>
                <a:off x="9732135"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D68C28C-BD21-4449-9B68-BA7A3AD2674E}"/>
                  </a:ext>
                </a:extLst>
              </p:cNvPr>
              <p:cNvSpPr txBox="1"/>
              <p:nvPr/>
            </p:nvSpPr>
            <p:spPr>
              <a:xfrm>
                <a:off x="9732135" y="2296346"/>
                <a:ext cx="1502780"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F9B912CA-311E-4A40-9619-64C5FA6CBFBA}"/>
                </a:ext>
              </a:extLst>
            </p:cNvPr>
            <p:cNvSpPr txBox="1"/>
            <p:nvPr/>
          </p:nvSpPr>
          <p:spPr>
            <a:xfrm>
              <a:off x="853064" y="44560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4" name="TextBox 3">
              <a:extLst>
                <a:ext uri="{FF2B5EF4-FFF2-40B4-BE49-F238E27FC236}">
                  <a16:creationId xmlns:a16="http://schemas.microsoft.com/office/drawing/2014/main" id="{793C4F22-7F7D-4BF8-BB24-60394E6B6EBA}"/>
                </a:ext>
              </a:extLst>
            </p:cNvPr>
            <p:cNvSpPr txBox="1"/>
            <p:nvPr/>
          </p:nvSpPr>
          <p:spPr>
            <a:xfrm>
              <a:off x="848294" y="1266732"/>
              <a:ext cx="1277301"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9" name="TextBox 28">
            <a:extLst>
              <a:ext uri="{FF2B5EF4-FFF2-40B4-BE49-F238E27FC236}">
                <a16:creationId xmlns:a16="http://schemas.microsoft.com/office/drawing/2014/main" id="{BB4CD596-72FF-40C5-A6E3-25F48178439F}"/>
              </a:ext>
            </a:extLst>
          </p:cNvPr>
          <p:cNvSpPr txBox="1"/>
          <p:nvPr/>
        </p:nvSpPr>
        <p:spPr>
          <a:xfrm>
            <a:off x="28037" y="1772816"/>
            <a:ext cx="5878272"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BETWEEN</a:t>
            </a:r>
            <a:r>
              <a:rPr lang="en-US" sz="2200" b="0" i="0" dirty="0">
                <a:solidFill>
                  <a:srgbClr val="000000"/>
                </a:solidFill>
                <a:effectLst/>
                <a:latin typeface="Liberation Mono"/>
              </a:rPr>
              <a:t> </a:t>
            </a:r>
            <a:r>
              <a:rPr lang="en-US" sz="2200" b="0" i="1" dirty="0">
                <a:solidFill>
                  <a:srgbClr val="000000"/>
                </a:solidFill>
                <a:effectLst/>
                <a:latin typeface="Liberation Mono"/>
              </a:rPr>
              <a:t>expr1 </a:t>
            </a:r>
            <a:r>
              <a:rPr lang="en-US" sz="2200" dirty="0">
                <a:solidFill>
                  <a:srgbClr val="0077AA"/>
                </a:solidFill>
                <a:latin typeface="Liberation Mono"/>
              </a:rPr>
              <a:t>AND</a:t>
            </a:r>
            <a:r>
              <a:rPr lang="en-US" sz="2200" b="0" i="1" dirty="0">
                <a:solidFill>
                  <a:srgbClr val="000000"/>
                </a:solidFill>
                <a:effectLst/>
                <a:latin typeface="Liberation Mono"/>
              </a:rPr>
              <a:t> expr2</a:t>
            </a:r>
            <a:endParaRPr lang="en-IN" sz="2200" dirty="0"/>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extLst>
              <p:ext uri="{D42A27DB-BD31-4B8C-83A1-F6EECF244321}">
                <p14:modId xmlns:p14="http://schemas.microsoft.com/office/powerpoint/2010/main" val="3725181922"/>
              </p:ext>
            </p:extLst>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Tree>
    <p:extLst>
      <p:ext uri="{BB962C8B-B14F-4D97-AF65-F5344CB8AC3E}">
        <p14:creationId xmlns:p14="http://schemas.microsoft.com/office/powerpoint/2010/main" val="30914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628800"/>
            <a:ext cx="11305256" cy="1892826"/>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lnSpc>
                <a:spcPct val="150000"/>
              </a:lnSpc>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BETWEEN operator returns TRUE if the expression to test is greater than or equal to the value of the start_expression and less than or equal to the value of the end_expression.</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 use the greater than or equal to (</a:t>
            </a:r>
            <a:r>
              <a:rPr lang="en-US" b="1"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 and less than or equal to (</a:t>
            </a:r>
            <a:r>
              <a:rPr lang="en-US" b="1" dirty="0">
                <a:latin typeface="Arial" panose="020B0604020202020204" pitchFamily="34" charset="0"/>
                <a:cs typeface="Arial" panose="020B0604020202020204" pitchFamily="34" charset="0"/>
              </a:rPr>
              <a:t>&lt;=</a:t>
            </a:r>
            <a:r>
              <a:rPr lang="en-US" dirty="0">
                <a:latin typeface="Arial" panose="020B0604020202020204" pitchFamily="34" charset="0"/>
                <a:cs typeface="Arial" panose="020B0604020202020204" pitchFamily="34" charset="0"/>
              </a:rPr>
              <a:t>) to substitute the BETWEEN operator.</a:t>
            </a:r>
            <a:endParaRPr lang="en-IN" dirty="0">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71703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6021288"/>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45E72C2-1E9C-4CA3-B994-5D0F88413CC7}"/>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BETWEEN </a:t>
            </a:r>
            <a:r>
              <a:rPr lang="en-US" sz="2000" dirty="0">
                <a:solidFill>
                  <a:schemeClr val="tx1">
                    <a:lumMod val="65000"/>
                    <a:lumOff val="35000"/>
                  </a:schemeClr>
                </a:solidFill>
                <a:latin typeface="Liberation Mono"/>
                <a:cs typeface="Arial" panose="020B0604020202020204" pitchFamily="34" charset="0"/>
              </a:rPr>
              <a:t>start</a:t>
            </a:r>
            <a:r>
              <a:rPr lang="en-US" sz="2000" dirty="0">
                <a:solidFill>
                  <a:schemeClr val="tx2"/>
                </a:solidFill>
                <a:latin typeface="Liberation Mono"/>
                <a:cs typeface="Arial" panose="020B0604020202020204" pitchFamily="34" charset="0"/>
              </a:rPr>
              <a:t>_expression</a:t>
            </a:r>
            <a:r>
              <a:rPr lang="en-US" sz="2000" dirty="0">
                <a:solidFill>
                  <a:srgbClr val="0077AA"/>
                </a:solidFill>
                <a:latin typeface="Liberation Mono"/>
                <a:cs typeface="Arial" panose="020B0604020202020204" pitchFamily="34" charset="0"/>
              </a:rPr>
              <a:t> AND </a:t>
            </a:r>
            <a:r>
              <a:rPr lang="en-US" sz="2000" dirty="0">
                <a:solidFill>
                  <a:schemeClr val="tx2"/>
                </a:solidFill>
                <a:latin typeface="Liberation Mono"/>
                <a:cs typeface="Arial" panose="020B0604020202020204" pitchFamily="34" charset="0"/>
              </a:rPr>
              <a:t>end_expression</a:t>
            </a:r>
          </a:p>
        </p:txBody>
      </p:sp>
      <p:grpSp>
        <p:nvGrpSpPr>
          <p:cNvPr id="4" name="Group 3">
            <a:extLst>
              <a:ext uri="{FF2B5EF4-FFF2-40B4-BE49-F238E27FC236}">
                <a16:creationId xmlns:a16="http://schemas.microsoft.com/office/drawing/2014/main" id="{6A42C8E5-43A4-4A23-ACC4-F04B0879F79E}"/>
              </a:ext>
            </a:extLst>
          </p:cNvPr>
          <p:cNvGrpSpPr/>
          <p:nvPr/>
        </p:nvGrpSpPr>
        <p:grpSpPr>
          <a:xfrm>
            <a:off x="335360" y="4005064"/>
            <a:ext cx="11665296" cy="1624208"/>
            <a:chOff x="335360" y="4005064"/>
            <a:chExt cx="11665296" cy="1624208"/>
          </a:xfrm>
        </p:grpSpPr>
        <p:sp>
          <p:nvSpPr>
            <p:cNvPr id="9" name="Rectangle 8"/>
            <p:cNvSpPr/>
            <p:nvPr/>
          </p:nvSpPr>
          <p:spPr>
            <a:xfrm>
              <a:off x="335360" y="4005064"/>
              <a:ext cx="11665296" cy="1538883"/>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if any input to the BETWEEN or NOT BETWEEN is NULL, then the result is UNKNOWN.</a:t>
              </a:r>
            </a:p>
            <a:p>
              <a:pPr marL="285750" indent="-285750">
                <a:buFont typeface="Arial" panose="020B0604020202020204" pitchFamily="34" charset="0"/>
                <a:buChar char="•"/>
              </a:pPr>
              <a:endParaRPr lang="en-US" sz="800" dirty="0">
                <a:solidFill>
                  <a:srgbClr val="FE1212"/>
                </a:solidFill>
                <a:latin typeface="Arial" panose="020B0604020202020204" pitchFamily="34" charset="0"/>
                <a:cs typeface="Arial" panose="020B0604020202020204" pitchFamily="34" charset="0"/>
              </a:endParaRPr>
            </a:p>
            <a:p>
              <a:r>
                <a:rPr lang="en-US" dirty="0">
                  <a:solidFill>
                    <a:srgbClr val="FE1212"/>
                  </a:solidFill>
                  <a:latin typeface="Arial" panose="020B0604020202020204" pitchFamily="34" charset="0"/>
                  <a:cs typeface="Arial" panose="020B0604020202020204" pitchFamily="34" charset="0"/>
                </a:rPr>
                <a:t>    e.g.</a:t>
              </a:r>
            </a:p>
            <a:p>
              <a:r>
                <a:rPr lang="en-IN" dirty="0">
                  <a:solidFill>
                    <a:srgbClr val="0077AA"/>
                  </a:solidFill>
                  <a:latin typeface="Liberation Mono"/>
                  <a:cs typeface="Arial" panose="020B0604020202020204" pitchFamily="34" charset="0"/>
                </a:rPr>
                <a:t>        SELET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BE5AD9FD-5B6C-4589-9F20-F1DA26DA44DA}"/>
                </a:ext>
              </a:extLst>
            </p:cNvPr>
            <p:cNvSpPr/>
            <p:nvPr/>
          </p:nvSpPr>
          <p:spPr>
            <a:xfrm>
              <a:off x="7867734" y="5085184"/>
              <a:ext cx="3772882" cy="544088"/>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TextBox 12">
            <a:extLst>
              <a:ext uri="{FF2B5EF4-FFF2-40B4-BE49-F238E27FC236}">
                <a16:creationId xmlns:a16="http://schemas.microsoft.com/office/drawing/2014/main" id="{47347994-EFFA-47E7-B28B-7D071F03957C}"/>
              </a:ext>
            </a:extLst>
          </p:cNvPr>
          <p:cNvSpPr txBox="1"/>
          <p:nvPr/>
        </p:nvSpPr>
        <p:spPr>
          <a:xfrm>
            <a:off x="311696" y="6165304"/>
            <a:ext cx="1130525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salespeople </a:t>
            </a:r>
            <a:r>
              <a:rPr lang="en-IN" dirty="0">
                <a:solidFill>
                  <a:srgbClr val="0077AA"/>
                </a:solidFill>
                <a:latin typeface="Liberation Mono"/>
                <a:cs typeface="Arial" panose="020B0604020202020204" pitchFamily="34" charset="0"/>
              </a:rPr>
              <a:t>WHERE</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0.1</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rgbClr val="0077AA"/>
                </a:solidFill>
                <a:latin typeface="Liberation Mono"/>
                <a:cs typeface="Arial" panose="020B0604020202020204" pitchFamily="34" charset="0"/>
              </a:rPr>
              <a:t>FORMAT</a:t>
            </a:r>
            <a:r>
              <a:rPr lang="en-IN" dirty="0">
                <a:latin typeface="Liberation Mono"/>
              </a:rPr>
              <a:t>(comm, </a:t>
            </a:r>
            <a:r>
              <a:rPr lang="en-IN" dirty="0">
                <a:solidFill>
                  <a:srgbClr val="990055"/>
                </a:solidFill>
                <a:latin typeface="Liberation Mono"/>
              </a:rPr>
              <a:t>2</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0.26</a:t>
            </a:r>
            <a:r>
              <a:rPr lang="en-IN" dirty="0">
                <a:latin typeface="Liberation Mono"/>
              </a:rPr>
              <a:t>;</a:t>
            </a: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547200"/>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Tree>
    <p:extLst>
      <p:ext uri="{BB962C8B-B14F-4D97-AF65-F5344CB8AC3E}">
        <p14:creationId xmlns:p14="http://schemas.microsoft.com/office/powerpoint/2010/main" val="20983435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99428"/>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cs typeface="Arial" panose="020B0604020202020204" pitchFamily="34" charset="0"/>
              </a:rPr>
              <a:t> </a:t>
            </a:r>
            <a:r>
              <a:rPr lang="en-IN" dirty="0">
                <a:solidFill>
                  <a:srgbClr val="990055"/>
                </a:solidFill>
                <a:latin typeface="Liberation Mono"/>
              </a:rPr>
              <a:t>1000</a:t>
            </a:r>
            <a:r>
              <a:rPr lang="en-IN" dirty="0">
                <a:latin typeface="Liberation Mono"/>
                <a:cs typeface="Arial" panose="020B0604020202020204" pitchFamily="34" charset="0"/>
              </a:rPr>
              <a:t> </a:t>
            </a:r>
            <a:r>
              <a:rPr lang="en-IN" dirty="0">
                <a:solidFill>
                  <a:srgbClr val="A67F59"/>
                </a:solidFill>
                <a:latin typeface="Liberation Mono"/>
              </a:rPr>
              <a:t>AND</a:t>
            </a:r>
            <a:r>
              <a:rPr lang="en-IN" dirty="0">
                <a:latin typeface="Liberation Mono"/>
                <a:cs typeface="Arial" panose="020B0604020202020204" pitchFamily="34" charset="0"/>
              </a:rPr>
              <a:t> </a:t>
            </a:r>
            <a:r>
              <a:rPr lang="en-IN" dirty="0">
                <a:solidFill>
                  <a:srgbClr val="990055"/>
                </a:solidFill>
                <a:latin typeface="Liberation Mono"/>
              </a:rPr>
              <a:t>3000</a:t>
            </a:r>
            <a:r>
              <a:rPr lang="en-IN" dirty="0">
                <a:latin typeface="Liberation Mono"/>
                <a:cs typeface="Arial" panose="020B0604020202020204" pitchFamily="34" charset="0"/>
              </a:rPr>
              <a:t>;</a:t>
            </a:r>
          </a:p>
        </p:txBody>
      </p:sp>
      <p:pic>
        <p:nvPicPr>
          <p:cNvPr id="6" name="Picture 5">
            <a:extLst>
              <a:ext uri="{FF2B5EF4-FFF2-40B4-BE49-F238E27FC236}">
                <a16:creationId xmlns:a16="http://schemas.microsoft.com/office/drawing/2014/main" id="{E7A16412-FD6E-4F36-9A60-0B8DA8EC1083}"/>
              </a:ext>
            </a:extLst>
          </p:cNvPr>
          <p:cNvPicPr>
            <a:picLocks noChangeAspect="1"/>
          </p:cNvPicPr>
          <p:nvPr/>
        </p:nvPicPr>
        <p:blipFill>
          <a:blip r:embed="rId2"/>
          <a:stretch>
            <a:fillRect/>
          </a:stretch>
        </p:blipFill>
        <p:spPr>
          <a:xfrm>
            <a:off x="370984" y="1635047"/>
            <a:ext cx="8640000" cy="3954193"/>
          </a:xfrm>
          <a:prstGeom prst="rect">
            <a:avLst/>
          </a:prstGeom>
        </p:spPr>
      </p:pic>
    </p:spTree>
    <p:extLst>
      <p:ext uri="{BB962C8B-B14F-4D97-AF65-F5344CB8AC3E}">
        <p14:creationId xmlns:p14="http://schemas.microsoft.com/office/powerpoint/2010/main" val="25247672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grpSp>
        <p:nvGrpSpPr>
          <p:cNvPr id="26" name="Group 25">
            <a:extLst>
              <a:ext uri="{FF2B5EF4-FFF2-40B4-BE49-F238E27FC236}">
                <a16:creationId xmlns:a16="http://schemas.microsoft.com/office/drawing/2014/main" id="{1053E23C-C1AD-4A4A-AC05-7FE50FDF384F}"/>
              </a:ext>
            </a:extLst>
          </p:cNvPr>
          <p:cNvGrpSpPr/>
          <p:nvPr/>
        </p:nvGrpSpPr>
        <p:grpSpPr>
          <a:xfrm>
            <a:off x="844498" y="259200"/>
            <a:ext cx="11012142" cy="1502780"/>
            <a:chOff x="844498" y="423911"/>
            <a:chExt cx="11012142" cy="1502780"/>
          </a:xfrm>
        </p:grpSpPr>
        <p:grpSp>
          <p:nvGrpSpPr>
            <p:cNvPr id="4" name="Group 3">
              <a:extLst>
                <a:ext uri="{FF2B5EF4-FFF2-40B4-BE49-F238E27FC236}">
                  <a16:creationId xmlns:a16="http://schemas.microsoft.com/office/drawing/2014/main" id="{DE7B2FD6-7DEE-4037-BD0A-D71D46B3AAA9}"/>
                </a:ext>
              </a:extLst>
            </p:cNvPr>
            <p:cNvGrpSpPr/>
            <p:nvPr/>
          </p:nvGrpSpPr>
          <p:grpSpPr>
            <a:xfrm>
              <a:off x="844498" y="423911"/>
              <a:ext cx="11012142" cy="1502780"/>
              <a:chOff x="695400" y="1745011"/>
              <a:chExt cx="11012142" cy="1502780"/>
            </a:xfrm>
          </p:grpSpPr>
          <p:grpSp>
            <p:nvGrpSpPr>
              <p:cNvPr id="6" name="Group 5">
                <a:extLst>
                  <a:ext uri="{FF2B5EF4-FFF2-40B4-BE49-F238E27FC236}">
                    <a16:creationId xmlns:a16="http://schemas.microsoft.com/office/drawing/2014/main" id="{DFA770DE-4F8C-4F9A-9B42-EEF253DA876D}"/>
                  </a:ext>
                </a:extLst>
              </p:cNvPr>
              <p:cNvGrpSpPr/>
              <p:nvPr/>
            </p:nvGrpSpPr>
            <p:grpSpPr>
              <a:xfrm>
                <a:off x="695400" y="1835990"/>
                <a:ext cx="9424777" cy="1304978"/>
                <a:chOff x="267703" y="1600839"/>
                <a:chExt cx="9424777" cy="1304978"/>
              </a:xfrm>
            </p:grpSpPr>
            <p:grpSp>
              <p:nvGrpSpPr>
                <p:cNvPr id="9" name="Group 8">
                  <a:extLst>
                    <a:ext uri="{FF2B5EF4-FFF2-40B4-BE49-F238E27FC236}">
                      <a16:creationId xmlns:a16="http://schemas.microsoft.com/office/drawing/2014/main" id="{370DA37D-B4E0-4EA6-8D8C-3CC9106CA75A}"/>
                    </a:ext>
                  </a:extLst>
                </p:cNvPr>
                <p:cNvGrpSpPr/>
                <p:nvPr/>
              </p:nvGrpSpPr>
              <p:grpSpPr>
                <a:xfrm>
                  <a:off x="1651832" y="1600839"/>
                  <a:ext cx="8040648" cy="1296144"/>
                  <a:chOff x="31591" y="1556792"/>
                  <a:chExt cx="8040648" cy="1296144"/>
                </a:xfrm>
              </p:grpSpPr>
              <p:grpSp>
                <p:nvGrpSpPr>
                  <p:cNvPr id="16" name="Group 15">
                    <a:extLst>
                      <a:ext uri="{FF2B5EF4-FFF2-40B4-BE49-F238E27FC236}">
                        <a16:creationId xmlns:a16="http://schemas.microsoft.com/office/drawing/2014/main" id="{77142FF1-607D-452F-9A23-229EBFA685E9}"/>
                      </a:ext>
                    </a:extLst>
                  </p:cNvPr>
                  <p:cNvGrpSpPr/>
                  <p:nvPr/>
                </p:nvGrpSpPr>
                <p:grpSpPr>
                  <a:xfrm>
                    <a:off x="669977" y="1556792"/>
                    <a:ext cx="3227378" cy="1296144"/>
                    <a:chOff x="669977" y="1556792"/>
                    <a:chExt cx="3227378" cy="1296144"/>
                  </a:xfrm>
                </p:grpSpPr>
                <p:sp>
                  <p:nvSpPr>
                    <p:cNvPr id="20" name="Rectangle 19">
                      <a:extLst>
                        <a:ext uri="{FF2B5EF4-FFF2-40B4-BE49-F238E27FC236}">
                          <a16:creationId xmlns:a16="http://schemas.microsoft.com/office/drawing/2014/main" id="{6B4BDCB7-82F7-4055-BFF2-9DA371561483}"/>
                        </a:ext>
                      </a:extLst>
                    </p:cNvPr>
                    <p:cNvSpPr/>
                    <p:nvPr/>
                  </p:nvSpPr>
                  <p:spPr>
                    <a:xfrm>
                      <a:off x="669977" y="1556792"/>
                      <a:ext cx="322737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TextBox 20">
                      <a:extLst>
                        <a:ext uri="{FF2B5EF4-FFF2-40B4-BE49-F238E27FC236}">
                          <a16:creationId xmlns:a16="http://schemas.microsoft.com/office/drawing/2014/main" id="{58006E0C-9C3F-4A4E-9663-97B9A07FF636}"/>
                        </a:ext>
                      </a:extLst>
                    </p:cNvPr>
                    <p:cNvSpPr txBox="1"/>
                    <p:nvPr/>
                  </p:nvSpPr>
                  <p:spPr>
                    <a:xfrm>
                      <a:off x="699364" y="1620089"/>
                      <a:ext cx="3179543" cy="584775"/>
                    </a:xfrm>
                    <a:prstGeom prst="rect">
                      <a:avLst/>
                    </a:prstGeom>
                    <a:noFill/>
                  </p:spPr>
                  <p:txBody>
                    <a:bodyPr wrap="square">
                      <a:spAutoFit/>
                    </a:bodyPr>
                    <a:lstStyle/>
                    <a:p>
                      <a:pPr algn="ctr"/>
                      <a:r>
                        <a:rPr lang="en-IN" sz="3200" dirty="0">
                          <a:latin typeface="Liberation Mono"/>
                        </a:rPr>
                        <a:t>WHERE</a:t>
                      </a:r>
                      <a:endParaRPr lang="en-IN" sz="3200" dirty="0"/>
                    </a:p>
                  </p:txBody>
                </p:sp>
                <p:sp>
                  <p:nvSpPr>
                    <p:cNvPr id="22" name="TextBox 21">
                      <a:extLst>
                        <a:ext uri="{FF2B5EF4-FFF2-40B4-BE49-F238E27FC236}">
                          <a16:creationId xmlns:a16="http://schemas.microsoft.com/office/drawing/2014/main" id="{8FFD1BDA-B1F4-4590-B1FE-9DE4C04EF618}"/>
                        </a:ext>
                      </a:extLst>
                    </p:cNvPr>
                    <p:cNvSpPr txBox="1"/>
                    <p:nvPr/>
                  </p:nvSpPr>
                  <p:spPr>
                    <a:xfrm>
                      <a:off x="690120" y="2166646"/>
                      <a:ext cx="3179543"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ename LIKE </a:t>
                      </a:r>
                      <a:r>
                        <a:rPr lang="en-IN" sz="2000" dirty="0">
                          <a:solidFill>
                            <a:srgbClr val="669900"/>
                          </a:solidFill>
                          <a:latin typeface="Liberation Mono"/>
                        </a:rPr>
                        <a:t>'a%'</a:t>
                      </a:r>
                    </a:p>
                  </p:txBody>
                </p:sp>
              </p:grpSp>
              <p:sp>
                <p:nvSpPr>
                  <p:cNvPr id="17" name="Arrow: Right 16">
                    <a:extLst>
                      <a:ext uri="{FF2B5EF4-FFF2-40B4-BE49-F238E27FC236}">
                        <a16:creationId xmlns:a16="http://schemas.microsoft.com/office/drawing/2014/main" id="{889E1C62-BF50-4399-9F0D-36483CA2AC26}"/>
                      </a:ext>
                    </a:extLst>
                  </p:cNvPr>
                  <p:cNvSpPr/>
                  <p:nvPr/>
                </p:nvSpPr>
                <p:spPr>
                  <a:xfrm>
                    <a:off x="3981940"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14E502D1-FE40-4FF0-8732-DEFABD88EA10}"/>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Arrow: Right 18">
                    <a:extLst>
                      <a:ext uri="{FF2B5EF4-FFF2-40B4-BE49-F238E27FC236}">
                        <a16:creationId xmlns:a16="http://schemas.microsoft.com/office/drawing/2014/main" id="{82384C59-30FF-4C11-AC97-0B530361138C}"/>
                      </a:ext>
                    </a:extLst>
                  </p:cNvPr>
                  <p:cNvSpPr/>
                  <p:nvPr/>
                </p:nvSpPr>
                <p:spPr>
                  <a:xfrm>
                    <a:off x="746583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ADEA951F-F2C1-4D52-844C-0208E321A08C}"/>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3" name="Rectangle 12">
                  <a:extLst>
                    <a:ext uri="{FF2B5EF4-FFF2-40B4-BE49-F238E27FC236}">
                      <a16:creationId xmlns:a16="http://schemas.microsoft.com/office/drawing/2014/main" id="{3CA22EFF-3AF3-4533-8A55-A9DE77CF9A77}"/>
                    </a:ext>
                  </a:extLst>
                </p:cNvPr>
                <p:cNvSpPr/>
                <p:nvPr/>
              </p:nvSpPr>
              <p:spPr>
                <a:xfrm>
                  <a:off x="6269955"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4A208C1C-7AF6-4FB2-A1FD-93B93DEF0562}"/>
                    </a:ext>
                  </a:extLst>
                </p:cNvPr>
                <p:cNvSpPr txBox="1"/>
                <p:nvPr/>
              </p:nvSpPr>
              <p:spPr>
                <a:xfrm>
                  <a:off x="6314388" y="1672970"/>
                  <a:ext cx="2687099" cy="584775"/>
                </a:xfrm>
                <a:prstGeom prst="rect">
                  <a:avLst/>
                </a:prstGeom>
                <a:noFill/>
              </p:spPr>
              <p:txBody>
                <a:bodyPr wrap="square">
                  <a:spAutoFit/>
                </a:bodyPr>
                <a:lstStyle/>
                <a:p>
                  <a:pPr algn="ctr"/>
                  <a:r>
                    <a:rPr lang="en-IN" sz="3200" dirty="0">
                      <a:latin typeface="Liberation Mono"/>
                    </a:rPr>
                    <a:t>SELECT</a:t>
                  </a:r>
                  <a:endParaRPr lang="en-IN" sz="3200" dirty="0"/>
                </a:p>
              </p:txBody>
            </p:sp>
            <p:sp>
              <p:nvSpPr>
                <p:cNvPr id="15" name="TextBox 14">
                  <a:extLst>
                    <a:ext uri="{FF2B5EF4-FFF2-40B4-BE49-F238E27FC236}">
                      <a16:creationId xmlns:a16="http://schemas.microsoft.com/office/drawing/2014/main" id="{93A0F425-05B9-4981-85ED-BBDE28C43420}"/>
                    </a:ext>
                  </a:extLst>
                </p:cNvPr>
                <p:cNvSpPr txBox="1"/>
                <p:nvPr/>
              </p:nvSpPr>
              <p:spPr>
                <a:xfrm>
                  <a:off x="6314389" y="2229960"/>
                  <a:ext cx="2687099"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endParaRPr lang="en-IN" sz="2000" dirty="0"/>
                </a:p>
              </p:txBody>
            </p:sp>
          </p:grpSp>
          <p:sp>
            <p:nvSpPr>
              <p:cNvPr id="7" name="Oval 6">
                <a:extLst>
                  <a:ext uri="{FF2B5EF4-FFF2-40B4-BE49-F238E27FC236}">
                    <a16:creationId xmlns:a16="http://schemas.microsoft.com/office/drawing/2014/main" id="{444A7B69-132B-4AD7-BFF0-5A199E456BBC}"/>
                  </a:ext>
                </a:extLst>
              </p:cNvPr>
              <p:cNvSpPr/>
              <p:nvPr/>
            </p:nvSpPr>
            <p:spPr>
              <a:xfrm>
                <a:off x="10204762" y="1745011"/>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E966CA93-12A2-4833-A5A5-C8092713AA0C}"/>
                  </a:ext>
                </a:extLst>
              </p:cNvPr>
              <p:cNvSpPr txBox="1"/>
              <p:nvPr/>
            </p:nvSpPr>
            <p:spPr>
              <a:xfrm>
                <a:off x="10286902" y="2296346"/>
                <a:ext cx="1376408"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3" name="TextBox 2">
              <a:extLst>
                <a:ext uri="{FF2B5EF4-FFF2-40B4-BE49-F238E27FC236}">
                  <a16:creationId xmlns:a16="http://schemas.microsoft.com/office/drawing/2014/main" id="{C8991151-3DE7-4C60-B8BD-230776F2901D}"/>
                </a:ext>
              </a:extLst>
            </p:cNvPr>
            <p:cNvSpPr txBox="1"/>
            <p:nvPr/>
          </p:nvSpPr>
          <p:spPr>
            <a:xfrm>
              <a:off x="852219" y="452278"/>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5" name="TextBox 24">
              <a:extLst>
                <a:ext uri="{FF2B5EF4-FFF2-40B4-BE49-F238E27FC236}">
                  <a16:creationId xmlns:a16="http://schemas.microsoft.com/office/drawing/2014/main" id="{CB0F275C-5399-44BB-88C5-8314E23AC92A}"/>
                </a:ext>
              </a:extLst>
            </p:cNvPr>
            <p:cNvSpPr txBox="1"/>
            <p:nvPr/>
          </p:nvSpPr>
          <p:spPr>
            <a:xfrm>
              <a:off x="847447" y="1273402"/>
              <a:ext cx="1268903"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23" name="TextBox 22">
            <a:extLst>
              <a:ext uri="{FF2B5EF4-FFF2-40B4-BE49-F238E27FC236}">
                <a16:creationId xmlns:a16="http://schemas.microsoft.com/office/drawing/2014/main" id="{C0ECD6F8-6FF8-4DA8-B833-578FD0E51221}"/>
              </a:ext>
            </a:extLst>
          </p:cNvPr>
          <p:cNvSpPr txBox="1"/>
          <p:nvPr/>
        </p:nvSpPr>
        <p:spPr>
          <a:xfrm>
            <a:off x="299355" y="2192538"/>
            <a:ext cx="5303961" cy="830997"/>
          </a:xfrm>
          <a:prstGeom prst="rect">
            <a:avLst/>
          </a:prstGeom>
          <a:noFill/>
        </p:spPr>
        <p:txBody>
          <a:bodyPr wrap="square">
            <a:spAutoFit/>
          </a:bodyPr>
          <a:lstStyle/>
          <a:p>
            <a:pPr marL="457200" indent="-457200">
              <a:buFont typeface="+mj-lt"/>
              <a:buAutoNum type="arabicPeriod" startAt="4"/>
            </a:pPr>
            <a:r>
              <a:rPr lang="en-US" sz="2400" b="1" i="1" dirty="0">
                <a:solidFill>
                  <a:schemeClr val="accent6">
                    <a:lumMod val="75000"/>
                  </a:schemeClr>
                </a:solidFill>
                <a:effectLst/>
                <a:latin typeface="Liberation Mono"/>
              </a:rPr>
              <a:t>predicate</a:t>
            </a:r>
            <a:r>
              <a:rPr lang="en-US" sz="2400" b="1" i="0" dirty="0">
                <a:solidFill>
                  <a:schemeClr val="accent6">
                    <a:lumMod val="75000"/>
                  </a:schemeClr>
                </a:solidFill>
                <a:effectLst/>
                <a:latin typeface="Liberation Mono"/>
              </a:rPr>
              <a:t>: </a:t>
            </a:r>
          </a:p>
          <a:p>
            <a:pPr marL="531813"/>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A67F59"/>
                </a:solidFill>
                <a:effectLst/>
                <a:latin typeface="Liberation Mono"/>
              </a:rPr>
              <a:t>NOT</a:t>
            </a:r>
            <a:r>
              <a:rPr lang="en-US" sz="2200" b="0" i="0" dirty="0">
                <a:solidFill>
                  <a:srgbClr val="999999"/>
                </a:solidFill>
                <a:effectLst/>
                <a:latin typeface="Liberation Mono"/>
              </a:rPr>
              <a:t>]</a:t>
            </a:r>
            <a:r>
              <a:rPr lang="en-US" sz="2200" b="0" i="0" dirty="0">
                <a:solidFill>
                  <a:srgbClr val="000000"/>
                </a:solidFill>
                <a:effectLst/>
                <a:latin typeface="Liberation Mono"/>
              </a:rPr>
              <a:t> </a:t>
            </a:r>
            <a:r>
              <a:rPr lang="en-US" sz="2200" dirty="0">
                <a:solidFill>
                  <a:srgbClr val="0077AA"/>
                </a:solidFill>
                <a:latin typeface="Liberation Mono"/>
              </a:rPr>
              <a:t>LIKE </a:t>
            </a:r>
            <a:r>
              <a:rPr lang="en-US" sz="2200" b="0" i="1" dirty="0">
                <a:solidFill>
                  <a:srgbClr val="000000"/>
                </a:solidFill>
                <a:effectLst/>
                <a:latin typeface="Liberation Mono"/>
              </a:rPr>
              <a:t>expr</a:t>
            </a:r>
            <a:r>
              <a:rPr lang="en-US" sz="2200" b="0" i="0" dirty="0">
                <a:solidFill>
                  <a:srgbClr val="000000"/>
                </a:solidFill>
                <a:effectLst/>
                <a:latin typeface="Liberation Mono"/>
              </a:rPr>
              <a:t> </a:t>
            </a:r>
            <a:r>
              <a:rPr lang="en-US" sz="2200" b="0" i="0" dirty="0">
                <a:solidFill>
                  <a:srgbClr val="999999"/>
                </a:solidFill>
                <a:effectLst/>
                <a:latin typeface="Liberation Mono"/>
              </a:rPr>
              <a:t>[</a:t>
            </a:r>
            <a:r>
              <a:rPr lang="en-US" sz="2200" b="0" i="0" dirty="0">
                <a:solidFill>
                  <a:srgbClr val="0077AA"/>
                </a:solidFill>
                <a:effectLst/>
                <a:latin typeface="Liberation Mono"/>
              </a:rPr>
              <a:t>ESCAPE</a:t>
            </a:r>
            <a:r>
              <a:rPr lang="en-US" sz="2200" b="0" i="0" dirty="0">
                <a:solidFill>
                  <a:srgbClr val="000000"/>
                </a:solidFill>
                <a:effectLst/>
                <a:latin typeface="Liberation Mono"/>
              </a:rPr>
              <a:t> </a:t>
            </a:r>
            <a:r>
              <a:rPr lang="en-US" sz="2200" b="0" i="1" dirty="0">
                <a:solidFill>
                  <a:srgbClr val="000000"/>
                </a:solidFill>
                <a:effectLst/>
                <a:latin typeface="Liberation Mono"/>
              </a:rPr>
              <a:t>char</a:t>
            </a:r>
            <a:r>
              <a:rPr lang="en-US" sz="2200" b="0" i="0" dirty="0">
                <a:solidFill>
                  <a:srgbClr val="999999"/>
                </a:solidFill>
                <a:effectLst/>
                <a:latin typeface="Liberation Mono"/>
              </a:rPr>
              <a:t>]</a:t>
            </a:r>
            <a:r>
              <a:rPr lang="en-US" sz="2200" dirty="0">
                <a:solidFill>
                  <a:srgbClr val="999999"/>
                </a:solidFill>
                <a:latin typeface="Liberation Mono"/>
              </a:rPr>
              <a:t> </a:t>
            </a:r>
            <a:endParaRPr lang="en-IN" sz="2200" dirty="0"/>
          </a:p>
        </p:txBody>
      </p:sp>
    </p:spTree>
    <p:extLst>
      <p:ext uri="{BB962C8B-B14F-4D97-AF65-F5344CB8AC3E}">
        <p14:creationId xmlns:p14="http://schemas.microsoft.com/office/powerpoint/2010/main" val="358777169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7" name="Rectangle 6"/>
          <p:cNvSpPr/>
          <p:nvPr/>
        </p:nvSpPr>
        <p:spPr>
          <a:xfrm>
            <a:off x="370984" y="600225"/>
            <a:ext cx="997259" cy="400110"/>
          </a:xfrm>
          <a:prstGeom prst="rect">
            <a:avLst/>
          </a:prstGeom>
        </p:spPr>
        <p:txBody>
          <a:bodyPr wrap="none">
            <a:spAutoFit/>
          </a:bodyPr>
          <a:lstStyle/>
          <a:p>
            <a:r>
              <a:rPr lang="en-US" sz="2000" i="1">
                <a:solidFill>
                  <a:schemeClr val="accent1">
                    <a:lumMod val="75000"/>
                  </a:schemeClr>
                </a:solidFill>
                <a:latin typeface="Arial" pitchFamily="34" charset="0"/>
                <a:cs typeface="Arial" pitchFamily="34" charset="0"/>
              </a:rPr>
              <a:t>syntax</a:t>
            </a:r>
            <a:endParaRPr lang="en-US" sz="2000" i="1" dirty="0">
              <a:solidFill>
                <a:schemeClr val="accent1">
                  <a:lumMod val="75000"/>
                </a:schemeClr>
              </a:solidFill>
              <a:latin typeface="Arial" pitchFamily="34" charset="0"/>
              <a:cs typeface="Arial" pitchFamily="34" charset="0"/>
            </a:endParaRPr>
          </a:p>
        </p:txBody>
      </p:sp>
      <p:sp>
        <p:nvSpPr>
          <p:cNvPr id="3" name="Rectangle 2"/>
          <p:cNvSpPr/>
          <p:nvPr/>
        </p:nvSpPr>
        <p:spPr>
          <a:xfrm>
            <a:off x="335360" y="1772816"/>
            <a:ext cx="11305256"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p:txBody>
      </p:sp>
      <p:sp>
        <p:nvSpPr>
          <p:cNvPr id="9" name="Rectangle 8"/>
          <p:cNvSpPr/>
          <p:nvPr/>
        </p:nvSpPr>
        <p:spPr>
          <a:xfrm>
            <a:off x="335360" y="3573016"/>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cxnSp>
        <p:nvCxnSpPr>
          <p:cNvPr id="11" name="Straight Connector 10">
            <a:extLst>
              <a:ext uri="{FF2B5EF4-FFF2-40B4-BE49-F238E27FC236}">
                <a16:creationId xmlns:a16="http://schemas.microsoft.com/office/drawing/2014/main" id="{E7A0367D-A2C9-4AF9-AF73-E005FF22F4B6}"/>
              </a:ext>
            </a:extLst>
          </p:cNvPr>
          <p:cNvCxnSpPr/>
          <p:nvPr/>
        </p:nvCxnSpPr>
        <p:spPr>
          <a:xfrm>
            <a:off x="392936" y="3356992"/>
            <a:ext cx="1126963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5DDE99E0-E50A-46DC-8914-FDB602D14A60}"/>
              </a:ext>
            </a:extLst>
          </p:cNvPr>
          <p:cNvCxnSpPr/>
          <p:nvPr/>
        </p:nvCxnSpPr>
        <p:spPr>
          <a:xfrm>
            <a:off x="370984" y="5229200"/>
            <a:ext cx="11269633"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A568DF41-D69C-4838-8EB0-AD5BDF6D357A}"/>
              </a:ext>
            </a:extLst>
          </p:cNvPr>
          <p:cNvSpPr/>
          <p:nvPr/>
        </p:nvSpPr>
        <p:spPr>
          <a:xfrm>
            <a:off x="335361" y="1084674"/>
            <a:ext cx="8640959"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column | expression LIKE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[ESCAPE </a:t>
            </a:r>
            <a:r>
              <a:rPr lang="en-US" sz="2000" dirty="0">
                <a:solidFill>
                  <a:schemeClr val="tx2"/>
                </a:solidFill>
                <a:latin typeface="Liberation Mono"/>
                <a:cs typeface="Arial" panose="020B0604020202020204" pitchFamily="34" charset="0"/>
              </a:rPr>
              <a:t>escape_character</a:t>
            </a:r>
            <a:r>
              <a:rPr lang="en-US" sz="2000" dirty="0">
                <a:solidFill>
                  <a:srgbClr val="0077AA"/>
                </a:solidFill>
                <a:latin typeface="Liberation Mono"/>
                <a:cs typeface="Arial" panose="020B0604020202020204" pitchFamily="34" charset="0"/>
              </a:rPr>
              <a:t>]</a:t>
            </a:r>
          </a:p>
        </p:txBody>
      </p:sp>
    </p:spTree>
    <p:extLst>
      <p:ext uri="{BB962C8B-B14F-4D97-AF65-F5344CB8AC3E}">
        <p14:creationId xmlns:p14="http://schemas.microsoft.com/office/powerpoint/2010/main" val="22715355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091E19A-4AFE-4273-83C2-165DDE6EC229}"/>
              </a:ext>
            </a:extLst>
          </p:cNvPr>
          <p:cNvSpPr/>
          <p:nvPr/>
        </p:nvSpPr>
        <p:spPr>
          <a:xfrm>
            <a:off x="329862" y="827420"/>
            <a:ext cx="11305256"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US" dirty="0">
                <a:latin typeface="Liberation Mono"/>
                <a:cs typeface="Arial" panose="020B0604020202020204" pitchFamily="34" charset="0"/>
              </a:rPr>
              <a:t>empno, ename, job, hiredate, sal, comm, deptno, isactive</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ename </a:t>
            </a:r>
            <a:r>
              <a:rPr lang="en-IN" dirty="0">
                <a:solidFill>
                  <a:srgbClr val="0077AA"/>
                </a:solidFill>
                <a:latin typeface="Liberation Mono"/>
                <a:cs typeface="Arial" panose="020B0604020202020204" pitchFamily="34" charset="0"/>
              </a:rPr>
              <a:t>LIKE</a:t>
            </a:r>
            <a:r>
              <a:rPr lang="en-IN" dirty="0">
                <a:latin typeface="Liberation Mono"/>
                <a:cs typeface="Arial" panose="020B0604020202020204" pitchFamily="34" charset="0"/>
              </a:rPr>
              <a:t> </a:t>
            </a:r>
            <a:r>
              <a:rPr lang="en-IN" dirty="0">
                <a:solidFill>
                  <a:srgbClr val="669900"/>
                </a:solidFill>
                <a:latin typeface="Liberation Mono"/>
              </a:rPr>
              <a:t>'a%'</a:t>
            </a:r>
            <a:r>
              <a:rPr lang="en-IN" dirty="0">
                <a:latin typeface="Liberation Mono"/>
                <a:cs typeface="Arial" panose="020B0604020202020204" pitchFamily="34" charset="0"/>
              </a:rPr>
              <a:t>;</a:t>
            </a:r>
          </a:p>
        </p:txBody>
      </p:sp>
      <p:pic>
        <p:nvPicPr>
          <p:cNvPr id="3" name="Picture 2">
            <a:extLst>
              <a:ext uri="{FF2B5EF4-FFF2-40B4-BE49-F238E27FC236}">
                <a16:creationId xmlns:a16="http://schemas.microsoft.com/office/drawing/2014/main" id="{6471DB6D-1BED-4DCE-93FD-B1F7D9DED5C7}"/>
              </a:ext>
            </a:extLst>
          </p:cNvPr>
          <p:cNvPicPr>
            <a:picLocks noChangeAspect="1"/>
          </p:cNvPicPr>
          <p:nvPr/>
        </p:nvPicPr>
        <p:blipFill>
          <a:blip r:embed="rId2"/>
          <a:stretch>
            <a:fillRect/>
          </a:stretch>
        </p:blipFill>
        <p:spPr>
          <a:xfrm>
            <a:off x="329861" y="1540093"/>
            <a:ext cx="8640000" cy="1888907"/>
          </a:xfrm>
          <a:prstGeom prst="rect">
            <a:avLst/>
          </a:prstGeom>
        </p:spPr>
      </p:pic>
    </p:spTree>
    <p:extLst>
      <p:ext uri="{BB962C8B-B14F-4D97-AF65-F5344CB8AC3E}">
        <p14:creationId xmlns:p14="http://schemas.microsoft.com/office/powerpoint/2010/main" val="17667808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A3121744-74F9-4F8A-881D-2AFB67498824}"/>
              </a:ext>
            </a:extLst>
          </p:cNvPr>
          <p:cNvSpPr txBox="1"/>
          <p:nvPr/>
        </p:nvSpPr>
        <p:spPr>
          <a:xfrm>
            <a:off x="190800" y="1328400"/>
            <a:ext cx="11593832" cy="2708434"/>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BLACKHOLE</a:t>
            </a:r>
            <a:r>
              <a:rPr lang="en-IN" sz="2000" dirty="0">
                <a:solidFill>
                  <a:schemeClr val="bg2">
                    <a:lumMod val="25000"/>
                  </a:schemeClr>
                </a:solidFill>
                <a:latin typeface="Liberation Mono"/>
              </a:rPr>
              <a:t> tables are visible to another client.</a:t>
            </a:r>
          </a:p>
          <a:p>
            <a:pPr marL="342900" indent="-342900" algn="just">
              <a:buFont typeface="Arial" panose="020B0604020202020204" pitchFamily="34" charset="0"/>
              <a:buChar char="•"/>
            </a:pPr>
            <a:r>
              <a:rPr lang="en-US" sz="2000" b="0" i="0" dirty="0">
                <a:solidFill>
                  <a:srgbClr val="555555"/>
                </a:solidFill>
                <a:effectLst/>
                <a:latin typeface="Open Sans" panose="020B0606030504020204" pitchFamily="34" charset="0"/>
              </a:rPr>
              <a:t>storage engine acts as a “</a:t>
            </a:r>
            <a:r>
              <a:rPr lang="en-US" sz="2000" b="0" i="0" dirty="0">
                <a:solidFill>
                  <a:srgbClr val="555555"/>
                </a:solidFill>
                <a:effectLst/>
                <a:latin typeface="inherit"/>
              </a:rPr>
              <a:t>black hole</a:t>
            </a:r>
            <a:r>
              <a:rPr lang="en-US" sz="2000" b="0" i="0" dirty="0">
                <a:solidFill>
                  <a:srgbClr val="555555"/>
                </a:solidFill>
                <a:effectLst/>
                <a:latin typeface="Open Sans" panose="020B0606030504020204" pitchFamily="34" charset="0"/>
              </a:rPr>
              <a:t>” that accepts data but throws it away and does not store it.</a:t>
            </a:r>
          </a:p>
          <a:p>
            <a:pPr marL="342900" indent="-342900" algn="just">
              <a:buFont typeface="Arial" panose="020B0604020202020204" pitchFamily="34" charset="0"/>
              <a:buChar char="•"/>
            </a:pPr>
            <a:r>
              <a:rPr lang="en-US" sz="2000" dirty="0">
                <a:solidFill>
                  <a:srgbClr val="555555"/>
                </a:solidFill>
                <a:latin typeface="Open Sans" panose="020B0606030504020204" pitchFamily="34" charset="0"/>
              </a:rPr>
              <a:t>Triggers can be written on this type of tables</a:t>
            </a:r>
            <a:endParaRPr lang="en-IN" sz="2000" dirty="0">
              <a:solidFill>
                <a:schemeClr val="bg2">
                  <a:lumMod val="25000"/>
                </a:schemeClr>
              </a:solidFill>
              <a:latin typeface="Liberation Mono"/>
            </a:endParaRP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dirty="0">
                <a:solidFill>
                  <a:srgbClr val="000000"/>
                </a:solidFill>
                <a:latin typeface="Liberation Mono"/>
              </a:rPr>
              <a:t>c1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PRIMARY KEY AUTO_INCREMENT</a:t>
            </a:r>
            <a:r>
              <a:rPr lang="en-US" dirty="0">
                <a:solidFill>
                  <a:srgbClr val="000000"/>
                </a:solidFill>
                <a:latin typeface="Liberation Mono"/>
              </a:rPr>
              <a:t>, c2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UNIQUE</a:t>
            </a:r>
            <a:r>
              <a:rPr lang="en-US" dirty="0">
                <a:solidFill>
                  <a:srgbClr val="000000"/>
                </a:solidFill>
                <a:latin typeface="Liberation Mono"/>
              </a:rPr>
              <a:t>, c3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NOT NULL</a:t>
            </a:r>
            <a:r>
              <a:rPr lang="en-US" dirty="0">
                <a:solidFill>
                  <a:srgbClr val="000000"/>
                </a:solidFill>
                <a:latin typeface="Liberation Mono"/>
              </a:rPr>
              <a:t>, c4 </a:t>
            </a:r>
            <a:r>
              <a:rPr lang="en-US" b="0" i="0" dirty="0">
                <a:solidFill>
                  <a:srgbClr val="834689"/>
                </a:solidFill>
                <a:effectLst/>
                <a:latin typeface="Liberation Mono"/>
              </a:rPr>
              <a:t>INT</a:t>
            </a:r>
            <a:r>
              <a:rPr lang="en-US" dirty="0">
                <a:solidFill>
                  <a:srgbClr val="000000"/>
                </a:solidFill>
                <a:latin typeface="Liberation Mono"/>
              </a:rPr>
              <a:t> </a:t>
            </a:r>
            <a:r>
              <a:rPr lang="en-US" dirty="0">
                <a:solidFill>
                  <a:srgbClr val="00B0F0"/>
                </a:solidFill>
                <a:latin typeface="Liberation Mono"/>
              </a:rPr>
              <a:t>CHECK</a:t>
            </a:r>
            <a:r>
              <a:rPr lang="en-US" dirty="0">
                <a:solidFill>
                  <a:srgbClr val="000000"/>
                </a:solidFill>
                <a:latin typeface="Liberation Mono"/>
              </a:rPr>
              <a:t>(c4 &gt;= </a:t>
            </a:r>
            <a:r>
              <a:rPr lang="en-US" dirty="0">
                <a:solidFill>
                  <a:srgbClr val="990055"/>
                </a:solidFill>
                <a:latin typeface="Liberation Mono"/>
              </a:rPr>
              <a:t>100</a:t>
            </a:r>
            <a:r>
              <a:rPr lang="en-US" dirty="0">
                <a:solidFill>
                  <a:srgbClr val="000000"/>
                </a:solidFill>
                <a:latin typeface="Liberation Mono"/>
              </a:rPr>
              <a:t>)</a:t>
            </a:r>
            <a:r>
              <a:rPr lang="en-US" b="0" i="0" dirty="0">
                <a:solidFill>
                  <a:srgbClr val="99999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ENGINE</a:t>
            </a:r>
            <a:r>
              <a:rPr lang="en-US" b="0" i="0" dirty="0">
                <a:solidFill>
                  <a:srgbClr val="000000"/>
                </a:solidFill>
                <a:effectLst/>
                <a:latin typeface="Liberation Mono"/>
              </a:rPr>
              <a:t> </a:t>
            </a:r>
            <a:r>
              <a:rPr lang="en-US" b="0" i="0" dirty="0">
                <a:solidFill>
                  <a:srgbClr val="A67F59"/>
                </a:solidFill>
                <a:effectLst/>
                <a:latin typeface="Liberation Mono"/>
              </a:rPr>
              <a:t>=</a:t>
            </a:r>
            <a:r>
              <a:rPr lang="en-US" b="0" i="0" dirty="0">
                <a:solidFill>
                  <a:srgbClr val="000000"/>
                </a:solidFill>
                <a:effectLst/>
                <a:latin typeface="Liberation Mono"/>
              </a:rPr>
              <a:t> </a:t>
            </a:r>
            <a:r>
              <a:rPr lang="en-US" dirty="0">
                <a:solidFill>
                  <a:srgbClr val="C00000"/>
                </a:solidFill>
                <a:latin typeface="Liberation Mono"/>
              </a:rPr>
              <a:t>BLACKHOLE</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US" dirty="0">
                <a:solidFill>
                  <a:srgbClr val="999999"/>
                </a:solidFill>
                <a:latin typeface="Liberation Mono"/>
              </a:rPr>
              <a:t>   </a:t>
            </a:r>
            <a:r>
              <a:rPr lang="en-IN" dirty="0">
                <a:solidFill>
                  <a:srgbClr val="0077AA"/>
                </a:solidFill>
                <a:latin typeface="Liberation Mono"/>
              </a:rPr>
              <a:t>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US" b="0" i="0" dirty="0">
                <a:solidFill>
                  <a:schemeClr val="bg1">
                    <a:lumMod val="50000"/>
                  </a:schemeClr>
                </a:solidFill>
                <a:effectLst/>
                <a:latin typeface="Liberation Mono"/>
              </a:rPr>
              <a:t>(</a:t>
            </a:r>
            <a:r>
              <a:rPr lang="en-US" b="0" i="0" dirty="0">
                <a:solidFill>
                  <a:srgbClr val="000000"/>
                </a:solidFill>
                <a:effectLst/>
                <a:latin typeface="Liberation Mono"/>
              </a:rPr>
              <a:t>c2, c3, c4</a:t>
            </a:r>
            <a:r>
              <a:rPr lang="en-US" b="0" i="0" dirty="0">
                <a:solidFill>
                  <a:schemeClr val="bg1">
                    <a:lumMod val="50000"/>
                  </a:schemeClr>
                </a:solidFill>
                <a:effectLst/>
                <a:latin typeface="Liberation Mono"/>
              </a:rPr>
              <a:t>)</a:t>
            </a:r>
            <a:r>
              <a:rPr lang="en-IN" dirty="0">
                <a:solidFill>
                  <a:srgbClr val="FF0000"/>
                </a:solidFill>
                <a:latin typeface="Liberation Mono"/>
              </a:rPr>
              <a:t> </a:t>
            </a:r>
            <a:r>
              <a:rPr lang="en-IN" dirty="0">
                <a:solidFill>
                  <a:srgbClr val="0077AA"/>
                </a:solidFill>
                <a:latin typeface="Liberation Mono"/>
              </a:rPr>
              <a:t>VALUES</a:t>
            </a:r>
            <a:r>
              <a:rPr lang="en-IN" dirty="0">
                <a:solidFill>
                  <a:schemeClr val="bg1">
                    <a:lumMod val="50000"/>
                  </a:schemeClr>
                </a:solidFill>
                <a:latin typeface="Liberation Mono"/>
              </a:rPr>
              <a:t>(</a:t>
            </a:r>
            <a:r>
              <a:rPr lang="en-IN" dirty="0">
                <a:solidFill>
                  <a:srgbClr val="990055"/>
                </a:solidFill>
                <a:latin typeface="Liberation Mono"/>
              </a:rPr>
              <a:t>100</a:t>
            </a:r>
            <a:r>
              <a:rPr lang="en-IN" dirty="0">
                <a:latin typeface="Liberation Mono"/>
              </a:rPr>
              <a:t>, </a:t>
            </a:r>
            <a:r>
              <a:rPr lang="en-IN" dirty="0">
                <a:solidFill>
                  <a:srgbClr val="990055"/>
                </a:solidFill>
                <a:latin typeface="Liberation Mono"/>
              </a:rPr>
              <a:t>200</a:t>
            </a:r>
            <a:r>
              <a:rPr lang="en-IN" dirty="0">
                <a:latin typeface="Liberation Mono"/>
              </a:rPr>
              <a:t>,</a:t>
            </a:r>
            <a:r>
              <a:rPr lang="en-IN" dirty="0">
                <a:solidFill>
                  <a:srgbClr val="990055"/>
                </a:solidFill>
                <a:latin typeface="Liberation Mono"/>
              </a:rPr>
              <a:t> 300</a:t>
            </a:r>
            <a:r>
              <a:rPr lang="en-IN" dirty="0">
                <a:solidFill>
                  <a:schemeClr val="bg1">
                    <a:lumMod val="50000"/>
                  </a:schemeClr>
                </a:solidFill>
                <a:latin typeface="Liberation Mono"/>
              </a:rPr>
              <a:t>)</a:t>
            </a:r>
            <a:r>
              <a:rPr lang="en-IN" dirty="0">
                <a:latin typeface="Liberation Mono"/>
              </a:rPr>
              <a:t>;</a:t>
            </a:r>
          </a:p>
          <a:p>
            <a:pPr algn="just"/>
            <a:endParaRPr lang="en-IN" sz="800" dirty="0">
              <a:latin typeface="Liberation Mono"/>
            </a:endParaRPr>
          </a:p>
          <a:p>
            <a:pPr marL="285750" indent="-285750" algn="just">
              <a:buFont typeface="Arial" panose="020B0604020202020204" pitchFamily="34" charset="0"/>
              <a:buChar char="•"/>
            </a:pPr>
            <a:r>
              <a:rPr lang="en-IN" dirty="0">
                <a:latin typeface="Liberation Mono"/>
              </a:rPr>
              <a:t>   </a:t>
            </a: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with blackhole engine</a:t>
            </a:r>
            <a:endParaRPr lang="en-IN" sz="3200" i="1" dirty="0">
              <a:solidFill>
                <a:srgbClr val="FF9900"/>
              </a:solidFill>
              <a:latin typeface="Arial" pitchFamily="34" charset="0"/>
              <a:cs typeface="Arial" pitchFamily="34" charset="0"/>
            </a:endParaRPr>
          </a:p>
        </p:txBody>
      </p:sp>
      <p:sp>
        <p:nvSpPr>
          <p:cNvPr id="11" name="Rectangle 10">
            <a:extLst>
              <a:ext uri="{FF2B5EF4-FFF2-40B4-BE49-F238E27FC236}">
                <a16:creationId xmlns:a16="http://schemas.microsoft.com/office/drawing/2014/main" id="{D0D9E0D2-2256-4A83-9F9A-B2391AF9337C}"/>
              </a:ext>
            </a:extLst>
          </p:cNvPr>
          <p:cNvSpPr/>
          <p:nvPr/>
        </p:nvSpPr>
        <p:spPr>
          <a:xfrm>
            <a:off x="190800" y="4350003"/>
            <a:ext cx="11593832" cy="2031325"/>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Segoe UI Semilight" panose="020B0402040204020203" pitchFamily="34" charset="0"/>
                <a:cs typeface="Segoe UI Semilight" panose="020B0402040204020203" pitchFamily="34" charset="0"/>
              </a:rPr>
              <a:t>DROP TRIGGER IF EXISTS </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triggername;</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a:p>
            <a:pPr marL="261938"/>
            <a:r>
              <a:rPr lang="en-IN" dirty="0">
                <a:solidFill>
                  <a:srgbClr val="0077AA"/>
                </a:solidFill>
                <a:latin typeface="Segoe UI Semilight" panose="020B0402040204020203" pitchFamily="34" charset="0"/>
                <a:cs typeface="Segoe UI Semilight" panose="020B0402040204020203" pitchFamily="34" charset="0"/>
              </a:rPr>
              <a:t>CREATE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TRIGGER</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triggername </a:t>
            </a:r>
            <a:r>
              <a:rPr lang="en-IN" dirty="0">
                <a:solidFill>
                  <a:srgbClr val="0077AA"/>
                </a:solidFill>
                <a:latin typeface="Segoe UI Semilight" panose="020B0402040204020203" pitchFamily="34" charset="0"/>
                <a:cs typeface="Segoe UI Semilight" panose="020B0402040204020203" pitchFamily="34" charset="0"/>
              </a:rPr>
              <a:t>BEFRE</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INSERT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77AA"/>
                </a:solidFill>
                <a:latin typeface="Segoe UI Semilight" panose="020B0402040204020203" pitchFamily="34" charset="0"/>
                <a:cs typeface="Segoe UI Semilight" panose="020B0402040204020203" pitchFamily="34" charset="0"/>
              </a:rPr>
              <a:t>ON</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temp </a:t>
            </a:r>
            <a:r>
              <a:rPr lang="en-IN" dirty="0">
                <a:solidFill>
                  <a:srgbClr val="0077AA"/>
                </a:solidFill>
                <a:latin typeface="Segoe UI Semilight" panose="020B0402040204020203" pitchFamily="34" charset="0"/>
                <a:cs typeface="Segoe UI Semilight" panose="020B0402040204020203" pitchFamily="34" charset="0"/>
              </a:rPr>
              <a:t>FOR EACH ROW</a:t>
            </a:r>
          </a:p>
          <a:p>
            <a:pPr marL="261938"/>
            <a:r>
              <a:rPr lang="en-IN" dirty="0">
                <a:solidFill>
                  <a:srgbClr val="0077AA"/>
                </a:solidFill>
                <a:latin typeface="Segoe UI Semilight" panose="020B0402040204020203" pitchFamily="34" charset="0"/>
                <a:cs typeface="Segoe UI Semilight" panose="020B0402040204020203" pitchFamily="34" charset="0"/>
              </a:rPr>
              <a:t>begin</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   INSERT INTO temp1 VALUES </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NEW.c1, NEW.c2</a:t>
            </a:r>
            <a:r>
              <a:rPr lang="en-IN" dirty="0">
                <a:solidFill>
                  <a:schemeClr val="bg1">
                    <a:lumMod val="65000"/>
                  </a:schemeClr>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a:t>
            </a:r>
          </a:p>
          <a:p>
            <a:pPr marL="261938"/>
            <a:r>
              <a:rPr lang="en-IN" dirty="0">
                <a:solidFill>
                  <a:srgbClr val="0077AA"/>
                </a:solidFill>
                <a:latin typeface="Segoe UI Semilight" panose="020B0402040204020203" pitchFamily="34" charset="0"/>
                <a:cs typeface="Segoe UI Semilight" panose="020B0402040204020203" pitchFamily="34" charset="0"/>
              </a:rPr>
              <a:t>end</a:t>
            </a:r>
            <a:r>
              <a:rPr lang="en-IN" dirty="0">
                <a:latin typeface="Segoe UI Semilight" panose="020B0402040204020203" pitchFamily="34" charset="0"/>
                <a:ea typeface="Segoe UI Symbol" panose="020B0502040204020203" pitchFamily="34" charset="0"/>
                <a:cs typeface="Segoe UI Semilight" panose="020B0402040204020203" pitchFamily="34" charset="0"/>
              </a:rPr>
              <a:t> $$</a:t>
            </a:r>
          </a:p>
          <a:p>
            <a:pPr marL="261938"/>
            <a:r>
              <a:rPr lang="en-IN" dirty="0">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4" name="Rectangle 3">
            <a:extLst>
              <a:ext uri="{FF2B5EF4-FFF2-40B4-BE49-F238E27FC236}">
                <a16:creationId xmlns:a16="http://schemas.microsoft.com/office/drawing/2014/main" id="{F3C84355-3D57-331F-E0FD-DA30F0A2EF67}"/>
              </a:ext>
            </a:extLst>
          </p:cNvPr>
          <p:cNvSpPr/>
          <p:nvPr/>
        </p:nvSpPr>
        <p:spPr>
          <a:xfrm>
            <a:off x="191344" y="119232"/>
            <a:ext cx="4828395" cy="707886"/>
          </a:xfrm>
          <a:prstGeom prst="rect">
            <a:avLst/>
          </a:prstGeom>
        </p:spPr>
        <p:txBody>
          <a:bodyPr wrap="square">
            <a:spAutoFit/>
          </a:bodyPr>
          <a:lstStyle/>
          <a:p>
            <a:r>
              <a:rPr lang="en-US" sz="2000" dirty="0">
                <a:solidFill>
                  <a:srgbClr val="0070C0"/>
                </a:solidFill>
                <a:latin typeface="Liberation Mono"/>
              </a:rPr>
              <a:t>show engines;</a:t>
            </a:r>
          </a:p>
          <a:p>
            <a:r>
              <a:rPr lang="en-US" sz="2000" dirty="0">
                <a:solidFill>
                  <a:srgbClr val="0070C0"/>
                </a:solidFill>
                <a:latin typeface="Liberation Mono"/>
              </a:rPr>
              <a:t>set default_storage_engine = blackhole;</a:t>
            </a:r>
          </a:p>
        </p:txBody>
      </p:sp>
    </p:spTree>
    <p:extLst>
      <p:ext uri="{BB962C8B-B14F-4D97-AF65-F5344CB8AC3E}">
        <p14:creationId xmlns:p14="http://schemas.microsoft.com/office/powerpoint/2010/main" val="5767464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3373359"/>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7142914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1633323"/>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3F57EB4E-974C-4202-A61A-C67230017F3B}"/>
              </a:ext>
            </a:extLst>
          </p:cNvPr>
          <p:cNvSpPr/>
          <p:nvPr/>
        </p:nvSpPr>
        <p:spPr>
          <a:xfrm>
            <a:off x="164208" y="3821058"/>
            <a:ext cx="4328300"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 ';</a:t>
            </a:r>
            <a:r>
              <a:rPr lang="en-IN" dirty="0">
                <a:solidFill>
                  <a:srgbClr val="00B050"/>
                </a:solidFill>
                <a:latin typeface="Palatino Linotype" panose="02040502050505030304" pitchFamily="18" charset="0"/>
                <a:ea typeface="Times New Roman" panose="02020603050405020304" pitchFamily="18" charset="0"/>
              </a:rPr>
              <a:t> </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rgbClr val="669900"/>
                </a:solidFill>
                <a:latin typeface="Palatino Linotype" panose="02040502050505030304" pitchFamily="18" charset="0"/>
              </a:rPr>
              <a:t>IGNORE_SPACE</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grpSp>
        <p:nvGrpSpPr>
          <p:cNvPr id="23" name="Group 22">
            <a:extLst>
              <a:ext uri="{FF2B5EF4-FFF2-40B4-BE49-F238E27FC236}">
                <a16:creationId xmlns:a16="http://schemas.microsoft.com/office/drawing/2014/main" id="{CE3131AA-8985-49D1-86AB-38DD9831DD59}"/>
              </a:ext>
            </a:extLst>
          </p:cNvPr>
          <p:cNvGrpSpPr/>
          <p:nvPr/>
        </p:nvGrpSpPr>
        <p:grpSpPr>
          <a:xfrm>
            <a:off x="502403" y="198028"/>
            <a:ext cx="11209427" cy="1502780"/>
            <a:chOff x="407368" y="3356992"/>
            <a:chExt cx="11209427" cy="1502780"/>
          </a:xfrm>
        </p:grpSpPr>
        <p:grpSp>
          <p:nvGrpSpPr>
            <p:cNvPr id="24" name="Group 23">
              <a:extLst>
                <a:ext uri="{FF2B5EF4-FFF2-40B4-BE49-F238E27FC236}">
                  <a16:creationId xmlns:a16="http://schemas.microsoft.com/office/drawing/2014/main" id="{94E636B0-6BC3-4148-8D3C-427EBF065EE5}"/>
                </a:ext>
              </a:extLst>
            </p:cNvPr>
            <p:cNvGrpSpPr/>
            <p:nvPr/>
          </p:nvGrpSpPr>
          <p:grpSpPr>
            <a:xfrm>
              <a:off x="412526" y="3356992"/>
              <a:ext cx="11204269" cy="1502780"/>
              <a:chOff x="412526" y="3406524"/>
              <a:chExt cx="11204269" cy="1502780"/>
            </a:xfrm>
          </p:grpSpPr>
          <p:grpSp>
            <p:nvGrpSpPr>
              <p:cNvPr id="28" name="Group 27">
                <a:extLst>
                  <a:ext uri="{FF2B5EF4-FFF2-40B4-BE49-F238E27FC236}">
                    <a16:creationId xmlns:a16="http://schemas.microsoft.com/office/drawing/2014/main" id="{CAFF3BCE-5149-467D-ACDE-04727E696330}"/>
                  </a:ext>
                </a:extLst>
              </p:cNvPr>
              <p:cNvGrpSpPr/>
              <p:nvPr/>
            </p:nvGrpSpPr>
            <p:grpSpPr>
              <a:xfrm>
                <a:off x="412526" y="3501008"/>
                <a:ext cx="9607515" cy="1310984"/>
                <a:chOff x="267703" y="1600839"/>
                <a:chExt cx="9607515" cy="1310984"/>
              </a:xfrm>
            </p:grpSpPr>
            <p:sp>
              <p:nvSpPr>
                <p:cNvPr id="32" name="Rectangle 31">
                  <a:extLst>
                    <a:ext uri="{FF2B5EF4-FFF2-40B4-BE49-F238E27FC236}">
                      <a16:creationId xmlns:a16="http://schemas.microsoft.com/office/drawing/2014/main" id="{726E582E-8FC8-4449-BFCC-E01A75DA8DE0}"/>
                    </a:ext>
                  </a:extLst>
                </p:cNvPr>
                <p:cNvSpPr/>
                <p:nvPr/>
              </p:nvSpPr>
              <p:spPr>
                <a:xfrm>
                  <a:off x="5797328" y="1609673"/>
                  <a:ext cx="3377510"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33" name="Group 32">
                  <a:extLst>
                    <a:ext uri="{FF2B5EF4-FFF2-40B4-BE49-F238E27FC236}">
                      <a16:creationId xmlns:a16="http://schemas.microsoft.com/office/drawing/2014/main" id="{99CB8634-0B43-4A24-92DD-0C67937DD4B6}"/>
                    </a:ext>
                  </a:extLst>
                </p:cNvPr>
                <p:cNvGrpSpPr/>
                <p:nvPr/>
              </p:nvGrpSpPr>
              <p:grpSpPr>
                <a:xfrm>
                  <a:off x="1651832" y="1600839"/>
                  <a:ext cx="8223386" cy="1310984"/>
                  <a:chOff x="31591" y="1556792"/>
                  <a:chExt cx="8223386" cy="1310984"/>
                </a:xfrm>
              </p:grpSpPr>
              <p:grpSp>
                <p:nvGrpSpPr>
                  <p:cNvPr id="36" name="Group 35">
                    <a:extLst>
                      <a:ext uri="{FF2B5EF4-FFF2-40B4-BE49-F238E27FC236}">
                        <a16:creationId xmlns:a16="http://schemas.microsoft.com/office/drawing/2014/main" id="{743A30DF-CFB2-47E9-8800-70A2707E1BC3}"/>
                      </a:ext>
                    </a:extLst>
                  </p:cNvPr>
                  <p:cNvGrpSpPr/>
                  <p:nvPr/>
                </p:nvGrpSpPr>
                <p:grpSpPr>
                  <a:xfrm>
                    <a:off x="669977" y="1556792"/>
                    <a:ext cx="6884620" cy="1310984"/>
                    <a:chOff x="669977" y="1556792"/>
                    <a:chExt cx="6884620" cy="1310984"/>
                  </a:xfrm>
                </p:grpSpPr>
                <p:sp>
                  <p:nvSpPr>
                    <p:cNvPr id="40" name="Rectangle 39">
                      <a:extLst>
                        <a:ext uri="{FF2B5EF4-FFF2-40B4-BE49-F238E27FC236}">
                          <a16:creationId xmlns:a16="http://schemas.microsoft.com/office/drawing/2014/main" id="{19C9E3B9-239E-4243-A4C5-84B48F611505}"/>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1" name="TextBox 40">
                      <a:extLst>
                        <a:ext uri="{FF2B5EF4-FFF2-40B4-BE49-F238E27FC236}">
                          <a16:creationId xmlns:a16="http://schemas.microsoft.com/office/drawing/2014/main" id="{3DF3C462-6489-483A-AF7F-25145E2E1DE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42" name="TextBox 41">
                      <a:extLst>
                        <a:ext uri="{FF2B5EF4-FFF2-40B4-BE49-F238E27FC236}">
                          <a16:creationId xmlns:a16="http://schemas.microsoft.com/office/drawing/2014/main" id="{622CFD00-4E16-494B-ACFC-0F381B4E7F4A}"/>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43" name="TextBox 42">
                      <a:extLst>
                        <a:ext uri="{FF2B5EF4-FFF2-40B4-BE49-F238E27FC236}">
                          <a16:creationId xmlns:a16="http://schemas.microsoft.com/office/drawing/2014/main" id="{0F13E804-F6F0-4615-BBF5-B341E5E142A8}"/>
                        </a:ext>
                      </a:extLst>
                    </p:cNvPr>
                    <p:cNvSpPr txBox="1"/>
                    <p:nvPr/>
                  </p:nvSpPr>
                  <p:spPr>
                    <a:xfrm>
                      <a:off x="4202827" y="2159890"/>
                      <a:ext cx="3351770" cy="707886"/>
                    </a:xfrm>
                    <a:prstGeom prst="rect">
                      <a:avLst/>
                    </a:prstGeom>
                    <a:noFill/>
                  </p:spPr>
                  <p:txBody>
                    <a:bodyPr wrap="square">
                      <a:spAutoFit/>
                    </a:bodyPr>
                    <a:lstStyle/>
                    <a:p>
                      <a:pPr algn="ctr"/>
                      <a:r>
                        <a:rPr lang="en-IN" sz="2000" dirty="0">
                          <a:latin typeface="Liberation Mono"/>
                          <a:cs typeface="Arial" panose="020B0604020202020204" pitchFamily="34" charset="0"/>
                        </a:rPr>
                        <a:t>AVG(sal), SUM(sal), MAX(sal), MIN(sal), COUNT(*) </a:t>
                      </a:r>
                      <a:endParaRPr lang="en-IN" sz="2000" dirty="0"/>
                    </a:p>
                  </p:txBody>
                </p:sp>
              </p:grpSp>
              <p:sp>
                <p:nvSpPr>
                  <p:cNvPr id="37" name="Arrow: Right 36">
                    <a:extLst>
                      <a:ext uri="{FF2B5EF4-FFF2-40B4-BE49-F238E27FC236}">
                        <a16:creationId xmlns:a16="http://schemas.microsoft.com/office/drawing/2014/main" id="{6E8B70FA-6C4C-4020-BD57-2B4C4506D77C}"/>
                      </a:ext>
                    </a:extLst>
                  </p:cNvPr>
                  <p:cNvSpPr/>
                  <p:nvPr/>
                </p:nvSpPr>
                <p:spPr>
                  <a:xfrm>
                    <a:off x="3509313"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107530B9-567C-47B3-918A-66D9F1E05E32}"/>
                      </a:ext>
                    </a:extLst>
                  </p:cNvPr>
                  <p:cNvSpPr/>
                  <p:nvPr/>
                </p:nvSpPr>
                <p:spPr>
                  <a:xfrm>
                    <a:off x="3159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Arrow: Right 38">
                    <a:extLst>
                      <a:ext uri="{FF2B5EF4-FFF2-40B4-BE49-F238E27FC236}">
                        <a16:creationId xmlns:a16="http://schemas.microsoft.com/office/drawing/2014/main" id="{F3808D24-EF2B-46C2-B5A6-0B38AC78C16B}"/>
                      </a:ext>
                    </a:extLst>
                  </p:cNvPr>
                  <p:cNvSpPr/>
                  <p:nvPr/>
                </p:nvSpPr>
                <p:spPr>
                  <a:xfrm>
                    <a:off x="7648571" y="1857396"/>
                    <a:ext cx="606406" cy="694935"/>
                  </a:xfrm>
                  <a:prstGeom prst="rightArrow">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34" name="Flowchart: Magnetic Disk 33">
                  <a:extLst>
                    <a:ext uri="{FF2B5EF4-FFF2-40B4-BE49-F238E27FC236}">
                      <a16:creationId xmlns:a16="http://schemas.microsoft.com/office/drawing/2014/main" id="{B58E8E8F-85DE-4420-8248-24F3EEA5B0AE}"/>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35" name="TextBox 34">
                  <a:extLst>
                    <a:ext uri="{FF2B5EF4-FFF2-40B4-BE49-F238E27FC236}">
                      <a16:creationId xmlns:a16="http://schemas.microsoft.com/office/drawing/2014/main" id="{B19C995D-F3E4-4F0A-AFEA-71C0B9092F55}"/>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9" name="Oval 28">
                <a:extLst>
                  <a:ext uri="{FF2B5EF4-FFF2-40B4-BE49-F238E27FC236}">
                    <a16:creationId xmlns:a16="http://schemas.microsoft.com/office/drawing/2014/main" id="{652843F7-8AA5-41DB-8989-D33A2261BBE0}"/>
                  </a:ext>
                </a:extLst>
              </p:cNvPr>
              <p:cNvSpPr/>
              <p:nvPr/>
            </p:nvSpPr>
            <p:spPr>
              <a:xfrm>
                <a:off x="1011401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1" name="TextBox 30">
                <a:extLst>
                  <a:ext uri="{FF2B5EF4-FFF2-40B4-BE49-F238E27FC236}">
                    <a16:creationId xmlns:a16="http://schemas.microsoft.com/office/drawing/2014/main" id="{95D9BA61-B732-48D1-A2FF-49FB1E8E5FD4}"/>
                  </a:ext>
                </a:extLst>
              </p:cNvPr>
              <p:cNvSpPr txBox="1"/>
              <p:nvPr/>
            </p:nvSpPr>
            <p:spPr>
              <a:xfrm>
                <a:off x="10136999"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5" name="TextBox 24">
              <a:extLst>
                <a:ext uri="{FF2B5EF4-FFF2-40B4-BE49-F238E27FC236}">
                  <a16:creationId xmlns:a16="http://schemas.microsoft.com/office/drawing/2014/main" id="{2ECA9159-2347-444F-9C35-D74AF710330A}"/>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26" name="TextBox 25">
              <a:extLst>
                <a:ext uri="{FF2B5EF4-FFF2-40B4-BE49-F238E27FC236}">
                  <a16:creationId xmlns:a16="http://schemas.microsoft.com/office/drawing/2014/main" id="{3A57EA96-7915-4C10-8530-8BF34776689D}"/>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sp>
        <p:nvSpPr>
          <p:cNvPr id="4" name="TextBox 3">
            <a:extLst>
              <a:ext uri="{FF2B5EF4-FFF2-40B4-BE49-F238E27FC236}">
                <a16:creationId xmlns:a16="http://schemas.microsoft.com/office/drawing/2014/main" id="{808668D8-7BB2-40B6-8722-AD75065B3101}"/>
              </a:ext>
            </a:extLst>
          </p:cNvPr>
          <p:cNvSpPr txBox="1"/>
          <p:nvPr/>
        </p:nvSpPr>
        <p:spPr>
          <a:xfrm>
            <a:off x="2629857" y="2463279"/>
            <a:ext cx="6912768" cy="461665"/>
          </a:xfrm>
          <a:prstGeom prst="rect">
            <a:avLst/>
          </a:prstGeom>
          <a:noFill/>
        </p:spPr>
        <p:txBody>
          <a:bodyPr wrap="square" rtlCol="0">
            <a:spAutoFit/>
          </a:bodyPr>
          <a:lstStyle/>
          <a:p>
            <a:r>
              <a:rPr lang="en-US" sz="2400" dirty="0">
                <a:solidFill>
                  <a:srgbClr val="610B38"/>
                </a:solidFill>
                <a:latin typeface="erdana"/>
              </a:rPr>
              <a:t>SUM, AVG, MAX, MIN, COUNT,  and </a:t>
            </a:r>
            <a:r>
              <a:rPr lang="en-IN" sz="2400" b="0" i="0" dirty="0">
                <a:solidFill>
                  <a:srgbClr val="610B38"/>
                </a:solidFill>
                <a:effectLst/>
                <a:latin typeface="erdana"/>
              </a:rPr>
              <a:t>GROUP_CONCAT</a:t>
            </a: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3034132" y="2979529"/>
            <a:ext cx="8822508" cy="1543543"/>
            <a:chOff x="1699040" y="3121804"/>
            <a:chExt cx="9653544" cy="154354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736003" cy="646331"/>
            </a:xfrm>
            <a:prstGeom prst="rect">
              <a:avLst/>
            </a:prstGeom>
            <a:noFill/>
          </p:spPr>
          <p:txBody>
            <a:bodyPr wrap="square">
              <a:spAutoFit/>
            </a:bodyPr>
            <a:lstStyle/>
            <a:p>
              <a:r>
                <a:rPr lang="en-US" b="1" dirty="0">
                  <a:solidFill>
                    <a:srgbClr val="610B38"/>
                  </a:solidFill>
                  <a:latin typeface="erdana"/>
                </a:rPr>
                <a:t>SUM</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AVG</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MAX</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a:t>
              </a:r>
            </a:p>
            <a:p>
              <a:r>
                <a:rPr lang="en-US" b="1" dirty="0">
                  <a:solidFill>
                    <a:srgbClr val="610B38"/>
                  </a:solidFill>
                  <a:latin typeface="erdana"/>
                </a:rPr>
                <a:t>MIN</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erdana"/>
                </a:rPr>
                <a:t>COUNT</a:t>
              </a:r>
              <a:r>
                <a:rPr lang="en-US" b="1" dirty="0">
                  <a:solidFill>
                    <a:schemeClr val="bg1">
                      <a:lumMod val="65000"/>
                    </a:schemeClr>
                  </a:solidFill>
                  <a:uFill>
                    <a:solidFill>
                      <a:srgbClr val="FF0000"/>
                    </a:solidFill>
                  </a:uFill>
                  <a:latin typeface="Liberation Mono"/>
                </a:rPr>
                <a:t>(</a:t>
              </a:r>
              <a:r>
                <a:rPr lang="en-US" b="1" dirty="0">
                  <a:latin typeface="erdana"/>
                </a:rPr>
                <a:t>colNM</a:t>
              </a:r>
              <a:r>
                <a:rPr lang="en-US" b="1" dirty="0">
                  <a:solidFill>
                    <a:schemeClr val="bg1">
                      <a:lumMod val="65000"/>
                    </a:schemeClr>
                  </a:solidFill>
                  <a:uFill>
                    <a:solidFill>
                      <a:srgbClr val="FF0000"/>
                    </a:solidFill>
                  </a:uFill>
                  <a:latin typeface="Liberation Mono"/>
                </a:rPr>
                <a:t>)</a:t>
              </a:r>
              <a:endParaRPr lang="en-IN" b="1" dirty="0"/>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449353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not allowed.</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Blank space between aggregate functions like (</a:t>
            </a:r>
            <a:r>
              <a:rPr lang="en-IN" dirty="0">
                <a:solidFill>
                  <a:srgbClr val="DD4A68"/>
                </a:solidFill>
                <a:latin typeface="Palatino Linotype" panose="02040502050505030304" pitchFamily="18" charset="0"/>
              </a:rPr>
              <a:t>SUM</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MIN</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MAX</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COUNT</a:t>
            </a:r>
            <a:r>
              <a:rPr lang="en-IN" dirty="0">
                <a:solidFill>
                  <a:srgbClr val="242729"/>
                </a:solidFill>
                <a:latin typeface="Palatino Linotype" panose="02040502050505030304" pitchFamily="18" charset="0"/>
                <a:cs typeface="Segoe UI Light" panose="020B0502040204020203" pitchFamily="34" charset="0"/>
              </a:rPr>
              <a:t>) are not allowed. </a:t>
            </a:r>
          </a:p>
          <a:p>
            <a:r>
              <a:rPr lang="en-IN" dirty="0">
                <a:solidFill>
                  <a:srgbClr val="FF0000"/>
                </a:solidFill>
                <a:latin typeface="Palatino Linotype" panose="02040502050505030304" pitchFamily="18" charset="0"/>
                <a:cs typeface="Segoe UI Light" panose="020B0502040204020203" pitchFamily="34" charset="0"/>
              </a:rPr>
              <a:t>     e.g.</a:t>
            </a:r>
            <a:endParaRPr lang="en-IN" dirty="0">
              <a:solidFill>
                <a:srgbClr val="242729"/>
              </a:solidFill>
              <a:latin typeface="Palatino Linotype" panose="02040502050505030304" pitchFamily="18" charset="0"/>
              <a:cs typeface="Segoe UI Light" panose="020B0502040204020203" pitchFamily="34" charset="0"/>
            </a:endParaRPr>
          </a:p>
          <a:p>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SELECT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DD4A68"/>
                </a:solidFill>
                <a:latin typeface="Palatino Linotype" panose="02040502050505030304" pitchFamily="18" charset="0"/>
              </a:rPr>
              <a:t>SUM</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 </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uFill>
                  <a:solidFill>
                    <a:srgbClr val="FF0000"/>
                  </a:solidFill>
                </a:uFill>
                <a:latin typeface="Palatino Linotype" panose="02040502050505030304" pitchFamily="18" charset="0"/>
                <a:cs typeface="Segoe UI Light" panose="020B0502040204020203" pitchFamily="34" charset="0"/>
              </a:rPr>
              <a:t>sal</a:t>
            </a:r>
            <a:r>
              <a:rPr lang="en-IN" dirty="0">
                <a:solidFill>
                  <a:schemeClr val="bg1">
                    <a:lumMod val="65000"/>
                  </a:schemeClr>
                </a:solidFill>
                <a:uFill>
                  <a:solidFill>
                    <a:srgbClr val="FF0000"/>
                  </a:solidFill>
                </a:uFill>
                <a:latin typeface="Palatino Linotype" panose="02040502050505030304" pitchFamily="18" charset="0"/>
                <a:cs typeface="Arial" panose="020B0604020202020204" pitchFamily="34" charset="0"/>
              </a:rPr>
              <a:t>)</a:t>
            </a:r>
            <a:r>
              <a:rPr lang="en-IN" dirty="0">
                <a:solidFill>
                  <a:srgbClr val="242729"/>
                </a:solidFill>
                <a:latin typeface="Palatino Linotype" panose="02040502050505030304" pitchFamily="18" charset="0"/>
                <a:cs typeface="Segoe UI Light" panose="020B0502040204020203" pitchFamily="34" charset="0"/>
              </a:rPr>
              <a:t> </a:t>
            </a:r>
            <a:r>
              <a:rPr lang="en-IN"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FROM</a:t>
            </a:r>
            <a:r>
              <a:rPr lang="en-IN" dirty="0">
                <a:solidFill>
                  <a:srgbClr val="242729"/>
                </a:solidFill>
                <a:latin typeface="Palatino Linotype" panose="02040502050505030304" pitchFamily="18" charset="0"/>
                <a:cs typeface="Segoe UI Light" panose="020B0502040204020203" pitchFamily="34" charset="0"/>
              </a:rPr>
              <a:t> emp;</a:t>
            </a: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DD4A68"/>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DD4A68"/>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DD4A68"/>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73921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p>
          <a:p>
            <a:pPr marL="285750" indent="-285750">
              <a:buFont typeface="Arial" panose="020B0604020202020204" pitchFamily="34" charset="0"/>
              <a:buChar char="•"/>
            </a:pPr>
            <a:r>
              <a:rPr lang="en-US" dirty="0">
                <a:latin typeface="Palatino Linotype" panose="02040502050505030304" pitchFamily="18" charset="0"/>
              </a:rPr>
              <a:t>SQL does not allow the use of DISTINCT with COUNT (</a:t>
            </a:r>
            <a:r>
              <a:rPr lang="en-IN" dirty="0">
                <a:solidFill>
                  <a:srgbClr val="A67F59"/>
                </a:solidFill>
                <a:latin typeface="Palatino Linotype" panose="02040502050505030304" pitchFamily="18" charset="0"/>
              </a:rPr>
              <a:t>*</a:t>
            </a:r>
            <a:r>
              <a:rPr lang="en-US" dirty="0">
                <a:latin typeface="Palatino Linotype" panose="02040502050505030304" pitchFamily="18" charset="0"/>
              </a:rPr>
              <a:t>)</a:t>
            </a:r>
            <a:endParaRPr lang="en-IN" sz="800"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119336" y="4365104"/>
            <a:ext cx="11953328" cy="230832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a:t>
            </a:r>
            <a:r>
              <a:rPr lang="en-IN" dirty="0">
                <a:latin typeface="Arial" panose="020B0604020202020204" pitchFamily="34" charset="0"/>
                <a:cs typeface="Arial" panose="020B0604020202020204" pitchFamily="34" charset="0"/>
              </a:rPr>
              <a:t> </a:t>
            </a:r>
            <a:r>
              <a:rPr lang="en-IN" dirty="0">
                <a:solidFill>
                  <a:srgbClr val="C00000"/>
                </a:solidFill>
                <a:latin typeface="Arial" panose="020B0604020202020204" pitchFamily="34" charset="0"/>
                <a:cs typeface="Arial" panose="020B0604020202020204" pitchFamily="34" charset="0"/>
              </a:rPr>
              <a:t>is illegal.</a:t>
            </a:r>
          </a:p>
        </p:txBody>
      </p:sp>
    </p:spTree>
    <p:extLst>
      <p:ext uri="{BB962C8B-B14F-4D97-AF65-F5344CB8AC3E}">
        <p14:creationId xmlns:p14="http://schemas.microsoft.com/office/powerpoint/2010/main" val="5694395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3293209"/>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DD4A68"/>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DD4A68"/>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6555419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5FA0200-A67B-4772-81A8-66C5B1C3C747}"/>
              </a:ext>
            </a:extLst>
          </p:cNvPr>
          <p:cNvSpPr txBox="1"/>
          <p:nvPr/>
        </p:nvSpPr>
        <p:spPr>
          <a:xfrm>
            <a:off x="191344" y="1328400"/>
            <a:ext cx="11737304" cy="2523768"/>
          </a:xfrm>
          <a:prstGeom prst="rect">
            <a:avLst/>
          </a:prstGeom>
          <a:solidFill>
            <a:schemeClr val="bg1"/>
          </a:solidFill>
        </p:spPr>
        <p:txBody>
          <a:bodyPr wrap="square" rtlCol="0">
            <a:spAutoFit/>
          </a:bodyPr>
          <a:lstStyle/>
          <a:p>
            <a:pPr marL="342900" indent="-342900" algn="just">
              <a:buFont typeface="Arial" panose="020B0604020202020204" pitchFamily="34" charset="0"/>
              <a:buChar char="•"/>
            </a:pPr>
            <a:r>
              <a:rPr lang="en-IN" sz="2400" b="1" dirty="0">
                <a:solidFill>
                  <a:schemeClr val="bg2">
                    <a:lumMod val="25000"/>
                  </a:schemeClr>
                </a:solidFill>
                <a:latin typeface="Liberation Mono"/>
              </a:rPr>
              <a:t>TEMPORARY </a:t>
            </a:r>
            <a:r>
              <a:rPr lang="en-IN" sz="2000" dirty="0">
                <a:solidFill>
                  <a:schemeClr val="bg2">
                    <a:lumMod val="25000"/>
                  </a:schemeClr>
                </a:solidFill>
                <a:latin typeface="Liberation Mono"/>
              </a:rPr>
              <a:t>tables are not visible to another client.</a:t>
            </a:r>
          </a:p>
          <a:p>
            <a:pPr marL="342900" indent="-342900" algn="just">
              <a:buFont typeface="Arial" panose="020B0604020202020204" pitchFamily="34" charset="0"/>
              <a:buChar char="•"/>
            </a:pPr>
            <a:r>
              <a:rPr lang="en-IN" sz="2000" dirty="0">
                <a:solidFill>
                  <a:schemeClr val="bg2">
                    <a:lumMod val="25000"/>
                  </a:schemeClr>
                </a:solidFill>
                <a:latin typeface="Liberation Mono"/>
              </a:rPr>
              <a:t>Structure and rows is removed, after exit.</a:t>
            </a:r>
          </a:p>
          <a:p>
            <a:pPr marL="342900" indent="-342900" algn="just">
              <a:buFont typeface="Arial" panose="020B0604020202020204" pitchFamily="34" charset="0"/>
              <a:buChar char="•"/>
            </a:pPr>
            <a:endParaRPr lang="en-IN" dirty="0">
              <a:solidFill>
                <a:srgbClr val="4BACC6"/>
              </a:solidFill>
              <a:latin typeface="Liberation Mono"/>
            </a:endParaRPr>
          </a:p>
          <a:p>
            <a:pPr algn="just"/>
            <a:r>
              <a:rPr lang="en-IN" dirty="0">
                <a:solidFill>
                  <a:srgbClr val="FF0000"/>
                </a:solidFill>
                <a:latin typeface="Liberation Mono"/>
              </a:rPr>
              <a:t>e.g. </a:t>
            </a:r>
            <a:r>
              <a:rPr lang="en-US" b="0" i="0" dirty="0">
                <a:solidFill>
                  <a:srgbClr val="0077AA"/>
                </a:solidFill>
                <a:effectLst/>
                <a:latin typeface="Liberation Mono"/>
              </a:rPr>
              <a:t>CREATE</a:t>
            </a:r>
            <a:r>
              <a:rPr lang="en-US" b="0" i="0" dirty="0">
                <a:solidFill>
                  <a:srgbClr val="000000"/>
                </a:solidFill>
                <a:effectLst/>
                <a:latin typeface="Liberation Mono"/>
              </a:rPr>
              <a:t> </a:t>
            </a:r>
            <a:r>
              <a:rPr lang="en-IN" dirty="0">
                <a:solidFill>
                  <a:srgbClr val="C00000"/>
                </a:solidFill>
                <a:latin typeface="Liberation Mono"/>
              </a:rPr>
              <a:t>TEMPORARY</a:t>
            </a:r>
            <a:r>
              <a:rPr lang="en-IN" dirty="0">
                <a:solidFill>
                  <a:srgbClr val="0077AA"/>
                </a:solidFill>
                <a:latin typeface="Liberation Mono"/>
              </a:rPr>
              <a:t> </a:t>
            </a:r>
            <a:r>
              <a:rPr lang="en-US" b="0" i="0" dirty="0">
                <a:solidFill>
                  <a:srgbClr val="0077AA"/>
                </a:solidFill>
                <a:effectLst/>
                <a:latin typeface="Liberation Mono"/>
              </a:rPr>
              <a:t>TABLE</a:t>
            </a:r>
            <a:r>
              <a:rPr lang="en-US" b="0" i="0" dirty="0">
                <a:solidFill>
                  <a:srgbClr val="000000"/>
                </a:solidFill>
                <a:effectLst/>
                <a:latin typeface="Liberation Mono"/>
              </a:rPr>
              <a:t> temp</a:t>
            </a:r>
            <a:r>
              <a:rPr lang="en-US" b="0" i="0" dirty="0">
                <a:solidFill>
                  <a:srgbClr val="999999"/>
                </a:solidFill>
                <a:effectLst/>
                <a:latin typeface="Liberation Mono"/>
              </a:rPr>
              <a:t>(</a:t>
            </a:r>
            <a:r>
              <a:rPr lang="en-US" b="0" i="0" dirty="0">
                <a:solidFill>
                  <a:srgbClr val="000000"/>
                </a:solidFill>
                <a:effectLst/>
                <a:latin typeface="Liberation Mono"/>
              </a:rPr>
              <a:t>c1 </a:t>
            </a:r>
            <a:r>
              <a:rPr lang="en-US" b="0" i="0" dirty="0">
                <a:solidFill>
                  <a:srgbClr val="834689"/>
                </a:solidFill>
                <a:effectLst/>
                <a:latin typeface="Liberation Mono"/>
              </a:rPr>
              <a:t>INT,  </a:t>
            </a:r>
            <a:r>
              <a:rPr lang="en-US" b="0" i="0" dirty="0">
                <a:solidFill>
                  <a:srgbClr val="000000"/>
                </a:solidFill>
                <a:effectLst/>
                <a:latin typeface="Liberation Mono"/>
              </a:rPr>
              <a:t>c2 </a:t>
            </a:r>
            <a:r>
              <a:rPr lang="en-US" b="0" i="0" dirty="0">
                <a:solidFill>
                  <a:srgbClr val="834689"/>
                </a:solidFill>
                <a:effectLst/>
                <a:latin typeface="Liberation Mono"/>
              </a:rPr>
              <a:t>INT</a:t>
            </a:r>
            <a:r>
              <a:rPr lang="en-US" b="0" i="0" dirty="0">
                <a:solidFill>
                  <a:srgbClr val="999999"/>
                </a:solidFill>
                <a:effectLst/>
                <a:latin typeface="Liberation Mono"/>
              </a:rPr>
              <a:t>)</a:t>
            </a:r>
            <a:r>
              <a:rPr lang="en-US" b="0" i="0" dirty="0">
                <a:effectLst/>
                <a:latin typeface="Liberation Mono"/>
              </a:rPr>
              <a:t>;</a:t>
            </a:r>
            <a:r>
              <a:rPr lang="en-US" b="0" i="0" dirty="0">
                <a:solidFill>
                  <a:srgbClr val="999999"/>
                </a:solidFill>
                <a:effectLst/>
                <a:latin typeface="Liberation Mono"/>
              </a:rPr>
              <a:t> </a:t>
            </a:r>
          </a:p>
          <a:p>
            <a:pPr algn="just"/>
            <a:r>
              <a:rPr lang="en-US" sz="800" dirty="0">
                <a:solidFill>
                  <a:srgbClr val="999999"/>
                </a:solidFill>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INSERT</a:t>
            </a:r>
            <a:r>
              <a:rPr lang="en-IN" dirty="0">
                <a:solidFill>
                  <a:srgbClr val="FF0000"/>
                </a:solidFill>
                <a:latin typeface="Liberation Mono"/>
              </a:rPr>
              <a:t> </a:t>
            </a:r>
            <a:r>
              <a:rPr lang="en-IN" dirty="0">
                <a:solidFill>
                  <a:srgbClr val="0077AA"/>
                </a:solidFill>
                <a:latin typeface="Liberation Mono"/>
              </a:rPr>
              <a:t>INTO</a:t>
            </a:r>
            <a:r>
              <a:rPr lang="en-IN" dirty="0">
                <a:solidFill>
                  <a:srgbClr val="FF0000"/>
                </a:solidFill>
                <a:latin typeface="Liberation Mono"/>
              </a:rPr>
              <a:t> </a:t>
            </a:r>
            <a:r>
              <a:rPr lang="en-US" b="0" i="0" dirty="0">
                <a:solidFill>
                  <a:srgbClr val="000000"/>
                </a:solidFill>
                <a:effectLst/>
                <a:latin typeface="Liberation Mono"/>
              </a:rPr>
              <a:t>temp</a:t>
            </a:r>
            <a:r>
              <a:rPr lang="en-IN" dirty="0">
                <a:solidFill>
                  <a:srgbClr val="FF0000"/>
                </a:solidFill>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10</a:t>
            </a:r>
            <a:r>
              <a:rPr lang="en-IN" dirty="0">
                <a:latin typeface="Liberation Mono"/>
              </a:rPr>
              <a:t>, </a:t>
            </a:r>
            <a:r>
              <a:rPr lang="en-IN" dirty="0">
                <a:solidFill>
                  <a:srgbClr val="990055"/>
                </a:solidFill>
                <a:latin typeface="Liberation Mono"/>
              </a:rPr>
              <a:t>10</a:t>
            </a:r>
            <a:r>
              <a:rPr lang="en-IN" dirty="0">
                <a:latin typeface="Liberation Mono"/>
              </a:rPr>
              <a:t>);</a:t>
            </a:r>
          </a:p>
          <a:p>
            <a:pPr marL="171450" indent="-171450" algn="just">
              <a:buFont typeface="Arial" panose="020B0604020202020204" pitchFamily="34" charset="0"/>
              <a:buChar char="•"/>
            </a:pPr>
            <a:r>
              <a:rPr lang="en-IN" sz="800" dirty="0">
                <a:latin typeface="Liberation Mono"/>
              </a:rPr>
              <a:t> </a:t>
            </a:r>
          </a:p>
          <a:p>
            <a:pPr marL="285750" indent="-285750" algn="just">
              <a:buFont typeface="Arial" panose="020B0604020202020204" pitchFamily="34" charset="0"/>
              <a:buChar char="•"/>
            </a:pPr>
            <a:r>
              <a:rPr lang="en-IN" dirty="0">
                <a:solidFill>
                  <a:srgbClr val="0077AA"/>
                </a:solidFill>
                <a:latin typeface="Liberation Mono"/>
              </a:rPr>
              <a:t>  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US" b="0" i="0" dirty="0">
                <a:solidFill>
                  <a:srgbClr val="000000"/>
                </a:solidFill>
                <a:effectLst/>
                <a:latin typeface="Liberation Mono"/>
              </a:rPr>
              <a:t>temp</a:t>
            </a:r>
            <a:r>
              <a:rPr lang="en-IN" dirty="0">
                <a:latin typeface="Liberation Mono"/>
              </a:rPr>
              <a:t>;</a:t>
            </a:r>
          </a:p>
          <a:p>
            <a:pPr marL="171450" indent="-171450" algn="just">
              <a:buFont typeface="Arial" panose="020B0604020202020204" pitchFamily="34" charset="0"/>
              <a:buChar char="•"/>
            </a:pPr>
            <a:endParaRPr lang="en-IN" sz="800" dirty="0">
              <a:latin typeface="Liberation Mono"/>
            </a:endParaRPr>
          </a:p>
          <a:p>
            <a:pPr marL="285750" indent="-285750" algn="just">
              <a:buFont typeface="Arial" panose="020B0604020202020204" pitchFamily="34" charset="0"/>
              <a:buChar char="•"/>
            </a:pPr>
            <a:r>
              <a:rPr lang="en-IN" dirty="0">
                <a:solidFill>
                  <a:srgbClr val="0077AA"/>
                </a:solidFill>
                <a:latin typeface="Liberation Mono"/>
              </a:rPr>
              <a:t>  EXIT</a:t>
            </a:r>
          </a:p>
        </p:txBody>
      </p:sp>
      <p:sp>
        <p:nvSpPr>
          <p:cNvPr id="13" name="Rectangle 12">
            <a:extLst>
              <a:ext uri="{FF2B5EF4-FFF2-40B4-BE49-F238E27FC236}">
                <a16:creationId xmlns:a16="http://schemas.microsoft.com/office/drawing/2014/main" id="{CF5B85F3-FDB7-4380-99A7-FB2A685D9DF4}"/>
              </a:ext>
            </a:extLst>
          </p:cNvPr>
          <p:cNvSpPr/>
          <p:nvPr/>
        </p:nvSpPr>
        <p:spPr>
          <a:xfrm>
            <a:off x="1524000" y="1"/>
            <a:ext cx="1033264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temporary table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57260001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19336" y="1260000"/>
            <a:ext cx="11953328" cy="221599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GROUP_CONCAT</a:t>
            </a:r>
            <a:r>
              <a:rPr lang="en-IN" sz="2000" b="0" i="0" dirty="0">
                <a:solidFill>
                  <a:srgbClr val="999999"/>
                </a:solidFill>
                <a:effectLst/>
                <a:latin typeface="Liberation Mono"/>
              </a:rPr>
              <a: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ORDER</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BY</a:t>
            </a:r>
            <a:r>
              <a:rPr lang="en-IN" sz="2000" b="0" i="0" dirty="0">
                <a:solidFill>
                  <a:srgbClr val="000000"/>
                </a:solidFill>
                <a:effectLst/>
                <a:latin typeface="Liberation Mono"/>
              </a:rPr>
              <a:t> {</a:t>
            </a:r>
            <a:r>
              <a:rPr lang="en-IN" sz="2000" b="0" i="1" dirty="0">
                <a:solidFill>
                  <a:srgbClr val="000000"/>
                </a:solidFill>
                <a:effectLst/>
                <a:latin typeface="Liberation Mono"/>
              </a:rPr>
              <a:t>unsigned_integer</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b="0" i="1" dirty="0">
                <a:solidFill>
                  <a:srgbClr val="000000"/>
                </a:solidFill>
                <a:effectLst/>
                <a:latin typeface="Liberation Mono"/>
              </a:rPr>
              <a:t>expr</a:t>
            </a:r>
            <a:r>
              <a:rPr lang="en-IN" sz="2000" b="0" i="0" dirty="0">
                <a:solidFill>
                  <a:srgbClr val="000000"/>
                </a:solidFill>
                <a:effectLst/>
                <a:latin typeface="Liberation Mono"/>
              </a:rPr>
              <a:t>}</a:t>
            </a:r>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ASC</a:t>
            </a:r>
            <a:r>
              <a:rPr lang="en-IN" sz="2000" b="0" i="0" dirty="0">
                <a:solidFill>
                  <a:srgbClr val="000000"/>
                </a:solidFill>
                <a:effectLst/>
                <a:latin typeface="Liberation Mono"/>
              </a:rPr>
              <a:t> </a:t>
            </a:r>
            <a:r>
              <a:rPr lang="en-IN" sz="2000" b="0" i="0" dirty="0">
                <a:solidFill>
                  <a:srgbClr val="A67F59"/>
                </a:solidFill>
                <a:effectLst/>
                <a:latin typeface="Liberation Mono"/>
              </a:rPr>
              <a:t>|</a:t>
            </a:r>
            <a:r>
              <a:rPr lang="en-IN" sz="2000" b="0" i="0" dirty="0">
                <a:solidFill>
                  <a:srgbClr val="000000"/>
                </a:solidFill>
                <a:effectLst/>
                <a:latin typeface="Liberation Mono"/>
              </a:rPr>
              <a:t> </a:t>
            </a:r>
            <a:r>
              <a:rPr lang="en-IN" sz="2000" dirty="0">
                <a:solidFill>
                  <a:srgbClr val="0070C0"/>
                </a:solidFill>
                <a:latin typeface="Liberation Mono"/>
                <a:cs typeface="Arial" panose="020B0604020202020204" pitchFamily="34" charset="0"/>
              </a:rPr>
              <a:t>DESC</a:t>
            </a:r>
            <a:r>
              <a:rPr lang="en-IN" sz="2000" b="0" i="0" dirty="0">
                <a:solidFill>
                  <a:srgbClr val="999999"/>
                </a:solidFill>
                <a:effectLst/>
                <a:latin typeface="Liberation Mono"/>
              </a:rPr>
              <a:t>]</a:t>
            </a:r>
            <a:r>
              <a:rPr lang="en-IN" sz="2000" b="0" i="0" dirty="0">
                <a:solidFill>
                  <a:srgbClr val="000000"/>
                </a:solidFill>
                <a:effectLst/>
                <a:latin typeface="Liberation Mono"/>
              </a:rPr>
              <a:t> </a:t>
            </a:r>
            <a:r>
              <a:rPr lang="en-IN" sz="2000" b="0" i="0" dirty="0">
                <a:solidFill>
                  <a:srgbClr val="999999"/>
                </a:solidFill>
                <a:effectLst/>
                <a:latin typeface="Liberation Mono"/>
              </a:rPr>
              <a:t>[,</a:t>
            </a:r>
            <a:r>
              <a:rPr lang="en-IN" sz="2000" b="0" i="1" dirty="0">
                <a:solidFill>
                  <a:srgbClr val="000000"/>
                </a:solidFill>
                <a:effectLst/>
                <a:latin typeface="Liberation Mono"/>
              </a:rPr>
              <a:t>col_name</a:t>
            </a:r>
            <a:r>
              <a:rPr lang="en-IN" sz="2000" b="0" i="0" dirty="0">
                <a:solidFill>
                  <a:srgbClr val="000000"/>
                </a:solidFill>
                <a:effectLst/>
                <a:latin typeface="Liberation Mono"/>
              </a:rPr>
              <a:t> </a:t>
            </a:r>
            <a:r>
              <a:rPr lang="en-IN" sz="2000" b="0" i="0" dirty="0">
                <a:solidFill>
                  <a:schemeClr val="bg1">
                    <a:lumMod val="50000"/>
                  </a:schemeClr>
                </a:solidFill>
                <a:effectLst/>
                <a:latin typeface="Liberation Mono"/>
              </a:rPr>
              <a:t>. . .</a:t>
            </a:r>
            <a:r>
              <a:rPr lang="en-IN" sz="2000" b="0" i="0" dirty="0">
                <a:solidFill>
                  <a:srgbClr val="999999"/>
                </a:solidFill>
                <a:effectLst/>
                <a:latin typeface="Liberation Mono"/>
              </a:rPr>
              <a:t>]]</a:t>
            </a:r>
            <a:r>
              <a:rPr lang="en-IN" sz="2000" b="0" i="0" dirty="0">
                <a:solidFill>
                  <a:srgbClr val="000000"/>
                </a:solidFill>
                <a:effectLst/>
                <a:latin typeface="Liberation Mono"/>
              </a:rPr>
              <a:t> </a:t>
            </a:r>
          </a:p>
          <a:p>
            <a:r>
              <a:rPr lang="en-IN" sz="2000" dirty="0">
                <a:solidFill>
                  <a:srgbClr val="000000"/>
                </a:solidFill>
                <a:latin typeface="Liberation Mono"/>
              </a:rPr>
              <a:t>                                </a:t>
            </a:r>
            <a:r>
              <a:rPr lang="en-IN" sz="2000" b="0" i="0" dirty="0">
                <a:solidFill>
                  <a:srgbClr val="999999"/>
                </a:solidFill>
                <a:effectLst/>
                <a:latin typeface="Liberation Mono"/>
              </a:rPr>
              <a:t>[</a:t>
            </a:r>
            <a:r>
              <a:rPr lang="en-IN" sz="2000" dirty="0">
                <a:solidFill>
                  <a:srgbClr val="0070C0"/>
                </a:solidFill>
                <a:latin typeface="Liberation Mono"/>
                <a:cs typeface="Arial" panose="020B0604020202020204" pitchFamily="34" charset="0"/>
              </a:rPr>
              <a:t>SEPARATOR</a:t>
            </a:r>
            <a:r>
              <a:rPr lang="en-IN" sz="2000" b="0" i="0" dirty="0">
                <a:solidFill>
                  <a:srgbClr val="000000"/>
                </a:solidFill>
                <a:effectLst/>
                <a:latin typeface="Liberation Mono"/>
              </a:rPr>
              <a:t> </a:t>
            </a:r>
            <a:r>
              <a:rPr lang="en-IN" sz="2000" b="0" i="1" dirty="0">
                <a:solidFill>
                  <a:srgbClr val="000000"/>
                </a:solidFill>
                <a:effectLst/>
                <a:latin typeface="Liberation Mono"/>
              </a:rPr>
              <a:t>str_val</a:t>
            </a:r>
            <a:r>
              <a:rPr lang="en-IN" sz="2000" b="0" i="0" dirty="0">
                <a:solidFill>
                  <a:srgbClr val="999999"/>
                </a:solidFill>
                <a:effectLst/>
                <a:latin typeface="Liberation Mono"/>
              </a:rPr>
              <a:t>])</a:t>
            </a:r>
            <a:endParaRPr lang="en-IN" sz="2000" dirty="0">
              <a:latin typeface="Liberation Mono"/>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endParaRPr lang="en-IN" sz="800" dirty="0">
              <a:solidFill>
                <a:srgbClr val="FF000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IN" dirty="0">
                <a:latin typeface="Liberation Mono"/>
              </a:rPr>
              <a:t>job, </a:t>
            </a:r>
            <a:r>
              <a:rPr lang="en-IN" dirty="0">
                <a:solidFill>
                  <a:srgbClr val="DD4A68"/>
                </a:solidFill>
                <a:latin typeface="Liberation Mono"/>
              </a:rPr>
              <a:t>GROUP_CONCAT</a:t>
            </a:r>
            <a:r>
              <a:rPr lang="en-IN" dirty="0">
                <a:solidFill>
                  <a:schemeClr val="bg1">
                    <a:lumMod val="65000"/>
                  </a:schemeClr>
                </a:solidFill>
                <a:latin typeface="Liberation Mono"/>
              </a:rPr>
              <a:t>(</a:t>
            </a:r>
            <a:r>
              <a:rPr lang="en-IN" dirty="0">
                <a:latin typeface="Liberation Mono"/>
              </a:rPr>
              <a:t>ename</a:t>
            </a:r>
            <a:r>
              <a:rPr lang="en-IN" dirty="0">
                <a:solidFill>
                  <a:schemeClr val="bg1">
                    <a:lumMod val="65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deptno, </a:t>
            </a:r>
            <a:r>
              <a:rPr lang="en-US" dirty="0">
                <a:solidFill>
                  <a:srgbClr val="DD4A68"/>
                </a:solidFill>
                <a:latin typeface="Liberation Mono"/>
              </a:rPr>
              <a:t>GROUP_CONCAT</a:t>
            </a:r>
            <a:r>
              <a:rPr lang="en-US" dirty="0">
                <a:solidFill>
                  <a:schemeClr val="bg1">
                    <a:lumMod val="50000"/>
                  </a:schemeClr>
                </a:solidFill>
                <a:latin typeface="Liberation Mono"/>
              </a:rPr>
              <a:t>(</a:t>
            </a:r>
            <a:r>
              <a:rPr lang="en-US" dirty="0">
                <a:latin typeface="Liberation Mono"/>
              </a:rPr>
              <a:t>ename</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group </a:t>
            </a:r>
            <a:r>
              <a:rPr lang="en-US" dirty="0">
                <a:solidFill>
                  <a:srgbClr val="0077AA"/>
                </a:solidFill>
                <a:latin typeface="Liberation Mono"/>
                <a:cs typeface="Arial" panose="020B0604020202020204" pitchFamily="34" charset="0"/>
              </a:rPr>
              <a:t>BY</a:t>
            </a:r>
            <a:r>
              <a:rPr lang="en-US" dirty="0">
                <a:latin typeface="Liberation Mono"/>
              </a:rPr>
              <a:t> deptno;</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A7A5E31E-1E71-46A8-AF9A-AE8DB0E19E7D}"/>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8635C907-F59D-42B4-B25D-39DEC0ED010E}"/>
              </a:ext>
            </a:extLst>
          </p:cNvPr>
          <p:cNvSpPr txBox="1"/>
          <p:nvPr/>
        </p:nvSpPr>
        <p:spPr>
          <a:xfrm>
            <a:off x="121161" y="4005064"/>
            <a:ext cx="11807486" cy="116955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ename</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MAX</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job, </a:t>
            </a:r>
            <a:r>
              <a:rPr lang="en-IN" dirty="0">
                <a:solidFill>
                  <a:srgbClr val="DD4A68"/>
                </a:solidFill>
                <a:latin typeface="Liberation Mono"/>
              </a:rPr>
              <a:t>CONCAT</a:t>
            </a:r>
            <a:r>
              <a:rPr lang="en-IN" dirty="0">
                <a:solidFill>
                  <a:schemeClr val="bg1">
                    <a:lumMod val="50000"/>
                  </a:schemeClr>
                </a:solidFill>
                <a:latin typeface="Liberation Mono"/>
              </a:rPr>
              <a:t>(</a:t>
            </a:r>
            <a:r>
              <a:rPr lang="en-IN" dirty="0">
                <a:solidFill>
                  <a:srgbClr val="DD4A68"/>
                </a:solidFill>
                <a:latin typeface="Liberation Mono"/>
              </a:rPr>
              <a:t>GROUP_CONCAT</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  </a:t>
            </a:r>
            <a:r>
              <a:rPr lang="en-IN" dirty="0">
                <a:solidFill>
                  <a:srgbClr val="DD4A68"/>
                </a:solidFill>
                <a:latin typeface="Liberation Mono"/>
              </a:rPr>
              <a:t>SUM</a:t>
            </a:r>
            <a:r>
              <a:rPr lang="en-IN" dirty="0">
                <a:solidFill>
                  <a:schemeClr val="bg1">
                    <a:lumMod val="50000"/>
                  </a:schemeClr>
                </a:solidFill>
                <a:latin typeface="Liberation Mono"/>
              </a:rPr>
              <a:t>(</a:t>
            </a:r>
            <a:r>
              <a:rPr lang="en-IN" dirty="0">
                <a:latin typeface="Liberation Mono"/>
              </a:rPr>
              <a:t>sal</a:t>
            </a:r>
            <a:r>
              <a:rPr lang="en-IN" dirty="0">
                <a:solidFill>
                  <a:schemeClr val="bg1">
                    <a:lumMod val="50000"/>
                  </a:schemeClr>
                </a:solidFill>
                <a:latin typeface="Liberation Mono"/>
              </a:rPr>
              <a:t>)</a:t>
            </a:r>
            <a:r>
              <a:rPr lang="en-IN" dirty="0">
                <a:latin typeface="Liberation Mono"/>
              </a:rPr>
              <a:t>, '</a:t>
            </a:r>
            <a:r>
              <a:rPr lang="en-IN" dirty="0">
                <a:solidFill>
                  <a:schemeClr val="bg1">
                    <a:lumMod val="50000"/>
                  </a:schemeClr>
                </a:solidFill>
                <a:latin typeface="Liberation Mono"/>
              </a:rPr>
              <a:t>)</a:t>
            </a:r>
            <a:r>
              <a:rPr lang="en-IN" dirty="0">
                <a:latin typeface="Liberation Mono"/>
              </a:rPr>
              <a:t>'</a:t>
            </a:r>
            <a:r>
              <a:rPr lang="en-IN" dirty="0">
                <a:solidFill>
                  <a:schemeClr val="bg1">
                    <a:lumMod val="50000"/>
                  </a:schemeClr>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GROUP</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p:txBody>
      </p:sp>
    </p:spTree>
    <p:extLst>
      <p:ext uri="{BB962C8B-B14F-4D97-AF65-F5344CB8AC3E}">
        <p14:creationId xmlns:p14="http://schemas.microsoft.com/office/powerpoint/2010/main" val="271941122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874640"/>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201108" y="5181580"/>
            <a:ext cx="11735504"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DD4A68"/>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1" name="Rectangle 10"/>
          <p:cNvSpPr/>
          <p:nvPr/>
        </p:nvSpPr>
        <p:spPr>
          <a:xfrm>
            <a:off x="0" y="2109822"/>
            <a:ext cx="9173589" cy="707886"/>
          </a:xfrm>
          <a:prstGeom prst="rect">
            <a:avLst/>
          </a:prstGeom>
        </p:spPr>
        <p:txBody>
          <a:bodyPr wrap="square">
            <a:spAutoFit/>
          </a:bodyPr>
          <a:lstStyle/>
          <a:p>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n,</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G</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1</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6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2</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US" sz="3200" dirty="0">
                <a:solidFill>
                  <a:schemeClr val="bg1">
                    <a:lumMod val="50000"/>
                  </a:schemeClr>
                </a:solidFill>
                <a:latin typeface="Arial" panose="020B0604020202020204" pitchFamily="34" charset="0"/>
                <a:ea typeface="Verdana" panose="020B0604030504040204" pitchFamily="34" charset="0"/>
                <a:cs typeface="Arial" panose="020B0604020202020204" pitchFamily="34" charset="0"/>
              </a:rPr>
              <a:t>. . .</a:t>
            </a:r>
            <a:r>
              <a:rPr lang="en-US" sz="3200" i="1"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F</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a:t>
            </a:r>
            <a:r>
              <a:rPr lang="en-IN" sz="3200" i="1" baseline="-25000" dirty="0">
                <a:solidFill>
                  <a:srgbClr val="570528"/>
                </a:solidFill>
                <a:latin typeface="Arial" panose="020B0604020202020204" pitchFamily="34" charset="0"/>
                <a:ea typeface="Verdana" panose="020B0604030504040204" pitchFamily="34" charset="0"/>
                <a:cs typeface="Arial" panose="020B0604020202020204" pitchFamily="34" charset="0"/>
              </a:rPr>
              <a:t>m</a:t>
            </a:r>
            <a:r>
              <a:rPr lang="en-IN" sz="3200" i="1" dirty="0">
                <a:solidFill>
                  <a:srgbClr val="570528"/>
                </a:solidFill>
                <a:latin typeface="Arial" panose="020B0604020202020204" pitchFamily="34" charset="0"/>
                <a:ea typeface="Verdana" panose="020B0604030504040204" pitchFamily="34" charset="0"/>
                <a:cs typeface="Arial" panose="020B0604020202020204" pitchFamily="34" charset="0"/>
              </a:rPr>
              <a:t>)</a:t>
            </a:r>
            <a:r>
              <a:rPr lang="en-IN" sz="6000" i="1" baseline="30000" dirty="0">
                <a:solidFill>
                  <a:srgbClr val="570528"/>
                </a:solidFill>
                <a:latin typeface="Arial" panose="020B0604020202020204" pitchFamily="34" charset="0"/>
                <a:ea typeface="Verdana" panose="020B0604030504040204" pitchFamily="34" charset="0"/>
                <a:cs typeface="Arial" panose="020B0604020202020204" pitchFamily="34" charset="0"/>
              </a:rPr>
              <a:t> </a:t>
            </a:r>
            <a:r>
              <a:rPr lang="en-IN" sz="5400" baseline="30000" dirty="0">
                <a:solidFill>
                  <a:srgbClr val="570528"/>
                </a:solidFill>
                <a:latin typeface="Arial" panose="020B0604020202020204" pitchFamily="34" charset="0"/>
                <a:ea typeface="Verdana" panose="020B0604030504040204" pitchFamily="34" charset="0"/>
                <a:cs typeface="Arial" panose="020B0604020202020204" pitchFamily="34" charset="0"/>
              </a:rPr>
              <a:t>(r)</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477328"/>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MySQL supports </a:t>
            </a:r>
            <a:r>
              <a:rPr lang="en-IN">
                <a:latin typeface="Palatino Linotype" panose="02040502050505030304" pitchFamily="18" charset="0"/>
                <a:cs typeface="Segoe UI Light" panose="020B0502040204020203" pitchFamily="34" charset="0"/>
              </a:rPr>
              <a:t>this.</a:t>
            </a:r>
          </a:p>
          <a:p>
            <a:pPr marL="342900" indent="-342900">
              <a:buFont typeface="Arial" panose="020B0604020202020204" pitchFamily="34" charset="0"/>
              <a:buChar char="•"/>
            </a:pPr>
            <a:endParaRPr lang="en-IN" sz="600" dirty="0">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GROUP BY is used in conjunction with aggregating functions to group the results by the unaggregated columns.</a:t>
            </a:r>
            <a:endParaRPr lang="en-IN" dirty="0">
              <a:latin typeface="Palatino Linotype" panose="02040502050505030304" pitchFamily="18" charset="0"/>
              <a:cs typeface="Segoe UI Light" panose="020B0502040204020203" pitchFamily="34" charset="0"/>
            </a:endParaRP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
        <p:nvSpPr>
          <p:cNvPr id="16" name="Rectangle 15">
            <a:extLst>
              <a:ext uri="{FF2B5EF4-FFF2-40B4-BE49-F238E27FC236}">
                <a16:creationId xmlns:a16="http://schemas.microsoft.com/office/drawing/2014/main" id="{265D6D18-D073-4D3C-910F-DFBE5039F840}"/>
              </a:ext>
            </a:extLst>
          </p:cNvPr>
          <p:cNvSpPr/>
          <p:nvPr/>
        </p:nvSpPr>
        <p:spPr>
          <a:xfrm>
            <a:off x="201108" y="127050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348767261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8" name="Rectangle 7"/>
          <p:cNvSpPr/>
          <p:nvPr/>
        </p:nvSpPr>
        <p:spPr>
          <a:xfrm>
            <a:off x="263352" y="762001"/>
            <a:ext cx="11665296" cy="2308324"/>
          </a:xfrm>
          <a:prstGeom prst="rect">
            <a:avLst/>
          </a:prstGeom>
          <a:no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p>
        </p:txBody>
      </p:sp>
      <p:sp>
        <p:nvSpPr>
          <p:cNvPr id="9" name="Rectangle 8"/>
          <p:cNvSpPr/>
          <p:nvPr/>
        </p:nvSpPr>
        <p:spPr>
          <a:xfrm>
            <a:off x="263352" y="3861048"/>
            <a:ext cx="8686800" cy="1169551"/>
          </a:xfrm>
          <a:prstGeom prst="rect">
            <a:avLst/>
          </a:prstGeom>
        </p:spPr>
        <p:txBody>
          <a:bodyPr wrap="square">
            <a:spAutoFit/>
          </a:bodyPr>
          <a:lstStyle/>
          <a:p>
            <a:r>
              <a:rPr lang="en-IN" dirty="0">
                <a:solidFill>
                  <a:srgbClr val="FF0000"/>
                </a:solidFill>
                <a:latin typeface="Arial" panose="020B0604020202020204" pitchFamily="34" charset="0"/>
                <a:cs typeface="Arial" panose="020B0604020202020204" pitchFamily="34" charset="0"/>
              </a:rPr>
              <a:t>For example:</a:t>
            </a:r>
            <a:endParaRPr lang="en-IN" dirty="0">
              <a:solidFill>
                <a:srgbClr val="FF0000"/>
              </a:solidFill>
            </a:endParaRPr>
          </a:p>
          <a:p>
            <a:endParaRPr lang="en-US" sz="800" dirty="0">
              <a:solidFill>
                <a:srgbClr val="0077AA"/>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a:t>
            </a:r>
            <a:r>
              <a:rPr lang="en-US" dirty="0">
                <a:solidFill>
                  <a:srgbClr val="0077AA"/>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999999"/>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999999"/>
                </a:solidFill>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rPr>
              <a:t>ORDER</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ea typeface="Times New Roman" panose="02020603050405020304" pitchFamily="18" charset="0"/>
              </a:rPr>
              <a:t>NULL</a:t>
            </a:r>
            <a:r>
              <a:rPr lang="en-US" dirty="0">
                <a:latin typeface="Liberation Mono"/>
                <a:ea typeface="Times New Roman" panose="02020603050405020304" pitchFamily="18" charset="0"/>
              </a:rPr>
              <a:t>;</a:t>
            </a:r>
          </a:p>
          <a:p>
            <a:pPr marL="285750" indent="-285750">
              <a:buFont typeface="Arial" panose="020B0604020202020204" pitchFamily="34" charset="0"/>
              <a:buChar char="•"/>
            </a:pPr>
            <a:endParaRPr lang="en-US"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FROM </a:t>
            </a:r>
            <a:r>
              <a:rPr lang="en-US" dirty="0">
                <a:solidFill>
                  <a:srgbClr val="000000"/>
                </a:solidFill>
                <a:latin typeface="Liberation Mono"/>
                <a:ea typeface="Times New Roman" panose="02020603050405020304" pitchFamily="18" charset="0"/>
              </a:rPr>
              <a:t>emp</a:t>
            </a:r>
            <a:r>
              <a:rPr lang="en-US" dirty="0">
                <a:solidFill>
                  <a:srgbClr val="0077AA"/>
                </a:solidFill>
                <a:latin typeface="Liberation Mono"/>
                <a:ea typeface="Times New Roman" panose="02020603050405020304" pitchFamily="18" charset="0"/>
                <a:cs typeface="Times New Roman" panose="02020603050405020304" pitchFamily="18" charset="0"/>
              </a:rPr>
              <a:t> ORDER BY </a:t>
            </a:r>
            <a:r>
              <a:rPr lang="en-US" dirty="0">
                <a:solidFill>
                  <a:srgbClr val="0077AA"/>
                </a:solidFill>
                <a:latin typeface="Liberation Mono"/>
                <a:cs typeface="Times New Roman" panose="02020603050405020304" pitchFamily="18" charset="0"/>
              </a:rPr>
              <a:t>FIELD</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job, </a:t>
            </a:r>
            <a:r>
              <a:rPr lang="en-US" dirty="0">
                <a:solidFill>
                  <a:srgbClr val="669900"/>
                </a:solidFill>
                <a:latin typeface="Liberation Mono"/>
              </a:rPr>
              <a:t>'MANAGER'</a:t>
            </a:r>
            <a:r>
              <a:rPr lang="en-US" dirty="0">
                <a:latin typeface="Liberation Mono"/>
                <a:ea typeface="Times New Roman" panose="02020603050405020304" pitchFamily="18" charset="0"/>
              </a:rPr>
              <a:t>, </a:t>
            </a:r>
            <a:r>
              <a:rPr lang="en-US" dirty="0">
                <a:solidFill>
                  <a:srgbClr val="669900"/>
                </a:solidFill>
                <a:latin typeface="Liberation Mono"/>
              </a:rPr>
              <a:t>'SALESMAN'</a:t>
            </a:r>
            <a:r>
              <a:rPr lang="en-US" dirty="0">
                <a:solidFill>
                  <a:schemeClr val="bg1">
                    <a:lumMod val="65000"/>
                  </a:schemeClr>
                </a:solidFill>
                <a:latin typeface="Liberation Mono"/>
                <a:ea typeface="Times New Roman" panose="02020603050405020304" pitchFamily="18" charset="0"/>
              </a:rPr>
              <a:t>)</a:t>
            </a:r>
            <a:r>
              <a:rPr lang="en-US" dirty="0">
                <a:latin typeface="Liberation Mono"/>
                <a:ea typeface="Times New Roman" panose="02020603050405020304" pitchFamily="18" charset="0"/>
              </a:rPr>
              <a:t>;</a:t>
            </a:r>
            <a:endParaRPr lang="en-IN" dirty="0">
              <a:latin typeface="Liberation Mono"/>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1628800"/>
            <a:ext cx="8839200" cy="967957"/>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6" name="TextBox 5">
            <a:extLst>
              <a:ext uri="{FF2B5EF4-FFF2-40B4-BE49-F238E27FC236}">
                <a16:creationId xmlns:a16="http://schemas.microsoft.com/office/drawing/2014/main" id="{D8360161-F92F-4949-B02D-353600F0F280}"/>
              </a:ext>
            </a:extLst>
          </p:cNvPr>
          <p:cNvSpPr txBox="1"/>
          <p:nvPr/>
        </p:nvSpPr>
        <p:spPr>
          <a:xfrm>
            <a:off x="7054251" y="4048182"/>
            <a:ext cx="512104" cy="400110"/>
          </a:xfrm>
          <a:prstGeom prst="rect">
            <a:avLst/>
          </a:prstGeom>
          <a:noFill/>
        </p:spPr>
        <p:txBody>
          <a:bodyPr wrap="square">
            <a:spAutoFit/>
          </a:bodyPr>
          <a:lstStyle/>
          <a:p>
            <a:r>
              <a:rPr lang="en-IN" sz="2000" dirty="0">
                <a:latin typeface="Liberation Mono"/>
                <a:cs typeface="Arial" panose="020B0604020202020204" pitchFamily="34" charset="0"/>
              </a:rPr>
              <a:t>job</a:t>
            </a:r>
            <a:endParaRPr lang="en-IN" sz="2000" dirty="0"/>
          </a:p>
        </p:txBody>
      </p:sp>
      <p:sp>
        <p:nvSpPr>
          <p:cNvPr id="24" name="TextBox 23">
            <a:extLst>
              <a:ext uri="{FF2B5EF4-FFF2-40B4-BE49-F238E27FC236}">
                <a16:creationId xmlns:a16="http://schemas.microsoft.com/office/drawing/2014/main" id="{DC48881F-816C-40CC-9D5A-8AB3C8F1FF44}"/>
              </a:ext>
            </a:extLst>
          </p:cNvPr>
          <p:cNvSpPr txBox="1"/>
          <p:nvPr/>
        </p:nvSpPr>
        <p:spPr>
          <a:xfrm>
            <a:off x="412526" y="2708920"/>
            <a:ext cx="7627690"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a:t>
            </a: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job, </a:t>
            </a:r>
            <a:r>
              <a:rPr lang="en-US" dirty="0">
                <a:solidFill>
                  <a:srgbClr val="DD4A68"/>
                </a:solidFill>
                <a:latin typeface="Liberation Mono"/>
              </a:rPr>
              <a:t>SUM</a:t>
            </a:r>
            <a:r>
              <a:rPr lang="en-US" dirty="0">
                <a:solidFill>
                  <a:srgbClr val="000000"/>
                </a:solidFill>
                <a:latin typeface="Liberation Mono"/>
                <a:ea typeface="Times New Roman" panose="02020603050405020304" pitchFamily="18" charset="0"/>
              </a:rPr>
              <a:t>(sal)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rPr>
              <a:t>WITH</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rPr>
              <a:t>ROLLUP</a:t>
            </a:r>
            <a:r>
              <a:rPr lang="en-US" dirty="0">
                <a:solidFill>
                  <a:srgbClr val="000000"/>
                </a:solidFill>
                <a:latin typeface="Liberation Mono"/>
                <a:ea typeface="Times New Roman" panose="02020603050405020304" pitchFamily="18" charset="0"/>
              </a:rPr>
              <a:t>;</a:t>
            </a:r>
            <a:endParaRPr lang="en-IN" dirty="0"/>
          </a:p>
        </p:txBody>
      </p:sp>
      <p:grpSp>
        <p:nvGrpSpPr>
          <p:cNvPr id="22" name="Group 21">
            <a:extLst>
              <a:ext uri="{FF2B5EF4-FFF2-40B4-BE49-F238E27FC236}">
                <a16:creationId xmlns:a16="http://schemas.microsoft.com/office/drawing/2014/main" id="{67968BB6-B821-4BAE-8246-7D6625153945}"/>
              </a:ext>
            </a:extLst>
          </p:cNvPr>
          <p:cNvGrpSpPr/>
          <p:nvPr/>
        </p:nvGrpSpPr>
        <p:grpSpPr>
          <a:xfrm>
            <a:off x="407368" y="3501008"/>
            <a:ext cx="10561355" cy="1502780"/>
            <a:chOff x="407368" y="3356992"/>
            <a:chExt cx="10561355" cy="1502780"/>
          </a:xfrm>
        </p:grpSpPr>
        <p:grpSp>
          <p:nvGrpSpPr>
            <p:cNvPr id="29" name="Group 28">
              <a:extLst>
                <a:ext uri="{FF2B5EF4-FFF2-40B4-BE49-F238E27FC236}">
                  <a16:creationId xmlns:a16="http://schemas.microsoft.com/office/drawing/2014/main" id="{D710AC62-49D8-40DD-A5CC-A8B84A460576}"/>
                </a:ext>
              </a:extLst>
            </p:cNvPr>
            <p:cNvGrpSpPr/>
            <p:nvPr/>
          </p:nvGrpSpPr>
          <p:grpSpPr>
            <a:xfrm>
              <a:off x="412526" y="3356992"/>
              <a:ext cx="10556197" cy="1502780"/>
              <a:chOff x="412526" y="3406524"/>
              <a:chExt cx="10556197" cy="1502780"/>
            </a:xfrm>
          </p:grpSpPr>
          <p:grpSp>
            <p:nvGrpSpPr>
              <p:cNvPr id="8" name="Group 7">
                <a:extLst>
                  <a:ext uri="{FF2B5EF4-FFF2-40B4-BE49-F238E27FC236}">
                    <a16:creationId xmlns:a16="http://schemas.microsoft.com/office/drawing/2014/main" id="{DABCC675-65EC-4680-94CF-83EF6CDAAEA2}"/>
                  </a:ext>
                </a:extLst>
              </p:cNvPr>
              <p:cNvGrpSpPr/>
              <p:nvPr/>
            </p:nvGrpSpPr>
            <p:grpSpPr>
              <a:xfrm>
                <a:off x="412526" y="3501008"/>
                <a:ext cx="8959443" cy="1304978"/>
                <a:chOff x="267703" y="1600839"/>
                <a:chExt cx="8959443" cy="1304978"/>
              </a:xfrm>
            </p:grpSpPr>
            <p:sp>
              <p:nvSpPr>
                <p:cNvPr id="13" name="Rectangle 12">
                  <a:extLst>
                    <a:ext uri="{FF2B5EF4-FFF2-40B4-BE49-F238E27FC236}">
                      <a16:creationId xmlns:a16="http://schemas.microsoft.com/office/drawing/2014/main" id="{774B0448-BC65-40CF-965F-BE874B439DF4}"/>
                    </a:ext>
                  </a:extLst>
                </p:cNvPr>
                <p:cNvSpPr/>
                <p:nvPr/>
              </p:nvSpPr>
              <p:spPr>
                <a:xfrm>
                  <a:off x="5797328" y="1609673"/>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9" name="Group 8">
                  <a:extLst>
                    <a:ext uri="{FF2B5EF4-FFF2-40B4-BE49-F238E27FC236}">
                      <a16:creationId xmlns:a16="http://schemas.microsoft.com/office/drawing/2014/main" id="{0B8C6AB2-3EE1-4365-9530-4DFE631A6BBD}"/>
                    </a:ext>
                  </a:extLst>
                </p:cNvPr>
                <p:cNvGrpSpPr/>
                <p:nvPr/>
              </p:nvGrpSpPr>
              <p:grpSpPr>
                <a:xfrm>
                  <a:off x="1651832" y="1600839"/>
                  <a:ext cx="7575314" cy="1296144"/>
                  <a:chOff x="31591" y="1556792"/>
                  <a:chExt cx="7575314" cy="1296144"/>
                </a:xfrm>
              </p:grpSpPr>
              <p:grpSp>
                <p:nvGrpSpPr>
                  <p:cNvPr id="16" name="Group 15">
                    <a:extLst>
                      <a:ext uri="{FF2B5EF4-FFF2-40B4-BE49-F238E27FC236}">
                        <a16:creationId xmlns:a16="http://schemas.microsoft.com/office/drawing/2014/main" id="{ACED14D2-CD51-46C7-9BC9-DB56FD4219BA}"/>
                      </a:ext>
                    </a:extLst>
                  </p:cNvPr>
                  <p:cNvGrpSpPr/>
                  <p:nvPr/>
                </p:nvGrpSpPr>
                <p:grpSpPr>
                  <a:xfrm>
                    <a:off x="669977" y="1556792"/>
                    <a:ext cx="6236548" cy="1296144"/>
                    <a:chOff x="669977" y="1556792"/>
                    <a:chExt cx="6236548" cy="1296144"/>
                  </a:xfrm>
                </p:grpSpPr>
                <p:sp>
                  <p:nvSpPr>
                    <p:cNvPr id="19" name="Rectangle 18">
                      <a:extLst>
                        <a:ext uri="{FF2B5EF4-FFF2-40B4-BE49-F238E27FC236}">
                          <a16:creationId xmlns:a16="http://schemas.microsoft.com/office/drawing/2014/main" id="{48CE68AC-7BFD-49BD-88C9-4E36689F7AB8}"/>
                        </a:ext>
                      </a:extLst>
                    </p:cNvPr>
                    <p:cNvSpPr/>
                    <p:nvPr/>
                  </p:nvSpPr>
                  <p:spPr>
                    <a:xfrm>
                      <a:off x="669977" y="1556792"/>
                      <a:ext cx="2736304"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TextBox 19">
                      <a:extLst>
                        <a:ext uri="{FF2B5EF4-FFF2-40B4-BE49-F238E27FC236}">
                          <a16:creationId xmlns:a16="http://schemas.microsoft.com/office/drawing/2014/main" id="{278ECDA3-147F-4DC1-8481-1B369EC5D080}"/>
                        </a:ext>
                      </a:extLst>
                    </p:cNvPr>
                    <p:cNvSpPr txBox="1"/>
                    <p:nvPr/>
                  </p:nvSpPr>
                  <p:spPr>
                    <a:xfrm>
                      <a:off x="692960" y="1634625"/>
                      <a:ext cx="2696639"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1" name="TextBox 20">
                      <a:extLst>
                        <a:ext uri="{FF2B5EF4-FFF2-40B4-BE49-F238E27FC236}">
                          <a16:creationId xmlns:a16="http://schemas.microsoft.com/office/drawing/2014/main" id="{402E2D42-6CBF-496F-811B-A8A24EEA6F36}"/>
                        </a:ext>
                      </a:extLst>
                    </p:cNvPr>
                    <p:cNvSpPr txBox="1"/>
                    <p:nvPr/>
                  </p:nvSpPr>
                  <p:spPr>
                    <a:xfrm>
                      <a:off x="754077" y="2159890"/>
                      <a:ext cx="2635522"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0" name="TextBox 29">
                      <a:extLst>
                        <a:ext uri="{FF2B5EF4-FFF2-40B4-BE49-F238E27FC236}">
                          <a16:creationId xmlns:a16="http://schemas.microsoft.com/office/drawing/2014/main" id="{05A4E335-48F1-45E2-9B05-671108E6B151}"/>
                        </a:ext>
                      </a:extLst>
                    </p:cNvPr>
                    <p:cNvSpPr txBox="1"/>
                    <p:nvPr/>
                  </p:nvSpPr>
                  <p:spPr>
                    <a:xfrm>
                      <a:off x="4202827" y="2159890"/>
                      <a:ext cx="2703698"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SUM</a:t>
                      </a:r>
                      <a:r>
                        <a:rPr lang="en-IN" sz="2000" dirty="0">
                          <a:latin typeface="Liberation Mono"/>
                          <a:cs typeface="Arial" panose="020B0604020202020204" pitchFamily="34" charset="0"/>
                        </a:rPr>
                        <a:t>(sal)</a:t>
                      </a:r>
                      <a:endParaRPr lang="en-IN" sz="2000" dirty="0"/>
                    </a:p>
                  </p:txBody>
                </p:sp>
              </p:grpSp>
              <p:sp>
                <p:nvSpPr>
                  <p:cNvPr id="17" name="Arrow: Right 16">
                    <a:extLst>
                      <a:ext uri="{FF2B5EF4-FFF2-40B4-BE49-F238E27FC236}">
                        <a16:creationId xmlns:a16="http://schemas.microsoft.com/office/drawing/2014/main" id="{4279E86E-5999-4B7D-A3B1-EBB268721591}"/>
                      </a:ext>
                    </a:extLst>
                  </p:cNvPr>
                  <p:cNvSpPr/>
                  <p:nvPr/>
                </p:nvSpPr>
                <p:spPr>
                  <a:xfrm>
                    <a:off x="3509313"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AE790C6D-C04C-4E86-9058-CD225BB76E01}"/>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Arrow: Right 25">
                    <a:extLst>
                      <a:ext uri="{FF2B5EF4-FFF2-40B4-BE49-F238E27FC236}">
                        <a16:creationId xmlns:a16="http://schemas.microsoft.com/office/drawing/2014/main" id="{FE9BA234-8130-46DE-9192-B1964E3E1CD9}"/>
                      </a:ext>
                    </a:extLst>
                  </p:cNvPr>
                  <p:cNvSpPr/>
                  <p:nvPr/>
                </p:nvSpPr>
                <p:spPr>
                  <a:xfrm>
                    <a:off x="7000499"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Flowchart: Magnetic Disk 9">
                  <a:extLst>
                    <a:ext uri="{FF2B5EF4-FFF2-40B4-BE49-F238E27FC236}">
                      <a16:creationId xmlns:a16="http://schemas.microsoft.com/office/drawing/2014/main" id="{7BEF2218-8779-421F-A5F0-1B09A8939B2D}"/>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ADA3F2E6-FEB8-414D-A720-E2453C788FE4}"/>
                    </a:ext>
                  </a:extLst>
                </p:cNvPr>
                <p:cNvSpPr txBox="1"/>
                <p:nvPr/>
              </p:nvSpPr>
              <p:spPr>
                <a:xfrm>
                  <a:off x="5797328" y="1672970"/>
                  <a:ext cx="2729438"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27" name="Oval 26">
                <a:extLst>
                  <a:ext uri="{FF2B5EF4-FFF2-40B4-BE49-F238E27FC236}">
                    <a16:creationId xmlns:a16="http://schemas.microsoft.com/office/drawing/2014/main" id="{E1559D8F-9700-4AE2-97E7-0448BF309EC2}"/>
                  </a:ext>
                </a:extLst>
              </p:cNvPr>
              <p:cNvSpPr/>
              <p:nvPr/>
            </p:nvSpPr>
            <p:spPr>
              <a:xfrm>
                <a:off x="9465943"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8" name="TextBox 27">
                <a:extLst>
                  <a:ext uri="{FF2B5EF4-FFF2-40B4-BE49-F238E27FC236}">
                    <a16:creationId xmlns:a16="http://schemas.microsoft.com/office/drawing/2014/main" id="{7B3B8AA1-CBBA-4EDD-9B88-F8FCF402B63E}"/>
                  </a:ext>
                </a:extLst>
              </p:cNvPr>
              <p:cNvSpPr txBox="1"/>
              <p:nvPr/>
            </p:nvSpPr>
            <p:spPr>
              <a:xfrm>
                <a:off x="9488927" y="3957859"/>
                <a:ext cx="1479796"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7" name="TextBox 6">
              <a:extLst>
                <a:ext uri="{FF2B5EF4-FFF2-40B4-BE49-F238E27FC236}">
                  <a16:creationId xmlns:a16="http://schemas.microsoft.com/office/drawing/2014/main" id="{03584EE4-FE15-44E7-B9B5-E669472CFB04}"/>
                </a:ext>
              </a:extLst>
            </p:cNvPr>
            <p:cNvSpPr txBox="1"/>
            <p:nvPr/>
          </p:nvSpPr>
          <p:spPr>
            <a:xfrm>
              <a:off x="407368" y="3397936"/>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15" name="TextBox 14">
              <a:extLst>
                <a:ext uri="{FF2B5EF4-FFF2-40B4-BE49-F238E27FC236}">
                  <a16:creationId xmlns:a16="http://schemas.microsoft.com/office/drawing/2014/main" id="{9E45AF3E-2EED-4B97-9352-AD3D9366363C}"/>
                </a:ext>
              </a:extLst>
            </p:cNvPr>
            <p:cNvSpPr txBox="1"/>
            <p:nvPr/>
          </p:nvSpPr>
          <p:spPr>
            <a:xfrm>
              <a:off x="412526" y="4219060"/>
              <a:ext cx="1251709" cy="400110"/>
            </a:xfrm>
            <a:prstGeom prst="rect">
              <a:avLst/>
            </a:prstGeom>
            <a:noFill/>
          </p:spPr>
          <p:txBody>
            <a:bodyPr wrap="square">
              <a:spAutoFit/>
            </a:bodyPr>
            <a:lstStyle/>
            <a:p>
              <a:pPr algn="ctr"/>
              <a:r>
                <a:rPr lang="en-IN" sz="2000" dirty="0">
                  <a:latin typeface="Liberation Mono"/>
                </a:rPr>
                <a:t>emp</a:t>
              </a:r>
              <a:endParaRPr lang="en-IN" sz="2000" dirty="0"/>
            </a:p>
          </p:txBody>
        </p:sp>
      </p:grpSp>
      <p:grpSp>
        <p:nvGrpSpPr>
          <p:cNvPr id="32" name="Group 31">
            <a:extLst>
              <a:ext uri="{FF2B5EF4-FFF2-40B4-BE49-F238E27FC236}">
                <a16:creationId xmlns:a16="http://schemas.microsoft.com/office/drawing/2014/main" id="{EEAE92F1-2CBC-4CDE-8195-0FB5F5904722}"/>
              </a:ext>
            </a:extLst>
          </p:cNvPr>
          <p:cNvGrpSpPr/>
          <p:nvPr/>
        </p:nvGrpSpPr>
        <p:grpSpPr>
          <a:xfrm>
            <a:off x="407367" y="5047456"/>
            <a:ext cx="5184577" cy="1765920"/>
            <a:chOff x="407367" y="5047456"/>
            <a:chExt cx="5184577" cy="1765920"/>
          </a:xfrm>
        </p:grpSpPr>
        <p:pic>
          <p:nvPicPr>
            <p:cNvPr id="12" name="Picture 11">
              <a:extLst>
                <a:ext uri="{FF2B5EF4-FFF2-40B4-BE49-F238E27FC236}">
                  <a16:creationId xmlns:a16="http://schemas.microsoft.com/office/drawing/2014/main" id="{544E9A64-307D-46FB-8B3C-9A920ED99676}"/>
                </a:ext>
              </a:extLst>
            </p:cNvPr>
            <p:cNvPicPr>
              <a:picLocks noChangeAspect="1"/>
            </p:cNvPicPr>
            <p:nvPr/>
          </p:nvPicPr>
          <p:blipFill>
            <a:blip r:embed="rId2"/>
            <a:stretch>
              <a:fillRect/>
            </a:stretch>
          </p:blipFill>
          <p:spPr>
            <a:xfrm>
              <a:off x="407367" y="5054914"/>
              <a:ext cx="2389636" cy="1715636"/>
            </a:xfrm>
            <a:prstGeom prst="rect">
              <a:avLst/>
            </a:prstGeom>
          </p:spPr>
        </p:pic>
        <p:pic>
          <p:nvPicPr>
            <p:cNvPr id="31" name="Picture 30">
              <a:extLst>
                <a:ext uri="{FF2B5EF4-FFF2-40B4-BE49-F238E27FC236}">
                  <a16:creationId xmlns:a16="http://schemas.microsoft.com/office/drawing/2014/main" id="{C3436928-BAB0-49E2-A6F0-C856AC6AA96A}"/>
                </a:ext>
              </a:extLst>
            </p:cNvPr>
            <p:cNvPicPr>
              <a:picLocks noChangeAspect="1"/>
            </p:cNvPicPr>
            <p:nvPr/>
          </p:nvPicPr>
          <p:blipFill>
            <a:blip r:embed="rId3"/>
            <a:stretch>
              <a:fillRect/>
            </a:stretch>
          </p:blipFill>
          <p:spPr>
            <a:xfrm>
              <a:off x="3363522" y="5047456"/>
              <a:ext cx="2228422" cy="1765920"/>
            </a:xfrm>
            <a:prstGeom prst="rect">
              <a:avLst/>
            </a:prstGeom>
          </p:spPr>
        </p:pic>
      </p:grpSp>
    </p:spTree>
    <p:extLst>
      <p:ext uri="{BB962C8B-B14F-4D97-AF65-F5344CB8AC3E}">
        <p14:creationId xmlns:p14="http://schemas.microsoft.com/office/powerpoint/2010/main" val="12568341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542363"/>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DD4A68"/>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cs typeface="Arial" panose="020B0604020202020204" pitchFamily="34" charset="0"/>
              </a:rPr>
              <a:t> </a:t>
            </a:r>
            <a:r>
              <a:rPr lang="en-IN" dirty="0">
                <a:solidFill>
                  <a:srgbClr val="3F6971"/>
                </a:solidFill>
                <a:latin typeface="Liberation Mono"/>
              </a:rPr>
              <a:t>COALESCE</a:t>
            </a:r>
            <a:r>
              <a:rPr lang="en-IN" dirty="0">
                <a:latin typeface="Liberation Mono"/>
                <a:cs typeface="Arial" panose="020B0604020202020204" pitchFamily="34" charset="0"/>
              </a:rPr>
              <a:t> </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job</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669900"/>
                </a:solidFill>
                <a:latin typeface="Liberation Mono"/>
              </a:rPr>
              <a:t>'Total'</a:t>
            </a:r>
            <a:r>
              <a:rPr lang="en-IN" dirty="0">
                <a:solidFill>
                  <a:schemeClr val="bg1">
                    <a:lumMod val="65000"/>
                  </a:schemeClr>
                </a:solidFill>
                <a:latin typeface="Liberation Mono"/>
                <a:cs typeface="Arial" panose="020B0604020202020204" pitchFamily="34" charset="0"/>
              </a:rPr>
              <a:t>)</a:t>
            </a:r>
            <a:r>
              <a:rPr lang="en-IN" dirty="0">
                <a:latin typeface="Liberation Mono"/>
                <a:ea typeface="Times New Roman" panose="02020603050405020304" pitchFamily="18" charset="0"/>
                <a:cs typeface="Times New Roman" panose="02020603050405020304" pitchFamily="18" charset="0"/>
              </a:rPr>
              <a:t>,</a:t>
            </a:r>
            <a:r>
              <a:rPr lang="en-IN" dirty="0">
                <a:latin typeface="Liberation Mono"/>
                <a:cs typeface="Arial" panose="020B0604020202020204" pitchFamily="34" charset="0"/>
              </a:rPr>
              <a:t> </a:t>
            </a:r>
            <a:r>
              <a:rPr lang="en-IN" dirty="0">
                <a:solidFill>
                  <a:srgbClr val="DD4A68"/>
                </a:solidFill>
                <a:latin typeface="Liberation Mono"/>
              </a:rPr>
              <a:t>SUM</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sal</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GROUP</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BY</a:t>
            </a:r>
            <a:r>
              <a:rPr lang="en-IN" dirty="0">
                <a:solidFill>
                  <a:srgbClr val="DD4A68"/>
                </a:solidFill>
                <a:latin typeface="Liberation Mono"/>
                <a:ea typeface="Times New Roman" panose="02020603050405020304" pitchFamily="18" charset="0"/>
              </a:rPr>
              <a:t> </a:t>
            </a:r>
            <a:r>
              <a:rPr lang="en-IN" dirty="0">
                <a:latin typeface="Liberation Mono"/>
                <a:ea typeface="Times New Roman" panose="02020603050405020304" pitchFamily="18" charset="0"/>
              </a:rPr>
              <a:t>job</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WITH</a:t>
            </a:r>
            <a:r>
              <a:rPr lang="en-IN" dirty="0">
                <a:solidFill>
                  <a:srgbClr val="DD4A68"/>
                </a:solidFill>
                <a:latin typeface="Liberation Mono"/>
                <a:ea typeface="Times New Roman" panose="02020603050405020304" pitchFamily="18" charset="0"/>
              </a:rPr>
              <a:t> </a:t>
            </a:r>
            <a:r>
              <a:rPr lang="en-IN" dirty="0">
                <a:solidFill>
                  <a:srgbClr val="0077AA"/>
                </a:solidFill>
                <a:latin typeface="Liberation Mono"/>
                <a:ea typeface="Times New Roman" panose="02020603050405020304" pitchFamily="18" charset="0"/>
                <a:cs typeface="Times New Roman" panose="02020603050405020304" pitchFamily="18" charset="0"/>
              </a:rPr>
              <a:t>ROLLUP</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
        <p:nvSpPr>
          <p:cNvPr id="6" name="Rectangle 5">
            <a:extLst>
              <a:ext uri="{FF2B5EF4-FFF2-40B4-BE49-F238E27FC236}">
                <a16:creationId xmlns:a16="http://schemas.microsoft.com/office/drawing/2014/main" id="{B0B890DD-1711-418F-88CF-4FBE56E5CD28}"/>
              </a:ext>
            </a:extLst>
          </p:cNvPr>
          <p:cNvSpPr/>
          <p:nvPr/>
        </p:nvSpPr>
        <p:spPr>
          <a:xfrm>
            <a:off x="530243" y="190381"/>
            <a:ext cx="6252586" cy="646331"/>
          </a:xfrm>
          <a:prstGeom prst="rect">
            <a:avLst/>
          </a:prstGeom>
        </p:spPr>
        <p:txBody>
          <a:bodyPr wrap="square">
            <a:spAutoFit/>
          </a:bodyPr>
          <a:lstStyle/>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p>
          <a:p>
            <a:pPr marL="342900" indent="-342900">
              <a:buFont typeface="Arial" panose="020B0604020202020204" pitchFamily="34" charset="0"/>
              <a:buChar char="•"/>
            </a:pPr>
            <a:r>
              <a:rPr lang="en-IN" dirty="0">
                <a:solidFill>
                  <a:srgbClr val="0077AA"/>
                </a:solidFill>
                <a:latin typeface="Palatino Linotype" panose="02040502050505030304" pitchFamily="18" charset="0"/>
              </a:rPr>
              <a:t>SET</a:t>
            </a:r>
            <a:r>
              <a:rPr lang="en-IN" dirty="0">
                <a:solidFill>
                  <a:srgbClr val="00B050"/>
                </a:solidFill>
                <a:latin typeface="Palatino Linotype" panose="02040502050505030304" pitchFamily="18" charset="0"/>
                <a:ea typeface="Times New Roman" panose="02020603050405020304" pitchFamily="18" charset="0"/>
              </a:rPr>
              <a:t> </a:t>
            </a:r>
            <a:r>
              <a:rPr lang="en-IN" i="1" dirty="0">
                <a:solidFill>
                  <a:srgbClr val="EE9900"/>
                </a:solidFill>
                <a:latin typeface="Palatino Linotype" panose="02040502050505030304" pitchFamily="18" charset="0"/>
              </a:rPr>
              <a:t>SQL_MODE </a:t>
            </a:r>
            <a:r>
              <a:rPr lang="en-IN" dirty="0">
                <a:solidFill>
                  <a:schemeClr val="accent5">
                    <a:lumMod val="50000"/>
                  </a:schemeClr>
                </a:solidFill>
                <a:latin typeface="Palatino Linotype" panose="0204050205050503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669900"/>
                </a:solidFill>
                <a:latin typeface="Palatino Linotype" panose="02040502050505030304" pitchFamily="18" charset="0"/>
              </a:rPr>
              <a:t>ONLY_FULL_GROUP_BY</a:t>
            </a:r>
            <a:r>
              <a:rPr lang="en-IN" dirty="0">
                <a:solidFill>
                  <a:schemeClr val="tx1">
                    <a:lumMod val="85000"/>
                    <a:lumOff val="15000"/>
                  </a:schemeClr>
                </a:solidFill>
                <a:latin typeface="Palatino Linotype" panose="02040502050505030304" pitchFamily="18" charset="0"/>
                <a:ea typeface="Times New Roman" panose="02020603050405020304" pitchFamily="18" charset="0"/>
              </a:rPr>
              <a:t>';</a:t>
            </a:r>
            <a:r>
              <a:rPr lang="en-IN" dirty="0">
                <a:solidFill>
                  <a:srgbClr val="00B050"/>
                </a:solidFill>
                <a:latin typeface="Palatino Linotype" panose="02040502050505030304" pitchFamily="18" charset="0"/>
                <a:ea typeface="Times New Roman" panose="02020603050405020304" pitchFamily="18" charset="0"/>
              </a:rPr>
              <a:t> </a:t>
            </a:r>
          </a:p>
        </p:txBody>
      </p:sp>
    </p:spTree>
    <p:extLst>
      <p:ext uri="{BB962C8B-B14F-4D97-AF65-F5344CB8AC3E}">
        <p14:creationId xmlns:p14="http://schemas.microsoft.com/office/powerpoint/2010/main" val="247102843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402266"/>
            <a:ext cx="11546186" cy="2369880"/>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DD4A68"/>
                </a:solidFill>
                <a:latin typeface="Liberation Mono"/>
                <a:cs typeface="Arial" panose="020B0604020202020204" pitchFamily="34" charset="0"/>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800" dirty="0">
                <a:solidFill>
                  <a:srgbClr val="FF0000"/>
                </a:solidFill>
                <a:latin typeface="Liberation Mono"/>
                <a:cs typeface="Arial" panose="020B0604020202020204" pitchFamily="34" charset="0"/>
              </a:rPr>
              <a:t>*</a:t>
            </a:r>
          </a:p>
          <a:p>
            <a:endParaRPr lang="en-US" sz="400" dirty="0">
              <a:solidFill>
                <a:srgbClr val="DD4A68"/>
              </a:solidFill>
              <a:latin typeface="Liberation Mono"/>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merged with </a:t>
            </a:r>
            <a:r>
              <a:rPr lang="en-US" b="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if you do not use GROUP BY or Aggregate Functions (COUNT(), </a:t>
            </a:r>
            <a:r>
              <a:rPr lang="en-US" sz="2400" dirty="0">
                <a:solidFill>
                  <a:schemeClr val="bg1">
                    <a:lumMod val="50000"/>
                  </a:schemeClr>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MySQL</a:t>
            </a:r>
            <a:r>
              <a:rPr lang="en-IN" sz="2000" b="1" dirty="0">
                <a:latin typeface="Palatino Linotype" panose="02040502050505030304" pitchFamily="18" charset="0"/>
                <a:cs typeface="Arial" panose="020B0604020202020204" pitchFamily="34" charset="0"/>
              </a:rPr>
              <a:t> 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400256" y="4789021"/>
            <a:ext cx="3744416"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6" name="Rectangle 5"/>
          <p:cNvSpPr/>
          <p:nvPr/>
        </p:nvSpPr>
        <p:spPr>
          <a:xfrm>
            <a:off x="335360" y="548680"/>
            <a:ext cx="10180240" cy="1429622"/>
          </a:xfrm>
          <a:prstGeom prst="rect">
            <a:avLst/>
          </a:prstGeom>
        </p:spPr>
        <p:txBody>
          <a:bodyPr wrap="square">
            <a:spAutoFit/>
          </a:bodyPr>
          <a:lstStyle/>
          <a:p>
            <a:pPr>
              <a:lnSpc>
                <a:spcPct val="150000"/>
              </a:lnSpc>
            </a:pPr>
            <a:r>
              <a:rPr lang="en-US" sz="2000" dirty="0">
                <a:solidFill>
                  <a:srgbClr val="0077AA"/>
                </a:solidFill>
                <a:latin typeface="Liberation Mono"/>
              </a:rPr>
              <a:t>SELECT </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b="1" i="1" dirty="0">
                <a:latin typeface="Liberation Mono"/>
              </a:rPr>
              <a:t>,</a:t>
            </a:r>
            <a:r>
              <a:rPr lang="en-US" sz="2000" b="1" i="1" dirty="0">
                <a:solidFill>
                  <a:srgbClr val="0077AA"/>
                </a:solidFill>
                <a:latin typeface="Liberation Mono"/>
              </a:rPr>
              <a:t> G</a:t>
            </a:r>
            <a:r>
              <a:rPr lang="en-US" sz="2000" baseline="-25000" dirty="0">
                <a:solidFill>
                  <a:srgbClr val="0077AA"/>
                </a:solidFill>
                <a:latin typeface="Liberation Mono"/>
              </a:rPr>
              <a:t>2</a:t>
            </a:r>
            <a:r>
              <a:rPr lang="en-US" sz="2000" dirty="0">
                <a:latin typeface="Liberation Mono"/>
              </a:rPr>
              <a:t>,  . . . </a:t>
            </a:r>
            <a:r>
              <a:rPr lang="en-US" sz="2000" baseline="-25000" dirty="0">
                <a:latin typeface="Liberation Mono"/>
              </a:rPr>
              <a:t>,</a:t>
            </a:r>
            <a:r>
              <a:rPr lang="en-US" sz="2000" baseline="-25000" dirty="0">
                <a:solidFill>
                  <a:srgbClr val="0077AA"/>
                </a:solidFill>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1</a:t>
            </a:r>
            <a:r>
              <a:rPr lang="en-US" sz="2000" dirty="0">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1</a:t>
            </a:r>
            <a:r>
              <a:rPr lang="en-US" sz="2000" dirty="0">
                <a:latin typeface="Liberation Mono"/>
              </a:rPr>
              <a:t>), </a:t>
            </a:r>
            <a:r>
              <a:rPr lang="en-US" sz="2000" b="1" i="1" dirty="0">
                <a:solidFill>
                  <a:srgbClr val="0077AA"/>
                </a:solidFill>
                <a:latin typeface="Liberation Mono"/>
              </a:rPr>
              <a:t>F</a:t>
            </a:r>
            <a:r>
              <a:rPr lang="en-US" sz="2000" baseline="-25000" dirty="0">
                <a:solidFill>
                  <a:srgbClr val="0077AA"/>
                </a:solidFill>
                <a:latin typeface="Liberation Mono"/>
              </a:rPr>
              <a:t>2</a:t>
            </a:r>
            <a:r>
              <a:rPr lang="en-US" sz="2000" dirty="0">
                <a:solidFill>
                  <a:srgbClr val="0077AA"/>
                </a:solidFill>
                <a:latin typeface="Liberation Mono"/>
              </a:rPr>
              <a:t>(</a:t>
            </a:r>
            <a:r>
              <a:rPr lang="en-US" sz="2000" b="1" i="1" dirty="0">
                <a:solidFill>
                  <a:srgbClr val="0077AA"/>
                </a:solidFill>
                <a:latin typeface="Liberation Mono"/>
              </a:rPr>
              <a:t>A</a:t>
            </a:r>
            <a:r>
              <a:rPr lang="en-US" sz="2000" baseline="-25000" dirty="0">
                <a:solidFill>
                  <a:srgbClr val="0077AA"/>
                </a:solidFill>
                <a:latin typeface="Liberation Mono"/>
              </a:rPr>
              <a:t>2</a:t>
            </a:r>
            <a:r>
              <a:rPr lang="en-US" sz="2000" dirty="0">
                <a:latin typeface="Liberation Mono"/>
              </a:rPr>
              <a:t>),</a:t>
            </a:r>
            <a:r>
              <a:rPr lang="en-US" sz="2000" b="1" i="1" dirty="0">
                <a:latin typeface="Liberation Mono"/>
              </a:rPr>
              <a:t>  </a:t>
            </a:r>
            <a:r>
              <a:rPr lang="en-US" sz="2000" dirty="0">
                <a:latin typeface="Liberation Mono"/>
              </a:rPr>
              <a:t>. . .</a:t>
            </a:r>
            <a:r>
              <a:rPr lang="en-US" sz="2000" b="1" i="1" dirty="0">
                <a:solidFill>
                  <a:srgbClr val="0077AA"/>
                </a:solidFill>
                <a:latin typeface="Liberation Mono"/>
              </a:rPr>
              <a:t> </a:t>
            </a:r>
            <a:r>
              <a:rPr lang="en-US" sz="2000" dirty="0">
                <a:solidFill>
                  <a:srgbClr val="0077AA"/>
                </a:solidFill>
                <a:latin typeface="Liberation Mono"/>
              </a:rPr>
              <a:t>  FROM </a:t>
            </a:r>
            <a:r>
              <a:rPr lang="en-US" sz="2000" b="1" i="1" dirty="0">
                <a:solidFill>
                  <a:srgbClr val="0077AA"/>
                </a:solidFill>
                <a:latin typeface="Liberation Mono"/>
              </a:rPr>
              <a:t>r</a:t>
            </a:r>
            <a:r>
              <a:rPr lang="en-US" sz="2000" baseline="-25000" dirty="0">
                <a:solidFill>
                  <a:srgbClr val="0077AA"/>
                </a:solidFill>
                <a:latin typeface="Liberation Mono"/>
              </a:rPr>
              <a:t>1</a:t>
            </a:r>
            <a:r>
              <a:rPr lang="en-US" sz="2000" dirty="0">
                <a:latin typeface="Liberation Mono"/>
              </a:rPr>
              <a:t>,</a:t>
            </a:r>
            <a:r>
              <a:rPr lang="en-US" sz="2000" dirty="0">
                <a:solidFill>
                  <a:srgbClr val="0077AA"/>
                </a:solidFill>
                <a:latin typeface="Liberation Mono"/>
              </a:rPr>
              <a:t> </a:t>
            </a:r>
            <a:r>
              <a:rPr lang="en-US" sz="2000" b="1" i="1" dirty="0">
                <a:solidFill>
                  <a:srgbClr val="0077AA"/>
                </a:solidFill>
                <a:latin typeface="Liberation Mono"/>
              </a:rPr>
              <a:t>r</a:t>
            </a:r>
            <a:r>
              <a:rPr lang="en-US" sz="2000" baseline="-25000" dirty="0">
                <a:solidFill>
                  <a:srgbClr val="0077AA"/>
                </a:solidFill>
                <a:latin typeface="Liberation Mono"/>
              </a:rPr>
              <a:t>2</a:t>
            </a:r>
            <a:r>
              <a:rPr lang="en-US" sz="2000" dirty="0">
                <a:latin typeface="Liberation Mono"/>
              </a:rPr>
              <a:t>,</a:t>
            </a:r>
            <a:r>
              <a:rPr lang="en-US" sz="2000" dirty="0">
                <a:solidFill>
                  <a:srgbClr val="0077AA"/>
                </a:solidFill>
                <a:latin typeface="Liberation Mono"/>
              </a:rPr>
              <a:t> </a:t>
            </a:r>
            <a:r>
              <a:rPr lang="en-US" sz="2000" dirty="0">
                <a:latin typeface="Liberation Mono"/>
              </a:rPr>
              <a:t>. . .</a:t>
            </a:r>
            <a:r>
              <a:rPr lang="en-US" sz="2000" b="1" i="1" dirty="0">
                <a:solidFill>
                  <a:srgbClr val="0077AA"/>
                </a:solidFill>
                <a:latin typeface="Liberation Mono"/>
              </a:rPr>
              <a:t> </a:t>
            </a:r>
            <a:endParaRPr lang="en-US" sz="2000" dirty="0">
              <a:solidFill>
                <a:srgbClr val="0077AA"/>
              </a:solidFill>
              <a:latin typeface="Liberation Mono"/>
            </a:endParaRP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GROUP BY </a:t>
            </a:r>
            <a:r>
              <a:rPr lang="en-US" sz="2000" dirty="0">
                <a:latin typeface="Liberation Mono"/>
              </a:rPr>
              <a:t>{</a:t>
            </a:r>
            <a:r>
              <a:rPr lang="en-US" sz="2000" b="1" i="1" dirty="0">
                <a:solidFill>
                  <a:srgbClr val="0077AA"/>
                </a:solidFill>
                <a:latin typeface="Liberation Mono"/>
              </a:rPr>
              <a:t>G</a:t>
            </a:r>
            <a:r>
              <a:rPr lang="en-US" sz="2000" baseline="-25000" dirty="0">
                <a:solidFill>
                  <a:srgbClr val="0077AA"/>
                </a:solidFill>
                <a:latin typeface="Liberation Mono"/>
              </a:rPr>
              <a:t>1</a:t>
            </a:r>
            <a:r>
              <a:rPr lang="en-US" sz="2000" dirty="0">
                <a:solidFill>
                  <a:srgbClr val="0077AA"/>
                </a:solidFill>
                <a:latin typeface="Liberation Mono"/>
              </a:rPr>
              <a:t>, </a:t>
            </a:r>
            <a:r>
              <a:rPr lang="en-US" sz="2000" b="1" i="1" dirty="0">
                <a:solidFill>
                  <a:srgbClr val="0077AA"/>
                </a:solidFill>
                <a:latin typeface="Liberation Mono"/>
              </a:rPr>
              <a:t>G</a:t>
            </a:r>
            <a:r>
              <a:rPr lang="en-US" sz="2000" baseline="-25000" dirty="0">
                <a:solidFill>
                  <a:srgbClr val="0077AA"/>
                </a:solidFill>
                <a:latin typeface="Liberation Mono"/>
              </a:rPr>
              <a:t>2</a:t>
            </a:r>
            <a:r>
              <a:rPr lang="en-US" sz="2000" dirty="0">
                <a:latin typeface="Liberation Mono"/>
              </a:rPr>
              <a:t>,  . . .</a:t>
            </a:r>
            <a:r>
              <a:rPr lang="en-US" sz="2000" dirty="0">
                <a:solidFill>
                  <a:srgbClr val="0077AA"/>
                </a:solidFill>
                <a:latin typeface="Liberation Mono"/>
              </a:rPr>
              <a:t> </a:t>
            </a:r>
            <a:r>
              <a:rPr lang="en-US" sz="2000" dirty="0">
                <a:solidFill>
                  <a:schemeClr val="bg1">
                    <a:lumMod val="50000"/>
                  </a:schemeClr>
                </a:solidFill>
                <a:latin typeface="Liberation Mono"/>
              </a:rPr>
              <a:t>|</a:t>
            </a:r>
            <a:r>
              <a:rPr lang="en-US" sz="2000" dirty="0">
                <a:solidFill>
                  <a:srgbClr val="0077AA"/>
                </a:solidFill>
                <a:latin typeface="Liberation Mono"/>
              </a:rPr>
              <a:t> expr </a:t>
            </a:r>
            <a:r>
              <a:rPr lang="en-US" sz="2000" dirty="0">
                <a:solidFill>
                  <a:schemeClr val="bg1">
                    <a:lumMod val="50000"/>
                  </a:schemeClr>
                </a:solidFill>
                <a:latin typeface="Liberation Mono"/>
              </a:rPr>
              <a:t>|</a:t>
            </a:r>
            <a:r>
              <a:rPr lang="en-US" sz="2000" dirty="0">
                <a:solidFill>
                  <a:srgbClr val="0077AA"/>
                </a:solidFill>
                <a:latin typeface="Liberation Mono"/>
              </a:rPr>
              <a:t> position</a:t>
            </a:r>
            <a:r>
              <a:rPr lang="en-US" sz="2000" dirty="0">
                <a:latin typeface="Liberation Mono"/>
              </a:rPr>
              <a:t>}, . . . [</a:t>
            </a:r>
            <a:r>
              <a:rPr lang="en-US" sz="2000" dirty="0">
                <a:solidFill>
                  <a:srgbClr val="0077AA"/>
                </a:solidFill>
                <a:latin typeface="Liberation Mono"/>
              </a:rPr>
              <a:t>WITH ROLLUP</a:t>
            </a:r>
            <a:r>
              <a:rPr lang="en-US" sz="2000" dirty="0">
                <a:latin typeface="Liberation Mono"/>
              </a:rPr>
              <a:t>]]</a:t>
            </a:r>
          </a:p>
          <a:p>
            <a:pPr>
              <a:lnSpc>
                <a:spcPct val="150000"/>
              </a:lnSpc>
            </a:pPr>
            <a:r>
              <a:rPr lang="en-US" sz="2000" dirty="0">
                <a:solidFill>
                  <a:srgbClr val="0077AA"/>
                </a:solidFill>
                <a:latin typeface="Liberation Mono"/>
              </a:rPr>
              <a:t>    </a:t>
            </a:r>
            <a:r>
              <a:rPr lang="en-US" sz="2000" dirty="0">
                <a:latin typeface="Liberation Mono"/>
              </a:rPr>
              <a:t>[</a:t>
            </a:r>
            <a:r>
              <a:rPr lang="en-US" sz="2000" dirty="0">
                <a:solidFill>
                  <a:srgbClr val="0077AA"/>
                </a:solidFill>
                <a:latin typeface="Liberation Mono"/>
              </a:rPr>
              <a:t>HAVING </a:t>
            </a:r>
            <a:r>
              <a:rPr lang="en-US" sz="2000" dirty="0">
                <a:latin typeface="Liberation Mono"/>
              </a:rPr>
              <a:t>having_condition ]</a:t>
            </a:r>
            <a:r>
              <a:rPr lang="en-US" sz="2000" dirty="0">
                <a:solidFill>
                  <a:srgbClr val="0077AA"/>
                </a:solidFill>
                <a:latin typeface="Liberation Mono"/>
              </a:rPr>
              <a:t> </a:t>
            </a:r>
          </a:p>
        </p:txBody>
      </p:sp>
      <p:sp>
        <p:nvSpPr>
          <p:cNvPr id="7" name="TextBox 6">
            <a:extLst>
              <a:ext uri="{FF2B5EF4-FFF2-40B4-BE49-F238E27FC236}">
                <a16:creationId xmlns:a16="http://schemas.microsoft.com/office/drawing/2014/main" id="{3C7E95CE-C024-4B55-8CDD-2903CC905E33}"/>
              </a:ext>
            </a:extLst>
          </p:cNvPr>
          <p:cNvSpPr txBox="1"/>
          <p:nvPr/>
        </p:nvSpPr>
        <p:spPr>
          <a:xfrm>
            <a:off x="412525" y="2245451"/>
            <a:ext cx="726765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ea typeface="Times New Roman" panose="02020603050405020304" pitchFamily="18" charset="0"/>
                <a:cs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solidFill>
                  <a:srgbClr val="000000"/>
                </a:solidFill>
                <a:latin typeface="Liberation Mono"/>
                <a:ea typeface="Times New Roman" panose="02020603050405020304" pitchFamily="18" charset="0"/>
              </a:rPr>
              <a:t> job </a:t>
            </a:r>
            <a:r>
              <a:rPr lang="en-US" dirty="0">
                <a:solidFill>
                  <a:srgbClr val="0077AA"/>
                </a:solidFill>
                <a:latin typeface="Liberation Mono"/>
                <a:cs typeface="Times New Roman" panose="02020603050405020304" pitchFamily="18" charset="0"/>
              </a:rPr>
              <a:t>HAVING</a:t>
            </a:r>
            <a:r>
              <a:rPr lang="en-US" dirty="0">
                <a:solidFill>
                  <a:srgbClr val="000000"/>
                </a:solidFill>
                <a:latin typeface="Liberation Mono"/>
                <a:ea typeface="Times New Roman" panose="02020603050405020304" pitchFamily="18" charset="0"/>
              </a:rPr>
              <a:t> </a:t>
            </a:r>
            <a:r>
              <a:rPr lang="en-US" dirty="0">
                <a:solidFill>
                  <a:srgbClr val="DD4A68"/>
                </a:solidFill>
                <a:latin typeface="Liberation Mono"/>
              </a:rPr>
              <a:t>COUNT</a:t>
            </a:r>
            <a:r>
              <a:rPr lang="en-US" dirty="0">
                <a:solidFill>
                  <a:srgbClr val="000000"/>
                </a:solidFill>
                <a:latin typeface="Liberation Mono"/>
                <a:ea typeface="Times New Roman" panose="02020603050405020304" pitchFamily="18" charset="0"/>
              </a:rPr>
              <a:t>(</a:t>
            </a:r>
            <a:r>
              <a:rPr lang="en-US" dirty="0">
                <a:solidFill>
                  <a:srgbClr val="A67F59"/>
                </a:solidFill>
                <a:latin typeface="Liberation Mono"/>
              </a:rPr>
              <a:t>*</a:t>
            </a:r>
            <a:r>
              <a:rPr lang="en-US" dirty="0">
                <a:solidFill>
                  <a:srgbClr val="000000"/>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2</a:t>
            </a:r>
            <a:r>
              <a:rPr lang="en-US" dirty="0">
                <a:solidFill>
                  <a:srgbClr val="000000"/>
                </a:solidFill>
                <a:latin typeface="Liberation Mono"/>
                <a:ea typeface="Times New Roman" panose="02020603050405020304" pitchFamily="18" charset="0"/>
              </a:rPr>
              <a:t>;</a:t>
            </a:r>
            <a:endParaRPr lang="en-IN" dirty="0"/>
          </a:p>
        </p:txBody>
      </p:sp>
      <p:pic>
        <p:nvPicPr>
          <p:cNvPr id="41" name="Picture 40">
            <a:extLst>
              <a:ext uri="{FF2B5EF4-FFF2-40B4-BE49-F238E27FC236}">
                <a16:creationId xmlns:a16="http://schemas.microsoft.com/office/drawing/2014/main" id="{B8514AD0-E0FC-4B5A-BBB4-6A4894FE838F}"/>
              </a:ext>
            </a:extLst>
          </p:cNvPr>
          <p:cNvPicPr>
            <a:picLocks noChangeAspect="1"/>
          </p:cNvPicPr>
          <p:nvPr/>
        </p:nvPicPr>
        <p:blipFill>
          <a:blip r:embed="rId2"/>
          <a:stretch>
            <a:fillRect/>
          </a:stretch>
        </p:blipFill>
        <p:spPr>
          <a:xfrm>
            <a:off x="412525" y="4638887"/>
            <a:ext cx="3013798" cy="1429622"/>
          </a:xfrm>
          <a:prstGeom prst="rect">
            <a:avLst/>
          </a:prstGeom>
        </p:spPr>
      </p:pic>
      <p:grpSp>
        <p:nvGrpSpPr>
          <p:cNvPr id="4" name="Group 3">
            <a:extLst>
              <a:ext uri="{FF2B5EF4-FFF2-40B4-BE49-F238E27FC236}">
                <a16:creationId xmlns:a16="http://schemas.microsoft.com/office/drawing/2014/main" id="{FDBD383D-443A-44AC-AD52-C132DADD6B1F}"/>
              </a:ext>
            </a:extLst>
          </p:cNvPr>
          <p:cNvGrpSpPr/>
          <p:nvPr/>
        </p:nvGrpSpPr>
        <p:grpSpPr>
          <a:xfrm>
            <a:off x="407368" y="2852936"/>
            <a:ext cx="11490757" cy="1502780"/>
            <a:chOff x="407368" y="2852936"/>
            <a:chExt cx="11490757" cy="1502780"/>
          </a:xfrm>
        </p:grpSpPr>
        <p:grpSp>
          <p:nvGrpSpPr>
            <p:cNvPr id="8" name="Group 7">
              <a:extLst>
                <a:ext uri="{FF2B5EF4-FFF2-40B4-BE49-F238E27FC236}">
                  <a16:creationId xmlns:a16="http://schemas.microsoft.com/office/drawing/2014/main" id="{334B9988-1895-4A5C-8E02-0DC162CF923E}"/>
                </a:ext>
              </a:extLst>
            </p:cNvPr>
            <p:cNvGrpSpPr/>
            <p:nvPr/>
          </p:nvGrpSpPr>
          <p:grpSpPr>
            <a:xfrm>
              <a:off x="412526" y="2852936"/>
              <a:ext cx="11485599" cy="1502780"/>
              <a:chOff x="412526" y="3406524"/>
              <a:chExt cx="11485599" cy="1502780"/>
            </a:xfrm>
          </p:grpSpPr>
          <p:grpSp>
            <p:nvGrpSpPr>
              <p:cNvPr id="9" name="Group 8">
                <a:extLst>
                  <a:ext uri="{FF2B5EF4-FFF2-40B4-BE49-F238E27FC236}">
                    <a16:creationId xmlns:a16="http://schemas.microsoft.com/office/drawing/2014/main" id="{A58BCE00-011D-40AF-8142-FF48AEE8FF1B}"/>
                  </a:ext>
                </a:extLst>
              </p:cNvPr>
              <p:cNvGrpSpPr/>
              <p:nvPr/>
            </p:nvGrpSpPr>
            <p:grpSpPr>
              <a:xfrm>
                <a:off x="412526" y="3501008"/>
                <a:ext cx="9888845" cy="1304978"/>
                <a:chOff x="267703" y="1600839"/>
                <a:chExt cx="9888845" cy="1304978"/>
              </a:xfrm>
            </p:grpSpPr>
            <p:sp>
              <p:nvSpPr>
                <p:cNvPr id="37" name="Rectangle 36">
                  <a:extLst>
                    <a:ext uri="{FF2B5EF4-FFF2-40B4-BE49-F238E27FC236}">
                      <a16:creationId xmlns:a16="http://schemas.microsoft.com/office/drawing/2014/main" id="{51E38F3A-9D51-4985-AC89-FC38A26B9404}"/>
                    </a:ext>
                  </a:extLst>
                </p:cNvPr>
                <p:cNvSpPr/>
                <p:nvPr/>
              </p:nvSpPr>
              <p:spPr>
                <a:xfrm>
                  <a:off x="7589985"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Rectangle 15">
                  <a:extLst>
                    <a:ext uri="{FF2B5EF4-FFF2-40B4-BE49-F238E27FC236}">
                      <a16:creationId xmlns:a16="http://schemas.microsoft.com/office/drawing/2014/main" id="{A90793E6-9AF2-4CB9-B8DD-0217DA8C8A59}"/>
                    </a:ext>
                  </a:extLst>
                </p:cNvPr>
                <p:cNvSpPr/>
                <p:nvPr/>
              </p:nvSpPr>
              <p:spPr>
                <a:xfrm>
                  <a:off x="4935656" y="1609673"/>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nvGrpSpPr>
                <p:cNvPr id="12" name="Group 11">
                  <a:extLst>
                    <a:ext uri="{FF2B5EF4-FFF2-40B4-BE49-F238E27FC236}">
                      <a16:creationId xmlns:a16="http://schemas.microsoft.com/office/drawing/2014/main" id="{F22CE856-CEF4-4DBC-A8E6-5BC31D41BC14}"/>
                    </a:ext>
                  </a:extLst>
                </p:cNvPr>
                <p:cNvGrpSpPr/>
                <p:nvPr/>
              </p:nvGrpSpPr>
              <p:grpSpPr>
                <a:xfrm>
                  <a:off x="1651832" y="1600839"/>
                  <a:ext cx="8504716" cy="1296144"/>
                  <a:chOff x="31591" y="1556792"/>
                  <a:chExt cx="8504716" cy="1296144"/>
                </a:xfrm>
              </p:grpSpPr>
              <p:grpSp>
                <p:nvGrpSpPr>
                  <p:cNvPr id="18" name="Group 17">
                    <a:extLst>
                      <a:ext uri="{FF2B5EF4-FFF2-40B4-BE49-F238E27FC236}">
                        <a16:creationId xmlns:a16="http://schemas.microsoft.com/office/drawing/2014/main" id="{233832D2-AE9E-4CC7-9743-16D3B0E0C597}"/>
                      </a:ext>
                    </a:extLst>
                  </p:cNvPr>
                  <p:cNvGrpSpPr/>
                  <p:nvPr/>
                </p:nvGrpSpPr>
                <p:grpSpPr>
                  <a:xfrm>
                    <a:off x="669977" y="1556792"/>
                    <a:ext cx="7208035" cy="1296144"/>
                    <a:chOff x="669977" y="1556792"/>
                    <a:chExt cx="7208035" cy="1296144"/>
                  </a:xfrm>
                </p:grpSpPr>
                <p:sp>
                  <p:nvSpPr>
                    <p:cNvPr id="22" name="Rectangle 21">
                      <a:extLst>
                        <a:ext uri="{FF2B5EF4-FFF2-40B4-BE49-F238E27FC236}">
                          <a16:creationId xmlns:a16="http://schemas.microsoft.com/office/drawing/2014/main" id="{EF5F7036-5BFD-4127-B726-0C3049D6C119}"/>
                        </a:ext>
                      </a:extLst>
                    </p:cNvPr>
                    <p:cNvSpPr/>
                    <p:nvPr/>
                  </p:nvSpPr>
                  <p:spPr>
                    <a:xfrm>
                      <a:off x="669977" y="1556792"/>
                      <a:ext cx="1908268" cy="1296144"/>
                    </a:xfrm>
                    <a:prstGeom prst="rect">
                      <a:avLst/>
                    </a:prstGeom>
                    <a:pattFill prst="pct5">
                      <a:fgClr>
                        <a:srgbClr val="FF0000"/>
                      </a:fgClr>
                      <a:bgClr>
                        <a:schemeClr val="bg1"/>
                      </a:bgClr>
                    </a:pattFill>
                    <a:ln>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3" name="TextBox 22">
                      <a:extLst>
                        <a:ext uri="{FF2B5EF4-FFF2-40B4-BE49-F238E27FC236}">
                          <a16:creationId xmlns:a16="http://schemas.microsoft.com/office/drawing/2014/main" id="{42C69D40-8EF9-4584-A465-6E06AF88DECA}"/>
                        </a:ext>
                      </a:extLst>
                    </p:cNvPr>
                    <p:cNvSpPr txBox="1"/>
                    <p:nvPr/>
                  </p:nvSpPr>
                  <p:spPr>
                    <a:xfrm>
                      <a:off x="704660" y="1592660"/>
                      <a:ext cx="1908268" cy="584775"/>
                    </a:xfrm>
                    <a:prstGeom prst="rect">
                      <a:avLst/>
                    </a:prstGeom>
                    <a:noFill/>
                  </p:spPr>
                  <p:txBody>
                    <a:bodyPr wrap="square">
                      <a:spAutoFit/>
                    </a:bodyPr>
                    <a:lstStyle/>
                    <a:p>
                      <a:pPr algn="ctr"/>
                      <a:r>
                        <a:rPr lang="en-IN" sz="3200" dirty="0">
                          <a:latin typeface="Liberation Mono"/>
                        </a:rPr>
                        <a:t>GROUP BY</a:t>
                      </a:r>
                      <a:endParaRPr lang="en-IN" sz="3200" dirty="0"/>
                    </a:p>
                  </p:txBody>
                </p:sp>
                <p:sp>
                  <p:nvSpPr>
                    <p:cNvPr id="24" name="TextBox 23">
                      <a:extLst>
                        <a:ext uri="{FF2B5EF4-FFF2-40B4-BE49-F238E27FC236}">
                          <a16:creationId xmlns:a16="http://schemas.microsoft.com/office/drawing/2014/main" id="{45F02DD6-D7E2-443A-9287-85D81AA8D288}"/>
                        </a:ext>
                      </a:extLst>
                    </p:cNvPr>
                    <p:cNvSpPr txBox="1"/>
                    <p:nvPr/>
                  </p:nvSpPr>
                  <p:spPr>
                    <a:xfrm>
                      <a:off x="702999" y="2094630"/>
                      <a:ext cx="1858564" cy="400110"/>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a:t>
                      </a:r>
                      <a:endParaRPr lang="en-IN" sz="2000" dirty="0"/>
                    </a:p>
                  </p:txBody>
                </p:sp>
                <p:sp>
                  <p:nvSpPr>
                    <p:cNvPr id="31" name="TextBox 30">
                      <a:extLst>
                        <a:ext uri="{FF2B5EF4-FFF2-40B4-BE49-F238E27FC236}">
                          <a16:creationId xmlns:a16="http://schemas.microsoft.com/office/drawing/2014/main" id="{CB6A347F-6140-44C7-8B22-B3A2B4A5B90E}"/>
                        </a:ext>
                      </a:extLst>
                    </p:cNvPr>
                    <p:cNvSpPr txBox="1"/>
                    <p:nvPr/>
                  </p:nvSpPr>
                  <p:spPr>
                    <a:xfrm>
                      <a:off x="3338293" y="2094630"/>
                      <a:ext cx="1850495" cy="400110"/>
                    </a:xfrm>
                    <a:prstGeom prst="rect">
                      <a:avLst/>
                    </a:prstGeom>
                    <a:noFill/>
                  </p:spPr>
                  <p:txBody>
                    <a:bodyPr wrap="square">
                      <a:spAutoFit/>
                    </a:bodyPr>
                    <a:lstStyle/>
                    <a:p>
                      <a:pPr algn="ct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 &gt; 2</a:t>
                      </a:r>
                      <a:endParaRPr lang="en-IN" sz="2000" dirty="0"/>
                    </a:p>
                  </p:txBody>
                </p:sp>
                <p:sp>
                  <p:nvSpPr>
                    <p:cNvPr id="40" name="TextBox 39">
                      <a:extLst>
                        <a:ext uri="{FF2B5EF4-FFF2-40B4-BE49-F238E27FC236}">
                          <a16:creationId xmlns:a16="http://schemas.microsoft.com/office/drawing/2014/main" id="{3AE58C0A-5650-4935-9A93-411B8BD2C982}"/>
                        </a:ext>
                      </a:extLst>
                    </p:cNvPr>
                    <p:cNvSpPr txBox="1"/>
                    <p:nvPr/>
                  </p:nvSpPr>
                  <p:spPr>
                    <a:xfrm>
                      <a:off x="6010246" y="2094630"/>
                      <a:ext cx="1867766" cy="707886"/>
                    </a:xfrm>
                    <a:prstGeom prst="rect">
                      <a:avLst/>
                    </a:prstGeom>
                    <a:noFill/>
                  </p:spPr>
                  <p:txBody>
                    <a:bodyPr wrap="square">
                      <a:spAutoFit/>
                    </a:bodyPr>
                    <a:lstStyle/>
                    <a:p>
                      <a:pPr algn="ctr"/>
                      <a:r>
                        <a:rPr lang="en-US" sz="2000" dirty="0">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IN" sz="2000" dirty="0">
                          <a:latin typeface="Liberation Mono"/>
                          <a:cs typeface="Arial" panose="020B0604020202020204" pitchFamily="34" charset="0"/>
                        </a:rPr>
                        <a:t>job, </a:t>
                      </a:r>
                      <a:r>
                        <a:rPr lang="en-IN" sz="2000" dirty="0">
                          <a:solidFill>
                            <a:srgbClr val="F63122"/>
                          </a:solidFill>
                          <a:latin typeface="Liberation Mono"/>
                          <a:cs typeface="Arial" panose="020B0604020202020204" pitchFamily="34" charset="0"/>
                        </a:rPr>
                        <a:t>COUNT</a:t>
                      </a:r>
                      <a:r>
                        <a:rPr lang="en-IN" sz="2000" dirty="0">
                          <a:latin typeface="Liberation Mono"/>
                          <a:cs typeface="Arial" panose="020B0604020202020204" pitchFamily="34" charset="0"/>
                        </a:rPr>
                        <a:t>(*)</a:t>
                      </a:r>
                      <a:endParaRPr lang="en-IN" sz="2000" dirty="0"/>
                    </a:p>
                  </p:txBody>
                </p:sp>
              </p:grpSp>
              <p:sp>
                <p:nvSpPr>
                  <p:cNvPr id="19" name="Arrow: Right 18">
                    <a:extLst>
                      <a:ext uri="{FF2B5EF4-FFF2-40B4-BE49-F238E27FC236}">
                        <a16:creationId xmlns:a16="http://schemas.microsoft.com/office/drawing/2014/main" id="{6A4C86A0-02B0-4B87-AC75-D7F99B51E7F7}"/>
                      </a:ext>
                    </a:extLst>
                  </p:cNvPr>
                  <p:cNvSpPr/>
                  <p:nvPr/>
                </p:nvSpPr>
                <p:spPr>
                  <a:xfrm>
                    <a:off x="2655537"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 name="Arrow: Right 19">
                    <a:extLst>
                      <a:ext uri="{FF2B5EF4-FFF2-40B4-BE49-F238E27FC236}">
                        <a16:creationId xmlns:a16="http://schemas.microsoft.com/office/drawing/2014/main" id="{5668DB40-5846-4FEC-A8E0-E81D21B38906}"/>
                      </a:ext>
                    </a:extLst>
                  </p:cNvPr>
                  <p:cNvSpPr/>
                  <p:nvPr/>
                </p:nvSpPr>
                <p:spPr>
                  <a:xfrm>
                    <a:off x="3159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 name="Arrow: Right 20">
                    <a:extLst>
                      <a:ext uri="{FF2B5EF4-FFF2-40B4-BE49-F238E27FC236}">
                        <a16:creationId xmlns:a16="http://schemas.microsoft.com/office/drawing/2014/main" id="{6BB19EFD-665A-4452-AE96-9C0574F88502}"/>
                      </a:ext>
                    </a:extLst>
                  </p:cNvPr>
                  <p:cNvSpPr/>
                  <p:nvPr/>
                </p:nvSpPr>
                <p:spPr>
                  <a:xfrm>
                    <a:off x="7929901"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8" name="Arrow: Right 37">
                    <a:extLst>
                      <a:ext uri="{FF2B5EF4-FFF2-40B4-BE49-F238E27FC236}">
                        <a16:creationId xmlns:a16="http://schemas.microsoft.com/office/drawing/2014/main" id="{3744D43E-8C2C-4008-8432-E02F828E5F71}"/>
                      </a:ext>
                    </a:extLst>
                  </p:cNvPr>
                  <p:cNvSpPr/>
                  <p:nvPr/>
                </p:nvSpPr>
                <p:spPr>
                  <a:xfrm>
                    <a:off x="5309866" y="1857396"/>
                    <a:ext cx="606406" cy="694935"/>
                  </a:xfrm>
                  <a:prstGeom prst="righ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3" name="Flowchart: Magnetic Disk 12">
                  <a:extLst>
                    <a:ext uri="{FF2B5EF4-FFF2-40B4-BE49-F238E27FC236}">
                      <a16:creationId xmlns:a16="http://schemas.microsoft.com/office/drawing/2014/main" id="{BF62D7F2-0E83-4FA2-B14A-EF3EA2CDBCE4}"/>
                    </a:ext>
                  </a:extLst>
                </p:cNvPr>
                <p:cNvSpPr/>
                <p:nvPr/>
              </p:nvSpPr>
              <p:spPr>
                <a:xfrm>
                  <a:off x="267703" y="1609674"/>
                  <a:ext cx="1296144" cy="1296143"/>
                </a:xfrm>
                <a:prstGeom prst="flowChartMagneticDisk">
                  <a:avLst/>
                </a:prstGeom>
                <a:solidFill>
                  <a:schemeClr val="accent3">
                    <a:lumMod val="20000"/>
                    <a:lumOff val="80000"/>
                  </a:schemeClr>
                </a:solidFill>
                <a:ln>
                  <a:solidFill>
                    <a:srgbClr val="8A1E92"/>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p>
              </p:txBody>
            </p:sp>
            <p:sp>
              <p:nvSpPr>
                <p:cNvPr id="17" name="TextBox 16">
                  <a:extLst>
                    <a:ext uri="{FF2B5EF4-FFF2-40B4-BE49-F238E27FC236}">
                      <a16:creationId xmlns:a16="http://schemas.microsoft.com/office/drawing/2014/main" id="{C987C3FB-A619-44D4-8439-A4EDB1E99F0E}"/>
                    </a:ext>
                  </a:extLst>
                </p:cNvPr>
                <p:cNvSpPr txBox="1"/>
                <p:nvPr/>
              </p:nvSpPr>
              <p:spPr>
                <a:xfrm>
                  <a:off x="4993429" y="1672970"/>
                  <a:ext cx="1815600" cy="584775"/>
                </a:xfrm>
                <a:prstGeom prst="rect">
                  <a:avLst/>
                </a:prstGeom>
                <a:noFill/>
              </p:spPr>
              <p:txBody>
                <a:bodyPr wrap="square">
                  <a:spAutoFit/>
                </a:bodyPr>
                <a:lstStyle/>
                <a:p>
                  <a:pPr algn="ctr"/>
                  <a:r>
                    <a:rPr lang="en-IN" sz="3200" dirty="0">
                      <a:latin typeface="Liberation Mono"/>
                    </a:rPr>
                    <a:t>HAVING</a:t>
                  </a:r>
                  <a:endParaRPr lang="en-IN" sz="3200" dirty="0"/>
                </a:p>
              </p:txBody>
            </p:sp>
            <p:sp>
              <p:nvSpPr>
                <p:cNvPr id="39" name="TextBox 38">
                  <a:extLst>
                    <a:ext uri="{FF2B5EF4-FFF2-40B4-BE49-F238E27FC236}">
                      <a16:creationId xmlns:a16="http://schemas.microsoft.com/office/drawing/2014/main" id="{8231A59D-C0DC-4BCA-8DAE-30A0A9F2C2DA}"/>
                    </a:ext>
                  </a:extLst>
                </p:cNvPr>
                <p:cNvSpPr txBox="1"/>
                <p:nvPr/>
              </p:nvSpPr>
              <p:spPr>
                <a:xfrm>
                  <a:off x="7638866" y="1672970"/>
                  <a:ext cx="1817301" cy="584775"/>
                </a:xfrm>
                <a:prstGeom prst="rect">
                  <a:avLst/>
                </a:prstGeom>
                <a:noFill/>
              </p:spPr>
              <p:txBody>
                <a:bodyPr wrap="square">
                  <a:spAutoFit/>
                </a:bodyPr>
                <a:lstStyle/>
                <a:p>
                  <a:pPr algn="ctr"/>
                  <a:r>
                    <a:rPr lang="en-IN" sz="3200" dirty="0">
                      <a:latin typeface="Liberation Mono"/>
                    </a:rPr>
                    <a:t>SELECT</a:t>
                  </a:r>
                  <a:endParaRPr lang="en-IN" sz="3200" dirty="0"/>
                </a:p>
              </p:txBody>
            </p:sp>
          </p:grpSp>
          <p:sp>
            <p:nvSpPr>
              <p:cNvPr id="10" name="Oval 9">
                <a:extLst>
                  <a:ext uri="{FF2B5EF4-FFF2-40B4-BE49-F238E27FC236}">
                    <a16:creationId xmlns:a16="http://schemas.microsoft.com/office/drawing/2014/main" id="{CDF0265D-6276-43C6-ACFE-1ADD7EF95A31}"/>
                  </a:ext>
                </a:extLst>
              </p:cNvPr>
              <p:cNvSpPr/>
              <p:nvPr/>
            </p:nvSpPr>
            <p:spPr>
              <a:xfrm>
                <a:off x="10395345" y="3406524"/>
                <a:ext cx="1502780" cy="1502780"/>
              </a:xfrm>
              <a:prstGeom prst="ellipse">
                <a:avLst/>
              </a:prstGeom>
              <a:noFill/>
              <a:ln w="38100">
                <a:solidFill>
                  <a:srgbClr val="8A1E9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TextBox 10">
                <a:extLst>
                  <a:ext uri="{FF2B5EF4-FFF2-40B4-BE49-F238E27FC236}">
                    <a16:creationId xmlns:a16="http://schemas.microsoft.com/office/drawing/2014/main" id="{1711A954-E805-4816-9698-E20FEF9F15EA}"/>
                  </a:ext>
                </a:extLst>
              </p:cNvPr>
              <p:cNvSpPr txBox="1"/>
              <p:nvPr/>
            </p:nvSpPr>
            <p:spPr>
              <a:xfrm>
                <a:off x="10515600" y="3944785"/>
                <a:ext cx="1263874" cy="400110"/>
              </a:xfrm>
              <a:prstGeom prst="rect">
                <a:avLst/>
              </a:prstGeom>
              <a:noFill/>
            </p:spPr>
            <p:txBody>
              <a:bodyPr wrap="square">
                <a:spAutoFit/>
              </a:bodyPr>
              <a:lstStyle/>
              <a:p>
                <a:pPr algn="ctr"/>
                <a:r>
                  <a:rPr lang="en-IN" sz="2000" dirty="0">
                    <a:latin typeface="Liberation Mono"/>
                    <a:cs typeface="Arial" panose="020B0604020202020204" pitchFamily="34" charset="0"/>
                  </a:rPr>
                  <a:t>output</a:t>
                </a:r>
                <a:endParaRPr lang="en-IN" sz="2000" dirty="0"/>
              </a:p>
            </p:txBody>
          </p:sp>
        </p:grpSp>
        <p:sp>
          <p:nvSpPr>
            <p:cNvPr id="2" name="TextBox 1">
              <a:extLst>
                <a:ext uri="{FF2B5EF4-FFF2-40B4-BE49-F238E27FC236}">
                  <a16:creationId xmlns:a16="http://schemas.microsoft.com/office/drawing/2014/main" id="{F104FBC2-1A4B-4598-99DA-7D52C868BD82}"/>
                </a:ext>
              </a:extLst>
            </p:cNvPr>
            <p:cNvSpPr txBox="1"/>
            <p:nvPr/>
          </p:nvSpPr>
          <p:spPr>
            <a:xfrm>
              <a:off x="407368" y="2886902"/>
              <a:ext cx="1324285" cy="892552"/>
            </a:xfrm>
            <a:prstGeom prst="rect">
              <a:avLst/>
            </a:prstGeom>
            <a:noFill/>
          </p:spPr>
          <p:txBody>
            <a:bodyPr wrap="square">
              <a:spAutoFit/>
            </a:bodyPr>
            <a:lstStyle/>
            <a:p>
              <a:pPr algn="ctr"/>
              <a:r>
                <a:rPr lang="en-IN" sz="3200" dirty="0">
                  <a:latin typeface="Liberation Mono"/>
                </a:rPr>
                <a:t>READ</a:t>
              </a:r>
            </a:p>
            <a:p>
              <a:pPr algn="ctr"/>
              <a:r>
                <a:rPr lang="en-IN" sz="2000" b="1" dirty="0">
                  <a:latin typeface="Liberation Mono"/>
                </a:rPr>
                <a:t>FROM</a:t>
              </a:r>
            </a:p>
          </p:txBody>
        </p:sp>
        <p:sp>
          <p:nvSpPr>
            <p:cNvPr id="3" name="TextBox 2">
              <a:extLst>
                <a:ext uri="{FF2B5EF4-FFF2-40B4-BE49-F238E27FC236}">
                  <a16:creationId xmlns:a16="http://schemas.microsoft.com/office/drawing/2014/main" id="{D6D1E6E4-A3B7-470B-BDCC-078D583F39BF}"/>
                </a:ext>
              </a:extLst>
            </p:cNvPr>
            <p:cNvSpPr txBox="1"/>
            <p:nvPr/>
          </p:nvSpPr>
          <p:spPr>
            <a:xfrm>
              <a:off x="407368" y="3708026"/>
              <a:ext cx="1301302" cy="400110"/>
            </a:xfrm>
            <a:prstGeom prst="rect">
              <a:avLst/>
            </a:prstGeom>
            <a:noFill/>
          </p:spPr>
          <p:txBody>
            <a:bodyPr wrap="square">
              <a:spAutoFit/>
            </a:bodyPr>
            <a:lstStyle/>
            <a:p>
              <a:pPr algn="ctr"/>
              <a:r>
                <a:rPr lang="en-IN" sz="2000" dirty="0">
                  <a:latin typeface="Liberation Mono"/>
                </a:rPr>
                <a:t>emp</a:t>
              </a:r>
              <a:endParaRPr lang="en-IN" sz="2000" dirty="0"/>
            </a:p>
          </p:txBody>
        </p:sp>
      </p:grpSp>
    </p:spTree>
    <p:extLst>
      <p:ext uri="{BB962C8B-B14F-4D97-AF65-F5344CB8AC3E}">
        <p14:creationId xmlns:p14="http://schemas.microsoft.com/office/powerpoint/2010/main" val="140734368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694347"/>
            <a:ext cx="10945216"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a:t>
            </a:r>
          </a:p>
        </p:txBody>
      </p:sp>
      <p:sp>
        <p:nvSpPr>
          <p:cNvPr id="9" name="Rectangle 8">
            <a:extLst>
              <a:ext uri="{FF2B5EF4-FFF2-40B4-BE49-F238E27FC236}">
                <a16:creationId xmlns:a16="http://schemas.microsoft.com/office/drawing/2014/main" id="{CB3FBF1C-D6B5-42E3-982F-33A1D18FCA92}"/>
              </a:ext>
            </a:extLst>
          </p:cNvPr>
          <p:cNvSpPr/>
          <p:nvPr/>
        </p:nvSpPr>
        <p:spPr>
          <a:xfrm>
            <a:off x="622598" y="1268760"/>
            <a:ext cx="11089232" cy="360098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DD4A68"/>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DD4A68"/>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extLst>
              <p:ext uri="{D42A27DB-BD31-4B8C-83A1-F6EECF244321}">
                <p14:modId xmlns:p14="http://schemas.microsoft.com/office/powerpoint/2010/main" val="3059452630"/>
              </p:ext>
            </p:extLst>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3E5039-293F-3F84-BE51-BBD61955F6EE}"/>
              </a:ext>
            </a:extLst>
          </p:cNvPr>
          <p:cNvSpPr txBox="1">
            <a:spLocks/>
          </p:cNvSpPr>
          <p:nvPr/>
        </p:nvSpPr>
        <p:spPr>
          <a:xfrm>
            <a:off x="1676400" y="2442592"/>
            <a:ext cx="8839200" cy="914400"/>
          </a:xfrm>
          <a:prstGeom prst="rect">
            <a:avLst/>
          </a:prstGeom>
        </p:spPr>
        <p:txBody>
          <a:bodyPr>
            <a:normAutofit/>
          </a:bodyPr>
          <a:lstStyle/>
          <a:p>
            <a:pPr algn="ctr">
              <a:spcBef>
                <a:spcPct val="0"/>
              </a:spcBef>
              <a:defRPr/>
            </a:pPr>
            <a:r>
              <a:rPr lang="en-IN" sz="4900" dirty="0">
                <a:solidFill>
                  <a:srgbClr val="DC525C"/>
                </a:solidFill>
                <a:latin typeface="Segoe UI Light" panose="020B0502040204020203" pitchFamily="34" charset="0"/>
                <a:cs typeface="Segoe UI Light" panose="020B0502040204020203" pitchFamily="34" charset="0"/>
              </a:rPr>
              <a:t>table partitioning</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7948557"/>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79185985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 </a:t>
            </a:r>
            <a:r>
              <a:rPr lang="en-US" i="1" dirty="0">
                <a:latin typeface="Liberation Mono"/>
              </a:rPr>
              <a:t>expr</a:t>
            </a:r>
            <a:r>
              <a:rPr lang="en-US" dirty="0">
                <a:latin typeface="Liberation Mono"/>
              </a:rPr>
              <a:t> [ASC</a:t>
            </a:r>
            <a:r>
              <a:rPr lang="en-US" dirty="0">
                <a:solidFill>
                  <a:schemeClr val="bg1">
                    <a:lumMod val="50000"/>
                  </a:schemeClr>
                </a:solidFill>
                <a:latin typeface="Liberation Mono"/>
              </a:rPr>
              <a:t>|</a:t>
            </a:r>
            <a:r>
              <a:rPr lang="en-US" dirty="0">
                <a:latin typeface="Liberation Mono"/>
              </a:rPr>
              <a:t>DESC]] </a:t>
            </a:r>
            <a:r>
              <a:rPr lang="en-US" sz="1800" dirty="0">
                <a:latin typeface="Liberation Mono"/>
              </a:rPr>
              <a:t>. . . </a:t>
            </a:r>
            <a:r>
              <a:rPr lang="en-US" dirty="0">
                <a:latin typeface="Liberation Mono"/>
              </a:rPr>
              <a:t>]</a:t>
            </a:r>
            <a:r>
              <a:rPr lang="en-US" sz="1800" dirty="0">
                <a:latin typeface="Liberation Mono"/>
              </a:rPr>
              <a:t>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0337425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5267131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5014E16-5655-429C-9174-2E9E5FC398F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3352" y="319973"/>
            <a:ext cx="9289032" cy="6555063"/>
          </a:xfrm>
          <a:prstGeom prst="rect">
            <a:avLst/>
          </a:prstGeom>
        </p:spPr>
      </p:pic>
      <p:sp>
        <p:nvSpPr>
          <p:cNvPr id="13" name="Rectangle 12">
            <a:extLst>
              <a:ext uri="{FF2B5EF4-FFF2-40B4-BE49-F238E27FC236}">
                <a16:creationId xmlns:a16="http://schemas.microsoft.com/office/drawing/2014/main" id="{CF5B85F3-FDB7-4380-99A7-FB2A685D9DF4}"/>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table partitioning</a:t>
            </a:r>
          </a:p>
        </p:txBody>
      </p:sp>
    </p:spTree>
    <p:extLst>
      <p:ext uri="{BB962C8B-B14F-4D97-AF65-F5344CB8AC3E}">
        <p14:creationId xmlns:p14="http://schemas.microsoft.com/office/powerpoint/2010/main" val="252093280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7241B634-1630-48B2-831A-F5EB1724F226}"/>
              </a:ext>
            </a:extLst>
          </p:cNvPr>
          <p:cNvSpPr txBox="1"/>
          <p:nvPr/>
        </p:nvSpPr>
        <p:spPr>
          <a:xfrm>
            <a:off x="407368" y="692696"/>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employee</a:t>
            </a:r>
            <a:r>
              <a:rPr lang="en-IN" dirty="0">
                <a:solidFill>
                  <a:schemeClr val="bg1">
                    <a:lumMod val="50000"/>
                  </a:schemeClr>
                </a:solidFill>
                <a:latin typeface="Liberation Mono"/>
              </a:rPr>
              <a:t>(</a:t>
            </a:r>
          </a:p>
          <a:p>
            <a:r>
              <a:rPr lang="en-IN" dirty="0">
                <a:latin typeface="Liberation Mono"/>
              </a:rPr>
              <a:t>            empno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ename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salary </a:t>
            </a:r>
            <a:r>
              <a:rPr lang="en-IN" dirty="0">
                <a:solidFill>
                  <a:srgbClr val="834689"/>
                </a:solidFill>
                <a:latin typeface="Liberation Mono"/>
                <a:cs typeface="Arial" panose="020B0604020202020204" pitchFamily="34" charset="0"/>
              </a:rPr>
              <a:t>INT</a:t>
            </a: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RANGE</a:t>
            </a:r>
            <a:r>
              <a:rPr lang="en-IN" dirty="0">
                <a:latin typeface="Liberation Mono"/>
              </a:rPr>
              <a:t> </a:t>
            </a:r>
            <a:r>
              <a:rPr lang="en-IN" dirty="0">
                <a:solidFill>
                  <a:schemeClr val="bg1">
                    <a:lumMod val="50000"/>
                  </a:schemeClr>
                </a:solidFill>
                <a:latin typeface="Liberation Mono"/>
              </a:rPr>
              <a:t>(</a:t>
            </a:r>
            <a:r>
              <a:rPr lang="en-IN" dirty="0">
                <a:latin typeface="Liberation Mono"/>
              </a:rPr>
              <a:t>salary</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2000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4000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chemeClr val="bg1">
                    <a:lumMod val="50000"/>
                  </a:schemeClr>
                </a:solidFill>
                <a:latin typeface="Liberation Mono"/>
              </a:rPr>
              <a:t>(</a:t>
            </a:r>
            <a:r>
              <a:rPr lang="en-IN" dirty="0">
                <a:solidFill>
                  <a:srgbClr val="990055"/>
                </a:solidFill>
                <a:latin typeface="Liberation Mono"/>
              </a:rPr>
              <a:t>6000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LESS</a:t>
            </a:r>
            <a:r>
              <a:rPr lang="en-IN" dirty="0">
                <a:latin typeface="Liberation Mono"/>
              </a:rPr>
              <a:t> </a:t>
            </a:r>
            <a:r>
              <a:rPr lang="en-IN" dirty="0">
                <a:solidFill>
                  <a:srgbClr val="0077AA"/>
                </a:solidFill>
                <a:latin typeface="Liberation Mono"/>
              </a:rPr>
              <a:t>THAN</a:t>
            </a:r>
            <a:r>
              <a:rPr lang="en-IN" dirty="0">
                <a:latin typeface="Liberation Mono"/>
              </a:rPr>
              <a:t> </a:t>
            </a:r>
            <a:r>
              <a:rPr lang="en-IN" dirty="0">
                <a:solidFill>
                  <a:srgbClr val="0077AA"/>
                </a:solidFill>
                <a:latin typeface="Liberation Mono"/>
              </a:rPr>
              <a:t>MAXVALUE</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0" name="TextBox 9">
            <a:extLst>
              <a:ext uri="{FF2B5EF4-FFF2-40B4-BE49-F238E27FC236}">
                <a16:creationId xmlns:a16="http://schemas.microsoft.com/office/drawing/2014/main" id="{BF2D0824-5F5C-40A0-B19B-48394F0ED588}"/>
              </a:ext>
            </a:extLst>
          </p:cNvPr>
          <p:cNvSpPr txBox="1"/>
          <p:nvPr/>
        </p:nvSpPr>
        <p:spPr>
          <a:xfrm>
            <a:off x="407368" y="188640"/>
            <a:ext cx="3312368" cy="430887"/>
          </a:xfrm>
          <a:prstGeom prst="rect">
            <a:avLst/>
          </a:prstGeom>
          <a:noFill/>
        </p:spPr>
        <p:txBody>
          <a:bodyPr wrap="square">
            <a:spAutoFit/>
          </a:bodyPr>
          <a:lstStyle/>
          <a:p>
            <a:pPr algn="just"/>
            <a:r>
              <a:rPr lang="en-US" sz="2200" b="0" i="0" dirty="0">
                <a:solidFill>
                  <a:srgbClr val="C00000"/>
                </a:solidFill>
                <a:effectLst/>
                <a:latin typeface="Inter-Regular"/>
              </a:rPr>
              <a:t>RANGE Partitioning</a:t>
            </a:r>
          </a:p>
        </p:txBody>
      </p:sp>
      <p:grpSp>
        <p:nvGrpSpPr>
          <p:cNvPr id="2" name="Group 1">
            <a:extLst>
              <a:ext uri="{FF2B5EF4-FFF2-40B4-BE49-F238E27FC236}">
                <a16:creationId xmlns:a16="http://schemas.microsoft.com/office/drawing/2014/main" id="{0ACB5D95-4399-4373-ABFB-39C1A7435854}"/>
              </a:ext>
            </a:extLst>
          </p:cNvPr>
          <p:cNvGrpSpPr/>
          <p:nvPr/>
        </p:nvGrpSpPr>
        <p:grpSpPr>
          <a:xfrm>
            <a:off x="7176120" y="2449919"/>
            <a:ext cx="4824536" cy="3643377"/>
            <a:chOff x="6672064" y="2449919"/>
            <a:chExt cx="5256584" cy="3643377"/>
          </a:xfrm>
        </p:grpSpPr>
        <p:sp>
          <p:nvSpPr>
            <p:cNvPr id="13" name="TextBox 12">
              <a:extLst>
                <a:ext uri="{FF2B5EF4-FFF2-40B4-BE49-F238E27FC236}">
                  <a16:creationId xmlns:a16="http://schemas.microsoft.com/office/drawing/2014/main" id="{4F9B653E-AEBB-406F-8BC4-7C9D819D5FE4}"/>
                </a:ext>
              </a:extLst>
            </p:cNvPr>
            <p:cNvSpPr txBox="1"/>
            <p:nvPr/>
          </p:nvSpPr>
          <p:spPr>
            <a:xfrm>
              <a:off x="6672064" y="2953975"/>
              <a:ext cx="5256584" cy="3139321"/>
            </a:xfrm>
            <a:prstGeom prst="rect">
              <a:avLst/>
            </a:prstGeom>
            <a:noFill/>
          </p:spPr>
          <p:txBody>
            <a:bodyPr wrap="square">
              <a:spAutoFit/>
            </a:bodyPr>
            <a:lstStyle/>
            <a:p>
              <a:r>
                <a:rPr lang="en-IN" dirty="0">
                  <a:solidFill>
                    <a:srgbClr val="FF0000"/>
                  </a:solidFill>
                  <a:latin typeface="Liberation Mono"/>
                </a:rPr>
                <a:t>e.g. </a:t>
              </a: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item</a:t>
              </a:r>
              <a:r>
                <a:rPr lang="en-IN" dirty="0">
                  <a:solidFill>
                    <a:schemeClr val="bg1">
                      <a:lumMod val="50000"/>
                    </a:schemeClr>
                  </a:solidFill>
                  <a:latin typeface="Liberation Mono"/>
                </a:rPr>
                <a:t>(</a:t>
              </a:r>
            </a:p>
            <a:p>
              <a:r>
                <a:rPr lang="en-IN" dirty="0">
                  <a:latin typeface="Liberation Mono"/>
                </a:rPr>
                <a:t>            itemID  </a:t>
              </a:r>
              <a:r>
                <a:rPr lang="en-IN" dirty="0">
                  <a:solidFill>
                    <a:srgbClr val="834689"/>
                  </a:solidFill>
                  <a:latin typeface="Liberation Mono"/>
                  <a:cs typeface="Arial" panose="020B0604020202020204" pitchFamily="34" charset="0"/>
                </a:rPr>
                <a:t>INT</a:t>
              </a:r>
              <a:r>
                <a:rPr lang="en-IN" dirty="0">
                  <a:latin typeface="Liberation Mono"/>
                </a:rPr>
                <a:t>,</a:t>
              </a:r>
            </a:p>
            <a:p>
              <a:r>
                <a:rPr lang="en-IN" dirty="0">
                  <a:latin typeface="Liberation Mono"/>
                </a:rPr>
                <a:t>            itemDesc  </a:t>
              </a:r>
              <a:r>
                <a:rPr lang="en-IN" dirty="0">
                  <a:solidFill>
                    <a:srgbClr val="834689"/>
                  </a:solidFill>
                  <a:latin typeface="Liberation Mono"/>
                  <a:cs typeface="Arial" panose="020B0604020202020204" pitchFamily="34" charset="0"/>
                </a:rPr>
                <a:t>VARCHAR</a:t>
              </a:r>
              <a:r>
                <a:rPr lang="en-IN" dirty="0">
                  <a:solidFill>
                    <a:schemeClr val="bg1">
                      <a:lumMod val="50000"/>
                    </a:schemeClr>
                  </a:solidFill>
                  <a:latin typeface="Liberation Mono"/>
                </a:rPr>
                <a:t>(</a:t>
              </a:r>
              <a:r>
                <a:rPr lang="en-IN" dirty="0">
                  <a:latin typeface="Liberation Mono"/>
                </a:rPr>
                <a:t>10</a:t>
              </a:r>
              <a:r>
                <a:rPr lang="en-IN" dirty="0">
                  <a:solidFill>
                    <a:schemeClr val="bg1">
                      <a:lumMod val="50000"/>
                    </a:schemeClr>
                  </a:solidFill>
                  <a:latin typeface="Liberation Mono"/>
                </a:rPr>
                <a:t>)</a:t>
              </a:r>
              <a:r>
                <a:rPr lang="en-IN" dirty="0">
                  <a:latin typeface="Liberation Mono"/>
                </a:rPr>
                <a:t>,</a:t>
              </a:r>
            </a:p>
            <a:p>
              <a:r>
                <a:rPr lang="en-IN" dirty="0">
                  <a:latin typeface="Liberation Mono"/>
                </a:rPr>
                <a:t>            storeID </a:t>
              </a:r>
              <a:r>
                <a:rPr lang="en-IN" dirty="0">
                  <a:solidFill>
                    <a:srgbClr val="834689"/>
                  </a:solidFill>
                  <a:latin typeface="Liberation Mono"/>
                  <a:cs typeface="Arial" panose="020B0604020202020204" pitchFamily="34" charset="0"/>
                </a:rPr>
                <a:t>INT</a:t>
              </a:r>
              <a:endParaRPr lang="en-IN" dirty="0">
                <a:latin typeface="Liberation Mono"/>
              </a:endParaRPr>
            </a:p>
            <a:p>
              <a:r>
                <a:rPr lang="en-IN" dirty="0">
                  <a:latin typeface="Liberation Mono"/>
                </a:rPr>
                <a:t>        </a:t>
              </a:r>
              <a:r>
                <a:rPr lang="en-IN" dirty="0">
                  <a:solidFill>
                    <a:schemeClr val="bg1">
                      <a:lumMod val="50000"/>
                    </a:schemeClr>
                  </a:solidFill>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FD8603"/>
                  </a:solidFill>
                  <a:latin typeface="Liberation Mono"/>
                </a:rPr>
                <a:t>LIST</a:t>
              </a:r>
              <a:r>
                <a:rPr lang="en-IN" dirty="0">
                  <a:solidFill>
                    <a:schemeClr val="bg1">
                      <a:lumMod val="50000"/>
                    </a:schemeClr>
                  </a:solidFill>
                  <a:latin typeface="Liberation Mono"/>
                </a:rPr>
                <a:t>(</a:t>
              </a:r>
              <a:r>
                <a:rPr lang="en-IN" dirty="0">
                  <a:latin typeface="Liberation Mono"/>
                </a:rPr>
                <a:t>storeID</a:t>
              </a:r>
              <a:r>
                <a:rPr lang="en-IN" dirty="0">
                  <a:solidFill>
                    <a:schemeClr val="bg1">
                      <a:lumMod val="50000"/>
                    </a:schemeClr>
                  </a:solidFill>
                  <a:latin typeface="Liberation Mono"/>
                </a:rPr>
                <a:t>) (</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p0</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cs typeface="Segoe UI" panose="020B0502040204020203" pitchFamily="34" charset="0"/>
                </a:rPr>
                <a:t>, </a:t>
              </a:r>
              <a:r>
                <a:rPr lang="en-US" dirty="0">
                  <a:solidFill>
                    <a:srgbClr val="990055"/>
                  </a:solidFill>
                  <a:latin typeface="Liberation Mono"/>
                </a:rPr>
                <a:t>3</a:t>
              </a:r>
              <a:r>
                <a:rPr lang="en-US" dirty="0">
                  <a:latin typeface="Liberation Mono"/>
                  <a:cs typeface="Segoe UI" panose="020B0502040204020203" pitchFamily="34" charset="0"/>
                </a:rPr>
                <a:t>, </a:t>
              </a:r>
              <a:r>
                <a:rPr lang="en-US" dirty="0">
                  <a:solidFill>
                    <a:srgbClr val="990055"/>
                  </a:solidFill>
                  <a:latin typeface="Liberation Mono"/>
                </a:rPr>
                <a:t>5</a:t>
              </a:r>
              <a:r>
                <a:rPr lang="en-US" dirty="0">
                  <a:latin typeface="Liberation Mono"/>
                  <a:cs typeface="Segoe UI" panose="020B0502040204020203" pitchFamily="34" charset="0"/>
                </a:rPr>
                <a:t>, </a:t>
              </a:r>
              <a:r>
                <a:rPr lang="en-US" dirty="0">
                  <a:solidFill>
                    <a:srgbClr val="990055"/>
                  </a:solidFill>
                  <a:latin typeface="Liberation Mono"/>
                </a:rPr>
                <a:t>7</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p1</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2</a:t>
              </a:r>
              <a:r>
                <a:rPr lang="en-US" dirty="0">
                  <a:latin typeface="Liberation Mono"/>
                  <a:cs typeface="Segoe UI" panose="020B0502040204020203" pitchFamily="34" charset="0"/>
                </a:rPr>
                <a:t>, </a:t>
              </a:r>
              <a:r>
                <a:rPr lang="en-US" dirty="0">
                  <a:solidFill>
                    <a:srgbClr val="990055"/>
                  </a:solidFill>
                  <a:latin typeface="Liberation Mono"/>
                </a:rPr>
                <a:t>4</a:t>
              </a:r>
              <a:r>
                <a:rPr lang="en-US" dirty="0">
                  <a:latin typeface="Liberation Mono"/>
                  <a:cs typeface="Segoe UI" panose="020B0502040204020203" pitchFamily="34" charset="0"/>
                </a:rPr>
                <a:t>, </a:t>
              </a:r>
              <a:r>
                <a:rPr lang="en-US" dirty="0">
                  <a:solidFill>
                    <a:srgbClr val="990055"/>
                  </a:solidFill>
                  <a:latin typeface="Liberation Mono"/>
                </a:rPr>
                <a:t>6</a:t>
              </a:r>
              <a:r>
                <a:rPr lang="en-US" dirty="0">
                  <a:latin typeface="Liberation Mono"/>
                  <a:cs typeface="Segoe UI" panose="020B0502040204020203" pitchFamily="34" charset="0"/>
                </a:rPr>
                <a:t>, </a:t>
              </a:r>
              <a:r>
                <a:rPr lang="en-US" dirty="0">
                  <a:solidFill>
                    <a:srgbClr val="990055"/>
                  </a:solidFill>
                  <a:latin typeface="Liberation Mono"/>
                </a:rPr>
                <a:t>8</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p2</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0077AA"/>
                  </a:solidFill>
                  <a:latin typeface="Liberation Mono"/>
                </a:rPr>
                <a:t>IN</a:t>
              </a:r>
              <a:r>
                <a:rPr lang="en-IN" dirty="0">
                  <a:solidFill>
                    <a:schemeClr val="bg1">
                      <a:lumMod val="50000"/>
                    </a:schemeClr>
                  </a:solidFill>
                  <a:latin typeface="Liberation Mono"/>
                </a:rPr>
                <a:t>(</a:t>
              </a:r>
              <a:r>
                <a:rPr lang="en-US" dirty="0">
                  <a:solidFill>
                    <a:srgbClr val="990055"/>
                  </a:solidFill>
                  <a:latin typeface="Liberation Mono"/>
                </a:rPr>
                <a:t>10</a:t>
              </a:r>
              <a:r>
                <a:rPr lang="en-US" dirty="0">
                  <a:latin typeface="Liberation Mono"/>
                  <a:cs typeface="Segoe UI" panose="020B0502040204020203" pitchFamily="34" charset="0"/>
                </a:rPr>
                <a:t>, </a:t>
              </a:r>
              <a:r>
                <a:rPr lang="en-US" dirty="0">
                  <a:solidFill>
                    <a:srgbClr val="990055"/>
                  </a:solidFill>
                  <a:latin typeface="Liberation Mono"/>
                </a:rPr>
                <a:t>12</a:t>
              </a:r>
              <a:r>
                <a:rPr lang="en-US" dirty="0">
                  <a:latin typeface="Liberation Mono"/>
                  <a:cs typeface="Segoe UI" panose="020B0502040204020203" pitchFamily="34" charset="0"/>
                </a:rPr>
                <a:t>, </a:t>
              </a:r>
              <a:r>
                <a:rPr lang="en-US" dirty="0">
                  <a:solidFill>
                    <a:srgbClr val="990055"/>
                  </a:solidFill>
                  <a:latin typeface="Liberation Mono"/>
                </a:rPr>
                <a:t>14</a:t>
              </a:r>
              <a:r>
                <a:rPr lang="en-US" dirty="0">
                  <a:latin typeface="Liberation Mono"/>
                  <a:cs typeface="Segoe UI" panose="020B0502040204020203" pitchFamily="34" charset="0"/>
                </a:rPr>
                <a:t>, </a:t>
              </a:r>
              <a:r>
                <a:rPr lang="en-US" dirty="0">
                  <a:solidFill>
                    <a:srgbClr val="990055"/>
                  </a:solidFill>
                  <a:latin typeface="Liberation Mono"/>
                </a:rPr>
                <a:t>16</a:t>
              </a:r>
              <a:r>
                <a:rPr lang="en-IN" dirty="0">
                  <a:solidFill>
                    <a:schemeClr val="bg1">
                      <a:lumMod val="50000"/>
                    </a:schemeClr>
                  </a:solidFill>
                  <a:latin typeface="Liberation Mono"/>
                </a:rPr>
                <a:t>)</a:t>
              </a:r>
              <a:r>
                <a:rPr lang="en-IN" dirty="0">
                  <a:latin typeface="Liberation Mono"/>
                </a:rPr>
                <a:t>,</a:t>
              </a:r>
            </a:p>
            <a:p>
              <a:r>
                <a:rPr lang="en-IN" dirty="0">
                  <a:latin typeface="Liberation Mono"/>
                </a:rPr>
                <a:t>           </a:t>
              </a:r>
              <a:r>
                <a:rPr lang="en-IN" dirty="0">
                  <a:solidFill>
                    <a:srgbClr val="0077AA"/>
                  </a:solidFill>
                  <a:latin typeface="Liberation Mono"/>
                </a:rPr>
                <a:t>PARTITION</a:t>
              </a:r>
              <a:r>
                <a:rPr lang="en-IN" dirty="0">
                  <a:latin typeface="Liberation Mono"/>
                </a:rPr>
                <a:t> </a:t>
              </a:r>
              <a:r>
                <a:rPr lang="en-IN" dirty="0">
                  <a:solidFill>
                    <a:schemeClr val="accent4">
                      <a:lumMod val="50000"/>
                    </a:schemeClr>
                  </a:solidFill>
                  <a:latin typeface="Liberation Mono"/>
                </a:rPr>
                <a:t>p3</a:t>
              </a:r>
              <a:r>
                <a:rPr lang="en-IN" dirty="0">
                  <a:latin typeface="Liberation Mono"/>
                </a:rPr>
                <a:t> </a:t>
              </a:r>
              <a:r>
                <a:rPr lang="en-IN" dirty="0">
                  <a:solidFill>
                    <a:srgbClr val="0077AA"/>
                  </a:solidFill>
                  <a:latin typeface="Liberation Mono"/>
                </a:rPr>
                <a:t>VALUES IN</a:t>
              </a:r>
              <a:r>
                <a:rPr lang="en-IN" dirty="0">
                  <a:solidFill>
                    <a:schemeClr val="bg1">
                      <a:lumMod val="50000"/>
                    </a:schemeClr>
                  </a:solidFill>
                  <a:latin typeface="Liberation Mono"/>
                </a:rPr>
                <a:t>(</a:t>
              </a:r>
              <a:r>
                <a:rPr lang="en-US" dirty="0">
                  <a:solidFill>
                    <a:srgbClr val="990055"/>
                  </a:solidFill>
                  <a:latin typeface="Liberation Mono"/>
                </a:rPr>
                <a:t>11</a:t>
              </a:r>
              <a:r>
                <a:rPr lang="en-US" dirty="0">
                  <a:latin typeface="Liberation Mono"/>
                  <a:cs typeface="Segoe UI" panose="020B0502040204020203" pitchFamily="34" charset="0"/>
                </a:rPr>
                <a:t>, </a:t>
              </a:r>
              <a:r>
                <a:rPr lang="en-US" dirty="0">
                  <a:solidFill>
                    <a:srgbClr val="990055"/>
                  </a:solidFill>
                  <a:latin typeface="Liberation Mono"/>
                </a:rPr>
                <a:t>13</a:t>
              </a:r>
              <a:r>
                <a:rPr lang="en-US" dirty="0">
                  <a:latin typeface="Liberation Mono"/>
                  <a:cs typeface="Segoe UI" panose="020B0502040204020203" pitchFamily="34" charset="0"/>
                </a:rPr>
                <a:t>, </a:t>
              </a:r>
              <a:r>
                <a:rPr lang="en-US" dirty="0">
                  <a:solidFill>
                    <a:srgbClr val="990055"/>
                  </a:solidFill>
                  <a:latin typeface="Liberation Mono"/>
                </a:rPr>
                <a:t>15</a:t>
              </a:r>
              <a:r>
                <a:rPr lang="en-US" dirty="0">
                  <a:latin typeface="Liberation Mono"/>
                  <a:cs typeface="Segoe UI" panose="020B0502040204020203" pitchFamily="34" charset="0"/>
                </a:rPr>
                <a:t>, </a:t>
              </a:r>
              <a:r>
                <a:rPr lang="en-US" dirty="0">
                  <a:solidFill>
                    <a:srgbClr val="990055"/>
                  </a:solidFill>
                  <a:latin typeface="Liberation Mono"/>
                </a:rPr>
                <a:t>17</a:t>
              </a:r>
              <a:r>
                <a:rPr lang="en-IN" dirty="0">
                  <a:solidFill>
                    <a:schemeClr val="bg1">
                      <a:lumMod val="50000"/>
                    </a:schemeClr>
                  </a:solidFill>
                  <a:latin typeface="Liberation Mono"/>
                </a:rPr>
                <a:t>)</a:t>
              </a:r>
            </a:p>
            <a:p>
              <a:r>
                <a:rPr lang="en-IN" dirty="0">
                  <a:latin typeface="Liberation Mono"/>
                </a:rPr>
                <a:t>       </a:t>
              </a:r>
              <a:r>
                <a:rPr lang="en-IN" dirty="0">
                  <a:solidFill>
                    <a:schemeClr val="bg1">
                      <a:lumMod val="50000"/>
                    </a:schemeClr>
                  </a:solidFill>
                  <a:latin typeface="Liberation Mono"/>
                </a:rPr>
                <a:t>)</a:t>
              </a:r>
              <a:r>
                <a:rPr lang="en-IN" dirty="0">
                  <a:latin typeface="Liberation Mono"/>
                </a:rPr>
                <a:t>;</a:t>
              </a:r>
            </a:p>
          </p:txBody>
        </p:sp>
        <p:sp>
          <p:nvSpPr>
            <p:cNvPr id="14" name="TextBox 13">
              <a:extLst>
                <a:ext uri="{FF2B5EF4-FFF2-40B4-BE49-F238E27FC236}">
                  <a16:creationId xmlns:a16="http://schemas.microsoft.com/office/drawing/2014/main" id="{ED324714-7BE6-49E7-83DD-6886F9EFD84B}"/>
                </a:ext>
              </a:extLst>
            </p:cNvPr>
            <p:cNvSpPr txBox="1"/>
            <p:nvPr/>
          </p:nvSpPr>
          <p:spPr>
            <a:xfrm>
              <a:off x="6672064" y="2449919"/>
              <a:ext cx="3312368" cy="430887"/>
            </a:xfrm>
            <a:prstGeom prst="rect">
              <a:avLst/>
            </a:prstGeom>
            <a:noFill/>
          </p:spPr>
          <p:txBody>
            <a:bodyPr wrap="square">
              <a:spAutoFit/>
            </a:bodyPr>
            <a:lstStyle/>
            <a:p>
              <a:pPr algn="just"/>
              <a:r>
                <a:rPr lang="en-US" sz="2200" b="0" i="0" dirty="0">
                  <a:solidFill>
                    <a:srgbClr val="C00000"/>
                  </a:solidFill>
                  <a:effectLst/>
                  <a:latin typeface="Inter-Regular"/>
                </a:rPr>
                <a:t>LIST Partitioning</a:t>
              </a:r>
            </a:p>
          </p:txBody>
        </p:sp>
      </p:grpSp>
      <p:graphicFrame>
        <p:nvGraphicFramePr>
          <p:cNvPr id="15" name="Table 15">
            <a:extLst>
              <a:ext uri="{FF2B5EF4-FFF2-40B4-BE49-F238E27FC236}">
                <a16:creationId xmlns:a16="http://schemas.microsoft.com/office/drawing/2014/main" id="{E7F0FF96-B40D-4A44-A732-C23EA177D4E2}"/>
              </a:ext>
            </a:extLst>
          </p:cNvPr>
          <p:cNvGraphicFramePr>
            <a:graphicFrameLocks noGrp="1"/>
          </p:cNvGraphicFramePr>
          <p:nvPr/>
        </p:nvGraphicFramePr>
        <p:xfrm>
          <a:off x="7176120" y="408156"/>
          <a:ext cx="4416514" cy="1854200"/>
        </p:xfrm>
        <a:graphic>
          <a:graphicData uri="http://schemas.openxmlformats.org/drawingml/2006/table">
            <a:tbl>
              <a:tblPr firstRow="1" bandRow="1">
                <a:tableStyleId>{5940675A-B579-460E-94D1-54222C63F5DA}</a:tableStyleId>
              </a:tblPr>
              <a:tblGrid>
                <a:gridCol w="2040250">
                  <a:extLst>
                    <a:ext uri="{9D8B030D-6E8A-4147-A177-3AD203B41FA5}">
                      <a16:colId xmlns:a16="http://schemas.microsoft.com/office/drawing/2014/main" val="3149757144"/>
                    </a:ext>
                  </a:extLst>
                </a:gridCol>
                <a:gridCol w="2376264">
                  <a:extLst>
                    <a:ext uri="{9D8B030D-6E8A-4147-A177-3AD203B41FA5}">
                      <a16:colId xmlns:a16="http://schemas.microsoft.com/office/drawing/2014/main" val="1706414821"/>
                    </a:ext>
                  </a:extLst>
                </a:gridCol>
              </a:tblGrid>
              <a:tr h="370840">
                <a:tc>
                  <a:txBody>
                    <a:bodyPr/>
                    <a:lstStyle/>
                    <a:p>
                      <a:pPr algn="ctr"/>
                      <a:r>
                        <a:rPr lang="en-US" sz="1600" b="1" dirty="0">
                          <a:latin typeface="Segoe UI" panose="020B0502040204020203" pitchFamily="34" charset="0"/>
                          <a:cs typeface="Segoe UI" panose="020B0502040204020203" pitchFamily="34" charset="0"/>
                        </a:rPr>
                        <a:t>Warehouse</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tc>
                  <a:txBody>
                    <a:bodyPr/>
                    <a:lstStyle/>
                    <a:p>
                      <a:pPr algn="ctr"/>
                      <a:r>
                        <a:rPr lang="en-US" sz="1600" b="1" dirty="0">
                          <a:latin typeface="Segoe UI" panose="020B0502040204020203" pitchFamily="34" charset="0"/>
                          <a:cs typeface="Segoe UI" panose="020B0502040204020203" pitchFamily="34" charset="0"/>
                        </a:rPr>
                        <a:t>storeID</a:t>
                      </a:r>
                      <a:endParaRPr lang="en-IN" sz="1600" b="1" dirty="0">
                        <a:latin typeface="Segoe UI" panose="020B0502040204020203" pitchFamily="34" charset="0"/>
                        <a:cs typeface="Segoe UI" panose="020B0502040204020203" pitchFamily="34" charset="0"/>
                      </a:endParaRPr>
                    </a:p>
                  </a:txBody>
                  <a:tcPr>
                    <a:solidFill>
                      <a:schemeClr val="accent4">
                        <a:lumMod val="60000"/>
                        <a:lumOff val="40000"/>
                      </a:schemeClr>
                    </a:solidFill>
                  </a:tcPr>
                </a:tc>
                <a:extLst>
                  <a:ext uri="{0D108BD9-81ED-4DB2-BD59-A6C34878D82A}">
                    <a16:rowId xmlns:a16="http://schemas.microsoft.com/office/drawing/2014/main" val="144985821"/>
                  </a:ext>
                </a:extLst>
              </a:tr>
              <a:tr h="370840">
                <a:tc>
                  <a:txBody>
                    <a:bodyPr/>
                    <a:lstStyle/>
                    <a:p>
                      <a:r>
                        <a:rPr lang="en-IN" sz="1600" dirty="0">
                          <a:latin typeface="Segoe UI" panose="020B0502040204020203" pitchFamily="34" charset="0"/>
                          <a:cs typeface="Segoe UI" panose="020B0502040204020203" pitchFamily="34" charset="0"/>
                        </a:rPr>
                        <a:t>AC Warehouse</a:t>
                      </a:r>
                    </a:p>
                  </a:txBody>
                  <a:tcPr/>
                </a:tc>
                <a:tc>
                  <a:txBody>
                    <a:bodyPr/>
                    <a:lstStyle/>
                    <a:p>
                      <a:r>
                        <a:rPr lang="en-US" sz="1600" dirty="0">
                          <a:latin typeface="Segoe UI" panose="020B0502040204020203" pitchFamily="34" charset="0"/>
                          <a:cs typeface="Segoe UI" panose="020B0502040204020203" pitchFamily="34" charset="0"/>
                        </a:rPr>
                        <a:t>1, 3, 5, 7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594595867"/>
                  </a:ext>
                </a:extLst>
              </a:tr>
              <a:tr h="370840">
                <a:tc>
                  <a:txBody>
                    <a:bodyPr/>
                    <a:lstStyle/>
                    <a:p>
                      <a:r>
                        <a:rPr lang="en-IN" sz="1600" dirty="0">
                          <a:latin typeface="Segoe UI" panose="020B0502040204020203" pitchFamily="34" charset="0"/>
                          <a:cs typeface="Segoe UI" panose="020B0502040204020203" pitchFamily="34" charset="0"/>
                        </a:rPr>
                        <a:t>National</a:t>
                      </a:r>
                    </a:p>
                  </a:txBody>
                  <a:tcPr/>
                </a:tc>
                <a:tc>
                  <a:txBody>
                    <a:bodyPr/>
                    <a:lstStyle/>
                    <a:p>
                      <a:r>
                        <a:rPr lang="en-US" sz="1600" dirty="0">
                          <a:latin typeface="Segoe UI" panose="020B0502040204020203" pitchFamily="34" charset="0"/>
                          <a:cs typeface="Segoe UI" panose="020B0502040204020203" pitchFamily="34" charset="0"/>
                        </a:rPr>
                        <a:t>2, 4, 6, 8</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1785209384"/>
                  </a:ext>
                </a:extLst>
              </a:tr>
              <a:tr h="370840">
                <a:tc>
                  <a:txBody>
                    <a:bodyPr/>
                    <a:lstStyle/>
                    <a:p>
                      <a:r>
                        <a:rPr lang="en-IN" sz="1600" dirty="0">
                          <a:latin typeface="Segoe UI" panose="020B0502040204020203" pitchFamily="34" charset="0"/>
                          <a:cs typeface="Segoe UI" panose="020B0502040204020203" pitchFamily="34" charset="0"/>
                        </a:rPr>
                        <a:t>Global</a:t>
                      </a:r>
                    </a:p>
                  </a:txBody>
                  <a:tcPr/>
                </a:tc>
                <a:tc>
                  <a:txBody>
                    <a:bodyPr/>
                    <a:lstStyle/>
                    <a:p>
                      <a:r>
                        <a:rPr lang="en-US" sz="1600" dirty="0">
                          <a:latin typeface="Segoe UI" panose="020B0502040204020203" pitchFamily="34" charset="0"/>
                          <a:cs typeface="Segoe UI" panose="020B0502040204020203" pitchFamily="34" charset="0"/>
                        </a:rPr>
                        <a:t>10, 12, 14, 16</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3373456418"/>
                  </a:ext>
                </a:extLst>
              </a:tr>
              <a:tr h="370840">
                <a:tc>
                  <a:txBody>
                    <a:bodyPr/>
                    <a:lstStyle/>
                    <a:p>
                      <a:r>
                        <a:rPr lang="en-IN" sz="1600" dirty="0">
                          <a:latin typeface="Segoe UI" panose="020B0502040204020203" pitchFamily="34" charset="0"/>
                          <a:cs typeface="Segoe UI" panose="020B0502040204020203" pitchFamily="34" charset="0"/>
                        </a:rPr>
                        <a:t>Migrant System</a:t>
                      </a:r>
                    </a:p>
                  </a:txBody>
                  <a:tcPr/>
                </a:tc>
                <a:tc>
                  <a:txBody>
                    <a:bodyPr/>
                    <a:lstStyle/>
                    <a:p>
                      <a:r>
                        <a:rPr lang="en-US" sz="1600" dirty="0">
                          <a:latin typeface="Segoe UI" panose="020B0502040204020203" pitchFamily="34" charset="0"/>
                          <a:cs typeface="Segoe UI" panose="020B0502040204020203" pitchFamily="34" charset="0"/>
                        </a:rPr>
                        <a:t>11, 13, 15, 17</a:t>
                      </a:r>
                      <a:endParaRPr lang="en-IN" sz="1600" dirty="0">
                        <a:latin typeface="Segoe UI" panose="020B0502040204020203" pitchFamily="34" charset="0"/>
                        <a:cs typeface="Segoe UI" panose="020B0502040204020203" pitchFamily="34" charset="0"/>
                      </a:endParaRPr>
                    </a:p>
                  </a:txBody>
                  <a:tcPr/>
                </a:tc>
                <a:extLst>
                  <a:ext uri="{0D108BD9-81ED-4DB2-BD59-A6C34878D82A}">
                    <a16:rowId xmlns:a16="http://schemas.microsoft.com/office/drawing/2014/main" val="889783200"/>
                  </a:ext>
                </a:extLst>
              </a:tr>
            </a:tbl>
          </a:graphicData>
        </a:graphic>
      </p:graphicFrame>
      <p:sp>
        <p:nvSpPr>
          <p:cNvPr id="17" name="TextBox 16">
            <a:extLst>
              <a:ext uri="{FF2B5EF4-FFF2-40B4-BE49-F238E27FC236}">
                <a16:creationId xmlns:a16="http://schemas.microsoft.com/office/drawing/2014/main" id="{9715DA39-DED8-415F-95B4-15DB9E15D812}"/>
              </a:ext>
            </a:extLst>
          </p:cNvPr>
          <p:cNvSpPr txBox="1"/>
          <p:nvPr/>
        </p:nvSpPr>
        <p:spPr>
          <a:xfrm>
            <a:off x="191344" y="4293096"/>
            <a:ext cx="6984776" cy="224676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INSERT INTO </a:t>
            </a:r>
            <a:r>
              <a:rPr lang="en-US" dirty="0">
                <a:latin typeface="Liberation Mono"/>
              </a:rPr>
              <a:t>employee</a:t>
            </a:r>
            <a:r>
              <a:rPr lang="en-US" dirty="0">
                <a:solidFill>
                  <a:srgbClr val="0077AA"/>
                </a:solidFill>
                <a:latin typeface="Liberation Mono"/>
              </a:rPr>
              <a:t> 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solidFill>
                  <a:srgbClr val="0077AA"/>
                </a:solidFill>
                <a:latin typeface="Liberation Mono"/>
              </a:rPr>
              <a:t> VALUES</a:t>
            </a:r>
            <a:r>
              <a:rPr lang="en-US" dirty="0">
                <a:solidFill>
                  <a:schemeClr val="bg1">
                    <a:lumMod val="50000"/>
                  </a:schemeClr>
                </a:solidFill>
                <a:latin typeface="Liberation Mono"/>
              </a:rPr>
              <a:t>(</a:t>
            </a:r>
            <a:r>
              <a:rPr lang="en-US" dirty="0">
                <a:solidFill>
                  <a:srgbClr val="990055"/>
                </a:solidFill>
                <a:latin typeface="Liberation Mono"/>
              </a:rPr>
              <a:t>1</a:t>
            </a:r>
            <a:r>
              <a:rPr lang="en-US" dirty="0">
                <a:latin typeface="Liberation Mono"/>
              </a:rPr>
              <a:t>,</a:t>
            </a:r>
            <a:r>
              <a:rPr lang="en-IN" dirty="0">
                <a:solidFill>
                  <a:srgbClr val="669900"/>
                </a:solidFill>
                <a:latin typeface="Liberation Mono"/>
              </a:rPr>
              <a:t> 'saleel'</a:t>
            </a:r>
            <a:r>
              <a:rPr lang="en-US" dirty="0">
                <a:latin typeface="Liberation Mono"/>
              </a:rPr>
              <a:t>, </a:t>
            </a:r>
            <a:r>
              <a:rPr lang="en-US" dirty="0">
                <a:solidFill>
                  <a:srgbClr val="990055"/>
                </a:solidFill>
                <a:latin typeface="Liberation Mono"/>
              </a:rPr>
              <a:t>1500</a:t>
            </a:r>
            <a:r>
              <a:rPr lang="en-US" dirty="0">
                <a:solidFill>
                  <a:schemeClr val="bg1">
                    <a:lumMod val="50000"/>
                  </a:schemeClr>
                </a:solidFill>
                <a:latin typeface="Liberation Mono"/>
              </a:rPr>
              <a:t>)</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employee </a:t>
            </a:r>
            <a:r>
              <a:rPr lang="en-IN" dirty="0">
                <a:solidFill>
                  <a:srgbClr val="0077AA"/>
                </a:solidFill>
                <a:latin typeface="Liberation Mono"/>
              </a:rPr>
              <a:t>PARTITION</a:t>
            </a:r>
            <a:r>
              <a:rPr lang="en-IN" dirty="0">
                <a:solidFill>
                  <a:schemeClr val="bg1">
                    <a:lumMod val="50000"/>
                  </a:schemeClr>
                </a:solidFill>
                <a:latin typeface="Liberation Mono"/>
              </a:rPr>
              <a:t>(</a:t>
            </a:r>
            <a:r>
              <a:rPr lang="en-IN" dirty="0">
                <a:solidFill>
                  <a:schemeClr val="accent4">
                    <a:lumMod val="50000"/>
                  </a:schemeClr>
                </a:solidFill>
                <a:latin typeface="Liberation Mono"/>
              </a:rPr>
              <a:t>p0</a:t>
            </a:r>
            <a:r>
              <a:rPr lang="en-IN" dirty="0">
                <a:solidFill>
                  <a:schemeClr val="bg1">
                    <a:lumMod val="50000"/>
                  </a:schemeClr>
                </a:solidFill>
                <a:latin typeface="Liberation Mono"/>
              </a:rPr>
              <a: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1500</a:t>
            </a:r>
            <a:r>
              <a:rPr lang="en-US" dirty="0">
                <a:latin typeface="Liberation Mono"/>
              </a:rPr>
              <a:t>;</a:t>
            </a:r>
            <a:endParaRPr lang="en-IN" dirty="0">
              <a:solidFill>
                <a:srgbClr val="990055"/>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UPDATE</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US"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 set salary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3000</a:t>
            </a:r>
            <a:r>
              <a:rPr lang="en-US" dirty="0">
                <a:latin typeface="Liberation Mono"/>
              </a:rPr>
              <a:t> </a:t>
            </a:r>
            <a:r>
              <a:rPr lang="en-US" dirty="0">
                <a:solidFill>
                  <a:srgbClr val="0077AA"/>
                </a:solidFill>
                <a:latin typeface="Liberation Mono"/>
              </a:rPr>
              <a:t>WHERE</a:t>
            </a:r>
            <a:r>
              <a:rPr lang="en-US" dirty="0">
                <a:latin typeface="Liberation Mono"/>
              </a:rPr>
              <a:t> empno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C00000"/>
                </a:solidFill>
                <a:latin typeface="Liberation Mono"/>
              </a:rPr>
              <a:t>// Invalid statement</a:t>
            </a:r>
            <a:endParaRPr lang="en-IN" dirty="0">
              <a:solidFill>
                <a:srgbClr val="C00000"/>
              </a:solidFill>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DELETE</a:t>
            </a:r>
            <a:r>
              <a:rPr lang="en-US" dirty="0">
                <a:latin typeface="Liberation Mono"/>
              </a:rPr>
              <a:t> </a:t>
            </a:r>
            <a:r>
              <a:rPr lang="en-US" dirty="0">
                <a:solidFill>
                  <a:srgbClr val="0077AA"/>
                </a:solidFill>
                <a:latin typeface="Liberation Mono"/>
              </a:rPr>
              <a:t>FROM</a:t>
            </a:r>
            <a:r>
              <a:rPr lang="en-US" dirty="0">
                <a:latin typeface="Liberation Mono"/>
              </a:rPr>
              <a:t> employee </a:t>
            </a:r>
            <a:r>
              <a:rPr lang="en-US" dirty="0">
                <a:solidFill>
                  <a:srgbClr val="0077AA"/>
                </a:solidFill>
                <a:latin typeface="Liberation Mono"/>
              </a:rPr>
              <a:t>PARTITION</a:t>
            </a:r>
            <a:r>
              <a:rPr lang="en-US" dirty="0">
                <a:solidFill>
                  <a:schemeClr val="bg1">
                    <a:lumMod val="50000"/>
                  </a:schemeClr>
                </a:solidFill>
                <a:latin typeface="Liberation Mono"/>
              </a:rPr>
              <a:t>(</a:t>
            </a:r>
            <a:r>
              <a:rPr lang="en-IN" dirty="0">
                <a:solidFill>
                  <a:schemeClr val="accent4">
                    <a:lumMod val="50000"/>
                  </a:schemeClr>
                </a:solidFill>
                <a:latin typeface="Liberation Mono"/>
              </a:rPr>
              <a:t>p0</a:t>
            </a:r>
            <a:r>
              <a:rPr lang="en-US" dirty="0">
                <a:solidFill>
                  <a:schemeClr val="bg1">
                    <a:lumMod val="50000"/>
                  </a:schemeClr>
                </a:solidFill>
                <a:latin typeface="Liberation Mono"/>
              </a:rPr>
              <a:t>)</a:t>
            </a:r>
            <a:r>
              <a:rPr lang="en-US" dirty="0">
                <a:latin typeface="Liberation Mono"/>
              </a:rPr>
              <a:t>;</a:t>
            </a:r>
          </a:p>
        </p:txBody>
      </p:sp>
    </p:spTree>
    <p:extLst>
      <p:ext uri="{BB962C8B-B14F-4D97-AF65-F5344CB8AC3E}">
        <p14:creationId xmlns:p14="http://schemas.microsoft.com/office/powerpoint/2010/main" val="146147455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49395</TotalTime>
  <Words>9152</Words>
  <Application>Microsoft Office PowerPoint</Application>
  <PresentationFormat>Widescreen</PresentationFormat>
  <Paragraphs>1052</Paragraphs>
  <Slides>73</Slides>
  <Notes>10</Notes>
  <HiddenSlides>0</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73</vt:i4>
      </vt:variant>
    </vt:vector>
  </HeadingPairs>
  <TitlesOfParts>
    <vt:vector size="94" baseType="lpstr">
      <vt:lpstr>SimSun</vt:lpstr>
      <vt:lpstr>Arial</vt:lpstr>
      <vt:lpstr>Bookman Old Style</vt:lpstr>
      <vt:lpstr>Calibri</vt:lpstr>
      <vt:lpstr>erdana</vt:lpstr>
      <vt:lpstr>Gill Sans MT</vt:lpstr>
      <vt:lpstr>inherit</vt:lpstr>
      <vt:lpstr>Inter-Regular</vt:lpstr>
      <vt:lpstr>Liberation Mono</vt:lpstr>
      <vt:lpstr>Open Sans</vt:lpstr>
      <vt:lpstr>Open Sans Light</vt:lpstr>
      <vt:lpstr>Palatino Linotype</vt:lpstr>
      <vt:lpstr>Roboto</vt:lpstr>
      <vt:lpstr>Segoe Print</vt:lpstr>
      <vt:lpstr>Segoe UI</vt:lpstr>
      <vt:lpstr>Segoe UI Light</vt:lpstr>
      <vt:lpstr>Segoe UI Semilight</vt:lpstr>
      <vt:lpstr>Source Code Pro</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11071</cp:revision>
  <dcterms:created xsi:type="dcterms:W3CDTF">2015-10-09T06:09:34Z</dcterms:created>
  <dcterms:modified xsi:type="dcterms:W3CDTF">2023-08-28T04:52:14Z</dcterms:modified>
</cp:coreProperties>
</file>