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4"/>
  </p:notesMasterIdLst>
  <p:sldIdLst>
    <p:sldId id="256" r:id="rId2"/>
    <p:sldId id="1418" r:id="rId3"/>
    <p:sldId id="1390" r:id="rId4"/>
    <p:sldId id="258" r:id="rId5"/>
    <p:sldId id="259" r:id="rId6"/>
    <p:sldId id="260" r:id="rId7"/>
    <p:sldId id="1419" r:id="rId8"/>
    <p:sldId id="1420" r:id="rId9"/>
    <p:sldId id="1421" r:id="rId10"/>
    <p:sldId id="261" r:id="rId11"/>
    <p:sldId id="262" r:id="rId12"/>
    <p:sldId id="263" r:id="rId13"/>
    <p:sldId id="264" r:id="rId14"/>
    <p:sldId id="265" r:id="rId15"/>
    <p:sldId id="266" r:id="rId16"/>
    <p:sldId id="1391" r:id="rId17"/>
    <p:sldId id="268" r:id="rId18"/>
    <p:sldId id="269" r:id="rId19"/>
    <p:sldId id="270" r:id="rId20"/>
    <p:sldId id="1392" r:id="rId21"/>
    <p:sldId id="1393" r:id="rId22"/>
    <p:sldId id="1394" r:id="rId23"/>
    <p:sldId id="274" r:id="rId24"/>
    <p:sldId id="275" r:id="rId25"/>
    <p:sldId id="276" r:id="rId26"/>
    <p:sldId id="277" r:id="rId27"/>
    <p:sldId id="278" r:id="rId28"/>
    <p:sldId id="279" r:id="rId29"/>
    <p:sldId id="280" r:id="rId30"/>
    <p:sldId id="281" r:id="rId31"/>
    <p:sldId id="282" r:id="rId32"/>
    <p:sldId id="283" r:id="rId33"/>
    <p:sldId id="284" r:id="rId34"/>
    <p:sldId id="1395" r:id="rId35"/>
    <p:sldId id="1396" r:id="rId36"/>
    <p:sldId id="287" r:id="rId37"/>
    <p:sldId id="288" r:id="rId38"/>
    <p:sldId id="289" r:id="rId39"/>
    <p:sldId id="1397" r:id="rId40"/>
    <p:sldId id="1398" r:id="rId41"/>
    <p:sldId id="292" r:id="rId42"/>
    <p:sldId id="293" r:id="rId43"/>
    <p:sldId id="294" r:id="rId44"/>
    <p:sldId id="295" r:id="rId45"/>
    <p:sldId id="296" r:id="rId46"/>
    <p:sldId id="297" r:id="rId47"/>
    <p:sldId id="298" r:id="rId48"/>
    <p:sldId id="299" r:id="rId49"/>
    <p:sldId id="300" r:id="rId50"/>
    <p:sldId id="301" r:id="rId51"/>
    <p:sldId id="1399" r:id="rId52"/>
    <p:sldId id="303" r:id="rId53"/>
    <p:sldId id="304" r:id="rId54"/>
    <p:sldId id="1400" r:id="rId55"/>
    <p:sldId id="1401" r:id="rId56"/>
    <p:sldId id="307" r:id="rId57"/>
    <p:sldId id="1402" r:id="rId58"/>
    <p:sldId id="309" r:id="rId59"/>
    <p:sldId id="310" r:id="rId60"/>
    <p:sldId id="311" r:id="rId61"/>
    <p:sldId id="312" r:id="rId62"/>
    <p:sldId id="1403" r:id="rId63"/>
    <p:sldId id="1404" r:id="rId64"/>
    <p:sldId id="1405" r:id="rId65"/>
    <p:sldId id="316" r:id="rId66"/>
    <p:sldId id="317" r:id="rId67"/>
    <p:sldId id="1406" r:id="rId68"/>
    <p:sldId id="1407" r:id="rId69"/>
    <p:sldId id="320" r:id="rId70"/>
    <p:sldId id="1408" r:id="rId71"/>
    <p:sldId id="322" r:id="rId72"/>
    <p:sldId id="323" r:id="rId73"/>
    <p:sldId id="324" r:id="rId74"/>
    <p:sldId id="325" r:id="rId75"/>
    <p:sldId id="1409" r:id="rId76"/>
    <p:sldId id="327" r:id="rId77"/>
    <p:sldId id="1410" r:id="rId78"/>
    <p:sldId id="329" r:id="rId79"/>
    <p:sldId id="1411" r:id="rId80"/>
    <p:sldId id="1412" r:id="rId81"/>
    <p:sldId id="332" r:id="rId82"/>
    <p:sldId id="333" r:id="rId83"/>
    <p:sldId id="334" r:id="rId84"/>
    <p:sldId id="335" r:id="rId85"/>
    <p:sldId id="1413" r:id="rId86"/>
    <p:sldId id="1414" r:id="rId87"/>
    <p:sldId id="338" r:id="rId88"/>
    <p:sldId id="339" r:id="rId89"/>
    <p:sldId id="340" r:id="rId90"/>
    <p:sldId id="341" r:id="rId91"/>
    <p:sldId id="1415" r:id="rId92"/>
    <p:sldId id="343" r:id="rId93"/>
    <p:sldId id="344" r:id="rId94"/>
    <p:sldId id="345" r:id="rId95"/>
    <p:sldId id="346" r:id="rId96"/>
    <p:sldId id="347" r:id="rId97"/>
    <p:sldId id="348" r:id="rId98"/>
    <p:sldId id="349" r:id="rId99"/>
    <p:sldId id="350" r:id="rId100"/>
    <p:sldId id="351" r:id="rId101"/>
    <p:sldId id="1416" r:id="rId102"/>
    <p:sldId id="353"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3122"/>
    <a:srgbClr val="39AE0A"/>
    <a:srgbClr val="2B8208"/>
    <a:srgbClr val="1A4F05"/>
    <a:srgbClr val="329909"/>
    <a:srgbClr val="FD8603"/>
    <a:srgbClr val="840FF9"/>
    <a:srgbClr val="7E007E"/>
    <a:srgbClr val="164404"/>
    <a:srgbClr val="CAA4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0" d="100"/>
          <a:sy n="70" d="100"/>
        </p:scale>
        <p:origin x="636"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dirty="0">
                <a:solidFill>
                  <a:srgbClr val="00FF87"/>
                </a:solidFill>
                <a:latin typeface="SimSun"/>
                <a:ea typeface="SimSun"/>
              </a:rPr>
              <a:t>Cassandra</a:t>
            </a:r>
            <a:endParaRPr lang="en-IN" sz="8000" b="0" strike="noStrike" spc="-1" dirty="0">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dirty="0">
                <a:solidFill>
                  <a:srgbClr val="000000"/>
                </a:solidFill>
                <a:latin typeface="Arial"/>
                <a:ea typeface="DejaVu Sans"/>
              </a:rPr>
              <a:t>NoSQL db</a:t>
            </a:r>
            <a:endParaRPr lang="en-IN" sz="2200" b="0" strike="noStrike" spc="-1" dirty="0">
              <a:latin typeface="Arial"/>
            </a:endParaRPr>
          </a:p>
        </p:txBody>
      </p:sp>
      <p:pic>
        <p:nvPicPr>
          <p:cNvPr id="1026" name="Picture 2">
            <a:extLst>
              <a:ext uri="{FF2B5EF4-FFF2-40B4-BE49-F238E27FC236}">
                <a16:creationId xmlns:a16="http://schemas.microsoft.com/office/drawing/2014/main" id="{C51558CD-1F8C-437E-B4C5-D33EA37221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080" y="3023993"/>
            <a:ext cx="3768295" cy="2530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rgbClr val="00B0F0"/>
                </a:solidFill>
                <a:latin typeface="Source Code Pro" panose="020B0509030403020204" pitchFamily="49" charset="0"/>
                <a:ea typeface="Source Code Pro" panose="020B0509030403020204" pitchFamily="49" charset="0"/>
              </a:rPr>
              <a:t>milliseconds|KEEPTTL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5400" i="1" spc="-1" dirty="0">
                <a:solidFill>
                  <a:srgbClr val="F7C120"/>
                </a:solidFill>
                <a:latin typeface="Century"/>
              </a:rPr>
              <a:t>what is cassandra</a:t>
            </a:r>
            <a:endParaRPr lang="en-IN" sz="5400" b="0" strike="noStrike" spc="-1" dirty="0">
              <a:latin typeface="Arial"/>
            </a:endParaRPr>
          </a:p>
        </p:txBody>
      </p:sp>
      <p:sp>
        <p:nvSpPr>
          <p:cNvPr id="97" name="CustomShape 2"/>
          <p:cNvSpPr/>
          <p:nvPr/>
        </p:nvSpPr>
        <p:spPr>
          <a:xfrm>
            <a:off x="522360" y="3531600"/>
            <a:ext cx="11124360"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pc="-1" dirty="0">
                <a:solidFill>
                  <a:srgbClr val="BB0643"/>
                </a:solidFill>
                <a:latin typeface="Segoe UI"/>
              </a:rPr>
              <a:t>Apache Cassandra is highly scalable, high performance, distributed NoSQL database. Cassandra is designed to handle huge amount of data across many commodity servers, providing high availability without a single point of failure.</a:t>
            </a:r>
            <a:endParaRPr lang="en-IN" spc="-1" dirty="0">
              <a:solidFill>
                <a:srgbClr val="BB0643"/>
              </a:solidFill>
              <a:latin typeface="Segoe UI"/>
            </a:endParaRPr>
          </a:p>
        </p:txBody>
      </p:sp>
    </p:spTree>
    <p:extLst>
      <p:ext uri="{BB962C8B-B14F-4D97-AF65-F5344CB8AC3E}">
        <p14:creationId xmlns:p14="http://schemas.microsoft.com/office/powerpoint/2010/main" val="316476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5400" i="1" spc="-1" dirty="0">
                <a:solidFill>
                  <a:srgbClr val="F7C120"/>
                </a:solidFill>
                <a:latin typeface="Century"/>
              </a:rPr>
              <a:t>cqlsh</a:t>
            </a:r>
          </a:p>
          <a:p>
            <a:pPr algn="ctr">
              <a:lnSpc>
                <a:spcPct val="100000"/>
              </a:lnSpc>
            </a:pPr>
            <a:endParaRPr lang="en-IN" sz="5400" b="0" strike="noStrike" spc="-1" dirty="0">
              <a:latin typeface="Arial"/>
            </a:endParaRPr>
          </a:p>
        </p:txBody>
      </p:sp>
      <p:sp>
        <p:nvSpPr>
          <p:cNvPr id="97" name="CustomShape 2"/>
          <p:cNvSpPr/>
          <p:nvPr/>
        </p:nvSpPr>
        <p:spPr>
          <a:xfrm>
            <a:off x="522360" y="3531600"/>
            <a:ext cx="111243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BB0643"/>
                </a:solidFill>
                <a:latin typeface="Segoe UI"/>
              </a:rPr>
              <a:t>Cassandra Query Language Shell (CQLSH) is basically a communication medium between Cassandra and the user.</a:t>
            </a:r>
            <a:endParaRPr lang="en-IN" spc="-1" dirty="0">
              <a:solidFill>
                <a:srgbClr val="BB0643"/>
              </a:solidFill>
              <a:latin typeface="Segoe U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--redis.conf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 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6915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keyspace</a:t>
            </a:r>
            <a:endParaRPr lang="en-IN" sz="5400" b="0" strike="noStrike" spc="-1" dirty="0">
              <a:latin typeface="Arial"/>
            </a:endParaRPr>
          </a:p>
        </p:txBody>
      </p:sp>
      <p:sp>
        <p:nvSpPr>
          <p:cNvPr id="110" name="CustomShape 2"/>
          <p:cNvSpPr/>
          <p:nvPr/>
        </p:nvSpPr>
        <p:spPr>
          <a:xfrm>
            <a:off x="522360" y="3531600"/>
            <a:ext cx="110523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BB0643"/>
                </a:solidFill>
                <a:latin typeface="Segoe UI"/>
                <a:ea typeface="DejaVu Sans"/>
              </a:rPr>
              <a:t>A</a:t>
            </a:r>
            <a:r>
              <a:rPr lang="en-US" spc="-1" dirty="0">
                <a:solidFill>
                  <a:srgbClr val="BB0643"/>
                </a:solidFill>
                <a:latin typeface="Segoe UI"/>
              </a:rPr>
              <a:t> keyspace is an outermost object that determines how data replicates on nodes. Keyspaces consist of core objects called column families (which are like tables in RDBMS)</a:t>
            </a:r>
            <a:endParaRPr lang="en-IN" spc="-1" dirty="0">
              <a:solidFill>
                <a:srgbClr val="BB0643"/>
              </a:solidFill>
              <a:latin typeface="Segoe U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2"/>
          <p:cNvSpPr/>
          <p:nvPr/>
        </p:nvSpPr>
        <p:spPr>
          <a:xfrm>
            <a:off x="246600" y="3288179"/>
            <a:ext cx="11687400"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create keyspace db1 with replication </a:t>
            </a:r>
            <a:r>
              <a:rPr lang="en-IN" spc="-1" dirty="0">
                <a:latin typeface="Consolas"/>
                <a:ea typeface="SimSun"/>
              </a:rPr>
              <a:t>= {</a:t>
            </a:r>
            <a:r>
              <a:rPr lang="en-US" spc="-1" dirty="0">
                <a:latin typeface="Consolas"/>
                <a:ea typeface="SimSun"/>
              </a:rPr>
              <a:t>'class' : '</a:t>
            </a:r>
            <a:r>
              <a:rPr lang="en-US" spc="-1" dirty="0" err="1">
                <a:latin typeface="Consolas"/>
                <a:ea typeface="SimSun"/>
              </a:rPr>
              <a:t>SimpleStrategy</a:t>
            </a:r>
            <a:r>
              <a:rPr lang="en-US" spc="-1" dirty="0">
                <a:latin typeface="Consolas"/>
                <a:ea typeface="SimSun"/>
              </a:rPr>
              <a:t>', '</a:t>
            </a:r>
            <a:r>
              <a:rPr lang="en-US" spc="-1" dirty="0" err="1">
                <a:latin typeface="Consolas"/>
                <a:ea typeface="SimSun"/>
              </a:rPr>
              <a:t>replication_factor</a:t>
            </a:r>
            <a:r>
              <a:rPr lang="en-US" spc="-1" dirty="0">
                <a:latin typeface="Consolas"/>
                <a:ea typeface="SimSun"/>
              </a:rPr>
              <a:t>' : 2</a:t>
            </a:r>
            <a:r>
              <a:rPr lang="en-IN" spc="-1" dirty="0">
                <a:latin typeface="Consolas"/>
                <a:ea typeface="SimSun"/>
              </a:rPr>
              <a:t> } </a:t>
            </a: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TODO</a:t>
            </a:r>
            <a:endParaRPr lang="en-IN" sz="1800" b="0" strike="noStrike" spc="-1" dirty="0">
              <a:latin typeface="Arial"/>
            </a:endParaRP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create keyspace</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98343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2B8208"/>
                </a:solidFill>
                <a:latin typeface="Source Code Pro" panose="020B0509030403020204" pitchFamily="49" charset="0"/>
                <a:ea typeface="Source Code Pro" panose="020B0509030403020204" pitchFamily="49" charset="0"/>
              </a:rPr>
              <a:t>CREATE  KEYSPACE [IF NOT EXISTS] keyspace_name </a:t>
            </a:r>
          </a:p>
          <a:p>
            <a:r>
              <a:rPr lang="en-US" spc="-1" dirty="0">
                <a:solidFill>
                  <a:srgbClr val="2B8208"/>
                </a:solidFill>
                <a:latin typeface="Source Code Pro" panose="020B0509030403020204" pitchFamily="49" charset="0"/>
                <a:ea typeface="Source Code Pro" panose="020B0509030403020204" pitchFamily="49" charset="0"/>
              </a:rPr>
              <a:t>   WITH REPLICATION = { </a:t>
            </a:r>
          </a:p>
          <a:p>
            <a:r>
              <a:rPr lang="en-US" spc="-1" dirty="0">
                <a:solidFill>
                  <a:srgbClr val="2B8208"/>
                </a:solidFill>
                <a:latin typeface="Source Code Pro" panose="020B0509030403020204" pitchFamily="49" charset="0"/>
                <a:ea typeface="Source Code Pro" panose="020B0509030403020204" pitchFamily="49" charset="0"/>
              </a:rPr>
              <a:t>      'class' : '</a:t>
            </a:r>
            <a:r>
              <a:rPr lang="en-US" spc="-1" dirty="0" err="1">
                <a:solidFill>
                  <a:srgbClr val="2B8208"/>
                </a:solidFill>
                <a:latin typeface="Source Code Pro" panose="020B0509030403020204" pitchFamily="49" charset="0"/>
                <a:ea typeface="Source Code Pro" panose="020B0509030403020204" pitchFamily="49" charset="0"/>
              </a:rPr>
              <a:t>SimpleStrategy</a:t>
            </a:r>
            <a:r>
              <a:rPr lang="en-US" spc="-1" dirty="0">
                <a:solidFill>
                  <a:srgbClr val="2B8208"/>
                </a:solidFill>
                <a:latin typeface="Source Code Pro" panose="020B0509030403020204" pitchFamily="49" charset="0"/>
                <a:ea typeface="Source Code Pro" panose="020B0509030403020204" pitchFamily="49" charset="0"/>
              </a:rPr>
              <a:t>', '</a:t>
            </a:r>
            <a:r>
              <a:rPr lang="en-US" spc="-1" dirty="0" err="1">
                <a:solidFill>
                  <a:srgbClr val="2B8208"/>
                </a:solidFill>
                <a:latin typeface="Source Code Pro" panose="020B0509030403020204" pitchFamily="49" charset="0"/>
                <a:ea typeface="Source Code Pro" panose="020B0509030403020204" pitchFamily="49" charset="0"/>
              </a:rPr>
              <a:t>replication_factor</a:t>
            </a:r>
            <a:r>
              <a:rPr lang="en-US" spc="-1" dirty="0">
                <a:solidFill>
                  <a:srgbClr val="2B8208"/>
                </a:solidFill>
                <a:latin typeface="Source Code Pro" panose="020B0509030403020204" pitchFamily="49" charset="0"/>
                <a:ea typeface="Source Code Pro" panose="020B0509030403020204" pitchFamily="49" charset="0"/>
              </a:rPr>
              <a:t>' : N }</a:t>
            </a:r>
            <a:endParaRPr lang="en-IN" spc="-1" dirty="0">
              <a:solidFill>
                <a:srgbClr val="2B8208"/>
              </a:solidFill>
              <a:latin typeface="Source Code Pro" panose="020B0509030403020204" pitchFamily="49" charset="0"/>
              <a:ea typeface="Source Code Pro" panose="020B0509030403020204" pitchFamily="49" charset="0"/>
            </a:endParaRPr>
          </a:p>
          <a:p>
            <a:endParaRPr lang="en-IN" sz="400" spc="-1" dirty="0">
              <a:solidFill>
                <a:srgbClr val="2B8208"/>
              </a:solidFill>
              <a:latin typeface="Source Code Pro" panose="020B0509030403020204" pitchFamily="49" charset="0"/>
              <a:ea typeface="Source Code Pro" panose="020B0509030403020204" pitchFamily="49" charset="0"/>
            </a:endParaRPr>
          </a:p>
        </p:txBody>
      </p:sp>
      <p:sp>
        <p:nvSpPr>
          <p:cNvPr id="11" name="CustomShape 1">
            <a:extLst>
              <a:ext uri="{FF2B5EF4-FFF2-40B4-BE49-F238E27FC236}">
                <a16:creationId xmlns:a16="http://schemas.microsoft.com/office/drawing/2014/main" id="{A78E0F1D-A4E5-481E-9AE0-E3CDCA4B38CD}"/>
              </a:ext>
            </a:extLst>
          </p:cNvPr>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chemeClr val="bg2">
                    <a:lumMod val="25000"/>
                  </a:schemeClr>
                </a:solidFill>
                <a:latin typeface="Arial" panose="020B0604020202020204" pitchFamily="34" charset="0"/>
                <a:ea typeface="Open Sans" panose="020B0606030504020204" pitchFamily="34" charset="0"/>
                <a:cs typeface="Arial" panose="020B0604020202020204" pitchFamily="34" charset="0"/>
              </a:rPr>
              <a:t>TODO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chemeClr val="bg2">
                    <a:lumMod val="25000"/>
                  </a:schemeClr>
                </a:solidFill>
                <a:latin typeface="Arial"/>
              </a:rPr>
              <a:t>List of all keyspaces in the cluster.</a:t>
            </a:r>
          </a:p>
        </p:txBody>
      </p:sp>
      <p:sp>
        <p:nvSpPr>
          <p:cNvPr id="112" name="CustomShape 2"/>
          <p:cNvSpPr/>
          <p:nvPr/>
        </p:nvSpPr>
        <p:spPr>
          <a:xfrm>
            <a:off x="246600" y="3288179"/>
            <a:ext cx="11687400" cy="73721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describe keyspaces;</a:t>
            </a:r>
          </a:p>
          <a:p>
            <a:pPr marL="309510" indent="-285750">
              <a:buClr>
                <a:srgbClr val="808080"/>
              </a:buClr>
              <a:buFont typeface="Arial" panose="020B0604020202020204" pitchFamily="34" charset="0"/>
              <a:buChar char="•"/>
            </a:pPr>
            <a:endParaRPr lang="en-IN" sz="600" spc="-1" dirty="0">
              <a:latin typeface="Consolas"/>
              <a:ea typeface="SimSun"/>
            </a:endParaRPr>
          </a:p>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describe keyspace db1;</a:t>
            </a:r>
            <a:r>
              <a:rPr lang="en-IN" spc="-1" dirty="0">
                <a:latin typeface="Consolas"/>
                <a:ea typeface="SimSun"/>
              </a:rPr>
              <a:t> </a:t>
            </a: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show all keyspaces</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2B8208"/>
                </a:solidFill>
                <a:latin typeface="Source Code Pro" panose="020B0509030403020204" pitchFamily="49" charset="0"/>
                <a:ea typeface="Source Code Pro" panose="020B0509030403020204" pitchFamily="49" charset="0"/>
              </a:rPr>
              <a:t>DESCRIBE KEYSPACES | KEYSPACE &lt; keyspace_name &gt;</a:t>
            </a:r>
            <a:endParaRPr lang="en-IN" sz="400" spc="-1" dirty="0">
              <a:solidFill>
                <a:srgbClr val="2B820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9983839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chemeClr val="bg2">
                    <a:lumMod val="25000"/>
                  </a:schemeClr>
                </a:solidFill>
                <a:latin typeface="Arial"/>
              </a:rPr>
              <a:t>List of all keyspaces in the cluster.</a:t>
            </a:r>
          </a:p>
        </p:txBody>
      </p:sp>
      <p:sp>
        <p:nvSpPr>
          <p:cNvPr id="112" name="CustomShape 2"/>
          <p:cNvSpPr/>
          <p:nvPr/>
        </p:nvSpPr>
        <p:spPr>
          <a:xfrm>
            <a:off x="246600" y="3288179"/>
            <a:ext cx="11687400" cy="73721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describe keyspaces;</a:t>
            </a:r>
          </a:p>
          <a:p>
            <a:pPr marL="309510" indent="-285750">
              <a:buClr>
                <a:srgbClr val="808080"/>
              </a:buClr>
              <a:buFont typeface="Arial" panose="020B0604020202020204" pitchFamily="34" charset="0"/>
              <a:buChar char="•"/>
            </a:pPr>
            <a:endParaRPr lang="en-IN" sz="600" spc="-1" dirty="0">
              <a:latin typeface="Consolas"/>
              <a:ea typeface="SimSun"/>
            </a:endParaRPr>
          </a:p>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describe keyspace db1;</a:t>
            </a:r>
            <a:r>
              <a:rPr lang="en-IN" spc="-1" dirty="0">
                <a:latin typeface="Consolas"/>
                <a:ea typeface="SimSun"/>
              </a:rPr>
              <a:t> </a:t>
            </a: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use keyspace</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2B8208"/>
                </a:solidFill>
                <a:latin typeface="Source Code Pro" panose="020B0509030403020204" pitchFamily="49" charset="0"/>
                <a:ea typeface="Source Code Pro" panose="020B0509030403020204" pitchFamily="49" charset="0"/>
              </a:rPr>
              <a:t>DESCRIBE KEYSPACES | KEYSPACE &lt; keyspace_name &gt;</a:t>
            </a:r>
            <a:endParaRPr lang="en-IN" sz="400" spc="-1" dirty="0">
              <a:solidFill>
                <a:srgbClr val="2B8208"/>
              </a:solidFill>
              <a:latin typeface="Source Code Pro" panose="020B0509030403020204" pitchFamily="49" charset="0"/>
              <a:ea typeface="Source Code Pro" panose="020B0509030403020204" pitchFamily="49" charset="0"/>
            </a:endParaRPr>
          </a:p>
        </p:txBody>
      </p:sp>
      <p:sp>
        <p:nvSpPr>
          <p:cNvPr id="8" name="TextBox 7">
            <a:extLst>
              <a:ext uri="{FF2B5EF4-FFF2-40B4-BE49-F238E27FC236}">
                <a16:creationId xmlns:a16="http://schemas.microsoft.com/office/drawing/2014/main" id="{2F1C8757-5E75-4D8A-8D36-35F05E52C398}"/>
              </a:ext>
            </a:extLst>
          </p:cNvPr>
          <p:cNvSpPr txBox="1"/>
          <p:nvPr/>
        </p:nvSpPr>
        <p:spPr>
          <a:xfrm>
            <a:off x="479376" y="4546318"/>
            <a:ext cx="6100548" cy="369332"/>
          </a:xfrm>
          <a:prstGeom prst="rect">
            <a:avLst/>
          </a:prstGeom>
          <a:noFill/>
        </p:spPr>
        <p:txBody>
          <a:bodyPr wrap="square">
            <a:spAutoFit/>
          </a:bodyPr>
          <a:lstStyle/>
          <a:p>
            <a:r>
              <a:rPr lang="en-IN" dirty="0"/>
              <a:t>SELECT * FROM system_schema.keyspaces;</a:t>
            </a:r>
          </a:p>
        </p:txBody>
      </p:sp>
    </p:spTree>
    <p:extLst>
      <p:ext uri="{BB962C8B-B14F-4D97-AF65-F5344CB8AC3E}">
        <p14:creationId xmlns:p14="http://schemas.microsoft.com/office/powerpoint/2010/main" val="10864544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chemeClr val="bg2">
                    <a:lumMod val="25000"/>
                  </a:schemeClr>
                </a:solidFill>
                <a:latin typeface="Arial"/>
              </a:rPr>
              <a:t>List of all keyspaces in the cluster.</a:t>
            </a: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data dictionary </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2B8208"/>
                </a:solidFill>
                <a:latin typeface="Source Code Pro" panose="020B0509030403020204" pitchFamily="49" charset="0"/>
                <a:ea typeface="Source Code Pro" panose="020B0509030403020204" pitchFamily="49" charset="0"/>
              </a:rPr>
              <a:t>system_schema</a:t>
            </a:r>
            <a:endParaRPr lang="en-IN" sz="400" spc="-1" dirty="0">
              <a:solidFill>
                <a:srgbClr val="2B8208"/>
              </a:solidFill>
              <a:latin typeface="Source Code Pro" panose="020B0509030403020204" pitchFamily="49" charset="0"/>
              <a:ea typeface="Source Code Pro" panose="020B0509030403020204" pitchFamily="49" charset="0"/>
            </a:endParaRPr>
          </a:p>
        </p:txBody>
      </p:sp>
      <p:graphicFrame>
        <p:nvGraphicFramePr>
          <p:cNvPr id="3" name="Table 3">
            <a:extLst>
              <a:ext uri="{FF2B5EF4-FFF2-40B4-BE49-F238E27FC236}">
                <a16:creationId xmlns:a16="http://schemas.microsoft.com/office/drawing/2014/main" id="{90E35224-1564-4BE6-A82C-8E3588C35F89}"/>
              </a:ext>
            </a:extLst>
          </p:cNvPr>
          <p:cNvGraphicFramePr>
            <a:graphicFrameLocks noGrp="1"/>
          </p:cNvGraphicFramePr>
          <p:nvPr>
            <p:extLst>
              <p:ext uri="{D42A27DB-BD31-4B8C-83A1-F6EECF244321}">
                <p14:modId xmlns:p14="http://schemas.microsoft.com/office/powerpoint/2010/main" val="635234359"/>
              </p:ext>
            </p:extLst>
          </p:nvPr>
        </p:nvGraphicFramePr>
        <p:xfrm>
          <a:off x="246600" y="2636728"/>
          <a:ext cx="11687400" cy="4104640"/>
        </p:xfrm>
        <a:graphic>
          <a:graphicData uri="http://schemas.openxmlformats.org/drawingml/2006/table">
            <a:tbl>
              <a:tblPr firstRow="1" bandRow="1">
                <a:tableStyleId>{5940675A-B579-460E-94D1-54222C63F5DA}</a:tableStyleId>
              </a:tblPr>
              <a:tblGrid>
                <a:gridCol w="3329120">
                  <a:extLst>
                    <a:ext uri="{9D8B030D-6E8A-4147-A177-3AD203B41FA5}">
                      <a16:colId xmlns:a16="http://schemas.microsoft.com/office/drawing/2014/main" val="3708428766"/>
                    </a:ext>
                  </a:extLst>
                </a:gridCol>
                <a:gridCol w="8358280">
                  <a:extLst>
                    <a:ext uri="{9D8B030D-6E8A-4147-A177-3AD203B41FA5}">
                      <a16:colId xmlns:a16="http://schemas.microsoft.com/office/drawing/2014/main" val="2264425247"/>
                    </a:ext>
                  </a:extLst>
                </a:gridCol>
              </a:tblGrid>
              <a:tr h="370840">
                <a:tc>
                  <a:txBody>
                    <a:bodyPr/>
                    <a:lstStyle/>
                    <a:p>
                      <a:pPr algn="ctr"/>
                      <a:r>
                        <a:rPr lang="en-US" sz="2000" dirty="0">
                          <a:solidFill>
                            <a:srgbClr val="F63122"/>
                          </a:solidFill>
                          <a:latin typeface="Arial" panose="020B0604020202020204" pitchFamily="34" charset="0"/>
                          <a:cs typeface="Arial" panose="020B0604020202020204" pitchFamily="34" charset="0"/>
                        </a:rPr>
                        <a:t>Table</a:t>
                      </a:r>
                      <a:endParaRPr lang="en-IN" sz="2000" dirty="0">
                        <a:solidFill>
                          <a:srgbClr val="F63122"/>
                        </a:solidFill>
                        <a:latin typeface="Arial" panose="020B0604020202020204" pitchFamily="34" charset="0"/>
                        <a:cs typeface="Arial" panose="020B0604020202020204" pitchFamily="34" charset="0"/>
                      </a:endParaRPr>
                    </a:p>
                  </a:txBody>
                  <a:tcPr/>
                </a:tc>
                <a:tc>
                  <a:txBody>
                    <a:bodyPr/>
                    <a:lstStyle/>
                    <a:p>
                      <a:pPr algn="ctr"/>
                      <a:r>
                        <a:rPr lang="en-US" sz="2000" dirty="0">
                          <a:solidFill>
                            <a:srgbClr val="F63122"/>
                          </a:solidFill>
                          <a:latin typeface="Arial" panose="020B0604020202020204" pitchFamily="34" charset="0"/>
                          <a:cs typeface="Arial" panose="020B0604020202020204" pitchFamily="34" charset="0"/>
                        </a:rPr>
                        <a:t>Column name</a:t>
                      </a:r>
                      <a:endParaRPr lang="en-IN" sz="2000" dirty="0">
                        <a:solidFill>
                          <a:srgbClr val="F63122"/>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39303035"/>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keyspaces</a:t>
                      </a:r>
                    </a:p>
                  </a:txBody>
                  <a:tcPr anchor="ctr"/>
                </a:tc>
                <a:tc>
                  <a:txBody>
                    <a:bodyPr/>
                    <a:lstStyle/>
                    <a:p>
                      <a:pPr algn="l" fontAlgn="t"/>
                      <a:endParaRPr lang="en-US" dirty="0">
                        <a:effectLst/>
                      </a:endParaRPr>
                    </a:p>
                  </a:txBody>
                  <a:tcPr marL="76200" marR="76200" marT="38100" marB="19050" anchor="ctr"/>
                </a:tc>
                <a:extLst>
                  <a:ext uri="{0D108BD9-81ED-4DB2-BD59-A6C34878D82A}">
                    <a16:rowId xmlns:a16="http://schemas.microsoft.com/office/drawing/2014/main" val="2984907575"/>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tables</a:t>
                      </a:r>
                    </a:p>
                  </a:txBody>
                  <a:tcPr anchor="ctr"/>
                </a:tc>
                <a:tc>
                  <a:txBody>
                    <a:bodyPr/>
                    <a:lstStyle/>
                    <a:p>
                      <a:pPr algn="l"/>
                      <a:endParaRPr lang="en-IN" dirty="0"/>
                    </a:p>
                  </a:txBody>
                  <a:tcPr anchor="ctr"/>
                </a:tc>
                <a:extLst>
                  <a:ext uri="{0D108BD9-81ED-4DB2-BD59-A6C34878D82A}">
                    <a16:rowId xmlns:a16="http://schemas.microsoft.com/office/drawing/2014/main" val="1752421875"/>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columns</a:t>
                      </a:r>
                    </a:p>
                  </a:txBody>
                  <a:tcPr anchor="ctr"/>
                </a:tc>
                <a:tc>
                  <a:txBody>
                    <a:bodyPr/>
                    <a:lstStyle/>
                    <a:p>
                      <a:pPr algn="l"/>
                      <a:endParaRPr lang="en-IN" dirty="0"/>
                    </a:p>
                  </a:txBody>
                  <a:tcPr anchor="ctr"/>
                </a:tc>
                <a:extLst>
                  <a:ext uri="{0D108BD9-81ED-4DB2-BD59-A6C34878D82A}">
                    <a16:rowId xmlns:a16="http://schemas.microsoft.com/office/drawing/2014/main" val="2570042072"/>
                  </a:ext>
                </a:extLst>
              </a:tr>
              <a:tr h="370840">
                <a:tc>
                  <a:txBody>
                    <a:bodyPr/>
                    <a:lstStyle/>
                    <a:p>
                      <a:pPr marL="17780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Open Sans" panose="020B0606030504020204" pitchFamily="34" charset="0"/>
                          <a:ea typeface="Open Sans" panose="020B0606030504020204" pitchFamily="34" charset="0"/>
                          <a:cs typeface="Open Sans" panose="020B0606030504020204" pitchFamily="34" charset="0"/>
                        </a:rPr>
                        <a:t>dropped_columns</a:t>
                      </a:r>
                    </a:p>
                  </a:txBody>
                  <a:tcPr anchor="ctr"/>
                </a:tc>
                <a:tc>
                  <a:txBody>
                    <a:bodyPr/>
                    <a:lstStyle/>
                    <a:p>
                      <a:pPr algn="l"/>
                      <a:endParaRPr lang="en-IN" dirty="0"/>
                    </a:p>
                  </a:txBody>
                  <a:tcPr anchor="ctr"/>
                </a:tc>
                <a:extLst>
                  <a:ext uri="{0D108BD9-81ED-4DB2-BD59-A6C34878D82A}">
                    <a16:rowId xmlns:a16="http://schemas.microsoft.com/office/drawing/2014/main" val="913392790"/>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indexes</a:t>
                      </a:r>
                    </a:p>
                  </a:txBody>
                  <a:tcPr anchor="ctr"/>
                </a:tc>
                <a:tc>
                  <a:txBody>
                    <a:bodyPr/>
                    <a:lstStyle/>
                    <a:p>
                      <a:pPr algn="l"/>
                      <a:endParaRPr lang="en-IN" dirty="0"/>
                    </a:p>
                  </a:txBody>
                  <a:tcPr anchor="ctr"/>
                </a:tc>
                <a:extLst>
                  <a:ext uri="{0D108BD9-81ED-4DB2-BD59-A6C34878D82A}">
                    <a16:rowId xmlns:a16="http://schemas.microsoft.com/office/drawing/2014/main" val="3866399339"/>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types</a:t>
                      </a:r>
                    </a:p>
                  </a:txBody>
                  <a:tcPr anchor="ctr"/>
                </a:tc>
                <a:tc>
                  <a:txBody>
                    <a:bodyPr/>
                    <a:lstStyle/>
                    <a:p>
                      <a:pPr algn="l"/>
                      <a:endParaRPr lang="en-IN" dirty="0"/>
                    </a:p>
                  </a:txBody>
                  <a:tcPr anchor="ctr"/>
                </a:tc>
                <a:extLst>
                  <a:ext uri="{0D108BD9-81ED-4DB2-BD59-A6C34878D82A}">
                    <a16:rowId xmlns:a16="http://schemas.microsoft.com/office/drawing/2014/main" val="817880455"/>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views</a:t>
                      </a:r>
                    </a:p>
                  </a:txBody>
                  <a:tcPr anchor="ctr"/>
                </a:tc>
                <a:tc>
                  <a:txBody>
                    <a:bodyPr/>
                    <a:lstStyle/>
                    <a:p>
                      <a:pPr algn="l"/>
                      <a:endParaRPr lang="en-IN" dirty="0"/>
                    </a:p>
                  </a:txBody>
                  <a:tcPr anchor="ctr"/>
                </a:tc>
                <a:extLst>
                  <a:ext uri="{0D108BD9-81ED-4DB2-BD59-A6C34878D82A}">
                    <a16:rowId xmlns:a16="http://schemas.microsoft.com/office/drawing/2014/main" val="1742449641"/>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aggregates</a:t>
                      </a:r>
                    </a:p>
                  </a:txBody>
                  <a:tcPr anchor="ctr"/>
                </a:tc>
                <a:tc>
                  <a:txBody>
                    <a:bodyPr/>
                    <a:lstStyle/>
                    <a:p>
                      <a:pPr algn="l"/>
                      <a:endParaRPr lang="en-IN" dirty="0"/>
                    </a:p>
                  </a:txBody>
                  <a:tcPr anchor="ctr"/>
                </a:tc>
                <a:extLst>
                  <a:ext uri="{0D108BD9-81ED-4DB2-BD59-A6C34878D82A}">
                    <a16:rowId xmlns:a16="http://schemas.microsoft.com/office/drawing/2014/main" val="75513183"/>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functions</a:t>
                      </a:r>
                    </a:p>
                  </a:txBody>
                  <a:tcPr anchor="ctr"/>
                </a:tc>
                <a:tc>
                  <a:txBody>
                    <a:bodyPr/>
                    <a:lstStyle/>
                    <a:p>
                      <a:pPr algn="l"/>
                      <a:endParaRPr lang="en-IN" dirty="0"/>
                    </a:p>
                  </a:txBody>
                  <a:tcPr anchor="ctr"/>
                </a:tc>
                <a:extLst>
                  <a:ext uri="{0D108BD9-81ED-4DB2-BD59-A6C34878D82A}">
                    <a16:rowId xmlns:a16="http://schemas.microsoft.com/office/drawing/2014/main" val="2646772792"/>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triggers</a:t>
                      </a:r>
                    </a:p>
                  </a:txBody>
                  <a:tcPr anchor="ctr"/>
                </a:tc>
                <a:tc>
                  <a:txBody>
                    <a:bodyPr/>
                    <a:lstStyle/>
                    <a:p>
                      <a:pPr algn="l"/>
                      <a:endParaRPr lang="en-IN" dirty="0"/>
                    </a:p>
                  </a:txBody>
                  <a:tcPr anchor="ctr"/>
                </a:tc>
                <a:extLst>
                  <a:ext uri="{0D108BD9-81ED-4DB2-BD59-A6C34878D82A}">
                    <a16:rowId xmlns:a16="http://schemas.microsoft.com/office/drawing/2014/main" val="3657038499"/>
                  </a:ext>
                </a:extLst>
              </a:tr>
            </a:tbl>
          </a:graphicData>
        </a:graphic>
      </p:graphicFrame>
    </p:spTree>
    <p:extLst>
      <p:ext uri="{BB962C8B-B14F-4D97-AF65-F5344CB8AC3E}">
        <p14:creationId xmlns:p14="http://schemas.microsoft.com/office/powerpoint/2010/main" val="9367225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38348</TotalTime>
  <Words>7623</Words>
  <Application>Microsoft Office PowerPoint</Application>
  <PresentationFormat>Widescreen</PresentationFormat>
  <Paragraphs>924</Paragraphs>
  <Slides>102</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102</vt:i4>
      </vt:variant>
    </vt:vector>
  </HeadingPairs>
  <TitlesOfParts>
    <vt:vector size="121"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8728</cp:revision>
  <dcterms:created xsi:type="dcterms:W3CDTF">2015-10-09T06:09:34Z</dcterms:created>
  <dcterms:modified xsi:type="dcterms:W3CDTF">2022-04-05T06:27:28Z</dcterms:modified>
</cp:coreProperties>
</file>