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69"/>
  </p:notesMasterIdLst>
  <p:sldIdLst>
    <p:sldId id="257" r:id="rId2"/>
    <p:sldId id="1040" r:id="rId3"/>
    <p:sldId id="621" r:id="rId4"/>
    <p:sldId id="615" r:id="rId5"/>
    <p:sldId id="506" r:id="rId6"/>
    <p:sldId id="791" r:id="rId7"/>
    <p:sldId id="793" r:id="rId8"/>
    <p:sldId id="285" r:id="rId9"/>
    <p:sldId id="286" r:id="rId10"/>
    <p:sldId id="1287" r:id="rId11"/>
    <p:sldId id="291"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23" r:id="rId33"/>
    <p:sldId id="1508" r:id="rId34"/>
    <p:sldId id="1507" r:id="rId35"/>
    <p:sldId id="1527" r:id="rId36"/>
    <p:sldId id="1528" r:id="rId37"/>
    <p:sldId id="551" r:id="rId38"/>
    <p:sldId id="554" r:id="rId39"/>
    <p:sldId id="1525" r:id="rId40"/>
    <p:sldId id="1526" r:id="rId41"/>
    <p:sldId id="562" r:id="rId42"/>
    <p:sldId id="563" r:id="rId43"/>
    <p:sldId id="1296" r:id="rId44"/>
    <p:sldId id="1529" r:id="rId45"/>
    <p:sldId id="1530" r:id="rId46"/>
    <p:sldId id="1059" r:id="rId47"/>
    <p:sldId id="1060" r:id="rId48"/>
    <p:sldId id="1418" r:id="rId49"/>
    <p:sldId id="576" r:id="rId50"/>
    <p:sldId id="577" r:id="rId51"/>
    <p:sldId id="1474" r:id="rId52"/>
    <p:sldId id="1475" r:id="rId53"/>
    <p:sldId id="1476" r:id="rId54"/>
    <p:sldId id="1477" r:id="rId55"/>
    <p:sldId id="1478" r:id="rId56"/>
    <p:sldId id="1479" r:id="rId57"/>
    <p:sldId id="1481" r:id="rId58"/>
    <p:sldId id="625" r:id="rId59"/>
    <p:sldId id="1150" r:id="rId60"/>
    <p:sldId id="1535" r:id="rId61"/>
    <p:sldId id="1536" r:id="rId62"/>
    <p:sldId id="1532" r:id="rId63"/>
    <p:sldId id="1533" r:id="rId64"/>
    <p:sldId id="1534" r:id="rId65"/>
    <p:sldId id="1152" r:id="rId66"/>
    <p:sldId id="1153" r:id="rId67"/>
    <p:sldId id="788" r:id="rId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40FF9"/>
    <a:srgbClr val="803A69"/>
    <a:srgbClr val="FD8603"/>
    <a:srgbClr val="EAE2DA"/>
    <a:srgbClr val="39AE0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11-05-2023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5/11/2023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5/11/2023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5/11/2023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5/11/2023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3207617375"/>
              </p:ext>
            </p:extLst>
          </p:nvPr>
        </p:nvGraphicFramePr>
        <p:xfrm>
          <a:off x="407368" y="764704"/>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763913096"/>
              </p:ext>
            </p:extLst>
          </p:nvPr>
        </p:nvGraphicFramePr>
        <p:xfrm>
          <a:off x="407368" y="4157791"/>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429000"/>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301208"/>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707806243"/>
              </p:ext>
            </p:extLst>
          </p:nvPr>
        </p:nvGraphicFramePr>
        <p:xfrm>
          <a:off x="407368" y="6021288"/>
          <a:ext cx="11377264" cy="74168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BOOLEAN</a:t>
                      </a:r>
                    </a:p>
                  </a:txBody>
                  <a:tcPr marL="91428" marR="91428" anchor="ctr">
                    <a:solidFill>
                      <a:schemeClr val="bg1"/>
                    </a:solidFill>
                  </a:tcPr>
                </a:tc>
                <a:tc>
                  <a:txBody>
                    <a:bodyPr/>
                    <a:lstStyle/>
                    <a:p>
                      <a:r>
                        <a:rPr lang="en-IN" sz="1800" dirty="0">
                          <a:solidFill>
                            <a:srgbClr val="FF0000"/>
                          </a:solidFill>
                          <a:latin typeface="Arial" panose="020B0604020202020204" pitchFamily="34" charset="0"/>
                          <a:cs typeface="Arial" panose="020B0604020202020204" pitchFamily="34" charset="0"/>
                        </a:rPr>
                        <a:t>TODO</a:t>
                      </a: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6" name="Rectangle 5">
            <a:extLst>
              <a:ext uri="{FF2B5EF4-FFF2-40B4-BE49-F238E27FC236}">
                <a16:creationId xmlns:a16="http://schemas.microsoft.com/office/drawing/2014/main" id="{9563DDE0-9904-46E2-A0FD-B8F039ACF73F}"/>
              </a:ext>
            </a:extLst>
          </p:cNvPr>
          <p:cNvSpPr/>
          <p:nvPr/>
        </p:nvSpPr>
        <p:spPr>
          <a:xfrm>
            <a:off x="407368" y="5805264"/>
            <a:ext cx="899160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
        <p:nvSpPr>
          <p:cNvPr id="7" name="Rectangle 6">
            <a:extLst>
              <a:ext uri="{FF2B5EF4-FFF2-40B4-BE49-F238E27FC236}">
                <a16:creationId xmlns:a16="http://schemas.microsoft.com/office/drawing/2014/main" id="{E0F964AD-2B77-4905-BBD9-A6DEDC4F8B0B}"/>
              </a:ext>
            </a:extLst>
          </p:cNvPr>
          <p:cNvSpPr/>
          <p:nvPr/>
        </p:nvSpPr>
        <p:spPr>
          <a:xfrm>
            <a:off x="407368" y="980728"/>
            <a:ext cx="891540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 TABLE </a:t>
            </a:r>
            <a:r>
              <a:rPr lang="en-IN" dirty="0">
                <a:latin typeface="Liberation Mono"/>
                <a:cs typeface="Arial" panose="020B0604020202020204" pitchFamily="34" charset="0"/>
              </a:rPr>
              <a:t>temp (col1 </a:t>
            </a:r>
            <a:r>
              <a:rPr lang="en-IN" dirty="0">
                <a:solidFill>
                  <a:srgbClr val="834689"/>
                </a:solidFill>
                <a:latin typeface="Liberation Mono"/>
                <a:cs typeface="Arial" panose="020B0604020202020204" pitchFamily="34" charset="0"/>
              </a:rPr>
              <a:t>CHARACTER VARYING</a:t>
            </a:r>
            <a:r>
              <a:rPr lang="en-IN" dirty="0">
                <a:solidFill>
                  <a:schemeClr val="bg1">
                    <a:lumMod val="50000"/>
                  </a:schemeClr>
                </a:solidFill>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20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391C9B24-6C27-4EB3-B71B-D18E5E3FE075}"/>
              </a:ext>
            </a:extLst>
          </p:cNvPr>
          <p:cNvSpPr/>
          <p:nvPr/>
        </p:nvSpPr>
        <p:spPr>
          <a:xfrm>
            <a:off x="407368" y="1556793"/>
            <a:ext cx="11017224" cy="420435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//error</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6740787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526297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4572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p>
          <a:p>
            <a:pPr marL="457200" indent="-457200">
              <a:buAutoNum type="arabicPeriod"/>
            </a:pPr>
            <a:r>
              <a:rPr lang="en-IN" sz="2000" dirty="0">
                <a:solidFill>
                  <a:srgbClr val="000000"/>
                </a:solidFill>
                <a:latin typeface="Liberation Mono"/>
              </a:rPr>
              <a:t>VISIBLE  / INVISIBLE</a:t>
            </a:r>
          </a:p>
          <a:p>
            <a:pPr marL="4572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p>
          <a:p>
            <a:pPr marL="4572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ARRAY</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457200" indent="-457200">
              <a:buAutoNum type="arabicPeriod"/>
            </a:pPr>
            <a:r>
              <a:rPr lang="en-US" sz="2000" dirty="0">
                <a:solidFill>
                  <a:srgbClr val="000000"/>
                </a:solidFill>
                <a:latin typeface="Liberation Mono"/>
              </a:rPr>
              <a:t>START WITH long</a:t>
            </a:r>
          </a:p>
          <a:p>
            <a:pPr marL="457200" indent="-457200">
              <a:buAutoNum type="arabicPeriod"/>
            </a:pPr>
            <a:r>
              <a:rPr lang="en-US" sz="2000" dirty="0">
                <a:solidFill>
                  <a:srgbClr val="000000"/>
                </a:solidFill>
                <a:latin typeface="Liberation Mono"/>
              </a:rPr>
              <a:t>INCREMENT BY long</a:t>
            </a:r>
          </a:p>
          <a:p>
            <a:pPr marL="457200" indent="-457200">
              <a:buAutoNum type="arabicPeriod"/>
            </a:pPr>
            <a:r>
              <a:rPr lang="en-US" sz="2000" dirty="0">
                <a:solidFill>
                  <a:srgbClr val="000000"/>
                </a:solidFill>
                <a:latin typeface="Liberation Mono"/>
              </a:rPr>
              <a:t>MAXVALUE long</a:t>
            </a:r>
          </a:p>
          <a:p>
            <a:pPr marL="457200" indent="-457200">
              <a:buAutoNum type="arabicPeriod"/>
            </a:pPr>
            <a:r>
              <a:rPr lang="en-US" sz="2000" dirty="0">
                <a:solidFill>
                  <a:srgbClr val="000000"/>
                </a:solidFill>
                <a:latin typeface="Liberation Mono"/>
              </a:rPr>
              <a:t>MINVALUE long</a:t>
            </a:r>
          </a:p>
          <a:p>
            <a:pPr marL="457200" indent="-457200">
              <a:buAutoNum type="arabicPeriod"/>
            </a:pPr>
            <a:r>
              <a:rPr lang="en-US" sz="2000" dirty="0">
                <a:solidFill>
                  <a:srgbClr val="000000"/>
                </a:solidFill>
                <a:latin typeface="Liberation Mono"/>
              </a:rPr>
              <a:t>CACHE long</a:t>
            </a:r>
          </a:p>
          <a:p>
            <a:pPr marL="4572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 DEFAULT }, . . . ) [, (</a:t>
            </a:r>
            <a:r>
              <a:rPr lang="en-IN" sz="2000" dirty="0">
                <a:solidFill>
                  <a:srgbClr val="0077AA"/>
                </a:solidFill>
                <a:latin typeface="Liberation Mono"/>
              </a:rPr>
              <a:t> </a:t>
            </a:r>
            <a:r>
              <a:rPr lang="en-IN" sz="2000" dirty="0">
                <a:latin typeface="Liberation Mono"/>
              </a:rPr>
              <a:t>{ expression | DEFAULT }, . . . ), (</a:t>
            </a:r>
            <a:r>
              <a:rPr lang="en-IN" sz="2000" dirty="0">
                <a:solidFill>
                  <a:srgbClr val="0077AA"/>
                </a:solidFill>
                <a:latin typeface="Liberation Mono"/>
              </a:rPr>
              <a:t> </a:t>
            </a:r>
            <a:r>
              <a:rPr lang="en-IN" sz="2000" dirty="0">
                <a:latin typeface="Liberation Mono"/>
              </a:rPr>
              <a:t>{ expression |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780928"/>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386571"/>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200" dirty="0">
                <a:solidFill>
                  <a:srgbClr val="000000"/>
                </a:solidFill>
                <a:latin typeface="Liberation Mono"/>
              </a:rPr>
              <a:t>VALUES ( {</a:t>
            </a:r>
            <a:r>
              <a:rPr lang="en-IN" sz="2400" dirty="0">
                <a:latin typeface="Liberation Mono"/>
              </a:rPr>
              <a:t>expression | DEFAULT </a:t>
            </a:r>
            <a:r>
              <a:rPr lang="en-IN" sz="2200" dirty="0">
                <a:solidFill>
                  <a:srgbClr val="000000"/>
                </a:solidFill>
                <a:latin typeface="Liberation Mono"/>
              </a:rPr>
              <a:t>} )</a:t>
            </a:r>
            <a:endParaRPr lang="en-IN" sz="22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10552"/>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0029"/>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a:t>
            </a:r>
            <a:r>
              <a:rPr lang="en-US" dirty="0">
                <a:solidFill>
                  <a:srgbClr val="FD8603"/>
                </a:solidFill>
                <a:latin typeface="Liberation Mono"/>
              </a:rPr>
              <a:t>'S1'</a:t>
            </a:r>
            <a:r>
              <a:rPr lang="en-US" dirty="0">
                <a:latin typeface="Liberation Mono"/>
              </a:rPr>
              <a: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F19FE67-F3C1-CF5B-ED1B-A2A34DDFABF9}"/>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400506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87EAA84-8666-3FB1-BB93-1AA48499CB7B}"/>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782944"/>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373216"/>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249577"/>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249577"/>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581128"/>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9CA63EC0-AB62-D7E2-5BFD-6EDD59217E26}"/>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ARRAY[size]</a:t>
            </a:r>
            <a:endParaRPr lang="en-IN" sz="2200" dirty="0"/>
          </a:p>
        </p:txBody>
      </p:sp>
    </p:spTree>
    <p:extLst>
      <p:ext uri="{BB962C8B-B14F-4D97-AF65-F5344CB8AC3E}">
        <p14:creationId xmlns:p14="http://schemas.microsoft.com/office/powerpoint/2010/main" val="3769838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772816"/>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 ;</a:t>
            </a:r>
          </a:p>
        </p:txBody>
      </p:sp>
    </p:spTree>
    <p:extLst>
      <p:ext uri="{BB962C8B-B14F-4D97-AF65-F5344CB8AC3E}">
        <p14:creationId xmlns:p14="http://schemas.microsoft.com/office/powerpoint/2010/main" val="1599855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772816"/>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0085673"/>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958321333"/>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49256098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solidFill>
                  <a:srgbClr val="0077AA"/>
                </a:solidFill>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342900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DD4A68"/>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DD4A68"/>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DD4A68"/>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DD4A68"/>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DD4A68"/>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DD4A68"/>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DD4A68"/>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DD4A68"/>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769441"/>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96952"/>
            <a:ext cx="8826175"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DD4A68"/>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DD4A68"/>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WITH ROLLUP ]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expression { ROW |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expression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305310"/>
            <a:ext cx="609437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860509"/>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878485"/>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860509"/>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878485"/>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limit offset"/>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91344" y="149954"/>
            <a:ext cx="4012149" cy="2702982"/>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860509"/>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expression { ROW | ROWS } { ONLY |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2551565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2203915759"/>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6651370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205800">
                  <a:extLst>
                    <a:ext uri="{9D8B030D-6E8A-4147-A177-3AD203B41FA5}">
                      <a16:colId xmlns:a16="http://schemas.microsoft.com/office/drawing/2014/main" val="20000"/>
                    </a:ext>
                  </a:extLst>
                </a:gridCol>
                <a:gridCol w="205889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50233</TotalTime>
  <Words>5283</Words>
  <Application>Microsoft Office PowerPoint</Application>
  <PresentationFormat>Widescreen</PresentationFormat>
  <Paragraphs>724</Paragraphs>
  <Slides>67</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67</vt:i4>
      </vt:variant>
    </vt:vector>
  </HeadingPairs>
  <TitlesOfParts>
    <vt:vector size="82" baseType="lpstr">
      <vt:lpstr>SimSun</vt:lpstr>
      <vt:lpstr>Arial</vt:lpstr>
      <vt:lpstr>Arial</vt:lpstr>
      <vt:lpstr>Bookman Old Style</vt:lpstr>
      <vt:lpstr>Calibri</vt:lpstr>
      <vt:lpstr>Cambria</vt:lpstr>
      <vt:lpstr>Consolas</vt:lpstr>
      <vt:lpstr>Gill Sans MT</vt:lpstr>
      <vt:lpstr>Liberation Mono</vt:lpstr>
      <vt:lpstr>Palatino Linotype</vt:lpstr>
      <vt:lpstr>Segoe Print</vt:lpstr>
      <vt:lpstr>Segoe UI Light</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11242</cp:revision>
  <dcterms:created xsi:type="dcterms:W3CDTF">2015-10-09T06:09:34Z</dcterms:created>
  <dcterms:modified xsi:type="dcterms:W3CDTF">2023-05-11T11:26:02Z</dcterms:modified>
</cp:coreProperties>
</file>