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20"/>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52" r:id="rId15"/>
    <p:sldId id="853" r:id="rId16"/>
    <p:sldId id="717" r:id="rId17"/>
    <p:sldId id="718" r:id="rId18"/>
    <p:sldId id="719" r:id="rId19"/>
    <p:sldId id="720" r:id="rId20"/>
    <p:sldId id="613" r:id="rId21"/>
    <p:sldId id="614" r:id="rId22"/>
    <p:sldId id="872" r:id="rId23"/>
    <p:sldId id="623" r:id="rId24"/>
    <p:sldId id="576" r:id="rId25"/>
    <p:sldId id="641" r:id="rId26"/>
    <p:sldId id="630" r:id="rId27"/>
    <p:sldId id="608" r:id="rId28"/>
    <p:sldId id="612" r:id="rId29"/>
    <p:sldId id="611" r:id="rId30"/>
    <p:sldId id="707" r:id="rId31"/>
    <p:sldId id="805" r:id="rId32"/>
    <p:sldId id="708" r:id="rId33"/>
    <p:sldId id="709" r:id="rId34"/>
    <p:sldId id="818" r:id="rId35"/>
    <p:sldId id="819" r:id="rId36"/>
    <p:sldId id="734" r:id="rId37"/>
    <p:sldId id="820" r:id="rId38"/>
    <p:sldId id="735" r:id="rId39"/>
    <p:sldId id="821" r:id="rId40"/>
    <p:sldId id="617" r:id="rId41"/>
    <p:sldId id="841" r:id="rId42"/>
    <p:sldId id="822" r:id="rId43"/>
    <p:sldId id="800" r:id="rId44"/>
    <p:sldId id="823" r:id="rId45"/>
    <p:sldId id="609" r:id="rId46"/>
    <p:sldId id="610" r:id="rId47"/>
    <p:sldId id="824" r:id="rId48"/>
    <p:sldId id="588" r:id="rId49"/>
    <p:sldId id="633" r:id="rId50"/>
    <p:sldId id="635" r:id="rId51"/>
    <p:sldId id="637" r:id="rId52"/>
    <p:sldId id="634" r:id="rId53"/>
    <p:sldId id="795" r:id="rId54"/>
    <p:sldId id="772" r:id="rId55"/>
    <p:sldId id="773" r:id="rId56"/>
    <p:sldId id="769" r:id="rId57"/>
    <p:sldId id="847" r:id="rId58"/>
    <p:sldId id="765" r:id="rId59"/>
    <p:sldId id="766" r:id="rId60"/>
    <p:sldId id="767" r:id="rId61"/>
    <p:sldId id="768" r:id="rId62"/>
    <p:sldId id="840" r:id="rId63"/>
    <p:sldId id="750" r:id="rId64"/>
    <p:sldId id="629" r:id="rId65"/>
    <p:sldId id="837" r:id="rId66"/>
    <p:sldId id="838" r:id="rId67"/>
    <p:sldId id="839" r:id="rId68"/>
    <p:sldId id="826" r:id="rId69"/>
    <p:sldId id="673" r:id="rId70"/>
    <p:sldId id="674" r:id="rId71"/>
    <p:sldId id="845" r:id="rId72"/>
    <p:sldId id="807" r:id="rId73"/>
    <p:sldId id="702" r:id="rId74"/>
    <p:sldId id="701" r:id="rId75"/>
    <p:sldId id="703" r:id="rId76"/>
    <p:sldId id="704" r:id="rId77"/>
    <p:sldId id="705" r:id="rId78"/>
    <p:sldId id="706" r:id="rId79"/>
    <p:sldId id="848" r:id="rId80"/>
    <p:sldId id="849" r:id="rId81"/>
    <p:sldId id="850" r:id="rId82"/>
    <p:sldId id="827" r:id="rId83"/>
    <p:sldId id="737" r:id="rId84"/>
    <p:sldId id="861" r:id="rId85"/>
    <p:sldId id="842" r:id="rId86"/>
    <p:sldId id="843" r:id="rId87"/>
    <p:sldId id="844" r:id="rId88"/>
    <p:sldId id="740" r:id="rId89"/>
    <p:sldId id="741" r:id="rId90"/>
    <p:sldId id="742" r:id="rId91"/>
    <p:sldId id="832" r:id="rId92"/>
    <p:sldId id="739" r:id="rId93"/>
    <p:sldId id="828" r:id="rId94"/>
    <p:sldId id="743" r:id="rId95"/>
    <p:sldId id="744" r:id="rId96"/>
    <p:sldId id="808" r:id="rId97"/>
    <p:sldId id="714" r:id="rId98"/>
    <p:sldId id="724" r:id="rId99"/>
    <p:sldId id="725" r:id="rId100"/>
    <p:sldId id="726" r:id="rId101"/>
    <p:sldId id="727" r:id="rId102"/>
    <p:sldId id="728" r:id="rId103"/>
    <p:sldId id="809" r:id="rId104"/>
    <p:sldId id="751" r:id="rId105"/>
    <p:sldId id="752" r:id="rId106"/>
    <p:sldId id="753" r:id="rId107"/>
    <p:sldId id="755" r:id="rId108"/>
    <p:sldId id="756" r:id="rId109"/>
    <p:sldId id="757" r:id="rId110"/>
    <p:sldId id="758" r:id="rId111"/>
    <p:sldId id="759" r:id="rId112"/>
    <p:sldId id="812" r:id="rId113"/>
    <p:sldId id="749" r:id="rId114"/>
    <p:sldId id="811" r:id="rId115"/>
    <p:sldId id="746" r:id="rId116"/>
    <p:sldId id="774" r:id="rId117"/>
    <p:sldId id="775" r:id="rId118"/>
    <p:sldId id="747" r:id="rId119"/>
    <p:sldId id="829" r:id="rId120"/>
    <p:sldId id="776" r:id="rId121"/>
    <p:sldId id="810" r:id="rId122"/>
    <p:sldId id="710" r:id="rId123"/>
    <p:sldId id="712" r:id="rId124"/>
    <p:sldId id="711" r:id="rId125"/>
    <p:sldId id="713" r:id="rId126"/>
    <p:sldId id="729" r:id="rId127"/>
    <p:sldId id="730" r:id="rId128"/>
    <p:sldId id="731" r:id="rId129"/>
    <p:sldId id="732" r:id="rId130"/>
    <p:sldId id="733" r:id="rId131"/>
    <p:sldId id="813" r:id="rId132"/>
    <p:sldId id="721" r:id="rId133"/>
    <p:sldId id="722" r:id="rId134"/>
    <p:sldId id="794" r:id="rId135"/>
    <p:sldId id="854" r:id="rId136"/>
    <p:sldId id="856" r:id="rId137"/>
    <p:sldId id="857" r:id="rId138"/>
    <p:sldId id="858" r:id="rId139"/>
    <p:sldId id="814" r:id="rId140"/>
    <p:sldId id="639" r:id="rId141"/>
    <p:sldId id="645" r:id="rId142"/>
    <p:sldId id="640" r:id="rId143"/>
    <p:sldId id="644" r:id="rId144"/>
    <p:sldId id="653" r:id="rId145"/>
    <p:sldId id="646" r:id="rId146"/>
    <p:sldId id="647" r:id="rId147"/>
    <p:sldId id="648" r:id="rId148"/>
    <p:sldId id="654" r:id="rId149"/>
    <p:sldId id="649" r:id="rId150"/>
    <p:sldId id="655" r:id="rId151"/>
    <p:sldId id="650" r:id="rId152"/>
    <p:sldId id="651" r:id="rId153"/>
    <p:sldId id="652" r:id="rId154"/>
    <p:sldId id="656" r:id="rId155"/>
    <p:sldId id="658" r:id="rId156"/>
    <p:sldId id="870" r:id="rId157"/>
    <p:sldId id="671" r:id="rId158"/>
    <p:sldId id="660" r:id="rId159"/>
    <p:sldId id="672" r:id="rId160"/>
    <p:sldId id="698" r:id="rId161"/>
    <p:sldId id="699" r:id="rId162"/>
    <p:sldId id="661" r:id="rId163"/>
    <p:sldId id="700" r:id="rId164"/>
    <p:sldId id="662" r:id="rId165"/>
    <p:sldId id="663" r:id="rId166"/>
    <p:sldId id="859" r:id="rId167"/>
    <p:sldId id="642" r:id="rId168"/>
    <p:sldId id="643" r:id="rId169"/>
    <p:sldId id="777" r:id="rId170"/>
    <p:sldId id="607" r:id="rId171"/>
    <p:sldId id="834" r:id="rId172"/>
    <p:sldId id="585" r:id="rId173"/>
    <p:sldId id="605" r:id="rId174"/>
    <p:sldId id="860" r:id="rId175"/>
    <p:sldId id="606" r:id="rId176"/>
    <p:sldId id="764" r:id="rId177"/>
    <p:sldId id="833" r:id="rId178"/>
    <p:sldId id="862" r:id="rId179"/>
    <p:sldId id="762" r:id="rId180"/>
    <p:sldId id="863" r:id="rId181"/>
    <p:sldId id="763" r:id="rId182"/>
    <p:sldId id="871" r:id="rId183"/>
    <p:sldId id="804" r:id="rId184"/>
    <p:sldId id="587" r:id="rId185"/>
    <p:sldId id="760" r:id="rId186"/>
    <p:sldId id="761" r:id="rId187"/>
    <p:sldId id="815" r:id="rId188"/>
    <p:sldId id="790" r:id="rId189"/>
    <p:sldId id="791" r:id="rId190"/>
    <p:sldId id="792" r:id="rId191"/>
    <p:sldId id="816" r:id="rId192"/>
    <p:sldId id="675" r:id="rId193"/>
    <p:sldId id="676" r:id="rId194"/>
    <p:sldId id="801" r:id="rId195"/>
    <p:sldId id="802" r:id="rId196"/>
    <p:sldId id="689" r:id="rId197"/>
    <p:sldId id="770" r:id="rId198"/>
    <p:sldId id="771" r:id="rId199"/>
    <p:sldId id="867" r:id="rId200"/>
    <p:sldId id="868" r:id="rId201"/>
    <p:sldId id="869" r:id="rId202"/>
    <p:sldId id="864" r:id="rId203"/>
    <p:sldId id="793" r:id="rId204"/>
    <p:sldId id="778" r:id="rId205"/>
    <p:sldId id="780" r:id="rId206"/>
    <p:sldId id="781" r:id="rId207"/>
    <p:sldId id="783" r:id="rId208"/>
    <p:sldId id="785" r:id="rId209"/>
    <p:sldId id="786" r:id="rId210"/>
    <p:sldId id="831" r:id="rId211"/>
    <p:sldId id="788" r:id="rId212"/>
    <p:sldId id="787" r:id="rId213"/>
    <p:sldId id="789" r:id="rId214"/>
    <p:sldId id="797" r:id="rId215"/>
    <p:sldId id="796" r:id="rId216"/>
    <p:sldId id="836" r:id="rId217"/>
    <p:sldId id="866" r:id="rId218"/>
    <p:sldId id="865" r:id="rId21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87"/>
    <a:srgbClr val="E90919"/>
    <a:srgbClr val="FE1212"/>
    <a:srgbClr val="EE2227"/>
    <a:srgbClr val="3BBE8C"/>
    <a:srgbClr val="17A889"/>
    <a:srgbClr val="FFC90E"/>
    <a:srgbClr val="F3EF53"/>
    <a:srgbClr val="FF7F2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5/17/2018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63</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131</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137</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141</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146</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162</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216</a:t>
            </a:fld>
            <a:endParaRPr lang="en-US"/>
          </a:p>
        </p:txBody>
      </p:sp>
    </p:spTree>
    <p:extLst>
      <p:ext uri="{BB962C8B-B14F-4D97-AF65-F5344CB8AC3E}">
        <p14:creationId xmlns:p14="http://schemas.microsoft.com/office/powerpoint/2010/main" val="1412558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0.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1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0.xml"/></Relationships>
</file>

<file path=ppt/slides/_rels/slide218.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4" Type="http://schemas.openxmlformats.org/officeDocument/2006/relationships/image" Target="../media/image18.jpg"/></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0.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000" y="3886200"/>
            <a:ext cx="7010400" cy="990600"/>
          </a:xfrm>
        </p:spPr>
        <p:txBody>
          <a:bodyPr vert="horz" anchor="t" anchorCtr="0">
            <a:noAutofit/>
          </a:bodyPr>
          <a:lstStyle/>
          <a:p>
            <a:pPr algn="l"/>
            <a:r>
              <a:rPr lang="en-US" sz="3600" b="1" dirty="0">
                <a:solidFill>
                  <a:schemeClr val="accent3">
                    <a:lumMod val="75000"/>
                  </a:schemeClr>
                </a:solidFill>
                <a:latin typeface="Cambria Math" panose="02040503050406030204" pitchFamily="18" charset="0"/>
                <a:ea typeface="Cambria Math" panose="02040503050406030204" pitchFamily="18" charset="0"/>
                <a:cs typeface="Arial" pitchFamily="34" charset="0"/>
              </a:rPr>
              <a:t>JavaScript Framework - JavaScript</a:t>
            </a:r>
          </a:p>
        </p:txBody>
      </p:sp>
      <p:sp>
        <p:nvSpPr>
          <p:cNvPr id="4" name="Subtitle 3"/>
          <p:cNvSpPr>
            <a:spLocks noGrp="1"/>
          </p:cNvSpPr>
          <p:nvPr>
            <p:ph type="subTitle" idx="1"/>
          </p:nvPr>
        </p:nvSpPr>
        <p:spPr>
          <a:xfrm>
            <a:off x="1219200" y="5562600"/>
            <a:ext cx="6858000" cy="533400"/>
          </a:xfrm>
        </p:spPr>
        <p:txBody>
          <a:bodyPr>
            <a:noAutofit/>
          </a:bodyPr>
          <a:lstStyle/>
          <a:p>
            <a:r>
              <a:rPr lang="en-US" sz="4400" dirty="0" smtClean="0">
                <a:latin typeface="Arial" pitchFamily="34" charset="0"/>
                <a:cs typeface="Arial" pitchFamily="34" charset="0"/>
              </a:rPr>
              <a:t>infoway</a:t>
            </a:r>
            <a:endParaRPr lang="en-US" sz="4400" dirty="0">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3810000" y="163286"/>
            <a:ext cx="5174932" cy="1077218"/>
          </a:xfrm>
          <a:prstGeom prst="rect">
            <a:avLst/>
          </a:prstGeom>
        </p:spPr>
        <p:txBody>
          <a:bodyPr wrap="square">
            <a:spAutoFit/>
          </a:bodyPr>
          <a:lstStyle/>
          <a:p>
            <a:r>
              <a:rPr lang="en-IN" sz="3200" dirty="0" smtClean="0">
                <a:solidFill>
                  <a:srgbClr val="FF6000"/>
                </a:solidFill>
                <a:latin typeface="Segoe Print" panose="02000600000000000000" pitchFamily="2" charset="0"/>
              </a:rPr>
              <a:t>A </a:t>
            </a:r>
            <a:r>
              <a:rPr lang="en-IN" sz="3200" dirty="0">
                <a:solidFill>
                  <a:srgbClr val="FF6000"/>
                </a:solidFill>
                <a:latin typeface="Segoe Print" panose="02000600000000000000" pitchFamily="2" charset="0"/>
              </a:rPr>
              <a:t>day without new knowledge is a lost day.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40538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1485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569660"/>
          </a:xfrm>
          <a:prstGeom prst="rect">
            <a:avLst/>
          </a:prstGeom>
        </p:spPr>
        <p:txBody>
          <a:bodyPr wrap="square">
            <a:spAutoFit/>
          </a:bodyPr>
          <a:lstStyle/>
          <a:p>
            <a:r>
              <a:rPr lang="en-IN" dirty="0">
                <a:solidFill>
                  <a:schemeClr val="bg2">
                    <a:lumMod val="50000"/>
                  </a:schemeClr>
                </a:solidFill>
                <a:latin typeface="Cambria" panose="02040503050406030204" pitchFamily="18" charset="0"/>
                <a:cs typeface="Segoe UI Light" panose="020B0502040204020203" pitchFamily="34" charset="0"/>
              </a:rPr>
              <a:t>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tag is used to define a client-side script (JavaScript). 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213106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err="1" smtClean="0">
                          <a:solidFill>
                            <a:srgbClr val="FF7F27"/>
                          </a:solidFill>
                          <a:latin typeface="Calibri" panose="020F0502020204030204" pitchFamily="34" charset="0"/>
                          <a:ea typeface="+mn-ea"/>
                          <a:cs typeface="Calibri" panose="020F0502020204030204" pitchFamily="34" charset="0"/>
                        </a:rPr>
                        <a:t>str</a:t>
                      </a:r>
                      <a:r>
                        <a:rPr kumimoji="0" lang="en-IN" sz="1800" kern="1200" dirty="0" err="1" smtClean="0">
                          <a:solidFill>
                            <a:srgbClr val="0070C0"/>
                          </a:solidFill>
                          <a:latin typeface="Calibri" panose="020F0502020204030204" pitchFamily="34" charset="0"/>
                          <a:ea typeface="+mn-ea"/>
                          <a:cs typeface="Calibri" panose="020F0502020204030204" pitchFamily="34" charset="0"/>
                        </a:rPr>
                        <a:t>.</a:t>
                      </a:r>
                      <a:r>
                        <a:rPr kumimoji="0" lang="en-IN" sz="1800" kern="1200" dirty="0" err="1"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590800"/>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3542" y="4537712"/>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245275"/>
            <a:ext cx="8839200" cy="2031325"/>
          </a:xfrm>
          <a:prstGeom prst="rect">
            <a:avLst/>
          </a:prstGeom>
          <a:solidFill>
            <a:srgbClr val="2C2C2C"/>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BBF74F"/>
                </a:solidFill>
                <a:latin typeface="Arial" panose="020B0604020202020204" pitchFamily="34" charset="0"/>
                <a:cs typeface="Arial" panose="020B0604020202020204" pitchFamily="34" charset="0"/>
              </a:rPr>
              <a:t>Between the </a:t>
            </a:r>
            <a:r>
              <a:rPr lang="en-US" sz="2800" b="1" dirty="0">
                <a:solidFill>
                  <a:srgbClr val="BBF74F"/>
                </a:solidFill>
                <a:latin typeface="Arial" panose="020B0604020202020204" pitchFamily="34" charset="0"/>
                <a:cs typeface="Arial" panose="020B0604020202020204" pitchFamily="34" charset="0"/>
              </a:rPr>
              <a:t>head</a:t>
            </a:r>
            <a:r>
              <a:rPr lang="en-US" sz="2000" b="1" dirty="0">
                <a:solidFill>
                  <a:srgbClr val="BBF74F"/>
                </a:solidFill>
                <a:latin typeface="Arial" panose="020B0604020202020204" pitchFamily="34" charset="0"/>
                <a:cs typeface="Arial" panose="020B0604020202020204" pitchFamily="34" charset="0"/>
              </a:rPr>
              <a:t> </a:t>
            </a:r>
            <a:r>
              <a:rPr lang="en-US" sz="2800" b="1" dirty="0">
                <a:solidFill>
                  <a:srgbClr val="BBF74F"/>
                </a:solidFill>
                <a:latin typeface="Arial" panose="020B0604020202020204" pitchFamily="34" charset="0"/>
                <a:cs typeface="Arial" panose="020B0604020202020204" pitchFamily="34" charset="0"/>
              </a:rPr>
              <a:t>tag</a:t>
            </a:r>
            <a:r>
              <a:rPr lang="en-US" sz="2000" b="1" dirty="0">
                <a:solidFill>
                  <a:srgbClr val="BBF74F"/>
                </a:solidFill>
                <a:latin typeface="Arial" panose="020B0604020202020204" pitchFamily="34" charset="0"/>
                <a:cs typeface="Arial" panose="020B0604020202020204" pitchFamily="34" charset="0"/>
              </a:rPr>
              <a:t>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Between </a:t>
            </a:r>
            <a:r>
              <a:rPr lang="en-US" sz="2000" dirty="0">
                <a:solidFill>
                  <a:srgbClr val="BBF74F"/>
                </a:solidFill>
                <a:latin typeface="Arial" panose="020B0604020202020204" pitchFamily="34" charset="0"/>
                <a:cs typeface="Arial" panose="020B0604020202020204" pitchFamily="34" charset="0"/>
              </a:rPr>
              <a:t>the </a:t>
            </a:r>
            <a:r>
              <a:rPr lang="en-US" sz="2800" b="1" dirty="0">
                <a:solidFill>
                  <a:srgbClr val="BBF74F"/>
                </a:solidFill>
                <a:latin typeface="Arial" panose="020B0604020202020204" pitchFamily="34" charset="0"/>
                <a:cs typeface="Arial" panose="020B0604020202020204" pitchFamily="34" charset="0"/>
              </a:rPr>
              <a:t>body tag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In </a:t>
            </a:r>
            <a:r>
              <a:rPr lang="en-US" sz="2800" b="1" dirty="0">
                <a:solidFill>
                  <a:srgbClr val="BBF74F"/>
                </a:solidFill>
                <a:latin typeface="Arial" panose="020B0604020202020204" pitchFamily="34" charset="0"/>
                <a:cs typeface="Arial" panose="020B0604020202020204" pitchFamily="34" charset="0"/>
              </a:rPr>
              <a:t>.js file </a:t>
            </a:r>
            <a:r>
              <a:rPr lang="en-US" sz="2000" dirty="0">
                <a:solidFill>
                  <a:srgbClr val="BBF74F"/>
                </a:solidFill>
                <a:latin typeface="Arial" panose="020B0604020202020204" pitchFamily="34" charset="0"/>
                <a:cs typeface="Arial" panose="020B0604020202020204" pitchFamily="34" charset="0"/>
              </a:rPr>
              <a:t>(external </a:t>
            </a:r>
            <a:r>
              <a:rPr lang="en-US" sz="2000" dirty="0" smtClean="0">
                <a:solidFill>
                  <a:srgbClr val="BBF74F"/>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54000" y="5638743"/>
            <a:ext cx="8432800" cy="400110"/>
          </a:xfrm>
          <a:prstGeom prst="rect">
            <a:avLst/>
          </a:prstGeom>
        </p:spPr>
        <p:txBody>
          <a:bodyPr wrap="square">
            <a:spAutoFit/>
          </a:bodyPr>
          <a:lstStyle/>
          <a:p>
            <a:r>
              <a:rPr lang="en-IN" sz="2000" b="1" dirty="0">
                <a:solidFill>
                  <a:srgbClr val="E9DE49"/>
                </a:solidFill>
                <a:latin typeface="Verdana" panose="020B0604030504040204" pitchFamily="34" charset="0"/>
              </a:rPr>
              <a:t>Note:</a:t>
            </a:r>
            <a:r>
              <a:rPr lang="en-IN" sz="2000" dirty="0">
                <a:solidFill>
                  <a:srgbClr val="E9DE49"/>
                </a:solidFill>
                <a:latin typeface="Verdana" panose="020B0604030504040204" pitchFamily="34" charset="0"/>
              </a:rPr>
              <a:t> The external script file cannot contain the &lt;script&gt; tag.</a:t>
            </a:r>
            <a:endParaRPr lang="en-IN" sz="2000" dirty="0">
              <a:solidFill>
                <a:srgbClr val="E9DE49"/>
              </a:solidFill>
            </a:endParaRPr>
          </a:p>
        </p:txBody>
      </p:sp>
      <p:sp>
        <p:nvSpPr>
          <p:cNvPr id="5" name="Rectangle 4"/>
          <p:cNvSpPr/>
          <p:nvPr/>
        </p:nvSpPr>
        <p:spPr>
          <a:xfrm>
            <a:off x="152400" y="3474184"/>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97688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015663"/>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In most editors a line of code can be commented out </a:t>
            </a:r>
            <a:r>
              <a:rPr lang="en-IN" sz="2000" dirty="0" smtClean="0">
                <a:latin typeface="Arial" panose="020B0604020202020204" pitchFamily="34" charset="0"/>
                <a:cs typeface="Arial" panose="020B0604020202020204" pitchFamily="34" charset="0"/>
              </a:rPr>
              <a:t>by </a:t>
            </a:r>
            <a:r>
              <a:rPr lang="en-IN" sz="2000" b="1" i="1" dirty="0" smtClean="0">
                <a:latin typeface="Arial" panose="020B0604020202020204" pitchFamily="34" charset="0"/>
                <a:cs typeface="Arial" panose="020B0604020202020204" pitchFamily="34" charset="0"/>
              </a:rPr>
              <a:t>Ctrl + / </a:t>
            </a:r>
            <a:r>
              <a:rPr lang="en-IN" sz="2000" dirty="0">
                <a:latin typeface="Arial" panose="020B0604020202020204" pitchFamily="34" charset="0"/>
                <a:cs typeface="Arial" panose="020B0604020202020204" pitchFamily="34" charset="0"/>
              </a:rPr>
              <a:t>hotkey for a single-line comment and something like </a:t>
            </a:r>
            <a:r>
              <a:rPr lang="en-IN" sz="2000" b="1" i="1" dirty="0" smtClean="0">
                <a:latin typeface="Arial" panose="020B0604020202020204" pitchFamily="34" charset="0"/>
                <a:cs typeface="Arial" panose="020B0604020202020204" pitchFamily="34" charset="0"/>
              </a:rPr>
              <a:t>Ctrl + Shift +/ </a:t>
            </a:r>
            <a:r>
              <a:rPr lang="en-IN" sz="2000" b="1" i="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for multiline comments.</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663077"/>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scope.</a:t>
            </a:r>
            <a:r>
              <a:rPr lang="en-IN" sz="2000" dirty="0" smtClean="0">
                <a:solidFill>
                  <a:srgbClr val="DD4A68"/>
                </a:solidFill>
                <a:latin typeface="Consolas" panose="020B0609020204030204" pitchFamily="49" charset="0"/>
              </a:rPr>
              <a:t>clearInterval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648200"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heterogeneous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element0, element1, ...,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element0</a:t>
            </a:r>
            <a:r>
              <a:rPr lang="en-IN" sz="2000" dirty="0">
                <a:solidFill>
                  <a:srgbClr val="333333"/>
                </a:solidFill>
                <a:latin typeface="Consolas" panose="020B0609020204030204" pitchFamily="49" charset="0"/>
              </a:rPr>
              <a:t>, 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35405378"/>
              </p:ext>
            </p:extLst>
          </p:nvPr>
        </p:nvGraphicFramePr>
        <p:xfrm>
          <a:off x="1566600" y="4267199"/>
          <a:ext cx="3213600" cy="381001"/>
        </p:xfrm>
        <a:graphic>
          <a:graphicData uri="http://schemas.openxmlformats.org/drawingml/2006/table">
            <a:tbl>
              <a:tblPr firstRow="1" bandRow="1">
                <a:tableStyleId>{5940675A-B579-460E-94D1-54222C63F5DA}</a:tableStyleId>
              </a:tblPr>
              <a:tblGrid>
                <a:gridCol w="1614142"/>
                <a:gridCol w="400658"/>
                <a:gridCol w="399600"/>
                <a:gridCol w="399600"/>
                <a:gridCol w="399600"/>
              </a:tblGrid>
              <a:tr h="3810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238500" y="4267384"/>
            <a:ext cx="1470660" cy="376769"/>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arr.push([element1[,...[,elementN]]])</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arr.unshift([element1[,...[,elementN]]])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sp>
        <p:nvSpPr>
          <p:cNvPr id="3" name="Rectangle 2"/>
          <p:cNvSpPr/>
          <p:nvPr/>
        </p:nvSpPr>
        <p:spPr>
          <a:xfrm>
            <a:off x="-10886" y="4724400"/>
            <a:ext cx="9165772" cy="1200329"/>
          </a:xfrm>
          <a:prstGeom prst="rect">
            <a:avLst/>
          </a:prstGeom>
        </p:spPr>
        <p:txBody>
          <a:bodyPr wrap="square">
            <a:spAutoFit/>
          </a:bodyPr>
          <a:lstStyle/>
          <a:p>
            <a:r>
              <a:rPr lang="en-IN" dirty="0" smtClean="0">
                <a:solidFill>
                  <a:schemeClr val="accent5">
                    <a:lumMod val="50000"/>
                  </a:schemeClr>
                </a:solidFill>
                <a:latin typeface="+mn-lt"/>
              </a:rPr>
              <a:t> A</a:t>
            </a:r>
            <a:r>
              <a:rPr lang="en-IN" dirty="0">
                <a:solidFill>
                  <a:schemeClr val="accent5">
                    <a:lumMod val="50000"/>
                  </a:schemeClr>
                </a:solidFill>
                <a:latin typeface="+mn-lt"/>
              </a:rPr>
              <a:t> </a:t>
            </a:r>
            <a:r>
              <a:rPr lang="en-IN" b="1" i="1" dirty="0">
                <a:solidFill>
                  <a:schemeClr val="accent5">
                    <a:lumMod val="50000"/>
                  </a:schemeClr>
                </a:solidFill>
                <a:latin typeface="+mn-lt"/>
              </a:rPr>
              <a:t>parameter</a:t>
            </a:r>
            <a:r>
              <a:rPr lang="en-IN" dirty="0">
                <a:solidFill>
                  <a:schemeClr val="accent5">
                    <a:lumMod val="50000"/>
                  </a:schemeClr>
                </a:solidFill>
                <a:latin typeface="+mn-lt"/>
              </a:rPr>
              <a:t> is a variable </a:t>
            </a:r>
            <a:r>
              <a:rPr lang="en-IN" b="1" i="1" dirty="0">
                <a:solidFill>
                  <a:schemeClr val="accent5">
                    <a:lumMod val="50000"/>
                  </a:schemeClr>
                </a:solidFill>
                <a:latin typeface="+mn-lt"/>
              </a:rPr>
              <a:t>in a</a:t>
            </a:r>
            <a:r>
              <a:rPr lang="en-IN" dirty="0">
                <a:solidFill>
                  <a:schemeClr val="accent5">
                    <a:lumMod val="50000"/>
                  </a:schemeClr>
                </a:solidFill>
                <a:latin typeface="+mn-lt"/>
              </a:rPr>
              <a:t> method definition. When a method is </a:t>
            </a:r>
            <a:r>
              <a:rPr lang="en-IN" dirty="0" smtClean="0">
                <a:solidFill>
                  <a:schemeClr val="accent5">
                    <a:lumMod val="50000"/>
                  </a:schemeClr>
                </a:solidFill>
                <a:latin typeface="+mn-lt"/>
              </a:rPr>
              <a:t> called</a:t>
            </a:r>
            <a:r>
              <a:rPr lang="en-IN" dirty="0">
                <a:solidFill>
                  <a:schemeClr val="accent5">
                    <a:lumMod val="50000"/>
                  </a:schemeClr>
                </a:solidFill>
                <a:latin typeface="+mn-lt"/>
              </a:rPr>
              <a:t>, the </a:t>
            </a:r>
            <a:r>
              <a:rPr lang="en-IN" b="1" i="1" dirty="0">
                <a:solidFill>
                  <a:schemeClr val="accent5">
                    <a:lumMod val="50000"/>
                  </a:schemeClr>
                </a:solidFill>
                <a:latin typeface="+mn-lt"/>
              </a:rPr>
              <a:t>arguments</a:t>
            </a:r>
            <a:r>
              <a:rPr lang="en-IN" dirty="0">
                <a:solidFill>
                  <a:schemeClr val="accent5">
                    <a:lumMod val="50000"/>
                  </a:schemeClr>
                </a:solidFill>
                <a:latin typeface="+mn-lt"/>
              </a:rPr>
              <a:t> are the data you pass into the method's  </a:t>
            </a:r>
            <a:r>
              <a:rPr lang="en-IN" b="1" i="1" dirty="0">
                <a:solidFill>
                  <a:schemeClr val="accent5">
                    <a:lumMod val="50000"/>
                  </a:schemeClr>
                </a:solidFill>
                <a:latin typeface="+mn-lt"/>
              </a:rPr>
              <a:t>parameters</a:t>
            </a:r>
            <a:r>
              <a:rPr lang="en-IN" dirty="0">
                <a:solidFill>
                  <a:schemeClr val="accent5">
                    <a:lumMod val="50000"/>
                  </a:schemeClr>
                </a:solidFill>
                <a:latin typeface="+mn-lt"/>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 item1, item2, ...)</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904273073"/>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arr.findIndex(callback[, thisArg])</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a:t>
            </a:r>
          </a:p>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arr.sort(compareFunction)</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a:t>
            </a:r>
            <a:r>
              <a:rPr lang="en-IN" sz="2000" dirty="0" smtClean="0">
                <a:solidFill>
                  <a:srgbClr val="0070C0"/>
                </a:solidFill>
                <a:latin typeface="Consolas" panose="020B0609020204030204" pitchFamily="49" charset="0"/>
                <a:cs typeface="Arial" panose="020B0604020202020204" pitchFamily="34" charset="0"/>
              </a:rPr>
              <a:t>()</a:t>
            </a:r>
            <a:endParaRPr lang="en-IN" sz="2000"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Consolas" panose="020B0609020204030204" pitchFamily="49" charset="0"/>
                <a:cs typeface="Arial" panose="020B0604020202020204" pitchFamily="34" charset="0"/>
              </a:rPr>
              <a:t> arr.sort(compareFunction</a:t>
            </a:r>
            <a:r>
              <a:rPr lang="en-IN" sz="2000" dirty="0">
                <a:solidFill>
                  <a:srgbClr val="0070C0"/>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Consolas" panose="020B0609020204030204" pitchFamily="49" charset="0"/>
                <a:cs typeface="Arial" panose="020B0604020202020204" pitchFamily="34" charset="0"/>
              </a:rPr>
              <a:t> arr.sort(compareFunction</a:t>
            </a:r>
            <a:r>
              <a:rPr lang="en-IN" sz="2000" dirty="0">
                <a:solidFill>
                  <a:srgbClr val="0070C0"/>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a:t>f</a:t>
            </a:r>
            <a:r>
              <a:rPr lang="en-IN" dirty="0" smtClean="0"/>
              <a:t>unctions</a:t>
            </a:r>
            <a:endParaRPr lang="en-US" dirty="0"/>
          </a:p>
        </p:txBody>
      </p:sp>
      <p:sp>
        <p:nvSpPr>
          <p:cNvPr id="4" name="Rectangle 3"/>
          <p:cNvSpPr/>
          <p:nvPr/>
        </p:nvSpPr>
        <p:spPr>
          <a:xfrm>
            <a:off x="3352800" y="228600"/>
            <a:ext cx="5638800" cy="830997"/>
          </a:xfrm>
          <a:prstGeom prst="rect">
            <a:avLst/>
          </a:prstGeom>
          <a:solidFill>
            <a:srgbClr val="FF5733"/>
          </a:solidFill>
        </p:spPr>
        <p:txBody>
          <a:bodyPr wrap="square">
            <a:spAutoFit/>
          </a:bodyPr>
          <a:lstStyle/>
          <a:p>
            <a:r>
              <a:rPr lang="en-US"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chemeClr val="bg2">
                    <a:lumMod val="50000"/>
                  </a:schemeClr>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function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3EF53"/>
                </a:solidFill>
                <a:latin typeface="Consolas" panose="020B0609020204030204" pitchFamily="49" charset="0"/>
                <a:cs typeface="Arial" panose="020B0604020202020204" pitchFamily="34" charset="0"/>
              </a:rPr>
              <a:t>fn</a:t>
            </a:r>
            <a:r>
              <a:rPr lang="en-IN" sz="2000" dirty="0" smtClean="0">
                <a:solidFill>
                  <a:schemeClr val="bg2">
                    <a:lumMod val="75000"/>
                  </a:schemeClr>
                </a:solidFill>
                <a:latin typeface="Consolas" panose="020B0609020204030204" pitchFamily="49" charset="0"/>
                <a:cs typeface="Arial" panose="020B0604020202020204" pitchFamily="34" charset="0"/>
              </a:rPr>
              <a:t>, a , b</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3429000"/>
            <a:ext cx="8839200" cy="2923877"/>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runFunction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runFunction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add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smtClean="0">
                <a:solidFill>
                  <a:srgbClr val="808080"/>
                </a:solidFill>
                <a:latin typeface="Consolas" panose="020B0609020204030204" pitchFamily="49" charset="0"/>
              </a:rPr>
              <a:t>&gt;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sz="1800" dirty="0">
                <a:latin typeface="Arial" panose="020B0604020202020204" pitchFamily="34" charset="0"/>
                <a:cs typeface="Arial" panose="020B0604020202020204" pitchFamily="34" charset="0"/>
              </a:rPr>
              <a:t>For functions, only </a:t>
            </a:r>
            <a:r>
              <a:rPr lang="en-US" b="1" i="1" dirty="0">
                <a:solidFill>
                  <a:schemeClr val="accent3">
                    <a:lumMod val="75000"/>
                  </a:schemeClr>
                </a:solidFill>
                <a:latin typeface="Arial" panose="020B0604020202020204" pitchFamily="34" charset="0"/>
                <a:cs typeface="Arial" panose="020B0604020202020204" pitchFamily="34" charset="0"/>
              </a:rPr>
              <a:t>function declaration gets hoisted</a:t>
            </a:r>
            <a:r>
              <a:rPr lang="en-US" sz="20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the top and </a:t>
            </a:r>
            <a:r>
              <a:rPr lang="en-US" b="1" i="1" dirty="0">
                <a:solidFill>
                  <a:schemeClr val="accent3">
                    <a:lumMod val="75000"/>
                  </a:schemeClr>
                </a:solidFill>
                <a:latin typeface="Arial" panose="020B0604020202020204" pitchFamily="34" charset="0"/>
                <a:cs typeface="Arial" panose="020B0604020202020204" pitchFamily="34" charset="0"/>
              </a:rPr>
              <a:t>not the function expression</a:t>
            </a:r>
            <a:r>
              <a:rPr lang="en-US" sz="1800" dirty="0">
                <a:latin typeface="Arial" panose="020B0604020202020204" pitchFamily="34" charset="0"/>
                <a:cs typeface="Arial" panose="020B0604020202020204" pitchFamily="34" charset="0"/>
              </a:rPr>
              <a:t>.</a:t>
            </a:r>
          </a:p>
        </p:txBody>
      </p:sp>
      <p:sp>
        <p:nvSpPr>
          <p:cNvPr id="13" name="Rectangle 12"/>
          <p:cNvSpPr/>
          <p:nvPr/>
        </p:nvSpPr>
        <p:spPr>
          <a:xfrm>
            <a:off x="228600" y="1981200"/>
            <a:ext cx="8686800" cy="4585871"/>
          </a:xfrm>
          <a:prstGeom prst="rect">
            <a:avLst/>
          </a:prstGeom>
          <a:noFill/>
        </p:spPr>
        <p:txBody>
          <a:bodyPr wrap="square">
            <a:spAutoFit/>
          </a:bodyPr>
          <a:lstStyle/>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a:t>
            </a:r>
            <a:r>
              <a:rPr lang="en-US" sz="2000" b="1" dirty="0">
                <a:latin typeface="Arial" panose="020B0604020202020204" pitchFamily="34" charset="0"/>
                <a:cs typeface="Arial" panose="020B0604020202020204" pitchFamily="34" charset="0"/>
              </a:rPr>
              <a:t>Declarations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smtClean="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rgbClr val="0070C0"/>
                </a:solidFill>
                <a:latin typeface="Arial" panose="020B0604020202020204" pitchFamily="34" charset="0"/>
                <a:cs typeface="Arial" panose="020B0604020202020204" pitchFamily="34" charset="0"/>
              </a:rPr>
              <a:t>]</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Expressions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var</a:t>
            </a:r>
            <a:r>
              <a:rPr lang="en-US" sz="2000" b="1" dirty="0" smtClean="0">
                <a:latin typeface="Arial" panose="020B0604020202020204" pitchFamily="34" charset="0"/>
                <a:cs typeface="Arial" panose="020B0604020202020204" pitchFamily="34" charset="0"/>
              </a:rPr>
              <a:t> </a:t>
            </a:r>
            <a:r>
              <a:rPr lang="en-US" sz="2000" i="1" dirty="0" smtClean="0">
                <a:solidFill>
                  <a:srgbClr val="FF6000"/>
                </a:solidFill>
                <a:latin typeface="Consolas" panose="020B0609020204030204" pitchFamily="49" charset="0"/>
                <a:cs typeface="Arial" panose="020B0604020202020204" pitchFamily="34" charset="0"/>
              </a:rPr>
              <a:t>fn</a:t>
            </a:r>
            <a:r>
              <a:rPr lang="en-US" sz="2000" dirty="0" smtClean="0">
                <a:solidFill>
                  <a:srgbClr val="FF6000"/>
                </a:solidFill>
                <a:latin typeface="Consolas" panose="020B0609020204030204" pitchFamily="49"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a:latin typeface="Arial" panose="020B0604020202020204" pitchFamily="34" charset="0"/>
                <a:cs typeface="Arial" panose="020B0604020202020204" pitchFamily="34" charset="0"/>
              </a:rPr>
              <a:t>() {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p:txBody>
      </p:sp>
      <p:sp>
        <p:nvSpPr>
          <p:cNvPr id="3" name="Rectangle 2"/>
          <p:cNvSpPr/>
          <p:nvPr/>
        </p:nvSpPr>
        <p:spPr>
          <a:xfrm>
            <a:off x="4152900" y="2088755"/>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alert</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4152900" y="4295256"/>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f1 =  </a:t>
            </a:r>
            <a:r>
              <a:rPr lang="en-IN" sz="1800" dirty="0" smtClean="0">
                <a:solidFill>
                  <a:srgbClr val="0000FF"/>
                </a:solidFill>
                <a:latin typeface="Consolas" panose="020B0609020204030204" pitchFamily="49" charset="0"/>
              </a:rPr>
              <a:t>function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10" name="Rectangle 9"/>
          <p:cNvSpPr/>
          <p:nvPr/>
        </p:nvSpPr>
        <p:spPr>
          <a:xfrm>
            <a:off x="206828" y="3505200"/>
            <a:ext cx="8746671" cy="923330"/>
          </a:xfrm>
          <a:prstGeom prst="rect">
            <a:avLst/>
          </a:prstGeom>
        </p:spPr>
        <p:txBody>
          <a:bodyPr wrap="square">
            <a:spAutoFit/>
          </a:bodyPr>
          <a:lstStyle/>
          <a:p>
            <a:r>
              <a:rPr lang="en-IN" sz="1800" dirty="0">
                <a:solidFill>
                  <a:srgbClr val="0000FF"/>
                </a:solidFill>
                <a:latin typeface="Consolas" panose="020B0609020204030204" pitchFamily="49" charset="0"/>
              </a:rPr>
              <a:t>for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do something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p>
        </p:txBody>
      </p:sp>
      <p:sp>
        <p:nvSpPr>
          <p:cNvPr id="3" name="Rectangle 2"/>
          <p:cNvSpPr/>
          <p:nvPr/>
        </p:nvSpPr>
        <p:spPr>
          <a:xfrm>
            <a:off x="228599" y="4631085"/>
            <a:ext cx="8724899" cy="923330"/>
          </a:xfrm>
          <a:prstGeom prst="rect">
            <a:avLst/>
          </a:prstGeom>
        </p:spPr>
        <p:txBody>
          <a:bodyPr wrap="square">
            <a:spAutoFit/>
          </a:bodyPr>
          <a:lstStyle/>
          <a:p>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console.log(arguments[i]);</a:t>
            </a:r>
          </a:p>
          <a:p>
            <a:r>
              <a:rPr lang="en-IN" sz="1800" dirty="0" smtClean="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dirty="0">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C586C0"/>
                </a:solidFill>
                <a:latin typeface="Consolas" panose="020B0609020204030204" pitchFamily="49" charset="0"/>
              </a:rPr>
              <a:t>for</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4000582" cy="523220"/>
          </a:xfrm>
          <a:prstGeom prst="rect">
            <a:avLst/>
          </a:prstGeom>
        </p:spPr>
        <p:txBody>
          <a:bodyPr wrap="none">
            <a:spAutoFit/>
          </a:bodyPr>
          <a:lstStyle/>
          <a:p>
            <a:r>
              <a:rPr lang="en-IN" sz="2800" dirty="0">
                <a:solidFill>
                  <a:srgbClr val="FF6000"/>
                </a:solidFill>
                <a:latin typeface="Segoe UI" panose="020B0502040204020203" pitchFamily="34" charset="0"/>
              </a:rPr>
              <a:t>Properties and Methods</a:t>
            </a:r>
            <a:endParaRPr lang="en-IN" sz="2800" b="0" i="0" dirty="0">
              <a:solidFill>
                <a:srgbClr val="FF6000"/>
              </a:solidFill>
              <a:effectLst/>
              <a:latin typeface="Segoe UI" panose="020B0502040204020203" pitchFamily="34" charset="0"/>
            </a:endParaRPr>
          </a:p>
        </p:txBody>
      </p:sp>
      <p:sp>
        <p:nvSpPr>
          <p:cNvPr id="4" name="Rectangle 3"/>
          <p:cNvSpPr/>
          <p:nvPr/>
        </p:nvSpPr>
        <p:spPr>
          <a:xfrm>
            <a:off x="304800" y="3700361"/>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5105400" y="3700361"/>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259140"/>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grpSp>
        <p:nvGrpSpPr>
          <p:cNvPr id="5" name="Group 4"/>
          <p:cNvGrpSpPr/>
          <p:nvPr/>
        </p:nvGrpSpPr>
        <p:grpSpPr>
          <a:xfrm>
            <a:off x="152400" y="2990888"/>
            <a:ext cx="8839200" cy="2353992"/>
            <a:chOff x="152400" y="3124200"/>
            <a:chExt cx="8839200" cy="2353992"/>
          </a:xfrm>
        </p:grpSpPr>
        <p:sp>
          <p:nvSpPr>
            <p:cNvPr id="4" name="Rectangle 1"/>
            <p:cNvSpPr>
              <a:spLocks noChangeArrowheads="1"/>
            </p:cNvSpPr>
            <p:nvPr/>
          </p:nvSpPr>
          <p:spPr bwMode="auto">
            <a:xfrm>
              <a:off x="152400" y="3124200"/>
              <a:ext cx="8839200" cy="2308324"/>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708090"/>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Boolean</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71" y="3254828"/>
              <a:ext cx="366583" cy="366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885" y="3254828"/>
              <a:ext cx="366583" cy="3665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3254828"/>
              <a:ext cx="366583" cy="36658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3276600"/>
              <a:ext cx="366583" cy="36658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031" y="4144771"/>
              <a:ext cx="366583" cy="3665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5083748"/>
              <a:ext cx="366583" cy="36658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885" y="4115074"/>
              <a:ext cx="366583" cy="36658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599" y="4115074"/>
              <a:ext cx="366583" cy="36658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171" y="4115074"/>
              <a:ext cx="366583" cy="36658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6844" y="5004027"/>
              <a:ext cx="1521576" cy="47416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30" y="4985778"/>
              <a:ext cx="484412" cy="48441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486" y="4071329"/>
              <a:ext cx="484412" cy="4844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372" y="3191629"/>
              <a:ext cx="484412" cy="4844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32" y="4964006"/>
              <a:ext cx="484412" cy="484412"/>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0488" y="4049557"/>
              <a:ext cx="484412" cy="48441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1374" y="3169857"/>
              <a:ext cx="484412" cy="484412"/>
            </a:xfrm>
            <a:prstGeom prst="rect">
              <a:avLst/>
            </a:prstGeom>
          </p:spPr>
        </p:pic>
      </p:grpSp>
      <p:sp>
        <p:nvSpPr>
          <p:cNvPr id="22" name="Rectangle 21"/>
          <p:cNvSpPr/>
          <p:nvPr/>
        </p:nvSpPr>
        <p:spPr>
          <a:xfrm>
            <a:off x="206827" y="1362314"/>
            <a:ext cx="8632373" cy="707886"/>
          </a:xfrm>
          <a:prstGeom prst="rect">
            <a:avLst/>
          </a:prstGeom>
          <a:solidFill>
            <a:schemeClr val="bg1"/>
          </a:solidFill>
        </p:spPr>
        <p:txBody>
          <a:bodyPr wrap="square">
            <a:spAutoFit/>
          </a:bodyPr>
          <a:lstStyle/>
          <a:p>
            <a:r>
              <a:rPr lang="en-IN" sz="2000" b="1" i="1" dirty="0">
                <a:solidFill>
                  <a:srgbClr val="00FF87"/>
                </a:solidFill>
                <a:latin typeface="Cardo"/>
              </a:rPr>
              <a:t>Undefined value</a:t>
            </a:r>
            <a:r>
              <a:rPr lang="en-IN" sz="2000" i="1" dirty="0">
                <a:solidFill>
                  <a:srgbClr val="00FF87"/>
                </a:solidFill>
                <a:latin typeface="Cardo"/>
              </a:rPr>
              <a:t> primitive value is used when a variable has not been assigned a value.</a:t>
            </a:r>
            <a:endParaRPr lang="en-IN" sz="2000" dirty="0">
              <a:solidFill>
                <a:srgbClr val="00FF87"/>
              </a:solidFill>
            </a:endParaRPr>
          </a:p>
        </p:txBody>
      </p:sp>
      <p:sp>
        <p:nvSpPr>
          <p:cNvPr id="23" name="Rectangle 22"/>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6" name="Rectangle 5"/>
          <p:cNvSpPr/>
          <p:nvPr/>
        </p:nvSpPr>
        <p:spPr>
          <a:xfrm>
            <a:off x="152400" y="24366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constructor([arguments])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constructor([arguments]) { ... }</a:t>
            </a:r>
          </a:p>
        </p:txBody>
      </p:sp>
      <p:sp>
        <p:nvSpPr>
          <p:cNvPr id="3" name="Rectangle 2"/>
          <p:cNvSpPr/>
          <p:nvPr/>
        </p:nvSpPr>
        <p:spPr>
          <a:xfrm>
            <a:off x="228600" y="2977277"/>
            <a:ext cx="8610600" cy="2308324"/>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1219200"/>
            <a:ext cx="8839200" cy="369331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constructor(customerCode</a:t>
            </a:r>
            <a:r>
              <a:rPr lang="en-IN" sz="1800" dirty="0">
                <a:solidFill>
                  <a:srgbClr val="000000"/>
                </a:solidFill>
                <a:latin typeface="Consolas" panose="020B0609020204030204" pitchFamily="49" charset="0"/>
              </a:rPr>
              <a:t>, customerName)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customerCode;</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 = 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display()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Customer(1, </a:t>
            </a:r>
            <a:r>
              <a:rPr lang="en-IN" sz="1800" dirty="0">
                <a:solidFill>
                  <a:srgbClr val="A31515"/>
                </a:solidFill>
                <a:latin typeface="Consolas" panose="020B0609020204030204" pitchFamily="49" charset="0"/>
              </a:rPr>
              <a:t>'saleel </a:t>
            </a:r>
            <a:r>
              <a:rPr lang="en-IN" sz="1800" dirty="0" err="1">
                <a:solidFill>
                  <a:srgbClr val="A31515"/>
                </a:solidFill>
                <a:latin typeface="Consolas" panose="020B0609020204030204" pitchFamily="49" charset="0"/>
              </a:rPr>
              <a:t>bagde</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smtClean="0">
                <a:solidFill>
                  <a:srgbClr val="000000"/>
                </a:solidFill>
                <a:latin typeface="Consolas" panose="020B0609020204030204" pitchFamily="49" charset="0"/>
              </a:rPr>
              <a:t>( o.display</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378327"/>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4114800"/>
            <a:ext cx="8839200" cy="216982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also begin with </a:t>
            </a:r>
            <a:r>
              <a:rPr lang="en-IN" sz="1800" dirty="0">
                <a:solidFill>
                  <a:srgbClr val="E90919"/>
                </a:solidFill>
                <a:latin typeface="Arial" panose="020B0604020202020204" pitchFamily="34" charset="0"/>
                <a:cs typeface="Arial" panose="020B0604020202020204" pitchFamily="34" charset="0"/>
              </a:rPr>
              <a:t>$</a:t>
            </a:r>
            <a:r>
              <a:rPr lang="en-IN" sz="1800" dirty="0">
                <a:solidFill>
                  <a:schemeClr val="accent2">
                    <a:lumMod val="75000"/>
                  </a:schemeClr>
                </a:solidFill>
                <a:latin typeface="Arial" panose="020B0604020202020204" pitchFamily="34" charset="0"/>
                <a:cs typeface="Arial" panose="020B0604020202020204" pitchFamily="34" charset="0"/>
              </a:rPr>
              <a:t> and </a:t>
            </a:r>
            <a:r>
              <a:rPr lang="en-IN" sz="18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are case sensitive </a:t>
            </a:r>
            <a:r>
              <a:rPr lang="en-IN" sz="18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endParaRPr lang="en-IN" sz="1800"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5943" y="2861370"/>
            <a:ext cx="8686800" cy="3539430"/>
          </a:xfrm>
          <a:prstGeom prst="rect">
            <a:avLst/>
          </a:prstGeom>
        </p:spPr>
        <p:txBody>
          <a:bodyPr wrap="square">
            <a:spAutoFit/>
          </a:bodyPr>
          <a:lstStyle/>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Customer {</a:t>
            </a:r>
          </a:p>
          <a:p>
            <a:r>
              <a:rPr lang="en-IN" sz="1600" dirty="0" smtClean="0">
                <a:solidFill>
                  <a:srgbClr val="000000"/>
                </a:solidFill>
                <a:latin typeface="Consolas" panose="020B0609020204030204" pitchFamily="49" charset="0"/>
              </a:rPr>
              <a:t>       constructor(customerName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.customerName = customerName;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Person {</a:t>
            </a:r>
          </a:p>
          <a:p>
            <a:r>
              <a:rPr lang="en-IN" sz="1600" dirty="0" smtClean="0">
                <a:solidFill>
                  <a:srgbClr val="000000"/>
                </a:solidFill>
                <a:latin typeface="Consolas" panose="020B0609020204030204" pitchFamily="49" charset="0"/>
              </a:rPr>
              <a:t>       constructor(PersonName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.PersonName </a:t>
            </a:r>
            <a:r>
              <a:rPr lang="en-IN" sz="1600" dirty="0">
                <a:solidFill>
                  <a:srgbClr val="000000"/>
                </a:solidFill>
                <a:latin typeface="Consolas" panose="020B0609020204030204" pitchFamily="49" charset="0"/>
              </a:rPr>
              <a:t>= PersonName;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o = </a:t>
            </a:r>
            <a:r>
              <a:rPr lang="en-IN" sz="1600" dirty="0">
                <a:solidFill>
                  <a:srgbClr val="0000FF"/>
                </a:solidFill>
                <a:latin typeface="Consolas" panose="020B0609020204030204" pitchFamily="49" charset="0"/>
              </a:rPr>
              <a:t>new</a:t>
            </a:r>
            <a:r>
              <a:rPr lang="en-IN" sz="1600" dirty="0">
                <a:solidFill>
                  <a:srgbClr val="000000"/>
                </a:solidFill>
                <a:latin typeface="Consolas" panose="020B0609020204030204" pitchFamily="49" charset="0"/>
              </a:rPr>
              <a:t> Person(1, </a:t>
            </a:r>
            <a:r>
              <a:rPr lang="en-IN" sz="1600" dirty="0">
                <a:solidFill>
                  <a:srgbClr val="A31515"/>
                </a:solidFill>
                <a:latin typeface="Consolas" panose="020B0609020204030204" pitchFamily="49" charset="0"/>
              </a:rPr>
              <a:t>'saleel'</a:t>
            </a:r>
            <a:r>
              <a:rPr lang="en-IN" sz="1600" dirty="0">
                <a:solidFill>
                  <a:srgbClr val="000000"/>
                </a:solidFill>
                <a:latin typeface="Consolas" panose="020B0609020204030204" pitchFamily="49" charset="0"/>
              </a:rPr>
              <a:t>);</a:t>
            </a:r>
          </a:p>
          <a:p>
            <a:r>
              <a:rPr lang="pt-BR" sz="1600" dirty="0" smtClean="0">
                <a:solidFill>
                  <a:srgbClr val="000000"/>
                </a:solidFill>
                <a:latin typeface="Consolas" panose="020B0609020204030204" pitchFamily="49" charset="0"/>
              </a:rPr>
              <a:t>   </a:t>
            </a:r>
            <a:r>
              <a:rPr lang="pt-BR" sz="1600" dirty="0">
                <a:solidFill>
                  <a:srgbClr val="000000"/>
                </a:solidFill>
                <a:latin typeface="Consolas" panose="020B0609020204030204" pitchFamily="49" charset="0"/>
              </a:rPr>
              <a:t>console.log(o, </a:t>
            </a:r>
            <a:r>
              <a:rPr lang="pt-BR" sz="1600" dirty="0">
                <a:solidFill>
                  <a:srgbClr val="0000FF"/>
                </a:solidFill>
                <a:latin typeface="Consolas" panose="020B0609020204030204" pitchFamily="49" charset="0"/>
              </a:rPr>
              <a:t>typeof</a:t>
            </a:r>
            <a:r>
              <a:rPr lang="pt-BR" sz="1600" dirty="0">
                <a:solidFill>
                  <a:srgbClr val="000000"/>
                </a:solidFill>
                <a:latin typeface="Consolas" panose="020B0609020204030204" pitchFamily="49" charset="0"/>
              </a:rPr>
              <a:t> (o),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pt-BR" sz="1600" dirty="0" smtClean="0">
                <a:solidFill>
                  <a:srgbClr val="000000"/>
                </a:solidFill>
                <a:latin typeface="Consolas" panose="020B0609020204030204" pitchFamily="49" charset="0"/>
              </a:rPr>
              <a:t>Person</a:t>
            </a:r>
            <a:r>
              <a:rPr lang="pt-BR" sz="1600" dirty="0">
                <a:solidFill>
                  <a:srgbClr val="000000"/>
                </a:solidFill>
                <a:latin typeface="Consolas" panose="020B0609020204030204" pitchFamily="49" charset="0"/>
              </a:rPr>
              <a:t>,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Customer</a:t>
            </a:r>
            <a:r>
              <a:rPr lang="pt-BR" sz="1600" dirty="0" smtClean="0">
                <a:solidFill>
                  <a:srgbClr val="000000"/>
                </a:solidFill>
                <a:latin typeface="Consolas" panose="020B0609020204030204" pitchFamily="49" charset="0"/>
              </a:rPr>
              <a:t>);</a:t>
            </a:r>
            <a:endParaRPr lang="pt-BR" sz="1600" dirty="0">
              <a:solidFill>
                <a:srgbClr val="000000"/>
              </a:solidFill>
              <a:latin typeface="Consolas" panose="020B0609020204030204" pitchFamily="49" charset="0"/>
            </a:endParaRP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object instanceof constructor</a:t>
            </a: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class ChildClass extends ParentClass {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super([arguments]); // calls the parent constructor</a:t>
            </a:r>
            <a:r>
              <a:rPr lang="en-IN" sz="2000" dirty="0" smtClean="0">
                <a:solidFill>
                  <a:srgbClr val="0070C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super.functionOnParent([arguments]);</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308324"/>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a:t>
            </a:r>
            <a:r>
              <a:rPr lang="en-IN" sz="1800" b="1" dirty="0" smtClean="0">
                <a:solidFill>
                  <a:srgbClr val="C00000"/>
                </a:solidFill>
                <a:latin typeface="Arial" panose="020B0604020202020204" pitchFamily="34" charset="0"/>
                <a:cs typeface="Arial" panose="020B0604020202020204" pitchFamily="34" charset="0"/>
              </a:rPr>
              <a:t>and undeclared mean </a:t>
            </a:r>
            <a:r>
              <a:rPr lang="en-IN" sz="1800" b="1" dirty="0">
                <a:solidFill>
                  <a:srgbClr val="C00000"/>
                </a:solidFill>
                <a:latin typeface="Arial" panose="020B0604020202020204" pitchFamily="34" charset="0"/>
                <a:cs typeface="Arial" panose="020B0604020202020204" pitchFamily="34" charset="0"/>
              </a:rPr>
              <a:t>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undefined </a:t>
            </a:r>
            <a:r>
              <a:rPr lang="en-IN" sz="1800" b="1" i="1" dirty="0">
                <a:solidFill>
                  <a:srgbClr val="FF7F27"/>
                </a:solidFill>
                <a:latin typeface="Consolas" panose="020B0609020204030204" pitchFamily="49" charset="0"/>
              </a:rPr>
              <a:t>variables </a:t>
            </a:r>
            <a:r>
              <a:rPr lang="en-IN" sz="1800" dirty="0">
                <a:latin typeface="Arial" panose="020B0604020202020204" pitchFamily="34" charset="0"/>
                <a:cs typeface="Arial" panose="020B0604020202020204" pitchFamily="34" charset="0"/>
              </a:rPr>
              <a:t>are those that are not assigned any value be declared in the program.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undeclared </a:t>
            </a:r>
            <a:r>
              <a:rPr lang="en-IN" sz="1800" b="1" i="1" dirty="0">
                <a:solidFill>
                  <a:srgbClr val="FF7F27"/>
                </a:solidFill>
                <a:latin typeface="Consolas" panose="020B0609020204030204" pitchFamily="49" charset="0"/>
              </a:rPr>
              <a:t>variables </a:t>
            </a:r>
            <a:r>
              <a:rPr lang="en-IN" sz="1800" dirty="0">
                <a:latin typeface="Arial" panose="020B0604020202020204" pitchFamily="34" charset="0"/>
                <a:cs typeface="Arial" panose="020B0604020202020204" pitchFamily="34" charset="0"/>
              </a:rPr>
              <a:t>are those that are not declared in the program.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00274"/>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value mean 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984885"/>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is the difference between undefined value and null value</a:t>
            </a:r>
            <a:r>
              <a:rPr lang="en-IN" sz="1800" b="1" dirty="0" smtClean="0">
                <a:solidFill>
                  <a:srgbClr val="C00000"/>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are </a:t>
            </a:r>
            <a:r>
              <a:rPr lang="en-IN" sz="1800" b="1" dirty="0" smtClean="0">
                <a:solidFill>
                  <a:srgbClr val="C00000"/>
                </a:solidFill>
                <a:latin typeface="Arial" panose="020B0604020202020204" pitchFamily="34" charset="0"/>
                <a:cs typeface="Arial" panose="020B0604020202020204" pitchFamily="34" charset="0"/>
              </a:rPr>
              <a:t>undeclared </a:t>
            </a:r>
            <a:r>
              <a:rPr lang="en-IN" sz="1800" b="1" dirty="0">
                <a:solidFill>
                  <a:srgbClr val="C00000"/>
                </a:solidFill>
                <a:latin typeface="Arial" panose="020B0604020202020204" pitchFamily="34" charset="0"/>
                <a:cs typeface="Arial" panose="020B0604020202020204" pitchFamily="34" charset="0"/>
              </a:rPr>
              <a:t>variables?</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solidFill>
                  <a:srgbClr val="4E4E4E"/>
                </a:solidFill>
                <a:latin typeface="Arial" panose="020B0604020202020204" pitchFamily="34" charset="0"/>
                <a:cs typeface="Arial" panose="020B0604020202020204" pitchFamily="34" charset="0"/>
              </a:rPr>
              <a:t>variables are those that are not declared in the program (do not exist at all</a:t>
            </a:r>
            <a:r>
              <a:rPr lang="en-IN" sz="1800" dirty="0" smtClean="0">
                <a:solidFill>
                  <a:srgbClr val="4E4E4E"/>
                </a:solidFill>
                <a:latin typeface="Arial" panose="020B0604020202020204" pitchFamily="34" charset="0"/>
                <a:cs typeface="Arial" panose="020B0604020202020204" pitchFamily="34" charset="0"/>
              </a:rPr>
              <a:t>), trying </a:t>
            </a:r>
            <a:r>
              <a:rPr lang="en-IN" sz="1800" dirty="0">
                <a:solidFill>
                  <a:srgbClr val="4E4E4E"/>
                </a:solidFill>
                <a:latin typeface="Arial" panose="020B0604020202020204" pitchFamily="34" charset="0"/>
                <a:cs typeface="Arial" panose="020B0604020202020204" pitchFamily="34" charset="0"/>
              </a:rPr>
              <a:t>to read their values gives runtime error</a:t>
            </a:r>
            <a:r>
              <a:rPr lang="en-IN" sz="1800" dirty="0" smtClean="0">
                <a:solidFill>
                  <a:srgbClr val="4E4E4E"/>
                </a:solidFill>
                <a:latin typeface="Arial" panose="020B0604020202020204" pitchFamily="34" charset="0"/>
                <a:cs typeface="Arial" panose="020B0604020202020204" pitchFamily="34" charset="0"/>
              </a:rPr>
              <a:t>. But </a:t>
            </a:r>
            <a:r>
              <a:rPr lang="en-IN" sz="1800" dirty="0">
                <a:solidFill>
                  <a:srgbClr val="4E4E4E"/>
                </a:solidFill>
                <a:latin typeface="Arial" panose="020B0604020202020204" pitchFamily="34" charset="0"/>
                <a:cs typeface="Arial" panose="020B0604020202020204" pitchFamily="34" charset="0"/>
              </a:rPr>
              <a:t>if undeclared variables are assigned then implicit declaration is done </a:t>
            </a:r>
            <a:r>
              <a:rPr lang="en-IN" sz="1800" dirty="0" smtClean="0">
                <a:solidFill>
                  <a:srgbClr val="4E4E4E"/>
                </a:solidFill>
                <a:latin typeface="Arial" panose="020B0604020202020204" pitchFamily="34" charset="0"/>
                <a:cs typeface="Arial" panose="020B0604020202020204" pitchFamily="34" charset="0"/>
              </a:rPr>
              <a:t>.</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419600" y="3962400"/>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22" name="Rectangle 21"/>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FF0000"/>
                </a:solidFill>
                <a:latin typeface="Arial" pitchFamily="34" charset="0"/>
                <a:cs typeface="Arial" pitchFamily="34" charset="0"/>
              </a:rPr>
              <a:t>JavaScript</a:t>
            </a:r>
            <a:endParaRPr lang="en-US" sz="6600" b="1" dirty="0">
              <a:solidFill>
                <a:srgbClr val="FF0000"/>
              </a:solidFill>
              <a:latin typeface="Arial" pitchFamily="34" charset="0"/>
              <a:cs typeface="Arial" pitchFamily="34" charset="0"/>
            </a:endParaRPr>
          </a:p>
        </p:txBody>
      </p:sp>
      <p:sp>
        <p:nvSpPr>
          <p:cNvPr id="3" name="Rectangle 2"/>
          <p:cNvSpPr/>
          <p:nvPr/>
        </p:nvSpPr>
        <p:spPr>
          <a:xfrm>
            <a:off x="0" y="3505200"/>
            <a:ext cx="9144000" cy="830997"/>
          </a:xfrm>
          <a:prstGeom prst="rect">
            <a:avLst/>
          </a:prstGeom>
          <a:solidFill>
            <a:schemeClr val="tx1">
              <a:lumMod val="95000"/>
              <a:lumOff val="5000"/>
            </a:schemeClr>
          </a:solidFill>
        </p:spPr>
        <p:txBody>
          <a:bodyPr wrap="square">
            <a:spAutoFit/>
          </a:bodyPr>
          <a:lstStyle/>
          <a:p>
            <a:pPr algn="ctr"/>
            <a:r>
              <a:rPr lang="en-US" dirty="0">
                <a:solidFill>
                  <a:schemeClr val="bg1"/>
                </a:solidFill>
                <a:latin typeface="Arial" panose="020B0604020202020204" pitchFamily="34" charset="0"/>
                <a:cs typeface="Arial" pitchFamily="34" charset="0"/>
              </a:rPr>
              <a:t>JavaScript is a </a:t>
            </a:r>
            <a:r>
              <a:rPr lang="en-US" b="1" dirty="0" smtClean="0">
                <a:solidFill>
                  <a:schemeClr val="bg1"/>
                </a:solidFill>
                <a:latin typeface="Arial" pitchFamily="34" charset="0"/>
                <a:cs typeface="Arial" pitchFamily="34" charset="0"/>
              </a:rPr>
              <a:t>cross-platform, object-oriented </a:t>
            </a:r>
            <a:r>
              <a:rPr lang="en-US" dirty="0">
                <a:solidFill>
                  <a:schemeClr val="bg1"/>
                </a:solidFill>
                <a:latin typeface="Arial" pitchFamily="34" charset="0"/>
                <a:cs typeface="Arial" pitchFamily="34" charset="0"/>
              </a:rPr>
              <a:t>scripting</a:t>
            </a:r>
            <a:r>
              <a:rPr lang="en-US" b="1" dirty="0" smtClean="0">
                <a:solidFill>
                  <a:schemeClr val="bg1"/>
                </a:solidFill>
                <a:latin typeface="Arial" pitchFamily="34" charset="0"/>
                <a:cs typeface="Arial" pitchFamily="34" charset="0"/>
              </a:rPr>
              <a:t> </a:t>
            </a:r>
            <a:r>
              <a:rPr lang="en-US" dirty="0" smtClean="0">
                <a:solidFill>
                  <a:schemeClr val="bg1"/>
                </a:solidFill>
                <a:latin typeface="Arial" pitchFamily="34" charset="0"/>
                <a:cs typeface="Arial" pitchFamily="34" charset="0"/>
              </a:rPr>
              <a:t>language. It </a:t>
            </a:r>
            <a:r>
              <a:rPr lang="en-US" dirty="0">
                <a:solidFill>
                  <a:schemeClr val="bg1"/>
                </a:solidFill>
                <a:latin typeface="Arial" pitchFamily="34" charset="0"/>
                <a:cs typeface="Arial" pitchFamily="34" charset="0"/>
              </a:rPr>
              <a:t>is a small and lightweight language. </a:t>
            </a:r>
            <a:endParaRPr lang="en-US"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C10374"/>
                </a:solidFill>
                <a:latin typeface="Century" panose="02040604050505020304" pitchFamily="18" charset="0"/>
              </a:rPr>
              <a:t>JavaScript is a loosely typed </a:t>
            </a:r>
            <a:r>
              <a:rPr lang="en-IN" sz="3700" i="1" dirty="0" smtClean="0">
                <a:solidFill>
                  <a:srgbClr val="C10374"/>
                </a:solidFill>
                <a:latin typeface="Century" panose="02040604050505020304" pitchFamily="18" charset="0"/>
              </a:rPr>
              <a:t>language.</a:t>
            </a:r>
            <a:endParaRPr lang="en-IN" sz="3700" i="1" dirty="0">
              <a:solidFill>
                <a:srgbClr val="C10374"/>
              </a:solidFill>
              <a:latin typeface="Century" panose="02040604050505020304" pitchFamily="18" charset="0"/>
            </a:endParaRPr>
          </a:p>
        </p:txBody>
      </p: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4384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Dollar sign and curly braces </a:t>
            </a:r>
            <a:r>
              <a:rPr lang="en-IN" sz="1800" dirty="0">
                <a:solidFill>
                  <a:srgbClr val="E90919"/>
                </a:solidFill>
                <a:latin typeface="Arial" panose="020B0604020202020204" pitchFamily="34" charset="0"/>
                <a:cs typeface="Arial" panose="020B0604020202020204" pitchFamily="34" charset="0"/>
              </a:rPr>
              <a:t>(${expression})</a:t>
            </a:r>
            <a:r>
              <a:rPr lang="en-IN"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72839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2}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810000"/>
            <a:ext cx="8850086" cy="2308324"/>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//This </a:t>
            </a:r>
            <a:r>
              <a:rPr lang="en-IN" sz="1800" dirty="0">
                <a:solidFill>
                  <a:srgbClr val="92D050"/>
                </a:solidFill>
                <a:latin typeface="Consolas" panose="020B0609020204030204" pitchFamily="49" charset="0"/>
              </a:rPr>
              <a:t>will throw an error</a:t>
            </a:r>
            <a:r>
              <a:rPr lang="en-IN" sz="1800" dirty="0">
                <a:solidFill>
                  <a:srgbClr val="92D050"/>
                </a:solidFill>
              </a:rPr>
              <a:t>​</a:t>
            </a:r>
            <a:endParaRPr lang="en-IN" sz="1800" dirty="0">
              <a:solidFill>
                <a:srgbClr val="92D050"/>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//Adults</a:t>
            </a:r>
            <a:endParaRPr lang="en-IN" sz="1800" b="0" dirty="0">
              <a:solidFill>
                <a:srgbClr val="92D050"/>
              </a:solidFill>
              <a:effectLst/>
              <a:latin typeface="Consolas" panose="020B0609020204030204" pitchFamily="49" charset="0"/>
            </a:endParaRPr>
          </a:p>
        </p:txBody>
      </p:sp>
      <p:cxnSp>
        <p:nvCxnSpPr>
          <p:cNvPr id="6" name="Straight Connector 5"/>
          <p:cNvCxnSpPr/>
          <p:nvPr/>
        </p:nvCxnSpPr>
        <p:spPr>
          <a:xfrm>
            <a:off x="185327" y="36576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pic>
        <p:nvPicPr>
          <p:cNvPr id="33" name="Picture 32"/>
          <p:cNvPicPr>
            <a:picLocks noChangeAspect="1"/>
          </p:cNvPicPr>
          <p:nvPr/>
        </p:nvPicPr>
        <p:blipFill>
          <a:blip r:embed="rId2"/>
          <a:stretch>
            <a:fillRect/>
          </a:stretch>
        </p:blipFill>
        <p:spPr>
          <a:xfrm>
            <a:off x="1579451" y="4572000"/>
            <a:ext cx="629435" cy="387345"/>
          </a:xfrm>
          <a:prstGeom prst="rect">
            <a:avLst/>
          </a:prstGeom>
        </p:spPr>
      </p:pic>
      <p:pic>
        <p:nvPicPr>
          <p:cNvPr id="34" name="Picture 33"/>
          <p:cNvPicPr>
            <a:picLocks noChangeAspect="1"/>
          </p:cNvPicPr>
          <p:nvPr/>
        </p:nvPicPr>
        <p:blipFill>
          <a:blip r:embed="rId3"/>
          <a:stretch>
            <a:fillRect/>
          </a:stretch>
        </p:blipFill>
        <p:spPr>
          <a:xfrm>
            <a:off x="4058228" y="4598137"/>
            <a:ext cx="661713" cy="427693"/>
          </a:xfrm>
          <a:prstGeom prst="rect">
            <a:avLst/>
          </a:prstGeom>
        </p:spPr>
      </p:pic>
      <p:pic>
        <p:nvPicPr>
          <p:cNvPr id="35" name="Picture 34"/>
          <p:cNvPicPr>
            <a:picLocks noChangeAspect="1"/>
          </p:cNvPicPr>
          <p:nvPr/>
        </p:nvPicPr>
        <p:blipFill>
          <a:blip r:embed="rId4"/>
          <a:stretch>
            <a:fillRect/>
          </a:stretch>
        </p:blipFill>
        <p:spPr>
          <a:xfrm>
            <a:off x="6969544" y="4572001"/>
            <a:ext cx="572947" cy="492250"/>
          </a:xfrm>
          <a:prstGeom prst="rect">
            <a:avLst/>
          </a:prstGeom>
        </p:spPr>
      </p:pic>
      <p:grpSp>
        <p:nvGrpSpPr>
          <p:cNvPr id="4" name="Group 3"/>
          <p:cNvGrpSpPr/>
          <p:nvPr/>
        </p:nvGrpSpPr>
        <p:grpSpPr>
          <a:xfrm>
            <a:off x="3573940" y="3218935"/>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218935"/>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238200"/>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nvGrpSpPr>
          <p:cNvPr id="3" name="Group 2"/>
          <p:cNvGrpSpPr/>
          <p:nvPr/>
        </p:nvGrpSpPr>
        <p:grpSpPr>
          <a:xfrm>
            <a:off x="528631"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528631"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15265</TotalTime>
  <Words>14760</Words>
  <Application>Microsoft Office PowerPoint</Application>
  <PresentationFormat>On-screen Show (4:3)</PresentationFormat>
  <Paragraphs>2227</Paragraphs>
  <Slides>218</Slides>
  <Notes>8</Notes>
  <HiddenSlides>1</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218</vt:i4>
      </vt:variant>
    </vt:vector>
  </HeadingPairs>
  <TitlesOfParts>
    <vt:vector size="242" baseType="lpstr">
      <vt:lpstr>NSimSun</vt:lpstr>
      <vt:lpstr>SimSun</vt:lpstr>
      <vt:lpstr>aleoregular</vt:lpstr>
      <vt:lpstr>Arial</vt:lpstr>
      <vt:lpstr>Arial</vt:lpstr>
      <vt:lpstr>Bookman Old Style</vt:lpstr>
      <vt:lpstr>Calibri</vt:lpstr>
      <vt:lpstr>Cambria</vt:lpstr>
      <vt:lpstr>Cambria Math</vt:lpstr>
      <vt:lpstr>Cardo</vt:lpstr>
      <vt:lpstr>Century</vt:lpstr>
      <vt:lpstr>Consolas</vt:lpstr>
      <vt:lpstr>Gill Sans MT</vt:lpstr>
      <vt:lpstr>inherit</vt:lpstr>
      <vt:lpstr>medium-content-serif-font</vt:lpstr>
      <vt:lpstr>Open Sans</vt:lpstr>
      <vt:lpstr>Segoe Print</vt:lpstr>
      <vt:lpstr>Segoe UI</vt:lpstr>
      <vt:lpstr>Segoe UI Light</vt:lpstr>
      <vt:lpstr>Times New Roman</vt:lpstr>
      <vt:lpstr>Verdana</vt:lpstr>
      <vt:lpstr>Wingdings</vt:lpstr>
      <vt:lpstr>Wingdings 3</vt:lpstr>
      <vt:lpstr>Origin</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2988</cp:revision>
  <cp:lastPrinted>1601-01-01T00:00:00Z</cp:lastPrinted>
  <dcterms:created xsi:type="dcterms:W3CDTF">2001-07-06T15:43:27Z</dcterms:created>
  <dcterms:modified xsi:type="dcterms:W3CDTF">2018-05-17T06:26:36Z</dcterms:modified>
  <cp:category>HTML Programming</cp:category>
</cp:coreProperties>
</file>