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3"/>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185" r:id="rId91"/>
    <p:sldId id="1186" r:id="rId92"/>
    <p:sldId id="1187" r:id="rId93"/>
    <p:sldId id="1188" r:id="rId94"/>
    <p:sldId id="1189" r:id="rId95"/>
    <p:sldId id="1190" r:id="rId96"/>
    <p:sldId id="1234" r:id="rId97"/>
    <p:sldId id="1235" r:id="rId98"/>
    <p:sldId id="1275" r:id="rId99"/>
    <p:sldId id="1276" r:id="rId100"/>
    <p:sldId id="1310" r:id="rId101"/>
    <p:sldId id="1311" r:id="rId102"/>
    <p:sldId id="1273" r:id="rId103"/>
    <p:sldId id="1274" r:id="rId104"/>
    <p:sldId id="1173" r:id="rId105"/>
    <p:sldId id="1174" r:id="rId106"/>
    <p:sldId id="1175" r:id="rId107"/>
    <p:sldId id="1176" r:id="rId108"/>
    <p:sldId id="1308" r:id="rId109"/>
    <p:sldId id="1309" r:id="rId110"/>
    <p:sldId id="1200" r:id="rId111"/>
    <p:sldId id="1201" r:id="rId112"/>
    <p:sldId id="1099" r:id="rId113"/>
    <p:sldId id="1256" r:id="rId114"/>
    <p:sldId id="1257" r:id="rId115"/>
    <p:sldId id="1258" r:id="rId116"/>
    <p:sldId id="1259" r:id="rId117"/>
    <p:sldId id="1326" r:id="rId118"/>
    <p:sldId id="1327" r:id="rId119"/>
    <p:sldId id="1322" r:id="rId120"/>
    <p:sldId id="1323" r:id="rId121"/>
    <p:sldId id="1324" r:id="rId122"/>
    <p:sldId id="1325" r:id="rId123"/>
    <p:sldId id="1260" r:id="rId124"/>
    <p:sldId id="1261" r:id="rId125"/>
    <p:sldId id="1262" r:id="rId126"/>
    <p:sldId id="1263" r:id="rId127"/>
    <p:sldId id="1264" r:id="rId128"/>
    <p:sldId id="1265" r:id="rId129"/>
    <p:sldId id="1266" r:id="rId130"/>
    <p:sldId id="1267" r:id="rId131"/>
    <p:sldId id="1268" r:id="rId132"/>
    <p:sldId id="1216" r:id="rId133"/>
    <p:sldId id="1092" r:id="rId134"/>
    <p:sldId id="1251" r:id="rId135"/>
    <p:sldId id="1252" r:id="rId136"/>
    <p:sldId id="1269" r:id="rId137"/>
    <p:sldId id="1270" r:id="rId138"/>
    <p:sldId id="1271" r:id="rId139"/>
    <p:sldId id="1272" r:id="rId140"/>
    <p:sldId id="1219" r:id="rId141"/>
    <p:sldId id="1204" r:id="rId142"/>
    <p:sldId id="1222" r:id="rId143"/>
    <p:sldId id="1298" r:id="rId144"/>
    <p:sldId id="1315" r:id="rId145"/>
    <p:sldId id="1316" r:id="rId146"/>
    <p:sldId id="1317" r:id="rId147"/>
    <p:sldId id="1318" r:id="rId148"/>
    <p:sldId id="1292" r:id="rId149"/>
    <p:sldId id="1301" r:id="rId150"/>
    <p:sldId id="1302" r:id="rId151"/>
    <p:sldId id="1294" r:id="rId152"/>
    <p:sldId id="1293" r:id="rId153"/>
    <p:sldId id="1295" r:id="rId154"/>
    <p:sldId id="1296" r:id="rId155"/>
    <p:sldId id="1297" r:id="rId156"/>
    <p:sldId id="1303" r:id="rId157"/>
    <p:sldId id="1304" r:id="rId158"/>
    <p:sldId id="954" r:id="rId159"/>
    <p:sldId id="1307" r:id="rId160"/>
    <p:sldId id="788" r:id="rId161"/>
    <p:sldId id="1087" r:id="rId1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08-08-2020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8/8/2020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8/8/2020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8/8/2020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8/8/2020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554545"/>
          </a:xfrm>
          <a:prstGeom prst="rect">
            <a:avLst/>
          </a:prstGeom>
        </p:spPr>
        <p:txBody>
          <a:bodyPr wrap="square">
            <a:spAutoFit/>
          </a:bodyPr>
          <a:lstStyle/>
          <a:p>
            <a:pPr algn="ctr"/>
            <a:r>
              <a:rPr lang="en-US" sz="4000" dirty="0">
                <a:solidFill>
                  <a:srgbClr val="FF6000"/>
                </a:solidFill>
                <a:latin typeface="Segoe Print" panose="02000600000000000000" pitchFamily="2" charset="0"/>
              </a:rPr>
              <a:t>All of us do not have equal talent. But, all of us have an equal opportunity to develop our talents.</a:t>
            </a:r>
            <a:r>
              <a:rPr lang="en-IN" sz="4000" dirty="0">
                <a:solidFill>
                  <a:srgbClr val="FF6000"/>
                </a:solidFill>
                <a:latin typeface="Segoe Print" panose="02000600000000000000" pitchFamily="2" charset="0"/>
              </a:rPr>
              <a:t>.</a:t>
            </a: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382" y="155378"/>
            <a:ext cx="3692159" cy="1140832"/>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dirty="0"/>
              <a:t> 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673188" y="762001"/>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dirty="0"/>
              <a:t>findOneAndDelete() 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3057977935"/>
              </p:ext>
            </p:extLst>
          </p:nvPr>
        </p:nvGraphicFramePr>
        <p:xfrm>
          <a:off x="1690010" y="3760048"/>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52400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524000" y="2133601"/>
            <a:ext cx="9144000"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{job: 'manager'}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{comm: {$eq: null}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673188" y="2422030"/>
            <a:ext cx="8761264"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t>db.emp.aggregate([{ $project: {_id:0, sal: 1, staticValue: { $literal:1001 }, staticString: { $literal: 'Saleel Bagde' }}}])</a:t>
            </a:r>
          </a:p>
        </p:txBody>
      </p:sp>
    </p:spTree>
    <p:extLst>
      <p:ext uri="{BB962C8B-B14F-4D97-AF65-F5344CB8AC3E}">
        <p14:creationId xmlns:p14="http://schemas.microsoft.com/office/powerpoint/2010/main" val="298044540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3007694" y="5882890"/>
            <a:ext cx="6912767" cy="646331"/>
          </a:xfrm>
          <a:prstGeom prst="rect">
            <a:avLst/>
          </a:prstGeom>
        </p:spPr>
        <p:txBody>
          <a:bodyPr wrap="square">
            <a:spAutoFit/>
          </a:bodyPr>
          <a:lstStyle/>
          <a:p>
            <a:r>
              <a:rPr lang="en-US" b="1" dirty="0">
                <a:solidFill>
                  <a:srgbClr val="222222"/>
                </a:solidFill>
                <a:latin typeface="arial" panose="020B0604020202020204" pitchFamily="34" charset="0"/>
              </a:rPr>
              <a:t>MongoDB</a:t>
            </a:r>
            <a:r>
              <a:rPr lang="en-US" dirty="0">
                <a:solidFill>
                  <a:srgbClr val="222222"/>
                </a:solidFill>
                <a:latin typeface="arial" panose="020B0604020202020204" pitchFamily="34" charset="0"/>
              </a:rPr>
              <a:t> stores </a:t>
            </a:r>
            <a:r>
              <a:rPr lang="en-US" b="1" dirty="0">
                <a:solidFill>
                  <a:srgbClr val="222222"/>
                </a:solidFill>
                <a:latin typeface="arial" panose="020B0604020202020204" pitchFamily="34" charset="0"/>
              </a:rPr>
              <a:t>documents</a:t>
            </a:r>
            <a:r>
              <a:rPr lang="en-US" dirty="0">
                <a:solidFill>
                  <a:srgbClr val="222222"/>
                </a:solidFill>
                <a:latin typeface="arial" panose="020B0604020202020204" pitchFamily="34" charset="0"/>
              </a:rPr>
              <a:t> (objects) in a format called </a:t>
            </a:r>
            <a:r>
              <a:rPr lang="en-US" b="1" dirty="0">
                <a:solidFill>
                  <a:srgbClr val="222222"/>
                </a:solidFill>
                <a:latin typeface="arial" panose="020B0604020202020204" pitchFamily="34" charset="0"/>
              </a:rPr>
              <a:t>BSON</a:t>
            </a:r>
            <a:r>
              <a:rPr lang="en-US" dirty="0">
                <a:solidFill>
                  <a:srgbClr val="222222"/>
                </a:solidFill>
                <a:latin typeface="arial" panose="020B0604020202020204" pitchFamily="34" charset="0"/>
              </a:rPr>
              <a:t>. </a:t>
            </a:r>
          </a:p>
          <a:p>
            <a:r>
              <a:rPr lang="en-US" b="1" dirty="0">
                <a:solidFill>
                  <a:srgbClr val="222222"/>
                </a:solidFill>
                <a:latin typeface="arial" panose="020B0604020202020204" pitchFamily="34" charset="0"/>
              </a:rPr>
              <a:t>BSON</a:t>
            </a:r>
            <a:r>
              <a:rPr lang="en-US" dirty="0">
                <a:solidFill>
                  <a:srgbClr val="222222"/>
                </a:solidFill>
                <a:latin typeface="arial" panose="020B0604020202020204" pitchFamily="34" charset="0"/>
              </a:rPr>
              <a:t> is a binary serialization of JSON</a:t>
            </a:r>
            <a:endParaRPr lang="en-IN" dirty="0"/>
          </a:p>
        </p:txBody>
      </p:sp>
    </p:spTree>
    <p:extLst>
      <p:ext uri="{BB962C8B-B14F-4D97-AF65-F5344CB8AC3E}">
        <p14:creationId xmlns:p14="http://schemas.microsoft.com/office/powerpoint/2010/main" val="192106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{$addFields: { NewSalary: 1450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a:t>
            </a:r>
            <a:r>
              <a:rPr lang="en-US" sz="2200" dirty="0">
                <a:solidFill>
                  <a:srgbClr val="049DC8"/>
                </a:solidFill>
                <a:latin typeface="Consolas" panose="020B0609020204030204" pitchFamily="49"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sample</a:t>
            </a:r>
            <a:r>
              <a:rPr lang="en-US" sz="2200" dirty="0">
                <a:solidFill>
                  <a:srgbClr val="049DC8"/>
                </a:solidFill>
                <a:latin typeface="Consolas" panose="020B0609020204030204" pitchFamily="49"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 size: 2 } } ])</a:t>
            </a:r>
          </a:p>
        </p:txBody>
      </p:sp>
    </p:spTree>
    <p:extLst>
      <p:ext uri="{BB962C8B-B14F-4D97-AF65-F5344CB8AC3E}">
        <p14:creationId xmlns:p14="http://schemas.microsoft.com/office/powerpoint/2010/main" val="220756338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 op: { $trunc: "$sal"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324528"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4667071"/>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2904699012"/>
              </p:ext>
            </p:extLst>
          </p:nvPr>
        </p:nvGraphicFramePr>
        <p:xfrm>
          <a:off x="1524000" y="2433816"/>
          <a:ext cx="9144000" cy="185928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{$sort: {ename: 1} } ])</a:t>
            </a:r>
          </a:p>
        </p:txBody>
      </p:sp>
    </p:spTree>
    <p:extLst>
      <p:ext uri="{BB962C8B-B14F-4D97-AF65-F5344CB8AC3E}">
        <p14:creationId xmlns:p14="http://schemas.microsoft.com/office/powerpoint/2010/main" val="112861657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31648"/>
            <a:ext cx="9144000"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{$limit: 2}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{ename: true, sal: true, comm: true, total: { $add: ['$sal', '$comm' ] } } }, { $limit: 2 } ] )</a:t>
            </a:r>
          </a:p>
        </p:txBody>
      </p:sp>
    </p:spTree>
    <p:extLst>
      <p:ext uri="{BB962C8B-B14F-4D97-AF65-F5344CB8AC3E}">
        <p14:creationId xmlns:p14="http://schemas.microsoft.com/office/powerpoint/2010/main" val="1385113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96753"/>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70312" y="2564904"/>
            <a:ext cx="10782273"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414503"/>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0361" y="2996952"/>
            <a:ext cx="7128792" cy="36761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551383" y="3429000"/>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673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r>
              <a:rPr lang="en-US" sz="2200" dirty="0">
                <a:solidFill>
                  <a:srgbClr val="FF8C00"/>
                </a:solidFill>
                <a:latin typeface="Calibri" panose="020F0502020204030204" pitchFamily="34" charset="0"/>
                <a:cs typeface="Calibri" panose="020F0502020204030204" pitchFamily="34" charset="0"/>
              </a:rPr>
              <a:t>db.createUser (</a:t>
            </a:r>
          </a:p>
          <a:p>
            <a:r>
              <a:rPr lang="en-US" sz="2200" dirty="0">
                <a:solidFill>
                  <a:srgbClr val="FF8C00"/>
                </a:solidFill>
                <a:latin typeface="Calibri" panose="020F0502020204030204" pitchFamily="34" charset="0"/>
                <a:cs typeface="Calibri" panose="020F0502020204030204" pitchFamily="34" charset="0"/>
              </a:rPr>
              <a:t>{</a:t>
            </a:r>
          </a:p>
          <a:p>
            <a:r>
              <a:rPr lang="en-US" sz="2200" dirty="0">
                <a:solidFill>
                  <a:srgbClr val="FF8C00"/>
                </a:solidFill>
                <a:latin typeface="Calibri" panose="020F0502020204030204" pitchFamily="34" charset="0"/>
                <a:cs typeface="Calibri" panose="020F0502020204030204" pitchFamily="34" charset="0"/>
              </a:rPr>
              <a:t>	user: "user01",</a:t>
            </a:r>
          </a:p>
          <a:p>
            <a:r>
              <a:rPr lang="en-US" sz="2200" dirty="0">
                <a:solidFill>
                  <a:srgbClr val="FF8C00"/>
                </a:solidFill>
                <a:latin typeface="Calibri" panose="020F0502020204030204" pitchFamily="34" charset="0"/>
                <a:cs typeface="Calibri" panose="020F0502020204030204" pitchFamily="34" charset="0"/>
              </a:rPr>
              <a:t>	pwd: "user01",</a:t>
            </a:r>
          </a:p>
          <a:p>
            <a:r>
              <a:rPr lang="en-US" sz="2200" dirty="0">
                <a:solidFill>
                  <a:srgbClr val="FF8C00"/>
                </a:solidFill>
                <a:latin typeface="Calibri" panose="020F0502020204030204" pitchFamily="34" charset="0"/>
                <a:cs typeface="Calibri" panose="020F0502020204030204" pitchFamily="34" charset="0"/>
              </a:rPr>
              <a:t>	roles:[{role: "userAdmin" , db: "db1"},</a:t>
            </a:r>
          </a:p>
          <a:p>
            <a:r>
              <a:rPr lang="en-US" sz="2200" dirty="0">
                <a:solidFill>
                  <a:srgbClr val="FF8C00"/>
                </a:solidFill>
                <a:latin typeface="Calibri" panose="020F0502020204030204" pitchFamily="34" charset="0"/>
                <a:cs typeface="Calibri" panose="020F0502020204030204" pitchFamily="34" charset="0"/>
              </a:rPr>
              <a:t>    	          {role: "readWrite", db: "db1"}],</a:t>
            </a:r>
          </a:p>
          <a:p>
            <a:r>
              <a:rPr lang="en-US" sz="2200" dirty="0">
                <a:solidFill>
                  <a:srgbClr val="FF8C00"/>
                </a:solidFill>
                <a:latin typeface="Calibri" panose="020F0502020204030204" pitchFamily="34" charset="0"/>
                <a:cs typeface="Calibri" panose="020F0502020204030204" pitchFamily="34" charset="0"/>
              </a:rPr>
              <a:t>	authenticationRestrictions: [ {</a:t>
            </a:r>
          </a:p>
          <a:p>
            <a:r>
              <a:rPr lang="en-US" sz="2200" dirty="0">
                <a:solidFill>
                  <a:srgbClr val="FF8C00"/>
                </a:solidFill>
                <a:latin typeface="Calibri" panose="020F0502020204030204" pitchFamily="34" charset="0"/>
                <a:cs typeface="Calibri" panose="020F0502020204030204" pitchFamily="34" charset="0"/>
              </a:rPr>
              <a:t>        	clientSource: [ "192.168.100.26", "192.168.100.20", "192.168.100.120",      </a:t>
            </a:r>
          </a:p>
          <a:p>
            <a:r>
              <a:rPr lang="en-US" sz="2200" dirty="0">
                <a:solidFill>
                  <a:srgbClr val="FF8C00"/>
                </a:solidFill>
                <a:latin typeface="Calibri" panose="020F0502020204030204" pitchFamily="34" charset="0"/>
                <a:cs typeface="Calibri" panose="020F0502020204030204" pitchFamily="34" charset="0"/>
              </a:rPr>
              <a:t>                                    "192.168.100.83"],</a:t>
            </a:r>
          </a:p>
          <a:p>
            <a:r>
              <a:rPr lang="en-US" sz="2200" dirty="0">
                <a:solidFill>
                  <a:srgbClr val="FF8C00"/>
                </a:solidFill>
                <a:latin typeface="Calibri" panose="020F0502020204030204" pitchFamily="34" charset="0"/>
                <a:cs typeface="Calibri" panose="020F0502020204030204" pitchFamily="34" charset="0"/>
              </a:rPr>
              <a:t>	</a:t>
            </a:r>
            <a:r>
              <a:rPr lang="en-US" sz="2200" dirty="0" err="1">
                <a:solidFill>
                  <a:srgbClr val="FF8C00"/>
                </a:solidFill>
                <a:latin typeface="Calibri" panose="020F0502020204030204" pitchFamily="34" charset="0"/>
                <a:cs typeface="Calibri" panose="020F0502020204030204" pitchFamily="34" charset="0"/>
              </a:rPr>
              <a:t>serverAddress</a:t>
            </a:r>
            <a:r>
              <a:rPr lang="en-US" sz="2200" dirty="0">
                <a:solidFill>
                  <a:srgbClr val="FF8C00"/>
                </a:solidFill>
                <a:latin typeface="Calibri" panose="020F0502020204030204" pitchFamily="34" charset="0"/>
                <a:cs typeface="Calibri" panose="020F0502020204030204" pitchFamily="34" charset="0"/>
              </a:rPr>
              <a:t>: ["192.168.100.20"]</a:t>
            </a:r>
          </a:p>
          <a:p>
            <a:r>
              <a:rPr lang="en-US" sz="2200" dirty="0">
                <a:solidFill>
                  <a:srgbClr val="FF8C00"/>
                </a:solidFill>
                <a:latin typeface="Calibri" panose="020F0502020204030204" pitchFamily="34" charset="0"/>
                <a:cs typeface="Calibri" panose="020F0502020204030204" pitchFamily="34" charset="0"/>
              </a:rPr>
              <a:t>     } ]</a:t>
            </a:r>
          </a:p>
          <a:p>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db.grantRolesToUser( "user01",</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      { role: "read", db: "db1" }</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a:t>
            </a: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db.revokeRolesFromUser( "user01",</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      { role: "read", db: "db1" }</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824" y="23622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76400" y="150674"/>
            <a:ext cx="8839200" cy="1754326"/>
          </a:xfrm>
          <a:prstGeom prst="rect">
            <a:avLst/>
          </a:prstGeom>
        </p:spPr>
        <p:txBody>
          <a:bodyPr wrap="square">
            <a:spAutoFit/>
          </a:bodyPr>
          <a:lstStyle/>
          <a:p>
            <a:pPr algn="ctr"/>
            <a:r>
              <a:rPr lang="en-US" sz="3600" dirty="0">
                <a:solidFill>
                  <a:srgbClr val="FF0000"/>
                </a:solidFill>
                <a:latin typeface="Segoe Print" panose="02000600000000000000" pitchFamily="2" charset="0"/>
              </a:rPr>
              <a:t>"If someone is strong enough to bring you down, show them you are strong enough to get up."</a:t>
            </a:r>
            <a:endParaRPr lang="en-IN" sz="3600" dirty="0">
              <a:solidFill>
                <a:srgbClr val="FF0000"/>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i="1" dirty="0">
                <a:solidFill>
                  <a:srgbClr val="C00000"/>
                </a:solidFill>
                <a:latin typeface="Palatino Linotype" panose="02040502050505030304" pitchFamily="18" charset="0"/>
              </a:rPr>
              <a:t>_id</a:t>
            </a:r>
            <a:r>
              <a:rPr lang="en-US" i="1" dirty="0">
                <a:solidFill>
                  <a:srgbClr val="C00000"/>
                </a:solidFill>
                <a:latin typeface="Palatino Linotype" panose="02040502050505030304" pitchFamily="18" charset="0"/>
              </a:rPr>
              <a:t>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6115126" y="3274124"/>
            <a:ext cx="4552874"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i="1" dirty="0">
                <a:latin typeface="Palatino Linotype" panose="02040502050505030304" pitchFamily="18" charset="0"/>
              </a:rPr>
              <a:t>_</a:t>
            </a:r>
            <a:r>
              <a:rPr lang="en-US" sz="2000" b="1" dirty="0">
                <a:latin typeface="Palatino Linotype" panose="02040502050505030304" pitchFamily="18" charset="0"/>
              </a:rPr>
              <a:t>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latin typeface="Palatino Linotype" panose="02040502050505030304" pitchFamily="18" charset="0"/>
              </a:rPr>
              <a:t>_id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3117377"/>
              </p:ext>
            </p:extLst>
          </p:nvPr>
        </p:nvGraphicFramePr>
        <p:xfrm>
          <a:off x="1752600" y="335280"/>
          <a:ext cx="8763000" cy="11125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pPr algn="ctr"/>
                      <a:r>
                        <a:rPr lang="en-US" sz="1800" dirty="0">
                          <a:solidFill>
                            <a:srgbClr val="C00000"/>
                          </a:solidFill>
                        </a:rPr>
                        <a:t>MongoDB</a:t>
                      </a:r>
                    </a:p>
                  </a:txBody>
                  <a:tcPr anchor="ctr"/>
                </a:tc>
                <a:tc>
                  <a:txBody>
                    <a:bodyPr/>
                    <a:lstStyle/>
                    <a:p>
                      <a:pPr algn="ctr"/>
                      <a:r>
                        <a:rPr lang="en-US" sz="1800" dirty="0">
                          <a:solidFill>
                            <a:srgbClr val="C00000"/>
                          </a:solidFill>
                        </a:rPr>
                        <a:t>Redis</a:t>
                      </a:r>
                    </a:p>
                  </a:txBody>
                  <a:tcPr anchor="ctr"/>
                </a:tc>
                <a:tc>
                  <a:txBody>
                    <a:bodyPr/>
                    <a:lstStyle/>
                    <a:p>
                      <a:pPr algn="ctr"/>
                      <a:r>
                        <a:rPr lang="en-US" sz="1800" dirty="0">
                          <a:solidFill>
                            <a:srgbClr val="C00000"/>
                          </a:solidFill>
                        </a:rPr>
                        <a:t>MySQL</a:t>
                      </a:r>
                    </a:p>
                  </a:txBody>
                  <a:tcPr anchor="ctr"/>
                </a:tc>
                <a:tc>
                  <a:txBody>
                    <a:bodyPr/>
                    <a:lstStyle/>
                    <a:p>
                      <a:pPr algn="ctr"/>
                      <a:r>
                        <a:rPr lang="en-US" sz="18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Database Server</a:t>
                      </a:r>
                    </a:p>
                  </a:txBody>
                  <a:tcPr/>
                </a:tc>
                <a:tc>
                  <a:txBody>
                    <a:bodyPr/>
                    <a:lstStyle/>
                    <a:p>
                      <a:pPr algn="ctr"/>
                      <a:r>
                        <a:rPr lang="en-US" sz="1800" dirty="0">
                          <a:solidFill>
                            <a:srgbClr val="FF5A36"/>
                          </a:solidFill>
                        </a:rPr>
                        <a:t>mongod</a:t>
                      </a:r>
                    </a:p>
                  </a:txBody>
                  <a:tcPr anchor="ctr"/>
                </a:tc>
                <a:tc>
                  <a:txBody>
                    <a:bodyPr/>
                    <a:lstStyle/>
                    <a:p>
                      <a:pPr algn="ctr"/>
                      <a:r>
                        <a:rPr lang="en-US" sz="1800" dirty="0">
                          <a:solidFill>
                            <a:srgbClr val="FF5A36"/>
                          </a:solidFill>
                        </a:rPr>
                        <a:t>redis-server</a:t>
                      </a:r>
                    </a:p>
                  </a:txBody>
                  <a:tcPr anchor="ctr"/>
                </a:tc>
                <a:tc>
                  <a:txBody>
                    <a:bodyPr/>
                    <a:lstStyle/>
                    <a:p>
                      <a:pPr algn="ctr"/>
                      <a:r>
                        <a:rPr lang="en-US" sz="1800" dirty="0">
                          <a:solidFill>
                            <a:srgbClr val="FF5A36"/>
                          </a:solidFill>
                        </a:rPr>
                        <a:t>mysqld</a:t>
                      </a:r>
                    </a:p>
                  </a:txBody>
                  <a:tcPr anchor="ctr"/>
                </a:tc>
                <a:tc>
                  <a:txBody>
                    <a:bodyPr/>
                    <a:lstStyle/>
                    <a:p>
                      <a:pPr algn="ctr"/>
                      <a:r>
                        <a:rPr lang="en-US" sz="18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Database Client</a:t>
                      </a:r>
                    </a:p>
                  </a:txBody>
                  <a:tcPr/>
                </a:tc>
                <a:tc>
                  <a:txBody>
                    <a:bodyPr/>
                    <a:lstStyle/>
                    <a:p>
                      <a:pPr algn="ctr"/>
                      <a:r>
                        <a:rPr lang="en-US" sz="1800" dirty="0">
                          <a:solidFill>
                            <a:srgbClr val="FF5A36"/>
                          </a:solidFill>
                        </a:rPr>
                        <a:t>mongo</a:t>
                      </a:r>
                    </a:p>
                  </a:txBody>
                  <a:tcPr anchor="ctr"/>
                </a:tc>
                <a:tc>
                  <a:txBody>
                    <a:bodyPr/>
                    <a:lstStyle/>
                    <a:p>
                      <a:pPr algn="ctr"/>
                      <a:r>
                        <a:rPr lang="en-US" sz="1800" dirty="0">
                          <a:solidFill>
                            <a:srgbClr val="FF5A36"/>
                          </a:solidFill>
                        </a:rPr>
                        <a:t>redis-cli</a:t>
                      </a:r>
                    </a:p>
                  </a:txBody>
                  <a:tcPr anchor="ctr"/>
                </a:tc>
                <a:tc>
                  <a:txBody>
                    <a:bodyPr/>
                    <a:lstStyle/>
                    <a:p>
                      <a:pPr algn="ctr"/>
                      <a:r>
                        <a:rPr lang="en-US" sz="1800" dirty="0">
                          <a:solidFill>
                            <a:srgbClr val="FF5A36"/>
                          </a:solidFill>
                        </a:rPr>
                        <a:t>mysql</a:t>
                      </a:r>
                    </a:p>
                  </a:txBody>
                  <a:tcPr anchor="ctr"/>
                </a:tc>
                <a:tc>
                  <a:txBody>
                    <a:bodyPr/>
                    <a:lstStyle/>
                    <a:p>
                      <a:pPr algn="ctr"/>
                      <a:r>
                        <a:rPr lang="en-US" sz="18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031325"/>
          </a:xfrm>
          <a:prstGeom prst="rect">
            <a:avLst/>
          </a:prstGeom>
        </p:spPr>
        <p:txBody>
          <a:bodyPr wrap="square">
            <a:spAutoFit/>
          </a:bodyPr>
          <a:lstStyle/>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db.version()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db.getMongo();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db.hostInfo()           </a:t>
            </a:r>
            <a:r>
              <a:rPr lang="en-US" dirty="0">
                <a:solidFill>
                  <a:srgbClr val="00B050"/>
                </a:solidFill>
                <a:latin typeface="Calibri" panose="020F0502020204030204" pitchFamily="34" charset="0"/>
                <a:cs typeface="Calibri" panose="020F0502020204030204" pitchFamily="34" charset="0"/>
              </a:rPr>
              <a:t>// Returns a document with information about the </a:t>
            </a:r>
            <a:r>
              <a:rPr lang="en-US" dirty="0" err="1">
                <a:solidFill>
                  <a:srgbClr val="00B050"/>
                </a:solidFill>
                <a:latin typeface="Calibri" panose="020F0502020204030204" pitchFamily="34" charset="0"/>
                <a:cs typeface="Calibri" panose="020F0502020204030204" pitchFamily="34" charset="0"/>
              </a:rPr>
              <a:t>the</a:t>
            </a:r>
            <a:r>
              <a:rPr lang="en-US" dirty="0">
                <a:solidFill>
                  <a:srgbClr val="00B050"/>
                </a:solidFill>
                <a:latin typeface="Calibri" panose="020F0502020204030204" pitchFamily="34" charset="0"/>
                <a:cs typeface="Calibri" panose="020F0502020204030204" pitchFamily="34" charset="0"/>
              </a:rPr>
              <a:t> mongod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getHostName()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676400" y="1066800"/>
          <a:ext cx="8839201" cy="4551992"/>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8">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431501541"/>
              </p:ext>
            </p:extLst>
          </p:nvPr>
        </p:nvGraphicFramePr>
        <p:xfrm>
          <a:off x="1676401" y="1066800"/>
          <a:ext cx="8839200" cy="2875590"/>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7">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191344" y="5876327"/>
            <a:ext cx="11593288"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 { $or:[ { job: 'manager' }, { job: 'salesman' } ], $and: [ { sal: {$gt:3000 }} ] }, { _id: false, ename: true, job: true, sal: true } );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job: {$not: {$eq: 'MANAGER'}}})</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db.emp.find({$or: [{job: 'manager'}, {job: 'salesman'}]})</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ObjectId()</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databases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737211"/>
            <a:ext cx="9143999"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--file&gt;</a:t>
            </a:r>
          </a:p>
        </p:txBody>
      </p:sp>
      <p:sp>
        <p:nvSpPr>
          <p:cNvPr id="8" name="Rectangle 7"/>
          <p:cNvSpPr/>
          <p:nvPr/>
        </p:nvSpPr>
        <p:spPr>
          <a:xfrm>
            <a:off x="1524001" y="2560767"/>
            <a:ext cx="8892479"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mongoimport  --host 192.168.0.3 --port 27017  --db db1 --collection emp --file "d:\emp.json"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3999" y="1671772"/>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--type csv &gt; &lt; --collection &gt; &lt; --file&gt; &lt; --fields "Field-List"&gt;</a:t>
            </a:r>
          </a:p>
        </p:txBody>
      </p:sp>
      <p:sp>
        <p:nvSpPr>
          <p:cNvPr id="2" name="Rectangle 1"/>
          <p:cNvSpPr/>
          <p:nvPr/>
        </p:nvSpPr>
        <p:spPr>
          <a:xfrm>
            <a:off x="1524000" y="4267200"/>
            <a:ext cx="9144000" cy="144655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 HIREDATE.date(2006-01-02), SAL.int32(), COMM.int32(), DEPTNO.int32(), BONUSID.int32(), USERNAME.string(), PWD.string()"</a:t>
            </a:r>
          </a:p>
        </p:txBody>
      </p:sp>
      <p:sp>
        <p:nvSpPr>
          <p:cNvPr id="3" name="Rectangle 2"/>
          <p:cNvSpPr/>
          <p:nvPr/>
        </p:nvSpPr>
        <p:spPr>
          <a:xfrm>
            <a:off x="1524000" y="2681044"/>
            <a:ext cx="9144001" cy="110799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(CPU, RAM) to an existing machine.</a:t>
            </a:r>
            <a:endParaRPr lang="en-IN" dirty="0"/>
          </a:p>
        </p:txBody>
      </p:sp>
    </p:spTree>
    <p:extLst>
      <p:ext uri="{BB962C8B-B14F-4D97-AF65-F5344CB8AC3E}">
        <p14:creationId xmlns:p14="http://schemas.microsoft.com/office/powerpoint/2010/main" val="290576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566753"/>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--out &gt;</a:t>
            </a:r>
          </a:p>
        </p:txBody>
      </p:sp>
      <p:sp>
        <p:nvSpPr>
          <p:cNvPr id="8" name="Rectangle 7"/>
          <p:cNvSpPr/>
          <p:nvPr/>
        </p:nvSpPr>
        <p:spPr>
          <a:xfrm>
            <a:off x="1524000" y="2560767"/>
            <a:ext cx="8839201"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mongoexport  --host "192.168.0.3" --port 27017  --db "db1" --collection emp –out "d:\e.json"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8994812"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 { capped:true, size:1, max:2});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db.emp.renameCollection('e', false);</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db.emp.drop();</a:t>
            </a:r>
          </a:p>
        </p:txBody>
      </p:sp>
      <p:sp>
        <p:nvSpPr>
          <p:cNvPr id="9" name="Rectangle 8"/>
          <p:cNvSpPr/>
          <p:nvPr/>
        </p:nvSpPr>
        <p:spPr>
          <a:xfrm>
            <a:off x="1524000" y="762001"/>
            <a:ext cx="9144000"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it” to continue iterating the next 20 results.</a:t>
            </a:r>
          </a:p>
        </p:txBody>
      </p:sp>
      <p:sp>
        <p:nvSpPr>
          <p:cNvPr id="6" name="Rectangle 5"/>
          <p:cNvSpPr/>
          <p:nvPr/>
        </p:nvSpPr>
        <p:spPr>
          <a:xfrm>
            <a:off x="1921329" y="152401"/>
            <a:ext cx="8305800"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661248"/>
            <a:ext cx="11881320"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a:t>
            </a:r>
            <a:r>
              <a:rPr lang="en-IN" sz="2200">
                <a:solidFill>
                  <a:srgbClr val="FC6F0D"/>
                </a:solidFill>
                <a:latin typeface="Calibri" panose="020F0502020204030204" pitchFamily="34" charset="0"/>
                <a:cs typeface="Calibri" panose="020F0502020204030204" pitchFamily="34" charset="0"/>
              </a:rPr>
              <a:t>find( {}, </a:t>
            </a:r>
            <a:r>
              <a:rPr lang="en-IN" sz="2200" dirty="0">
                <a:solidFill>
                  <a:srgbClr val="FC6F0D"/>
                </a:solidFill>
                <a:latin typeface="Calibri" panose="020F0502020204030204" pitchFamily="34" charset="0"/>
                <a:cs typeface="Calibri" panose="020F0502020204030204" pitchFamily="34" charset="0"/>
              </a:rPr>
              <a:t>{ _id: false, sal: 1, Per :{ $multiply: ['$sal', .05 ] }, NewSalary: { $add: ['$sal', { $multiply: [ </a:t>
            </a:r>
            <a:r>
              <a:rPr lang="en-IN" sz="2200">
                <a:solidFill>
                  <a:srgbClr val="FC6F0D"/>
                </a:solidFill>
                <a:latin typeface="Calibri" panose="020F0502020204030204" pitchFamily="34" charset="0"/>
                <a:cs typeface="Calibri" panose="020F0502020204030204" pitchFamily="34" charset="0"/>
              </a:rPr>
              <a:t>'$sal',  .05 ] } ] } } )</a:t>
            </a:r>
            <a:endParaRPr lang="en-IN"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685759"/>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3031792"/>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509120"/>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947859"/>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450768"/>
            <a:ext cx="8994812" cy="874535"/>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6096000" y="619527"/>
            <a:ext cx="5400600" cy="677108"/>
          </a:xfrm>
          <a:prstGeom prst="rect">
            <a:avLst/>
          </a:prstGeom>
          <a:noFill/>
        </p:spPr>
        <p:txBody>
          <a:bodyPr wrap="square">
            <a:spAutoFit/>
          </a:bodyPr>
          <a:lstStyle/>
          <a:p>
            <a:r>
              <a:rPr lang="en-US" dirty="0">
                <a:solidFill>
                  <a:schemeClr val="bg2">
                    <a:lumMod val="25000"/>
                  </a:schemeClr>
                </a:solidFill>
              </a:rPr>
              <a:t>A projection cannot contain both include and exclude specifications, except for the exclusion of the </a:t>
            </a:r>
            <a:r>
              <a:rPr lang="en-US" sz="2000" b="1" dirty="0">
                <a:solidFill>
                  <a:schemeClr val="bg2">
                    <a:lumMod val="25000"/>
                  </a:schemeClr>
                </a:solidFill>
              </a:rPr>
              <a:t>_id </a:t>
            </a:r>
            <a:r>
              <a:rPr lang="en-US" dirty="0">
                <a:solidFill>
                  <a:schemeClr val="bg2">
                    <a:lumMod val="25000"/>
                  </a:schemeClr>
                </a:solidFill>
              </a:rPr>
              <a:t>field. </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 ['emp'].find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db.getSiblingDB('db1').getCollection('emp').find();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{ename:1, job: 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db.emp.find({sal:{ $gt:4}})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{ename:true, job:true})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{_id:false, ename:true, job:true})</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db.emp.find()[0].ename;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db['emp'].find({},{ename:true}).limit(0);	</a:t>
            </a:r>
            <a:r>
              <a:rPr lang="en-US" sz="2200" dirty="0">
                <a:solidFill>
                  <a:srgbClr val="00B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solidFill>
                <a:srgbClr val="00B05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db['emp'].find({},{ename:true}).limit(2);</a:t>
            </a:r>
          </a:p>
        </p:txBody>
      </p:sp>
      <p:sp>
        <p:nvSpPr>
          <p:cNvPr id="3" name="Rectangle 2"/>
          <p:cNvSpPr/>
          <p:nvPr/>
        </p:nvSpPr>
        <p:spPr>
          <a:xfrm>
            <a:off x="1555667" y="49976"/>
            <a:ext cx="3778333" cy="707886"/>
          </a:xfrm>
          <a:prstGeom prst="rect">
            <a:avLst/>
          </a:prstGeom>
          <a:solidFill>
            <a:srgbClr val="90E183"/>
          </a:solidFill>
        </p:spPr>
        <p:txBody>
          <a:bodyPr wrap="square">
            <a:spAutoFit/>
          </a:bodyPr>
          <a:lstStyle/>
          <a:p>
            <a:r>
              <a:rPr lang="en-US" sz="20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db.emp.find().skip(4);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db.emp.find().skip(db.emp.countDocuments({}) - 1);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'manager'}).count();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 { sal: { $gt: 5000 }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'manager’});</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'salesman'}, {skip: 1, limit: 3});</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 job: 'manager' });</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677146" y="2379584"/>
            <a:ext cx="8841666"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db.e.save({_id: 10, firstName: '</a:t>
            </a:r>
            <a:r>
              <a:rPr lang="en-US" sz="2200" dirty="0" err="1">
                <a:solidFill>
                  <a:srgbClr val="FC6F0D"/>
                </a:solidFill>
                <a:latin typeface="Calibri" panose="020F0502020204030204" pitchFamily="34" charset="0"/>
                <a:cs typeface="Calibri" panose="020F0502020204030204" pitchFamily="34" charset="0"/>
              </a:rPr>
              <a:t>neel</a:t>
            </a:r>
            <a:r>
              <a:rPr lang="en-US" sz="2200" dirty="0">
                <a:solidFill>
                  <a:srgbClr val="FC6F0D"/>
                </a:solidFill>
                <a:latin typeface="Calibri" panose="020F0502020204030204" pitchFamily="34" charset="0"/>
                <a:cs typeface="Calibri" panose="020F0502020204030204" pitchFamily="34" charset="0"/>
              </a:rPr>
              <a:t>', sal: 5000, color: ['blue', 'black', 'brown' ], size: ['small', 'medium', 'large', 'xx-large' ]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379584"/>
            <a:ext cx="8990854" cy="138499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ename: 'a', job: '</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 2000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 ename: 'x'} , { ename: 'y' } ])      </a:t>
            </a:r>
            <a:r>
              <a:rPr lang="en-US" sz="20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db.emp.insertOne({ ename: 'x', job: '</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 2000 })</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db.e.insertMany([ { ename: 'x', salary: 2000}, { ename : 'y', job: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19200"/>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object 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load("scripts/app.js")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("scripts/app.js")</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15280" y="2636912"/>
            <a:ext cx="5688632" cy="2862322"/>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db.emp.find().</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else</a:t>
            </a:r>
            <a:r>
              <a:rPr lang="en-US" dirty="0">
                <a:latin typeface="Consolas" panose="020B0609020204030204" pitchFamily="49" charset="0"/>
              </a:rPr>
              <a:t> </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a:t>
            </a:r>
            <a:r>
              <a:rPr lang="en-US" dirty="0">
                <a:solidFill>
                  <a:srgbClr val="00B0F0"/>
                </a:solidFill>
                <a:latin typeface="Consolas" panose="020B0609020204030204" pitchFamily="49" charset="0"/>
              </a:rPr>
              <a:t>quit</a:t>
            </a:r>
            <a:r>
              <a:rPr lang="en-US" dirty="0">
                <a:latin typeface="Consolas" panose="020B0609020204030204" pitchFamily="49" charset="0"/>
              </a:rPr>
              <a: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2" name="Rectangle 1">
            <a:extLst>
              <a:ext uri="{FF2B5EF4-FFF2-40B4-BE49-F238E27FC236}">
                <a16:creationId xmlns:a16="http://schemas.microsoft.com/office/drawing/2014/main" id="{6DB5FA5E-0D13-4AC0-8222-222D0DC2F8AA}"/>
              </a:ext>
            </a:extLst>
          </p:cNvPr>
          <p:cNvSpPr/>
          <p:nvPr/>
        </p:nvSpPr>
        <p:spPr>
          <a:xfrm>
            <a:off x="115280" y="5656251"/>
            <a:ext cx="6455905"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db.emp.find().</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"user: " + </a:t>
            </a:r>
            <a:r>
              <a:rPr lang="en-IN" dirty="0">
                <a:solidFill>
                  <a:srgbClr val="FFC000"/>
                </a:solidFill>
                <a:latin typeface="Consolas" panose="020B0609020204030204" pitchFamily="49" charset="0"/>
              </a:rPr>
              <a:t>data</a:t>
            </a:r>
            <a:r>
              <a:rPr lang="en-IN" dirty="0">
                <a:latin typeface="Consolas" panose="020B0609020204030204" pitchFamily="49" charset="0"/>
              </a:rPr>
              <a:t>.ename.toUpperCase();</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endParaRPr lang="en-IN" dirty="0">
              <a:latin typeface="Consolas" panose="020B0609020204030204" pitchFamily="49" charset="0"/>
            </a:endParaRPr>
          </a:p>
        </p:txBody>
      </p:sp>
      <p:sp>
        <p:nvSpPr>
          <p:cNvPr id="9" name="Rectangle 8">
            <a:extLst>
              <a:ext uri="{FF2B5EF4-FFF2-40B4-BE49-F238E27FC236}">
                <a16:creationId xmlns:a16="http://schemas.microsoft.com/office/drawing/2014/main" id="{9C539155-CF82-4D1E-A77A-4D183B450806}"/>
              </a:ext>
            </a:extLst>
          </p:cNvPr>
          <p:cNvSpPr/>
          <p:nvPr/>
        </p:nvSpPr>
        <p:spPr>
          <a:xfrm>
            <a:off x="5951984" y="2636912"/>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db.emp.find().</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x =</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rgbClr val="00B0F0"/>
                </a:solidFill>
                <a:latin typeface="Consolas" panose="020B0609020204030204" pitchFamily="49" charset="0"/>
              </a:rPr>
              <a:t>split</a:t>
            </a:r>
            <a:r>
              <a:rPr lang="en-US" dirty="0">
                <a:latin typeface="Consolas" panose="020B0609020204030204" pitchFamily="49" charset="0"/>
              </a:rPr>
              <a:t>(" ");</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solidFill>
                  <a:srgbClr val="00B0F0"/>
                </a:solidFill>
                <a:latin typeface="Consolas" panose="020B0609020204030204" pitchFamily="49" charset="0"/>
              </a:rPr>
              <a:t>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4" name="Rectangle 3">
            <a:extLst>
              <a:ext uri="{FF2B5EF4-FFF2-40B4-BE49-F238E27FC236}">
                <a16:creationId xmlns:a16="http://schemas.microsoft.com/office/drawing/2014/main" id="{0940E359-942C-4475-BA64-AF3DAD93ADA3}"/>
              </a:ext>
            </a:extLst>
          </p:cNvPr>
          <p:cNvSpPr/>
          <p:nvPr/>
        </p:nvSpPr>
        <p:spPr>
          <a:xfrm>
            <a:off x="115280" y="1201749"/>
            <a:ext cx="11165295"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db.emp.find(</a:t>
            </a:r>
            <a:r>
              <a:rPr lang="en-IN" dirty="0">
                <a:latin typeface="Consolas" panose="020B0609020204030204" pitchFamily="49" charset="0"/>
              </a:rPr>
              <a:t>{$or:[ {job:'manager’}, {job:'salesman’} ]}, {}</a:t>
            </a:r>
            <a:r>
              <a:rPr lang="en-US" dirty="0">
                <a:solidFill>
                  <a:srgbClr val="FC6F0D"/>
                </a:solidFill>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rgbClr val="FFC000"/>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611869"/>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677108"/>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a:t>
            </a:r>
            <a:endParaRPr lang="en-IN" dirty="0"/>
          </a:p>
        </p:txBody>
      </p:sp>
      <p:sp>
        <p:nvSpPr>
          <p:cNvPr id="3" name="Rectangle 2"/>
          <p:cNvSpPr/>
          <p:nvPr/>
        </p:nvSpPr>
        <p:spPr>
          <a:xfrm>
            <a:off x="1524000" y="3352801"/>
            <a:ext cx="9540552" cy="169277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'abc1' }, { job: 'sales' }, { upsert: true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 { $set: {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 }, { upsert : true,  multi: true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ename: 'saleel' }, { $set : { size: 'small', color: ['red', 'blue'] } }, { multi: true } );</a:t>
            </a:r>
          </a:p>
        </p:txBody>
      </p:sp>
      <p:sp>
        <p:nvSpPr>
          <p:cNvPr id="5" name="Rectangle 4"/>
          <p:cNvSpPr/>
          <p:nvPr/>
        </p:nvSpPr>
        <p:spPr>
          <a:xfrm>
            <a:off x="1556658" y="2438400"/>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 ename : 'saleel1' }, { $set : { job : 'A' } })</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 'saleel2' }, { $set : { job : 'A' } }, { upsert: true })</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 db.emp.updateMany({ sal: { $gt : 2000 } }, { $set: { color : ['red', 'yellow', 'green', 'blue'] } }, { upsert: true } );</a:t>
            </a:r>
          </a:p>
        </p:txBody>
      </p:sp>
    </p:spTree>
    <p:extLst>
      <p:ext uri="{BB962C8B-B14F-4D97-AF65-F5344CB8AC3E}">
        <p14:creationId xmlns:p14="http://schemas.microsoft.com/office/powerpoint/2010/main" val="37876510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 sal</a:t>
            </a:r>
            <a:r>
              <a:rPr lang="en-US" sz="220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a:solidFill>
                  <a:srgbClr val="FC6F0D"/>
                </a:solidFill>
                <a:latin typeface="Calibri" panose="020F0502020204030204" pitchFamily="34" charset="0"/>
                <a:cs typeface="Calibri" panose="020F0502020204030204" pitchFamily="34" charset="0"/>
              </a:rPr>
              <a:t>: 300 } </a:t>
            </a:r>
            <a:r>
              <a:rPr lang="en-US" sz="2200" dirty="0">
                <a:solidFill>
                  <a:srgbClr val="FC6F0D"/>
                </a:solidFill>
                <a:latin typeface="Calibri" panose="020F0502020204030204" pitchFamily="34" charset="0"/>
                <a:cs typeface="Calibri" panose="020F0502020204030204" pitchFamily="34" charset="0"/>
              </a:rPr>
              <a:t>}, { $inc: { sal: 1 } </a:t>
            </a:r>
            <a:r>
              <a:rPr lang="en-US" sz="220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db.emp.updateMany({ename: 'saleel'}, {$unset: {comm: 0, ename: '', sal: 0}})</a:t>
            </a:r>
          </a:p>
        </p:txBody>
      </p:sp>
    </p:spTree>
    <p:extLst>
      <p:ext uri="{BB962C8B-B14F-4D97-AF65-F5344CB8AC3E}">
        <p14:creationId xmlns:p14="http://schemas.microsoft.com/office/powerpoint/2010/main" val="3613658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28642</TotalTime>
  <Words>9712</Words>
  <Application>Microsoft Office PowerPoint</Application>
  <PresentationFormat>Widescreen</PresentationFormat>
  <Paragraphs>1023</Paragraphs>
  <Slides>161</Slides>
  <Notes>0</Notes>
  <HiddenSlides>3</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161</vt:i4>
      </vt:variant>
    </vt:vector>
  </HeadingPairs>
  <TitlesOfParts>
    <vt:vector size="178" baseType="lpstr">
      <vt:lpstr>SimSun</vt:lpstr>
      <vt:lpstr>Akzidenz</vt:lpstr>
      <vt:lpstr>Arial</vt:lpstr>
      <vt:lpstr>Arial</vt:lpstr>
      <vt:lpstr>Bookman Old Style</vt:lpstr>
      <vt:lpstr>Calibri</vt:lpstr>
      <vt:lpstr>Consolas</vt:lpstr>
      <vt:lpstr>Gill Sans MT</vt:lpstr>
      <vt:lpstr>Palatino Linotype</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5584</cp:revision>
  <dcterms:created xsi:type="dcterms:W3CDTF">2015-10-09T06:09:34Z</dcterms:created>
  <dcterms:modified xsi:type="dcterms:W3CDTF">2020-08-08T07:25:40Z</dcterms:modified>
</cp:coreProperties>
</file>