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9"/>
  </p:notesMasterIdLst>
  <p:sldIdLst>
    <p:sldId id="257" r:id="rId2"/>
    <p:sldId id="1343" r:id="rId3"/>
    <p:sldId id="1338" r:id="rId4"/>
    <p:sldId id="1339" r:id="rId5"/>
    <p:sldId id="1340" r:id="rId6"/>
    <p:sldId id="1341" r:id="rId7"/>
    <p:sldId id="1342" r:id="rId8"/>
    <p:sldId id="1344" r:id="rId9"/>
    <p:sldId id="1346" r:id="rId10"/>
    <p:sldId id="1345" r:id="rId11"/>
    <p:sldId id="1347" r:id="rId12"/>
    <p:sldId id="1348" r:id="rId13"/>
    <p:sldId id="1349" r:id="rId14"/>
    <p:sldId id="1350" r:id="rId15"/>
    <p:sldId id="1351" r:id="rId16"/>
    <p:sldId id="1353" r:id="rId17"/>
    <p:sldId id="1354" r:id="rId18"/>
    <p:sldId id="1356" r:id="rId19"/>
    <p:sldId id="1355" r:id="rId20"/>
    <p:sldId id="1352" r:id="rId21"/>
    <p:sldId id="1337" r:id="rId22"/>
    <p:sldId id="599" r:id="rId23"/>
    <p:sldId id="271" r:id="rId24"/>
    <p:sldId id="1184" r:id="rId25"/>
    <p:sldId id="1185" r:id="rId26"/>
    <p:sldId id="1123" r:id="rId27"/>
    <p:sldId id="1177" r:id="rId28"/>
    <p:sldId id="1180" r:id="rId29"/>
    <p:sldId id="1181" r:id="rId30"/>
    <p:sldId id="1182" r:id="rId31"/>
    <p:sldId id="1321" r:id="rId32"/>
    <p:sldId id="864" r:id="rId33"/>
    <p:sldId id="1179" r:id="rId34"/>
    <p:sldId id="1183" r:id="rId35"/>
    <p:sldId id="1322" r:id="rId36"/>
    <p:sldId id="1323" r:id="rId37"/>
    <p:sldId id="1324" r:id="rId38"/>
    <p:sldId id="1325" r:id="rId39"/>
    <p:sldId id="1326" r:id="rId40"/>
    <p:sldId id="1327" r:id="rId41"/>
    <p:sldId id="1328" r:id="rId42"/>
    <p:sldId id="1329" r:id="rId43"/>
    <p:sldId id="1330" r:id="rId44"/>
    <p:sldId id="1331" r:id="rId45"/>
    <p:sldId id="1332" r:id="rId46"/>
    <p:sldId id="1335" r:id="rId47"/>
    <p:sldId id="1336"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F63122"/>
    <a:srgbClr val="FF0000"/>
    <a:srgbClr val="66CCFF"/>
    <a:srgbClr val="41C60C"/>
    <a:srgbClr val="39AE0A"/>
    <a:srgbClr val="CAA496"/>
    <a:srgbClr val="5E4C34"/>
    <a:srgbClr val="7E007E"/>
    <a:srgbClr val="164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14-09-2023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9/14/2023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9/14/2023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9/14/2023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9/14/2023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2"/>
          <p:cNvSpPr>
            <a:spLocks noGrp="1"/>
          </p:cNvSpPr>
          <p:nvPr>
            <p:ph type="ctrTitle"/>
          </p:nvPr>
        </p:nvSpPr>
        <p:spPr>
          <a:xfrm>
            <a:off x="1367120" y="3068960"/>
            <a:ext cx="9142810" cy="990600"/>
          </a:xfrm>
        </p:spPr>
        <p:txBody>
          <a:bodyPr vert="horz" anchor="t" anchorCtr="0">
            <a:noAutofit/>
          </a:bodyPr>
          <a:lstStyle/>
          <a:p>
            <a:r>
              <a:rPr lang="en-US" sz="4200" b="1" i="1" dirty="0">
                <a:solidFill>
                  <a:srgbClr val="00B0F0"/>
                </a:solidFill>
                <a:latin typeface="SimSun" panose="02010600030101010101" pitchFamily="2" charset="-122"/>
                <a:ea typeface="SimSun" panose="02010600030101010101" pitchFamily="2" charset="-122"/>
                <a:cs typeface="Arial" pitchFamily="34" charset="0"/>
              </a:rPr>
              <a:t>Computer Fundamentals</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High level language</a:t>
            </a:r>
          </a:p>
        </p:txBody>
      </p:sp>
      <p:sp>
        <p:nvSpPr>
          <p:cNvPr id="3" name="TextBox 2">
            <a:extLst>
              <a:ext uri="{FF2B5EF4-FFF2-40B4-BE49-F238E27FC236}">
                <a16:creationId xmlns:a16="http://schemas.microsoft.com/office/drawing/2014/main" id="{58AB581D-83C6-3256-C60D-A719F7FEE21B}"/>
              </a:ext>
            </a:extLst>
          </p:cNvPr>
          <p:cNvSpPr txBox="1"/>
          <p:nvPr/>
        </p:nvSpPr>
        <p:spPr>
          <a:xfrm>
            <a:off x="191344" y="913938"/>
            <a:ext cx="11665296" cy="5755422"/>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A High-Level Language is a computer programming language that uses English like statements to write the computer instructions. High-level languages are most widely programming languages because they are easy to understand to human being.</a:t>
            </a:r>
          </a:p>
          <a:p>
            <a:endParaRPr lang="en-IN" sz="2000"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Here is a list of some important characteristics of high-level languages</a:t>
            </a:r>
            <a:endParaRPr lang="en-IN" sz="20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easily interpreted as well as compiled in comparison to low-level language.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considered as a programmer-friendly language.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easy to understand.</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easy to debug.</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simple in terms of maintenance.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requires a compiler/interpreter to be translated into machine code.</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run on different platforms.</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can be ported from one location to another.</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less memory efficient, i.e., it consumes more memory in comparison to low-level languages.</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Examples of high-level languages include C, C++, Java, and Python.</a:t>
            </a:r>
          </a:p>
          <a:p>
            <a:pPr marL="342900" indent="-34290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latin typeface="Arial" panose="020B0604020202020204" pitchFamily="34" charset="0"/>
                <a:cs typeface="Arial" panose="020B0604020202020204" pitchFamily="34" charset="0"/>
              </a:rPr>
              <a:t>It is widely used.</a:t>
            </a:r>
          </a:p>
        </p:txBody>
      </p:sp>
    </p:spTree>
    <p:extLst>
      <p:ext uri="{BB962C8B-B14F-4D97-AF65-F5344CB8AC3E}">
        <p14:creationId xmlns:p14="http://schemas.microsoft.com/office/powerpoint/2010/main" val="39290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High level vs Low level language</a:t>
            </a:r>
          </a:p>
        </p:txBody>
      </p:sp>
      <p:sp>
        <p:nvSpPr>
          <p:cNvPr id="6" name="TextBox 5">
            <a:extLst>
              <a:ext uri="{FF2B5EF4-FFF2-40B4-BE49-F238E27FC236}">
                <a16:creationId xmlns:a16="http://schemas.microsoft.com/office/drawing/2014/main" id="{529DB899-05D9-DE50-BCA4-9505892590C9}"/>
              </a:ext>
            </a:extLst>
          </p:cNvPr>
          <p:cNvSpPr txBox="1"/>
          <p:nvPr/>
        </p:nvSpPr>
        <p:spPr>
          <a:xfrm>
            <a:off x="335360" y="989432"/>
            <a:ext cx="11593288" cy="4651979"/>
          </a:xfrm>
          <a:prstGeom prst="rect">
            <a:avLst/>
          </a:prstGeom>
          <a:noFill/>
        </p:spPr>
        <p:txBody>
          <a:bodyPr wrap="square">
            <a:spAutoFit/>
          </a:bodyPr>
          <a:lstStyle/>
          <a:p>
            <a:pPr>
              <a:lnSpc>
                <a:spcPct val="150000"/>
              </a:lnSpc>
            </a:pPr>
            <a:r>
              <a:rPr lang="en-IN" sz="2000" dirty="0">
                <a:latin typeface="Arial" panose="020B0604020202020204" pitchFamily="34" charset="0"/>
                <a:cs typeface="Arial" panose="020B0604020202020204" pitchFamily="34" charset="0"/>
              </a:rPr>
              <a:t>1.   It is programmer friendly language.			It is a machine friendly language.</a:t>
            </a:r>
          </a:p>
          <a:p>
            <a:pPr>
              <a:lnSpc>
                <a:spcPct val="150000"/>
              </a:lnSpc>
            </a:pPr>
            <a:r>
              <a:rPr lang="en-IN" sz="2000" dirty="0">
                <a:latin typeface="Arial" panose="020B0604020202020204" pitchFamily="34" charset="0"/>
                <a:cs typeface="Arial" panose="020B0604020202020204" pitchFamily="34" charset="0"/>
              </a:rPr>
              <a:t>2.   High level language is less memory efficient.		Low level language is high memory efficient.</a:t>
            </a:r>
          </a:p>
          <a:p>
            <a:pPr>
              <a:lnSpc>
                <a:spcPct val="150000"/>
              </a:lnSpc>
            </a:pPr>
            <a:r>
              <a:rPr lang="en-IN" sz="2000" dirty="0">
                <a:latin typeface="Arial" panose="020B0604020202020204" pitchFamily="34" charset="0"/>
                <a:cs typeface="Arial" panose="020B0604020202020204" pitchFamily="34" charset="0"/>
              </a:rPr>
              <a:t>3.   It is easy to understand.				It is tough to understand.</a:t>
            </a:r>
          </a:p>
          <a:p>
            <a:pPr>
              <a:lnSpc>
                <a:spcPct val="150000"/>
              </a:lnSpc>
            </a:pPr>
            <a:r>
              <a:rPr lang="en-IN" sz="2000" dirty="0">
                <a:latin typeface="Arial" panose="020B0604020202020204" pitchFamily="34" charset="0"/>
                <a:cs typeface="Arial" panose="020B0604020202020204" pitchFamily="34" charset="0"/>
              </a:rPr>
              <a:t>4.   Debugging is easy.					Debugging is complex comparatively.</a:t>
            </a:r>
          </a:p>
          <a:p>
            <a:pPr>
              <a:lnSpc>
                <a:spcPct val="150000"/>
              </a:lnSpc>
            </a:pPr>
            <a:r>
              <a:rPr lang="en-IN" sz="2000" dirty="0">
                <a:latin typeface="Arial" panose="020B0604020202020204" pitchFamily="34" charset="0"/>
                <a:cs typeface="Arial" panose="020B0604020202020204" pitchFamily="34" charset="0"/>
              </a:rPr>
              <a:t>5.   It is simple to maintain.				It is complex to maintain comparatively.</a:t>
            </a:r>
          </a:p>
          <a:p>
            <a:pPr>
              <a:lnSpc>
                <a:spcPct val="150000"/>
              </a:lnSpc>
            </a:pPr>
            <a:r>
              <a:rPr lang="en-IN" sz="2000" dirty="0">
                <a:latin typeface="Arial" panose="020B0604020202020204" pitchFamily="34" charset="0"/>
                <a:cs typeface="Arial" panose="020B0604020202020204" pitchFamily="34" charset="0"/>
              </a:rPr>
              <a:t>6.   It is portable.					It is non-portable.</a:t>
            </a:r>
          </a:p>
          <a:p>
            <a:pPr>
              <a:lnSpc>
                <a:spcPct val="150000"/>
              </a:lnSpc>
            </a:pPr>
            <a:r>
              <a:rPr lang="en-IN" sz="2000" dirty="0">
                <a:latin typeface="Arial" panose="020B0604020202020204" pitchFamily="34" charset="0"/>
                <a:cs typeface="Arial" panose="020B0604020202020204" pitchFamily="34" charset="0"/>
              </a:rPr>
              <a:t>7.   It can run on any platform.				It is machine-dependent.</a:t>
            </a:r>
          </a:p>
          <a:p>
            <a:pPr>
              <a:lnSpc>
                <a:spcPct val="150000"/>
              </a:lnSpc>
            </a:pPr>
            <a:r>
              <a:rPr lang="en-IN" sz="2000" dirty="0">
                <a:latin typeface="Arial" panose="020B0604020202020204" pitchFamily="34" charset="0"/>
                <a:cs typeface="Arial" panose="020B0604020202020204" pitchFamily="34" charset="0"/>
              </a:rPr>
              <a:t>8.   It needs compiler or interpreter for translation.	It needs assembler for translation.</a:t>
            </a:r>
          </a:p>
          <a:p>
            <a:pPr marL="6459538" indent="-6459538">
              <a:lnSpc>
                <a:spcPct val="150000"/>
              </a:lnSpc>
            </a:pPr>
            <a:r>
              <a:rPr lang="en-IN" sz="2000" dirty="0">
                <a:latin typeface="Arial" panose="020B0604020202020204" pitchFamily="34" charset="0"/>
                <a:cs typeface="Arial" panose="020B0604020202020204" pitchFamily="34" charset="0"/>
              </a:rPr>
              <a:t>9.   It is used widely for programming.	It is not commonly used now-a-days in programming.</a:t>
            </a:r>
          </a:p>
        </p:txBody>
      </p:sp>
    </p:spTree>
    <p:extLst>
      <p:ext uri="{BB962C8B-B14F-4D97-AF65-F5344CB8AC3E}">
        <p14:creationId xmlns:p14="http://schemas.microsoft.com/office/powerpoint/2010/main" val="1467290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Evolution of Programming Languages</a:t>
            </a:r>
          </a:p>
        </p:txBody>
      </p:sp>
      <p:sp>
        <p:nvSpPr>
          <p:cNvPr id="7" name="TextBox 6">
            <a:extLst>
              <a:ext uri="{FF2B5EF4-FFF2-40B4-BE49-F238E27FC236}">
                <a16:creationId xmlns:a16="http://schemas.microsoft.com/office/drawing/2014/main" id="{0929427E-C272-D364-ECEA-51C5C323044B}"/>
              </a:ext>
            </a:extLst>
          </p:cNvPr>
          <p:cNvSpPr txBox="1"/>
          <p:nvPr/>
        </p:nvSpPr>
        <p:spPr>
          <a:xfrm>
            <a:off x="191344" y="908720"/>
            <a:ext cx="11809312" cy="5632311"/>
          </a:xfrm>
          <a:prstGeom prst="rect">
            <a:avLst/>
          </a:prstGeom>
          <a:noFill/>
        </p:spPr>
        <p:txBody>
          <a:bodyPr wrap="square">
            <a:spAutoFit/>
          </a:bodyPr>
          <a:lstStyle/>
          <a:p>
            <a:pPr algn="just" fontAlgn="base"/>
            <a:r>
              <a:rPr lang="en-US" b="1" i="0" dirty="0">
                <a:effectLst/>
                <a:latin typeface="Arial" panose="020B0604020202020204" pitchFamily="34" charset="0"/>
                <a:cs typeface="Arial" panose="020B0604020202020204" pitchFamily="34" charset="0"/>
              </a:rPr>
              <a:t>1883: </a:t>
            </a:r>
            <a:r>
              <a:rPr lang="en-US" b="0" i="0" dirty="0">
                <a:effectLst/>
                <a:latin typeface="Arial" panose="020B0604020202020204" pitchFamily="34" charset="0"/>
                <a:cs typeface="Arial" panose="020B0604020202020204" pitchFamily="34" charset="0"/>
              </a:rPr>
              <a:t>In the early days, Charles Babbage had made the device, but he was confused about how to give instructions to the machine, and then Ada Lovelace wrote the instructions for the analytical engine.</a:t>
            </a:r>
          </a:p>
          <a:p>
            <a:pPr marL="285750" indent="-285750" algn="just" fontAlgn="base">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The device was made by Charles Babbage and the code was written by Ada Lovelace for computing Bernoulli’s number.</a:t>
            </a:r>
          </a:p>
          <a:p>
            <a:pPr marL="285750" indent="-285750" algn="just" fontAlgn="base">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1949 Assembly Language</a:t>
            </a:r>
            <a:r>
              <a:rPr lang="en-US" b="0" i="0" dirty="0">
                <a:effectLst/>
                <a:latin typeface="Arial" panose="020B0604020202020204" pitchFamily="34" charset="0"/>
                <a:cs typeface="Arial" panose="020B0604020202020204" pitchFamily="34" charset="0"/>
              </a:rPr>
              <a:t>: It is a type of low-level language. It mainly consists of instructions that only machines could understand. Assembly language is used in real-time programs such as simulation flight navigation systems and medical equipment.</a:t>
            </a:r>
          </a:p>
          <a:p>
            <a:pPr algn="just" fontAlgn="base"/>
            <a:endParaRPr lang="en-US" b="0" i="0" dirty="0">
              <a:effectLst/>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1952 Autocode</a:t>
            </a:r>
            <a:r>
              <a:rPr lang="en-US" b="0" i="0" dirty="0">
                <a:effectLst/>
                <a:latin typeface="Arial" panose="020B0604020202020204" pitchFamily="34" charset="0"/>
                <a:cs typeface="Arial" panose="020B0604020202020204" pitchFamily="34" charset="0"/>
              </a:rPr>
              <a:t>: Developed by Alick Glennie. The first compiled computer programming language. COBOL and FORTRAN are the languages referred to as Autocode.</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1957 FORTRAN</a:t>
            </a:r>
            <a:r>
              <a:rPr lang="en-US" b="0" i="0" dirty="0">
                <a:effectLst/>
                <a:latin typeface="Arial" panose="020B0604020202020204" pitchFamily="34" charset="0"/>
                <a:cs typeface="Arial" panose="020B0604020202020204" pitchFamily="34" charset="0"/>
              </a:rPr>
              <a:t>: Developers are John Backus and IBM. It was designed for numeric computation and scientific computing. Software for NASA probes voyager-1 (space probe) and voyager-2 (space probe) was originally written in FORTRAN 5.</a:t>
            </a:r>
          </a:p>
          <a:p>
            <a:pPr algn="just" fontAlgn="base"/>
            <a:endParaRPr lang="en-US" b="0" i="0" dirty="0">
              <a:effectLst/>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1958  ALGOL</a:t>
            </a:r>
            <a:r>
              <a:rPr lang="en-US" b="0" i="0" dirty="0">
                <a:effectLst/>
                <a:latin typeface="Arial" panose="020B0604020202020204" pitchFamily="34" charset="0"/>
                <a:cs typeface="Arial" panose="020B0604020202020204" pitchFamily="34" charset="0"/>
              </a:rPr>
              <a:t>: ALGOL stands for ALGOrithmic Language. The initial phase of the most popular programming languages of C, C++, and JAVA. It was also the first language implementing the nested function and has a simple syntax than FORTRAN. The first programming language to have a code block like “begin” that indicates that your program has started and “end” means you have ended your code.</a:t>
            </a:r>
          </a:p>
        </p:txBody>
      </p:sp>
    </p:spTree>
    <p:extLst>
      <p:ext uri="{BB962C8B-B14F-4D97-AF65-F5344CB8AC3E}">
        <p14:creationId xmlns:p14="http://schemas.microsoft.com/office/powerpoint/2010/main" val="3207288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Evolution of Programming Languages</a:t>
            </a:r>
          </a:p>
        </p:txBody>
      </p:sp>
      <p:sp>
        <p:nvSpPr>
          <p:cNvPr id="7" name="TextBox 6">
            <a:extLst>
              <a:ext uri="{FF2B5EF4-FFF2-40B4-BE49-F238E27FC236}">
                <a16:creationId xmlns:a16="http://schemas.microsoft.com/office/drawing/2014/main" id="{0929427E-C272-D364-ECEA-51C5C323044B}"/>
              </a:ext>
            </a:extLst>
          </p:cNvPr>
          <p:cNvSpPr txBox="1"/>
          <p:nvPr/>
        </p:nvSpPr>
        <p:spPr>
          <a:xfrm>
            <a:off x="191344" y="908720"/>
            <a:ext cx="11809312" cy="3693319"/>
          </a:xfrm>
          <a:prstGeom prst="rect">
            <a:avLst/>
          </a:prstGeom>
          <a:noFill/>
        </p:spPr>
        <p:txBody>
          <a:bodyPr wrap="square">
            <a:spAutoFit/>
          </a:bodyPr>
          <a:lstStyle/>
          <a:p>
            <a:pPr algn="just" fontAlgn="base"/>
            <a:r>
              <a:rPr lang="en-US" b="1" i="0" dirty="0">
                <a:effectLst/>
                <a:latin typeface="Arial" panose="020B0604020202020204" pitchFamily="34" charset="0"/>
                <a:cs typeface="Arial" panose="020B0604020202020204" pitchFamily="34" charset="0"/>
              </a:rPr>
              <a:t>1959 COBOL</a:t>
            </a:r>
            <a:r>
              <a:rPr lang="en-US" dirty="0">
                <a:latin typeface="Arial" panose="020B0604020202020204" pitchFamily="34" charset="0"/>
                <a:cs typeface="Arial" panose="020B0604020202020204" pitchFamily="34" charset="0"/>
              </a:rPr>
              <a:t>:</a:t>
            </a:r>
            <a:r>
              <a:rPr lang="en-US" b="1" i="0" dirty="0">
                <a:effectLst/>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It stands for Common Business-Oriented Language. In 1997, 80% of the world’s business ran on Cobol.</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1964 BASIC</a:t>
            </a:r>
            <a:r>
              <a:rPr lang="en-US" dirty="0">
                <a:latin typeface="Arial" panose="020B0604020202020204" pitchFamily="34" charset="0"/>
                <a:cs typeface="Arial" panose="020B0604020202020204" pitchFamily="34" charset="0"/>
              </a:rPr>
              <a:t>:</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It stands for beginners All-purpose symbolic instruction code. In 1991 Microsoft released Visual Basic, an updated version of Basic the first microcomputer version of Basic was co-written by Bill Gates, Paul Allen, and Monte Davidoff for their newly-formed company, Microsoft.</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1972 C</a:t>
            </a:r>
            <a:r>
              <a:rPr lang="en-US" dirty="0">
                <a:latin typeface="Arial" panose="020B0604020202020204" pitchFamily="34" charset="0"/>
                <a:cs typeface="Arial" panose="020B0604020202020204" pitchFamily="34" charset="0"/>
              </a:rPr>
              <a:t>: It is a general-purpose, procedural programming language and the most popular programming language till now. All the code that was previously written in assembly language gets replaced by the C language like operating system, kernel, and many other applications. It can be used in implementing an operating system, embedded system, and also on the website using the Common Gateway Interface (CGI). C is the mother of almost all higher-level programming languages like C#, D, Go, Java, JavaScript, Limbo, LPC, Perl, PHP, Python, and Unix’s C shell.</a:t>
            </a:r>
          </a:p>
        </p:txBody>
      </p:sp>
    </p:spTree>
    <p:extLst>
      <p:ext uri="{BB962C8B-B14F-4D97-AF65-F5344CB8AC3E}">
        <p14:creationId xmlns:p14="http://schemas.microsoft.com/office/powerpoint/2010/main" val="1300038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Evolution of Programming Languages</a:t>
            </a:r>
          </a:p>
        </p:txBody>
      </p:sp>
      <p:sp>
        <p:nvSpPr>
          <p:cNvPr id="7" name="TextBox 6">
            <a:extLst>
              <a:ext uri="{FF2B5EF4-FFF2-40B4-BE49-F238E27FC236}">
                <a16:creationId xmlns:a16="http://schemas.microsoft.com/office/drawing/2014/main" id="{0929427E-C272-D364-ECEA-51C5C323044B}"/>
              </a:ext>
            </a:extLst>
          </p:cNvPr>
          <p:cNvSpPr txBox="1"/>
          <p:nvPr/>
        </p:nvSpPr>
        <p:spPr>
          <a:xfrm>
            <a:off x="191344" y="908720"/>
            <a:ext cx="11809312" cy="4801314"/>
          </a:xfrm>
          <a:prstGeom prst="rect">
            <a:avLst/>
          </a:prstGeom>
          <a:noFill/>
        </p:spPr>
        <p:txBody>
          <a:bodyPr wrap="square">
            <a:spAutoFit/>
          </a:bodyPr>
          <a:lstStyle/>
          <a:p>
            <a:pPr algn="just" fontAlgn="base"/>
            <a:r>
              <a:rPr lang="en-US" b="1" i="0" dirty="0">
                <a:effectLst/>
                <a:latin typeface="Arial" panose="020B0604020202020204" pitchFamily="34" charset="0"/>
                <a:cs typeface="Arial" panose="020B0604020202020204" pitchFamily="34" charset="0"/>
              </a:rPr>
              <a:t>1972 SQL</a:t>
            </a:r>
            <a:r>
              <a:rPr lang="en-US" dirty="0">
                <a:latin typeface="Arial" panose="020B0604020202020204" pitchFamily="34" charset="0"/>
                <a:cs typeface="Arial" panose="020B0604020202020204" pitchFamily="34" charset="0"/>
              </a:rPr>
              <a:t>:</a:t>
            </a:r>
            <a:r>
              <a:rPr lang="en-US" b="1" i="0" dirty="0">
                <a:effectLst/>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SQL was developed at IBM by Donald D. Chamberlin and Raymond F. Boyce. The earlier name was SEQUEL (Structured English Query Language).</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1978 MATLAB</a:t>
            </a:r>
            <a:r>
              <a:rPr lang="en-US" dirty="0">
                <a:latin typeface="Arial" panose="020B0604020202020204" pitchFamily="34" charset="0"/>
                <a:cs typeface="Arial" panose="020B0604020202020204" pitchFamily="34" charset="0"/>
              </a:rPr>
              <a:t>: It stands for MATrix LABoratory. It is used for matrix manipulation, implementation of an algorithm, and creation of a user interface.</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1983 Objective-C</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C+</a:t>
            </a:r>
            <a:r>
              <a:rPr lang="en-US" dirty="0">
                <a:latin typeface="Arial" panose="020B0604020202020204" pitchFamily="34" charset="0"/>
                <a:cs typeface="Arial" panose="020B0604020202020204" pitchFamily="34" charset="0"/>
              </a:rPr>
              <a:t>+: C++ is the fastest high-level programming language. Earlier, Apple Inc uses Objective-C to make applications.</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1990 Haskell</a:t>
            </a:r>
            <a:r>
              <a:rPr lang="en-US" dirty="0">
                <a:latin typeface="Arial" panose="020B0604020202020204" pitchFamily="34" charset="0"/>
                <a:cs typeface="Arial" panose="020B0604020202020204" pitchFamily="34" charset="0"/>
              </a:rPr>
              <a:t>: It is a purely functional programming language.</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1991 Python</a:t>
            </a:r>
            <a:r>
              <a:rPr lang="en-US" dirty="0">
                <a:latin typeface="Arial" panose="020B0604020202020204" pitchFamily="34" charset="0"/>
                <a:cs typeface="Arial" panose="020B0604020202020204" pitchFamily="34" charset="0"/>
              </a:rPr>
              <a:t>: The language is very easy to understand.  Famous language among data scientists and analysts.</a:t>
            </a:r>
          </a:p>
          <a:p>
            <a:pPr algn="just" fontAlgn="base"/>
            <a:endParaRPr lang="en-US" dirty="0">
              <a:latin typeface="Arial" panose="020B0604020202020204" pitchFamily="34" charset="0"/>
              <a:cs typeface="Arial" panose="020B0604020202020204" pitchFamily="34" charset="0"/>
            </a:endParaRPr>
          </a:p>
          <a:p>
            <a:pPr algn="just" fontAlgn="base"/>
            <a:r>
              <a:rPr lang="en-US" b="1" dirty="0">
                <a:latin typeface="Arial" panose="020B0604020202020204" pitchFamily="34" charset="0"/>
                <a:cs typeface="Arial" panose="020B0604020202020204" pitchFamily="34" charset="0"/>
              </a:rPr>
              <a:t>1995 JAVA, PHP, JavaScript</a:t>
            </a:r>
            <a:r>
              <a:rPr lang="en-US" dirty="0">
                <a:latin typeface="Arial" panose="020B0604020202020204" pitchFamily="34" charset="0"/>
                <a:cs typeface="Arial" panose="020B0604020202020204" pitchFamily="34" charset="0"/>
              </a:rPr>
              <a:t>: JAVA is everywhere. JAVA is the platform-independent language. PHP is a scripting language mainly used in web programming for connecting databases. JavaScript enables interactive web pages. JS is the most popular programming language. JS is famous for building a web application. It makes our page interactive.</a:t>
            </a:r>
          </a:p>
        </p:txBody>
      </p:sp>
    </p:spTree>
    <p:extLst>
      <p:ext uri="{BB962C8B-B14F-4D97-AF65-F5344CB8AC3E}">
        <p14:creationId xmlns:p14="http://schemas.microsoft.com/office/powerpoint/2010/main" val="1977295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Number Systems</a:t>
            </a:r>
          </a:p>
        </p:txBody>
      </p:sp>
      <p:sp>
        <p:nvSpPr>
          <p:cNvPr id="6" name="TextBox 5">
            <a:extLst>
              <a:ext uri="{FF2B5EF4-FFF2-40B4-BE49-F238E27FC236}">
                <a16:creationId xmlns:a16="http://schemas.microsoft.com/office/drawing/2014/main" id="{79F74193-348B-524A-93DE-1E99946D86B5}"/>
              </a:ext>
            </a:extLst>
          </p:cNvPr>
          <p:cNvSpPr txBox="1"/>
          <p:nvPr/>
        </p:nvSpPr>
        <p:spPr>
          <a:xfrm>
            <a:off x="335360" y="836712"/>
            <a:ext cx="11377264" cy="1200329"/>
          </a:xfrm>
          <a:prstGeom prst="rect">
            <a:avLst/>
          </a:prstGeom>
          <a:noFill/>
        </p:spPr>
        <p:txBody>
          <a:bodyPr wrap="square">
            <a:spAutoFit/>
          </a:bodyPr>
          <a:lstStyle/>
          <a:p>
            <a:pPr algn="l"/>
            <a:r>
              <a:rPr lang="en-US" b="0" i="0" dirty="0">
                <a:solidFill>
                  <a:srgbClr val="444444"/>
                </a:solidFill>
                <a:effectLst/>
                <a:latin typeface="Arial" panose="020B0604020202020204" pitchFamily="34" charset="0"/>
                <a:cs typeface="Arial" panose="020B0604020202020204" pitchFamily="34" charset="0"/>
              </a:rPr>
              <a:t>A number is a mathematical value used for counting or measuring or labelling objects. </a:t>
            </a:r>
          </a:p>
          <a:p>
            <a:pPr algn="l"/>
            <a:r>
              <a:rPr lang="en-US" b="0" i="0" dirty="0">
                <a:solidFill>
                  <a:srgbClr val="444444"/>
                </a:solidFill>
                <a:effectLst/>
                <a:latin typeface="Arial" panose="020B0604020202020204" pitchFamily="34" charset="0"/>
                <a:cs typeface="Arial" panose="020B0604020202020204" pitchFamily="34" charset="0"/>
              </a:rPr>
              <a:t>Numbers are used to performing arithmetic calculations.  </a:t>
            </a:r>
          </a:p>
          <a:p>
            <a:pPr algn="l"/>
            <a:r>
              <a:rPr lang="en-US" b="0" i="0" dirty="0">
                <a:solidFill>
                  <a:srgbClr val="444444"/>
                </a:solidFill>
                <a:effectLst/>
                <a:latin typeface="Arial" panose="020B0604020202020204" pitchFamily="34" charset="0"/>
                <a:cs typeface="Arial" panose="020B0604020202020204" pitchFamily="34" charset="0"/>
              </a:rPr>
              <a:t>Examples of numbers are natural numbers, whole numbers, rational and irrational numbers, etc. 0 is also a number that represents a null value. </a:t>
            </a:r>
          </a:p>
        </p:txBody>
      </p:sp>
      <p:sp>
        <p:nvSpPr>
          <p:cNvPr id="9" name="TextBox 8">
            <a:extLst>
              <a:ext uri="{FF2B5EF4-FFF2-40B4-BE49-F238E27FC236}">
                <a16:creationId xmlns:a16="http://schemas.microsoft.com/office/drawing/2014/main" id="{48DCFB51-27EF-C3F6-94E3-FBFE288C9587}"/>
              </a:ext>
            </a:extLst>
          </p:cNvPr>
          <p:cNvSpPr txBox="1"/>
          <p:nvPr/>
        </p:nvSpPr>
        <p:spPr>
          <a:xfrm>
            <a:off x="407368" y="2492896"/>
            <a:ext cx="10945216" cy="2862322"/>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444444"/>
                </a:solidFill>
                <a:effectLst/>
                <a:latin typeface="Arial" panose="020B0604020202020204" pitchFamily="34" charset="0"/>
                <a:cs typeface="Arial" panose="020B0604020202020204" pitchFamily="34" charset="0"/>
              </a:rPr>
              <a:t>Natural Numbers : </a:t>
            </a:r>
            <a:r>
              <a:rPr lang="en-US" b="0" i="0" dirty="0">
                <a:solidFill>
                  <a:srgbClr val="040C28"/>
                </a:solidFill>
                <a:effectLst/>
                <a:latin typeface="Arial" panose="020B0604020202020204" pitchFamily="34" charset="0"/>
                <a:cs typeface="Arial" panose="020B0604020202020204" pitchFamily="34" charset="0"/>
              </a:rPr>
              <a:t>a part of the number system which includes all the positive integers from 1 till infinity.</a:t>
            </a:r>
          </a:p>
          <a:p>
            <a:pPr marL="285750" indent="-285750">
              <a:buFont typeface="Arial" panose="020B0604020202020204" pitchFamily="34" charset="0"/>
              <a:buChar char="•"/>
            </a:pPr>
            <a:endParaRPr lang="en-US" dirty="0">
              <a:solidFill>
                <a:srgbClr val="040C2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rgbClr val="444444"/>
                </a:solidFill>
                <a:effectLst/>
                <a:latin typeface="Arial" panose="020B0604020202020204" pitchFamily="34" charset="0"/>
                <a:cs typeface="Arial" panose="020B0604020202020204" pitchFamily="34" charset="0"/>
              </a:rPr>
              <a:t>Whole Numbers: </a:t>
            </a:r>
            <a:r>
              <a:rPr lang="en-US" b="0" i="0" dirty="0">
                <a:solidFill>
                  <a:srgbClr val="040C28"/>
                </a:solidFill>
                <a:effectLst/>
                <a:latin typeface="Arial" panose="020B0604020202020204" pitchFamily="34" charset="0"/>
                <a:cs typeface="Arial" panose="020B0604020202020204" pitchFamily="34" charset="0"/>
              </a:rPr>
              <a:t>the numbers without fractions and it is a collection of positive integers and zero.</a:t>
            </a:r>
          </a:p>
          <a:p>
            <a:pPr marL="285750" indent="-285750">
              <a:buFont typeface="Arial" panose="020B0604020202020204" pitchFamily="34" charset="0"/>
              <a:buChar char="•"/>
            </a:pPr>
            <a:endParaRPr lang="en-US" dirty="0">
              <a:solidFill>
                <a:srgbClr val="040C2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444444"/>
                </a:solidFill>
                <a:latin typeface="Arial" panose="020B0604020202020204" pitchFamily="34" charset="0"/>
                <a:cs typeface="Arial" panose="020B0604020202020204" pitchFamily="34" charset="0"/>
              </a:rPr>
              <a:t>Rational numbers: - Rational numbers can be represented in the p/q form, where p and q are integers, and q is not equal to 0. p can be a positive, negative, or even a zero integer.</a:t>
            </a:r>
          </a:p>
          <a:p>
            <a:pPr marL="285750" indent="-285750">
              <a:buFont typeface="Arial" panose="020B0604020202020204" pitchFamily="34" charset="0"/>
              <a:buChar char="•"/>
            </a:pPr>
            <a:endParaRPr lang="en-US" dirty="0">
              <a:solidFill>
                <a:srgbClr val="444444"/>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444444"/>
                </a:solidFill>
                <a:latin typeface="Arial" panose="020B0604020202020204" pitchFamily="34" charset="0"/>
                <a:cs typeface="Arial" panose="020B0604020202020204" pitchFamily="34" charset="0"/>
              </a:rPr>
              <a:t>Irrational numbers: - In simple terms, the numbers which are not rational are called irrational numbers. Strictly speaking, the numbers represented in decimal but not in the fractional form are called irrational numbers.</a:t>
            </a:r>
            <a:endParaRPr lang="en-IN" dirty="0">
              <a:solidFill>
                <a:srgbClr val="44444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2569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Number Systems</a:t>
            </a:r>
          </a:p>
        </p:txBody>
      </p:sp>
      <p:sp>
        <p:nvSpPr>
          <p:cNvPr id="6" name="TextBox 5">
            <a:extLst>
              <a:ext uri="{FF2B5EF4-FFF2-40B4-BE49-F238E27FC236}">
                <a16:creationId xmlns:a16="http://schemas.microsoft.com/office/drawing/2014/main" id="{79F74193-348B-524A-93DE-1E99946D86B5}"/>
              </a:ext>
            </a:extLst>
          </p:cNvPr>
          <p:cNvSpPr txBox="1"/>
          <p:nvPr/>
        </p:nvSpPr>
        <p:spPr>
          <a:xfrm>
            <a:off x="335360" y="836712"/>
            <a:ext cx="11377264" cy="1200329"/>
          </a:xfrm>
          <a:prstGeom prst="rect">
            <a:avLst/>
          </a:prstGeom>
          <a:noFill/>
        </p:spPr>
        <p:txBody>
          <a:bodyPr wrap="square">
            <a:spAutoFit/>
          </a:bodyPr>
          <a:lstStyle/>
          <a:p>
            <a:pPr algn="l"/>
            <a:r>
              <a:rPr lang="en-US" b="0" i="0" dirty="0">
                <a:solidFill>
                  <a:srgbClr val="444444"/>
                </a:solidFill>
                <a:effectLst/>
                <a:latin typeface="Arial" panose="020B0604020202020204" pitchFamily="34" charset="0"/>
                <a:cs typeface="Arial" panose="020B0604020202020204" pitchFamily="34" charset="0"/>
              </a:rPr>
              <a:t>A number is a mathematical value used for counting or measuring or labelling objects. </a:t>
            </a:r>
          </a:p>
          <a:p>
            <a:pPr algn="l"/>
            <a:r>
              <a:rPr lang="en-US" b="0" i="0" dirty="0">
                <a:solidFill>
                  <a:srgbClr val="444444"/>
                </a:solidFill>
                <a:effectLst/>
                <a:latin typeface="Arial" panose="020B0604020202020204" pitchFamily="34" charset="0"/>
                <a:cs typeface="Arial" panose="020B0604020202020204" pitchFamily="34" charset="0"/>
              </a:rPr>
              <a:t>Numbers are used to performing arithmetic calculations.  </a:t>
            </a:r>
          </a:p>
          <a:p>
            <a:pPr algn="l"/>
            <a:r>
              <a:rPr lang="en-US" b="0" i="0" dirty="0">
                <a:solidFill>
                  <a:srgbClr val="444444"/>
                </a:solidFill>
                <a:effectLst/>
                <a:latin typeface="Arial" panose="020B0604020202020204" pitchFamily="34" charset="0"/>
                <a:cs typeface="Arial" panose="020B0604020202020204" pitchFamily="34" charset="0"/>
              </a:rPr>
              <a:t>Examples of numbers are natural numbers, whole numbers, rational and irrational numbers, etc. 0 is also a number that represents a null value. </a:t>
            </a:r>
          </a:p>
        </p:txBody>
      </p:sp>
      <p:sp>
        <p:nvSpPr>
          <p:cNvPr id="9" name="TextBox 8">
            <a:extLst>
              <a:ext uri="{FF2B5EF4-FFF2-40B4-BE49-F238E27FC236}">
                <a16:creationId xmlns:a16="http://schemas.microsoft.com/office/drawing/2014/main" id="{48DCFB51-27EF-C3F6-94E3-FBFE288C9587}"/>
              </a:ext>
            </a:extLst>
          </p:cNvPr>
          <p:cNvSpPr txBox="1"/>
          <p:nvPr/>
        </p:nvSpPr>
        <p:spPr>
          <a:xfrm>
            <a:off x="407368" y="2492896"/>
            <a:ext cx="10945216" cy="2862322"/>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444444"/>
                </a:solidFill>
                <a:effectLst/>
                <a:latin typeface="Arial" panose="020B0604020202020204" pitchFamily="34" charset="0"/>
                <a:cs typeface="Arial" panose="020B0604020202020204" pitchFamily="34" charset="0"/>
              </a:rPr>
              <a:t>Natural Numbers : </a:t>
            </a:r>
            <a:r>
              <a:rPr lang="en-US" b="0" i="0" dirty="0">
                <a:solidFill>
                  <a:srgbClr val="040C28"/>
                </a:solidFill>
                <a:effectLst/>
                <a:latin typeface="Arial" panose="020B0604020202020204" pitchFamily="34" charset="0"/>
                <a:cs typeface="Arial" panose="020B0604020202020204" pitchFamily="34" charset="0"/>
              </a:rPr>
              <a:t>a part of the number system which includes all the positive integers from 1 till infinity.</a:t>
            </a:r>
          </a:p>
          <a:p>
            <a:pPr marL="285750" indent="-285750">
              <a:buFont typeface="Arial" panose="020B0604020202020204" pitchFamily="34" charset="0"/>
              <a:buChar char="•"/>
            </a:pPr>
            <a:endParaRPr lang="en-US" dirty="0">
              <a:solidFill>
                <a:srgbClr val="040C2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rgbClr val="444444"/>
                </a:solidFill>
                <a:effectLst/>
                <a:latin typeface="Arial" panose="020B0604020202020204" pitchFamily="34" charset="0"/>
                <a:cs typeface="Arial" panose="020B0604020202020204" pitchFamily="34" charset="0"/>
              </a:rPr>
              <a:t>Whole Numbers: </a:t>
            </a:r>
            <a:r>
              <a:rPr lang="en-US" b="0" i="0" dirty="0">
                <a:solidFill>
                  <a:srgbClr val="040C28"/>
                </a:solidFill>
                <a:effectLst/>
                <a:latin typeface="Arial" panose="020B0604020202020204" pitchFamily="34" charset="0"/>
                <a:cs typeface="Arial" panose="020B0604020202020204" pitchFamily="34" charset="0"/>
              </a:rPr>
              <a:t>the numbers without fractions and it is a collection of positive integers and zero.</a:t>
            </a:r>
          </a:p>
          <a:p>
            <a:pPr marL="285750" indent="-285750">
              <a:buFont typeface="Arial" panose="020B0604020202020204" pitchFamily="34" charset="0"/>
              <a:buChar char="•"/>
            </a:pPr>
            <a:endParaRPr lang="en-US" dirty="0">
              <a:solidFill>
                <a:srgbClr val="040C2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444444"/>
                </a:solidFill>
                <a:latin typeface="Arial" panose="020B0604020202020204" pitchFamily="34" charset="0"/>
                <a:cs typeface="Arial" panose="020B0604020202020204" pitchFamily="34" charset="0"/>
              </a:rPr>
              <a:t>Rational numbers: - Rational numbers can be represented in the p/q form, where p and q are integers, and q is not equal to 0. p can be a positive, negative, or even a zero integer.</a:t>
            </a:r>
          </a:p>
          <a:p>
            <a:pPr marL="285750" indent="-285750">
              <a:buFont typeface="Arial" panose="020B0604020202020204" pitchFamily="34" charset="0"/>
              <a:buChar char="•"/>
            </a:pPr>
            <a:endParaRPr lang="en-US" dirty="0">
              <a:solidFill>
                <a:srgbClr val="444444"/>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444444"/>
                </a:solidFill>
                <a:latin typeface="Arial" panose="020B0604020202020204" pitchFamily="34" charset="0"/>
                <a:cs typeface="Arial" panose="020B0604020202020204" pitchFamily="34" charset="0"/>
              </a:rPr>
              <a:t>Irrational numbers: - In simple terms, the numbers which are not rational are called irrational numbers. Strictly speaking, the numbers represented in decimal but not in the fractional form are called irrational numbers.</a:t>
            </a:r>
            <a:endParaRPr lang="en-IN" dirty="0">
              <a:solidFill>
                <a:srgbClr val="444444"/>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9002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Number Systems</a:t>
            </a:r>
          </a:p>
        </p:txBody>
      </p:sp>
      <p:sp>
        <p:nvSpPr>
          <p:cNvPr id="7" name="TextBox 6">
            <a:extLst>
              <a:ext uri="{FF2B5EF4-FFF2-40B4-BE49-F238E27FC236}">
                <a16:creationId xmlns:a16="http://schemas.microsoft.com/office/drawing/2014/main" id="{C54E8F26-3F19-669E-3145-AB6ED0C86F09}"/>
              </a:ext>
            </a:extLst>
          </p:cNvPr>
          <p:cNvSpPr txBox="1"/>
          <p:nvPr/>
        </p:nvSpPr>
        <p:spPr>
          <a:xfrm>
            <a:off x="551384" y="836712"/>
            <a:ext cx="11053228" cy="1231106"/>
          </a:xfrm>
          <a:prstGeom prst="rect">
            <a:avLst/>
          </a:prstGeom>
          <a:noFill/>
        </p:spPr>
        <p:txBody>
          <a:bodyPr wrap="square">
            <a:spAutoFit/>
          </a:bodyPr>
          <a:lstStyle/>
          <a:p>
            <a:pPr algn="l"/>
            <a:r>
              <a:rPr lang="en-US" sz="2000" b="0" i="0" dirty="0">
                <a:solidFill>
                  <a:srgbClr val="000000"/>
                </a:solidFill>
                <a:effectLst/>
                <a:latin typeface="Arial" panose="020B0604020202020204" pitchFamily="34" charset="0"/>
                <a:cs typeface="Arial" panose="020B0604020202020204" pitchFamily="34" charset="0"/>
              </a:rPr>
              <a:t>Decimal to Binary</a:t>
            </a:r>
          </a:p>
          <a:p>
            <a:pPr algn="l"/>
            <a:endParaRPr lang="en-US" b="0" i="0" dirty="0">
              <a:solidFill>
                <a:srgbClr val="000000"/>
              </a:solidFill>
              <a:effectLst/>
              <a:latin typeface="Arial" panose="020B0604020202020204" pitchFamily="34" charset="0"/>
              <a:cs typeface="Arial" panose="020B0604020202020204" pitchFamily="34" charset="0"/>
            </a:endParaRPr>
          </a:p>
          <a:p>
            <a:pPr algn="l"/>
            <a:r>
              <a:rPr lang="en-US" b="0" i="0" dirty="0">
                <a:solidFill>
                  <a:srgbClr val="000000"/>
                </a:solidFill>
                <a:effectLst/>
                <a:latin typeface="Arial" panose="020B0604020202020204" pitchFamily="34" charset="0"/>
                <a:cs typeface="Arial" panose="020B0604020202020204" pitchFamily="34" charset="0"/>
              </a:rPr>
              <a:t>Decimal numbers can be converted to binary by repeated division of the number by 2 while recording the remainder.</a:t>
            </a:r>
          </a:p>
        </p:txBody>
      </p:sp>
      <p:pic>
        <p:nvPicPr>
          <p:cNvPr id="1026" name="Picture 2" descr="Decimal To Binary">
            <a:extLst>
              <a:ext uri="{FF2B5EF4-FFF2-40B4-BE49-F238E27FC236}">
                <a16:creationId xmlns:a16="http://schemas.microsoft.com/office/drawing/2014/main" id="{A893AF4C-11D3-FB84-FAE6-A6863F6D7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00" y="2319751"/>
            <a:ext cx="5760640" cy="25567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77CC290-A577-E309-91C8-01DB02D8DA79}"/>
              </a:ext>
            </a:extLst>
          </p:cNvPr>
          <p:cNvSpPr txBox="1"/>
          <p:nvPr/>
        </p:nvSpPr>
        <p:spPr>
          <a:xfrm>
            <a:off x="558369" y="5229200"/>
            <a:ext cx="6094378" cy="400110"/>
          </a:xfrm>
          <a:prstGeom prst="rect">
            <a:avLst/>
          </a:prstGeom>
          <a:noFill/>
        </p:spPr>
        <p:txBody>
          <a:bodyPr wrap="square">
            <a:spAutoFit/>
          </a:bodyPr>
          <a:lstStyle/>
          <a:p>
            <a:r>
              <a:rPr lang="en-IN" sz="2000" i="0" dirty="0">
                <a:solidFill>
                  <a:srgbClr val="444444"/>
                </a:solidFill>
                <a:effectLst/>
                <a:latin typeface="Arial" panose="020B0604020202020204" pitchFamily="34" charset="0"/>
                <a:cs typeface="Arial" panose="020B0604020202020204" pitchFamily="34" charset="0"/>
              </a:rPr>
              <a:t>Binary to Decimal Conversion</a:t>
            </a:r>
            <a:endParaRPr lang="en-IN" sz="20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FA0BEFC-C5EF-CB51-159C-E1BEBF95E866}"/>
              </a:ext>
            </a:extLst>
          </p:cNvPr>
          <p:cNvSpPr txBox="1"/>
          <p:nvPr/>
        </p:nvSpPr>
        <p:spPr>
          <a:xfrm>
            <a:off x="551384" y="5654679"/>
            <a:ext cx="5105583" cy="923330"/>
          </a:xfrm>
          <a:prstGeom prst="rect">
            <a:avLst/>
          </a:prstGeom>
          <a:noFill/>
        </p:spPr>
        <p:txBody>
          <a:bodyPr wrap="square">
            <a:spAutoFit/>
          </a:bodyPr>
          <a:lstStyle/>
          <a:p>
            <a:pPr algn="l"/>
            <a:r>
              <a:rPr lang="en-IN" b="0" i="0" dirty="0">
                <a:solidFill>
                  <a:srgbClr val="444444"/>
                </a:solidFill>
                <a:effectLst/>
                <a:latin typeface="Poppins" panose="00000500000000000000" pitchFamily="2" charset="0"/>
              </a:rPr>
              <a:t>1 × 2</a:t>
            </a:r>
            <a:r>
              <a:rPr lang="en-IN" b="0" i="0" baseline="30000" dirty="0">
                <a:solidFill>
                  <a:srgbClr val="444444"/>
                </a:solidFill>
                <a:effectLst/>
                <a:latin typeface="Poppins" panose="00000500000000000000" pitchFamily="2" charset="0"/>
              </a:rPr>
              <a:t>3</a:t>
            </a:r>
            <a:r>
              <a:rPr lang="en-IN" b="0" i="0" dirty="0">
                <a:solidFill>
                  <a:srgbClr val="444444"/>
                </a:solidFill>
                <a:effectLst/>
                <a:latin typeface="Poppins" panose="00000500000000000000" pitchFamily="2" charset="0"/>
              </a:rPr>
              <a:t> + 1 × 2</a:t>
            </a:r>
            <a:r>
              <a:rPr lang="en-IN" b="0" i="0" baseline="30000" dirty="0">
                <a:solidFill>
                  <a:srgbClr val="444444"/>
                </a:solidFill>
                <a:effectLst/>
                <a:latin typeface="Poppins" panose="00000500000000000000" pitchFamily="2" charset="0"/>
              </a:rPr>
              <a:t>2 </a:t>
            </a:r>
            <a:r>
              <a:rPr lang="en-IN" b="0" i="0" dirty="0">
                <a:solidFill>
                  <a:srgbClr val="444444"/>
                </a:solidFill>
                <a:effectLst/>
                <a:latin typeface="Poppins" panose="00000500000000000000" pitchFamily="2" charset="0"/>
              </a:rPr>
              <a:t>+ 0 × 2</a:t>
            </a:r>
            <a:r>
              <a:rPr lang="en-IN" b="0" i="0" baseline="30000" dirty="0">
                <a:solidFill>
                  <a:srgbClr val="444444"/>
                </a:solidFill>
                <a:effectLst/>
                <a:latin typeface="Poppins" panose="00000500000000000000" pitchFamily="2" charset="0"/>
              </a:rPr>
              <a:t>1</a:t>
            </a:r>
            <a:r>
              <a:rPr lang="en-IN" b="0" i="0" dirty="0">
                <a:solidFill>
                  <a:srgbClr val="444444"/>
                </a:solidFill>
                <a:effectLst/>
                <a:latin typeface="Poppins" panose="00000500000000000000" pitchFamily="2" charset="0"/>
              </a:rPr>
              <a:t> + 1 × 2</a:t>
            </a:r>
            <a:r>
              <a:rPr lang="en-IN" b="0" i="0" baseline="30000" dirty="0">
                <a:solidFill>
                  <a:srgbClr val="444444"/>
                </a:solidFill>
                <a:effectLst/>
                <a:latin typeface="Poppins" panose="00000500000000000000" pitchFamily="2" charset="0"/>
              </a:rPr>
              <a:t>0</a:t>
            </a:r>
            <a:endParaRPr lang="en-IN" b="0" i="0" dirty="0">
              <a:solidFill>
                <a:srgbClr val="444444"/>
              </a:solidFill>
              <a:effectLst/>
              <a:latin typeface="Poppins" panose="00000500000000000000" pitchFamily="2" charset="0"/>
            </a:endParaRPr>
          </a:p>
          <a:p>
            <a:pPr algn="l"/>
            <a:r>
              <a:rPr lang="en-IN" b="0" i="0" dirty="0">
                <a:solidFill>
                  <a:srgbClr val="444444"/>
                </a:solidFill>
                <a:effectLst/>
                <a:latin typeface="Poppins" panose="00000500000000000000" pitchFamily="2" charset="0"/>
              </a:rPr>
              <a:t>= 8 + 4 + 0 + 1</a:t>
            </a:r>
          </a:p>
          <a:p>
            <a:pPr algn="l"/>
            <a:r>
              <a:rPr lang="en-IN" b="0" i="0" dirty="0">
                <a:solidFill>
                  <a:srgbClr val="444444"/>
                </a:solidFill>
                <a:effectLst/>
                <a:latin typeface="Poppins" panose="00000500000000000000" pitchFamily="2" charset="0"/>
              </a:rPr>
              <a:t>= 13</a:t>
            </a:r>
          </a:p>
        </p:txBody>
      </p:sp>
    </p:spTree>
    <p:extLst>
      <p:ext uri="{BB962C8B-B14F-4D97-AF65-F5344CB8AC3E}">
        <p14:creationId xmlns:p14="http://schemas.microsoft.com/office/powerpoint/2010/main" val="3074587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Number Systems</a:t>
            </a:r>
          </a:p>
        </p:txBody>
      </p:sp>
      <p:sp>
        <p:nvSpPr>
          <p:cNvPr id="7" name="TextBox 6">
            <a:extLst>
              <a:ext uri="{FF2B5EF4-FFF2-40B4-BE49-F238E27FC236}">
                <a16:creationId xmlns:a16="http://schemas.microsoft.com/office/drawing/2014/main" id="{C54E8F26-3F19-669E-3145-AB6ED0C86F09}"/>
              </a:ext>
            </a:extLst>
          </p:cNvPr>
          <p:cNvSpPr txBox="1"/>
          <p:nvPr/>
        </p:nvSpPr>
        <p:spPr>
          <a:xfrm>
            <a:off x="551384" y="836712"/>
            <a:ext cx="11053228" cy="1231106"/>
          </a:xfrm>
          <a:prstGeom prst="rect">
            <a:avLst/>
          </a:prstGeom>
          <a:noFill/>
        </p:spPr>
        <p:txBody>
          <a:bodyPr wrap="square">
            <a:spAutoFit/>
          </a:bodyPr>
          <a:lstStyle/>
          <a:p>
            <a:pPr algn="l"/>
            <a:r>
              <a:rPr lang="en-US" sz="2000" dirty="0">
                <a:solidFill>
                  <a:srgbClr val="000000"/>
                </a:solidFill>
                <a:latin typeface="Arial" panose="020B0604020202020204" pitchFamily="34" charset="0"/>
                <a:cs typeface="Arial" panose="020B0604020202020204" pitchFamily="34" charset="0"/>
              </a:rPr>
              <a:t>Decimal to Octal</a:t>
            </a:r>
          </a:p>
          <a:p>
            <a:pPr algn="l"/>
            <a:endParaRPr lang="en-US" dirty="0">
              <a:solidFill>
                <a:srgbClr val="000000"/>
              </a:solidFill>
              <a:latin typeface="Arial" panose="020B0604020202020204" pitchFamily="34" charset="0"/>
              <a:cs typeface="Arial" panose="020B0604020202020204" pitchFamily="34" charset="0"/>
            </a:endParaRPr>
          </a:p>
          <a:p>
            <a:pPr algn="l"/>
            <a:r>
              <a:rPr lang="en-US" b="0" i="0" dirty="0">
                <a:solidFill>
                  <a:srgbClr val="000000"/>
                </a:solidFill>
                <a:effectLst/>
                <a:latin typeface="Arial" panose="020B0604020202020204" pitchFamily="34" charset="0"/>
                <a:cs typeface="Arial" panose="020B0604020202020204" pitchFamily="34" charset="0"/>
              </a:rPr>
              <a:t>Decimal numbers can be converted to octal by repeated division of the number by 8 while recording the remainder.</a:t>
            </a:r>
          </a:p>
        </p:txBody>
      </p:sp>
      <p:pic>
        <p:nvPicPr>
          <p:cNvPr id="4" name="Picture 2" descr="Decimal To Octal">
            <a:extLst>
              <a:ext uri="{FF2B5EF4-FFF2-40B4-BE49-F238E27FC236}">
                <a16:creationId xmlns:a16="http://schemas.microsoft.com/office/drawing/2014/main" id="{971EFDB7-A9E0-1521-5E75-E983C7B95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84" y="2336941"/>
            <a:ext cx="6682537" cy="2028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09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Number Systems</a:t>
            </a:r>
          </a:p>
        </p:txBody>
      </p:sp>
      <p:sp>
        <p:nvSpPr>
          <p:cNvPr id="7" name="TextBox 6">
            <a:extLst>
              <a:ext uri="{FF2B5EF4-FFF2-40B4-BE49-F238E27FC236}">
                <a16:creationId xmlns:a16="http://schemas.microsoft.com/office/drawing/2014/main" id="{C54E8F26-3F19-669E-3145-AB6ED0C86F09}"/>
              </a:ext>
            </a:extLst>
          </p:cNvPr>
          <p:cNvSpPr txBox="1"/>
          <p:nvPr/>
        </p:nvSpPr>
        <p:spPr>
          <a:xfrm>
            <a:off x="551384" y="836712"/>
            <a:ext cx="11053228" cy="1261884"/>
          </a:xfrm>
          <a:prstGeom prst="rect">
            <a:avLst/>
          </a:prstGeom>
          <a:noFill/>
        </p:spPr>
        <p:txBody>
          <a:bodyPr wrap="square">
            <a:spAutoFit/>
          </a:bodyPr>
          <a:lstStyle/>
          <a:p>
            <a:pPr algn="l"/>
            <a:r>
              <a:rPr lang="en-US" sz="2000" b="0" i="0" dirty="0">
                <a:solidFill>
                  <a:srgbClr val="000000"/>
                </a:solidFill>
                <a:effectLst/>
                <a:latin typeface="Arial" panose="020B0604020202020204" pitchFamily="34" charset="0"/>
                <a:cs typeface="Arial" panose="020B0604020202020204" pitchFamily="34" charset="0"/>
              </a:rPr>
              <a:t>Decimal to Hexadecimal</a:t>
            </a:r>
          </a:p>
          <a:p>
            <a:pPr algn="l"/>
            <a:endParaRPr lang="en-US" sz="2000" b="0" i="0" dirty="0">
              <a:solidFill>
                <a:srgbClr val="000000"/>
              </a:solidFill>
              <a:effectLst/>
              <a:latin typeface="Arial" panose="020B0604020202020204" pitchFamily="34" charset="0"/>
              <a:cs typeface="Arial" panose="020B0604020202020204" pitchFamily="34" charset="0"/>
            </a:endParaRPr>
          </a:p>
          <a:p>
            <a:pPr algn="l"/>
            <a:r>
              <a:rPr lang="en-US" b="0" i="0" dirty="0">
                <a:solidFill>
                  <a:srgbClr val="000000"/>
                </a:solidFill>
                <a:effectLst/>
                <a:latin typeface="Arial" panose="020B0604020202020204" pitchFamily="34" charset="0"/>
                <a:cs typeface="Arial" panose="020B0604020202020204" pitchFamily="34" charset="0"/>
              </a:rPr>
              <a:t>Decimal numbers can be converted to octal by repeated division of the number by 16 while recording the remainder.</a:t>
            </a:r>
          </a:p>
        </p:txBody>
      </p:sp>
      <p:pic>
        <p:nvPicPr>
          <p:cNvPr id="2050" name="Picture 2" descr="Decimal To Hexadecimal">
            <a:extLst>
              <a:ext uri="{FF2B5EF4-FFF2-40B4-BE49-F238E27FC236}">
                <a16:creationId xmlns:a16="http://schemas.microsoft.com/office/drawing/2014/main" id="{4E11948D-80F9-A698-0C01-545AE509D3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92" y="2636912"/>
            <a:ext cx="6507492" cy="2736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926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First Generation of Computers</a:t>
            </a:r>
          </a:p>
        </p:txBody>
      </p:sp>
      <p:sp>
        <p:nvSpPr>
          <p:cNvPr id="4" name="TextBox 3">
            <a:extLst>
              <a:ext uri="{FF2B5EF4-FFF2-40B4-BE49-F238E27FC236}">
                <a16:creationId xmlns:a16="http://schemas.microsoft.com/office/drawing/2014/main" id="{25232946-F519-C45A-F91D-1C84AB18C593}"/>
              </a:ext>
            </a:extLst>
          </p:cNvPr>
          <p:cNvSpPr txBox="1"/>
          <p:nvPr/>
        </p:nvSpPr>
        <p:spPr>
          <a:xfrm>
            <a:off x="263352" y="1404930"/>
            <a:ext cx="11593288" cy="2862322"/>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First Generation</a:t>
            </a:r>
            <a:r>
              <a:rPr lang="en-IN" sz="2000" dirty="0">
                <a:latin typeface="Arial" panose="020B0604020202020204" pitchFamily="34" charset="0"/>
                <a:cs typeface="Arial" panose="020B0604020202020204" pitchFamily="34" charset="0"/>
              </a:rPr>
              <a:t>: The period of first generation: 1946-1959. Vacuum tube based.</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Second</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second generation: 1959-1965. Transistor based.</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Third</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third generation: 1965-1971. Integrated Circuit based.</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Fourth</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fourth generation: 1971-1980. VLSI microprocessor based.</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Fifth</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fifth generation: 1980-onwards. ULSI microprocessor based.</a:t>
            </a:r>
          </a:p>
        </p:txBody>
      </p:sp>
    </p:spTree>
    <p:extLst>
      <p:ext uri="{BB962C8B-B14F-4D97-AF65-F5344CB8AC3E}">
        <p14:creationId xmlns:p14="http://schemas.microsoft.com/office/powerpoint/2010/main" val="3255976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Algorithm and Flowcharts</a:t>
            </a:r>
          </a:p>
        </p:txBody>
      </p:sp>
      <p:sp>
        <p:nvSpPr>
          <p:cNvPr id="3" name="TextBox 2">
            <a:extLst>
              <a:ext uri="{FF2B5EF4-FFF2-40B4-BE49-F238E27FC236}">
                <a16:creationId xmlns:a16="http://schemas.microsoft.com/office/drawing/2014/main" id="{53AFD542-136E-AC25-E7F0-2F809E6F037F}"/>
              </a:ext>
            </a:extLst>
          </p:cNvPr>
          <p:cNvSpPr txBox="1"/>
          <p:nvPr/>
        </p:nvSpPr>
        <p:spPr>
          <a:xfrm>
            <a:off x="623392" y="1196752"/>
            <a:ext cx="10945216" cy="1323439"/>
          </a:xfrm>
          <a:prstGeom prst="rect">
            <a:avLst/>
          </a:prstGeom>
          <a:noFill/>
        </p:spPr>
        <p:txBody>
          <a:bodyPr wrap="square">
            <a:spAutoFit/>
          </a:bodyPr>
          <a:lstStyle/>
          <a:p>
            <a:pPr marL="457200" indent="-457200">
              <a:buFont typeface="+mj-lt"/>
              <a:buAutoNum type="arabicPeriod"/>
            </a:pPr>
            <a:r>
              <a:rPr lang="en-US" sz="2000" b="1" i="0" dirty="0">
                <a:solidFill>
                  <a:srgbClr val="202124"/>
                </a:solidFill>
                <a:effectLst/>
                <a:latin typeface="Arial" panose="020B0604020202020204" pitchFamily="34" charset="0"/>
                <a:cs typeface="Arial" panose="020B0604020202020204" pitchFamily="34" charset="0"/>
              </a:rPr>
              <a:t>Algorithms</a:t>
            </a:r>
            <a:r>
              <a:rPr lang="en-US" sz="2000" b="0" i="0" dirty="0">
                <a:solidFill>
                  <a:srgbClr val="202124"/>
                </a:solidFill>
                <a:effectLst/>
                <a:latin typeface="Arial" panose="020B0604020202020204" pitchFamily="34" charset="0"/>
                <a:cs typeface="Arial" panose="020B0604020202020204" pitchFamily="34" charset="0"/>
              </a:rPr>
              <a:t>: An algorithm is a step-by-step method to solve problems. It includes a series of rules or instructions in which the program will be executed. </a:t>
            </a:r>
          </a:p>
          <a:p>
            <a:pPr marL="457200" indent="-457200">
              <a:buFont typeface="+mj-lt"/>
              <a:buAutoNum type="arabicPeriod"/>
            </a:pPr>
            <a:endParaRPr lang="en-US" sz="2000" dirty="0">
              <a:solidFill>
                <a:srgbClr val="202124"/>
              </a:solidFill>
              <a:latin typeface="Arial" panose="020B0604020202020204" pitchFamily="34" charset="0"/>
              <a:cs typeface="Arial" panose="020B0604020202020204" pitchFamily="34" charset="0"/>
            </a:endParaRPr>
          </a:p>
          <a:p>
            <a:pPr marL="457200" indent="-457200">
              <a:buFont typeface="+mj-lt"/>
              <a:buAutoNum type="arabicPeriod"/>
            </a:pPr>
            <a:r>
              <a:rPr lang="en-US" sz="2000" b="1" i="0" dirty="0">
                <a:solidFill>
                  <a:srgbClr val="202124"/>
                </a:solidFill>
                <a:effectLst/>
                <a:latin typeface="Arial" panose="020B0604020202020204" pitchFamily="34" charset="0"/>
                <a:cs typeface="Arial" panose="020B0604020202020204" pitchFamily="34" charset="0"/>
              </a:rPr>
              <a:t>Flowchart</a:t>
            </a:r>
            <a:r>
              <a:rPr lang="en-US" sz="2000" b="0" i="0" dirty="0">
                <a:solidFill>
                  <a:srgbClr val="202124"/>
                </a:solidFill>
                <a:effectLst/>
                <a:latin typeface="Arial" panose="020B0604020202020204" pitchFamily="34" charset="0"/>
                <a:cs typeface="Arial" panose="020B0604020202020204" pitchFamily="34" charset="0"/>
              </a:rPr>
              <a:t>: </a:t>
            </a:r>
            <a:r>
              <a:rPr lang="en-US" sz="2000" b="0" i="0" dirty="0">
                <a:solidFill>
                  <a:srgbClr val="040C28"/>
                </a:solidFill>
                <a:effectLst/>
                <a:latin typeface="Arial" panose="020B0604020202020204" pitchFamily="34" charset="0"/>
                <a:cs typeface="Arial" panose="020B0604020202020204" pitchFamily="34" charset="0"/>
              </a:rPr>
              <a:t>A flowchart is a pictorial representation of an algorithm</a:t>
            </a:r>
            <a:r>
              <a:rPr lang="en-US" sz="2000" b="0" i="0" dirty="0">
                <a:solidFill>
                  <a:srgbClr val="202124"/>
                </a:solidFill>
                <a:effectLst/>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15209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r>
              <a:rPr lang="en-US" sz="4200" b="1" i="1" dirty="0">
                <a:solidFill>
                  <a:srgbClr val="00B0F0"/>
                </a:solidFill>
                <a:latin typeface="SimSun" panose="02010600030101010101" pitchFamily="2" charset="-122"/>
                <a:ea typeface="SimSun" panose="02010600030101010101" pitchFamily="2" charset="-122"/>
                <a:cs typeface="Arial" pitchFamily="34" charset="0"/>
              </a:rPr>
              <a:t>Big Data</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Tree>
    <p:extLst>
      <p:ext uri="{BB962C8B-B14F-4D97-AF65-F5344CB8AC3E}">
        <p14:creationId xmlns:p14="http://schemas.microsoft.com/office/powerpoint/2010/main" val="2378133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6680" y="3435879"/>
            <a:ext cx="4398640" cy="1837715"/>
          </a:xfrm>
          <a:prstGeom prst="rect">
            <a:avLst/>
          </a:prstGeom>
        </p:spPr>
      </p:pic>
    </p:spTree>
    <p:extLst>
      <p:ext uri="{BB962C8B-B14F-4D97-AF65-F5344CB8AC3E}">
        <p14:creationId xmlns:p14="http://schemas.microsoft.com/office/powerpoint/2010/main" val="1235374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433" y="758315"/>
            <a:ext cx="11617207" cy="2739211"/>
          </a:xfrm>
          <a:prstGeom prst="rect">
            <a:avLst/>
          </a:prstGeom>
        </p:spPr>
        <p:txBody>
          <a:bodyPr wrap="square">
            <a:spAutoFit/>
          </a:bodyPr>
          <a:lstStyle/>
          <a:p>
            <a:r>
              <a:rPr lang="en-US" sz="2200" dirty="0">
                <a:latin typeface="Arial" pitchFamily="34" charset="0"/>
                <a:cs typeface="Arial" pitchFamily="34" charset="0"/>
              </a:rPr>
              <a:t>Data is any facts that can be stored and that can be processed by a computer.</a:t>
            </a:r>
          </a:p>
          <a:p>
            <a:endParaRPr lang="en-US" sz="2200" dirty="0">
              <a:latin typeface="Arial" pitchFamily="34" charset="0"/>
              <a:cs typeface="Arial" pitchFamily="34" charset="0"/>
            </a:endParaRPr>
          </a:p>
          <a:p>
            <a:r>
              <a:rPr lang="en-US" sz="2400" dirty="0">
                <a:latin typeface="Arial" pitchFamily="34" charset="0"/>
                <a:cs typeface="Arial" pitchFamily="34" charset="0"/>
              </a:rPr>
              <a:t>Data can be in the form of </a:t>
            </a:r>
            <a:r>
              <a:rPr lang="en-US" sz="2800" dirty="0">
                <a:solidFill>
                  <a:schemeClr val="bg2">
                    <a:lumMod val="25000"/>
                  </a:schemeClr>
                </a:solidFill>
                <a:latin typeface="Arial" pitchFamily="34" charset="0"/>
                <a:cs typeface="Arial" pitchFamily="34" charset="0"/>
              </a:rPr>
              <a:t>Text</a:t>
            </a:r>
            <a:r>
              <a:rPr lang="en-US" sz="2800" dirty="0">
                <a:latin typeface="Arial" pitchFamily="34" charset="0"/>
                <a:cs typeface="Arial" pitchFamily="34" charset="0"/>
              </a:rPr>
              <a:t> or </a:t>
            </a:r>
            <a:r>
              <a:rPr lang="en-US" sz="2800" dirty="0">
                <a:solidFill>
                  <a:schemeClr val="bg2">
                    <a:lumMod val="25000"/>
                  </a:schemeClr>
                </a:solidFill>
                <a:latin typeface="Arial" pitchFamily="34" charset="0"/>
                <a:cs typeface="Arial" pitchFamily="34" charset="0"/>
              </a:rPr>
              <a:t>Multimedia</a:t>
            </a:r>
            <a:endParaRPr lang="en-US" sz="3200" dirty="0">
              <a:solidFill>
                <a:schemeClr val="bg2">
                  <a:lumMod val="25000"/>
                </a:schemeClr>
              </a:solidFill>
              <a:latin typeface="Arial" pitchFamily="34" charset="0"/>
              <a:cs typeface="Arial" pitchFamily="34" charset="0"/>
            </a:endParaRPr>
          </a:p>
          <a:p>
            <a:endParaRPr lang="en-US" sz="2200" dirty="0">
              <a:solidFill>
                <a:srgbClr val="FF0000"/>
              </a:solidFill>
              <a:latin typeface="Arial" panose="020B0604020202020204" pitchFamily="34" charset="0"/>
              <a:cs typeface="Arial" panose="020B0604020202020204" pitchFamily="34" charset="0"/>
            </a:endParaRPr>
          </a:p>
          <a:p>
            <a:r>
              <a:rPr lang="en-US" sz="2200" dirty="0">
                <a:solidFill>
                  <a:srgbClr val="FF0000"/>
                </a:solidFill>
                <a:latin typeface="Arial" panose="020B0604020202020204" pitchFamily="34" charset="0"/>
                <a:cs typeface="Arial" panose="020B0604020202020204" pitchFamily="34" charset="0"/>
              </a:rPr>
              <a:t>e.g.</a:t>
            </a:r>
          </a:p>
          <a:p>
            <a:endParaRPr lang="en-US" sz="800" dirty="0">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number</a:t>
            </a:r>
            <a:r>
              <a:rPr lang="en-US" sz="2000" b="1" dirty="0">
                <a:solidFill>
                  <a:schemeClr val="bg2">
                    <a:lumMod val="25000"/>
                  </a:schemeClr>
                </a:solidFill>
                <a:latin typeface="Arial" pitchFamily="34" charset="0"/>
                <a:cs typeface="Arial" pitchFamily="34" charset="0"/>
              </a:rPr>
              <a:t>, </a:t>
            </a:r>
            <a:r>
              <a:rPr lang="en-IN" sz="2000" dirty="0">
                <a:solidFill>
                  <a:schemeClr val="bg2">
                    <a:lumMod val="25000"/>
                  </a:schemeClr>
                </a:solidFill>
                <a:latin typeface="Arial" pitchFamily="34" charset="0"/>
                <a:cs typeface="Arial" pitchFamily="34" charset="0"/>
              </a:rPr>
              <a:t>characters</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dirty="0">
                <a:solidFill>
                  <a:schemeClr val="bg2">
                    <a:lumMod val="25000"/>
                  </a:schemeClr>
                </a:solidFill>
                <a:latin typeface="Arial" pitchFamily="34" charset="0"/>
                <a:cs typeface="Arial" pitchFamily="34" charset="0"/>
              </a:rPr>
              <a:t> symbol</a:t>
            </a:r>
          </a:p>
          <a:p>
            <a:pPr marL="457200" indent="-457200">
              <a:buFont typeface="Arial" panose="020B0604020202020204" pitchFamily="34" charset="0"/>
              <a:buChar char="•"/>
            </a:pPr>
            <a:endParaRPr lang="en-US" sz="800" b="1" dirty="0">
              <a:solidFill>
                <a:schemeClr val="bg2">
                  <a:lumMod val="25000"/>
                </a:schemeClr>
              </a:solidFill>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images</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audio</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video</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signal</a:t>
            </a:r>
            <a:endParaRPr lang="en-US" sz="1600" dirty="0">
              <a:solidFill>
                <a:schemeClr val="bg2">
                  <a:lumMod val="25000"/>
                </a:schemeClr>
              </a:solidFill>
              <a:latin typeface="Arial"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a:t>
            </a:r>
            <a:r>
              <a:rPr lang="en-US" sz="3200" i="1" dirty="0">
                <a:solidFill>
                  <a:srgbClr val="FF9900"/>
                </a:solidFill>
                <a:latin typeface="Arial" pitchFamily="34" charset="0"/>
                <a:cs typeface="Arial" pitchFamily="34" charset="0"/>
              </a:rPr>
              <a:t>data </a:t>
            </a:r>
            <a:r>
              <a:rPr lang="en-IN" sz="3200" i="1" dirty="0">
                <a:solidFill>
                  <a:srgbClr val="FF9900"/>
                </a:solidFill>
                <a:latin typeface="Arial" pitchFamily="34" charset="0"/>
                <a:cs typeface="Arial" pitchFamily="34" charset="0"/>
              </a:rPr>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6200" y="2626251"/>
            <a:ext cx="3816424" cy="397277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big data?</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30946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433" y="758315"/>
            <a:ext cx="11617207" cy="1685846"/>
          </a:xfrm>
          <a:prstGeom prst="rect">
            <a:avLst/>
          </a:prstGeom>
        </p:spPr>
        <p:txBody>
          <a:bodyPr wrap="square">
            <a:spAutoFit/>
          </a:bodyPr>
          <a:lstStyle/>
          <a:p>
            <a:pPr>
              <a:lnSpc>
                <a:spcPct val="150000"/>
              </a:lnSpc>
            </a:pPr>
            <a:r>
              <a:rPr lang="en-US" sz="2400" b="1" i="0" dirty="0">
                <a:solidFill>
                  <a:srgbClr val="222222"/>
                </a:solidFill>
                <a:effectLst/>
                <a:latin typeface="Arial" panose="020B0604020202020204" pitchFamily="34" charset="0"/>
                <a:cs typeface="Arial" panose="020B0604020202020204" pitchFamily="34" charset="0"/>
              </a:rPr>
              <a:t>Big Data</a:t>
            </a:r>
            <a:r>
              <a:rPr lang="en-US" sz="2400" b="0" i="0" dirty="0">
                <a:solidFill>
                  <a:srgbClr val="222222"/>
                </a:solidFill>
                <a:effectLst/>
                <a:latin typeface="Arial" panose="020B0604020202020204" pitchFamily="34" charset="0"/>
                <a:cs typeface="Arial" panose="020B0604020202020204" pitchFamily="34" charset="0"/>
              </a:rPr>
              <a:t> is a collection of data that is huge in volume, yet growing exponentially with time. It is a data with so large size and complexity that none of traditional data management tools can store it or process it efficiently.</a:t>
            </a:r>
            <a:endParaRPr lang="en-US" sz="1600" dirty="0">
              <a:solidFill>
                <a:schemeClr val="bg2">
                  <a:lumMod val="25000"/>
                </a:schemeClr>
              </a:solidFill>
              <a:latin typeface="Arial" panose="020B0604020202020204"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big </a:t>
            </a:r>
            <a:r>
              <a:rPr lang="en-US" sz="3200" i="1" dirty="0">
                <a:solidFill>
                  <a:srgbClr val="FF9900"/>
                </a:solidFill>
                <a:latin typeface="Arial" pitchFamily="34" charset="0"/>
                <a:cs typeface="Arial" pitchFamily="34" charset="0"/>
              </a:rPr>
              <a:t>data </a:t>
            </a:r>
            <a:r>
              <a:rPr lang="en-IN" sz="3200" i="1" dirty="0">
                <a:solidFill>
                  <a:srgbClr val="FF9900"/>
                </a:solidFill>
                <a:latin typeface="Arial" pitchFamily="34" charset="0"/>
                <a:cs typeface="Arial" pitchFamily="34" charset="0"/>
              </a:rPr>
              <a:t> </a:t>
            </a:r>
          </a:p>
        </p:txBody>
      </p:sp>
    </p:spTree>
    <p:extLst>
      <p:ext uri="{BB962C8B-B14F-4D97-AF65-F5344CB8AC3E}">
        <p14:creationId xmlns:p14="http://schemas.microsoft.com/office/powerpoint/2010/main" val="1282666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Characteristics</a:t>
            </a:r>
            <a:r>
              <a:rPr lang="en-US" sz="4800" i="1" dirty="0">
                <a:solidFill>
                  <a:srgbClr val="FF9900"/>
                </a:solidFill>
                <a:latin typeface="Arial" pitchFamily="34" charset="0"/>
                <a:cs typeface="Arial" pitchFamily="34" charset="0"/>
              </a:rPr>
              <a:t> </a:t>
            </a:r>
            <a:r>
              <a:rPr lang="en-US" dirty="0">
                <a:solidFill>
                  <a:srgbClr val="DC525C"/>
                </a:solidFill>
                <a:latin typeface="Segoe UI Light" panose="020B0502040204020203" pitchFamily="34" charset="0"/>
                <a:cs typeface="Segoe UI Light" panose="020B0502040204020203" pitchFamily="34" charset="0"/>
              </a:rPr>
              <a:t>of Big Data</a:t>
            </a:r>
          </a:p>
        </p:txBody>
      </p:sp>
    </p:spTree>
    <p:extLst>
      <p:ext uri="{BB962C8B-B14F-4D97-AF65-F5344CB8AC3E}">
        <p14:creationId xmlns:p14="http://schemas.microsoft.com/office/powerpoint/2010/main" val="862324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Characteristics of Big Data</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7A4EC6FF-50F3-7757-E8E3-74F1C85A625C}"/>
              </a:ext>
            </a:extLst>
          </p:cNvPr>
          <p:cNvSpPr txBox="1"/>
          <p:nvPr/>
        </p:nvSpPr>
        <p:spPr>
          <a:xfrm>
            <a:off x="191344" y="908720"/>
            <a:ext cx="11809312" cy="1045223"/>
          </a:xfrm>
          <a:prstGeom prst="rect">
            <a:avLst/>
          </a:prstGeom>
          <a:noFill/>
        </p:spPr>
        <p:txBody>
          <a:bodyPr wrap="square">
            <a:spAutoFit/>
          </a:bodyPr>
          <a:lstStyle/>
          <a:p>
            <a:pPr>
              <a:lnSpc>
                <a:spcPct val="150000"/>
              </a:lnSpc>
            </a:pPr>
            <a:r>
              <a:rPr lang="en-IN" sz="2200" dirty="0">
                <a:latin typeface="Arial" panose="020B0604020202020204" pitchFamily="34" charset="0"/>
                <a:cs typeface="Arial" panose="020B0604020202020204" pitchFamily="34" charset="0"/>
              </a:rPr>
              <a:t>It is used by many multinational companies to process the data and business of many organizations. The data flow would exceed 150 exabytes per day before replication.</a:t>
            </a:r>
          </a:p>
        </p:txBody>
      </p:sp>
      <p:sp>
        <p:nvSpPr>
          <p:cNvPr id="9" name="TextBox 8">
            <a:extLst>
              <a:ext uri="{FF2B5EF4-FFF2-40B4-BE49-F238E27FC236}">
                <a16:creationId xmlns:a16="http://schemas.microsoft.com/office/drawing/2014/main" id="{AB4E6DC9-BF67-59E6-9A9C-1C759377F018}"/>
              </a:ext>
            </a:extLst>
          </p:cNvPr>
          <p:cNvSpPr txBox="1"/>
          <p:nvPr/>
        </p:nvSpPr>
        <p:spPr>
          <a:xfrm>
            <a:off x="407368" y="2420888"/>
            <a:ext cx="11377264" cy="3420873"/>
          </a:xfrm>
          <a:prstGeom prst="rect">
            <a:avLst/>
          </a:prstGeom>
          <a:noFill/>
        </p:spPr>
        <p:txBody>
          <a:bodyPr wrap="square">
            <a:spAutoFit/>
          </a:bodyPr>
          <a:lstStyle/>
          <a:p>
            <a:pPr algn="just"/>
            <a:r>
              <a:rPr lang="en-US" sz="2400" b="0" i="0" dirty="0">
                <a:solidFill>
                  <a:srgbClr val="C00000"/>
                </a:solidFill>
                <a:effectLst/>
                <a:latin typeface="Arial" panose="020B0604020202020204" pitchFamily="34" charset="0"/>
                <a:cs typeface="Arial" panose="020B0604020202020204" pitchFamily="34" charset="0"/>
              </a:rPr>
              <a:t>There are five v's of Big Data that explains the characteristics.</a:t>
            </a:r>
          </a:p>
          <a:p>
            <a:pPr algn="just"/>
            <a:endParaRPr lang="en-US" sz="1200" b="0" i="0" dirty="0">
              <a:solidFill>
                <a:srgbClr val="333333"/>
              </a:solidFill>
              <a:effectLst/>
              <a:latin typeface="Arial" panose="020B0604020202020204" pitchFamily="34" charset="0"/>
              <a:cs typeface="Arial" panose="020B0604020202020204" pitchFamily="34" charset="0"/>
            </a:endParaRPr>
          </a:p>
          <a:p>
            <a:pPr algn="just"/>
            <a:r>
              <a:rPr lang="en-US" sz="2200" b="0" i="0" dirty="0">
                <a:solidFill>
                  <a:srgbClr val="610B4B"/>
                </a:solidFill>
                <a:effectLst/>
                <a:latin typeface="Arial" panose="020B0604020202020204" pitchFamily="34" charset="0"/>
                <a:cs typeface="Arial" panose="020B0604020202020204" pitchFamily="34" charset="0"/>
              </a:rPr>
              <a:t>5 V's of Big Data</a:t>
            </a:r>
          </a:p>
          <a:p>
            <a:pPr algn="just"/>
            <a:endParaRPr lang="en-US" sz="1200" b="0" i="0" dirty="0">
              <a:solidFill>
                <a:srgbClr val="610B4B"/>
              </a:solidFill>
              <a:effectLst/>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Volume</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Veracity</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Variety</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Value</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Velocity</a:t>
            </a:r>
          </a:p>
        </p:txBody>
      </p:sp>
    </p:spTree>
    <p:extLst>
      <p:ext uri="{BB962C8B-B14F-4D97-AF65-F5344CB8AC3E}">
        <p14:creationId xmlns:p14="http://schemas.microsoft.com/office/powerpoint/2010/main" val="3232024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Volume</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0BD80FA2-0692-8C0A-410E-6B42560A0A5E}"/>
              </a:ext>
            </a:extLst>
          </p:cNvPr>
          <p:cNvSpPr txBox="1"/>
          <p:nvPr/>
        </p:nvSpPr>
        <p:spPr>
          <a:xfrm>
            <a:off x="263352" y="2366878"/>
            <a:ext cx="11521280" cy="2862322"/>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Big Data is a vast 'volumes' of data generated from many sources daily, such as </a:t>
            </a:r>
            <a:r>
              <a:rPr lang="en-US" sz="2000" b="1" i="0" dirty="0">
                <a:solidFill>
                  <a:srgbClr val="333333"/>
                </a:solidFill>
                <a:effectLst/>
                <a:latin typeface="Arial" panose="020B0604020202020204" pitchFamily="34" charset="0"/>
                <a:cs typeface="Arial" panose="020B0604020202020204" pitchFamily="34" charset="0"/>
              </a:rPr>
              <a:t>business processes, machines, social media platforms, networks, human interactions,</a:t>
            </a:r>
            <a:r>
              <a:rPr lang="en-US" sz="2000" b="0" i="0" dirty="0">
                <a:solidFill>
                  <a:srgbClr val="333333"/>
                </a:solidFill>
                <a:effectLst/>
                <a:latin typeface="Arial" panose="020B0604020202020204" pitchFamily="34" charset="0"/>
                <a:cs typeface="Arial" panose="020B0604020202020204" pitchFamily="34" charset="0"/>
              </a:rPr>
              <a:t> and many more.</a:t>
            </a:r>
          </a:p>
          <a:p>
            <a:pPr marL="342900" indent="-342900" algn="just">
              <a:buFont typeface="Arial" panose="020B0604020202020204" pitchFamily="34" charset="0"/>
              <a:buChar char="•"/>
            </a:pPr>
            <a:endParaRPr lang="en-US" sz="2000" b="0" i="0" dirty="0">
              <a:solidFill>
                <a:srgbClr val="333333"/>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1" i="0" dirty="0">
                <a:solidFill>
                  <a:srgbClr val="333333"/>
                </a:solidFill>
                <a:effectLst/>
                <a:latin typeface="Arial" panose="020B0604020202020204" pitchFamily="34" charset="0"/>
                <a:cs typeface="Arial" panose="020B0604020202020204" pitchFamily="34" charset="0"/>
              </a:rPr>
              <a:t>Facebook</a:t>
            </a:r>
            <a:r>
              <a:rPr lang="en-US" sz="2000" b="0" i="0" dirty="0">
                <a:solidFill>
                  <a:srgbClr val="333333"/>
                </a:solidFill>
                <a:effectLst/>
                <a:latin typeface="Arial" panose="020B0604020202020204" pitchFamily="34" charset="0"/>
                <a:cs typeface="Arial" panose="020B0604020202020204" pitchFamily="34" charset="0"/>
              </a:rPr>
              <a:t> can generate approximately a </a:t>
            </a:r>
            <a:r>
              <a:rPr lang="en-US" sz="2000" b="1" i="0" dirty="0">
                <a:solidFill>
                  <a:srgbClr val="333333"/>
                </a:solidFill>
                <a:effectLst/>
                <a:latin typeface="Arial" panose="020B0604020202020204" pitchFamily="34" charset="0"/>
                <a:cs typeface="Arial" panose="020B0604020202020204" pitchFamily="34" charset="0"/>
              </a:rPr>
              <a:t>billion</a:t>
            </a:r>
            <a:r>
              <a:rPr lang="en-US" sz="2000" b="0" i="0" dirty="0">
                <a:solidFill>
                  <a:srgbClr val="333333"/>
                </a:solidFill>
                <a:effectLst/>
                <a:latin typeface="Arial" panose="020B0604020202020204" pitchFamily="34" charset="0"/>
                <a:cs typeface="Arial" panose="020B0604020202020204" pitchFamily="34" charset="0"/>
              </a:rPr>
              <a:t> messages, </a:t>
            </a:r>
          </a:p>
          <a:p>
            <a:pPr marL="342900" indent="-342900" algn="just">
              <a:buFont typeface="Arial" panose="020B0604020202020204" pitchFamily="34" charset="0"/>
              <a:buChar char="•"/>
            </a:pPr>
            <a:endParaRPr lang="en-US" sz="2000" dirty="0">
              <a:solidFill>
                <a:srgbClr val="333333"/>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1" i="0" dirty="0">
                <a:solidFill>
                  <a:srgbClr val="333333"/>
                </a:solidFill>
                <a:effectLst/>
                <a:latin typeface="Arial" panose="020B0604020202020204" pitchFamily="34" charset="0"/>
                <a:cs typeface="Arial" panose="020B0604020202020204" pitchFamily="34" charset="0"/>
              </a:rPr>
              <a:t>Billion</a:t>
            </a:r>
            <a:r>
              <a:rPr lang="en-US" sz="2000" b="0" i="0" dirty="0">
                <a:solidFill>
                  <a:srgbClr val="333333"/>
                </a:solidFill>
                <a:effectLst/>
                <a:latin typeface="Arial" panose="020B0604020202020204" pitchFamily="34" charset="0"/>
                <a:cs typeface="Arial" panose="020B0604020202020204" pitchFamily="34" charset="0"/>
              </a:rPr>
              <a:t> of times, the "</a:t>
            </a:r>
            <a:r>
              <a:rPr lang="en-US" sz="2000" b="1" i="0" dirty="0">
                <a:solidFill>
                  <a:srgbClr val="333333"/>
                </a:solidFill>
                <a:effectLst/>
                <a:latin typeface="Arial" panose="020B0604020202020204" pitchFamily="34" charset="0"/>
                <a:cs typeface="Arial" panose="020B0604020202020204" pitchFamily="34" charset="0"/>
              </a:rPr>
              <a:t>Like</a:t>
            </a:r>
            <a:r>
              <a:rPr lang="en-US" sz="2000" b="0" i="0" dirty="0">
                <a:solidFill>
                  <a:srgbClr val="333333"/>
                </a:solidFill>
                <a:effectLst/>
                <a:latin typeface="Arial" panose="020B0604020202020204" pitchFamily="34" charset="0"/>
                <a:cs typeface="Arial" panose="020B0604020202020204" pitchFamily="34" charset="0"/>
              </a:rPr>
              <a:t>" button is recorded, </a:t>
            </a:r>
          </a:p>
          <a:p>
            <a:pPr marL="342900" indent="-342900" algn="just">
              <a:buFont typeface="Arial" panose="020B0604020202020204" pitchFamily="34" charset="0"/>
              <a:buChar char="•"/>
            </a:pPr>
            <a:endParaRPr lang="en-US" sz="2000" dirty="0">
              <a:solidFill>
                <a:srgbClr val="333333"/>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and </a:t>
            </a:r>
            <a:r>
              <a:rPr lang="en-US" sz="2000" b="1" i="0" dirty="0">
                <a:solidFill>
                  <a:srgbClr val="333333"/>
                </a:solidFill>
                <a:effectLst/>
                <a:latin typeface="Arial" panose="020B0604020202020204" pitchFamily="34" charset="0"/>
                <a:cs typeface="Arial" panose="020B0604020202020204" pitchFamily="34" charset="0"/>
              </a:rPr>
              <a:t>millions</a:t>
            </a:r>
            <a:r>
              <a:rPr lang="en-US" sz="2000" b="0" i="0" dirty="0">
                <a:solidFill>
                  <a:srgbClr val="333333"/>
                </a:solidFill>
                <a:effectLst/>
                <a:latin typeface="Arial" panose="020B0604020202020204" pitchFamily="34" charset="0"/>
                <a:cs typeface="Arial" panose="020B0604020202020204" pitchFamily="34" charset="0"/>
              </a:rPr>
              <a:t> of new posts are uploaded each day. </a:t>
            </a:r>
          </a:p>
        </p:txBody>
      </p:sp>
      <p:sp>
        <p:nvSpPr>
          <p:cNvPr id="5" name="TextBox 4">
            <a:extLst>
              <a:ext uri="{FF2B5EF4-FFF2-40B4-BE49-F238E27FC236}">
                <a16:creationId xmlns:a16="http://schemas.microsoft.com/office/drawing/2014/main" id="{4BBE33AB-BF80-A13E-D5B7-119EB9740A68}"/>
              </a:ext>
            </a:extLst>
          </p:cNvPr>
          <p:cNvSpPr txBox="1"/>
          <p:nvPr/>
        </p:nvSpPr>
        <p:spPr>
          <a:xfrm>
            <a:off x="551384" y="1008355"/>
            <a:ext cx="11233248" cy="830997"/>
          </a:xfrm>
          <a:prstGeom prst="rect">
            <a:avLst/>
          </a:prstGeom>
          <a:noFill/>
        </p:spPr>
        <p:txBody>
          <a:bodyPr wrap="square">
            <a:spAutoFit/>
          </a:bodyPr>
          <a:lstStyle/>
          <a:p>
            <a:pPr algn="just"/>
            <a:r>
              <a:rPr lang="en-US" sz="2400" b="0" i="0" dirty="0">
                <a:solidFill>
                  <a:srgbClr val="C00000"/>
                </a:solidFill>
                <a:effectLst/>
                <a:latin typeface="Arial" panose="020B0604020202020204" pitchFamily="34" charset="0"/>
                <a:cs typeface="Arial" panose="020B0604020202020204" pitchFamily="34" charset="0"/>
              </a:rPr>
              <a:t>The name Big Data itself is related to an enormous size of data. </a:t>
            </a:r>
            <a:r>
              <a:rPr lang="en-US" sz="2400" b="0" i="0" dirty="0">
                <a:solidFill>
                  <a:srgbClr val="333333"/>
                </a:solidFill>
                <a:effectLst/>
                <a:latin typeface="Arial" panose="020B0604020202020204" pitchFamily="34" charset="0"/>
                <a:cs typeface="Arial" panose="020B0604020202020204" pitchFamily="34" charset="0"/>
              </a:rPr>
              <a:t>Big data technologies can handle large amounts of data.</a:t>
            </a:r>
          </a:p>
        </p:txBody>
      </p:sp>
      <p:pic>
        <p:nvPicPr>
          <p:cNvPr id="2" name="Picture 2" descr="Big Data Volume Growth - Big Data Tutorial - Edureka">
            <a:extLst>
              <a:ext uri="{FF2B5EF4-FFF2-40B4-BE49-F238E27FC236}">
                <a16:creationId xmlns:a16="http://schemas.microsoft.com/office/drawing/2014/main" id="{5A774089-67ED-8738-2FF5-785289EB2AC4}"/>
              </a:ext>
            </a:extLst>
          </p:cNvPr>
          <p:cNvPicPr>
            <a:picLocks noChangeAspect="1" noChangeArrowheads="1"/>
          </p:cNvPicPr>
          <p:nvPr/>
        </p:nvPicPr>
        <p:blipFill>
          <a:blip r:embed="rId2"/>
          <a:srcRect/>
          <a:stretch>
            <a:fillRect/>
          </a:stretch>
        </p:blipFill>
        <p:spPr bwMode="auto">
          <a:xfrm>
            <a:off x="8382016" y="3535026"/>
            <a:ext cx="3258600" cy="3299418"/>
          </a:xfrm>
          <a:prstGeom prst="rect">
            <a:avLst/>
          </a:prstGeom>
          <a:noFill/>
        </p:spPr>
      </p:pic>
    </p:spTree>
    <p:extLst>
      <p:ext uri="{BB962C8B-B14F-4D97-AF65-F5344CB8AC3E}">
        <p14:creationId xmlns:p14="http://schemas.microsoft.com/office/powerpoint/2010/main" val="255849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Veracity</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4B5CEDCA-EEE7-04D8-EDEC-C2FA5EFF6CE5}"/>
              </a:ext>
            </a:extLst>
          </p:cNvPr>
          <p:cNvSpPr txBox="1"/>
          <p:nvPr/>
        </p:nvSpPr>
        <p:spPr>
          <a:xfrm>
            <a:off x="191344" y="215444"/>
            <a:ext cx="4608512" cy="461665"/>
          </a:xfrm>
          <a:prstGeom prst="rect">
            <a:avLst/>
          </a:prstGeom>
          <a:noFill/>
        </p:spPr>
        <p:txBody>
          <a:bodyPr wrap="square">
            <a:spAutoFit/>
          </a:bodyPr>
          <a:lstStyle/>
          <a:p>
            <a:r>
              <a:rPr lang="en-IN" sz="2400" b="0" i="0" u="none" strike="noStrike" dirty="0">
                <a:solidFill>
                  <a:srgbClr val="202124"/>
                </a:solidFill>
                <a:effectLst/>
                <a:latin typeface="arial" panose="020B0604020202020204" pitchFamily="34" charset="0"/>
              </a:rPr>
              <a:t>Conformity</a:t>
            </a:r>
            <a:r>
              <a:rPr lang="en-IN" sz="2400" b="0" i="0" dirty="0">
                <a:solidFill>
                  <a:srgbClr val="202124"/>
                </a:solidFill>
                <a:effectLst/>
                <a:latin typeface="arial" panose="020B0604020202020204" pitchFamily="34" charset="0"/>
              </a:rPr>
              <a:t> to facts; accuracy.</a:t>
            </a:r>
            <a:endParaRPr lang="en-IN" sz="2400" dirty="0"/>
          </a:p>
        </p:txBody>
      </p:sp>
      <p:sp>
        <p:nvSpPr>
          <p:cNvPr id="5" name="TextBox 4">
            <a:extLst>
              <a:ext uri="{FF2B5EF4-FFF2-40B4-BE49-F238E27FC236}">
                <a16:creationId xmlns:a16="http://schemas.microsoft.com/office/drawing/2014/main" id="{60A76E6C-5DA9-1FE0-BCA5-8C766DE8FD05}"/>
              </a:ext>
            </a:extLst>
          </p:cNvPr>
          <p:cNvSpPr txBox="1"/>
          <p:nvPr/>
        </p:nvSpPr>
        <p:spPr>
          <a:xfrm>
            <a:off x="407368" y="1008355"/>
            <a:ext cx="11377264" cy="1938992"/>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effectLst/>
                <a:latin typeface="Arial" panose="020B0604020202020204" pitchFamily="34" charset="0"/>
                <a:cs typeface="Arial" panose="020B0604020202020204" pitchFamily="34" charset="0"/>
              </a:rPr>
              <a:t>Veracity means how much the data is reliable and accurate. </a:t>
            </a:r>
          </a:p>
          <a:p>
            <a:pPr algn="just"/>
            <a:endParaRPr lang="en-US" sz="24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b="0" i="0" dirty="0">
                <a:effectLst/>
                <a:latin typeface="Arial" panose="020B0604020202020204" pitchFamily="34" charset="0"/>
                <a:cs typeface="Arial" panose="020B0604020202020204" pitchFamily="34" charset="0"/>
              </a:rPr>
              <a:t>It has many ways to filter the data.</a:t>
            </a:r>
          </a:p>
          <a:p>
            <a:pPr algn="just"/>
            <a:endParaRPr lang="en-US" sz="24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b="0" i="0" dirty="0">
                <a:effectLst/>
                <a:latin typeface="Arial" panose="020B0604020202020204" pitchFamily="34" charset="0"/>
                <a:cs typeface="Arial" panose="020B0604020202020204" pitchFamily="34" charset="0"/>
              </a:rPr>
              <a:t> Veracity is the process to handle and manage data efficiently.</a:t>
            </a:r>
          </a:p>
        </p:txBody>
      </p:sp>
    </p:spTree>
    <p:extLst>
      <p:ext uri="{BB962C8B-B14F-4D97-AF65-F5344CB8AC3E}">
        <p14:creationId xmlns:p14="http://schemas.microsoft.com/office/powerpoint/2010/main" val="2413428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First Generation of Computers</a:t>
            </a:r>
          </a:p>
        </p:txBody>
      </p:sp>
      <p:sp>
        <p:nvSpPr>
          <p:cNvPr id="4" name="TextBox 3">
            <a:extLst>
              <a:ext uri="{FF2B5EF4-FFF2-40B4-BE49-F238E27FC236}">
                <a16:creationId xmlns:a16="http://schemas.microsoft.com/office/drawing/2014/main" id="{25232946-F519-C45A-F91D-1C84AB18C593}"/>
              </a:ext>
            </a:extLst>
          </p:cNvPr>
          <p:cNvSpPr txBox="1"/>
          <p:nvPr/>
        </p:nvSpPr>
        <p:spPr>
          <a:xfrm>
            <a:off x="191344" y="908720"/>
            <a:ext cx="11809312" cy="2492990"/>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first generation was from 1946-1959. </a:t>
            </a:r>
          </a:p>
          <a:p>
            <a:pPr marL="342900" indent="-342900" algn="just">
              <a:buFont typeface="Arial" panose="020B0604020202020204" pitchFamily="34" charset="0"/>
              <a:buChar char="•"/>
            </a:pPr>
            <a:endParaRPr lang="en-US" sz="12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computers of first generation used vacuum tubes as the basic components for memory.</a:t>
            </a:r>
          </a:p>
          <a:p>
            <a:pPr marL="342900" indent="-342900" algn="just">
              <a:buFont typeface="Arial" panose="020B0604020202020204" pitchFamily="34" charset="0"/>
              <a:buChar char="•"/>
            </a:pPr>
            <a:endParaRPr lang="en-US" sz="12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mainly batch processing operating system was used. Punch cards, paper tape, and magnetic tape was used as input and output devices. </a:t>
            </a:r>
          </a:p>
          <a:p>
            <a:pPr marL="342900" indent="-34290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computers in this generation used machine code (</a:t>
            </a:r>
            <a:r>
              <a:rPr lang="en-US" sz="2000" b="0" i="0" dirty="0">
                <a:solidFill>
                  <a:schemeClr val="bg1">
                    <a:lumMod val="50000"/>
                  </a:schemeClr>
                </a:solidFill>
                <a:effectLst/>
                <a:latin typeface="Arial" panose="020B0604020202020204" pitchFamily="34" charset="0"/>
                <a:cs typeface="Arial" panose="020B0604020202020204" pitchFamily="34" charset="0"/>
              </a:rPr>
              <a:t>Machine language is a low-level language made up of binary numbers or bits that a computer can understand.</a:t>
            </a:r>
            <a:r>
              <a:rPr lang="en-US" sz="2000" b="0" i="0" dirty="0">
                <a:solidFill>
                  <a:srgbClr val="000000"/>
                </a:solidFill>
                <a:effectLst/>
                <a:latin typeface="Arial" panose="020B0604020202020204" pitchFamily="34" charset="0"/>
                <a:cs typeface="Arial" panose="020B0604020202020204" pitchFamily="34" charset="0"/>
              </a:rPr>
              <a:t>) as the programming language.</a:t>
            </a:r>
          </a:p>
        </p:txBody>
      </p:sp>
      <p:sp>
        <p:nvSpPr>
          <p:cNvPr id="8" name="TextBox 7">
            <a:extLst>
              <a:ext uri="{FF2B5EF4-FFF2-40B4-BE49-F238E27FC236}">
                <a16:creationId xmlns:a16="http://schemas.microsoft.com/office/drawing/2014/main" id="{100ABC39-7515-EDCC-5A51-CD990F2F691E}"/>
              </a:ext>
            </a:extLst>
          </p:cNvPr>
          <p:cNvSpPr txBox="1"/>
          <p:nvPr/>
        </p:nvSpPr>
        <p:spPr>
          <a:xfrm>
            <a:off x="263352" y="3946888"/>
            <a:ext cx="6048672" cy="2246769"/>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first generation are −</a:t>
            </a:r>
          </a:p>
          <a:p>
            <a:pPr algn="just"/>
            <a:endParaRPr lang="en-US" sz="2000" b="0" i="0" dirty="0">
              <a:solidFill>
                <a:srgbClr val="000000"/>
              </a:solidFill>
              <a:effectLst/>
              <a:latin typeface="Arial" panose="020B0604020202020204" pitchFamily="34" charset="0"/>
              <a:cs typeface="Arial" panose="020B0604020202020204" pitchFamily="34" charset="0"/>
            </a:endParaRP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Vacuum tube technology</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Unreliable</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Supported machine language only</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Very costly</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Generated a lot of heat</a:t>
            </a:r>
          </a:p>
        </p:txBody>
      </p:sp>
      <p:sp>
        <p:nvSpPr>
          <p:cNvPr id="9" name="TextBox 8">
            <a:extLst>
              <a:ext uri="{FF2B5EF4-FFF2-40B4-BE49-F238E27FC236}">
                <a16:creationId xmlns:a16="http://schemas.microsoft.com/office/drawing/2014/main" id="{DA9BB401-39C0-000A-95D4-DEC93CD65E57}"/>
              </a:ext>
            </a:extLst>
          </p:cNvPr>
          <p:cNvSpPr txBox="1"/>
          <p:nvPr/>
        </p:nvSpPr>
        <p:spPr>
          <a:xfrm>
            <a:off x="6168008" y="4562441"/>
            <a:ext cx="5476392" cy="1631216"/>
          </a:xfrm>
          <a:prstGeom prst="rect">
            <a:avLst/>
          </a:prstGeom>
          <a:noFill/>
        </p:spPr>
        <p:txBody>
          <a:bodyPr wrap="square">
            <a:spAutoFit/>
          </a:bodyPr>
          <a:lstStyle/>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Slow input and output devices</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Huge size</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Need of AC</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Non-portable</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Consumed a lot of electricity</a:t>
            </a:r>
          </a:p>
        </p:txBody>
      </p:sp>
    </p:spTree>
    <p:extLst>
      <p:ext uri="{BB962C8B-B14F-4D97-AF65-F5344CB8AC3E}">
        <p14:creationId xmlns:p14="http://schemas.microsoft.com/office/powerpoint/2010/main" val="641634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Variety </a:t>
            </a:r>
            <a:endParaRPr lang="en-IN" sz="3200" i="1" dirty="0">
              <a:solidFill>
                <a:srgbClr val="FF9900"/>
              </a:solidFill>
              <a:latin typeface="Arial" pitchFamily="34" charset="0"/>
              <a:cs typeface="Arial" pitchFamily="34" charset="0"/>
            </a:endParaRPr>
          </a:p>
        </p:txBody>
      </p:sp>
      <p:pic>
        <p:nvPicPr>
          <p:cNvPr id="8" name="Picture 7">
            <a:extLst>
              <a:ext uri="{FF2B5EF4-FFF2-40B4-BE49-F238E27FC236}">
                <a16:creationId xmlns:a16="http://schemas.microsoft.com/office/drawing/2014/main" id="{AF1A7F1D-E2F5-31E0-8529-E05791A42820}"/>
              </a:ext>
            </a:extLst>
          </p:cNvPr>
          <p:cNvPicPr>
            <a:picLocks noChangeAspect="1"/>
          </p:cNvPicPr>
          <p:nvPr/>
        </p:nvPicPr>
        <p:blipFill>
          <a:blip r:embed="rId2"/>
          <a:stretch>
            <a:fillRect/>
          </a:stretch>
        </p:blipFill>
        <p:spPr>
          <a:xfrm>
            <a:off x="1127448" y="908720"/>
            <a:ext cx="9716326" cy="5296133"/>
          </a:xfrm>
          <a:prstGeom prst="rect">
            <a:avLst/>
          </a:prstGeom>
        </p:spPr>
      </p:pic>
    </p:spTree>
    <p:extLst>
      <p:ext uri="{BB962C8B-B14F-4D97-AF65-F5344CB8AC3E}">
        <p14:creationId xmlns:p14="http://schemas.microsoft.com/office/powerpoint/2010/main" val="157082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0E59B27-ACC8-FE63-F904-CF7318D5C22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Variety </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921061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9522" y="785795"/>
            <a:ext cx="11572956" cy="5232202"/>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a:t>
            </a:r>
          </a:p>
          <a:p>
            <a:pPr marL="363538"/>
            <a:endParaRPr lang="en-US" dirty="0">
              <a:latin typeface="Palatino Linotype" panose="02040502050505030304" pitchFamily="18" charset="0"/>
            </a:endParaRPr>
          </a:p>
          <a:p>
            <a:pPr marL="342900" indent="-342900">
              <a:buFont typeface="Arial" panose="020B0604020202020204" pitchFamily="34" charset="0"/>
              <a:buChar char="•"/>
            </a:pPr>
            <a:r>
              <a:rPr lang="en-IN" sz="2000" b="1" i="1" dirty="0">
                <a:solidFill>
                  <a:schemeClr val="accent1">
                    <a:lumMod val="75000"/>
                  </a:schemeClr>
                </a:solidFill>
                <a:latin typeface="Palatino Linotype" panose="02040502050505030304" pitchFamily="18" charset="0"/>
              </a:rPr>
              <a:t>Quasi-structured Data</a:t>
            </a:r>
            <a:r>
              <a:rPr lang="en-IN" sz="1800" dirty="0">
                <a:latin typeface="Arial" panose="020B0604020202020204" pitchFamily="34" charset="0"/>
                <a:cs typeface="Arial" panose="020B0604020202020204" pitchFamily="34" charset="0"/>
              </a:rPr>
              <a:t>: The data format contains textual data with inconsistent data formats that are formatted with effort and time with some tools.</a:t>
            </a:r>
          </a:p>
          <a:p>
            <a:pPr marL="363538"/>
            <a:endParaRPr lang="en-US" dirty="0">
              <a:latin typeface="Palatino Linotype" panose="02040502050505030304" pitchFamily="18" charset="0"/>
            </a:endParaRPr>
          </a:p>
        </p:txBody>
      </p:sp>
      <p:sp>
        <p:nvSpPr>
          <p:cNvPr id="2" name="Rectangle 1">
            <a:extLst>
              <a:ext uri="{FF2B5EF4-FFF2-40B4-BE49-F238E27FC236}">
                <a16:creationId xmlns:a16="http://schemas.microsoft.com/office/drawing/2014/main" id="{5D37DDD8-ED2D-67DA-46C1-73764D544429}"/>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Variety </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2326941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F0B1D105-7EE0-AA2E-400E-AA8B45C872E1}"/>
              </a:ext>
            </a:extLst>
          </p:cNvPr>
          <p:cNvSpPr txBox="1"/>
          <p:nvPr/>
        </p:nvSpPr>
        <p:spPr>
          <a:xfrm>
            <a:off x="335360" y="1008355"/>
            <a:ext cx="11449272" cy="830997"/>
          </a:xfrm>
          <a:prstGeom prst="rect">
            <a:avLst/>
          </a:prstGeom>
          <a:noFill/>
        </p:spPr>
        <p:txBody>
          <a:bodyPr wrap="square">
            <a:spAutoFit/>
          </a:bodyPr>
          <a:lstStyle/>
          <a:p>
            <a:pPr algn="just"/>
            <a:r>
              <a:rPr lang="en-US" sz="2400" b="0" i="0" dirty="0">
                <a:effectLst/>
                <a:latin typeface="Arial" panose="020B0604020202020204" pitchFamily="34" charset="0"/>
                <a:cs typeface="Arial" panose="020B0604020202020204" pitchFamily="34" charset="0"/>
              </a:rPr>
              <a:t>Value is an essential characteristic of big data. It is not the data that we process or store. It is valuable and reliable data that we store, process, and also analyze.</a:t>
            </a:r>
          </a:p>
        </p:txBody>
      </p:sp>
    </p:spTree>
    <p:extLst>
      <p:ext uri="{BB962C8B-B14F-4D97-AF65-F5344CB8AC3E}">
        <p14:creationId xmlns:p14="http://schemas.microsoft.com/office/powerpoint/2010/main" val="18043142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Velocity</a:t>
            </a:r>
            <a:endParaRPr lang="en-IN" sz="3200" i="1" dirty="0">
              <a:solidFill>
                <a:srgbClr val="FF9900"/>
              </a:solidFill>
              <a:latin typeface="Arial" pitchFamily="34" charset="0"/>
              <a:cs typeface="Arial" pitchFamily="34" charset="0"/>
            </a:endParaRPr>
          </a:p>
        </p:txBody>
      </p:sp>
      <p:pic>
        <p:nvPicPr>
          <p:cNvPr id="5" name="Picture 4">
            <a:extLst>
              <a:ext uri="{FF2B5EF4-FFF2-40B4-BE49-F238E27FC236}">
                <a16:creationId xmlns:a16="http://schemas.microsoft.com/office/drawing/2014/main" id="{5287A31C-4250-DD07-96FC-E2341DACE96E}"/>
              </a:ext>
            </a:extLst>
          </p:cNvPr>
          <p:cNvPicPr>
            <a:picLocks noChangeAspect="1"/>
          </p:cNvPicPr>
          <p:nvPr/>
        </p:nvPicPr>
        <p:blipFill>
          <a:blip r:embed="rId2"/>
          <a:stretch>
            <a:fillRect/>
          </a:stretch>
        </p:blipFill>
        <p:spPr>
          <a:xfrm>
            <a:off x="1122956" y="2996952"/>
            <a:ext cx="9545044" cy="3229347"/>
          </a:xfrm>
          <a:prstGeom prst="rect">
            <a:avLst/>
          </a:prstGeom>
        </p:spPr>
      </p:pic>
      <p:sp>
        <p:nvSpPr>
          <p:cNvPr id="6" name="TextBox 5">
            <a:extLst>
              <a:ext uri="{FF2B5EF4-FFF2-40B4-BE49-F238E27FC236}">
                <a16:creationId xmlns:a16="http://schemas.microsoft.com/office/drawing/2014/main" id="{DECBAD34-3220-60D3-B61D-4FD2174EA290}"/>
              </a:ext>
            </a:extLst>
          </p:cNvPr>
          <p:cNvSpPr txBox="1"/>
          <p:nvPr/>
        </p:nvSpPr>
        <p:spPr>
          <a:xfrm>
            <a:off x="335360" y="1008355"/>
            <a:ext cx="11449272" cy="830997"/>
          </a:xfrm>
          <a:prstGeom prst="rect">
            <a:avLst/>
          </a:prstGeom>
          <a:noFill/>
        </p:spPr>
        <p:txBody>
          <a:bodyPr wrap="square">
            <a:spAutoFit/>
          </a:bodyPr>
          <a:lstStyle/>
          <a:p>
            <a:pPr algn="just"/>
            <a:r>
              <a:rPr lang="en-US" sz="2400" b="0" i="0" dirty="0">
                <a:effectLst/>
                <a:latin typeface="Arial" panose="020B0604020202020204" pitchFamily="34" charset="0"/>
                <a:cs typeface="Arial" panose="020B0604020202020204" pitchFamily="34" charset="0"/>
              </a:rPr>
              <a:t>Velocity deals with the speed at the data flows from sources like business processes, networks, and social media sites, sensors, mobile devices, etc.</a:t>
            </a:r>
          </a:p>
        </p:txBody>
      </p:sp>
    </p:spTree>
    <p:extLst>
      <p:ext uri="{BB962C8B-B14F-4D97-AF65-F5344CB8AC3E}">
        <p14:creationId xmlns:p14="http://schemas.microsoft.com/office/powerpoint/2010/main" val="41668025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Jobs in Big Data</a:t>
            </a:r>
          </a:p>
        </p:txBody>
      </p:sp>
    </p:spTree>
    <p:extLst>
      <p:ext uri="{BB962C8B-B14F-4D97-AF65-F5344CB8AC3E}">
        <p14:creationId xmlns:p14="http://schemas.microsoft.com/office/powerpoint/2010/main" val="34689838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List of Job Roles in Data Science / Big Data</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2565C291-4449-7040-F797-629192AAC461}"/>
              </a:ext>
            </a:extLst>
          </p:cNvPr>
          <p:cNvSpPr txBox="1"/>
          <p:nvPr/>
        </p:nvSpPr>
        <p:spPr>
          <a:xfrm>
            <a:off x="119336" y="1124744"/>
            <a:ext cx="11809312" cy="5078313"/>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MIS Reporting Executive</a:t>
            </a:r>
            <a:r>
              <a:rPr lang="en-IN" dirty="0">
                <a:latin typeface="Arial" panose="020B0604020202020204" pitchFamily="34" charset="0"/>
                <a:cs typeface="Arial" panose="020B0604020202020204" pitchFamily="34" charset="0"/>
              </a:rPr>
              <a:t>: Business managers rely on Management Information System reports to automatically track progress, make decisions, and identify problems.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Business Analyst</a:t>
            </a:r>
            <a:r>
              <a:rPr lang="en-US" dirty="0">
                <a:latin typeface="Arial" panose="020B0604020202020204" pitchFamily="34" charset="0"/>
                <a:cs typeface="Arial" panose="020B0604020202020204" pitchFamily="34" charset="0"/>
              </a:rPr>
              <a:t>:  Although many of their job tasks are similar to that of data analysts, business analysts are experts in the domain they work in. They try to narrow the gap between business and IT.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Analyst</a:t>
            </a:r>
            <a:r>
              <a:rPr lang="en-US" dirty="0">
                <a:latin typeface="Arial" panose="020B0604020202020204" pitchFamily="34" charset="0"/>
                <a:cs typeface="Arial" panose="020B0604020202020204" pitchFamily="34" charset="0"/>
              </a:rPr>
              <a:t>: </a:t>
            </a:r>
            <a:r>
              <a:rPr lang="en-US" b="0" i="0" dirty="0">
                <a:solidFill>
                  <a:srgbClr val="202124"/>
                </a:solidFill>
                <a:effectLst/>
                <a:latin typeface="Arial" panose="020B0604020202020204" pitchFamily="34" charset="0"/>
                <a:cs typeface="Arial" panose="020B0604020202020204" pitchFamily="34" charset="0"/>
              </a:rPr>
              <a:t>A Data Analyst's responsibilities include the </a:t>
            </a:r>
            <a:r>
              <a:rPr lang="en-US" b="0" i="0" dirty="0">
                <a:solidFill>
                  <a:srgbClr val="040C28"/>
                </a:solidFill>
                <a:effectLst/>
                <a:latin typeface="Arial" panose="020B0604020202020204" pitchFamily="34" charset="0"/>
                <a:cs typeface="Arial" panose="020B0604020202020204" pitchFamily="34" charset="0"/>
              </a:rPr>
              <a:t>deep analysis of data and then determining the best way to represent it visually to managers and stakeholders</a:t>
            </a:r>
            <a:r>
              <a:rPr lang="en-US" b="0" i="0" dirty="0">
                <a:solidFill>
                  <a:srgbClr val="202124"/>
                </a:solidFill>
                <a:effectLst/>
                <a:latin typeface="Arial" panose="020B0604020202020204" pitchFamily="34" charset="0"/>
                <a:cs typeface="Arial" panose="020B0604020202020204" pitchFamily="34" charset="0"/>
              </a:rPr>
              <a:t>. They also ensure quality assurance and process documentation and define Key Performance Indicators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Statistician</a:t>
            </a:r>
            <a:r>
              <a:rPr lang="en-US" dirty="0">
                <a:latin typeface="Arial" panose="020B0604020202020204" pitchFamily="34" charset="0"/>
                <a:cs typeface="Arial" panose="020B0604020202020204" pitchFamily="34" charset="0"/>
              </a:rPr>
              <a:t>: Statisticians collect, organize, present, analyze, and interpret data to reach valid conclusions and make correct decisions. They are key players in ensuring the success of companies involved in market research, transportation, product development, finance, forensics, sport, quality control, environment, education, and also in governmental agencies.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Scientist</a:t>
            </a:r>
            <a:r>
              <a:rPr lang="en-US" dirty="0">
                <a:latin typeface="Arial" panose="020B0604020202020204" pitchFamily="34" charset="0"/>
                <a:cs typeface="Arial" panose="020B0604020202020204" pitchFamily="34" charset="0"/>
              </a:rPr>
              <a:t>: A Data Scientist is a professional who collects large amounts of data using analytical, statistical, and programmable skills. It is their responsibility to use data to develop solutions tailored to meet the organization's unique needs.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42509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List of Job Roles in Data Science / Big Data</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2565C291-4449-7040-F797-629192AAC461}"/>
              </a:ext>
            </a:extLst>
          </p:cNvPr>
          <p:cNvSpPr txBox="1"/>
          <p:nvPr/>
        </p:nvSpPr>
        <p:spPr>
          <a:xfrm>
            <a:off x="119336" y="1124744"/>
            <a:ext cx="11809312" cy="2862322"/>
          </a:xfrm>
          <a:prstGeom prst="rect">
            <a:avLst/>
          </a:prstGeom>
          <a:noFill/>
        </p:spPr>
        <p:txBody>
          <a:bodyPr wrap="square">
            <a:spAutoFit/>
          </a:bodyPr>
          <a:lstStyle/>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Engineer/Data Architect: </a:t>
            </a:r>
            <a:r>
              <a:rPr lang="en-US" dirty="0">
                <a:latin typeface="Arial" panose="020B0604020202020204" pitchFamily="34" charset="0"/>
                <a:cs typeface="Arial" panose="020B0604020202020204" pitchFamily="34" charset="0"/>
              </a:rPr>
              <a:t>“Data engineers are the designers, builders and managers of the information or “big data” infrastructure.” Data engineers ensure that an organization’s big data ecosystem is running without glitches for data scientists to carry out the analysis.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Machine Learning Engineer</a:t>
            </a:r>
            <a:r>
              <a:rPr lang="en-US" dirty="0">
                <a:latin typeface="Arial" panose="020B0604020202020204" pitchFamily="34" charset="0"/>
                <a:cs typeface="Arial" panose="020B0604020202020204" pitchFamily="34" charset="0"/>
              </a:rPr>
              <a:t>: A Machine Learning Engineer is responsible for designing and developing machine learning systems, implementing appropriate ML algorithms, and conducting experiments. They possess strong programming skills, knowledge of data science, and expertise in statistics.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Big Data Engineer</a:t>
            </a:r>
            <a:r>
              <a:rPr lang="en-US" dirty="0">
                <a:latin typeface="Arial" panose="020B0604020202020204" pitchFamily="34" charset="0"/>
                <a:cs typeface="Arial" panose="020B0604020202020204" pitchFamily="34" charset="0"/>
              </a:rPr>
              <a:t>: The big data engineer's role is to Design, construct and maintain large-scale data processing systems.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70862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Big Data Frameworks</a:t>
            </a:r>
          </a:p>
        </p:txBody>
      </p:sp>
    </p:spTree>
    <p:extLst>
      <p:ext uri="{BB962C8B-B14F-4D97-AF65-F5344CB8AC3E}">
        <p14:creationId xmlns:p14="http://schemas.microsoft.com/office/powerpoint/2010/main" val="39829987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1077218"/>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Big Data Frameworks and programming language</a:t>
            </a:r>
            <a:endParaRPr lang="en-IN" sz="3200" i="1" dirty="0">
              <a:solidFill>
                <a:srgbClr val="FF9900"/>
              </a:solidFill>
              <a:latin typeface="Arial" pitchFamily="34" charset="0"/>
              <a:cs typeface="Arial" pitchFamily="34" charset="0"/>
            </a:endParaRPr>
          </a:p>
        </p:txBody>
      </p:sp>
      <p:grpSp>
        <p:nvGrpSpPr>
          <p:cNvPr id="5" name="Group 4">
            <a:extLst>
              <a:ext uri="{FF2B5EF4-FFF2-40B4-BE49-F238E27FC236}">
                <a16:creationId xmlns:a16="http://schemas.microsoft.com/office/drawing/2014/main" id="{677D9A4F-B977-5BEF-5997-370A51F49644}"/>
              </a:ext>
            </a:extLst>
          </p:cNvPr>
          <p:cNvGrpSpPr/>
          <p:nvPr/>
        </p:nvGrpSpPr>
        <p:grpSpPr>
          <a:xfrm>
            <a:off x="623392" y="1398926"/>
            <a:ext cx="10873208" cy="4190314"/>
            <a:chOff x="623392" y="1398926"/>
            <a:chExt cx="10873208" cy="4190314"/>
          </a:xfrm>
        </p:grpSpPr>
        <p:sp>
          <p:nvSpPr>
            <p:cNvPr id="3" name="TextBox 2">
              <a:extLst>
                <a:ext uri="{FF2B5EF4-FFF2-40B4-BE49-F238E27FC236}">
                  <a16:creationId xmlns:a16="http://schemas.microsoft.com/office/drawing/2014/main" id="{2565C291-4449-7040-F797-629192AAC461}"/>
                </a:ext>
              </a:extLst>
            </p:cNvPr>
            <p:cNvSpPr txBox="1"/>
            <p:nvPr/>
          </p:nvSpPr>
          <p:spPr>
            <a:xfrm>
              <a:off x="623392" y="1398926"/>
              <a:ext cx="3672408" cy="372864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Hadoop</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Spark</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Hive </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Storm</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a:t>
              </a:r>
              <a:r>
                <a:rPr lang="en-IN" sz="2000" dirty="0" err="1">
                  <a:latin typeface="Arial" panose="020B0604020202020204" pitchFamily="34" charset="0"/>
                  <a:cs typeface="Arial" panose="020B0604020202020204" pitchFamily="34" charset="0"/>
                </a:rPr>
                <a:t>Flink</a:t>
              </a:r>
              <a:endParaRPr lang="en-IN" sz="20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Heron</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Kafka</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Cassandra, etc.</a:t>
              </a:r>
            </a:p>
          </p:txBody>
        </p:sp>
        <p:sp>
          <p:nvSpPr>
            <p:cNvPr id="2" name="TextBox 1">
              <a:extLst>
                <a:ext uri="{FF2B5EF4-FFF2-40B4-BE49-F238E27FC236}">
                  <a16:creationId xmlns:a16="http://schemas.microsoft.com/office/drawing/2014/main" id="{812692F3-5194-FC98-1BC6-122F50C98365}"/>
                </a:ext>
              </a:extLst>
            </p:cNvPr>
            <p:cNvSpPr txBox="1"/>
            <p:nvPr/>
          </p:nvSpPr>
          <p:spPr>
            <a:xfrm>
              <a:off x="6096000" y="1398926"/>
              <a:ext cx="5400600" cy="419031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Python</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Java</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R</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C++</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Scala</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Go </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MATLAB</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JavaScript</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Julia</a:t>
              </a:r>
              <a:endParaRPr lang="en-IN" sz="20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83913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Second Generation of Computers</a:t>
            </a:r>
          </a:p>
        </p:txBody>
      </p:sp>
      <p:sp>
        <p:nvSpPr>
          <p:cNvPr id="2" name="TextBox 1">
            <a:extLst>
              <a:ext uri="{FF2B5EF4-FFF2-40B4-BE49-F238E27FC236}">
                <a16:creationId xmlns:a16="http://schemas.microsoft.com/office/drawing/2014/main" id="{3ECBB028-1365-FB7C-0374-717123690D5B}"/>
              </a:ext>
            </a:extLst>
          </p:cNvPr>
          <p:cNvSpPr txBox="1"/>
          <p:nvPr/>
        </p:nvSpPr>
        <p:spPr>
          <a:xfrm>
            <a:off x="191344" y="908720"/>
            <a:ext cx="11809312" cy="2800767"/>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second generation was from 1959-1965. </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transistors were used that were cheaper, consumed less power and faster than the first generation machines made of vacuum tubes. </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magnetic cores were used as the primary memory and magnetic tape and magnetic disks as secondary storage devices.</a:t>
            </a:r>
          </a:p>
          <a:p>
            <a:pPr marL="171450" indent="-171450" algn="just">
              <a:buFont typeface="Arial" panose="020B0604020202020204" pitchFamily="34" charset="0"/>
              <a:buChar char="•"/>
            </a:pPr>
            <a:endParaRPr lang="en-US" sz="12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assembly language and high-level programming languages like FORTRAN, COBOL were used. The computers used batch processing and multiprogramming operating system.</a:t>
            </a:r>
          </a:p>
        </p:txBody>
      </p:sp>
      <p:sp>
        <p:nvSpPr>
          <p:cNvPr id="3" name="TextBox 2">
            <a:extLst>
              <a:ext uri="{FF2B5EF4-FFF2-40B4-BE49-F238E27FC236}">
                <a16:creationId xmlns:a16="http://schemas.microsoft.com/office/drawing/2014/main" id="{A0527D66-7CD6-FA26-B7C7-440DBC054928}"/>
              </a:ext>
            </a:extLst>
          </p:cNvPr>
          <p:cNvSpPr txBox="1"/>
          <p:nvPr/>
        </p:nvSpPr>
        <p:spPr>
          <a:xfrm>
            <a:off x="263352" y="3933056"/>
            <a:ext cx="6768752" cy="2554545"/>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second generation are −</a:t>
            </a:r>
          </a:p>
          <a:p>
            <a:pPr algn="just"/>
            <a:endParaRPr lang="en-US" sz="20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Use of transistors</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Reliable in comparison to first generation computers</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Smaller size as compared to first generation</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Generated less heat as compared to first generation</a:t>
            </a:r>
          </a:p>
          <a:p>
            <a:pPr marL="457200" indent="-457200">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Consumed less electricity as compared to first generation</a:t>
            </a:r>
          </a:p>
        </p:txBody>
      </p:sp>
      <p:sp>
        <p:nvSpPr>
          <p:cNvPr id="6" name="TextBox 5">
            <a:extLst>
              <a:ext uri="{FF2B5EF4-FFF2-40B4-BE49-F238E27FC236}">
                <a16:creationId xmlns:a16="http://schemas.microsoft.com/office/drawing/2014/main" id="{1888DE6B-7BCE-EEBD-AF05-A1F01FA2BF59}"/>
              </a:ext>
            </a:extLst>
          </p:cNvPr>
          <p:cNvSpPr txBox="1"/>
          <p:nvPr/>
        </p:nvSpPr>
        <p:spPr>
          <a:xfrm>
            <a:off x="7176120" y="4856385"/>
            <a:ext cx="4824536" cy="1631216"/>
          </a:xfrm>
          <a:prstGeom prst="rect">
            <a:avLst/>
          </a:prstGeom>
          <a:noFill/>
        </p:spPr>
        <p:txBody>
          <a:bodyPr wrap="square">
            <a:spAutoFit/>
          </a:bodyPr>
          <a:lstStyle/>
          <a:p>
            <a:pPr marL="457200" indent="-457200" algn="l">
              <a:buFont typeface="+mj-lt"/>
              <a:buAutoNum type="arabicPeriod" startAt="5"/>
            </a:pPr>
            <a:r>
              <a:rPr lang="en-US" sz="2000" b="0" i="0" dirty="0">
                <a:solidFill>
                  <a:srgbClr val="000000"/>
                </a:solidFill>
                <a:effectLst/>
                <a:latin typeface="Arial" panose="020B0604020202020204" pitchFamily="34" charset="0"/>
                <a:cs typeface="Arial" panose="020B0604020202020204" pitchFamily="34" charset="0"/>
              </a:rPr>
              <a:t>Faster than first generation</a:t>
            </a:r>
          </a:p>
          <a:p>
            <a:pPr marL="457200" indent="-457200" algn="l">
              <a:buFont typeface="+mj-lt"/>
              <a:buAutoNum type="arabicPeriod" startAt="5"/>
            </a:pPr>
            <a:r>
              <a:rPr lang="en-US" sz="2000" b="0" i="0" dirty="0">
                <a:solidFill>
                  <a:srgbClr val="000000"/>
                </a:solidFill>
                <a:effectLst/>
                <a:latin typeface="Arial" panose="020B0604020202020204" pitchFamily="34" charset="0"/>
                <a:cs typeface="Arial" panose="020B0604020202020204" pitchFamily="34" charset="0"/>
              </a:rPr>
              <a:t>Still very costly</a:t>
            </a:r>
          </a:p>
          <a:p>
            <a:pPr marL="457200" indent="-457200" algn="l">
              <a:buFont typeface="+mj-lt"/>
              <a:buAutoNum type="arabicPeriod" startAt="5"/>
            </a:pPr>
            <a:r>
              <a:rPr lang="en-US" sz="2000" b="0" i="0" dirty="0">
                <a:solidFill>
                  <a:srgbClr val="000000"/>
                </a:solidFill>
                <a:effectLst/>
                <a:latin typeface="Arial" panose="020B0604020202020204" pitchFamily="34" charset="0"/>
                <a:cs typeface="Arial" panose="020B0604020202020204" pitchFamily="34" charset="0"/>
              </a:rPr>
              <a:t>AC required</a:t>
            </a:r>
          </a:p>
          <a:p>
            <a:pPr marL="457200" indent="-457200" algn="l">
              <a:buFont typeface="+mj-lt"/>
              <a:buAutoNum type="arabicPeriod" startAt="5"/>
            </a:pPr>
            <a:r>
              <a:rPr lang="en-US" sz="2000" b="0" i="0" dirty="0">
                <a:solidFill>
                  <a:srgbClr val="000000"/>
                </a:solidFill>
                <a:effectLst/>
                <a:latin typeface="Arial" panose="020B0604020202020204" pitchFamily="34" charset="0"/>
                <a:cs typeface="Arial" panose="020B0604020202020204" pitchFamily="34" charset="0"/>
              </a:rPr>
              <a:t>Supported machine and assembly languages</a:t>
            </a:r>
          </a:p>
        </p:txBody>
      </p:sp>
    </p:spTree>
    <p:extLst>
      <p:ext uri="{BB962C8B-B14F-4D97-AF65-F5344CB8AC3E}">
        <p14:creationId xmlns:p14="http://schemas.microsoft.com/office/powerpoint/2010/main" val="32395721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Big Data </a:t>
            </a:r>
            <a:r>
              <a:rPr lang="en-IN" dirty="0">
                <a:solidFill>
                  <a:srgbClr val="DC525C"/>
                </a:solidFill>
                <a:latin typeface="Segoe UI Light" panose="020B0502040204020203" pitchFamily="34" charset="0"/>
                <a:cs typeface="Segoe UI Light" panose="020B0502040204020203" pitchFamily="34" charset="0"/>
              </a:rPr>
              <a:t>Programming</a:t>
            </a:r>
            <a:r>
              <a:rPr lang="en-IN" dirty="0"/>
              <a:t> </a:t>
            </a:r>
            <a:r>
              <a:rPr lang="en-US" dirty="0">
                <a:solidFill>
                  <a:srgbClr val="DC525C"/>
                </a:solidFill>
                <a:latin typeface="Segoe UI Light" panose="020B0502040204020203" pitchFamily="34" charset="0"/>
                <a:cs typeface="Segoe UI Light" panose="020B0502040204020203" pitchFamily="34" charset="0"/>
              </a:rPr>
              <a:t>Paradigms</a:t>
            </a:r>
          </a:p>
        </p:txBody>
      </p:sp>
    </p:spTree>
    <p:extLst>
      <p:ext uri="{BB962C8B-B14F-4D97-AF65-F5344CB8AC3E}">
        <p14:creationId xmlns:p14="http://schemas.microsoft.com/office/powerpoint/2010/main" val="33434120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a:extLst>
              <a:ext uri="{FF2B5EF4-FFF2-40B4-BE49-F238E27FC236}">
                <a16:creationId xmlns:a16="http://schemas.microsoft.com/office/drawing/2014/main" id="{624BE45D-0C0B-83BB-A36B-A1E839A94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 y="548680"/>
            <a:ext cx="12162487"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5655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Imperative programming paradigm</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75E08B28-6B8D-FD38-2DE2-3775077B4ADD}"/>
              </a:ext>
            </a:extLst>
          </p:cNvPr>
          <p:cNvSpPr txBox="1"/>
          <p:nvPr/>
        </p:nvSpPr>
        <p:spPr>
          <a:xfrm>
            <a:off x="335360" y="836712"/>
            <a:ext cx="11449272" cy="4524315"/>
          </a:xfrm>
          <a:prstGeom prst="rect">
            <a:avLst/>
          </a:prstGeom>
          <a:noFill/>
        </p:spPr>
        <p:txBody>
          <a:bodyPr wrap="square">
            <a:spAutoFit/>
          </a:bodyPr>
          <a:lstStyle/>
          <a:p>
            <a:pPr algn="just"/>
            <a:r>
              <a:rPr lang="en-US" sz="2000" b="1" i="0" dirty="0">
                <a:effectLst/>
                <a:latin typeface="Arial" panose="020B0604020202020204" pitchFamily="34" charset="0"/>
                <a:cs typeface="Arial" panose="020B0604020202020204" pitchFamily="34" charset="0"/>
              </a:rPr>
              <a:t>Imperative programming paradigm</a:t>
            </a:r>
            <a:r>
              <a:rPr lang="en-US" sz="2000" b="0" i="0" dirty="0">
                <a:effectLst/>
                <a:latin typeface="Arial" panose="020B0604020202020204" pitchFamily="34" charset="0"/>
                <a:cs typeface="Arial" panose="020B0604020202020204" pitchFamily="34" charset="0"/>
              </a:rPr>
              <a:t>: It is one of the oldest programming paradigm. It features close relation to machine architecture. It is based on Von Neumann architecture. It works by changing the program state through assignment statements. It performs step by step task by changing state. The paradigm consist of several statements and after execution of all the result is stored.</a:t>
            </a:r>
          </a:p>
          <a:p>
            <a:pPr algn="just"/>
            <a:endParaRPr lang="en-US" sz="2000" b="0" i="0" dirty="0">
              <a:effectLst/>
              <a:latin typeface="Arial" panose="020B0604020202020204" pitchFamily="34" charset="0"/>
              <a:cs typeface="Arial" panose="020B0604020202020204" pitchFamily="34" charset="0"/>
            </a:endParaRPr>
          </a:p>
          <a:p>
            <a:pPr algn="just"/>
            <a:r>
              <a:rPr lang="en-US" sz="2000" b="1" i="0" dirty="0">
                <a:effectLst/>
                <a:latin typeface="Arial" panose="020B0604020202020204" pitchFamily="34" charset="0"/>
                <a:cs typeface="Arial" panose="020B0604020202020204" pitchFamily="34" charset="0"/>
              </a:rPr>
              <a:t>Advantages</a:t>
            </a:r>
            <a:r>
              <a:rPr lang="en-US" sz="2000" b="0" i="0" dirty="0">
                <a:effectLst/>
                <a:latin typeface="Arial" panose="020B0604020202020204" pitchFamily="34" charset="0"/>
                <a:cs typeface="Arial" panose="020B0604020202020204" pitchFamily="34" charset="0"/>
              </a:rPr>
              <a:t>: </a:t>
            </a:r>
          </a:p>
          <a:p>
            <a:pPr algn="just"/>
            <a:endParaRPr lang="en-US" sz="4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Very simple to implement</a:t>
            </a: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It contains loops, variables etc.</a:t>
            </a:r>
          </a:p>
          <a:p>
            <a:pPr algn="just"/>
            <a:endParaRPr lang="en-US" sz="2000" b="0" i="0" dirty="0">
              <a:effectLst/>
              <a:latin typeface="Arial" panose="020B0604020202020204" pitchFamily="34" charset="0"/>
              <a:cs typeface="Arial" panose="020B0604020202020204" pitchFamily="34" charset="0"/>
            </a:endParaRPr>
          </a:p>
          <a:p>
            <a:pPr algn="just"/>
            <a:r>
              <a:rPr lang="en-US" sz="2000" b="1" i="0" dirty="0">
                <a:effectLst/>
                <a:latin typeface="Arial" panose="020B0604020202020204" pitchFamily="34" charset="0"/>
                <a:cs typeface="Arial" panose="020B0604020202020204" pitchFamily="34" charset="0"/>
              </a:rPr>
              <a:t>Disadvantage</a:t>
            </a:r>
            <a:r>
              <a:rPr lang="en-US" sz="2000" b="0" i="0" dirty="0">
                <a:effectLst/>
                <a:latin typeface="Arial" panose="020B0604020202020204" pitchFamily="34" charset="0"/>
                <a:cs typeface="Arial" panose="020B0604020202020204" pitchFamily="34" charset="0"/>
              </a:rPr>
              <a:t>:  </a:t>
            </a:r>
          </a:p>
          <a:p>
            <a:pPr algn="just"/>
            <a:endParaRPr lang="en-US" sz="4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Complex problem cannot be solved</a:t>
            </a: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Less efficient and less productive</a:t>
            </a: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Parallel programming is not possible</a:t>
            </a:r>
          </a:p>
        </p:txBody>
      </p:sp>
      <p:sp>
        <p:nvSpPr>
          <p:cNvPr id="5" name="Rectangle 2">
            <a:extLst>
              <a:ext uri="{FF2B5EF4-FFF2-40B4-BE49-F238E27FC236}">
                <a16:creationId xmlns:a16="http://schemas.microsoft.com/office/drawing/2014/main" id="{309E6B99-EFE9-F07B-53C3-B538B868464F}"/>
              </a:ext>
            </a:extLst>
          </p:cNvPr>
          <p:cNvSpPr>
            <a:spLocks noChangeArrowheads="1"/>
          </p:cNvSpPr>
          <p:nvPr/>
        </p:nvSpPr>
        <p:spPr bwMode="auto">
          <a:xfrm>
            <a:off x="6672064" y="2708920"/>
            <a:ext cx="532859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marks[5] = { 12, 32, 45, 13, 19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sum = 0;</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08080"/>
                </a:solidFill>
                <a:effectLst/>
                <a:latin typeface="Consolas" panose="020B0609020204030204" pitchFamily="49" charset="0"/>
              </a:rPr>
              <a:t>float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average = 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for</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 = 0; </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 &lt; 5; </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sum = sum + marks[</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average = sum / 5;</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7" name="TextBox 6">
            <a:extLst>
              <a:ext uri="{FF2B5EF4-FFF2-40B4-BE49-F238E27FC236}">
                <a16:creationId xmlns:a16="http://schemas.microsoft.com/office/drawing/2014/main" id="{AB3C54DF-6421-F057-25FD-2840C61F8DD1}"/>
              </a:ext>
            </a:extLst>
          </p:cNvPr>
          <p:cNvSpPr txBox="1"/>
          <p:nvPr/>
        </p:nvSpPr>
        <p:spPr>
          <a:xfrm>
            <a:off x="335360" y="5805264"/>
            <a:ext cx="11665296" cy="830997"/>
          </a:xfrm>
          <a:prstGeom prst="rect">
            <a:avLst/>
          </a:prstGeom>
          <a:noFill/>
        </p:spPr>
        <p:txBody>
          <a:bodyPr wrap="square">
            <a:spAutoFit/>
          </a:bodyPr>
          <a:lstStyle/>
          <a:p>
            <a:pPr algn="ctr"/>
            <a:r>
              <a:rPr lang="en-US" sz="2400" b="0" i="0" dirty="0">
                <a:solidFill>
                  <a:srgbClr val="C00000"/>
                </a:solidFill>
                <a:effectLst/>
                <a:latin typeface="Nunito" pitchFamily="2" charset="0"/>
              </a:rPr>
              <a:t>Imperative programming is divided into three broad categories: Procedural, OOP and parallel processing.</a:t>
            </a:r>
            <a:endParaRPr lang="en-IN" sz="2400" dirty="0">
              <a:solidFill>
                <a:srgbClr val="C00000"/>
              </a:solidFill>
            </a:endParaRPr>
          </a:p>
        </p:txBody>
      </p:sp>
    </p:spTree>
    <p:extLst>
      <p:ext uri="{BB962C8B-B14F-4D97-AF65-F5344CB8AC3E}">
        <p14:creationId xmlns:p14="http://schemas.microsoft.com/office/powerpoint/2010/main" val="25323090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procedural programming paradigm</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B6D0F145-F4AF-AB8D-0658-1541B6EBF168}"/>
              </a:ext>
            </a:extLst>
          </p:cNvPr>
          <p:cNvSpPr txBox="1"/>
          <p:nvPr/>
        </p:nvSpPr>
        <p:spPr>
          <a:xfrm>
            <a:off x="191344" y="1052736"/>
            <a:ext cx="11809312" cy="2554545"/>
          </a:xfrm>
          <a:prstGeom prst="rect">
            <a:avLst/>
          </a:prstGeom>
          <a:noFill/>
        </p:spPr>
        <p:txBody>
          <a:bodyPr wrap="square">
            <a:spAutoFit/>
          </a:bodyPr>
          <a:lstStyle>
            <a:defPPr>
              <a:defRPr lang="en-US"/>
            </a:defPPr>
            <a:lvl1pPr marL="285750" indent="-285750">
              <a:buFont typeface="Arial" panose="020B0604020202020204" pitchFamily="34" charset="0"/>
              <a:buChar char="•"/>
              <a:defRPr b="1">
                <a:latin typeface="Arial" panose="020B0604020202020204" pitchFamily="34" charset="0"/>
                <a:cs typeface="Arial" panose="020B0604020202020204" pitchFamily="34" charset="0"/>
              </a:defRPr>
            </a:lvl1pPr>
          </a:lstStyle>
          <a:p>
            <a:r>
              <a:rPr lang="en-US" sz="2000" b="0" dirty="0"/>
              <a:t>Procedural programming revolves around a sequence of instructions given to the computer. These sequences of instructions are known as procedures.</a:t>
            </a:r>
          </a:p>
          <a:p>
            <a:endParaRPr lang="en-US" sz="2000" b="0" dirty="0"/>
          </a:p>
          <a:p>
            <a:r>
              <a:rPr lang="en-US" sz="2000" b="0" dirty="0"/>
              <a:t>Since the instructions are carried out in well-defined sequences, we say that procedural programming takes a top-down approach.</a:t>
            </a:r>
          </a:p>
          <a:p>
            <a:endParaRPr lang="en-US" sz="2000" b="0" dirty="0"/>
          </a:p>
          <a:p>
            <a:r>
              <a:rPr lang="en-US" sz="2000" b="0" dirty="0"/>
              <a:t>In procedural programming, we divide our instructions into smaller blocks of well-defined code. These code blocks are known as functions, where each function performs a specific task.</a:t>
            </a:r>
            <a:endParaRPr lang="en-IN" sz="2000" b="0" dirty="0"/>
          </a:p>
        </p:txBody>
      </p:sp>
    </p:spTree>
    <p:extLst>
      <p:ext uri="{BB962C8B-B14F-4D97-AF65-F5344CB8AC3E}">
        <p14:creationId xmlns:p14="http://schemas.microsoft.com/office/powerpoint/2010/main" val="22079084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object oriented programming paradigm</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9218516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parallel processing programming paradigm</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6836967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Introduction to Data Science and Skillset required for working with Big Data</a:t>
            </a:r>
          </a:p>
        </p:txBody>
      </p:sp>
    </p:spTree>
    <p:extLst>
      <p:ext uri="{BB962C8B-B14F-4D97-AF65-F5344CB8AC3E}">
        <p14:creationId xmlns:p14="http://schemas.microsoft.com/office/powerpoint/2010/main" val="2132684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1077218"/>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Data Science and Skillset required for working with Big Data</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2565C291-4449-7040-F797-629192AAC461}"/>
              </a:ext>
            </a:extLst>
          </p:cNvPr>
          <p:cNvSpPr txBox="1"/>
          <p:nvPr/>
        </p:nvSpPr>
        <p:spPr>
          <a:xfrm>
            <a:off x="623392" y="1124744"/>
            <a:ext cx="10873208" cy="1436419"/>
          </a:xfrm>
          <a:prstGeom prst="rect">
            <a:avLst/>
          </a:prstGeom>
          <a:noFill/>
        </p:spPr>
        <p:txBody>
          <a:bodyPr wrap="square">
            <a:spAutoFit/>
          </a:bodyPr>
          <a:lstStyle/>
          <a:p>
            <a:pPr>
              <a:lnSpc>
                <a:spcPct val="150000"/>
              </a:lnSpc>
            </a:pPr>
            <a:r>
              <a:rPr lang="en-US" sz="2000" b="0" i="0" dirty="0">
                <a:solidFill>
                  <a:srgbClr val="273239"/>
                </a:solidFill>
                <a:effectLst/>
                <a:latin typeface="Arial" panose="020B0604020202020204" pitchFamily="34" charset="0"/>
                <a:cs typeface="Arial" panose="020B0604020202020204" pitchFamily="34" charset="0"/>
              </a:rPr>
              <a:t>Data science is an </a:t>
            </a:r>
            <a:r>
              <a:rPr lang="en-IN" sz="2000" dirty="0">
                <a:solidFill>
                  <a:srgbClr val="273239"/>
                </a:solidFill>
                <a:latin typeface="Arial" panose="020B0604020202020204" pitchFamily="34" charset="0"/>
                <a:cs typeface="Arial" panose="020B0604020202020204" pitchFamily="34" charset="0"/>
              </a:rPr>
              <a:t>associative</a:t>
            </a:r>
            <a:r>
              <a:rPr lang="en-US" sz="2000" b="0" i="0" dirty="0">
                <a:solidFill>
                  <a:srgbClr val="273239"/>
                </a:solidFill>
                <a:effectLst/>
                <a:latin typeface="Arial" panose="020B0604020202020204" pitchFamily="34" charset="0"/>
                <a:cs typeface="Arial" panose="020B0604020202020204" pitchFamily="34" charset="0"/>
              </a:rPr>
              <a:t> field of scientific methods, processes, algorithms, and systems to extract knowledge from data in various forms, either structured or unstructured, similar to data mining.</a:t>
            </a:r>
            <a:endParaRPr lang="en-IN" sz="20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8983A6F-2065-EDF9-141C-9FA7DBEF8C32}"/>
              </a:ext>
            </a:extLst>
          </p:cNvPr>
          <p:cNvSpPr txBox="1"/>
          <p:nvPr/>
        </p:nvSpPr>
        <p:spPr>
          <a:xfrm>
            <a:off x="191344" y="2828835"/>
            <a:ext cx="11737304" cy="2862322"/>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Technical skills</a:t>
            </a:r>
            <a:r>
              <a:rPr lang="en-IN" dirty="0">
                <a:latin typeface="Arial" panose="020B0604020202020204" pitchFamily="34" charset="0"/>
                <a:cs typeface="Arial" panose="020B0604020202020204" pitchFamily="34" charset="0"/>
              </a:rPr>
              <a:t>: Data science requires proficiency in programming languages such as Python or R, data visualization tools like Tableau or Power BI, databases such as SQL, and machine learning algorithms.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Domain expertise</a:t>
            </a:r>
            <a:r>
              <a:rPr lang="en-US" dirty="0">
                <a:latin typeface="Arial" panose="020B0604020202020204" pitchFamily="34" charset="0"/>
                <a:cs typeface="Arial" panose="020B0604020202020204" pitchFamily="34" charset="0"/>
              </a:rPr>
              <a:t>: Data scientists should have an understanding of the business domain in which they work. For example, a data scientist in healthcare should have knowledge of medical terminologies and healthcare workflows.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Soft skills</a:t>
            </a:r>
            <a:r>
              <a:rPr lang="en-US" dirty="0">
                <a:latin typeface="Arial" panose="020B0604020202020204" pitchFamily="34" charset="0"/>
                <a:cs typeface="Arial" panose="020B0604020202020204" pitchFamily="34" charset="0"/>
              </a:rPr>
              <a:t>: Soft skills like communication, collaboration, and problem-solving are essential for a successful data scientist. Data scientists should be able to communicate complex technical concepts to non-technical stakeholders in a clear and concise manner.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4714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Third Generation of Computers</a:t>
            </a:r>
          </a:p>
        </p:txBody>
      </p:sp>
      <p:sp>
        <p:nvSpPr>
          <p:cNvPr id="2" name="TextBox 1">
            <a:extLst>
              <a:ext uri="{FF2B5EF4-FFF2-40B4-BE49-F238E27FC236}">
                <a16:creationId xmlns:a16="http://schemas.microsoft.com/office/drawing/2014/main" id="{24AD33DF-D21B-FC5B-4E97-02C4A8E86D66}"/>
              </a:ext>
            </a:extLst>
          </p:cNvPr>
          <p:cNvSpPr txBox="1"/>
          <p:nvPr/>
        </p:nvSpPr>
        <p:spPr>
          <a:xfrm>
            <a:off x="191344" y="908720"/>
            <a:ext cx="11809312" cy="3077766"/>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third generation was from 1965-1971. </a:t>
            </a:r>
          </a:p>
          <a:p>
            <a:pPr marL="171450" indent="-171450" algn="just">
              <a:buFont typeface="Arial" panose="020B0604020202020204" pitchFamily="34" charset="0"/>
              <a:buChar char="•"/>
            </a:pPr>
            <a:endParaRPr lang="en-US" sz="10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computers of third generation used Integrated Circuits (ICs) in place of transistors. A single IC has many transistors, resistors, and capacitors along with the associated circuitry.</a:t>
            </a:r>
          </a:p>
          <a:p>
            <a:pPr marL="342900" indent="-342900" algn="just">
              <a:buFont typeface="Arial" panose="020B0604020202020204" pitchFamily="34" charset="0"/>
              <a:buChar char="•"/>
            </a:pPr>
            <a:endParaRPr lang="en-US" sz="10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IC was invented by Jack Kilby. This development made computers smaller in size, reliable, and efficient. </a:t>
            </a:r>
          </a:p>
          <a:p>
            <a:pPr marL="171450" indent="-171450" algn="just">
              <a:buFont typeface="Arial" panose="020B0604020202020204" pitchFamily="34" charset="0"/>
              <a:buChar char="•"/>
            </a:pPr>
            <a:endParaRPr lang="en-US" sz="10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remote processing, time-sharing, multiprogramming operating system were used. High-level languages (FORTRAN-II TO IV, COBOL, PASCAL PL/1, BASIC, ALGOL-68 etc.) were used during this generation.</a:t>
            </a:r>
          </a:p>
        </p:txBody>
      </p:sp>
      <p:sp>
        <p:nvSpPr>
          <p:cNvPr id="3" name="TextBox 2">
            <a:extLst>
              <a:ext uri="{FF2B5EF4-FFF2-40B4-BE49-F238E27FC236}">
                <a16:creationId xmlns:a16="http://schemas.microsoft.com/office/drawing/2014/main" id="{4972046C-BA4A-C182-E4BE-91EE1D735D21}"/>
              </a:ext>
            </a:extLst>
          </p:cNvPr>
          <p:cNvSpPr txBox="1"/>
          <p:nvPr/>
        </p:nvSpPr>
        <p:spPr>
          <a:xfrm>
            <a:off x="263352" y="3933056"/>
            <a:ext cx="7056784" cy="2246769"/>
          </a:xfrm>
          <a:prstGeom prst="rect">
            <a:avLst/>
          </a:prstGeom>
          <a:noFill/>
        </p:spPr>
        <p:txBody>
          <a:bodyPr wrap="square">
            <a:spAutoFit/>
          </a:bodyPr>
          <a:lstStyle/>
          <a:p>
            <a:pPr marL="457200" indent="-457200" algn="just">
              <a:buFont typeface="+mj-lt"/>
              <a:buAutoNum type="arabicPeriod"/>
            </a:pPr>
            <a:r>
              <a:rPr lang="en-US" sz="2000" b="1" i="0" dirty="0">
                <a:solidFill>
                  <a:srgbClr val="000000"/>
                </a:solidFill>
                <a:effectLst/>
                <a:latin typeface="Arial" panose="020B0604020202020204" pitchFamily="34" charset="0"/>
                <a:cs typeface="Arial" panose="020B0604020202020204" pitchFamily="34" charset="0"/>
              </a:rPr>
              <a:t>The main features of the third generation are −</a:t>
            </a:r>
          </a:p>
          <a:p>
            <a:pPr marL="457200" indent="-457200" algn="just">
              <a:buFont typeface="+mj-lt"/>
              <a:buAutoNum type="arabicPeriod"/>
            </a:pPr>
            <a:endParaRPr lang="en-US" sz="20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IC used</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More reliable in comparison to previous two generations</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Smaller size</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Generated less heat</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Faster</a:t>
            </a:r>
          </a:p>
        </p:txBody>
      </p:sp>
      <p:sp>
        <p:nvSpPr>
          <p:cNvPr id="6" name="TextBox 5">
            <a:extLst>
              <a:ext uri="{FF2B5EF4-FFF2-40B4-BE49-F238E27FC236}">
                <a16:creationId xmlns:a16="http://schemas.microsoft.com/office/drawing/2014/main" id="{6AC2BCB0-A3AA-090C-D767-5CAE3B1BA205}"/>
              </a:ext>
            </a:extLst>
          </p:cNvPr>
          <p:cNvSpPr txBox="1"/>
          <p:nvPr/>
        </p:nvSpPr>
        <p:spPr>
          <a:xfrm>
            <a:off x="7680176" y="4548609"/>
            <a:ext cx="4320480" cy="1631216"/>
          </a:xfrm>
          <a:prstGeom prst="rect">
            <a:avLst/>
          </a:prstGeom>
          <a:noFill/>
        </p:spPr>
        <p:txBody>
          <a:bodyPr wrap="square">
            <a:spAutoFit/>
          </a:bodyPr>
          <a:lstStyle/>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Lesser maintenance</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Costly</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AC required</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Consumed lesser electricity</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Supported high-level language</a:t>
            </a:r>
          </a:p>
        </p:txBody>
      </p:sp>
    </p:spTree>
    <p:extLst>
      <p:ext uri="{BB962C8B-B14F-4D97-AF65-F5344CB8AC3E}">
        <p14:creationId xmlns:p14="http://schemas.microsoft.com/office/powerpoint/2010/main" val="508479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Fourth Generation of Computers</a:t>
            </a:r>
          </a:p>
        </p:txBody>
      </p:sp>
      <p:sp>
        <p:nvSpPr>
          <p:cNvPr id="2" name="TextBox 1">
            <a:extLst>
              <a:ext uri="{FF2B5EF4-FFF2-40B4-BE49-F238E27FC236}">
                <a16:creationId xmlns:a16="http://schemas.microsoft.com/office/drawing/2014/main" id="{4908743C-B0A7-3E93-97FC-D2EA41031B23}"/>
              </a:ext>
            </a:extLst>
          </p:cNvPr>
          <p:cNvSpPr txBox="1"/>
          <p:nvPr/>
        </p:nvSpPr>
        <p:spPr>
          <a:xfrm>
            <a:off x="191344" y="908720"/>
            <a:ext cx="11809312" cy="3046988"/>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fourth generation was from 1971-1980. </a:t>
            </a:r>
          </a:p>
          <a:p>
            <a:pPr marL="171450" indent="-171450" algn="just">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Computers of fourth generation used Very Large Scale Integrated (VLSI) circuits. VLSI circuits having about 5000 transistors and other circuit elements with their associated circuits on a single chip made it possible to have microcomputers of fourth generation.</a:t>
            </a: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Fourth generation computers became more powerful, compact, reliable, and affordable. As a result, it gave rise to Personal Computer (PC) revolution. </a:t>
            </a: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time sharing, real time networks, distributed operating system were used. </a:t>
            </a: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All the high-level languages like C, C++, DBASE etc., were used in this generation.</a:t>
            </a:r>
          </a:p>
        </p:txBody>
      </p:sp>
      <p:sp>
        <p:nvSpPr>
          <p:cNvPr id="3" name="TextBox 2">
            <a:extLst>
              <a:ext uri="{FF2B5EF4-FFF2-40B4-BE49-F238E27FC236}">
                <a16:creationId xmlns:a16="http://schemas.microsoft.com/office/drawing/2014/main" id="{E7A59982-0D4E-5486-FD03-9FEDBE99C0FF}"/>
              </a:ext>
            </a:extLst>
          </p:cNvPr>
          <p:cNvSpPr txBox="1"/>
          <p:nvPr/>
        </p:nvSpPr>
        <p:spPr>
          <a:xfrm>
            <a:off x="263352" y="3933056"/>
            <a:ext cx="6768752" cy="2554545"/>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fourth generation are −</a:t>
            </a:r>
          </a:p>
          <a:p>
            <a:pPr algn="just"/>
            <a:endParaRPr lang="en-US" sz="20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Nunito" pitchFamily="2" charset="0"/>
              </a:rPr>
              <a:t>VLSI technology used</a:t>
            </a:r>
          </a:p>
          <a:p>
            <a:pPr marL="457200" indent="-457200" algn="l">
              <a:buFont typeface="+mj-lt"/>
              <a:buAutoNum type="arabicPeriod"/>
            </a:pPr>
            <a:r>
              <a:rPr lang="en-US" sz="2000" b="0" i="0" dirty="0">
                <a:solidFill>
                  <a:srgbClr val="000000"/>
                </a:solidFill>
                <a:effectLst/>
                <a:latin typeface="Nunito" pitchFamily="2" charset="0"/>
              </a:rPr>
              <a:t>Very cheap</a:t>
            </a:r>
          </a:p>
          <a:p>
            <a:pPr marL="457200" indent="-457200" algn="l">
              <a:buFont typeface="+mj-lt"/>
              <a:buAutoNum type="arabicPeriod"/>
            </a:pPr>
            <a:r>
              <a:rPr lang="en-US" sz="2000" b="0" i="0" dirty="0">
                <a:solidFill>
                  <a:srgbClr val="000000"/>
                </a:solidFill>
                <a:effectLst/>
                <a:latin typeface="Nunito" pitchFamily="2" charset="0"/>
              </a:rPr>
              <a:t>Portable and reliable</a:t>
            </a:r>
          </a:p>
          <a:p>
            <a:pPr marL="457200" indent="-457200" algn="l">
              <a:buFont typeface="+mj-lt"/>
              <a:buAutoNum type="arabicPeriod"/>
            </a:pPr>
            <a:r>
              <a:rPr lang="en-US" sz="2000" b="0" i="0" dirty="0">
                <a:solidFill>
                  <a:srgbClr val="000000"/>
                </a:solidFill>
                <a:effectLst/>
                <a:latin typeface="Nunito" pitchFamily="2" charset="0"/>
              </a:rPr>
              <a:t>Use of PCs</a:t>
            </a:r>
          </a:p>
          <a:p>
            <a:pPr marL="457200" indent="-457200" algn="l">
              <a:buFont typeface="+mj-lt"/>
              <a:buAutoNum type="arabicPeriod"/>
            </a:pPr>
            <a:r>
              <a:rPr lang="en-US" sz="2000" b="0" i="0" dirty="0">
                <a:solidFill>
                  <a:srgbClr val="000000"/>
                </a:solidFill>
                <a:effectLst/>
                <a:latin typeface="Nunito" pitchFamily="2" charset="0"/>
              </a:rPr>
              <a:t>Very small size</a:t>
            </a:r>
          </a:p>
          <a:p>
            <a:pPr marL="457200" indent="-457200" algn="l">
              <a:buFont typeface="+mj-lt"/>
              <a:buAutoNum type="arabicPeriod"/>
            </a:pPr>
            <a:r>
              <a:rPr lang="en-US" sz="2000" b="0" i="0" dirty="0">
                <a:solidFill>
                  <a:srgbClr val="000000"/>
                </a:solidFill>
                <a:effectLst/>
                <a:latin typeface="Nunito" pitchFamily="2" charset="0"/>
              </a:rPr>
              <a:t>Pipeline processing</a:t>
            </a:r>
          </a:p>
        </p:txBody>
      </p:sp>
      <p:sp>
        <p:nvSpPr>
          <p:cNvPr id="6" name="TextBox 5">
            <a:extLst>
              <a:ext uri="{FF2B5EF4-FFF2-40B4-BE49-F238E27FC236}">
                <a16:creationId xmlns:a16="http://schemas.microsoft.com/office/drawing/2014/main" id="{9C25B4AA-8634-675D-4043-5693722C6B16}"/>
              </a:ext>
            </a:extLst>
          </p:cNvPr>
          <p:cNvSpPr txBox="1"/>
          <p:nvPr/>
        </p:nvSpPr>
        <p:spPr>
          <a:xfrm>
            <a:off x="7176120" y="4856385"/>
            <a:ext cx="4824536" cy="1631216"/>
          </a:xfrm>
          <a:prstGeom prst="rect">
            <a:avLst/>
          </a:prstGeom>
          <a:noFill/>
        </p:spPr>
        <p:txBody>
          <a:bodyPr wrap="square">
            <a:spAutoFit/>
          </a:bodyPr>
          <a:lstStyle/>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No AC required</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Concept of internet was introduced</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Great developments in the fields of networks</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Computers became easily available</a:t>
            </a:r>
          </a:p>
        </p:txBody>
      </p:sp>
    </p:spTree>
    <p:extLst>
      <p:ext uri="{BB962C8B-B14F-4D97-AF65-F5344CB8AC3E}">
        <p14:creationId xmlns:p14="http://schemas.microsoft.com/office/powerpoint/2010/main" val="1147223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Fifth Generation of Computers</a:t>
            </a:r>
          </a:p>
        </p:txBody>
      </p:sp>
      <p:sp>
        <p:nvSpPr>
          <p:cNvPr id="2" name="TextBox 1">
            <a:extLst>
              <a:ext uri="{FF2B5EF4-FFF2-40B4-BE49-F238E27FC236}">
                <a16:creationId xmlns:a16="http://schemas.microsoft.com/office/drawing/2014/main" id="{64D7F33A-8168-2622-4BEB-984F4D8FC728}"/>
              </a:ext>
            </a:extLst>
          </p:cNvPr>
          <p:cNvSpPr txBox="1"/>
          <p:nvPr/>
        </p:nvSpPr>
        <p:spPr>
          <a:xfrm>
            <a:off x="191344" y="908720"/>
            <a:ext cx="11809312" cy="2308324"/>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fifth generation is 1980-till date. </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the fifth generation, VLSI technology became ULSI (Ultra Large Scale Integration) technology, resulting in the production of microprocessor chips having ten million electronic components.</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This generation is based on parallel processing hardware and AI (Artificial Intelligence) software. </a:t>
            </a:r>
          </a:p>
          <a:p>
            <a:pPr marL="342900" indent="-34290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All the high-level languages like C and C++, Java, </a:t>
            </a:r>
            <a:r>
              <a:rPr lang="en-US" sz="2000" b="0" i="0" dirty="0" err="1">
                <a:solidFill>
                  <a:srgbClr val="000000"/>
                </a:solidFill>
                <a:effectLst/>
                <a:latin typeface="Arial" panose="020B0604020202020204" pitchFamily="34" charset="0"/>
                <a:cs typeface="Arial" panose="020B0604020202020204" pitchFamily="34" charset="0"/>
              </a:rPr>
              <a:t>.Net</a:t>
            </a:r>
            <a:r>
              <a:rPr lang="en-US" sz="2000" b="0" i="0" dirty="0">
                <a:solidFill>
                  <a:srgbClr val="000000"/>
                </a:solidFill>
                <a:effectLst/>
                <a:latin typeface="Arial" panose="020B0604020202020204" pitchFamily="34" charset="0"/>
                <a:cs typeface="Arial" panose="020B0604020202020204" pitchFamily="34" charset="0"/>
              </a:rPr>
              <a:t> etc., are used in this generation.</a:t>
            </a:r>
          </a:p>
        </p:txBody>
      </p:sp>
      <p:sp>
        <p:nvSpPr>
          <p:cNvPr id="3" name="TextBox 2">
            <a:extLst>
              <a:ext uri="{FF2B5EF4-FFF2-40B4-BE49-F238E27FC236}">
                <a16:creationId xmlns:a16="http://schemas.microsoft.com/office/drawing/2014/main" id="{4D05985A-F598-E344-D341-60741C2AEA42}"/>
              </a:ext>
            </a:extLst>
          </p:cNvPr>
          <p:cNvSpPr txBox="1"/>
          <p:nvPr/>
        </p:nvSpPr>
        <p:spPr>
          <a:xfrm>
            <a:off x="263352" y="3933056"/>
            <a:ext cx="6768752" cy="2246769"/>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a:t>
            </a:r>
            <a:r>
              <a:rPr lang="en-US" sz="2000" b="1" i="0">
                <a:solidFill>
                  <a:srgbClr val="000000"/>
                </a:solidFill>
                <a:effectLst/>
                <a:latin typeface="Arial" panose="020B0604020202020204" pitchFamily="34" charset="0"/>
                <a:cs typeface="Arial" panose="020B0604020202020204" pitchFamily="34" charset="0"/>
              </a:rPr>
              <a:t>the fifth </a:t>
            </a:r>
            <a:r>
              <a:rPr lang="en-US" sz="2000" b="1" i="0" dirty="0">
                <a:solidFill>
                  <a:srgbClr val="000000"/>
                </a:solidFill>
                <a:effectLst/>
                <a:latin typeface="Arial" panose="020B0604020202020204" pitchFamily="34" charset="0"/>
                <a:cs typeface="Arial" panose="020B0604020202020204" pitchFamily="34" charset="0"/>
              </a:rPr>
              <a:t>generation are −</a:t>
            </a:r>
          </a:p>
          <a:p>
            <a:pPr algn="just"/>
            <a:endParaRPr lang="en-US" sz="20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Nunito" pitchFamily="2" charset="0"/>
              </a:rPr>
              <a:t>ULSI technology</a:t>
            </a:r>
          </a:p>
          <a:p>
            <a:pPr marL="457200" indent="-457200" algn="l">
              <a:buFont typeface="+mj-lt"/>
              <a:buAutoNum type="arabicPeriod"/>
            </a:pPr>
            <a:r>
              <a:rPr lang="en-US" sz="2000" b="0" i="0" dirty="0">
                <a:solidFill>
                  <a:srgbClr val="000000"/>
                </a:solidFill>
                <a:effectLst/>
                <a:latin typeface="Nunito" pitchFamily="2" charset="0"/>
              </a:rPr>
              <a:t>Development of true artificial intelligence</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Development</a:t>
            </a:r>
            <a:r>
              <a:rPr lang="en-US" sz="2000" b="0" i="0" dirty="0">
                <a:solidFill>
                  <a:srgbClr val="000000"/>
                </a:solidFill>
                <a:effectLst/>
                <a:latin typeface="Nunito" pitchFamily="2" charset="0"/>
              </a:rPr>
              <a:t> of Natural language processing</a:t>
            </a:r>
          </a:p>
          <a:p>
            <a:pPr marL="457200" indent="-457200" algn="l">
              <a:buFont typeface="+mj-lt"/>
              <a:buAutoNum type="arabicPeriod"/>
            </a:pPr>
            <a:r>
              <a:rPr lang="en-US" sz="2000" b="0" i="0" dirty="0">
                <a:solidFill>
                  <a:srgbClr val="000000"/>
                </a:solidFill>
                <a:effectLst/>
                <a:latin typeface="Nunito" pitchFamily="2" charset="0"/>
              </a:rPr>
              <a:t>Advancement in Parallel Processing</a:t>
            </a:r>
          </a:p>
          <a:p>
            <a:pPr marL="457200" indent="-457200" algn="l">
              <a:buFont typeface="+mj-lt"/>
              <a:buAutoNum type="arabicPeriod"/>
            </a:pPr>
            <a:r>
              <a:rPr lang="en-US" sz="2000" b="0" i="0" dirty="0">
                <a:solidFill>
                  <a:srgbClr val="000000"/>
                </a:solidFill>
                <a:effectLst/>
                <a:latin typeface="Nunito" pitchFamily="2" charset="0"/>
              </a:rPr>
              <a:t>Advancement in Superconductor technology</a:t>
            </a:r>
          </a:p>
        </p:txBody>
      </p:sp>
      <p:sp>
        <p:nvSpPr>
          <p:cNvPr id="6" name="TextBox 5">
            <a:extLst>
              <a:ext uri="{FF2B5EF4-FFF2-40B4-BE49-F238E27FC236}">
                <a16:creationId xmlns:a16="http://schemas.microsoft.com/office/drawing/2014/main" id="{0FC11B61-3A9C-AF8A-5AAC-33CFF7479605}"/>
              </a:ext>
            </a:extLst>
          </p:cNvPr>
          <p:cNvSpPr txBox="1"/>
          <p:nvPr/>
        </p:nvSpPr>
        <p:spPr>
          <a:xfrm>
            <a:off x="6392882" y="4856386"/>
            <a:ext cx="5799118" cy="1323439"/>
          </a:xfrm>
          <a:prstGeom prst="rect">
            <a:avLst/>
          </a:prstGeom>
          <a:noFill/>
        </p:spPr>
        <p:txBody>
          <a:bodyPr wrap="square">
            <a:spAutoFit/>
          </a:bodyPr>
          <a:lstStyle/>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More user-friendly interfaces with multimedia features</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Availability of very powerful and compact computers at cheaper rates</a:t>
            </a:r>
          </a:p>
        </p:txBody>
      </p:sp>
    </p:spTree>
    <p:extLst>
      <p:ext uri="{BB962C8B-B14F-4D97-AF65-F5344CB8AC3E}">
        <p14:creationId xmlns:p14="http://schemas.microsoft.com/office/powerpoint/2010/main" val="235491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Types of Computers</a:t>
            </a:r>
          </a:p>
        </p:txBody>
      </p:sp>
      <p:graphicFrame>
        <p:nvGraphicFramePr>
          <p:cNvPr id="4" name="Table 3">
            <a:extLst>
              <a:ext uri="{FF2B5EF4-FFF2-40B4-BE49-F238E27FC236}">
                <a16:creationId xmlns:a16="http://schemas.microsoft.com/office/drawing/2014/main" id="{CC4F43AF-E8B3-AEED-E032-D79DA811C245}"/>
              </a:ext>
            </a:extLst>
          </p:cNvPr>
          <p:cNvGraphicFramePr>
            <a:graphicFrameLocks noGrp="1"/>
          </p:cNvGraphicFramePr>
          <p:nvPr>
            <p:extLst>
              <p:ext uri="{D42A27DB-BD31-4B8C-83A1-F6EECF244321}">
                <p14:modId xmlns:p14="http://schemas.microsoft.com/office/powerpoint/2010/main" val="3489637013"/>
              </p:ext>
            </p:extLst>
          </p:nvPr>
        </p:nvGraphicFramePr>
        <p:xfrm>
          <a:off x="191344" y="836712"/>
          <a:ext cx="11809312" cy="5091151"/>
        </p:xfrm>
        <a:graphic>
          <a:graphicData uri="http://schemas.openxmlformats.org/drawingml/2006/table">
            <a:tbl>
              <a:tblPr/>
              <a:tblGrid>
                <a:gridCol w="757008">
                  <a:extLst>
                    <a:ext uri="{9D8B030D-6E8A-4147-A177-3AD203B41FA5}">
                      <a16:colId xmlns:a16="http://schemas.microsoft.com/office/drawing/2014/main" val="2374447485"/>
                    </a:ext>
                  </a:extLst>
                </a:gridCol>
                <a:gridCol w="2555360">
                  <a:extLst>
                    <a:ext uri="{9D8B030D-6E8A-4147-A177-3AD203B41FA5}">
                      <a16:colId xmlns:a16="http://schemas.microsoft.com/office/drawing/2014/main" val="1478835061"/>
                    </a:ext>
                  </a:extLst>
                </a:gridCol>
                <a:gridCol w="8496944">
                  <a:extLst>
                    <a:ext uri="{9D8B030D-6E8A-4147-A177-3AD203B41FA5}">
                      <a16:colId xmlns:a16="http://schemas.microsoft.com/office/drawing/2014/main" val="4021145643"/>
                    </a:ext>
                  </a:extLst>
                </a:gridCol>
              </a:tblGrid>
              <a:tr h="178801">
                <a:tc>
                  <a:txBody>
                    <a:bodyPr/>
                    <a:lstStyle/>
                    <a:p>
                      <a:pPr algn="ctr" fontAlgn="t"/>
                      <a:r>
                        <a:rPr lang="en-IN" sz="2000">
                          <a:effectLst/>
                          <a:latin typeface="Arial" panose="020B0604020202020204" pitchFamily="34" charset="0"/>
                          <a:cs typeface="Arial" panose="020B0604020202020204" pitchFamily="34" charset="0"/>
                        </a:rPr>
                        <a:t>S.No.</a:t>
                      </a:r>
                    </a:p>
                  </a:txBody>
                  <a:tcPr marL="27508" marR="27508" marT="27508" marB="2750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a:effectLst/>
                          <a:latin typeface="Arial" panose="020B0604020202020204" pitchFamily="34" charset="0"/>
                          <a:cs typeface="Arial" panose="020B0604020202020204" pitchFamily="34" charset="0"/>
                        </a:rPr>
                        <a:t>Type</a:t>
                      </a:r>
                    </a:p>
                  </a:txBody>
                  <a:tcPr marL="27508" marR="27508" marT="27508" marB="2750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a:effectLst/>
                          <a:latin typeface="Arial" panose="020B0604020202020204" pitchFamily="34" charset="0"/>
                          <a:cs typeface="Arial" panose="020B0604020202020204" pitchFamily="34" charset="0"/>
                        </a:rPr>
                        <a:t>Specifications</a:t>
                      </a:r>
                    </a:p>
                  </a:txBody>
                  <a:tcPr marL="27508" marR="27508" marT="27508" marB="2750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126335313"/>
                  </a:ext>
                </a:extLst>
              </a:tr>
              <a:tr h="673940">
                <a:tc>
                  <a:txBody>
                    <a:bodyPr/>
                    <a:lstStyle/>
                    <a:p>
                      <a:pPr algn="ctr" fontAlgn="ctr"/>
                      <a:r>
                        <a:rPr lang="en-IN" sz="2000">
                          <a:effectLst/>
                          <a:latin typeface="Arial" panose="020B0604020202020204" pitchFamily="34" charset="0"/>
                          <a:cs typeface="Arial" panose="020B0604020202020204" pitchFamily="34" charset="0"/>
                        </a:rPr>
                        <a:t>1</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Personal 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 single user computer system having moderately powerful microprocessor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94116236"/>
                  </a:ext>
                </a:extLst>
              </a:tr>
              <a:tr h="1045295">
                <a:tc>
                  <a:txBody>
                    <a:bodyPr/>
                    <a:lstStyle/>
                    <a:p>
                      <a:pPr algn="ctr" fontAlgn="ctr"/>
                      <a:r>
                        <a:rPr lang="en-IN" sz="2000">
                          <a:effectLst/>
                          <a:latin typeface="Arial" panose="020B0604020202020204" pitchFamily="34" charset="0"/>
                          <a:cs typeface="Arial" panose="020B0604020202020204" pitchFamily="34" charset="0"/>
                        </a:rPr>
                        <a:t>2</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Workstation</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also a single user computer system, similar to personal computer however has a more powerful microprocessor.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69155621"/>
                  </a:ext>
                </a:extLst>
              </a:tr>
              <a:tr h="797725">
                <a:tc>
                  <a:txBody>
                    <a:bodyPr/>
                    <a:lstStyle/>
                    <a:p>
                      <a:pPr algn="ctr" fontAlgn="ctr"/>
                      <a:r>
                        <a:rPr lang="en-IN" sz="2000">
                          <a:effectLst/>
                          <a:latin typeface="Arial" panose="020B0604020202020204" pitchFamily="34" charset="0"/>
                          <a:cs typeface="Arial" panose="020B0604020202020204" pitchFamily="34" charset="0"/>
                        </a:rPr>
                        <a:t>3</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Mini 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 multi-user computer system, capable of supporting hundreds of users simultaneously.</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46117354"/>
                  </a:ext>
                </a:extLst>
              </a:tr>
              <a:tr h="1292865">
                <a:tc>
                  <a:txBody>
                    <a:bodyPr/>
                    <a:lstStyle/>
                    <a:p>
                      <a:pPr algn="ctr" fontAlgn="ctr"/>
                      <a:r>
                        <a:rPr lang="en-IN" sz="2000">
                          <a:effectLst/>
                          <a:latin typeface="Arial" panose="020B0604020202020204" pitchFamily="34" charset="0"/>
                          <a:cs typeface="Arial" panose="020B0604020202020204" pitchFamily="34" charset="0"/>
                        </a:rPr>
                        <a:t>4</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Main Frame</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 multi-user computer system, capable of supporting hundreds of users simultaneously. Software technology is different from minicomputer.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69275882"/>
                  </a:ext>
                </a:extLst>
              </a:tr>
              <a:tr h="921510">
                <a:tc>
                  <a:txBody>
                    <a:bodyPr/>
                    <a:lstStyle/>
                    <a:p>
                      <a:pPr algn="ctr" fontAlgn="ctr"/>
                      <a:r>
                        <a:rPr lang="en-IN" sz="2000">
                          <a:effectLst/>
                          <a:latin typeface="Arial" panose="020B0604020202020204" pitchFamily="34" charset="0"/>
                          <a:cs typeface="Arial" panose="020B0604020202020204" pitchFamily="34" charset="0"/>
                        </a:rPr>
                        <a:t>5</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Supercomputer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an extremely fast computer, which can execute hundreds of millions of instructions per second.</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28044189"/>
                  </a:ext>
                </a:extLst>
              </a:tr>
            </a:tbl>
          </a:graphicData>
        </a:graphic>
      </p:graphicFrame>
    </p:spTree>
    <p:extLst>
      <p:ext uri="{BB962C8B-B14F-4D97-AF65-F5344CB8AC3E}">
        <p14:creationId xmlns:p14="http://schemas.microsoft.com/office/powerpoint/2010/main" val="1101728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Low level language</a:t>
            </a:r>
          </a:p>
        </p:txBody>
      </p:sp>
      <p:sp>
        <p:nvSpPr>
          <p:cNvPr id="3" name="TextBox 2">
            <a:extLst>
              <a:ext uri="{FF2B5EF4-FFF2-40B4-BE49-F238E27FC236}">
                <a16:creationId xmlns:a16="http://schemas.microsoft.com/office/drawing/2014/main" id="{58AB581D-83C6-3256-C60D-A719F7FEE21B}"/>
              </a:ext>
            </a:extLst>
          </p:cNvPr>
          <p:cNvSpPr txBox="1"/>
          <p:nvPr/>
        </p:nvSpPr>
        <p:spPr>
          <a:xfrm>
            <a:off x="191344" y="913938"/>
            <a:ext cx="11665296" cy="5293757"/>
          </a:xfrm>
          <a:prstGeom prst="rect">
            <a:avLst/>
          </a:prstGeom>
          <a:noFill/>
        </p:spPr>
        <p:txBody>
          <a:bodyPr wrap="square">
            <a:spAutoFit/>
          </a:bodyPr>
          <a:lstStyle/>
          <a:p>
            <a:r>
              <a:rPr lang="en-US" sz="2000" dirty="0">
                <a:latin typeface="Arial" panose="020B0604020202020204" pitchFamily="34" charset="0"/>
                <a:cs typeface="Arial" panose="020B0604020202020204" pitchFamily="34" charset="0"/>
              </a:rPr>
              <a:t>A Low-Level Language is also a category of computer programming language in which the computer codes are written in the binary language or machine codes. Because of this, low-level language is sometimes also known as machine language. The low-level language is less friendly for human.</a:t>
            </a:r>
          </a:p>
          <a:p>
            <a:endParaRPr lang="en-IN" sz="2000"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Here is a list of some important characteristics of high-level languages</a:t>
            </a:r>
            <a:endParaRPr lang="en-IN" sz="20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can be understood easily by the machine.</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considered as a machine-friendly language.</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difficult to understand.</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difficult to debug.</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Its maintenance is also complex.</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not portable.</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depends on the machine; hence it can't be run on different platforms.</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requires an assembler that would translate instructions.</a:t>
            </a:r>
          </a:p>
          <a:p>
            <a:pPr marL="342900" indent="-342900" algn="just">
              <a:buFont typeface="Arial" panose="020B0604020202020204" pitchFamily="34" charset="0"/>
              <a:buChar char="•"/>
            </a:pPr>
            <a:endParaRPr lang="en-US" sz="400" b="0" i="0" dirty="0">
              <a:solidFill>
                <a:srgbClr val="000000"/>
              </a:solidFill>
              <a:effectLst/>
              <a:latin typeface="Nunito" pitchFamily="2" charset="0"/>
            </a:endParaRPr>
          </a:p>
          <a:p>
            <a:pPr marL="342900" indent="-342900" algn="just">
              <a:buFont typeface="Arial" panose="020B0604020202020204" pitchFamily="34" charset="0"/>
              <a:buChar char="•"/>
            </a:pPr>
            <a:r>
              <a:rPr lang="en-US" sz="2000" b="0" i="0" dirty="0">
                <a:solidFill>
                  <a:srgbClr val="000000"/>
                </a:solidFill>
                <a:effectLst/>
                <a:latin typeface="Nunito" pitchFamily="2" charset="0"/>
              </a:rPr>
              <a:t>It is not used widely in today's times.</a:t>
            </a:r>
          </a:p>
          <a:p>
            <a:pPr marL="342900" indent="-34290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5285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49321</TotalTime>
  <Words>3843</Words>
  <Application>Microsoft Office PowerPoint</Application>
  <PresentationFormat>Widescreen</PresentationFormat>
  <Paragraphs>399</Paragraphs>
  <Slides>47</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47</vt:i4>
      </vt:variant>
    </vt:vector>
  </HeadingPairs>
  <TitlesOfParts>
    <vt:vector size="62" baseType="lpstr">
      <vt:lpstr>SimSun</vt:lpstr>
      <vt:lpstr>arial</vt:lpstr>
      <vt:lpstr>arial</vt:lpstr>
      <vt:lpstr>Bookman Old Style</vt:lpstr>
      <vt:lpstr>Calibri</vt:lpstr>
      <vt:lpstr>Consolas</vt:lpstr>
      <vt:lpstr>Gill Sans MT</vt:lpstr>
      <vt:lpstr>Nunito</vt:lpstr>
      <vt:lpstr>Palatino Linotype</vt:lpstr>
      <vt:lpstr>Poppins</vt:lpstr>
      <vt:lpstr>Segoe Print</vt:lpstr>
      <vt:lpstr>Segoe UI Light</vt:lpstr>
      <vt:lpstr>Wingdings</vt:lpstr>
      <vt:lpstr>Wingdings 3</vt:lpstr>
      <vt:lpstr>Origin</vt:lpstr>
      <vt:lpstr>Computer Fundamentals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11106</cp:revision>
  <dcterms:created xsi:type="dcterms:W3CDTF">2015-10-09T06:09:34Z</dcterms:created>
  <dcterms:modified xsi:type="dcterms:W3CDTF">2023-09-14T08:23:00Z</dcterms:modified>
</cp:coreProperties>
</file>